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  <p:sldMasterId id="2147483693" r:id="rId4"/>
    <p:sldMasterId id="2147483712" r:id="rId5"/>
    <p:sldMasterId id="2147483728" r:id="rId6"/>
  </p:sldMasterIdLst>
  <p:notesMasterIdLst>
    <p:notesMasterId r:id="rId22"/>
  </p:notesMasterIdLst>
  <p:sldIdLst>
    <p:sldId id="321" r:id="rId7"/>
    <p:sldId id="530" r:id="rId8"/>
    <p:sldId id="531" r:id="rId9"/>
    <p:sldId id="532" r:id="rId10"/>
    <p:sldId id="534" r:id="rId11"/>
    <p:sldId id="517" r:id="rId12"/>
    <p:sldId id="351" r:id="rId13"/>
    <p:sldId id="542" r:id="rId14"/>
    <p:sldId id="556" r:id="rId15"/>
    <p:sldId id="559" r:id="rId16"/>
    <p:sldId id="564" r:id="rId17"/>
    <p:sldId id="560" r:id="rId18"/>
    <p:sldId id="563" r:id="rId19"/>
    <p:sldId id="310" r:id="rId20"/>
    <p:sldId id="56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129"/>
    <a:srgbClr val="00AA64"/>
    <a:srgbClr val="0A197E"/>
    <a:srgbClr val="69C3FF"/>
    <a:srgbClr val="0070C1"/>
    <a:srgbClr val="000F7E"/>
    <a:srgbClr val="09198D"/>
    <a:srgbClr val="1A70B8"/>
    <a:srgbClr val="000000"/>
    <a:srgbClr val="EB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92"/>
    <p:restoredTop sz="95827"/>
  </p:normalViewPr>
  <p:slideViewPr>
    <p:cSldViewPr snapToGrid="0" snapToObjects="1" showGuides="1">
      <p:cViewPr varScale="1">
        <p:scale>
          <a:sx n="102" d="100"/>
          <a:sy n="102" d="100"/>
        </p:scale>
        <p:origin x="1272" y="192"/>
      </p:cViewPr>
      <p:guideLst>
        <p:guide/>
        <p:guide orient="horz" pos="408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A88CB3-351F-294D-B203-3E3755AD9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4360" y="1981872"/>
            <a:ext cx="3830320" cy="155940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4360" y="3561746"/>
            <a:ext cx="3830320" cy="646853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4396170"/>
            <a:ext cx="2714105" cy="324812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5520163"/>
            <a:ext cx="2597150" cy="505883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1247380" y="6504590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A5E6A1-8400-5543-A539-750F492A4E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266" y="466724"/>
            <a:ext cx="2957369" cy="865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C4CCD8-670C-C247-A670-D2A0A7CC0B40}"/>
              </a:ext>
            </a:extLst>
          </p:cNvPr>
          <p:cNvSpPr/>
          <p:nvPr userDrawn="1"/>
        </p:nvSpPr>
        <p:spPr>
          <a:xfrm>
            <a:off x="323850" y="6138506"/>
            <a:ext cx="923530" cy="570027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1FDCC-6089-9549-867D-AA161AFF69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360" y="6376337"/>
            <a:ext cx="590382" cy="283004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7CC174E-53C7-1C49-8CF1-B008CEDC8F30}"/>
              </a:ext>
            </a:extLst>
          </p:cNvPr>
          <p:cNvSpPr txBox="1">
            <a:spLocks/>
          </p:cNvSpPr>
          <p:nvPr userDrawn="1"/>
        </p:nvSpPr>
        <p:spPr>
          <a:xfrm>
            <a:off x="8641080" y="6501384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064C590-9A87-3D4E-AB4F-7D32D78B18F2}"/>
              </a:ext>
            </a:extLst>
          </p:cNvPr>
          <p:cNvSpPr txBox="1">
            <a:spLocks/>
          </p:cNvSpPr>
          <p:nvPr userDrawn="1"/>
        </p:nvSpPr>
        <p:spPr>
          <a:xfrm>
            <a:off x="8074152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4/5/21</a:t>
            </a:r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1524001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869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9800" y="1524001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0" y="2011679"/>
            <a:ext cx="3840480" cy="4076605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49800" y="2011679"/>
            <a:ext cx="3840480" cy="4076605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94360" y="1524000"/>
            <a:ext cx="368503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4360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4328160"/>
            <a:ext cx="368503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901184" y="1524000"/>
            <a:ext cx="368503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901184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01184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01184" y="4328160"/>
            <a:ext cx="368503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524000"/>
            <a:ext cx="249328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4360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54540" y="1524000"/>
            <a:ext cx="249631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63132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63132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63131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093968" y="1524000"/>
            <a:ext cx="249631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04128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04983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03418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9436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943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43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3826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382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382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3826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0074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0074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0074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0074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757416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757416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757416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757416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4361" y="1524000"/>
            <a:ext cx="7991856" cy="4141621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5862323"/>
            <a:ext cx="7991856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1053548" y="1"/>
            <a:ext cx="787021" cy="754145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1053548" y="1332324"/>
            <a:ext cx="787021" cy="754145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1053548" y="2714922"/>
            <a:ext cx="787021" cy="754145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1053548" y="4097521"/>
            <a:ext cx="787021" cy="754145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953887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236755" y="-3329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236755" y="131642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236755" y="271159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236755" y="410675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1053548" y="5541578"/>
            <a:ext cx="787021" cy="7541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236755" y="5550815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G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21873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G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Blue BG_Title and text only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2914E2-5970-D64D-8F42-0A90C9295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7EDC4A-BEF6-BF42-9D9A-F47ED202C474}"/>
              </a:ext>
            </a:extLst>
          </p:cNvPr>
          <p:cNvSpPr txBox="1">
            <a:spLocks/>
          </p:cNvSpPr>
          <p:nvPr userDrawn="1"/>
        </p:nvSpPr>
        <p:spPr>
          <a:xfrm>
            <a:off x="8641080" y="6501384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837E2F-4F21-1044-BFBE-A09264C747AB}"/>
              </a:ext>
            </a:extLst>
          </p:cNvPr>
          <p:cNvSpPr txBox="1">
            <a:spLocks/>
          </p:cNvSpPr>
          <p:nvPr userDrawn="1"/>
        </p:nvSpPr>
        <p:spPr>
          <a:xfrm>
            <a:off x="8074152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11/16/23</a:t>
            </a:fld>
            <a:endParaRPr lang="en-US" sz="7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6882-4466-CA4B-838A-C94D33F4B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79DEE7-37EE-CA4D-8507-ABBFE1A5E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41787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12648"/>
            <a:ext cx="7991856" cy="89001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4614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61106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07333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9035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75289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4360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04516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71237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01327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23330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71882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4360" y="4056096"/>
            <a:ext cx="1097280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55404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48596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99219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4646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67879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609600"/>
            <a:ext cx="7991856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1524000"/>
            <a:ext cx="7991856" cy="443484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68580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20707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4220708" cy="443484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D34A9EF-0B3B-194B-A31B-0DF154086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09813" y="5964946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609600"/>
            <a:ext cx="7991856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1524000"/>
            <a:ext cx="7991856" cy="443484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A88CB3-351F-294D-B203-3E3755AD9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4360" y="1981872"/>
            <a:ext cx="3830320" cy="155940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4360" y="3561746"/>
            <a:ext cx="3830320" cy="646853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4396170"/>
            <a:ext cx="2714105" cy="324812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5520163"/>
            <a:ext cx="2597150" cy="505883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1247380" y="6504590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A5E6A1-8400-5543-A539-750F492A4E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266" y="466724"/>
            <a:ext cx="2957369" cy="865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C4CCD8-670C-C247-A670-D2A0A7CC0B40}"/>
              </a:ext>
            </a:extLst>
          </p:cNvPr>
          <p:cNvSpPr/>
          <p:nvPr userDrawn="1"/>
        </p:nvSpPr>
        <p:spPr>
          <a:xfrm>
            <a:off x="323850" y="6138506"/>
            <a:ext cx="923530" cy="570027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1FDCC-6089-9549-867D-AA161AFF69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360" y="6376337"/>
            <a:ext cx="590382" cy="283004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7CC174E-53C7-1C49-8CF1-B008CEDC8F30}"/>
              </a:ext>
            </a:extLst>
          </p:cNvPr>
          <p:cNvSpPr txBox="1">
            <a:spLocks/>
          </p:cNvSpPr>
          <p:nvPr userDrawn="1"/>
        </p:nvSpPr>
        <p:spPr>
          <a:xfrm>
            <a:off x="8641080" y="6501384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064C590-9A87-3D4E-AB4F-7D32D78B18F2}"/>
              </a:ext>
            </a:extLst>
          </p:cNvPr>
          <p:cNvSpPr txBox="1">
            <a:spLocks/>
          </p:cNvSpPr>
          <p:nvPr userDrawn="1"/>
        </p:nvSpPr>
        <p:spPr>
          <a:xfrm>
            <a:off x="8074152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4/5/21</a:t>
            </a:r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393968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68580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20707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4220708" cy="443484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D34A9EF-0B3B-194B-A31B-0DF154086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09813" y="5964946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19857407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401636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C5134-C487-554B-B7D4-EF8CEB3ED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00" r="31052" b="20205"/>
          <a:stretch/>
        </p:blipFill>
        <p:spPr>
          <a:xfrm>
            <a:off x="152400" y="345775"/>
            <a:ext cx="8991600" cy="65122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D97BA8D-44CF-D848-8EB4-22EBD02354E0}"/>
              </a:ext>
            </a:extLst>
          </p:cNvPr>
          <p:cNvSpPr txBox="1">
            <a:spLocks/>
          </p:cNvSpPr>
          <p:nvPr userDrawn="1"/>
        </p:nvSpPr>
        <p:spPr>
          <a:xfrm>
            <a:off x="8641080" y="6501384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B31FFA-211E-F342-A1E8-153A4E41B042}"/>
              </a:ext>
            </a:extLst>
          </p:cNvPr>
          <p:cNvSpPr txBox="1">
            <a:spLocks/>
          </p:cNvSpPr>
          <p:nvPr userDrawn="1"/>
        </p:nvSpPr>
        <p:spPr>
          <a:xfrm>
            <a:off x="8074152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4/5/21</a:t>
            </a:r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896011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201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1" y="1524001"/>
            <a:ext cx="7994054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2011681"/>
            <a:ext cx="7994055" cy="3931919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2176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938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029200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6858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9134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553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4209134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FBA5F7-9297-584B-8D03-94A595A480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464" y="6419088"/>
            <a:ext cx="13075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82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1" y="3429000"/>
            <a:ext cx="4109012" cy="342900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3429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9134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1" y="1523999"/>
            <a:ext cx="4209134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7083F3C-D625-D64B-9FAF-52D8669C9A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553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7187045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0" y="3429000"/>
            <a:ext cx="4074290" cy="342900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029199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074289" cy="3429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6240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1" y="1523999"/>
            <a:ext cx="4206240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19CB5B1-06C6-C34A-A15E-EAC1980457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86978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67F501-30A3-3C4A-9353-DF0C9221DE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464" y="6419088"/>
            <a:ext cx="13075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49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1524001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869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9800" y="1524001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0" y="2011679"/>
            <a:ext cx="3840480" cy="4076605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49800" y="2011679"/>
            <a:ext cx="3840480" cy="4076605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93443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94360" y="1524000"/>
            <a:ext cx="368503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4360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4328160"/>
            <a:ext cx="368503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901184" y="1524000"/>
            <a:ext cx="368503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901184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01184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01184" y="4328160"/>
            <a:ext cx="368503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773474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524000"/>
            <a:ext cx="249328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4360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54540" y="1524000"/>
            <a:ext cx="249631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63132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63132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63131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093968" y="1524000"/>
            <a:ext cx="249631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04128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04983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03418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704880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">
          <p15:clr>
            <a:srgbClr val="FBAE40"/>
          </p15:clr>
        </p15:guide>
        <p15:guide id="2" pos="4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9436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943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43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3826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382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382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3826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0074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0074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0074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0074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757416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757416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757416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757416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0316679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4361" y="1524000"/>
            <a:ext cx="7991856" cy="4141621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5862323"/>
            <a:ext cx="7991856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1053548" y="1"/>
            <a:ext cx="787021" cy="754145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1053548" y="1332324"/>
            <a:ext cx="787021" cy="754145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1053548" y="2714922"/>
            <a:ext cx="787021" cy="754145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1053548" y="4097521"/>
            <a:ext cx="787021" cy="754145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953887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236755" y="-3329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236755" y="131642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236755" y="271159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236755" y="410675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1053548" y="5541578"/>
            <a:ext cx="787021" cy="7541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236755" y="5550815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1706102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Blue BG_Title and text only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2914E2-5970-D64D-8F42-0A90C9295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7EDC4A-BEF6-BF42-9D9A-F47ED202C474}"/>
              </a:ext>
            </a:extLst>
          </p:cNvPr>
          <p:cNvSpPr txBox="1">
            <a:spLocks/>
          </p:cNvSpPr>
          <p:nvPr userDrawn="1"/>
        </p:nvSpPr>
        <p:spPr>
          <a:xfrm>
            <a:off x="8641080" y="6501384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837E2F-4F21-1044-BFBE-A09264C747AB}"/>
              </a:ext>
            </a:extLst>
          </p:cNvPr>
          <p:cNvSpPr txBox="1">
            <a:spLocks/>
          </p:cNvSpPr>
          <p:nvPr userDrawn="1"/>
        </p:nvSpPr>
        <p:spPr>
          <a:xfrm>
            <a:off x="8074152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11/16/23</a:t>
            </a:fld>
            <a:endParaRPr lang="en-US" sz="7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6882-4466-CA4B-838A-C94D33F4B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79DEE7-37EE-CA4D-8507-ABBFE1A5E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66413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G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2762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Blue BG_Title and text only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2914E2-5970-D64D-8F42-0A90C9295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7EDC4A-BEF6-BF42-9D9A-F47ED202C474}"/>
              </a:ext>
            </a:extLst>
          </p:cNvPr>
          <p:cNvSpPr txBox="1">
            <a:spLocks/>
          </p:cNvSpPr>
          <p:nvPr userDrawn="1"/>
        </p:nvSpPr>
        <p:spPr>
          <a:xfrm>
            <a:off x="8641080" y="6501384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837E2F-4F21-1044-BFBE-A09264C747AB}"/>
              </a:ext>
            </a:extLst>
          </p:cNvPr>
          <p:cNvSpPr txBox="1">
            <a:spLocks/>
          </p:cNvSpPr>
          <p:nvPr userDrawn="1"/>
        </p:nvSpPr>
        <p:spPr>
          <a:xfrm>
            <a:off x="8074152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11/16/23</a:t>
            </a:fld>
            <a:endParaRPr lang="en-US" sz="7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6882-4466-CA4B-838A-C94D33F4B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79DEE7-37EE-CA4D-8507-ABBFE1A5E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723840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12648"/>
            <a:ext cx="7991856" cy="89001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4614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61106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07333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9035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75289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4360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04516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71237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01327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23330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71882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4360" y="4056096"/>
            <a:ext cx="1097280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55404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48596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99219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4646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67879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632758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609600"/>
            <a:ext cx="7991856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1524000"/>
            <a:ext cx="7991856" cy="443484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98191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C5134-C487-554B-B7D4-EF8CEB3ED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00" r="31052" b="20205"/>
          <a:stretch/>
        </p:blipFill>
        <p:spPr>
          <a:xfrm>
            <a:off x="152400" y="345775"/>
            <a:ext cx="8991600" cy="65122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D97BA8D-44CF-D848-8EB4-22EBD02354E0}"/>
              </a:ext>
            </a:extLst>
          </p:cNvPr>
          <p:cNvSpPr txBox="1">
            <a:spLocks/>
          </p:cNvSpPr>
          <p:nvPr userDrawn="1"/>
        </p:nvSpPr>
        <p:spPr>
          <a:xfrm>
            <a:off x="8641080" y="6501384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B31FFA-211E-F342-A1E8-153A4E41B042}"/>
              </a:ext>
            </a:extLst>
          </p:cNvPr>
          <p:cNvSpPr txBox="1">
            <a:spLocks/>
          </p:cNvSpPr>
          <p:nvPr userDrawn="1"/>
        </p:nvSpPr>
        <p:spPr>
          <a:xfrm>
            <a:off x="8074152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4/5/21</a:t>
            </a:r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 userDrawn="1">
          <p15:clr>
            <a:srgbClr val="FBAE40"/>
          </p15:clr>
        </p15:guide>
        <p15:guide id="2" pos="201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609600"/>
            <a:ext cx="7991856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1524000"/>
            <a:ext cx="7991856" cy="443484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9149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1" y="1524001"/>
            <a:ext cx="7994054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2011681"/>
            <a:ext cx="7994055" cy="3931919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029200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6858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9134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553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4209134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FBA5F7-9297-584B-8D03-94A595A480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464" y="6419088"/>
            <a:ext cx="13075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1" y="3429000"/>
            <a:ext cx="4109012" cy="342900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3429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9134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1" y="1523999"/>
            <a:ext cx="4209134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7083F3C-D625-D64B-9FAF-52D8669C9A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553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0" y="3429000"/>
            <a:ext cx="4074290" cy="342900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029199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074289" cy="3429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6240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1" y="1523999"/>
            <a:ext cx="4206240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19CB5B1-06C6-C34A-A15E-EAC1980457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86978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67F501-30A3-3C4A-9353-DF0C9221DE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464" y="6419088"/>
            <a:ext cx="13075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609600"/>
            <a:ext cx="8005630" cy="8883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24000"/>
            <a:ext cx="8005630" cy="44378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638027" y="6499820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1099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4/5/21</a:t>
            </a:r>
          </a:p>
          <a:p>
            <a:endParaRPr lang="en-US" sz="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0F8CB-C6F2-3F4F-B83D-1E2B4E8961C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85488" y="6421534"/>
            <a:ext cx="13075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34" r:id="rId15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641080" y="6501384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8074152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11/16/23</a:t>
            </a:fld>
            <a:endParaRPr lang="en-US" sz="7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09600"/>
            <a:ext cx="7991856" cy="890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523999"/>
            <a:ext cx="7991856" cy="44348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77E7B1-7961-6744-9B65-ACF10399A3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83464" y="6419088"/>
            <a:ext cx="13075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675" r:id="rId3"/>
    <p:sldLayoutId id="2147483694" r:id="rId4"/>
    <p:sldLayoutId id="2147483705" r:id="rId5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609600"/>
            <a:ext cx="8005630" cy="8883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24000"/>
            <a:ext cx="8005630" cy="44378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638027" y="6499820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1099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4/5/21</a:t>
            </a:r>
          </a:p>
          <a:p>
            <a:endParaRPr lang="en-US" sz="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0F8CB-C6F2-3F4F-B83D-1E2B4E8961C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85488" y="6421534"/>
            <a:ext cx="13075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5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641080" y="6501384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8074152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11/16/23</a:t>
            </a:fld>
            <a:endParaRPr lang="en-US" sz="7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09600"/>
            <a:ext cx="7991856" cy="890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523999"/>
            <a:ext cx="7991856" cy="44348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77E7B1-7961-6744-9B65-ACF10399A3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83464" y="6419088"/>
            <a:ext cx="13075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4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C654E81-7A68-B348-B260-56F1CEDF0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180" y="1890299"/>
            <a:ext cx="8549640" cy="1053935"/>
          </a:xfrm>
        </p:spPr>
        <p:txBody>
          <a:bodyPr>
            <a:normAutofit/>
          </a:bodyPr>
          <a:lstStyle/>
          <a:p>
            <a:r>
              <a:rPr lang="en-US" b="1" dirty="0"/>
              <a:t>R-Matrix analysis of </a:t>
            </a:r>
            <a:r>
              <a:rPr lang="en-US" b="1" baseline="30000" dirty="0"/>
              <a:t>149</a:t>
            </a:r>
            <a:r>
              <a:rPr lang="en-US" b="1" dirty="0"/>
              <a:t>Sm + n in the resolved resonance region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F8CFA0-B4F4-EC44-BA7A-C5F543524CCD}"/>
              </a:ext>
            </a:extLst>
          </p:cNvPr>
          <p:cNvSpPr txBox="1"/>
          <p:nvPr/>
        </p:nvSpPr>
        <p:spPr>
          <a:xfrm>
            <a:off x="7196212" y="1355008"/>
            <a:ext cx="1481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  <a:latin typeface="Gabriola" pitchFamily="82" charset="0"/>
              </a:rPr>
              <a:t>Experiendo</a:t>
            </a:r>
            <a:r>
              <a:rPr lang="en-US" sz="1400" i="1" dirty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Gabriola" pitchFamily="82" charset="0"/>
              </a:rPr>
              <a:t>cognoscitur</a:t>
            </a:r>
            <a:endParaRPr lang="en-US" sz="1400" dirty="0">
              <a:solidFill>
                <a:schemeClr val="bg1"/>
              </a:solidFill>
              <a:latin typeface="Gabriola" pitchFamily="8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19C7C9-2B96-E341-9008-CA6C49832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782" y="311462"/>
            <a:ext cx="2002420" cy="1062259"/>
          </a:xfrm>
          <a:prstGeom prst="rect">
            <a:avLst/>
          </a:prstGeom>
        </p:spPr>
      </p:pic>
      <p:sp>
        <p:nvSpPr>
          <p:cNvPr id="10" name="Subtitle 18">
            <a:extLst>
              <a:ext uri="{FF2B5EF4-FFF2-40B4-BE49-F238E27FC236}">
                <a16:creationId xmlns:a16="http://schemas.microsoft.com/office/drawing/2014/main" id="{5A51562D-63CC-DC3B-C064-AAEB5DE5C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52" y="3338536"/>
            <a:ext cx="8461958" cy="1722855"/>
          </a:xfrm>
        </p:spPr>
        <p:txBody>
          <a:bodyPr>
            <a:normAutofit/>
          </a:bodyPr>
          <a:lstStyle/>
          <a:p>
            <a:r>
              <a:rPr lang="en-US" sz="1200" dirty="0"/>
              <a:t>Th. Stamatopoulos</a:t>
            </a:r>
            <a:r>
              <a:rPr lang="en-US" sz="1200" baseline="30000" dirty="0"/>
              <a:t>1</a:t>
            </a:r>
            <a:r>
              <a:rPr lang="en-US" sz="1200" dirty="0"/>
              <a:t>, P. Koehler</a:t>
            </a:r>
            <a:r>
              <a:rPr lang="en-US" sz="1200" baseline="30000" dirty="0"/>
              <a:t>1</a:t>
            </a:r>
            <a:r>
              <a:rPr lang="en-US" sz="1200" dirty="0"/>
              <a:t>, A. Couture</a:t>
            </a:r>
            <a:r>
              <a:rPr lang="en-US" sz="1200" baseline="30000" dirty="0"/>
              <a:t>1</a:t>
            </a:r>
            <a:r>
              <a:rPr lang="en-US" sz="1200" dirty="0"/>
              <a:t>, G. Rusev</a:t>
            </a:r>
            <a:r>
              <a:rPr lang="en-US" sz="1200" baseline="30000" dirty="0"/>
              <a:t>2</a:t>
            </a:r>
            <a:r>
              <a:rPr lang="en-US" sz="1200" dirty="0"/>
              <a:t>, B. DiGiovine</a:t>
            </a:r>
            <a:r>
              <a:rPr lang="en-US" sz="1200" baseline="30000" dirty="0"/>
              <a:t>3</a:t>
            </a:r>
          </a:p>
          <a:p>
            <a:endParaRPr lang="en-US" sz="1200" dirty="0"/>
          </a:p>
          <a:p>
            <a:pPr marL="228600" indent="-228600">
              <a:buAutoNum type="arabicPeriod"/>
            </a:pPr>
            <a:r>
              <a:rPr lang="en-US" sz="1200" dirty="0"/>
              <a:t>Physics Division, Los Alamos National Laboratory, 87545, NM, USA</a:t>
            </a:r>
          </a:p>
          <a:p>
            <a:pPr marL="228600" indent="-228600">
              <a:buAutoNum type="arabicPeriod"/>
            </a:pPr>
            <a:r>
              <a:rPr lang="en-US" sz="1200" dirty="0"/>
              <a:t>Chemistry Division, Los Alamos National Laboratory, 87545, NM, USA</a:t>
            </a:r>
          </a:p>
          <a:p>
            <a:pPr marL="228600" indent="-228600">
              <a:buAutoNum type="arabicPeriod"/>
            </a:pPr>
            <a:r>
              <a:rPr lang="en-US" sz="1200" dirty="0"/>
              <a:t>Weapons Stockpile Modernization Division, Los Alamos National Laboratory, 87545, NM, USA</a:t>
            </a: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30F1A52E-5EB5-7430-027E-BD8844612472}"/>
              </a:ext>
            </a:extLst>
          </p:cNvPr>
          <p:cNvSpPr txBox="1">
            <a:spLocks/>
          </p:cNvSpPr>
          <p:nvPr/>
        </p:nvSpPr>
        <p:spPr>
          <a:xfrm>
            <a:off x="594360" y="6007989"/>
            <a:ext cx="2597150" cy="32481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10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tabLst/>
              <a:defRPr sz="12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LA-UR-23-32965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68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0082D-AE95-E84B-ACFA-C1B3472209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949" y="-4114"/>
            <a:ext cx="7994055" cy="653826"/>
          </a:xfrm>
        </p:spPr>
        <p:txBody>
          <a:bodyPr>
            <a:normAutofit/>
          </a:bodyPr>
          <a:lstStyle/>
          <a:p>
            <a:r>
              <a:rPr lang="en-US" dirty="0"/>
              <a:t>R-Matrix analysis : Resonance parameters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23998-3C00-1721-3A36-97C5AB8B07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0" y="502036"/>
            <a:ext cx="9000744" cy="337208"/>
          </a:xfrm>
        </p:spPr>
        <p:txBody>
          <a:bodyPr>
            <a:noAutofit/>
          </a:bodyPr>
          <a:lstStyle/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Fits in capture and transmission data using SAMMY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95BDF05-C107-B869-68BF-8D39B7089417}"/>
              </a:ext>
            </a:extLst>
          </p:cNvPr>
          <p:cNvSpPr txBox="1">
            <a:spLocks/>
          </p:cNvSpPr>
          <p:nvPr/>
        </p:nvSpPr>
        <p:spPr>
          <a:xfrm>
            <a:off x="80626" y="719851"/>
            <a:ext cx="9000744" cy="2074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188" indent="-230188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US" b="1" dirty="0">
              <a:ea typeface="Source Sans Pro" panose="020B0503030403020204" pitchFamily="34" charset="0"/>
              <a:cs typeface="Tim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8E3DA-E522-3DAC-6E38-FA61FDC8D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62" y="1175246"/>
            <a:ext cx="3902651" cy="5237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CCA94B-DB75-8AA3-8477-875847745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587" y="1175246"/>
            <a:ext cx="3902651" cy="5286958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A39BD7-63EC-4C2E-CF7F-708A8E7543BA}"/>
              </a:ext>
            </a:extLst>
          </p:cNvPr>
          <p:cNvSpPr txBox="1">
            <a:spLocks/>
          </p:cNvSpPr>
          <p:nvPr/>
        </p:nvSpPr>
        <p:spPr>
          <a:xfrm>
            <a:off x="93319" y="888455"/>
            <a:ext cx="4063464" cy="3372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188" indent="-230188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ea typeface="Source Sans Pro" panose="020B0503030403020204" pitchFamily="34" charset="0"/>
                <a:cs typeface="Times"/>
              </a:rPr>
              <a:t>Resolved doublet @ 15 eV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40F72BA-A605-A490-D13D-D578EE5EF35B}"/>
              </a:ext>
            </a:extLst>
          </p:cNvPr>
          <p:cNvSpPr txBox="1">
            <a:spLocks/>
          </p:cNvSpPr>
          <p:nvPr/>
        </p:nvSpPr>
        <p:spPr>
          <a:xfrm>
            <a:off x="6784306" y="853513"/>
            <a:ext cx="2447377" cy="3372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188" indent="-230188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ea typeface="Source Sans Pro" panose="020B0503030403020204" pitchFamily="34" charset="0"/>
                <a:cs typeface="Times"/>
              </a:rPr>
              <a:t>Too large evaluated </a:t>
            </a:r>
            <a:r>
              <a:rPr lang="el-GR" i="1" dirty="0">
                <a:ea typeface="Source Sans Pro" panose="020B0503030403020204" pitchFamily="34" charset="0"/>
                <a:cs typeface="Times"/>
              </a:rPr>
              <a:t>Γ</a:t>
            </a:r>
            <a:r>
              <a:rPr lang="en-US" i="1" baseline="-25000" dirty="0">
                <a:ea typeface="Source Sans Pro" panose="020B0503030403020204" pitchFamily="34" charset="0"/>
                <a:cs typeface="Time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8579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0082D-AE95-E84B-ACFA-C1B3472209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949" y="-4114"/>
            <a:ext cx="7994055" cy="653826"/>
          </a:xfrm>
        </p:spPr>
        <p:txBody>
          <a:bodyPr>
            <a:normAutofit/>
          </a:bodyPr>
          <a:lstStyle/>
          <a:p>
            <a:r>
              <a:rPr lang="en-US" dirty="0"/>
              <a:t>R-Matrix analysis : Resonance parameters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23998-3C00-1721-3A36-97C5AB8B07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0" y="502036"/>
            <a:ext cx="9000744" cy="653826"/>
          </a:xfrm>
        </p:spPr>
        <p:txBody>
          <a:bodyPr>
            <a:noAutofit/>
          </a:bodyPr>
          <a:lstStyle/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163 resonances were resolved, up to ~521 eV</a:t>
            </a: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Uncertainties on </a:t>
            </a:r>
            <a:r>
              <a:rPr lang="el-GR" b="1" dirty="0">
                <a:ea typeface="Source Sans Pro" panose="020B0503030403020204" pitchFamily="34" charset="0"/>
                <a:cs typeface="Times"/>
              </a:rPr>
              <a:t>Γ</a:t>
            </a:r>
            <a:r>
              <a:rPr lang="el-GR" b="1" baseline="-25000" dirty="0">
                <a:ea typeface="Source Sans Pro" panose="020B0503030403020204" pitchFamily="34" charset="0"/>
                <a:cs typeface="Times"/>
              </a:rPr>
              <a:t>γ</a:t>
            </a:r>
            <a:r>
              <a:rPr lang="el-GR" b="1" dirty="0">
                <a:ea typeface="Source Sans Pro" panose="020B0503030403020204" pitchFamily="34" charset="0"/>
                <a:cs typeface="Times"/>
              </a:rPr>
              <a:t> </a:t>
            </a:r>
            <a:r>
              <a:rPr lang="en-US" b="1" dirty="0">
                <a:ea typeface="Source Sans Pro" panose="020B0503030403020204" pitchFamily="34" charset="0"/>
                <a:cs typeface="Times"/>
              </a:rPr>
              <a:t>: less than 13%, average uncertainty: ~3.5%</a:t>
            </a: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Uncertainties on </a:t>
            </a:r>
            <a:r>
              <a:rPr lang="el-GR" b="1" dirty="0">
                <a:ea typeface="Source Sans Pro" panose="020B0503030403020204" pitchFamily="34" charset="0"/>
                <a:cs typeface="Times"/>
              </a:rPr>
              <a:t>Γ</a:t>
            </a:r>
            <a:r>
              <a:rPr lang="en-US" b="1" dirty="0">
                <a:ea typeface="Source Sans Pro" panose="020B0503030403020204" pitchFamily="34" charset="0"/>
                <a:cs typeface="Times"/>
              </a:rPr>
              <a:t>n : less than 18%, average uncertainty: ~3.8%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95BDF05-C107-B869-68BF-8D39B7089417}"/>
              </a:ext>
            </a:extLst>
          </p:cNvPr>
          <p:cNvSpPr txBox="1">
            <a:spLocks/>
          </p:cNvSpPr>
          <p:nvPr/>
        </p:nvSpPr>
        <p:spPr>
          <a:xfrm>
            <a:off x="80626" y="719851"/>
            <a:ext cx="9000744" cy="2074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188" indent="-230188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US" b="1" dirty="0">
              <a:ea typeface="Source Sans Pro" panose="020B0503030403020204" pitchFamily="34" charset="0"/>
              <a:cs typeface="Time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B6095B-5133-DF52-B08B-D500EA7BE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395"/>
            <a:ext cx="4769617" cy="4125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75D6F8-E8B9-5F02-F647-74689B2CF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293" y="1544395"/>
            <a:ext cx="34544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92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0082D-AE95-E84B-ACFA-C1B3472209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214"/>
            <a:ext cx="9144000" cy="653826"/>
          </a:xfrm>
        </p:spPr>
        <p:txBody>
          <a:bodyPr>
            <a:normAutofit/>
          </a:bodyPr>
          <a:lstStyle/>
          <a:p>
            <a:r>
              <a:rPr lang="en-US" dirty="0"/>
              <a:t>Corrections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23998-3C00-1721-3A36-97C5AB8B07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0" y="502035"/>
            <a:ext cx="9000744" cy="875827"/>
          </a:xfrm>
        </p:spPr>
        <p:txBody>
          <a:bodyPr>
            <a:noAutofit/>
          </a:bodyPr>
          <a:lstStyle/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The experiments definitely missed some resonances</a:t>
            </a: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Correction methods assuming that the resonance properties exhibit known distributions (i.e. Porter-Thomas for “neutron widths” )</a:t>
            </a: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That was the case in </a:t>
            </a:r>
            <a:r>
              <a:rPr lang="en-US" b="1" baseline="30000" dirty="0">
                <a:ea typeface="Source Sans Pro" panose="020B0503030403020204" pitchFamily="34" charset="0"/>
                <a:cs typeface="Times"/>
              </a:rPr>
              <a:t>149</a:t>
            </a:r>
            <a:r>
              <a:rPr lang="en-US" b="1" dirty="0">
                <a:ea typeface="Source Sans Pro" panose="020B0503030403020204" pitchFamily="34" charset="0"/>
                <a:cs typeface="Times"/>
              </a:rPr>
              <a:t>Sm (Kolmogorov-Smirnov test)</a:t>
            </a: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Correction using </a:t>
            </a:r>
            <a:r>
              <a:rPr lang="en-US" b="1" dirty="0" err="1">
                <a:ea typeface="Source Sans Pro" panose="020B0503030403020204" pitchFamily="34" charset="0"/>
                <a:cs typeface="Times"/>
              </a:rPr>
              <a:t>Fuketa</a:t>
            </a:r>
            <a:r>
              <a:rPr lang="en-US" b="1" dirty="0">
                <a:ea typeface="Source Sans Pro" panose="020B0503030403020204" pitchFamily="34" charset="0"/>
                <a:cs typeface="Times"/>
              </a:rPr>
              <a:t>-Harvey method: Provides corrected number of resonances, strength functions and level spacings.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95BDF05-C107-B869-68BF-8D39B7089417}"/>
              </a:ext>
            </a:extLst>
          </p:cNvPr>
          <p:cNvSpPr txBox="1">
            <a:spLocks/>
          </p:cNvSpPr>
          <p:nvPr/>
        </p:nvSpPr>
        <p:spPr>
          <a:xfrm>
            <a:off x="80626" y="719851"/>
            <a:ext cx="9000744" cy="2074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188" indent="-230188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US" b="1" dirty="0">
              <a:ea typeface="Source Sans Pro" panose="020B0503030403020204" pitchFamily="34" charset="0"/>
              <a:cs typeface="Time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692C5B-EE40-B26E-8A3B-E618ECC75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900" y="2753264"/>
            <a:ext cx="4523100" cy="3602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FB89D-4942-69B5-D253-EAE2B1D7F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" y="2517675"/>
            <a:ext cx="4618812" cy="435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44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0082D-AE95-E84B-ACFA-C1B3472209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214"/>
            <a:ext cx="9144000" cy="653826"/>
          </a:xfrm>
        </p:spPr>
        <p:txBody>
          <a:bodyPr>
            <a:normAutofit fontScale="92500"/>
          </a:bodyPr>
          <a:lstStyle/>
          <a:p>
            <a:r>
              <a:rPr lang="en-US" dirty="0"/>
              <a:t>Level spacings, strength functions, comparison with evaluations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F6AEA-BB82-E6F6-CDCE-2D7CE7EE8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606"/>
            <a:ext cx="5110619" cy="638518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BBA71FF-4B52-070F-E777-B178BB4AA2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0619" y="466606"/>
            <a:ext cx="3952755" cy="34436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ea typeface="Source Sans Pro" panose="020B0503030403020204" pitchFamily="34" charset="0"/>
                <a:cs typeface="Times"/>
              </a:rPr>
              <a:t>Our data indicate that:</a:t>
            </a:r>
          </a:p>
          <a:p>
            <a:r>
              <a:rPr lang="en-US" b="1" dirty="0">
                <a:ea typeface="Source Sans Pro" panose="020B0503030403020204" pitchFamily="34" charset="0"/>
                <a:cs typeface="Times"/>
              </a:rPr>
              <a:t>38 spins are incorrectly assigned in the ENDF-VIII.0 and JEFF-3.3 evaluations</a:t>
            </a:r>
          </a:p>
          <a:p>
            <a:r>
              <a:rPr lang="en-US" b="1" dirty="0">
                <a:ea typeface="Source Sans Pro" panose="020B0503030403020204" pitchFamily="34" charset="0"/>
                <a:cs typeface="Times"/>
              </a:rPr>
              <a:t>41 spins are incorrectly assigned in the JENDL-5 evaluation</a:t>
            </a:r>
          </a:p>
          <a:p>
            <a:r>
              <a:rPr lang="en-US" b="1" dirty="0">
                <a:ea typeface="Source Sans Pro" panose="020B0503030403020204" pitchFamily="34" charset="0"/>
                <a:cs typeface="Times"/>
              </a:rPr>
              <a:t>58 new resonances were resolved</a:t>
            </a:r>
          </a:p>
          <a:p>
            <a:pPr lvl="1"/>
            <a:r>
              <a:rPr lang="en-US" b="1" dirty="0">
                <a:ea typeface="Source Sans Pro" panose="020B0503030403020204" pitchFamily="34" charset="0"/>
                <a:cs typeface="Times"/>
              </a:rPr>
              <a:t>We resolved 215 resonances</a:t>
            </a:r>
          </a:p>
          <a:p>
            <a:pPr lvl="1"/>
            <a:r>
              <a:rPr lang="en-US" b="1" dirty="0">
                <a:ea typeface="Source Sans Pro" panose="020B0503030403020204" pitchFamily="34" charset="0"/>
                <a:cs typeface="Times"/>
              </a:rPr>
              <a:t>Evaluations include 157 resonances</a:t>
            </a:r>
          </a:p>
          <a:p>
            <a:r>
              <a:rPr lang="en-US" b="1" dirty="0">
                <a:ea typeface="Source Sans Pro" panose="020B0503030403020204" pitchFamily="34" charset="0"/>
                <a:cs typeface="Times"/>
              </a:rPr>
              <a:t>Differences in resonance parameters up to 400%</a:t>
            </a:r>
          </a:p>
        </p:txBody>
      </p:sp>
    </p:spTree>
    <p:extLst>
      <p:ext uri="{BB962C8B-B14F-4D97-AF65-F5344CB8AC3E}">
        <p14:creationId xmlns:p14="http://schemas.microsoft.com/office/powerpoint/2010/main" val="789548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83F0AB-12E3-0D41-80C1-A73E183BF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761" y="-219500"/>
            <a:ext cx="9865217" cy="7306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094F92-C5FD-5A4F-A2D8-F7263619330B}"/>
              </a:ext>
            </a:extLst>
          </p:cNvPr>
          <p:cNvSpPr txBox="1"/>
          <p:nvPr/>
        </p:nvSpPr>
        <p:spPr>
          <a:xfrm>
            <a:off x="5358384" y="86229"/>
            <a:ext cx="3785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Lucida Handwriting" panose="03010101010101010101" pitchFamily="66" charset="77"/>
                <a:ea typeface="Ayuthaya" pitchFamily="2" charset="-34"/>
                <a:cs typeface="Ayuthaya" pitchFamily="2" charset="-34"/>
              </a:rPr>
              <a:t>Thank you for </a:t>
            </a:r>
          </a:p>
          <a:p>
            <a:r>
              <a:rPr lang="en-US" sz="3200" b="1" dirty="0">
                <a:latin typeface="Lucida Handwriting" panose="03010101010101010101" pitchFamily="66" charset="77"/>
                <a:ea typeface="Ayuthaya" pitchFamily="2" charset="-34"/>
                <a:cs typeface="Ayuthaya" pitchFamily="2" charset="-34"/>
              </a:rPr>
              <a:t>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666621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0082D-AE95-E84B-ACFA-C1B3472209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214"/>
            <a:ext cx="9144000" cy="653826"/>
          </a:xfrm>
        </p:spPr>
        <p:txBody>
          <a:bodyPr>
            <a:normAutofit/>
          </a:bodyPr>
          <a:lstStyle/>
          <a:p>
            <a:r>
              <a:rPr lang="en-US" dirty="0"/>
              <a:t>Nuclear properties : Level spacings and strength 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23998-3C00-1721-3A36-97C5AB8B07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0" y="502036"/>
            <a:ext cx="9000744" cy="653826"/>
          </a:xfrm>
        </p:spPr>
        <p:txBody>
          <a:bodyPr>
            <a:noAutofit/>
          </a:bodyPr>
          <a:lstStyle/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Unfortunately there isn’t estimated uncertainty for the corrections</a:t>
            </a: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Want to find time to work the math out</a:t>
            </a: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We can do sensitivity studies, though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E577B3-20FD-360C-D5AE-E689DF091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779"/>
            <a:ext cx="4321479" cy="52940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A5B788-86D2-8509-B8C3-8E2C08D05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479" y="2053601"/>
            <a:ext cx="4828754" cy="384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85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884E2-E69B-054E-804E-60CA1691EB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256" y="135456"/>
            <a:ext cx="7994055" cy="670558"/>
          </a:xfrm>
        </p:spPr>
        <p:txBody>
          <a:bodyPr/>
          <a:lstStyle/>
          <a:p>
            <a:r>
              <a:rPr lang="en-US" dirty="0"/>
              <a:t>Introduction: 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8E39C-FA5A-694E-8372-8DA63C6144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626" y="643176"/>
            <a:ext cx="9063374" cy="2262862"/>
          </a:xfrm>
        </p:spPr>
        <p:txBody>
          <a:bodyPr>
            <a:noAutofit/>
          </a:bodyPr>
          <a:lstStyle/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According to a report by L. Leal (ORNL/TM-2005/065)</a:t>
            </a:r>
            <a:br>
              <a:rPr lang="en-US" b="1" dirty="0">
                <a:ea typeface="Source Sans Pro" panose="020B0503030403020204" pitchFamily="34" charset="0"/>
                <a:cs typeface="Times"/>
              </a:rPr>
            </a:br>
            <a:br>
              <a:rPr lang="en-US" b="1" dirty="0">
                <a:ea typeface="Source Sans Pro" panose="020B0503030403020204" pitchFamily="34" charset="0"/>
                <a:cs typeface="Times"/>
              </a:rPr>
            </a:br>
            <a:r>
              <a:rPr lang="en-US" sz="1600" i="1" baseline="30000" dirty="0">
                <a:ea typeface="Source Sans Pro" panose="020B0503030403020204" pitchFamily="34" charset="0"/>
                <a:cs typeface="Times"/>
              </a:rPr>
              <a:t>149</a:t>
            </a:r>
            <a:r>
              <a:rPr lang="en-US" sz="1600" i="1" dirty="0">
                <a:ea typeface="Source Sans Pro" panose="020B0503030403020204" pitchFamily="34" charset="0"/>
                <a:cs typeface="Times"/>
              </a:rPr>
              <a:t>Sm capture rate underestimates measured capture rates for PWR experiments by 4.8%</a:t>
            </a:r>
            <a:br>
              <a:rPr lang="en-US" sz="1600" i="1" dirty="0">
                <a:ea typeface="Source Sans Pro" panose="020B0503030403020204" pitchFamily="34" charset="0"/>
                <a:cs typeface="Times"/>
              </a:rPr>
            </a:br>
            <a:endParaRPr lang="en-US" sz="1600" i="1" dirty="0">
              <a:ea typeface="Source Sans Pro" panose="020B0503030403020204" pitchFamily="34" charset="0"/>
              <a:cs typeface="Times"/>
            </a:endParaRPr>
          </a:p>
          <a:p>
            <a:pPr marL="342900" indent="-342900"/>
            <a:r>
              <a:rPr lang="en-US" sz="1600" b="1" dirty="0">
                <a:ea typeface="Source Sans Pro" panose="020B0503030403020204" pitchFamily="34" charset="0"/>
              </a:rPr>
              <a:t>Only a few data sets in EXFOR</a:t>
            </a:r>
          </a:p>
          <a:p>
            <a:pPr marL="342900" indent="-342900"/>
            <a:endParaRPr lang="en-US" sz="1600" b="1" dirty="0">
              <a:ea typeface="Source Sans Pro" panose="020B0503030403020204" pitchFamily="34" charset="0"/>
            </a:endParaRPr>
          </a:p>
          <a:p>
            <a:pPr marL="342900" indent="-342900"/>
            <a:r>
              <a:rPr lang="en-US" sz="1600" b="1" dirty="0">
                <a:ea typeface="Source Sans Pro" panose="020B0503030403020204" pitchFamily="34" charset="0"/>
              </a:rPr>
              <a:t>Resonance parameters do</a:t>
            </a:r>
            <a:br>
              <a:rPr lang="en-US" sz="1600" b="1" dirty="0">
                <a:ea typeface="Source Sans Pro" panose="020B0503030403020204" pitchFamily="34" charset="0"/>
              </a:rPr>
            </a:br>
            <a:r>
              <a:rPr lang="en-US" sz="1600" b="1" dirty="0">
                <a:ea typeface="Source Sans Pro" panose="020B0503030403020204" pitchFamily="34" charset="0"/>
              </a:rPr>
              <a:t>exist but better uncertainties</a:t>
            </a:r>
            <a:br>
              <a:rPr lang="en-US" sz="1600" b="1" dirty="0">
                <a:ea typeface="Source Sans Pro" panose="020B0503030403020204" pitchFamily="34" charset="0"/>
              </a:rPr>
            </a:br>
            <a:r>
              <a:rPr lang="en-US" sz="1600" b="1" dirty="0">
                <a:ea typeface="Source Sans Pro" panose="020B0503030403020204" pitchFamily="34" charset="0"/>
              </a:rPr>
              <a:t>and covariances are needed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8CC76-067E-7A7E-3B94-3B4527EDB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016" y="1474127"/>
            <a:ext cx="5285984" cy="53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62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884E2-E69B-054E-804E-60CA1691EB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256" y="135456"/>
            <a:ext cx="7994055" cy="507720"/>
          </a:xfrm>
        </p:spPr>
        <p:txBody>
          <a:bodyPr/>
          <a:lstStyle/>
          <a:p>
            <a:r>
              <a:rPr lang="en-US" dirty="0"/>
              <a:t>Introduction: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8E39C-FA5A-694E-8372-8DA63C6144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626" y="680754"/>
            <a:ext cx="9000744" cy="2074972"/>
          </a:xfrm>
        </p:spPr>
        <p:txBody>
          <a:bodyPr>
            <a:noAutofit/>
          </a:bodyPr>
          <a:lstStyle/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We performed capture and transmission measurements with:</a:t>
            </a:r>
            <a:br>
              <a:rPr lang="en-US" b="1" dirty="0">
                <a:ea typeface="Source Sans Pro" panose="020B0503030403020204" pitchFamily="34" charset="0"/>
                <a:cs typeface="Times"/>
              </a:rPr>
            </a:br>
            <a:r>
              <a:rPr lang="en-US" b="1" dirty="0">
                <a:ea typeface="Source Sans Pro" panose="020B0503030403020204" pitchFamily="34" charset="0"/>
                <a:cs typeface="Times"/>
              </a:rPr>
              <a:t> </a:t>
            </a:r>
          </a:p>
          <a:p>
            <a:pPr marL="573087" lvl="1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the DANCE (Detector for Advanced Neutron Capture Experiments) instrument</a:t>
            </a:r>
          </a:p>
          <a:p>
            <a:pPr marL="573087" lvl="1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Capture data from 8 eV – 1 keV</a:t>
            </a:r>
            <a:br>
              <a:rPr lang="en-US" b="1" dirty="0">
                <a:ea typeface="Source Sans Pro" panose="020B0503030403020204" pitchFamily="34" charset="0"/>
                <a:cs typeface="Times"/>
              </a:rPr>
            </a:br>
            <a:endParaRPr lang="en-US" b="1" dirty="0">
              <a:ea typeface="Source Sans Pro" panose="020B0503030403020204" pitchFamily="34" charset="0"/>
              <a:cs typeface="Times"/>
            </a:endParaRPr>
          </a:p>
          <a:p>
            <a:pPr marL="573087" lvl="1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 and DICER (Device for Indirect Capture Experiments on Radionuclides) instruments</a:t>
            </a:r>
          </a:p>
          <a:p>
            <a:pPr marL="573087" lvl="1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Transmission data from 1meV – 1 keV</a:t>
            </a:r>
            <a:br>
              <a:rPr lang="en-US" b="1" dirty="0">
                <a:ea typeface="Source Sans Pro" panose="020B0503030403020204" pitchFamily="34" charset="0"/>
                <a:cs typeface="Times"/>
              </a:rPr>
            </a:br>
            <a:endParaRPr lang="en-US" b="1" dirty="0">
              <a:ea typeface="Source Sans Pro" panose="020B0503030403020204" pitchFamily="34" charset="0"/>
              <a:cs typeface="Times"/>
            </a:endParaRP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Additional measurements of </a:t>
            </a:r>
            <a:r>
              <a:rPr lang="en-US" b="1" baseline="30000" dirty="0">
                <a:ea typeface="Source Sans Pro" panose="020B0503030403020204" pitchFamily="34" charset="0"/>
                <a:cs typeface="Times"/>
              </a:rPr>
              <a:t>147</a:t>
            </a:r>
            <a:r>
              <a:rPr lang="en-US" b="1" dirty="0">
                <a:ea typeface="Source Sans Pro" panose="020B0503030403020204" pitchFamily="34" charset="0"/>
                <a:cs typeface="Times"/>
              </a:rPr>
              <a:t>Sm</a:t>
            </a:r>
          </a:p>
          <a:p>
            <a:pPr marL="573087" lvl="1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Contaminant in the samples</a:t>
            </a:r>
          </a:p>
          <a:p>
            <a:pPr marL="573087" lvl="1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3.4 eV strong resonance</a:t>
            </a:r>
          </a:p>
          <a:p>
            <a:pPr marL="342900" indent="-342900"/>
            <a:endParaRPr lang="en-US" b="1" dirty="0">
              <a:ea typeface="Source Sans Pro" panose="020B0503030403020204" pitchFamily="34" charset="0"/>
              <a:cs typeface="Times"/>
            </a:endParaRP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Data analysis is complete</a:t>
            </a:r>
          </a:p>
          <a:p>
            <a:pPr marL="342900" indent="-342900"/>
            <a:endParaRPr lang="en-US" b="1" dirty="0">
              <a:ea typeface="Source Sans Pro" panose="020B0503030403020204" pitchFamily="34" charset="0"/>
              <a:cs typeface="Times"/>
            </a:endParaRP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R-Matrix analysis is complete </a:t>
            </a:r>
          </a:p>
          <a:p>
            <a:pPr marL="342900" indent="-34290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096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884E2-E69B-054E-804E-60CA1691EB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256" y="135456"/>
            <a:ext cx="7994055" cy="507720"/>
          </a:xfrm>
        </p:spPr>
        <p:txBody>
          <a:bodyPr/>
          <a:lstStyle/>
          <a:p>
            <a:r>
              <a:rPr lang="en-US" dirty="0"/>
              <a:t>The Los Alamos Neutron Science Center - LANSCE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8A2875-0252-4871-495C-74FFFBFA9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1" y="1187293"/>
            <a:ext cx="9159322" cy="52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A28693-3217-7128-187A-7CDF53482DC3}"/>
              </a:ext>
            </a:extLst>
          </p:cNvPr>
          <p:cNvCxnSpPr/>
          <p:nvPr/>
        </p:nvCxnSpPr>
        <p:spPr>
          <a:xfrm flipV="1">
            <a:off x="4684734" y="5669530"/>
            <a:ext cx="1152395" cy="4258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6243B-C356-2A17-5883-EE656B5F062A}"/>
              </a:ext>
            </a:extLst>
          </p:cNvPr>
          <p:cNvCxnSpPr/>
          <p:nvPr/>
        </p:nvCxnSpPr>
        <p:spPr>
          <a:xfrm flipV="1">
            <a:off x="1091852" y="4869952"/>
            <a:ext cx="1152395" cy="4258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C72F47-45B1-0D52-8800-A7BBB861529A}"/>
              </a:ext>
            </a:extLst>
          </p:cNvPr>
          <p:cNvCxnSpPr>
            <a:cxnSpLocks/>
          </p:cNvCxnSpPr>
          <p:nvPr/>
        </p:nvCxnSpPr>
        <p:spPr>
          <a:xfrm flipV="1">
            <a:off x="3321484" y="4564108"/>
            <a:ext cx="1152395" cy="4258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1155071-3C0B-CF00-C097-6E61F22383E4}"/>
              </a:ext>
            </a:extLst>
          </p:cNvPr>
          <p:cNvSpPr txBox="1"/>
          <p:nvPr/>
        </p:nvSpPr>
        <p:spPr>
          <a:xfrm>
            <a:off x="2301849" y="4967028"/>
            <a:ext cx="2258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500-800 MeV protons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9562A7-47C4-E1B8-90D4-8A2415EB1423}"/>
              </a:ext>
            </a:extLst>
          </p:cNvPr>
          <p:cNvSpPr txBox="1"/>
          <p:nvPr/>
        </p:nvSpPr>
        <p:spPr>
          <a:xfrm>
            <a:off x="3757649" y="6061061"/>
            <a:ext cx="211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meV</a:t>
            </a:r>
            <a:r>
              <a:rPr lang="en-US" b="1" dirty="0"/>
              <a:t> – keV neutrons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5A00D-0E07-8AC4-3B6C-7C8AF957D6D4}"/>
              </a:ext>
            </a:extLst>
          </p:cNvPr>
          <p:cNvSpPr txBox="1"/>
          <p:nvPr/>
        </p:nvSpPr>
        <p:spPr>
          <a:xfrm>
            <a:off x="-3715" y="5332563"/>
            <a:ext cx="212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keV – MeV neutrons</a:t>
            </a:r>
          </a:p>
        </p:txBody>
      </p:sp>
    </p:spTree>
    <p:extLst>
      <p:ext uri="{BB962C8B-B14F-4D97-AF65-F5344CB8AC3E}">
        <p14:creationId xmlns:p14="http://schemas.microsoft.com/office/powerpoint/2010/main" val="363789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884E2-E69B-054E-804E-60CA1691EB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256" y="19527"/>
            <a:ext cx="7994055" cy="507720"/>
          </a:xfrm>
        </p:spPr>
        <p:txBody>
          <a:bodyPr/>
          <a:lstStyle/>
          <a:p>
            <a:r>
              <a:rPr lang="en-US" dirty="0"/>
              <a:t>The Los Alamos Neutron Science Center – LANSCE</a:t>
            </a:r>
          </a:p>
          <a:p>
            <a:r>
              <a:rPr lang="en-US" dirty="0"/>
              <a:t>	Lujan Center – Low energy neutrons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92EE08D-4D92-2FE6-E3FE-39143ECBD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" y="773423"/>
            <a:ext cx="8929116" cy="60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AEC072-0054-7B73-8CEB-E6C3AA1E1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60" t="5889" r="9912"/>
          <a:stretch/>
        </p:blipFill>
        <p:spPr>
          <a:xfrm>
            <a:off x="3503440" y="5346889"/>
            <a:ext cx="1471964" cy="1491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634BA6-82EA-A288-CC94-E834F5AA0E36}"/>
              </a:ext>
            </a:extLst>
          </p:cNvPr>
          <p:cNvSpPr txBox="1"/>
          <p:nvPr/>
        </p:nvSpPr>
        <p:spPr>
          <a:xfrm>
            <a:off x="1148048" y="6092680"/>
            <a:ext cx="2292627" cy="523220"/>
          </a:xfrm>
          <a:prstGeom prst="rect">
            <a:avLst/>
          </a:prstGeom>
          <a:solidFill>
            <a:srgbClr val="79919C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Lujan Center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C4E10D-40C6-1D16-F540-1A4AC1572E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3909" y="5636712"/>
            <a:ext cx="2370092" cy="1241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7FEC2F-341C-88CB-2711-39915AA269AD}"/>
              </a:ext>
            </a:extLst>
          </p:cNvPr>
          <p:cNvSpPr txBox="1"/>
          <p:nvPr/>
        </p:nvSpPr>
        <p:spPr>
          <a:xfrm>
            <a:off x="1120064" y="5569482"/>
            <a:ext cx="2292627" cy="400110"/>
          </a:xfrm>
          <a:prstGeom prst="rect">
            <a:avLst/>
          </a:prstGeom>
          <a:solidFill>
            <a:srgbClr val="79919C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DANCE (n,</a:t>
            </a:r>
            <a:r>
              <a:rPr lang="el-GR" sz="2000" b="1" dirty="0"/>
              <a:t>γ)</a:t>
            </a:r>
            <a:r>
              <a:rPr lang="en-US" sz="2000" b="1" dirty="0"/>
              <a:t>(?)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BE256-102F-4D9A-5BB4-824563220376}"/>
              </a:ext>
            </a:extLst>
          </p:cNvPr>
          <p:cNvSpPr txBox="1"/>
          <p:nvPr/>
        </p:nvSpPr>
        <p:spPr>
          <a:xfrm>
            <a:off x="6717940" y="5236602"/>
            <a:ext cx="2470138" cy="400110"/>
          </a:xfrm>
          <a:prstGeom prst="rect">
            <a:avLst/>
          </a:prstGeom>
          <a:solidFill>
            <a:srgbClr val="79919C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DICER (</a:t>
            </a:r>
            <a:r>
              <a:rPr lang="en-US" sz="2000" b="1" dirty="0" err="1"/>
              <a:t>n,tot</a:t>
            </a:r>
            <a:r>
              <a:rPr lang="el-GR" sz="2000" b="1" dirty="0"/>
              <a:t>)</a:t>
            </a:r>
            <a:r>
              <a:rPr lang="en-US" sz="2000" b="1" dirty="0"/>
              <a:t>, “(n,</a:t>
            </a:r>
            <a:r>
              <a:rPr lang="el-GR" sz="2000" b="1" dirty="0"/>
              <a:t>γ</a:t>
            </a:r>
            <a:r>
              <a:rPr lang="en-US" sz="2000" b="1" dirty="0"/>
              <a:t>)”</a:t>
            </a:r>
          </a:p>
        </p:txBody>
      </p:sp>
    </p:spTree>
    <p:extLst>
      <p:ext uri="{BB962C8B-B14F-4D97-AF65-F5344CB8AC3E}">
        <p14:creationId xmlns:p14="http://schemas.microsoft.com/office/powerpoint/2010/main" val="73250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F3C91182-ABF7-E949-B7C1-820768FB26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569" y="747301"/>
            <a:ext cx="3930182" cy="262874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800 MeV protons impinge on a W target at a 20 Hz duty cycle.</a:t>
            </a:r>
          </a:p>
          <a:p>
            <a:pPr lvl="0"/>
            <a:r>
              <a:rPr lang="en-US" dirty="0"/>
              <a:t>Current is nominally 100 </a:t>
            </a:r>
            <a:r>
              <a:rPr lang="el-GR" dirty="0"/>
              <a:t>μ</a:t>
            </a:r>
            <a:r>
              <a:rPr lang="en-US" dirty="0"/>
              <a:t>A</a:t>
            </a:r>
          </a:p>
          <a:p>
            <a:pPr lvl="0"/>
            <a:r>
              <a:rPr lang="en-US" dirty="0"/>
              <a:t>Water moderator</a:t>
            </a:r>
          </a:p>
          <a:p>
            <a:pPr lvl="0"/>
            <a:r>
              <a:rPr lang="en-US" dirty="0"/>
              <a:t>Flux spans from 5 </a:t>
            </a:r>
            <a:r>
              <a:rPr lang="en-US" dirty="0" err="1"/>
              <a:t>meV</a:t>
            </a:r>
            <a:r>
              <a:rPr lang="en-US" dirty="0"/>
              <a:t> – 100 keV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0082D-AE95-E84B-ACFA-C1B3472209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183" y="69280"/>
            <a:ext cx="7994055" cy="541945"/>
          </a:xfrm>
        </p:spPr>
        <p:txBody>
          <a:bodyPr/>
          <a:lstStyle/>
          <a:p>
            <a:r>
              <a:rPr lang="en-US" dirty="0"/>
              <a:t>New neutron target at Lujan (Mark-IV)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3AB9B9-C881-2578-EF0D-88D5CBF7E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421" y="899747"/>
            <a:ext cx="3115198" cy="2660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2A1EF-89BE-92C2-B477-BFF3A675D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619" y="3788914"/>
            <a:ext cx="3115198" cy="2582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2B741-4E34-4984-D437-4DEC2FA9DF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10"/>
          <a:stretch/>
        </p:blipFill>
        <p:spPr>
          <a:xfrm>
            <a:off x="135183" y="3721039"/>
            <a:ext cx="4770855" cy="262874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81C794-795F-C549-0E41-B873843D8783}"/>
              </a:ext>
            </a:extLst>
          </p:cNvPr>
          <p:cNvCxnSpPr/>
          <p:nvPr/>
        </p:nvCxnSpPr>
        <p:spPr>
          <a:xfrm>
            <a:off x="7670800" y="931431"/>
            <a:ext cx="0" cy="69416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006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0082D-AE95-E84B-ACFA-C1B3472209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8475" y="90551"/>
            <a:ext cx="8812687" cy="446104"/>
          </a:xfrm>
        </p:spPr>
        <p:txBody>
          <a:bodyPr/>
          <a:lstStyle/>
          <a:p>
            <a:r>
              <a:rPr lang="en-US" dirty="0"/>
              <a:t>Neutron spectrum @ Lujan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2BD1C-C08D-5B42-9C98-E878689884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268" y="532765"/>
            <a:ext cx="7994055" cy="995411"/>
          </a:xfrm>
        </p:spPr>
        <p:txBody>
          <a:bodyPr/>
          <a:lstStyle/>
          <a:p>
            <a:r>
              <a:rPr lang="en-US" dirty="0"/>
              <a:t>Mark-IV provides an enhanced keV spectrum compared to Mark-III</a:t>
            </a:r>
          </a:p>
          <a:p>
            <a:r>
              <a:rPr lang="en-US" dirty="0"/>
              <a:t>Mark-IV is expected to improve the neutron energy resolution</a:t>
            </a:r>
          </a:p>
          <a:p>
            <a:r>
              <a:rPr lang="en-US" dirty="0"/>
              <a:t>The 149Sm experiments were performed using the Mark-III spectrum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FF581-254D-7D81-0D01-E2A152A71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5"/>
          <a:stretch/>
        </p:blipFill>
        <p:spPr>
          <a:xfrm>
            <a:off x="1540701" y="1607507"/>
            <a:ext cx="6298098" cy="4801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424D00-3535-B5A7-3AA2-B2DCEC2E4015}"/>
              </a:ext>
            </a:extLst>
          </p:cNvPr>
          <p:cNvSpPr txBox="1"/>
          <p:nvPr/>
        </p:nvSpPr>
        <p:spPr>
          <a:xfrm rot="20372296">
            <a:off x="4354085" y="2638436"/>
            <a:ext cx="1287597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958164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0082D-AE95-E84B-ACFA-C1B3472209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949" y="-4114"/>
            <a:ext cx="7994055" cy="653826"/>
          </a:xfrm>
        </p:spPr>
        <p:txBody>
          <a:bodyPr>
            <a:normAutofit/>
          </a:bodyPr>
          <a:lstStyle/>
          <a:p>
            <a:r>
              <a:rPr lang="en-US" dirty="0"/>
              <a:t>Experiments @ DICER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23998-3C00-1721-3A36-97C5AB8B07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626" y="680754"/>
            <a:ext cx="3119774" cy="3267186"/>
          </a:xfrm>
        </p:spPr>
        <p:txBody>
          <a:bodyPr>
            <a:noAutofit/>
          </a:bodyPr>
          <a:lstStyle/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~5mg  </a:t>
            </a:r>
            <a:r>
              <a:rPr lang="en-US" b="1" baseline="30000" dirty="0">
                <a:ea typeface="Source Sans Pro" panose="020B0503030403020204" pitchFamily="34" charset="0"/>
                <a:cs typeface="Times"/>
              </a:rPr>
              <a:t>149,147</a:t>
            </a:r>
            <a:r>
              <a:rPr lang="en-US" b="1" dirty="0">
                <a:ea typeface="Source Sans Pro" panose="020B0503030403020204" pitchFamily="34" charset="0"/>
                <a:cs typeface="Times"/>
              </a:rPr>
              <a:t>Sm thin sample</a:t>
            </a: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~12mg </a:t>
            </a:r>
            <a:r>
              <a:rPr lang="en-US" b="1" baseline="30000" dirty="0">
                <a:ea typeface="Source Sans Pro" panose="020B0503030403020204" pitchFamily="34" charset="0"/>
                <a:cs typeface="Times"/>
              </a:rPr>
              <a:t>149,147</a:t>
            </a:r>
            <a:r>
              <a:rPr lang="en-US" b="1" dirty="0">
                <a:ea typeface="Source Sans Pro" panose="020B0503030403020204" pitchFamily="34" charset="0"/>
                <a:cs typeface="Times"/>
              </a:rPr>
              <a:t>Sm thick sample</a:t>
            </a: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1 mm diameter</a:t>
            </a: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Powder stuffed in capillary tubes</a:t>
            </a: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Capillary tubes inserted in Al canisters </a:t>
            </a:r>
          </a:p>
          <a:p>
            <a:pPr marL="342900" indent="-342900"/>
            <a:endParaRPr lang="en-US" b="1" dirty="0">
              <a:ea typeface="Source Sans Pro" panose="020B0503030403020204" pitchFamily="34" charset="0"/>
              <a:cs typeface="Tim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7D3E2-C7A9-3534-5D3E-0556C90E2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31"/>
          <a:stretch/>
        </p:blipFill>
        <p:spPr>
          <a:xfrm>
            <a:off x="0" y="4199176"/>
            <a:ext cx="2367420" cy="2074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C77326-8E4B-21E3-576D-2FBB8A880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25" t="40987" r="29147" b="39193"/>
          <a:stretch/>
        </p:blipFill>
        <p:spPr>
          <a:xfrm rot="5400000">
            <a:off x="2621788" y="4060891"/>
            <a:ext cx="2059094" cy="236742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C4D75B-7E53-090F-3AA2-30D60D886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365" y="653461"/>
            <a:ext cx="5791635" cy="32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41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884E2-E69B-054E-804E-60CA1691EB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256" y="19527"/>
            <a:ext cx="7994055" cy="507720"/>
          </a:xfrm>
        </p:spPr>
        <p:txBody>
          <a:bodyPr/>
          <a:lstStyle/>
          <a:p>
            <a:r>
              <a:rPr lang="en-US" dirty="0"/>
              <a:t>Experiment @ DANCE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FE493C-94EE-BC7B-4143-8DAA7A6DE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499" y="-147597"/>
            <a:ext cx="2333501" cy="20574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FC28323-7856-5D97-16C5-398A79E86E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698720"/>
            <a:ext cx="4491374" cy="2057400"/>
          </a:xfrm>
        </p:spPr>
        <p:txBody>
          <a:bodyPr>
            <a:noAutofit/>
          </a:bodyPr>
          <a:lstStyle/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DANCE to get the capture yield</a:t>
            </a: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DANCE also provides multiplicities</a:t>
            </a: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Different multiplicity distributions</a:t>
            </a:r>
            <a:br>
              <a:rPr lang="en-US" b="1" dirty="0">
                <a:ea typeface="Source Sans Pro" panose="020B0503030403020204" pitchFamily="34" charset="0"/>
                <a:cs typeface="Times"/>
              </a:rPr>
            </a:br>
            <a:r>
              <a:rPr lang="en-US" b="1" dirty="0">
                <a:ea typeface="Source Sans Pro" panose="020B0503030403020204" pitchFamily="34" charset="0"/>
                <a:cs typeface="Times"/>
              </a:rPr>
              <a:t>for different spins</a:t>
            </a:r>
          </a:p>
          <a:p>
            <a:pPr marL="342900" indent="-342900"/>
            <a:r>
              <a:rPr lang="en-US" b="1" dirty="0">
                <a:ea typeface="Source Sans Pro" panose="020B0503030403020204" pitchFamily="34" charset="0"/>
                <a:cs typeface="Times"/>
              </a:rPr>
              <a:t>DANCE is used as a </a:t>
            </a:r>
            <a:r>
              <a:rPr lang="en-US" b="1" dirty="0" err="1">
                <a:ea typeface="Source Sans Pro" panose="020B0503030403020204" pitchFamily="34" charset="0"/>
                <a:cs typeface="Times"/>
              </a:rPr>
              <a:t>spinometer</a:t>
            </a:r>
            <a:endParaRPr lang="en-US" b="1" dirty="0">
              <a:ea typeface="Source Sans Pro" panose="020B0503030403020204" pitchFamily="34" charset="0"/>
              <a:cs typeface="Times"/>
            </a:endParaRPr>
          </a:p>
          <a:p>
            <a:pPr marL="342900" indent="-342900"/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526A8-216C-D806-3323-79E25F447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3" t="11473" r="2610" b="2637"/>
          <a:stretch/>
        </p:blipFill>
        <p:spPr>
          <a:xfrm>
            <a:off x="63659" y="3093929"/>
            <a:ext cx="4524908" cy="3216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C90F00-904D-845E-2D8F-3C749FA44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7" b="1859"/>
          <a:stretch/>
        </p:blipFill>
        <p:spPr>
          <a:xfrm>
            <a:off x="5436297" y="1815807"/>
            <a:ext cx="3707704" cy="502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66809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7CFAE90CB21F40A7C803725F38C16A" ma:contentTypeVersion="11" ma:contentTypeDescription="Create a new document." ma:contentTypeScope="" ma:versionID="b198b0c5dc17d2ffd517c606b99a310e">
  <xsd:schema xmlns:xsd="http://www.w3.org/2001/XMLSchema" xmlns:xs="http://www.w3.org/2001/XMLSchema" xmlns:p="http://schemas.microsoft.com/office/2006/metadata/properties" xmlns:ns2="1e5c4b9d-e660-40d4-980a-4327d00e19ee" xmlns:ns3="f03be9df-0a14-488b-b433-89349db7c0cf" targetNamespace="http://schemas.microsoft.com/office/2006/metadata/properties" ma:root="true" ma:fieldsID="bc2fc542dafb60de6acf8820cc194462" ns2:_="" ns3:_="">
    <xsd:import namespace="1e5c4b9d-e660-40d4-980a-4327d00e19ee"/>
    <xsd:import namespace="f03be9df-0a14-488b-b433-89349db7c0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c4b9d-e660-40d4-980a-4327d00e19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c90c6b6-6666-4070-a8ae-6bf8f57784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be9df-0a14-488b-b433-89349db7c0c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d8cd2926-2bc3-4b4d-bf3e-b5f68c71c8f9}" ma:internalName="TaxCatchAll" ma:showField="CatchAllData" ma:web="f03be9df-0a14-488b-b433-89349db7c0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1AB265-5AD6-4DEE-91A8-E388BDC0E3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5c4b9d-e660-40d4-980a-4327d00e19ee"/>
    <ds:schemaRef ds:uri="f03be9df-0a14-488b-b433-89349db7c0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250C69-7302-429B-9CB9-3F65DE5418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57331</TotalTime>
  <Words>597</Words>
  <Application>Microsoft Macintosh PowerPoint</Application>
  <PresentationFormat>On-screen Show (4:3)</PresentationFormat>
  <Paragraphs>83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Acumin Pro</vt:lpstr>
      <vt:lpstr>Arial</vt:lpstr>
      <vt:lpstr>Calibri</vt:lpstr>
      <vt:lpstr>Gabriola</vt:lpstr>
      <vt:lpstr>Lucida Handwriting</vt:lpstr>
      <vt:lpstr>System Font Regular</vt:lpstr>
      <vt:lpstr>Wingdings</vt:lpstr>
      <vt:lpstr>Main</vt:lpstr>
      <vt:lpstr>Custom Design</vt:lpstr>
      <vt:lpstr>1_Main</vt:lpstr>
      <vt:lpstr>1_Custom Design</vt:lpstr>
      <vt:lpstr>R-Matrix analysis of 149Sm + n in the resolved resonance 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Stamatopoulos, Thanos</cp:lastModifiedBy>
  <cp:revision>816</cp:revision>
  <dcterms:created xsi:type="dcterms:W3CDTF">2020-12-17T00:35:24Z</dcterms:created>
  <dcterms:modified xsi:type="dcterms:W3CDTF">2023-11-16T16:06:11Z</dcterms:modified>
</cp:coreProperties>
</file>