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334" r:id="rId3"/>
    <p:sldId id="350" r:id="rId4"/>
    <p:sldId id="263" r:id="rId5"/>
    <p:sldId id="335" r:id="rId6"/>
    <p:sldId id="339" r:id="rId7"/>
    <p:sldId id="323" r:id="rId8"/>
    <p:sldId id="340" r:id="rId9"/>
    <p:sldId id="337" r:id="rId10"/>
    <p:sldId id="353" r:id="rId11"/>
    <p:sldId id="360" r:id="rId12"/>
    <p:sldId id="361" r:id="rId13"/>
    <p:sldId id="344" r:id="rId14"/>
    <p:sldId id="358" r:id="rId15"/>
    <p:sldId id="354" r:id="rId16"/>
    <p:sldId id="327" r:id="rId17"/>
    <p:sldId id="305" r:id="rId18"/>
    <p:sldId id="355" r:id="rId19"/>
    <p:sldId id="35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88493" autoAdjust="0"/>
  </p:normalViewPr>
  <p:slideViewPr>
    <p:cSldViewPr>
      <p:cViewPr>
        <p:scale>
          <a:sx n="70" d="100"/>
          <a:sy n="70" d="100"/>
        </p:scale>
        <p:origin x="-9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4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4B18-2DE3-4F08-B273-84F946733C4B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419DA-1CE9-4EC5-857A-D390133E7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9950-A450-481E-BAE3-539C7B55CB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9950-A450-481E-BAE3-539C7B55CB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/>
              <a:t>1. Worries that the 2017 &amp; 2006 values differ by more than the uncertainty</a:t>
            </a:r>
          </a:p>
          <a:p>
            <a:pPr algn="l"/>
            <a:r>
              <a:rPr lang="en-US" sz="1200" dirty="0"/>
              <a:t>2. Alan Carlson “Recent Standards Work”,</a:t>
            </a:r>
            <a:r>
              <a:rPr lang="en-US" sz="1200" baseline="0" dirty="0"/>
              <a:t> </a:t>
            </a:r>
            <a:r>
              <a:rPr lang="en-US" sz="1200" dirty="0"/>
              <a:t>CSEWG 2023 @ BNL Nov 2022,</a:t>
            </a:r>
            <a:r>
              <a:rPr lang="en-US" sz="1200" baseline="0" dirty="0"/>
              <a:t> </a:t>
            </a:r>
            <a:r>
              <a:rPr lang="en-US" sz="1200" dirty="0"/>
              <a:t>Differences are due to addition of 13C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419DA-1CE9-4EC5-857A-D390133E76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419DA-1CE9-4EC5-857A-D390133E76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C6C0-AC33-4932-A459-6DD96C96AE76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788-9A4E-49F7-9A65-71E3550CA1F5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061C-2259-430D-9FB0-91AA2E49F400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891C-80DA-4A73-B898-24C12573F514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454-4FCF-4D33-BC28-C06E32622BA4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D2F4-BB4D-4068-8AFF-26964075D3D3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C6EE-02F4-40CB-B25D-DD2ADD4EAB33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E4E-5A9C-4731-8DDF-86FB1C6F0B6C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4C8C-A28E-4462-BC76-0C9BF15870C9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1500-C24E-4642-9F27-431FF5B5DD0A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048-0EA0-4F0D-A9F6-19822C146596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5EEE-9D43-4A49-BDFF-ABD61A190445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9684" y="122830"/>
            <a:ext cx="46564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Opportunities at Kentucky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Jeff </a:t>
            </a:r>
            <a:r>
              <a:rPr lang="en-US" dirty="0" err="1">
                <a:solidFill>
                  <a:srgbClr val="00B0F0"/>
                </a:solidFill>
              </a:rPr>
              <a:t>Vanhoy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US Naval Academy, Annapolis, Maryland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914400"/>
            <a:ext cx="2956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Supported by U.S. DoE FY20/21/22/23 awards </a:t>
            </a:r>
          </a:p>
          <a:p>
            <a:pPr algn="ctr"/>
            <a:r>
              <a:rPr lang="en-US" sz="1100" dirty="0"/>
              <a:t>SC0021424, SC0021243, SC0021175, SSC000056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52600"/>
            <a:ext cx="34265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University of Kentucky, Chemistry</a:t>
            </a:r>
          </a:p>
          <a:p>
            <a:r>
              <a:rPr lang="en-US" sz="1400" dirty="0"/>
              <a:t>Erin Peters, </a:t>
            </a:r>
            <a:r>
              <a:rPr lang="en-US" sz="1600" b="1" dirty="0">
                <a:solidFill>
                  <a:srgbClr val="FF0000"/>
                </a:solidFill>
              </a:rPr>
              <a:t>½</a:t>
            </a:r>
            <a:r>
              <a:rPr lang="en-US" sz="1400" dirty="0"/>
              <a:t> lecturer</a:t>
            </a:r>
          </a:p>
          <a:p>
            <a:r>
              <a:rPr lang="en-US" sz="1400" dirty="0"/>
              <a:t>Jackson </a:t>
            </a:r>
            <a:r>
              <a:rPr lang="en-US" sz="1400" dirty="0" err="1"/>
              <a:t>Dowie</a:t>
            </a:r>
            <a:r>
              <a:rPr lang="en-US" sz="1400" dirty="0"/>
              <a:t>, </a:t>
            </a:r>
            <a:r>
              <a:rPr lang="en-US" sz="1400" dirty="0" err="1"/>
              <a:t>postdoc</a:t>
            </a:r>
            <a:endParaRPr lang="en-US" sz="1400" dirty="0"/>
          </a:p>
          <a:p>
            <a:r>
              <a:rPr lang="en-US" sz="1400" dirty="0"/>
              <a:t>Steven Yates, lab director</a:t>
            </a:r>
          </a:p>
          <a:p>
            <a:endParaRPr lang="en-US" sz="1400" dirty="0"/>
          </a:p>
          <a:p>
            <a:r>
              <a:rPr lang="en-US" sz="1400" b="1" dirty="0"/>
              <a:t>University of Dallas</a:t>
            </a:r>
          </a:p>
          <a:p>
            <a:r>
              <a:rPr lang="en-US" sz="1400" dirty="0"/>
              <a:t>Sally Hicks, emeritus</a:t>
            </a:r>
          </a:p>
          <a:p>
            <a:endParaRPr lang="en-US" sz="1400" b="1" dirty="0"/>
          </a:p>
          <a:p>
            <a:r>
              <a:rPr lang="en-US" sz="1400" b="1" dirty="0"/>
              <a:t>University Kentucky, Physics</a:t>
            </a:r>
          </a:p>
          <a:p>
            <a:endParaRPr lang="en-US" dirty="0"/>
          </a:p>
        </p:txBody>
      </p:sp>
      <p:sp>
        <p:nvSpPr>
          <p:cNvPr id="18434" name="AutoShape 2" descr="Logo for Mississippi State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s://6lli539m39y3hpkelqsm3c2fg-wpengine.netdna-ssl.com/wp-content/uploads/2020/03/DOE_logo-300x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388" y="152401"/>
            <a:ext cx="2627583" cy="762000"/>
          </a:xfrm>
          <a:prstGeom prst="rect">
            <a:avLst/>
          </a:prstGeom>
          <a:noFill/>
        </p:spPr>
      </p:pic>
      <p:sp>
        <p:nvSpPr>
          <p:cNvPr id="32772" name="AutoShape 4" descr="Lawrence Livermore National Laboratory - YouTube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Lawrence Livermore National Labora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3BE3905-F242-4221-93E1-B062C253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4" descr="National Science Foundation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895600"/>
            <a:ext cx="841761" cy="84616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418848" y="3886200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NSF 1913028 / 2209178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1295400"/>
            <a:ext cx="18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Today’s Members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1752600"/>
            <a:ext cx="3426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Mississippi State University</a:t>
            </a:r>
          </a:p>
          <a:p>
            <a:r>
              <a:rPr lang="en-US" sz="1400" dirty="0"/>
              <a:t>Daniel Araya, grad student</a:t>
            </a:r>
          </a:p>
          <a:p>
            <a:r>
              <a:rPr lang="en-US" sz="1400" dirty="0" smtClean="0"/>
              <a:t>Jayden </a:t>
            </a:r>
            <a:r>
              <a:rPr lang="en-US" sz="1400" dirty="0" err="1" smtClean="0"/>
              <a:t>Ratcliffe</a:t>
            </a:r>
            <a:r>
              <a:rPr lang="en-US" sz="1400" dirty="0" smtClean="0"/>
              <a:t>, </a:t>
            </a:r>
            <a:r>
              <a:rPr lang="en-US" sz="1400" dirty="0"/>
              <a:t>grad </a:t>
            </a:r>
            <a:r>
              <a:rPr lang="en-US" sz="1400" dirty="0" smtClean="0"/>
              <a:t>student</a:t>
            </a:r>
          </a:p>
          <a:p>
            <a:r>
              <a:rPr lang="en-US" sz="1400" dirty="0" smtClean="0"/>
              <a:t>Stephan </a:t>
            </a:r>
            <a:r>
              <a:rPr lang="en-US" sz="1400" dirty="0" err="1" smtClean="0"/>
              <a:t>Vajdic</a:t>
            </a:r>
            <a:r>
              <a:rPr lang="en-US" sz="1400" dirty="0" smtClean="0"/>
              <a:t>, grad student</a:t>
            </a:r>
            <a:endParaRPr lang="en-US" sz="1400" dirty="0"/>
          </a:p>
          <a:p>
            <a:r>
              <a:rPr lang="en-US" sz="1400" dirty="0"/>
              <a:t>Ben Crider, </a:t>
            </a:r>
            <a:r>
              <a:rPr lang="en-US" sz="1400" dirty="0" err="1"/>
              <a:t>prof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US Naval Academy</a:t>
            </a:r>
          </a:p>
          <a:p>
            <a:r>
              <a:rPr lang="en-US" sz="1400" dirty="0"/>
              <a:t>Jeff </a:t>
            </a:r>
            <a:r>
              <a:rPr lang="en-US" sz="1400" dirty="0" err="1"/>
              <a:t>Vanhoy</a:t>
            </a:r>
            <a:r>
              <a:rPr lang="en-US" sz="1400" dirty="0"/>
              <a:t>, </a:t>
            </a:r>
            <a:r>
              <a:rPr lang="en-US" sz="1400" dirty="0" err="1"/>
              <a:t>prof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 err="1"/>
              <a:t>FiberTek</a:t>
            </a:r>
            <a:r>
              <a:rPr lang="en-US" sz="1400" b="1" dirty="0"/>
              <a:t>, Inc &amp; Army Res Lab - Adelphi</a:t>
            </a:r>
          </a:p>
          <a:p>
            <a:r>
              <a:rPr lang="en-US" sz="1400" dirty="0"/>
              <a:t>    Jarrod Marsh</a:t>
            </a:r>
          </a:p>
          <a:p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4196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University of Kentucky, Chemistry</a:t>
            </a:r>
          </a:p>
          <a:p>
            <a:r>
              <a:rPr lang="en-US" sz="1400" dirty="0" err="1"/>
              <a:t>Yongchi</a:t>
            </a:r>
            <a:r>
              <a:rPr lang="en-US" sz="1400" dirty="0"/>
              <a:t> Xiao, </a:t>
            </a:r>
            <a:r>
              <a:rPr lang="en-US" sz="1400" dirty="0" err="1"/>
              <a:t>postdoc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University of Dallas</a:t>
            </a:r>
          </a:p>
          <a:p>
            <a:r>
              <a:rPr lang="en-US" sz="1400" dirty="0"/>
              <a:t>Elizabeth </a:t>
            </a:r>
            <a:r>
              <a:rPr lang="en-US" sz="1400" dirty="0" err="1"/>
              <a:t>Chouinard</a:t>
            </a:r>
            <a:r>
              <a:rPr lang="en-US" sz="1400" dirty="0"/>
              <a:t>, undergrad</a:t>
            </a:r>
          </a:p>
          <a:p>
            <a:r>
              <a:rPr lang="en-US" sz="1400" dirty="0"/>
              <a:t>Sarah Evans, undergrad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3962400"/>
            <a:ext cx="154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 Players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600" y="44196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US Naval Academy</a:t>
            </a:r>
          </a:p>
          <a:p>
            <a:r>
              <a:rPr lang="en-US" sz="1400" dirty="0" err="1"/>
              <a:t>Avi</a:t>
            </a:r>
            <a:r>
              <a:rPr lang="en-US" sz="1400" dirty="0"/>
              <a:t> </a:t>
            </a:r>
            <a:r>
              <a:rPr lang="en-US" sz="1400" dirty="0" err="1"/>
              <a:t>Perkoff</a:t>
            </a:r>
            <a:r>
              <a:rPr lang="en-US" sz="1400" dirty="0"/>
              <a:t>, undergrad</a:t>
            </a:r>
          </a:p>
          <a:p>
            <a:r>
              <a:rPr lang="en-US" sz="1400" dirty="0"/>
              <a:t>Madison </a:t>
            </a:r>
            <a:r>
              <a:rPr lang="en-US" sz="1400" dirty="0" err="1"/>
              <a:t>Roskos</a:t>
            </a:r>
            <a:r>
              <a:rPr lang="en-US" sz="1400" dirty="0"/>
              <a:t>, undergrad</a:t>
            </a:r>
          </a:p>
          <a:p>
            <a:endParaRPr lang="en-US" sz="1400" dirty="0"/>
          </a:p>
          <a:p>
            <a:r>
              <a:rPr lang="en-US" sz="1400" b="1" dirty="0"/>
              <a:t>LLNL</a:t>
            </a:r>
          </a:p>
          <a:p>
            <a:r>
              <a:rPr lang="en-US" sz="1400" dirty="0"/>
              <a:t>Anthony Ramirez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6400800" y="1828800"/>
            <a:ext cx="609600" cy="914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86600" y="2133600"/>
            <a:ext cx="1830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ugrad</a:t>
            </a:r>
            <a:r>
              <a:rPr lang="en-US" sz="1400" b="1" dirty="0">
                <a:solidFill>
                  <a:srgbClr val="FF0000"/>
                </a:solidFill>
              </a:rPr>
              <a:t> &amp; grad students</a:t>
            </a:r>
          </a:p>
        </p:txBody>
      </p:sp>
      <p:sp>
        <p:nvSpPr>
          <p:cNvPr id="26" name="Freeform 25"/>
          <p:cNvSpPr/>
          <p:nvPr/>
        </p:nvSpPr>
        <p:spPr>
          <a:xfrm>
            <a:off x="3810000" y="2895600"/>
            <a:ext cx="563526" cy="432391"/>
          </a:xfrm>
          <a:custGeom>
            <a:avLst/>
            <a:gdLst>
              <a:gd name="connsiteX0" fmla="*/ 350874 w 563526"/>
              <a:gd name="connsiteY0" fmla="*/ 432391 h 432391"/>
              <a:gd name="connsiteX1" fmla="*/ 21265 w 563526"/>
              <a:gd name="connsiteY1" fmla="*/ 134679 h 432391"/>
              <a:gd name="connsiteX2" fmla="*/ 478465 w 563526"/>
              <a:gd name="connsiteY2" fmla="*/ 17721 h 432391"/>
              <a:gd name="connsiteX3" fmla="*/ 531628 w 563526"/>
              <a:gd name="connsiteY3" fmla="*/ 28354 h 4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26" h="432391">
                <a:moveTo>
                  <a:pt x="350874" y="432391"/>
                </a:moveTo>
                <a:cubicBezTo>
                  <a:pt x="175437" y="318091"/>
                  <a:pt x="0" y="203791"/>
                  <a:pt x="21265" y="134679"/>
                </a:cubicBezTo>
                <a:cubicBezTo>
                  <a:pt x="42530" y="65567"/>
                  <a:pt x="393405" y="35442"/>
                  <a:pt x="478465" y="17721"/>
                </a:cubicBezTo>
                <a:cubicBezTo>
                  <a:pt x="563526" y="0"/>
                  <a:pt x="547577" y="14177"/>
                  <a:pt x="531628" y="28354"/>
                </a:cubicBezTo>
              </a:path>
            </a:pathLst>
          </a:cu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32406" y="1981200"/>
            <a:ext cx="134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, lab director, PI</a:t>
            </a:r>
          </a:p>
        </p:txBody>
      </p:sp>
      <p:sp>
        <p:nvSpPr>
          <p:cNvPr id="28" name="TextBox 27"/>
          <p:cNvSpPr txBox="1"/>
          <p:nvPr/>
        </p:nvSpPr>
        <p:spPr>
          <a:xfrm rot="21250824">
            <a:off x="5508945" y="3963183"/>
            <a:ext cx="1545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learning neutrons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for </a:t>
            </a:r>
            <a:r>
              <a:rPr lang="en-US" sz="1400" b="1" dirty="0" err="1">
                <a:solidFill>
                  <a:srgbClr val="FF0000"/>
                </a:solidFill>
              </a:rPr>
              <a:t>govt</a:t>
            </a:r>
            <a:r>
              <a:rPr lang="en-US" sz="1400" b="1" dirty="0">
                <a:solidFill>
                  <a:srgbClr val="FF0000"/>
                </a:solidFill>
              </a:rPr>
              <a:t> research</a:t>
            </a:r>
          </a:p>
        </p:txBody>
      </p:sp>
      <p:sp>
        <p:nvSpPr>
          <p:cNvPr id="30" name="Freeform 29"/>
          <p:cNvSpPr/>
          <p:nvPr/>
        </p:nvSpPr>
        <p:spPr>
          <a:xfrm flipV="1">
            <a:off x="76200" y="3360114"/>
            <a:ext cx="563526" cy="533400"/>
          </a:xfrm>
          <a:custGeom>
            <a:avLst/>
            <a:gdLst>
              <a:gd name="connsiteX0" fmla="*/ 350874 w 563526"/>
              <a:gd name="connsiteY0" fmla="*/ 432391 h 432391"/>
              <a:gd name="connsiteX1" fmla="*/ 21265 w 563526"/>
              <a:gd name="connsiteY1" fmla="*/ 134679 h 432391"/>
              <a:gd name="connsiteX2" fmla="*/ 478465 w 563526"/>
              <a:gd name="connsiteY2" fmla="*/ 17721 h 432391"/>
              <a:gd name="connsiteX3" fmla="*/ 531628 w 563526"/>
              <a:gd name="connsiteY3" fmla="*/ 28354 h 4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26" h="432391">
                <a:moveTo>
                  <a:pt x="350874" y="432391"/>
                </a:moveTo>
                <a:cubicBezTo>
                  <a:pt x="175437" y="318091"/>
                  <a:pt x="0" y="203791"/>
                  <a:pt x="21265" y="134679"/>
                </a:cubicBezTo>
                <a:cubicBezTo>
                  <a:pt x="42530" y="65567"/>
                  <a:pt x="393405" y="35442"/>
                  <a:pt x="478465" y="17721"/>
                </a:cubicBezTo>
                <a:cubicBezTo>
                  <a:pt x="563526" y="0"/>
                  <a:pt x="547577" y="14177"/>
                  <a:pt x="531628" y="28354"/>
                </a:cubicBezTo>
              </a:path>
            </a:pathLst>
          </a:custGeom>
          <a:ln w="9525">
            <a:solidFill>
              <a:srgbClr val="FF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1828800" y="2743200"/>
            <a:ext cx="533400" cy="457200"/>
          </a:xfrm>
          <a:custGeom>
            <a:avLst/>
            <a:gdLst>
              <a:gd name="connsiteX0" fmla="*/ 350874 w 563526"/>
              <a:gd name="connsiteY0" fmla="*/ 432391 h 432391"/>
              <a:gd name="connsiteX1" fmla="*/ 21265 w 563526"/>
              <a:gd name="connsiteY1" fmla="*/ 134679 h 432391"/>
              <a:gd name="connsiteX2" fmla="*/ 478465 w 563526"/>
              <a:gd name="connsiteY2" fmla="*/ 17721 h 432391"/>
              <a:gd name="connsiteX3" fmla="*/ 531628 w 563526"/>
              <a:gd name="connsiteY3" fmla="*/ 28354 h 4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26" h="432391">
                <a:moveTo>
                  <a:pt x="350874" y="432391"/>
                </a:moveTo>
                <a:cubicBezTo>
                  <a:pt x="175437" y="318091"/>
                  <a:pt x="0" y="203791"/>
                  <a:pt x="21265" y="134679"/>
                </a:cubicBezTo>
                <a:cubicBezTo>
                  <a:pt x="42530" y="65567"/>
                  <a:pt x="393405" y="35442"/>
                  <a:pt x="478465" y="17721"/>
                </a:cubicBezTo>
                <a:cubicBezTo>
                  <a:pt x="563526" y="0"/>
                  <a:pt x="547577" y="14177"/>
                  <a:pt x="531628" y="28354"/>
                </a:cubicBezTo>
              </a:path>
            </a:pathLst>
          </a:cu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5791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Mississippi State University</a:t>
            </a:r>
          </a:p>
          <a:p>
            <a:r>
              <a:rPr lang="en-US" sz="1400" dirty="0" smtClean="0"/>
              <a:t>‘Tutu’ </a:t>
            </a:r>
            <a:r>
              <a:rPr lang="en-US" sz="1400" dirty="0" err="1" smtClean="0"/>
              <a:t>Assumin-Gyimah</a:t>
            </a:r>
            <a:r>
              <a:rPr lang="en-US" sz="1400" dirty="0" smtClean="0"/>
              <a:t>, grad student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057400" y="6488668"/>
            <a:ext cx="266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People about to be Invited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200" y="4648200"/>
            <a:ext cx="2215671" cy="1938992"/>
          </a:xfrm>
          <a:prstGeom prst="rect">
            <a:avLst/>
          </a:prstGeom>
          <a:noFill/>
          <a:ln w="38100" cmpd="dbl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Staffing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n,n</a:t>
            </a:r>
            <a:r>
              <a:rPr lang="en-US" sz="2000" b="1" dirty="0">
                <a:solidFill>
                  <a:srgbClr val="FF0000"/>
                </a:solidFill>
              </a:rPr>
              <a:t>’)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n,n’</a:t>
            </a:r>
            <a:r>
              <a:rPr lang="en-US" sz="20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n,n’</a:t>
            </a:r>
            <a:r>
              <a:rPr lang="en-US" sz="20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-g</a:t>
            </a:r>
            <a:r>
              <a:rPr lang="en-US" sz="2000" b="1" dirty="0">
                <a:solidFill>
                  <a:srgbClr val="FF0000"/>
                </a:solidFill>
              </a:rPr>
              <a:t>) &amp; (</a:t>
            </a:r>
            <a:r>
              <a:rPr lang="en-US" sz="2000" b="1" dirty="0" err="1">
                <a:solidFill>
                  <a:srgbClr val="FF0000"/>
                </a:solidFill>
              </a:rPr>
              <a:t>n,n</a:t>
            </a:r>
            <a:r>
              <a:rPr lang="en-US" sz="2000" b="1" dirty="0">
                <a:solidFill>
                  <a:srgbClr val="FF0000"/>
                </a:solidFill>
              </a:rPr>
              <a:t>’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-g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Side Projects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DANCE capture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381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Freeform 36"/>
          <p:cNvSpPr/>
          <p:nvPr/>
        </p:nvSpPr>
        <p:spPr>
          <a:xfrm>
            <a:off x="3352800" y="3200400"/>
            <a:ext cx="2376579" cy="2525973"/>
          </a:xfrm>
          <a:custGeom>
            <a:avLst/>
            <a:gdLst>
              <a:gd name="connsiteX0" fmla="*/ 1282889 w 2376579"/>
              <a:gd name="connsiteY0" fmla="*/ 2733337 h 2733337"/>
              <a:gd name="connsiteX1" fmla="*/ 1446662 w 2376579"/>
              <a:gd name="connsiteY1" fmla="*/ 2719689 h 2733337"/>
              <a:gd name="connsiteX2" fmla="*/ 1487606 w 2376579"/>
              <a:gd name="connsiteY2" fmla="*/ 2706042 h 2733337"/>
              <a:gd name="connsiteX3" fmla="*/ 1910686 w 2376579"/>
              <a:gd name="connsiteY3" fmla="*/ 2692394 h 2733337"/>
              <a:gd name="connsiteX4" fmla="*/ 2060811 w 2376579"/>
              <a:gd name="connsiteY4" fmla="*/ 2651451 h 2733337"/>
              <a:gd name="connsiteX5" fmla="*/ 2224585 w 2376579"/>
              <a:gd name="connsiteY5" fmla="*/ 2514973 h 2733337"/>
              <a:gd name="connsiteX6" fmla="*/ 2265528 w 2376579"/>
              <a:gd name="connsiteY6" fmla="*/ 2474030 h 2733337"/>
              <a:gd name="connsiteX7" fmla="*/ 2279176 w 2376579"/>
              <a:gd name="connsiteY7" fmla="*/ 2433086 h 2733337"/>
              <a:gd name="connsiteX8" fmla="*/ 2306471 w 2376579"/>
              <a:gd name="connsiteY8" fmla="*/ 2392143 h 2733337"/>
              <a:gd name="connsiteX9" fmla="*/ 2333767 w 2376579"/>
              <a:gd name="connsiteY9" fmla="*/ 2201074 h 2733337"/>
              <a:gd name="connsiteX10" fmla="*/ 2347414 w 2376579"/>
              <a:gd name="connsiteY10" fmla="*/ 2010006 h 2733337"/>
              <a:gd name="connsiteX11" fmla="*/ 2347414 w 2376579"/>
              <a:gd name="connsiteY11" fmla="*/ 1832585 h 2733337"/>
              <a:gd name="connsiteX12" fmla="*/ 2306471 w 2376579"/>
              <a:gd name="connsiteY12" fmla="*/ 1750698 h 2733337"/>
              <a:gd name="connsiteX13" fmla="*/ 2224585 w 2376579"/>
              <a:gd name="connsiteY13" fmla="*/ 1696107 h 2733337"/>
              <a:gd name="connsiteX14" fmla="*/ 2142698 w 2376579"/>
              <a:gd name="connsiteY14" fmla="*/ 1614221 h 2733337"/>
              <a:gd name="connsiteX15" fmla="*/ 2088107 w 2376579"/>
              <a:gd name="connsiteY15" fmla="*/ 1532334 h 2733337"/>
              <a:gd name="connsiteX16" fmla="*/ 2074459 w 2376579"/>
              <a:gd name="connsiteY16" fmla="*/ 1491391 h 2733337"/>
              <a:gd name="connsiteX17" fmla="*/ 2033516 w 2376579"/>
              <a:gd name="connsiteY17" fmla="*/ 1450448 h 2733337"/>
              <a:gd name="connsiteX18" fmla="*/ 2006220 w 2376579"/>
              <a:gd name="connsiteY18" fmla="*/ 1409504 h 2733337"/>
              <a:gd name="connsiteX19" fmla="*/ 1924334 w 2376579"/>
              <a:gd name="connsiteY19" fmla="*/ 1327618 h 2733337"/>
              <a:gd name="connsiteX20" fmla="*/ 1828800 w 2376579"/>
              <a:gd name="connsiteY20" fmla="*/ 1218436 h 2733337"/>
              <a:gd name="connsiteX21" fmla="*/ 1746913 w 2376579"/>
              <a:gd name="connsiteY21" fmla="*/ 1191140 h 2733337"/>
              <a:gd name="connsiteX22" fmla="*/ 1624083 w 2376579"/>
              <a:gd name="connsiteY22" fmla="*/ 1163845 h 2733337"/>
              <a:gd name="connsiteX23" fmla="*/ 1583140 w 2376579"/>
              <a:gd name="connsiteY23" fmla="*/ 1150197 h 2733337"/>
              <a:gd name="connsiteX24" fmla="*/ 1528549 w 2376579"/>
              <a:gd name="connsiteY24" fmla="*/ 1136549 h 2733337"/>
              <a:gd name="connsiteX25" fmla="*/ 1310185 w 2376579"/>
              <a:gd name="connsiteY25" fmla="*/ 1095606 h 2733337"/>
              <a:gd name="connsiteX26" fmla="*/ 1132764 w 2376579"/>
              <a:gd name="connsiteY26" fmla="*/ 1068310 h 2733337"/>
              <a:gd name="connsiteX27" fmla="*/ 1050877 w 2376579"/>
              <a:gd name="connsiteY27" fmla="*/ 1041015 h 2733337"/>
              <a:gd name="connsiteX28" fmla="*/ 982638 w 2376579"/>
              <a:gd name="connsiteY28" fmla="*/ 1027367 h 2733337"/>
              <a:gd name="connsiteX29" fmla="*/ 941695 w 2376579"/>
              <a:gd name="connsiteY29" fmla="*/ 1000071 h 2733337"/>
              <a:gd name="connsiteX30" fmla="*/ 900752 w 2376579"/>
              <a:gd name="connsiteY30" fmla="*/ 986424 h 2733337"/>
              <a:gd name="connsiteX31" fmla="*/ 709683 w 2376579"/>
              <a:gd name="connsiteY31" fmla="*/ 877242 h 2733337"/>
              <a:gd name="connsiteX32" fmla="*/ 586853 w 2376579"/>
              <a:gd name="connsiteY32" fmla="*/ 754412 h 2733337"/>
              <a:gd name="connsiteX33" fmla="*/ 545910 w 2376579"/>
              <a:gd name="connsiteY33" fmla="*/ 713468 h 2733337"/>
              <a:gd name="connsiteX34" fmla="*/ 477671 w 2376579"/>
              <a:gd name="connsiteY34" fmla="*/ 631582 h 2733337"/>
              <a:gd name="connsiteX35" fmla="*/ 436728 w 2376579"/>
              <a:gd name="connsiteY35" fmla="*/ 495104 h 2733337"/>
              <a:gd name="connsiteX36" fmla="*/ 409432 w 2376579"/>
              <a:gd name="connsiteY36" fmla="*/ 454161 h 2733337"/>
              <a:gd name="connsiteX37" fmla="*/ 395785 w 2376579"/>
              <a:gd name="connsiteY37" fmla="*/ 413218 h 2733337"/>
              <a:gd name="connsiteX38" fmla="*/ 327546 w 2376579"/>
              <a:gd name="connsiteY38" fmla="*/ 331331 h 2733337"/>
              <a:gd name="connsiteX39" fmla="*/ 286603 w 2376579"/>
              <a:gd name="connsiteY39" fmla="*/ 304036 h 2733337"/>
              <a:gd name="connsiteX40" fmla="*/ 218364 w 2376579"/>
              <a:gd name="connsiteY40" fmla="*/ 235797 h 2733337"/>
              <a:gd name="connsiteX41" fmla="*/ 150125 w 2376579"/>
              <a:gd name="connsiteY41" fmla="*/ 167558 h 2733337"/>
              <a:gd name="connsiteX42" fmla="*/ 68238 w 2376579"/>
              <a:gd name="connsiteY42" fmla="*/ 140263 h 2733337"/>
              <a:gd name="connsiteX43" fmla="*/ 27295 w 2376579"/>
              <a:gd name="connsiteY43" fmla="*/ 126615 h 2733337"/>
              <a:gd name="connsiteX44" fmla="*/ 13647 w 2376579"/>
              <a:gd name="connsiteY44" fmla="*/ 85671 h 2733337"/>
              <a:gd name="connsiteX45" fmla="*/ 13647 w 2376579"/>
              <a:gd name="connsiteY45" fmla="*/ 3785 h 2733337"/>
              <a:gd name="connsiteX46" fmla="*/ 0 w 2376579"/>
              <a:gd name="connsiteY46" fmla="*/ 3785 h 27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76579" h="2733337">
                <a:moveTo>
                  <a:pt x="1282889" y="2733337"/>
                </a:moveTo>
                <a:cubicBezTo>
                  <a:pt x="1337480" y="2728788"/>
                  <a:pt x="1392362" y="2726929"/>
                  <a:pt x="1446662" y="2719689"/>
                </a:cubicBezTo>
                <a:cubicBezTo>
                  <a:pt x="1460922" y="2717788"/>
                  <a:pt x="1473245" y="2706887"/>
                  <a:pt x="1487606" y="2706042"/>
                </a:cubicBezTo>
                <a:cubicBezTo>
                  <a:pt x="1628463" y="2697756"/>
                  <a:pt x="1769659" y="2696943"/>
                  <a:pt x="1910686" y="2692394"/>
                </a:cubicBezTo>
                <a:cubicBezTo>
                  <a:pt x="2033824" y="2661609"/>
                  <a:pt x="1984279" y="2676960"/>
                  <a:pt x="2060811" y="2651451"/>
                </a:cubicBezTo>
                <a:cubicBezTo>
                  <a:pt x="2174817" y="2575448"/>
                  <a:pt x="2119501" y="2620057"/>
                  <a:pt x="2224585" y="2514973"/>
                </a:cubicBezTo>
                <a:lnTo>
                  <a:pt x="2265528" y="2474030"/>
                </a:lnTo>
                <a:cubicBezTo>
                  <a:pt x="2270077" y="2460382"/>
                  <a:pt x="2272742" y="2445953"/>
                  <a:pt x="2279176" y="2433086"/>
                </a:cubicBezTo>
                <a:cubicBezTo>
                  <a:pt x="2286511" y="2418415"/>
                  <a:pt x="2302714" y="2408109"/>
                  <a:pt x="2306471" y="2392143"/>
                </a:cubicBezTo>
                <a:cubicBezTo>
                  <a:pt x="2321207" y="2329517"/>
                  <a:pt x="2333767" y="2201074"/>
                  <a:pt x="2333767" y="2201074"/>
                </a:cubicBezTo>
                <a:cubicBezTo>
                  <a:pt x="2338316" y="2137385"/>
                  <a:pt x="2340730" y="2073507"/>
                  <a:pt x="2347414" y="2010006"/>
                </a:cubicBezTo>
                <a:cubicBezTo>
                  <a:pt x="2360261" y="1887959"/>
                  <a:pt x="2376579" y="1992997"/>
                  <a:pt x="2347414" y="1832585"/>
                </a:cubicBezTo>
                <a:cubicBezTo>
                  <a:pt x="2342941" y="1807983"/>
                  <a:pt x="2325373" y="1767237"/>
                  <a:pt x="2306471" y="1750698"/>
                </a:cubicBezTo>
                <a:cubicBezTo>
                  <a:pt x="2281783" y="1729096"/>
                  <a:pt x="2247782" y="1719303"/>
                  <a:pt x="2224585" y="1696107"/>
                </a:cubicBezTo>
                <a:cubicBezTo>
                  <a:pt x="2197289" y="1668812"/>
                  <a:pt x="2164110" y="1646340"/>
                  <a:pt x="2142698" y="1614221"/>
                </a:cubicBezTo>
                <a:cubicBezTo>
                  <a:pt x="2124501" y="1586925"/>
                  <a:pt x="2098481" y="1563456"/>
                  <a:pt x="2088107" y="1532334"/>
                </a:cubicBezTo>
                <a:cubicBezTo>
                  <a:pt x="2083558" y="1518686"/>
                  <a:pt x="2082439" y="1503361"/>
                  <a:pt x="2074459" y="1491391"/>
                </a:cubicBezTo>
                <a:cubicBezTo>
                  <a:pt x="2063753" y="1475332"/>
                  <a:pt x="2045872" y="1465275"/>
                  <a:pt x="2033516" y="1450448"/>
                </a:cubicBezTo>
                <a:cubicBezTo>
                  <a:pt x="2023015" y="1437847"/>
                  <a:pt x="2017117" y="1421764"/>
                  <a:pt x="2006220" y="1409504"/>
                </a:cubicBezTo>
                <a:cubicBezTo>
                  <a:pt x="1980575" y="1380653"/>
                  <a:pt x="1945746" y="1359736"/>
                  <a:pt x="1924334" y="1327618"/>
                </a:cubicBezTo>
                <a:cubicBezTo>
                  <a:pt x="1889376" y="1275181"/>
                  <a:pt x="1882673" y="1242380"/>
                  <a:pt x="1828800" y="1218436"/>
                </a:cubicBezTo>
                <a:cubicBezTo>
                  <a:pt x="1802508" y="1206751"/>
                  <a:pt x="1774209" y="1200239"/>
                  <a:pt x="1746913" y="1191140"/>
                </a:cubicBezTo>
                <a:cubicBezTo>
                  <a:pt x="1679717" y="1168741"/>
                  <a:pt x="1720162" y="1179857"/>
                  <a:pt x="1624083" y="1163845"/>
                </a:cubicBezTo>
                <a:cubicBezTo>
                  <a:pt x="1610435" y="1159296"/>
                  <a:pt x="1596972" y="1154149"/>
                  <a:pt x="1583140" y="1150197"/>
                </a:cubicBezTo>
                <a:cubicBezTo>
                  <a:pt x="1565105" y="1145044"/>
                  <a:pt x="1546890" y="1140479"/>
                  <a:pt x="1528549" y="1136549"/>
                </a:cubicBezTo>
                <a:cubicBezTo>
                  <a:pt x="1449023" y="1119508"/>
                  <a:pt x="1387679" y="1107528"/>
                  <a:pt x="1310185" y="1095606"/>
                </a:cubicBezTo>
                <a:cubicBezTo>
                  <a:pt x="1287670" y="1092142"/>
                  <a:pt x="1160002" y="1075120"/>
                  <a:pt x="1132764" y="1068310"/>
                </a:cubicBezTo>
                <a:cubicBezTo>
                  <a:pt x="1104851" y="1061332"/>
                  <a:pt x="1079090" y="1046658"/>
                  <a:pt x="1050877" y="1041015"/>
                </a:cubicBezTo>
                <a:lnTo>
                  <a:pt x="982638" y="1027367"/>
                </a:lnTo>
                <a:cubicBezTo>
                  <a:pt x="968990" y="1018268"/>
                  <a:pt x="956366" y="1007406"/>
                  <a:pt x="941695" y="1000071"/>
                </a:cubicBezTo>
                <a:cubicBezTo>
                  <a:pt x="928828" y="993637"/>
                  <a:pt x="913848" y="992377"/>
                  <a:pt x="900752" y="986424"/>
                </a:cubicBezTo>
                <a:cubicBezTo>
                  <a:pt x="861506" y="968585"/>
                  <a:pt x="745385" y="912945"/>
                  <a:pt x="709683" y="877242"/>
                </a:cubicBezTo>
                <a:lnTo>
                  <a:pt x="586853" y="754412"/>
                </a:lnTo>
                <a:cubicBezTo>
                  <a:pt x="573205" y="740764"/>
                  <a:pt x="556616" y="729527"/>
                  <a:pt x="545910" y="713468"/>
                </a:cubicBezTo>
                <a:cubicBezTo>
                  <a:pt x="507908" y="656466"/>
                  <a:pt x="530212" y="684123"/>
                  <a:pt x="477671" y="631582"/>
                </a:cubicBezTo>
                <a:cubicBezTo>
                  <a:pt x="470042" y="601068"/>
                  <a:pt x="450017" y="515037"/>
                  <a:pt x="436728" y="495104"/>
                </a:cubicBezTo>
                <a:lnTo>
                  <a:pt x="409432" y="454161"/>
                </a:lnTo>
                <a:cubicBezTo>
                  <a:pt x="404883" y="440513"/>
                  <a:pt x="402218" y="426085"/>
                  <a:pt x="395785" y="413218"/>
                </a:cubicBezTo>
                <a:cubicBezTo>
                  <a:pt x="380449" y="382545"/>
                  <a:pt x="353417" y="352890"/>
                  <a:pt x="327546" y="331331"/>
                </a:cubicBezTo>
                <a:cubicBezTo>
                  <a:pt x="314945" y="320830"/>
                  <a:pt x="300251" y="313134"/>
                  <a:pt x="286603" y="304036"/>
                </a:cubicBezTo>
                <a:cubicBezTo>
                  <a:pt x="213815" y="194854"/>
                  <a:pt x="309347" y="326779"/>
                  <a:pt x="218364" y="235797"/>
                </a:cubicBezTo>
                <a:cubicBezTo>
                  <a:pt x="171053" y="188487"/>
                  <a:pt x="215632" y="196672"/>
                  <a:pt x="150125" y="167558"/>
                </a:cubicBezTo>
                <a:cubicBezTo>
                  <a:pt x="123833" y="155873"/>
                  <a:pt x="95534" y="149361"/>
                  <a:pt x="68238" y="140263"/>
                </a:cubicBezTo>
                <a:lnTo>
                  <a:pt x="27295" y="126615"/>
                </a:lnTo>
                <a:cubicBezTo>
                  <a:pt x="22746" y="112967"/>
                  <a:pt x="13647" y="100057"/>
                  <a:pt x="13647" y="85671"/>
                </a:cubicBezTo>
                <a:cubicBezTo>
                  <a:pt x="13647" y="31078"/>
                  <a:pt x="50042" y="58378"/>
                  <a:pt x="13647" y="3785"/>
                </a:cubicBezTo>
                <a:cubicBezTo>
                  <a:pt x="11124" y="0"/>
                  <a:pt x="4549" y="3785"/>
                  <a:pt x="0" y="3785"/>
                </a:cubicBezTo>
              </a:path>
            </a:pathLst>
          </a:custGeom>
          <a:ln w="38100">
            <a:solidFill>
              <a:srgbClr val="92D05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97809" y="2022143"/>
            <a:ext cx="304800" cy="3048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11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33825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391400" y="0"/>
            <a:ext cx="15240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aseline="30000" dirty="0" smtClean="0">
                <a:latin typeface="+mj-lt"/>
                <a:ea typeface="+mj-ea"/>
                <a:cs typeface="+mj-cs"/>
              </a:rPr>
              <a:t>51</a:t>
            </a:r>
            <a:r>
              <a:rPr lang="en-US" sz="7200" dirty="0" smtClean="0">
                <a:latin typeface="+mj-lt"/>
                <a:ea typeface="+mj-ea"/>
                <a:cs typeface="+mj-cs"/>
              </a:rPr>
              <a:t>V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733800" y="3733800"/>
            <a:ext cx="304800" cy="2590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121934" y="3987277"/>
            <a:ext cx="235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Something’s  wrong  here.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6488668"/>
            <a:ext cx="238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Anthony Ramirez   LLNL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10800000">
            <a:off x="4572000" y="2667000"/>
            <a:ext cx="228600" cy="2133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0"/>
            <a:ext cx="6705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From attempts to use 51V(</a:t>
            </a:r>
            <a:r>
              <a:rPr lang="en-US" sz="2800" b="1" dirty="0" err="1" smtClean="0">
                <a:solidFill>
                  <a:srgbClr val="00B0F0"/>
                </a:solidFill>
              </a:rPr>
              <a:t>n,n’</a:t>
            </a:r>
            <a:r>
              <a:rPr lang="en-US" sz="2800" b="1" dirty="0" err="1" smtClean="0">
                <a:solidFill>
                  <a:srgbClr val="00B0F0"/>
                </a:solidFill>
                <a:latin typeface="Symbol" pitchFamily="18" charset="2"/>
              </a:rPr>
              <a:t>g</a:t>
            </a:r>
            <a:r>
              <a:rPr lang="en-US" sz="2800" b="1" dirty="0" smtClean="0">
                <a:solidFill>
                  <a:srgbClr val="00B0F0"/>
                </a:solidFill>
              </a:rPr>
              <a:t>)  as an </a:t>
            </a:r>
            <a:r>
              <a:rPr lang="en-US" sz="2800" b="1" dirty="0" err="1" smtClean="0">
                <a:solidFill>
                  <a:srgbClr val="00B0F0"/>
                </a:solidFill>
              </a:rPr>
              <a:t>xs</a:t>
            </a:r>
            <a:r>
              <a:rPr lang="en-US" sz="2800" b="1" dirty="0" smtClean="0">
                <a:solidFill>
                  <a:srgbClr val="00B0F0"/>
                </a:solidFill>
              </a:rPr>
              <a:t> normalization, something </a:t>
            </a:r>
            <a:r>
              <a:rPr lang="en-US" sz="2800" b="1" dirty="0" err="1" smtClean="0">
                <a:solidFill>
                  <a:srgbClr val="00B0F0"/>
                </a:solidFill>
              </a:rPr>
              <a:t>ain’t</a:t>
            </a:r>
            <a:r>
              <a:rPr lang="en-US" sz="2800" b="1" dirty="0" smtClean="0">
                <a:solidFill>
                  <a:srgbClr val="00B0F0"/>
                </a:solidFill>
              </a:rPr>
              <a:t> right.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913235" cy="6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1151867" cy="6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144000" y="-1447800"/>
            <a:ext cx="1990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51V Level differences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0"/>
            <a:ext cx="3612739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6519446"/>
            <a:ext cx="3497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ENSDF </a:t>
            </a:r>
            <a:r>
              <a:rPr lang="en-US" sz="1600" dirty="0" err="1" smtClean="0"/>
              <a:t>Eval</a:t>
            </a:r>
            <a:r>
              <a:rPr lang="en-US" sz="1600" dirty="0" smtClean="0"/>
              <a:t>, </a:t>
            </a:r>
            <a:r>
              <a:rPr lang="en-US" sz="1600" dirty="0" err="1" smtClean="0"/>
              <a:t>Jimin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Xiaolong</a:t>
            </a:r>
            <a:r>
              <a:rPr lang="en-US" sz="1600" dirty="0" smtClean="0"/>
              <a:t>, Mar 2016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513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Return of (</a:t>
            </a:r>
            <a:r>
              <a:rPr lang="en-US" sz="3200" dirty="0" err="1"/>
              <a:t>n,n’</a:t>
            </a:r>
            <a:r>
              <a:rPr lang="en-US" sz="3200" dirty="0" err="1">
                <a:latin typeface="Symbol" pitchFamily="18" charset="2"/>
              </a:rPr>
              <a:t>gg</a:t>
            </a:r>
            <a:r>
              <a:rPr lang="en-US" sz="3200" dirty="0"/>
              <a:t>) coincidence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1999-2004</a:t>
            </a:r>
            <a:endParaRPr lang="en-US" sz="2400" dirty="0"/>
          </a:p>
        </p:txBody>
      </p:sp>
      <p:pic>
        <p:nvPicPr>
          <p:cNvPr id="1026" name="Picture 2" descr="Z:\Research\013C\Reports\2023-11 CSEWG\presentation\coincidence_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8280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5029200"/>
            <a:ext cx="2369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130Xe(</a:t>
            </a:r>
            <a:r>
              <a:rPr lang="en-US" sz="2800" b="1" dirty="0" err="1" smtClean="0">
                <a:solidFill>
                  <a:schemeClr val="bg1"/>
                </a:solidFill>
              </a:rPr>
              <a:t>n,n’</a:t>
            </a:r>
            <a:r>
              <a:rPr lang="en-US" sz="2800" b="1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</a:rPr>
              <a:t>-g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51V(</a:t>
            </a:r>
            <a:r>
              <a:rPr lang="en-US" sz="2800" b="1" dirty="0" err="1" smtClean="0">
                <a:solidFill>
                  <a:schemeClr val="bg1"/>
                </a:solidFill>
              </a:rPr>
              <a:t>n,n’</a:t>
            </a:r>
            <a:r>
              <a:rPr lang="en-US" sz="2800" b="1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</a:rPr>
              <a:t>-g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096000"/>
            <a:ext cx="416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</a:rPr>
              <a:t>-tagged neutron spectra?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7117" y="457200"/>
            <a:ext cx="406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natCd,natXe</a:t>
            </a:r>
            <a:r>
              <a:rPr lang="en-US" dirty="0" smtClean="0"/>
              <a:t> Chris McGrath       nat,126Te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Z:\Research\_UK Accelerator Lab\UnivKY machine\Lab_pics\from_Jeff\pics000628\dcp0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96200" cy="5772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513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Return of (</a:t>
            </a:r>
            <a:r>
              <a:rPr lang="en-US" sz="3200" dirty="0" err="1"/>
              <a:t>n,n’</a:t>
            </a:r>
            <a:r>
              <a:rPr lang="en-US" sz="3200" dirty="0" err="1">
                <a:latin typeface="Symbol" pitchFamily="18" charset="2"/>
              </a:rPr>
              <a:t>gg</a:t>
            </a:r>
            <a:r>
              <a:rPr lang="en-US" sz="3200" dirty="0"/>
              <a:t>) coincidence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52400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1999-2004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the technique of </a:t>
            </a:r>
            <a:r>
              <a:rPr lang="en-US" sz="2800" b="1" dirty="0"/>
              <a:t>Dynamic Biasing</a:t>
            </a:r>
            <a:r>
              <a:rPr lang="en-US" sz="2800" dirty="0"/>
              <a:t> help in the </a:t>
            </a:r>
            <a:br>
              <a:rPr lang="en-US" sz="2800" dirty="0"/>
            </a:br>
            <a:r>
              <a:rPr lang="en-US" sz="2800" dirty="0"/>
              <a:t>      modern world?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67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the idea:</a:t>
            </a:r>
          </a:p>
          <a:p>
            <a:r>
              <a:rPr lang="en-US" dirty="0"/>
              <a:t>     Each channel in a </a:t>
            </a:r>
            <a:r>
              <a:rPr lang="en-US" dirty="0" err="1"/>
              <a:t>nTOF</a:t>
            </a:r>
            <a:r>
              <a:rPr lang="en-US" dirty="0"/>
              <a:t> spectrum is intended to </a:t>
            </a:r>
            <a:br>
              <a:rPr lang="en-US" dirty="0"/>
            </a:br>
            <a:r>
              <a:rPr lang="en-US" dirty="0"/>
              <a:t>     represent a specific energy of scattered neutrons.</a:t>
            </a:r>
          </a:p>
          <a:p>
            <a:r>
              <a:rPr lang="en-US" dirty="0"/>
              <a:t>   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358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53200" y="2743200"/>
            <a:ext cx="15240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62800" y="3352800"/>
            <a:ext cx="685800" cy="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239000" y="2971800"/>
            <a:ext cx="457200" cy="30480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62800" y="2971800"/>
            <a:ext cx="76200" cy="38100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2800" y="3352800"/>
            <a:ext cx="685800" cy="15240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3352800"/>
            <a:ext cx="152400" cy="30480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3000" y="3352800"/>
            <a:ext cx="1905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5800" y="3124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n’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5600" y="2514600"/>
            <a:ext cx="1161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Scintillator</a:t>
            </a:r>
            <a:r>
              <a:rPr lang="en-US" sz="1200" dirty="0"/>
              <a:t> fluid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6200" y="541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signals from forward recoiling protons reduces </a:t>
            </a:r>
            <a:r>
              <a:rPr lang="en-US" dirty="0" err="1"/>
              <a:t>bckgnd</a:t>
            </a:r>
            <a:r>
              <a:rPr lang="en-US" dirty="0"/>
              <a:t> &amp; </a:t>
            </a:r>
            <a:r>
              <a:rPr lang="en-US" b="1" dirty="0">
                <a:solidFill>
                  <a:srgbClr val="FF0000"/>
                </a:solidFill>
              </a:rPr>
              <a:t>sharpens TOF peaks</a:t>
            </a:r>
            <a:r>
              <a:rPr lang="en-US" dirty="0"/>
              <a:t>, especially for low energy 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905000"/>
            <a:ext cx="388677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1960 Boring </a:t>
            </a:r>
            <a:r>
              <a:rPr lang="en-US" sz="1600" dirty="0">
                <a:latin typeface="Symbol" pitchFamily="18" charset="2"/>
              </a:rPr>
              <a:t>g</a:t>
            </a:r>
            <a:r>
              <a:rPr lang="en-US" sz="1600" dirty="0"/>
              <a:t>-ray </a:t>
            </a:r>
            <a:r>
              <a:rPr lang="en-US" sz="1600" dirty="0" err="1"/>
              <a:t>atten</a:t>
            </a:r>
            <a:r>
              <a:rPr lang="en-US" sz="1600" dirty="0"/>
              <a:t> in samples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1971-x   dynamic biasing becomes popular</a:t>
            </a:r>
          </a:p>
          <a:p>
            <a:endParaRPr lang="en-US" sz="1600" dirty="0"/>
          </a:p>
          <a:p>
            <a:r>
              <a:rPr lang="en-US" sz="1600" dirty="0"/>
              <a:t>1970-1 </a:t>
            </a:r>
            <a:r>
              <a:rPr lang="en-US" sz="1600" dirty="0" err="1"/>
              <a:t>Englebrecht</a:t>
            </a:r>
            <a:r>
              <a:rPr lang="en-US" sz="1600" dirty="0"/>
              <a:t> methods for </a:t>
            </a:r>
            <a:br>
              <a:rPr lang="en-US" sz="1600" dirty="0"/>
            </a:br>
            <a:r>
              <a:rPr lang="en-US" sz="1600" dirty="0"/>
              <a:t>           neutron </a:t>
            </a:r>
            <a:r>
              <a:rPr lang="en-US" sz="1600" dirty="0" err="1"/>
              <a:t>atten</a:t>
            </a:r>
            <a:r>
              <a:rPr lang="en-US" sz="1600" dirty="0"/>
              <a:t> and MS corrections.</a:t>
            </a:r>
          </a:p>
          <a:p>
            <a:endParaRPr lang="en-US" sz="1600" dirty="0"/>
          </a:p>
          <a:p>
            <a:r>
              <a:rPr lang="en-US" sz="1600" dirty="0"/>
              <a:t>1975 </a:t>
            </a:r>
            <a:r>
              <a:rPr lang="en-US" sz="1600" dirty="0" err="1"/>
              <a:t>Velkey</a:t>
            </a:r>
            <a:r>
              <a:rPr lang="en-US" sz="1600" dirty="0"/>
              <a:t> describes Monte Carlo methods</a:t>
            </a:r>
            <a:br>
              <a:rPr lang="en-US" sz="1600" dirty="0"/>
            </a:br>
            <a:r>
              <a:rPr lang="en-US" sz="1600" dirty="0"/>
              <a:t>             for correcting </a:t>
            </a:r>
            <a:r>
              <a:rPr lang="en-US" sz="1600" dirty="0" err="1"/>
              <a:t>ang</a:t>
            </a:r>
            <a:r>
              <a:rPr lang="en-US" sz="1600" dirty="0"/>
              <a:t> dist</a:t>
            </a:r>
          </a:p>
          <a:p>
            <a:endParaRPr lang="en-US" sz="1600" dirty="0"/>
          </a:p>
          <a:p>
            <a:r>
              <a:rPr lang="en-US" sz="1600" dirty="0"/>
              <a:t>1980-y  </a:t>
            </a:r>
            <a:r>
              <a:rPr lang="en-US" sz="1600" dirty="0" err="1"/>
              <a:t>McEllistrem</a:t>
            </a:r>
            <a:r>
              <a:rPr lang="en-US" sz="1600" dirty="0"/>
              <a:t> writes MULCAT</a:t>
            </a:r>
          </a:p>
          <a:p>
            <a:endParaRPr lang="en-US" sz="1600" dirty="0"/>
          </a:p>
          <a:p>
            <a:r>
              <a:rPr lang="en-US" sz="1600" dirty="0"/>
              <a:t>1980    MULCAT-BRC Lilley &amp; MTM</a:t>
            </a:r>
          </a:p>
          <a:p>
            <a:endParaRPr lang="en-US" sz="1600" dirty="0"/>
          </a:p>
          <a:p>
            <a:r>
              <a:rPr lang="en-US" sz="1600" dirty="0"/>
              <a:t>1984   GAMBIT has been written by now.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6488668"/>
            <a:ext cx="444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Brandenberger</a:t>
            </a:r>
            <a:r>
              <a:rPr lang="en-US" dirty="0"/>
              <a:t> &amp; </a:t>
            </a:r>
            <a:r>
              <a:rPr lang="en-US" dirty="0" err="1"/>
              <a:t>Grandy</a:t>
            </a:r>
            <a:r>
              <a:rPr lang="en-US" dirty="0"/>
              <a:t>, NIM 93, 495 (1971)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8724" y="1143000"/>
            <a:ext cx="592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LLD &amp; ULD = fn (E deposited in </a:t>
            </a:r>
            <a:r>
              <a:rPr lang="en-US" sz="2400" b="1" dirty="0" err="1" smtClean="0">
                <a:solidFill>
                  <a:srgbClr val="FF0000"/>
                </a:solidFill>
                <a:sym typeface="Wingdings" pitchFamily="2" charset="2"/>
              </a:rPr>
              <a:t>scintillator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0"/>
            <a:ext cx="301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SIDE PROJECTS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Research\054Fe\Reports\2014-11 WINS2014\WINS2014 presentation\TOF Spectrum sub54Fe60_100-v13\Fig21\pgplo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3352800" cy="23622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33725" cy="233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Z:\Research\007Li\Reports\2022-02 WANDA\Presentation\AviPerkoff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1245221" cy="99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0"/>
            <a:ext cx="8109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Transforming </a:t>
            </a:r>
            <a:r>
              <a:rPr lang="en-US" sz="3200" b="1" dirty="0" err="1" smtClean="0">
                <a:solidFill>
                  <a:srgbClr val="00B0F0"/>
                </a:solidFill>
              </a:rPr>
              <a:t>tof</a:t>
            </a:r>
            <a:r>
              <a:rPr lang="en-US" sz="3200" b="1" dirty="0" smtClean="0">
                <a:solidFill>
                  <a:srgbClr val="00B0F0"/>
                </a:solidFill>
              </a:rPr>
              <a:t> histograms </a:t>
            </a:r>
            <a:r>
              <a:rPr lang="en-US" sz="3200" b="1" dirty="0" smtClean="0">
                <a:solidFill>
                  <a:srgbClr val="00B0F0"/>
                </a:solidFill>
                <a:sym typeface="Wingdings" pitchFamily="2" charset="2"/>
              </a:rPr>
              <a:t> energy domain</a:t>
            </a:r>
            <a:r>
              <a:rPr lang="en-US" sz="3200" b="1" dirty="0">
                <a:solidFill>
                  <a:srgbClr val="00B0F0"/>
                </a:solidFill>
                <a:sym typeface="Wingdings" pitchFamily="2" charset="2"/>
              </a:rPr>
              <a:t/>
            </a:r>
            <a:br>
              <a:rPr lang="en-US" sz="3200" b="1" dirty="0">
                <a:solidFill>
                  <a:srgbClr val="00B0F0"/>
                </a:solidFill>
                <a:sym typeface="Wingdings" pitchFamily="2" charset="2"/>
              </a:rPr>
            </a:br>
            <a:r>
              <a:rPr lang="en-US" sz="3200" b="1" dirty="0" smtClean="0">
                <a:solidFill>
                  <a:srgbClr val="00B0F0"/>
                </a:solidFill>
                <a:sym typeface="Wingdings" pitchFamily="2" charset="2"/>
              </a:rPr>
              <a:t>i.e. Emission Spectra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11557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0" y="4648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What generates the peak-Shirley effect in neutron detectors, and why is it masked in </a:t>
            </a:r>
            <a:r>
              <a:rPr lang="en-US" dirty="0" err="1" smtClean="0"/>
              <a:t>nTOF</a:t>
            </a:r>
            <a:r>
              <a:rPr lang="en-US" dirty="0" smtClean="0"/>
              <a:t> spectra?</a:t>
            </a:r>
          </a:p>
        </p:txBody>
      </p:sp>
      <p:pic>
        <p:nvPicPr>
          <p:cNvPr id="12" name="Picture 11" descr="Z:\Research\054Fe\Reports\2017-10 Nucl Phys A manuscript\revised Manuscript Submission\Fig1a-TOF-4Me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352800"/>
            <a:ext cx="2130478" cy="145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026028"/>
            <a:ext cx="2209800" cy="18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191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1371600" y="48768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6324600"/>
            <a:ext cx="2286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Johansson and Campbell, “PIXE: A Novel Technique for Elemental Analysis”,  </a:t>
            </a:r>
            <a:r>
              <a:rPr lang="en-US" sz="900" dirty="0" err="1" smtClean="0"/>
              <a:t>JWiley&amp;Sons</a:t>
            </a:r>
            <a:endParaRPr lang="en-US" sz="900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1066800"/>
            <a:ext cx="703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Templates:  </a:t>
            </a:r>
            <a:r>
              <a:rPr lang="en-US" dirty="0" err="1" smtClean="0"/>
              <a:t>Arjan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 </a:t>
            </a:r>
            <a:r>
              <a:rPr lang="en-US" sz="1400" dirty="0" smtClean="0"/>
              <a:t>(?)</a:t>
            </a:r>
            <a:r>
              <a:rPr lang="en-US" dirty="0" smtClean="0"/>
              <a:t>:  Only 5 entries into EXFOR DDX in last 5 years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685800"/>
            <a:ext cx="2544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(efficiency corrected and normalized)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3842720" cy="3416320"/>
          </a:xfrm>
          <a:prstGeom prst="rect">
            <a:avLst/>
          </a:prstGeom>
          <a:noFill/>
          <a:ln w="38100" cmpd="dbl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Staffing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n,n</a:t>
            </a:r>
            <a:r>
              <a:rPr lang="en-US" sz="3600" b="1" dirty="0">
                <a:solidFill>
                  <a:srgbClr val="FF0000"/>
                </a:solidFill>
              </a:rPr>
              <a:t>’)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n,n’</a:t>
            </a:r>
            <a:r>
              <a:rPr lang="en-US" sz="36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n,n’</a:t>
            </a:r>
            <a:r>
              <a:rPr lang="en-US" sz="36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600" b="1" dirty="0">
                <a:solidFill>
                  <a:srgbClr val="FF0000"/>
                </a:solidFill>
                <a:latin typeface="Symbol" pitchFamily="18" charset="2"/>
              </a:rPr>
              <a:t>-g</a:t>
            </a:r>
            <a:r>
              <a:rPr lang="en-US" sz="3600" b="1" dirty="0">
                <a:solidFill>
                  <a:srgbClr val="FF0000"/>
                </a:solidFill>
              </a:rPr>
              <a:t>) &amp; (</a:t>
            </a:r>
            <a:r>
              <a:rPr lang="en-US" sz="3600" b="1" dirty="0" err="1">
                <a:solidFill>
                  <a:srgbClr val="FF0000"/>
                </a:solidFill>
              </a:rPr>
              <a:t>n,n</a:t>
            </a:r>
            <a:r>
              <a:rPr lang="en-US" sz="3600" b="1" dirty="0">
                <a:solidFill>
                  <a:srgbClr val="FF0000"/>
                </a:solidFill>
              </a:rPr>
              <a:t>’</a:t>
            </a:r>
            <a:r>
              <a:rPr lang="en-US" sz="3600" b="1" dirty="0">
                <a:solidFill>
                  <a:srgbClr val="FF0000"/>
                </a:solidFill>
                <a:latin typeface="Symbol" pitchFamily="18" charset="2"/>
              </a:rPr>
              <a:t>-g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Side Projects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DANCE capture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0127" y="0"/>
            <a:ext cx="4693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Kentucky at DANCE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4908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aseline="30000" dirty="0" smtClean="0"/>
              <a:t>110,11,112,114</a:t>
            </a:r>
            <a:r>
              <a:rPr lang="en-US" sz="3600" dirty="0" smtClean="0"/>
              <a:t>Cd(</a:t>
            </a:r>
            <a:r>
              <a:rPr lang="en-US" sz="3600" dirty="0" err="1" smtClean="0"/>
              <a:t>n,</a:t>
            </a:r>
            <a:r>
              <a:rPr lang="en-US" sz="3600" dirty="0" err="1" smtClean="0">
                <a:latin typeface="Symbol" pitchFamily="18" charset="2"/>
              </a:rPr>
              <a:t>g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baseline="30000" dirty="0" smtClean="0"/>
              <a:t>several in 130, 132,134,136</a:t>
            </a:r>
            <a:r>
              <a:rPr lang="en-US" sz="3600" dirty="0" smtClean="0"/>
              <a:t>Xe(</a:t>
            </a:r>
            <a:r>
              <a:rPr lang="en-US" sz="3600" dirty="0" err="1" smtClean="0"/>
              <a:t>n,</a:t>
            </a:r>
            <a:r>
              <a:rPr lang="en-US" sz="3600" dirty="0" err="1" smtClean="0">
                <a:latin typeface="Symbol" pitchFamily="18" charset="2"/>
              </a:rPr>
              <a:t>g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baseline="30000" dirty="0" smtClean="0"/>
              <a:t>50,53</a:t>
            </a:r>
            <a:r>
              <a:rPr lang="en-US" sz="3600" dirty="0" smtClean="0"/>
              <a:t>Cr(</a:t>
            </a:r>
            <a:r>
              <a:rPr lang="en-US" sz="3600" dirty="0" err="1" smtClean="0"/>
              <a:t>n,</a:t>
            </a:r>
            <a:r>
              <a:rPr lang="en-US" sz="3600" dirty="0" err="1" smtClean="0">
                <a:latin typeface="Symbol" pitchFamily="18" charset="2"/>
              </a:rPr>
              <a:t>g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905000" y="4267200"/>
            <a:ext cx="457200" cy="533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Z:\Research\007Li\Reports\2022-02 WANDA\Presentation\ALNL fp14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0"/>
            <a:ext cx="2514600" cy="3352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48400" y="4191000"/>
            <a:ext cx="143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BaF</a:t>
            </a:r>
            <a:r>
              <a:rPr lang="en-US" baseline="-25000" dirty="0" smtClean="0"/>
              <a:t>2</a:t>
            </a:r>
            <a:r>
              <a:rPr lang="en-US" dirty="0" smtClean="0"/>
              <a:t> array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800600"/>
            <a:ext cx="32559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completed, </a:t>
            </a:r>
          </a:p>
          <a:p>
            <a:r>
              <a:rPr lang="en-US" dirty="0" smtClean="0"/>
              <a:t>                       students analyzing</a:t>
            </a:r>
          </a:p>
          <a:p>
            <a:endParaRPr lang="en-US" dirty="0" smtClean="0"/>
          </a:p>
          <a:p>
            <a:r>
              <a:rPr lang="en-US" dirty="0" err="1" smtClean="0"/>
              <a:t>limboed</a:t>
            </a:r>
            <a:r>
              <a:rPr lang="en-US" dirty="0" smtClean="0"/>
              <a:t> by </a:t>
            </a:r>
            <a:r>
              <a:rPr lang="en-US" dirty="0" err="1" smtClean="0"/>
              <a:t>accel</a:t>
            </a:r>
            <a:r>
              <a:rPr lang="en-US" dirty="0" smtClean="0"/>
              <a:t> &amp; </a:t>
            </a:r>
            <a:r>
              <a:rPr lang="en-US" dirty="0" err="1" smtClean="0"/>
              <a:t>LiH</a:t>
            </a:r>
            <a:r>
              <a:rPr lang="en-US" dirty="0" smtClean="0"/>
              <a:t> problems</a:t>
            </a:r>
          </a:p>
          <a:p>
            <a:endParaRPr lang="en-US" dirty="0" smtClean="0"/>
          </a:p>
          <a:p>
            <a:r>
              <a:rPr lang="en-US" dirty="0" smtClean="0"/>
              <a:t>Not yet proposed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00600" y="5029200"/>
            <a:ext cx="762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5791200"/>
            <a:ext cx="273205" cy="3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8600" y="63246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Research\013C\Reports\2022-10-31 CSEWG\presentation\CAARI 2022 ug 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17"/>
            <a:ext cx="9144000" cy="5142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5991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Undergraduate students on the Carbon paper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17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from Sally Hicks</a:t>
            </a:r>
          </a:p>
        </p:txBody>
      </p:sp>
      <p:sp>
        <p:nvSpPr>
          <p:cNvPr id="6" name="TextBox 5"/>
          <p:cNvSpPr txBox="1"/>
          <p:nvPr/>
        </p:nvSpPr>
        <p:spPr>
          <a:xfrm rot="20771753">
            <a:off x="5287243" y="346502"/>
            <a:ext cx="55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nat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63664" y="642244"/>
            <a:ext cx="104529" cy="262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1295400"/>
            <a:ext cx="355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data taken 2011-2016 &amp; 2016-2020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676400"/>
            <a:ext cx="580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64 (</a:t>
            </a:r>
            <a:r>
              <a:rPr lang="en-US" dirty="0" err="1"/>
              <a:t>n,n</a:t>
            </a:r>
            <a:r>
              <a:rPr lang="en-US" dirty="0"/>
              <a:t>’) </a:t>
            </a:r>
            <a:r>
              <a:rPr lang="en-US" dirty="0" err="1"/>
              <a:t>ang</a:t>
            </a:r>
            <a:r>
              <a:rPr lang="en-US" dirty="0"/>
              <a:t> </a:t>
            </a:r>
            <a:r>
              <a:rPr lang="en-US" dirty="0" err="1"/>
              <a:t>distrib</a:t>
            </a:r>
            <a:r>
              <a:rPr lang="en-US" dirty="0"/>
              <a:t> at 45 incident energies btw 0.5 - 8 </a:t>
            </a:r>
            <a:r>
              <a:rPr lang="en-US" dirty="0" err="1"/>
              <a:t>MeV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+ 12 (</a:t>
            </a:r>
            <a:r>
              <a:rPr lang="en-US" dirty="0" err="1"/>
              <a:t>n,n’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dirty="0"/>
              <a:t>) btw 5.6-7.8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3D83C-A846-4A92-A725-2056A7A575B9}"/>
              </a:ext>
            </a:extLst>
          </p:cNvPr>
          <p:cNvSpPr txBox="1"/>
          <p:nvPr/>
        </p:nvSpPr>
        <p:spPr>
          <a:xfrm>
            <a:off x="2524418" y="6530946"/>
            <a:ext cx="40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Ramirez,  Phys Rev C 1023, 122446 (2022)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6595A78-6849-45C6-8885-35497CE0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172200" y="1219200"/>
            <a:ext cx="3810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1524000"/>
            <a:ext cx="19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a monster project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-228600" y="-228600"/>
            <a:ext cx="1828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</a:t>
            </a:r>
            <a:r>
              <a:rPr lang="en-US" sz="6000" dirty="0">
                <a:latin typeface="+mj-lt"/>
                <a:ea typeface="+mj-ea"/>
                <a:cs typeface="+mj-cs"/>
              </a:rPr>
              <a:t>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Research\_UK Accelerator Lab\UnivKY machine\Lab_pics\from_Jeff\Jun_UK_pics\img_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</p:spPr>
      </p:pic>
      <p:pic>
        <p:nvPicPr>
          <p:cNvPr id="5122" name="Picture 2" descr="C:\Users\jeff\Pictures\iCloud Photos\Downloads\IMG_11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2758059" cy="2895600"/>
          </a:xfrm>
          <a:prstGeom prst="rect">
            <a:avLst/>
          </a:prstGeom>
          <a:noFill/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0" y="0"/>
            <a:ext cx="6477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Dirty Hands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Skills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Operation, Maintenance, Repair,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36E98D-8213-46AE-81D0-E24BE1C54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362199" cy="31495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3001CF0-4713-45C3-996B-C6AC6BDD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533400"/>
            <a:ext cx="1485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brought to you by</a:t>
            </a:r>
          </a:p>
        </p:txBody>
      </p:sp>
      <p:pic>
        <p:nvPicPr>
          <p:cNvPr id="8194" name="Picture 2" descr="Z:\Research\_UK Accelerator Lab\UnivKY machine\Lab_pics\from_Jeff\pics000111\p00014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447800"/>
            <a:ext cx="2006600" cy="3009900"/>
          </a:xfrm>
          <a:prstGeom prst="rect">
            <a:avLst/>
          </a:prstGeom>
          <a:noFill/>
        </p:spPr>
      </p:pic>
      <p:pic>
        <p:nvPicPr>
          <p:cNvPr id="50177" name="Picture 1" descr="Z:\Research\013C\Reports\2023-11 CSEWG\presentation\60th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152400"/>
            <a:ext cx="1676400" cy="1232329"/>
          </a:xfrm>
          <a:prstGeom prst="rect">
            <a:avLst/>
          </a:prstGeom>
          <a:noFill/>
        </p:spPr>
      </p:pic>
      <p:pic>
        <p:nvPicPr>
          <p:cNvPr id="9" name="Picture 2" descr="Z:\Research\013C\photos\2202-07 Stephan V\drive-download-20220816T233255Z-001\Grea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343400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3730" name="Picture 2" descr="https://upload.wikimedia.org/wikipedia/commons/thumb/f/f8/Admiral_Farragut2.jpg/220px-Admiral_Farrag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286000" cy="3377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7674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Damn the torpedoes, full speed ahead!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2979" y="5791200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Retrieved from:</a:t>
            </a:r>
          </a:p>
          <a:p>
            <a:pPr algn="ctr"/>
            <a:r>
              <a:rPr lang="en-US" sz="1000" dirty="0" smtClean="0"/>
              <a:t>https://en.wikipedia.org/wiki/David_Farragut#/media/File:Admiral_Farragut2.jpg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562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 Public Domain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019800"/>
            <a:ext cx="8181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Story at: US Naval Institute:</a:t>
            </a:r>
          </a:p>
          <a:p>
            <a:r>
              <a:rPr lang="en-US" dirty="0" smtClean="0"/>
              <a:t>https://www.usni.org/magazines/naval-history-magazine/2014/july/damn-torpedoes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181600"/>
            <a:ext cx="34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RADM David Farragut (1801-1870)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“This powerful phrase isn’t about underwater weapons or blasphemy but rather a defiant call to take risks and push forward, no matter the odds.”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6576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Candace Osmond </a:t>
            </a:r>
          </a:p>
          <a:p>
            <a:r>
              <a:rPr lang="en-US" dirty="0" smtClean="0"/>
              <a:t>“Damn the Torpedoes – Idiom, Origin &amp; Meaning”</a:t>
            </a:r>
          </a:p>
          <a:p>
            <a:r>
              <a:rPr lang="en-US" sz="1200" dirty="0" smtClean="0"/>
              <a:t>https://grammarist.com/idiom/damn-the-torpedoes/#:~:text=Origin%20and%20Etymology%20Behind%20Damn%20the%20Torpedoes&amp;text=The%20phrase%20is%20attributed%20to,to%20a%20very%20surprising%20victory.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217" name="Picture 1" descr="Z:\Research\013C\Reports\2023-11 CSEWG\presentation\uk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23449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438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438400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digital DAQ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2362200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exptl</a:t>
            </a:r>
            <a:r>
              <a:rPr lang="en-US" dirty="0"/>
              <a:t> bay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895600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Accelerator</a:t>
            </a:r>
          </a:p>
          <a:p>
            <a:pPr lvl="1"/>
            <a:r>
              <a:rPr lang="en-US" sz="1600" dirty="0"/>
              <a:t>HVEC Model CN: 7 MV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err="1"/>
              <a:t>rf</a:t>
            </a:r>
            <a:r>
              <a:rPr lang="en-US" sz="1600" dirty="0"/>
              <a:t> source</a:t>
            </a:r>
          </a:p>
          <a:p>
            <a:pPr lvl="1"/>
            <a:r>
              <a:rPr lang="en-US" sz="1600" dirty="0"/>
              <a:t>p, d, </a:t>
            </a:r>
            <a:r>
              <a:rPr lang="en-US" sz="1600" baseline="30000" dirty="0"/>
              <a:t>3</a:t>
            </a:r>
            <a:r>
              <a:rPr lang="en-US" sz="1600" dirty="0"/>
              <a:t>He, 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dirty="0"/>
              <a:t>, … ions</a:t>
            </a:r>
          </a:p>
          <a:p>
            <a:pPr lvl="1"/>
            <a:r>
              <a:rPr lang="en-US" sz="1600" dirty="0"/>
              <a:t>Authorized for </a:t>
            </a:r>
            <a:r>
              <a:rPr lang="en-US" sz="1600" baseline="30000" dirty="0"/>
              <a:t>3</a:t>
            </a:r>
            <a:r>
              <a:rPr lang="en-US" sz="1600" dirty="0"/>
              <a:t>H gas targets</a:t>
            </a:r>
          </a:p>
          <a:p>
            <a:pPr lvl="1"/>
            <a:r>
              <a:rPr lang="en-US" sz="1600" dirty="0"/>
              <a:t>measure exit neutron energy</a:t>
            </a:r>
          </a:p>
          <a:p>
            <a:pPr lvl="1"/>
            <a:r>
              <a:rPr lang="en-US" sz="1600" dirty="0"/>
              <a:t>1 ns pulse widths every 533 ns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0" y="4876800"/>
            <a:ext cx="46482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Nuclear Science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Structure via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n,n'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Schemes &amp; Transitions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Spectroscopic Information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DSAM Lifetimes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He,n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038600" y="4876800"/>
            <a:ext cx="46482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 Nuclear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') Cross Sections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12,13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54,56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 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Detector Development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Guelph / TRIUMF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 for ‘friends’</a:t>
            </a:r>
          </a:p>
        </p:txBody>
      </p:sp>
      <p:pic>
        <p:nvPicPr>
          <p:cNvPr id="11" name="Picture 1" descr="Z:\Research\013C\Reports\2023-11 CSEWG\presentation\60th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1969516" cy="1447800"/>
          </a:xfrm>
          <a:prstGeom prst="rect">
            <a:avLst/>
          </a:prstGeom>
          <a:noFill/>
        </p:spPr>
      </p:pic>
      <p:pic>
        <p:nvPicPr>
          <p:cNvPr id="12" name="Picture 4" descr="National Science Foundation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614350" cy="617561"/>
          </a:xfrm>
          <a:prstGeom prst="rect">
            <a:avLst/>
          </a:prstGeom>
          <a:noFill/>
        </p:spPr>
      </p:pic>
      <p:pic>
        <p:nvPicPr>
          <p:cNvPr id="13" name="Picture 4" descr="https://6lli539m39y3hpkelqsm3c2fg-wpengine.netdna-ssl.com/wp-content/uploads/2020/03/DOE_logo-300x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724400"/>
            <a:ext cx="1797266" cy="5212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9145158">
            <a:off x="7665009" y="5807652"/>
            <a:ext cx="119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historically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~50d BOT/y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676400"/>
            <a:ext cx="3733800" cy="3046988"/>
          </a:xfrm>
          <a:prstGeom prst="rect">
            <a:avLst/>
          </a:prstGeom>
          <a:noFill/>
          <a:ln w="38100" cmpd="dbl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Staffing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n,n</a:t>
            </a:r>
            <a:r>
              <a:rPr lang="en-US" sz="3200" b="1" dirty="0">
                <a:solidFill>
                  <a:srgbClr val="FF0000"/>
                </a:solidFill>
              </a:rPr>
              <a:t>’)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n,n’</a:t>
            </a:r>
            <a:r>
              <a:rPr lang="en-US" sz="32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n,n’</a:t>
            </a:r>
            <a:r>
              <a:rPr lang="en-US" sz="32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Symbol" pitchFamily="18" charset="2"/>
              </a:rPr>
              <a:t>-g</a:t>
            </a:r>
            <a:r>
              <a:rPr lang="en-US" sz="3200" b="1" dirty="0">
                <a:solidFill>
                  <a:srgbClr val="FF0000"/>
                </a:solidFill>
              </a:rPr>
              <a:t>) &amp; (</a:t>
            </a:r>
            <a:r>
              <a:rPr lang="en-US" sz="3200" b="1" dirty="0" err="1">
                <a:solidFill>
                  <a:srgbClr val="FF0000"/>
                </a:solidFill>
              </a:rPr>
              <a:t>n,n</a:t>
            </a:r>
            <a:r>
              <a:rPr lang="en-US" sz="3200" b="1" dirty="0">
                <a:solidFill>
                  <a:srgbClr val="FF0000"/>
                </a:solidFill>
              </a:rPr>
              <a:t>’</a:t>
            </a:r>
            <a:r>
              <a:rPr lang="en-US" sz="3200" b="1" dirty="0">
                <a:solidFill>
                  <a:srgbClr val="FF0000"/>
                </a:solidFill>
                <a:latin typeface="Symbol" pitchFamily="18" charset="2"/>
              </a:rPr>
              <a:t>-g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Side Projects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DANCE capture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Research\012C\ANALYSIS\photos\2021-06 Jun2021\IMG_0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85850"/>
            <a:ext cx="8763000" cy="5772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 rot="219499">
            <a:off x="2413114" y="5694452"/>
            <a:ext cx="347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goniometer</a:t>
            </a:r>
            <a:r>
              <a:rPr lang="en-US" b="1" dirty="0">
                <a:solidFill>
                  <a:schemeClr val="bg1"/>
                </a:solidFill>
              </a:rPr>
              <a:t> rotates 0 to ~155 deg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202" y="3164585"/>
            <a:ext cx="122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n detector</a:t>
            </a:r>
          </a:p>
        </p:txBody>
      </p:sp>
      <p:pic>
        <p:nvPicPr>
          <p:cNvPr id="16" name="Picture 15" descr="E:\023Na\DATA\daf2snglcol\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7718"/>
            <a:ext cx="4685996" cy="266617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2985" y="0"/>
            <a:ext cx="34646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   Neutron Time-of-Flight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60564F-BCFE-46A4-BAF9-AC5D3DE1D267}"/>
              </a:ext>
            </a:extLst>
          </p:cNvPr>
          <p:cNvSpPr txBox="1"/>
          <p:nvPr/>
        </p:nvSpPr>
        <p:spPr>
          <a:xfrm>
            <a:off x="914400" y="78028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23</a:t>
            </a:r>
            <a:r>
              <a:rPr lang="en-US" dirty="0"/>
              <a:t>Na(</a:t>
            </a:r>
            <a:r>
              <a:rPr lang="en-US" dirty="0" err="1"/>
              <a:t>n,n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ABC1E-EE47-4B76-A386-CF5F879D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6579" y="152400"/>
            <a:ext cx="3151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 Pulsed beam.  PSD.</a:t>
            </a:r>
          </a:p>
          <a:p>
            <a:pPr algn="ctr"/>
            <a:r>
              <a:rPr lang="en-US" sz="1400" dirty="0"/>
              <a:t>Exit channel neutrons sort by flight time.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842337"/>
            <a:ext cx="1890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(</a:t>
            </a:r>
            <a:r>
              <a:rPr lang="en-US" sz="6000" b="1" dirty="0" err="1">
                <a:solidFill>
                  <a:schemeClr val="bg1"/>
                </a:solidFill>
              </a:rPr>
              <a:t>n,n</a:t>
            </a:r>
            <a:r>
              <a:rPr lang="en-US" sz="6000" b="1" dirty="0">
                <a:solidFill>
                  <a:schemeClr val="bg1"/>
                </a:solidFill>
              </a:rPr>
              <a:t>’)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419600"/>
            <a:ext cx="36514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13C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7Li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27Al &amp; 51V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others?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19F, 20xPb, 24Mg , 9Be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5105400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Anthony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Ramirez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LLNL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7650" name="Picture 2" descr="Z:\Research\013C\Reports\2023-11 CSEWG\presentation\13C-2_CGS_fig3_LegCoef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648200" cy="43691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6597" y="457200"/>
            <a:ext cx="2927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Thanks to OU &amp; LANL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Originally the Lane 1981 samples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Allan Carlson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Thomas Massey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Matt Devlin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346224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Z:\Research\013C\Reports\2023-11 CSEWG\presentation\13C-1_CGS_fig1_1213u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76600"/>
            <a:ext cx="3531002" cy="3048000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038600" y="381000"/>
            <a:ext cx="2209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0"/>
            <a:ext cx="5354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. Alan Carlson </a:t>
            </a:r>
            <a:r>
              <a:rPr lang="en-US" sz="1400" dirty="0">
                <a:solidFill>
                  <a:srgbClr val="FF0000"/>
                </a:solidFill>
              </a:rPr>
              <a:t>“Recent Standards Work”, CSEWG 2023 @ BNL Nov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172200" cy="35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334000" y="2057400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9800" y="2971800"/>
            <a:ext cx="252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a difference of opinions</a:t>
            </a:r>
          </a:p>
        </p:txBody>
      </p:sp>
      <p:pic>
        <p:nvPicPr>
          <p:cNvPr id="6" name="Picture 3" descr="Z:\Research\007Li\Reports\2022-02 WANDA\Presentation\Daniel Araya IMG_0076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1752600" cy="22715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6211669"/>
            <a:ext cx="135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Daniel Araya</a:t>
            </a:r>
          </a:p>
          <a:p>
            <a:pPr algn="ctr"/>
            <a:r>
              <a:rPr lang="en-US" dirty="0"/>
              <a:t>MS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3810000"/>
            <a:ext cx="66299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IRMM/GELINA measurements favor high road</a:t>
            </a:r>
          </a:p>
          <a:p>
            <a:r>
              <a:rPr lang="en-US" dirty="0" smtClean="0"/>
              <a:t>UKAL </a:t>
            </a:r>
            <a:r>
              <a:rPr lang="en-US" dirty="0" err="1" smtClean="0"/>
              <a:t>natLi</a:t>
            </a:r>
            <a:r>
              <a:rPr lang="en-US" dirty="0" smtClean="0"/>
              <a:t>(</a:t>
            </a:r>
            <a:r>
              <a:rPr lang="en-US" dirty="0" err="1" smtClean="0"/>
              <a:t>n,n</a:t>
            </a:r>
            <a:r>
              <a:rPr lang="en-US" dirty="0" smtClean="0"/>
              <a:t>’) </a:t>
            </a:r>
            <a:r>
              <a:rPr lang="en-US" dirty="0"/>
              <a:t>measurements 2018, </a:t>
            </a:r>
            <a:r>
              <a:rPr lang="en-US" dirty="0" smtClean="0"/>
              <a:t>2019</a:t>
            </a:r>
          </a:p>
          <a:p>
            <a:r>
              <a:rPr lang="en-US" dirty="0" err="1" smtClean="0"/>
              <a:t>nELBE</a:t>
            </a:r>
            <a:r>
              <a:rPr lang="en-US" dirty="0" smtClean="0"/>
              <a:t> 2017 (2023) measurements favor low road</a:t>
            </a:r>
            <a:endParaRPr lang="en-US" dirty="0"/>
          </a:p>
          <a:p>
            <a:r>
              <a:rPr lang="en-US" dirty="0"/>
              <a:t>Price of enriched Li goes up 3x</a:t>
            </a:r>
          </a:p>
          <a:p>
            <a:r>
              <a:rPr lang="en-US" dirty="0" err="1"/>
              <a:t>OhioU</a:t>
            </a:r>
            <a:r>
              <a:rPr lang="en-US" dirty="0"/>
              <a:t> loaned us enriched targets 2022</a:t>
            </a:r>
          </a:p>
          <a:p>
            <a:r>
              <a:rPr lang="en-US" dirty="0"/>
              <a:t>        - - - targets didn’t have matching empty container.</a:t>
            </a:r>
          </a:p>
          <a:p>
            <a:r>
              <a:rPr lang="en-US" dirty="0"/>
              <a:t>Re-canned in March 2023</a:t>
            </a:r>
          </a:p>
          <a:p>
            <a:r>
              <a:rPr lang="en-US" dirty="0"/>
              <a:t>Re-measured in July 2023 with </a:t>
            </a:r>
            <a:r>
              <a:rPr lang="en-US" dirty="0" err="1"/>
              <a:t>dDAQ</a:t>
            </a:r>
            <a:r>
              <a:rPr lang="en-US" dirty="0"/>
              <a:t>, analysis w ROOT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-- one of the largest samples we’ve ever done:  </a:t>
            </a:r>
            <a:r>
              <a:rPr lang="en-US" dirty="0" err="1" smtClean="0"/>
              <a:t>atten</a:t>
            </a:r>
            <a:r>
              <a:rPr lang="en-US" dirty="0" smtClean="0"/>
              <a:t> &amp; MS</a:t>
            </a:r>
          </a:p>
          <a:p>
            <a:r>
              <a:rPr lang="en-US" dirty="0" smtClean="0"/>
              <a:t>         -- challenges with (sample-container) </a:t>
            </a:r>
            <a:r>
              <a:rPr lang="en-US" dirty="0" err="1" smtClean="0"/>
              <a:t>subtr</a:t>
            </a:r>
            <a:r>
              <a:rPr lang="en-US" dirty="0" smtClean="0"/>
              <a:t> at forward angles.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228600" y="0"/>
            <a:ext cx="1828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0" y="3886200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Arnd</a:t>
            </a:r>
            <a:endParaRPr lang="en-US" sz="1200" dirty="0" smtClean="0"/>
          </a:p>
          <a:p>
            <a:pPr algn="ctr"/>
            <a:r>
              <a:rPr lang="en-US" sz="1200" dirty="0" err="1" smtClean="0"/>
              <a:t>Junghans</a:t>
            </a:r>
            <a:endParaRPr lang="en-US" sz="1200" dirty="0" smtClean="0"/>
          </a:p>
          <a:p>
            <a:pPr algn="ctr"/>
            <a:r>
              <a:rPr lang="en-US" sz="1200" dirty="0" smtClean="0"/>
              <a:t>WINS2023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0" y="4038600"/>
            <a:ext cx="1066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62800" y="42672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P0001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572501" cy="5715000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BGO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1828800"/>
            <a:ext cx="18288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981200" y="3276600"/>
            <a:ext cx="7425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/>
              <a:t>HPGe</a:t>
            </a:r>
            <a:endParaRPr lang="en-US" sz="16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0"/>
            <a:ext cx="31051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0"/>
            <a:ext cx="2208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(</a:t>
            </a:r>
            <a:r>
              <a:rPr lang="en-US" sz="6000" b="1" dirty="0" err="1"/>
              <a:t>n,n’</a:t>
            </a:r>
            <a:r>
              <a:rPr lang="en-US" sz="6000" b="1" dirty="0" err="1">
                <a:latin typeface="Symbol" pitchFamily="18" charset="2"/>
              </a:rPr>
              <a:t>g</a:t>
            </a:r>
            <a:r>
              <a:rPr lang="en-US" sz="6000" b="1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Research\019F\fm YX\01 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772" y="3105150"/>
            <a:ext cx="3333008" cy="3657600"/>
          </a:xfrm>
          <a:prstGeom prst="rect">
            <a:avLst/>
          </a:prstGeom>
          <a:noFill/>
        </p:spPr>
      </p:pic>
      <p:pic>
        <p:nvPicPr>
          <p:cNvPr id="1028" name="Picture 4" descr="Z:\Research\019F\fm YX\02 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746" y="3063212"/>
            <a:ext cx="3378482" cy="3794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3427" y="4169248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197 </a:t>
            </a:r>
            <a:r>
              <a:rPr lang="en-US" dirty="0" err="1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3322" y="3661717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Ge</a:t>
            </a:r>
            <a:r>
              <a:rPr lang="en-US" dirty="0">
                <a:solidFill>
                  <a:schemeClr val="bg1"/>
                </a:solidFill>
              </a:rPr>
              <a:t>  140 </a:t>
            </a:r>
            <a:r>
              <a:rPr lang="en-US" dirty="0" err="1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8052" y="5109054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110 </a:t>
            </a:r>
            <a:r>
              <a:rPr lang="en-US" dirty="0" err="1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64006" y="4857750"/>
            <a:ext cx="8382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132146" y="5097386"/>
            <a:ext cx="264178" cy="4722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4602" y="55695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clean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0076" y="5569588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contaminated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6824" y="653375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65506" y="4526202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(keV*)</a:t>
            </a: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0" y="0"/>
            <a:ext cx="15240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737291-7D8F-FE32-5944-C697D2DB81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0"/>
            <a:ext cx="4083731" cy="3062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57661" y="381000"/>
            <a:ext cx="3486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WINS2018 </a:t>
            </a:r>
            <a:r>
              <a:rPr lang="en-US" dirty="0" err="1" smtClean="0"/>
              <a:t>mtg</a:t>
            </a:r>
            <a:endParaRPr lang="en-US" dirty="0" smtClean="0"/>
          </a:p>
          <a:p>
            <a:pPr algn="ctr"/>
            <a:r>
              <a:rPr lang="en-US" dirty="0" smtClean="0"/>
              <a:t>-- problems w both UKAL &amp; GELINA</a:t>
            </a:r>
            <a:br>
              <a:rPr lang="en-US" dirty="0" smtClean="0"/>
            </a:br>
            <a:r>
              <a:rPr lang="en-US" dirty="0" smtClean="0"/>
              <a:t>measurements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GELINA status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UKAL</a:t>
            </a:r>
          </a:p>
          <a:p>
            <a:pPr algn="ctr"/>
            <a:r>
              <a:rPr lang="en-US" dirty="0" smtClean="0"/>
              <a:t>22-29 Oct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698" name="Picture 2" descr="Z:\Research\013C\Reports\2023-11 CSEWG\presentation\19F197.png"/>
          <p:cNvPicPr>
            <a:picLocks noChangeAspect="1" noChangeArrowheads="1"/>
          </p:cNvPicPr>
          <p:nvPr/>
        </p:nvPicPr>
        <p:blipFill rotWithShape="1">
          <a:blip r:embed="rId2" cstate="print"/>
          <a:srcRect l="55146"/>
          <a:stretch/>
        </p:blipFill>
        <p:spPr bwMode="auto">
          <a:xfrm>
            <a:off x="381000" y="2895600"/>
            <a:ext cx="3426835" cy="3279495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15240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</a:p>
        </p:txBody>
      </p:sp>
      <p:pic>
        <p:nvPicPr>
          <p:cNvPr id="6" name="Picture 2" descr="Ben Crider pictured in a lab at M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2971800" cy="1980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18248" y="152400"/>
            <a:ext cx="38604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UKAL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22-29 Oct 2023</a:t>
            </a:r>
          </a:p>
          <a:p>
            <a:pPr algn="ctr"/>
            <a:r>
              <a:rPr lang="en-US" dirty="0" err="1" smtClean="0"/>
              <a:t>ExcFn</a:t>
            </a:r>
            <a:r>
              <a:rPr lang="en-US" dirty="0" smtClean="0"/>
              <a:t> 1.2-2.3 </a:t>
            </a:r>
            <a:r>
              <a:rPr lang="en-US" dirty="0" err="1" smtClean="0"/>
              <a:t>MeV</a:t>
            </a:r>
            <a:endParaRPr lang="en-US" dirty="0" smtClean="0"/>
          </a:p>
          <a:p>
            <a:pPr algn="ctr"/>
            <a:r>
              <a:rPr lang="en-US" dirty="0" smtClean="0"/>
              <a:t>CaF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baseline="30000" dirty="0" smtClean="0"/>
              <a:t>56</a:t>
            </a:r>
            <a:r>
              <a:rPr lang="en-US" dirty="0" smtClean="0"/>
              <a:t>Fe, </a:t>
            </a:r>
            <a:r>
              <a:rPr lang="en-US" baseline="30000" dirty="0" err="1" smtClean="0"/>
              <a:t>nat</a:t>
            </a:r>
            <a:r>
              <a:rPr lang="en-US" dirty="0" err="1" smtClean="0"/>
              <a:t>Ti</a:t>
            </a:r>
            <a:r>
              <a:rPr lang="en-US" dirty="0" smtClean="0"/>
              <a:t>, </a:t>
            </a:r>
            <a:r>
              <a:rPr lang="en-US" baseline="30000" dirty="0" err="1" smtClean="0"/>
              <a:t>nat</a:t>
            </a:r>
            <a:r>
              <a:rPr lang="en-US" dirty="0" err="1" smtClean="0"/>
              <a:t>C</a:t>
            </a:r>
            <a:r>
              <a:rPr lang="en-US" dirty="0" smtClean="0"/>
              <a:t>, blank</a:t>
            </a:r>
          </a:p>
          <a:p>
            <a:pPr algn="ctr"/>
            <a:r>
              <a:rPr lang="en-US" dirty="0" smtClean="0"/>
              <a:t>5 pt </a:t>
            </a:r>
            <a:r>
              <a:rPr lang="en-US" dirty="0" err="1" smtClean="0"/>
              <a:t>AngDist</a:t>
            </a:r>
            <a:r>
              <a:rPr lang="en-US" dirty="0" smtClean="0"/>
              <a:t> to detect a4s</a:t>
            </a:r>
          </a:p>
          <a:p>
            <a:pPr algn="ctr"/>
            <a:r>
              <a:rPr lang="en-US" dirty="0" smtClean="0"/>
              <a:t> sample change every 20 min</a:t>
            </a:r>
          </a:p>
          <a:p>
            <a:pPr algn="ctr"/>
            <a:r>
              <a:rPr lang="en-US" dirty="0" smtClean="0"/>
              <a:t>Determined 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-ray   a</a:t>
            </a:r>
            <a:r>
              <a:rPr lang="en-US" baseline="-25000" dirty="0" smtClean="0"/>
              <a:t>4</a:t>
            </a:r>
            <a:r>
              <a:rPr lang="en-US" dirty="0" smtClean="0"/>
              <a:t>s  </a:t>
            </a:r>
            <a:r>
              <a:rPr lang="en-US" baseline="30000" dirty="0" smtClean="0"/>
              <a:t>19</a:t>
            </a:r>
            <a:r>
              <a:rPr lang="en-US" dirty="0" smtClean="0"/>
              <a:t>F,  </a:t>
            </a:r>
            <a:r>
              <a:rPr lang="en-US" baseline="30000" dirty="0" err="1" smtClean="0"/>
              <a:t>nat</a:t>
            </a:r>
            <a:r>
              <a:rPr lang="en-US" dirty="0" err="1" smtClean="0"/>
              <a:t>Ti</a:t>
            </a:r>
            <a:r>
              <a:rPr lang="en-US" dirty="0" smtClean="0"/>
              <a:t> &amp; </a:t>
            </a:r>
            <a:r>
              <a:rPr lang="en-US" baseline="30000" dirty="0" smtClean="0"/>
              <a:t>56</a:t>
            </a:r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248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ENSDF  89.3(10) 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0648" y="3276600"/>
            <a:ext cx="1765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displayed values</a:t>
            </a:r>
          </a:p>
          <a:p>
            <a:pPr algn="ctr"/>
            <a:r>
              <a:rPr lang="en-US" dirty="0" smtClean="0"/>
              <a:t> un-corrected for</a:t>
            </a:r>
          </a:p>
          <a:p>
            <a:pPr algn="ctr"/>
            <a:r>
              <a:rPr lang="en-US" dirty="0" smtClean="0"/>
              <a:t>n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 </a:t>
            </a:r>
            <a:r>
              <a:rPr lang="en-US" dirty="0" err="1" smtClean="0"/>
              <a:t>atten</a:t>
            </a:r>
            <a:endParaRPr lang="en-US" dirty="0" smtClean="0"/>
          </a:p>
          <a:p>
            <a:pPr algn="ctr"/>
            <a:r>
              <a:rPr lang="en-US" dirty="0" smtClean="0"/>
              <a:t> &amp; 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800600"/>
            <a:ext cx="1765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plot</a:t>
            </a:r>
            <a:br>
              <a:rPr lang="en-US" dirty="0" smtClean="0"/>
            </a:br>
            <a:r>
              <a:rPr lang="en-US" dirty="0" smtClean="0"/>
              <a:t>yield </a:t>
            </a:r>
            <a:r>
              <a:rPr lang="en-US" dirty="0" err="1" smtClean="0"/>
              <a:t>vs</a:t>
            </a:r>
            <a:r>
              <a:rPr lang="en-US" dirty="0" smtClean="0"/>
              <a:t> cos</a:t>
            </a:r>
            <a:r>
              <a:rPr lang="en-US" baseline="30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jumps out at you</a:t>
            </a:r>
            <a:endParaRPr lang="en-US" dirty="0"/>
          </a:p>
        </p:txBody>
      </p:sp>
      <p:pic>
        <p:nvPicPr>
          <p:cNvPr id="2050" name="Picture 2" descr="Z:\Research\019F\DATA\2023-10 CaF2 nng\231114 0047 cos2plots\E220_legendre_fit_co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4724400"/>
            <a:ext cx="2584342" cy="1752600"/>
          </a:xfrm>
          <a:prstGeom prst="rect">
            <a:avLst/>
          </a:prstGeom>
          <a:noFill/>
        </p:spPr>
      </p:pic>
      <p:pic>
        <p:nvPicPr>
          <p:cNvPr id="2051" name="Picture 3" descr="Z:\Research\019F\DATA\2023-10 CaF2 nng\231114 0047 cos2plots\E180_legendre_fit_co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895600"/>
            <a:ext cx="2590800" cy="17569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73596" y="0"/>
            <a:ext cx="770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weeks</a:t>
            </a:r>
            <a:br>
              <a:rPr lang="en-US" dirty="0" smtClean="0"/>
            </a:br>
            <a:r>
              <a:rPr lang="en-US" dirty="0" smtClean="0"/>
              <a:t> ago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1040</Words>
  <Application>Microsoft Office PowerPoint</Application>
  <PresentationFormat>On-screen Show (4:3)</PresentationFormat>
  <Paragraphs>261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Conclusion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vanhoy</dc:creator>
  <cp:lastModifiedBy>jeff</cp:lastModifiedBy>
  <cp:revision>313</cp:revision>
  <dcterms:created xsi:type="dcterms:W3CDTF">2006-08-16T00:00:00Z</dcterms:created>
  <dcterms:modified xsi:type="dcterms:W3CDTF">2023-11-16T20:15:38Z</dcterms:modified>
</cp:coreProperties>
</file>