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9" r:id="rId2"/>
    <p:sldId id="287" r:id="rId3"/>
    <p:sldId id="293" r:id="rId4"/>
    <p:sldId id="769" r:id="rId5"/>
    <p:sldId id="351" r:id="rId6"/>
    <p:sldId id="765" r:id="rId7"/>
    <p:sldId id="466" r:id="rId8"/>
    <p:sldId id="478" r:id="rId9"/>
    <p:sldId id="335" r:id="rId10"/>
    <p:sldId id="772" r:id="rId11"/>
    <p:sldId id="380" r:id="rId12"/>
    <p:sldId id="767" r:id="rId13"/>
    <p:sldId id="770" r:id="rId14"/>
    <p:sldId id="771" r:id="rId15"/>
    <p:sldId id="766" r:id="rId16"/>
    <p:sldId id="462" r:id="rId17"/>
    <p:sldId id="472" r:id="rId18"/>
    <p:sldId id="353" r:id="rId19"/>
    <p:sldId id="347" r:id="rId20"/>
    <p:sldId id="377" r:id="rId21"/>
    <p:sldId id="763"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7" autoAdjust="0"/>
    <p:restoredTop sz="94660"/>
  </p:normalViewPr>
  <p:slideViewPr>
    <p:cSldViewPr snapToGrid="0">
      <p:cViewPr varScale="1">
        <p:scale>
          <a:sx n="83" d="100"/>
          <a:sy n="83" d="100"/>
        </p:scale>
        <p:origin x="26"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4C74B3-9A13-437D-A6FC-7FDA1D316E1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6271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900039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63145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251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4C74B3-9A13-437D-A6FC-7FDA1D316E1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21119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4C74B3-9A13-437D-A6FC-7FDA1D316E13}" type="datetimeFigureOut">
              <a:rPr lang="en-US" smtClean="0"/>
              <a:t>11/16/2023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81530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4C74B3-9A13-437D-A6FC-7FDA1D316E1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328762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4C74B3-9A13-437D-A6FC-7FDA1D316E13}" type="datetimeFigureOut">
              <a:rPr lang="en-US" smtClean="0"/>
              <a:t>11/16/2023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770147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4C74B3-9A13-437D-A6FC-7FDA1D316E13}" type="datetimeFigureOut">
              <a:rPr lang="en-US" smtClean="0"/>
              <a:t>11/16/2023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188110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4C74B3-9A13-437D-A6FC-7FDA1D316E13}" type="datetimeFigureOut">
              <a:rPr lang="en-US" smtClean="0"/>
              <a:t>11/16/2023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62231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427334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4C74B3-9A13-437D-A6FC-7FDA1D316E13}" type="datetimeFigureOut">
              <a:rPr lang="en-US" smtClean="0"/>
              <a:t>11/16/2023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17916D-B778-4BA8-82BE-A6BBB0ABF206}" type="slidenum">
              <a:rPr lang="en-US" smtClean="0"/>
              <a:t>‹#›</a:t>
            </a:fld>
            <a:endParaRPr lang="en-US"/>
          </a:p>
        </p:txBody>
      </p:sp>
    </p:spTree>
    <p:extLst>
      <p:ext uri="{BB962C8B-B14F-4D97-AF65-F5344CB8AC3E}">
        <p14:creationId xmlns:p14="http://schemas.microsoft.com/office/powerpoint/2010/main" val="243398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4C74B3-9A13-437D-A6FC-7FDA1D316E13}" type="datetimeFigureOut">
              <a:rPr lang="en-US" smtClean="0"/>
              <a:t>11/16/2023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7916D-B778-4BA8-82BE-A6BBB0ABF206}" type="slidenum">
              <a:rPr lang="en-US" smtClean="0"/>
              <a:t>‹#›</a:t>
            </a:fld>
            <a:endParaRPr lang="en-US"/>
          </a:p>
        </p:txBody>
      </p:sp>
    </p:spTree>
    <p:extLst>
      <p:ext uri="{BB962C8B-B14F-4D97-AF65-F5344CB8AC3E}">
        <p14:creationId xmlns:p14="http://schemas.microsoft.com/office/powerpoint/2010/main" val="300000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1981200" y="457200"/>
            <a:ext cx="82296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defRPr/>
            </a:pPr>
            <a:r>
              <a:rPr lang="en-US" b="1" dirty="0">
                <a:solidFill>
                  <a:srgbClr val="0070C0"/>
                </a:solidFill>
                <a:latin typeface="+mn-lt"/>
              </a:rPr>
              <a:t>Recent Standards Work</a:t>
            </a:r>
          </a:p>
          <a:p>
            <a:pPr algn="ctr">
              <a:spcBef>
                <a:spcPct val="0"/>
              </a:spcBef>
              <a:buFontTx/>
              <a:buNone/>
              <a:defRPr/>
            </a:pPr>
            <a:endParaRPr lang="en-US" altLang="en-US" sz="2400" b="1" dirty="0">
              <a:solidFill>
                <a:schemeClr val="accent2"/>
              </a:solidFill>
              <a:latin typeface="+mn-lt"/>
            </a:endParaRPr>
          </a:p>
          <a:p>
            <a:pPr algn="ctr">
              <a:spcBef>
                <a:spcPct val="0"/>
              </a:spcBef>
              <a:buFontTx/>
              <a:buNone/>
              <a:defRPr/>
            </a:pPr>
            <a:r>
              <a:rPr lang="en-US" altLang="en-US" sz="2800" b="1" dirty="0">
                <a:latin typeface="+mn-lt"/>
              </a:rPr>
              <a:t>Allan D. Carlson</a:t>
            </a:r>
          </a:p>
          <a:p>
            <a:pPr algn="ctr">
              <a:spcBef>
                <a:spcPct val="0"/>
              </a:spcBef>
              <a:buFontTx/>
              <a:buNone/>
              <a:defRPr/>
            </a:pPr>
            <a:r>
              <a:rPr lang="en-US" altLang="en-US" sz="2800" b="1" dirty="0">
                <a:latin typeface="+mn-lt"/>
              </a:rPr>
              <a:t>NIST Associate</a:t>
            </a:r>
          </a:p>
          <a:p>
            <a:pPr algn="ctr">
              <a:spcBef>
                <a:spcPct val="0"/>
              </a:spcBef>
              <a:buFontTx/>
              <a:buNone/>
              <a:defRPr/>
            </a:pPr>
            <a:endParaRPr lang="en-US" altLang="en-US" sz="2000" b="1" dirty="0">
              <a:latin typeface="+mn-lt"/>
            </a:endParaRPr>
          </a:p>
          <a:p>
            <a:pPr algn="ctr">
              <a:spcBef>
                <a:spcPct val="0"/>
              </a:spcBef>
              <a:buFontTx/>
              <a:buNone/>
              <a:defRPr/>
            </a:pPr>
            <a:r>
              <a:rPr lang="en-US" altLang="en-US" sz="2800" b="1" dirty="0">
                <a:latin typeface="+mn-lt"/>
              </a:rPr>
              <a:t>Presented at</a:t>
            </a:r>
          </a:p>
          <a:p>
            <a:pPr algn="ctr">
              <a:spcBef>
                <a:spcPct val="0"/>
              </a:spcBef>
              <a:buFontTx/>
              <a:buNone/>
              <a:defRPr/>
            </a:pPr>
            <a:endParaRPr lang="en-US" altLang="en-US" sz="2800" b="1" dirty="0">
              <a:latin typeface="+mn-lt"/>
            </a:endParaRPr>
          </a:p>
          <a:p>
            <a:pPr algn="ctr">
              <a:spcBef>
                <a:spcPct val="0"/>
              </a:spcBef>
              <a:buFontTx/>
              <a:buNone/>
              <a:defRPr/>
            </a:pPr>
            <a:r>
              <a:rPr lang="en-US" altLang="en-US" sz="2800" b="1" dirty="0">
                <a:latin typeface="+mn-lt"/>
              </a:rPr>
              <a:t>The CSEWG Meeting</a:t>
            </a:r>
          </a:p>
          <a:p>
            <a:pPr algn="ctr">
              <a:spcBef>
                <a:spcPct val="0"/>
              </a:spcBef>
              <a:buFontTx/>
              <a:buNone/>
              <a:defRPr/>
            </a:pPr>
            <a:endParaRPr lang="en-US" altLang="en-US" sz="2800" b="1" dirty="0">
              <a:latin typeface="+mn-lt"/>
            </a:endParaRPr>
          </a:p>
          <a:p>
            <a:pPr algn="ctr">
              <a:spcBef>
                <a:spcPct val="0"/>
              </a:spcBef>
              <a:buFontTx/>
              <a:buNone/>
              <a:defRPr/>
            </a:pPr>
            <a:r>
              <a:rPr lang="en-US" altLang="en-US" sz="2800" b="1" dirty="0">
                <a:latin typeface="+mn-lt"/>
              </a:rPr>
              <a:t>Nov. 13-17, 2023</a:t>
            </a:r>
          </a:p>
          <a:p>
            <a:pPr algn="ctr">
              <a:spcBef>
                <a:spcPct val="0"/>
              </a:spcBef>
              <a:buFontTx/>
              <a:buNone/>
              <a:defRPr/>
            </a:pPr>
            <a:r>
              <a:rPr lang="en-US" altLang="en-US" sz="2400" b="1" dirty="0"/>
              <a:t> </a:t>
            </a:r>
          </a:p>
          <a:p>
            <a:pPr algn="ctr">
              <a:spcBef>
                <a:spcPct val="0"/>
              </a:spcBef>
              <a:buFontTx/>
              <a:buNone/>
              <a:defRPr/>
            </a:pPr>
            <a:endParaRPr lang="en-US" altLang="en-US" sz="2000" b="1" dirty="0"/>
          </a:p>
        </p:txBody>
      </p:sp>
    </p:spTree>
    <p:extLst>
      <p:ext uri="{BB962C8B-B14F-4D97-AF65-F5344CB8AC3E}">
        <p14:creationId xmlns:p14="http://schemas.microsoft.com/office/powerpoint/2010/main" val="334025098"/>
      </p:ext>
    </p:extLst>
  </p:cSld>
  <p:clrMapOvr>
    <a:masterClrMapping/>
  </p:clrMapOvr>
  <p:transition spd="slow" advTm="1037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004" y="347472"/>
            <a:ext cx="1193532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Angular distribution measurements have recently been completed at GELINA by </a:t>
            </a:r>
            <a:r>
              <a:rPr lang="en-US" altLang="en-US" sz="1800" dirty="0" err="1">
                <a:latin typeface="+mn-lt"/>
              </a:rPr>
              <a:t>Gkatis</a:t>
            </a:r>
            <a:r>
              <a:rPr lang="en-US" altLang="en-US" sz="1800" dirty="0">
                <a:latin typeface="+mn-lt"/>
              </a:rPr>
              <a:t> </a:t>
            </a:r>
            <a:r>
              <a:rPr lang="en-US" altLang="en-US" sz="1800" i="1" dirty="0">
                <a:latin typeface="+mn-lt"/>
              </a:rPr>
              <a:t>et al.  </a:t>
            </a:r>
          </a:p>
          <a:p>
            <a:pPr>
              <a:spcBef>
                <a:spcPct val="0"/>
              </a:spcBef>
              <a:buClr>
                <a:schemeClr val="accent5"/>
              </a:buClr>
              <a:buFont typeface="Wingdings" panose="05000000000000000000" pitchFamily="2" charset="2"/>
              <a:buChar char="Ø"/>
            </a:pPr>
            <a:endParaRPr lang="en-US" altLang="en-US" sz="800" dirty="0">
              <a:latin typeface="+mn-lt"/>
            </a:endParaRPr>
          </a:p>
          <a:p>
            <a:pPr lvl="1">
              <a:spcBef>
                <a:spcPct val="0"/>
              </a:spcBef>
              <a:buClr>
                <a:schemeClr val="accent5"/>
              </a:buClr>
              <a:buFont typeface="Wingdings" panose="05000000000000000000" pitchFamily="2" charset="2"/>
              <a:buChar char="Ø"/>
            </a:pPr>
            <a:r>
              <a:rPr lang="en-US" altLang="en-US" sz="1800" dirty="0">
                <a:latin typeface="+mn-lt"/>
              </a:rPr>
              <a:t>The data were obtained with the ELISA setup </a:t>
            </a:r>
          </a:p>
          <a:p>
            <a:pPr lvl="1">
              <a:spcBef>
                <a:spcPct val="0"/>
              </a:spcBef>
              <a:buClr>
                <a:schemeClr val="accent5"/>
              </a:buClr>
              <a:buFont typeface="Wingdings" panose="05000000000000000000" pitchFamily="2" charset="2"/>
              <a:buChar char="Ø"/>
            </a:pPr>
            <a:endParaRPr lang="en-US" altLang="en-US" sz="800" dirty="0">
              <a:latin typeface="+mn-lt"/>
            </a:endParaRPr>
          </a:p>
          <a:p>
            <a:pPr lvl="1">
              <a:spcBef>
                <a:spcPct val="0"/>
              </a:spcBef>
              <a:buClr>
                <a:schemeClr val="accent5"/>
              </a:buClr>
              <a:buFont typeface="Wingdings" panose="05000000000000000000" pitchFamily="2" charset="2"/>
              <a:buChar char="Ø"/>
            </a:pPr>
            <a:r>
              <a:rPr lang="en-US" altLang="en-US" sz="1800" dirty="0">
                <a:latin typeface="+mn-lt"/>
                <a:cs typeface="Times New Roman" panose="02020603050405020304" pitchFamily="18" charset="0"/>
              </a:rPr>
              <a:t>Energies from 10 mV to 20 MeV ( thus covering the standards energy range)</a:t>
            </a:r>
          </a:p>
          <a:p>
            <a:pPr>
              <a:spcBef>
                <a:spcPct val="0"/>
              </a:spcBef>
              <a:buClr>
                <a:schemeClr val="accent5"/>
              </a:buClr>
              <a:buFont typeface="Wingdings" panose="05000000000000000000" pitchFamily="2" charset="2"/>
              <a:buChar char="Ø"/>
            </a:pPr>
            <a:endParaRPr lang="en-US" altLang="en-US" sz="800" dirty="0">
              <a:latin typeface="+mn-lt"/>
              <a:cs typeface="Times New Roman" panose="02020603050405020304" pitchFamily="18" charset="0"/>
            </a:endParaRPr>
          </a:p>
          <a:p>
            <a:pPr lvl="1">
              <a:spcBef>
                <a:spcPct val="0"/>
              </a:spcBef>
              <a:buClr>
                <a:schemeClr val="accent5"/>
              </a:buClr>
              <a:buFont typeface="Wingdings" panose="05000000000000000000" pitchFamily="2" charset="2"/>
              <a:buChar char="Ø"/>
            </a:pPr>
            <a:r>
              <a:rPr lang="en-US" altLang="en-US" sz="1800" dirty="0">
                <a:latin typeface="+mn-lt"/>
                <a:cs typeface="Times New Roman" panose="02020603050405020304" pitchFamily="18" charset="0"/>
              </a:rPr>
              <a:t>With 8 angles between 16.2 and 163.8 degrees</a:t>
            </a:r>
            <a:endParaRPr lang="en-US" altLang="en-US" sz="1800" dirty="0">
              <a:cs typeface="Times New Roman" panose="02020603050405020304" pitchFamily="18" charset="0"/>
            </a:endParaRPr>
          </a:p>
        </p:txBody>
      </p:sp>
      <p:pic>
        <p:nvPicPr>
          <p:cNvPr id="3" name="Picture 2" descr="A graph of a graph of a function&#10;&#10;Description automatically generated with medium confidence">
            <a:extLst>
              <a:ext uri="{FF2B5EF4-FFF2-40B4-BE49-F238E27FC236}">
                <a16:creationId xmlns:a16="http://schemas.microsoft.com/office/drawing/2014/main" id="{3C720134-5A92-784D-B580-3A6C9603D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94" y="2342678"/>
            <a:ext cx="5510380" cy="4334608"/>
          </a:xfrm>
          <a:prstGeom prst="rect">
            <a:avLst/>
          </a:prstGeom>
        </p:spPr>
      </p:pic>
      <p:pic>
        <p:nvPicPr>
          <p:cNvPr id="5" name="Picture 4" descr="A graph of a graph of a number of people&#10;&#10;Description automatically generated with medium confidence">
            <a:extLst>
              <a:ext uri="{FF2B5EF4-FFF2-40B4-BE49-F238E27FC236}">
                <a16:creationId xmlns:a16="http://schemas.microsoft.com/office/drawing/2014/main" id="{6925A7BE-A111-9BF9-3B4F-77308A8B4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736" y="2309284"/>
            <a:ext cx="5565503" cy="4368002"/>
          </a:xfrm>
          <a:prstGeom prst="rect">
            <a:avLst/>
          </a:prstGeom>
        </p:spPr>
      </p:pic>
    </p:spTree>
    <p:extLst>
      <p:ext uri="{BB962C8B-B14F-4D97-AF65-F5344CB8AC3E}">
        <p14:creationId xmlns:p14="http://schemas.microsoft.com/office/powerpoint/2010/main" val="3176605137"/>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978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r>
              <a:rPr lang="en-GB" altLang="en-US" sz="2000" dirty="0">
                <a:cs typeface="Times New Roman" panose="02020603050405020304" pitchFamily="18" charset="0"/>
              </a:rPr>
              <a:t>Absolute measurements by the </a:t>
            </a:r>
            <a:r>
              <a:rPr lang="en-GB" altLang="en-US" sz="2000" dirty="0" err="1">
                <a:cs typeface="Times New Roman" panose="02020603050405020304" pitchFamily="18" charset="0"/>
              </a:rPr>
              <a:t>n_TOF</a:t>
            </a:r>
            <a:r>
              <a:rPr lang="en-GB" altLang="en-US" sz="2000" dirty="0">
                <a:cs typeface="Times New Roman" panose="02020603050405020304" pitchFamily="18" charset="0"/>
              </a:rPr>
              <a:t> collaboration were made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cross section relative to hydrogen scattering from 20 MeV to about 1 GeV. </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status of the analysis of the data was discussed by Manna </a:t>
            </a:r>
            <a:r>
              <a:rPr lang="en-GB" altLang="en-US" sz="2000" i="1" dirty="0">
                <a:cs typeface="Times New Roman" panose="02020603050405020304" pitchFamily="18" charset="0"/>
              </a:rPr>
              <a:t>et al</a:t>
            </a:r>
            <a:r>
              <a:rPr lang="en-GB" altLang="en-US" sz="2000" b="1" i="1" dirty="0">
                <a:cs typeface="Times New Roman" panose="02020603050405020304" pitchFamily="18" charset="0"/>
              </a:rPr>
              <a:t>.</a:t>
            </a:r>
            <a:r>
              <a:rPr lang="en-GB" altLang="en-US" sz="2000" b="1" dirty="0">
                <a:cs typeface="Times New Roman" panose="02020603050405020304" pitchFamily="18" charset="0"/>
              </a:rPr>
              <a:t> </a:t>
            </a:r>
            <a:r>
              <a:rPr lang="en-GB" altLang="en-US" sz="2000" dirty="0">
                <a:cs typeface="Times New Roman" panose="02020603050405020304" pitchFamily="18" charset="0"/>
              </a:rPr>
              <a:t>at the October standards meeting. The analysis is essentially completed for the energy region up to 450 MeV. </a:t>
            </a:r>
          </a:p>
          <a:p>
            <a:pPr marL="342900"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 results up to 450 MeV are similar to those of the </a:t>
            </a:r>
            <a:r>
              <a:rPr lang="en-GB" altLang="en-US" sz="2000" baseline="30000" dirty="0">
                <a:cs typeface="Times New Roman" panose="02020603050405020304" pitchFamily="18" charset="0"/>
              </a:rPr>
              <a:t>235</a:t>
            </a:r>
            <a:r>
              <a:rPr lang="en-GB" altLang="en-US" sz="2000" dirty="0">
                <a:cs typeface="Times New Roman" panose="02020603050405020304" pitchFamily="18" charset="0"/>
              </a:rPr>
              <a:t>U(</a:t>
            </a:r>
            <a:r>
              <a:rPr lang="en-GB" altLang="en-US" sz="2000" dirty="0" err="1">
                <a:cs typeface="Times New Roman" panose="02020603050405020304" pitchFamily="18" charset="0"/>
              </a:rPr>
              <a:t>n,f</a:t>
            </a:r>
            <a:r>
              <a:rPr lang="en-GB" altLang="en-US" sz="2000" dirty="0">
                <a:cs typeface="Times New Roman" panose="02020603050405020304" pitchFamily="18" charset="0"/>
              </a:rPr>
              <a:t>) Reference cross section The present standard is limited to 200 MeV. </a:t>
            </a:r>
            <a:r>
              <a:rPr lang="en-GB" altLang="en-US" sz="2000" b="1" dirty="0">
                <a:cs typeface="Times New Roman" panose="02020603050405020304" pitchFamily="18" charset="0"/>
              </a:rPr>
              <a:t>There is a strong need for an extension to higher neutron energies that may be possible with these data if high accuracy can be obtained.</a:t>
            </a:r>
          </a:p>
          <a:p>
            <a:pPr marL="800100" lvl="1"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800100" lvl="1" indent="-342900">
              <a:buClr>
                <a:schemeClr val="accent5"/>
              </a:buClr>
              <a:buFont typeface="Wingdings" panose="05000000000000000000" pitchFamily="2" charset="2"/>
              <a:buChar char="Ø"/>
            </a:pPr>
            <a:r>
              <a:rPr lang="en-GB" altLang="en-US" sz="2000" dirty="0">
                <a:cs typeface="Times New Roman" panose="02020603050405020304" pitchFamily="18" charset="0"/>
              </a:rPr>
              <a:t>Their plan is to have a further “campaign” to</a:t>
            </a:r>
          </a:p>
          <a:p>
            <a:pPr marL="800100" lvl="1"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1485900" lvl="2" indent="-342900">
              <a:buClr>
                <a:schemeClr val="accent5"/>
              </a:buClr>
              <a:buFont typeface="Wingdings" panose="05000000000000000000" pitchFamily="2" charset="2"/>
              <a:buChar char="Ø"/>
            </a:pPr>
            <a:r>
              <a:rPr lang="en-GB" altLang="en-US" sz="2000" dirty="0">
                <a:cs typeface="Times New Roman" panose="02020603050405020304" pitchFamily="18" charset="0"/>
              </a:rPr>
              <a:t>Improve the accuracy (reduce the statistical uncertainty)</a:t>
            </a:r>
          </a:p>
          <a:p>
            <a:pPr marL="1485900" lvl="2"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1485900" lvl="2" indent="-342900">
              <a:buClr>
                <a:schemeClr val="accent5"/>
              </a:buClr>
              <a:buFont typeface="Wingdings" panose="05000000000000000000" pitchFamily="2" charset="2"/>
              <a:buChar char="Ø"/>
            </a:pPr>
            <a:r>
              <a:rPr lang="en-GB" altLang="en-US" sz="2000" dirty="0">
                <a:cs typeface="Times New Roman" panose="02020603050405020304" pitchFamily="18" charset="0"/>
              </a:rPr>
              <a:t>Go to higher neutron energy </a:t>
            </a:r>
          </a:p>
          <a:p>
            <a:pPr marL="1485900" lvl="2"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1943100" lvl="3" indent="-342900">
              <a:buClr>
                <a:schemeClr val="accent5"/>
              </a:buClr>
              <a:buFont typeface="Wingdings" panose="05000000000000000000" pitchFamily="2" charset="2"/>
              <a:buChar char="Ø"/>
            </a:pPr>
            <a:r>
              <a:rPr lang="en-GB" altLang="en-US" sz="2000" dirty="0">
                <a:cs typeface="Times New Roman" panose="02020603050405020304" pitchFamily="18" charset="0"/>
              </a:rPr>
              <a:t>The fission fragment detectors already extend to 1 GeV</a:t>
            </a:r>
          </a:p>
          <a:p>
            <a:pPr marL="1943100" lvl="3"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marL="1943100" lvl="3" indent="-342900">
              <a:buClr>
                <a:schemeClr val="accent5"/>
              </a:buClr>
              <a:buFont typeface="Wingdings" panose="05000000000000000000" pitchFamily="2" charset="2"/>
              <a:buChar char="Ø"/>
            </a:pPr>
            <a:r>
              <a:rPr lang="en-GB" altLang="en-US" sz="2000" dirty="0">
                <a:cs typeface="Times New Roman" panose="02020603050405020304" pitchFamily="18" charset="0"/>
              </a:rPr>
              <a:t>Getting to higher proton energy data will require being </a:t>
            </a:r>
          </a:p>
          <a:p>
            <a:pPr lvl="3" indent="0">
              <a:buClr>
                <a:schemeClr val="accent5"/>
              </a:buClr>
            </a:pPr>
            <a:r>
              <a:rPr lang="en-GB" altLang="en-US" sz="2000" dirty="0">
                <a:cs typeface="Times New Roman" panose="02020603050405020304" pitchFamily="18" charset="0"/>
              </a:rPr>
              <a:t>able to separate the elastic and inelastic protons since </a:t>
            </a:r>
          </a:p>
          <a:p>
            <a:pPr lvl="3" indent="0">
              <a:buClr>
                <a:schemeClr val="accent5"/>
              </a:buClr>
            </a:pPr>
            <a:r>
              <a:rPr lang="en-GB" altLang="en-US" sz="2000" dirty="0">
                <a:cs typeface="Times New Roman" panose="02020603050405020304" pitchFamily="18" charset="0"/>
              </a:rPr>
              <a:t>inelastic scattering is a problem at the higher neutron energies</a:t>
            </a:r>
          </a:p>
          <a:p>
            <a:pPr marL="800100" lvl="1" indent="-342900">
              <a:buClr>
                <a:schemeClr val="accent5"/>
              </a:buClr>
              <a:buFont typeface="Wingdings" panose="05000000000000000000" pitchFamily="2" charset="2"/>
              <a:buChar char="Ø"/>
            </a:pPr>
            <a:endParaRPr lang="en-GB" altLang="en-US" sz="800" dirty="0">
              <a:cs typeface="Times New Roman" panose="02020603050405020304" pitchFamily="18" charset="0"/>
            </a:endParaRPr>
          </a:p>
          <a:p>
            <a:pPr lvl="1">
              <a:buClr>
                <a:schemeClr val="accent5"/>
              </a:buClr>
            </a:pPr>
            <a:endParaRPr lang="en-GB" altLang="en-US" sz="2000" dirty="0">
              <a:cs typeface="Times New Roman" panose="02020603050405020304" pitchFamily="18" charset="0"/>
            </a:endParaRPr>
          </a:p>
          <a:p>
            <a:pPr lvl="1">
              <a:buClr>
                <a:schemeClr val="accent5"/>
              </a:buClr>
            </a:pPr>
            <a:endParaRPr lang="en-GB" altLang="en-US" sz="2000" dirty="0">
              <a:cs typeface="Times New Roman" panose="02020603050405020304" pitchFamily="18" charset="0"/>
            </a:endParaRPr>
          </a:p>
          <a:p>
            <a:pPr marL="342900" indent="-342900">
              <a:buClr>
                <a:schemeClr val="accent5"/>
              </a:buClr>
              <a:buFont typeface="Wingdings" panose="05000000000000000000" pitchFamily="2" charset="2"/>
              <a:buChar char="Ø"/>
            </a:pPr>
            <a:endParaRPr lang="en-GB" altLang="en-US" sz="1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54629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a:t>
            </a:r>
          </a:p>
        </p:txBody>
      </p:sp>
      <p:pic>
        <p:nvPicPr>
          <p:cNvPr id="4" name="Picture 3" descr="Diagram&#10;&#10;Description automatically generated">
            <a:extLst>
              <a:ext uri="{FF2B5EF4-FFF2-40B4-BE49-F238E27FC236}">
                <a16:creationId xmlns:a16="http://schemas.microsoft.com/office/drawing/2014/main" id="{5F0D27D8-32D4-3B87-9B0F-17D0F3598B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7470" y="3093458"/>
            <a:ext cx="3389860" cy="3668582"/>
          </a:xfrm>
          <a:prstGeom prst="rect">
            <a:avLst/>
          </a:prstGeom>
        </p:spPr>
      </p:pic>
    </p:spTree>
    <p:extLst>
      <p:ext uri="{BB962C8B-B14F-4D97-AF65-F5344CB8AC3E}">
        <p14:creationId xmlns:p14="http://schemas.microsoft.com/office/powerpoint/2010/main" val="1576302410"/>
      </p:ext>
    </p:extLst>
  </p:cSld>
  <p:clrMapOvr>
    <a:masterClrMapping/>
  </p:clrMapOvr>
  <p:transition spd="slow" advTm="87683"/>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1155030" y="235284"/>
            <a:ext cx="10170695"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Measurements by Manna et al. </a:t>
            </a:r>
          </a:p>
        </p:txBody>
      </p:sp>
      <p:pic>
        <p:nvPicPr>
          <p:cNvPr id="3" name="Picture 2" descr="A graph showing the results of a work-smooth and smooth&#10;&#10;Description automatically generated with medium confidence">
            <a:extLst>
              <a:ext uri="{FF2B5EF4-FFF2-40B4-BE49-F238E27FC236}">
                <a16:creationId xmlns:a16="http://schemas.microsoft.com/office/drawing/2014/main" id="{00AF39D1-3FEC-42D6-B875-EF484E40A0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5518" y="1327602"/>
            <a:ext cx="5849462" cy="3626992"/>
          </a:xfrm>
          <a:prstGeom prst="rect">
            <a:avLst/>
          </a:prstGeom>
        </p:spPr>
      </p:pic>
      <p:pic>
        <p:nvPicPr>
          <p:cNvPr id="7" name="Picture 6" descr="A graph showing the number of different numbers&#10;&#10;Description automatically generated with medium confidence">
            <a:extLst>
              <a:ext uri="{FF2B5EF4-FFF2-40B4-BE49-F238E27FC236}">
                <a16:creationId xmlns:a16="http://schemas.microsoft.com/office/drawing/2014/main" id="{148B0997-96E2-193B-8CB4-FC8098FEC7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908" y="1327602"/>
            <a:ext cx="5828371" cy="3592559"/>
          </a:xfrm>
          <a:prstGeom prst="rect">
            <a:avLst/>
          </a:prstGeom>
        </p:spPr>
      </p:pic>
      <p:sp>
        <p:nvSpPr>
          <p:cNvPr id="2" name="TextBox 1">
            <a:extLst>
              <a:ext uri="{FF2B5EF4-FFF2-40B4-BE49-F238E27FC236}">
                <a16:creationId xmlns:a16="http://schemas.microsoft.com/office/drawing/2014/main" id="{168598FD-8FB8-BD5E-B5D6-D5B9BCF422B7}"/>
              </a:ext>
            </a:extLst>
          </p:cNvPr>
          <p:cNvSpPr txBox="1"/>
          <p:nvPr/>
        </p:nvSpPr>
        <p:spPr>
          <a:xfrm>
            <a:off x="2290265" y="5054048"/>
            <a:ext cx="1664804" cy="369332"/>
          </a:xfrm>
          <a:prstGeom prst="rect">
            <a:avLst/>
          </a:prstGeom>
          <a:noFill/>
        </p:spPr>
        <p:txBody>
          <a:bodyPr wrap="square" rtlCol="0">
            <a:spAutoFit/>
          </a:bodyPr>
          <a:lstStyle/>
          <a:p>
            <a:r>
              <a:rPr lang="en-US" dirty="0"/>
              <a:t>E</a:t>
            </a:r>
            <a:r>
              <a:rPr lang="en-US" baseline="-25000" dirty="0"/>
              <a:t>n</a:t>
            </a:r>
            <a:r>
              <a:rPr lang="en-US" dirty="0"/>
              <a:t> (MeV)</a:t>
            </a:r>
          </a:p>
        </p:txBody>
      </p:sp>
      <p:sp>
        <p:nvSpPr>
          <p:cNvPr id="4" name="TextBox 3">
            <a:extLst>
              <a:ext uri="{FF2B5EF4-FFF2-40B4-BE49-F238E27FC236}">
                <a16:creationId xmlns:a16="http://schemas.microsoft.com/office/drawing/2014/main" id="{77E8FCA5-70A6-CF12-BE71-B30DD3E86360}"/>
              </a:ext>
            </a:extLst>
          </p:cNvPr>
          <p:cNvSpPr txBox="1"/>
          <p:nvPr/>
        </p:nvSpPr>
        <p:spPr>
          <a:xfrm>
            <a:off x="8612257" y="5035754"/>
            <a:ext cx="1336813" cy="369332"/>
          </a:xfrm>
          <a:prstGeom prst="rect">
            <a:avLst/>
          </a:prstGeom>
          <a:noFill/>
        </p:spPr>
        <p:txBody>
          <a:bodyPr wrap="square" rtlCol="0">
            <a:spAutoFit/>
          </a:bodyPr>
          <a:lstStyle/>
          <a:p>
            <a:r>
              <a:rPr lang="en-US" dirty="0"/>
              <a:t>E</a:t>
            </a:r>
            <a:r>
              <a:rPr lang="en-US" baseline="-25000" dirty="0"/>
              <a:t>n</a:t>
            </a:r>
            <a:r>
              <a:rPr lang="en-US" dirty="0"/>
              <a:t> (MeV)</a:t>
            </a:r>
          </a:p>
        </p:txBody>
      </p:sp>
    </p:spTree>
    <p:extLst>
      <p:ext uri="{BB962C8B-B14F-4D97-AF65-F5344CB8AC3E}">
        <p14:creationId xmlns:p14="http://schemas.microsoft.com/office/powerpoint/2010/main" val="6966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1155030" y="235284"/>
            <a:ext cx="10170695"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Uncertainties for Manna et al. Measurement </a:t>
            </a:r>
          </a:p>
        </p:txBody>
      </p:sp>
      <p:pic>
        <p:nvPicPr>
          <p:cNvPr id="8" name="Picture 7" descr="A screenshot of a graph&#10;&#10;Description automatically generated">
            <a:extLst>
              <a:ext uri="{FF2B5EF4-FFF2-40B4-BE49-F238E27FC236}">
                <a16:creationId xmlns:a16="http://schemas.microsoft.com/office/drawing/2014/main" id="{FBE73158-2001-60F9-A3EF-F9C04C1CD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45" y="829862"/>
            <a:ext cx="10872780" cy="5913837"/>
          </a:xfrm>
          <a:prstGeom prst="rect">
            <a:avLst/>
          </a:prstGeom>
        </p:spPr>
      </p:pic>
    </p:spTree>
    <p:extLst>
      <p:ext uri="{BB962C8B-B14F-4D97-AF65-F5344CB8AC3E}">
        <p14:creationId xmlns:p14="http://schemas.microsoft.com/office/powerpoint/2010/main" val="420786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7171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buClr>
                <a:schemeClr val="accent5"/>
              </a:buClr>
              <a:buFont typeface="Wingdings" panose="05000000000000000000" pitchFamily="2" charset="2"/>
              <a:buChar char="Ø"/>
            </a:pPr>
            <a:endParaRPr lang="en-GB" altLang="en-US" sz="1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and  </a:t>
            </a:r>
            <a:r>
              <a:rPr lang="en-US" altLang="en-US" sz="2000" baseline="30000" dirty="0">
                <a:cs typeface="Times New Roman" panose="02020603050405020304" pitchFamily="18" charset="0"/>
              </a:rPr>
              <a:t>238</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sections measurements at CSNS</a:t>
            </a:r>
          </a:p>
          <a:p>
            <a:pPr marL="342900"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800100" lvl="1"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Shown by </a:t>
            </a:r>
            <a:r>
              <a:rPr lang="en-US" altLang="en-US" sz="2000" b="1" dirty="0">
                <a:cs typeface="Times New Roman" panose="02020603050405020304" pitchFamily="18" charset="0"/>
              </a:rPr>
              <a:t>Chen</a:t>
            </a:r>
            <a:r>
              <a:rPr lang="en-US" altLang="en-US" sz="2000" dirty="0">
                <a:cs typeface="Times New Roman" panose="02020603050405020304" pitchFamily="18" charset="0"/>
              </a:rPr>
              <a:t>. at the October standards meeting.</a:t>
            </a:r>
          </a:p>
          <a:p>
            <a:pPr marL="800100" lvl="1"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Relative to the hydrogen scattering standard-shape data</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For the extension up to 70 MeV problems were noted due to the use of double  bunches. The unfolding causes a problem that is worsened when statistical uncertainties are large. </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1485900" lvl="2"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More work is planned</a:t>
            </a:r>
          </a:p>
          <a:p>
            <a:pPr marL="1485900" lvl="2" indent="-342900">
              <a:spcBef>
                <a:spcPct val="0"/>
              </a:spcBef>
              <a:buClr>
                <a:schemeClr val="accent5"/>
              </a:buClr>
              <a:buFont typeface="Wingdings" panose="05000000000000000000" pitchFamily="2" charset="2"/>
              <a:buChar char="Ø"/>
              <a:defRPr/>
            </a:pPr>
            <a:endParaRPr lang="en-US" altLang="en-US" sz="8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dirty="0">
                <a:cs typeface="Times New Roman" panose="02020603050405020304" pitchFamily="18" charset="0"/>
              </a:rPr>
              <a:t> They now extend from 10 to 66 MeV  </a:t>
            </a:r>
          </a:p>
          <a:p>
            <a:pPr>
              <a:spcBef>
                <a:spcPct val="0"/>
              </a:spcBef>
              <a:buClr>
                <a:schemeClr val="accent5"/>
              </a:buClr>
              <a:defRPr/>
            </a:pPr>
            <a:r>
              <a:rPr lang="en-US" altLang="en-US" sz="2000" dirty="0">
                <a:cs typeface="Times New Roman" panose="02020603050405020304" pitchFamily="18" charset="0"/>
              </a:rPr>
              <a:t>      </a:t>
            </a: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54629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Uranium </a:t>
            </a:r>
            <a:r>
              <a:rPr lang="en-US" altLang="en-US" sz="2200" b="1" dirty="0">
                <a:solidFill>
                  <a:srgbClr val="0070C0"/>
                </a:solidFill>
                <a:latin typeface="+mn-lt"/>
              </a:rPr>
              <a:t>Fission Cross Section Measurements</a:t>
            </a:r>
          </a:p>
        </p:txBody>
      </p:sp>
    </p:spTree>
    <p:extLst>
      <p:ext uri="{BB962C8B-B14F-4D97-AF65-F5344CB8AC3E}">
        <p14:creationId xmlns:p14="http://schemas.microsoft.com/office/powerpoint/2010/main" val="2487081932"/>
      </p:ext>
    </p:extLst>
  </p:cSld>
  <p:clrMapOvr>
    <a:masterClrMapping/>
  </p:clrMapOvr>
  <p:transition spd="slow" advTm="87683"/>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D05C7671-DB4A-ACD0-F355-83352C4C77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7909" y="727242"/>
            <a:ext cx="8270200" cy="5876757"/>
          </a:xfrm>
          <a:prstGeom prst="rect">
            <a:avLst/>
          </a:prstGeom>
        </p:spPr>
      </p:pic>
      <p:sp>
        <p:nvSpPr>
          <p:cNvPr id="6" name="TextBox 5">
            <a:extLst>
              <a:ext uri="{FF2B5EF4-FFF2-40B4-BE49-F238E27FC236}">
                <a16:creationId xmlns:a16="http://schemas.microsoft.com/office/drawing/2014/main" id="{15C41575-EC71-B23D-12CF-42FF82AA64DA}"/>
              </a:ext>
            </a:extLst>
          </p:cNvPr>
          <p:cNvSpPr txBox="1"/>
          <p:nvPr/>
        </p:nvSpPr>
        <p:spPr>
          <a:xfrm>
            <a:off x="2138947" y="310147"/>
            <a:ext cx="8270200"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 Cross Section Measurements by Chen at CSNS Facility</a:t>
            </a:r>
          </a:p>
        </p:txBody>
      </p:sp>
    </p:spTree>
    <p:extLst>
      <p:ext uri="{BB962C8B-B14F-4D97-AF65-F5344CB8AC3E}">
        <p14:creationId xmlns:p14="http://schemas.microsoft.com/office/powerpoint/2010/main" val="44765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43839" y="76200"/>
            <a:ext cx="11918022" cy="938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a:buClr>
                <a:schemeClr val="accent5"/>
              </a:buClr>
              <a:buFont typeface="Wingdings" panose="05000000000000000000" pitchFamily="2" charset="2"/>
              <a:buChar char="Ø"/>
              <a:defRPr/>
            </a:pPr>
            <a:r>
              <a:rPr lang="en-US" altLang="en-US" sz="2000" dirty="0"/>
              <a:t>Beginning with the standards for the ENDF/B-VI evaluation, very “clean” integral data were used.</a:t>
            </a:r>
          </a:p>
          <a:p>
            <a:pPr>
              <a:buClr>
                <a:schemeClr val="accent5"/>
              </a:buClr>
              <a:buFont typeface="Wingdings" panose="05000000000000000000" pitchFamily="2" charset="2"/>
              <a:buChar char="Ø"/>
              <a:defRPr/>
            </a:pPr>
            <a:endParaRPr lang="en-US" altLang="en-US" sz="2000" dirty="0"/>
          </a:p>
          <a:p>
            <a:pPr>
              <a:buClr>
                <a:schemeClr val="accent5"/>
              </a:buClr>
              <a:buFont typeface="Wingdings" panose="05000000000000000000" pitchFamily="2" charset="2"/>
              <a:buChar char="Ø"/>
              <a:defRPr/>
            </a:pPr>
            <a:r>
              <a:rPr lang="en-US" altLang="en-US" sz="2000" dirty="0"/>
              <a:t>The data used were measurements of the </a:t>
            </a:r>
            <a:r>
              <a:rPr lang="en-US" altLang="en-US" sz="2000" baseline="30000" dirty="0"/>
              <a:t>235</a:t>
            </a:r>
            <a:r>
              <a:rPr lang="en-US" altLang="en-US" sz="2000" dirty="0"/>
              <a:t>U(</a:t>
            </a:r>
            <a:r>
              <a:rPr lang="en-US" altLang="en-US" sz="2000" dirty="0" err="1"/>
              <a:t>n,f</a:t>
            </a:r>
            <a:r>
              <a:rPr lang="en-US" altLang="en-US" sz="2000" dirty="0"/>
              <a:t>) and </a:t>
            </a:r>
            <a:r>
              <a:rPr lang="en-US" altLang="en-US" sz="2000" baseline="30000" dirty="0"/>
              <a:t>239</a:t>
            </a:r>
            <a:r>
              <a:rPr lang="en-US" altLang="en-US" sz="2000" dirty="0"/>
              <a:t>Pu(</a:t>
            </a:r>
            <a:r>
              <a:rPr lang="en-US" altLang="en-US" sz="2000" dirty="0" err="1"/>
              <a:t>n,f</a:t>
            </a:r>
            <a:r>
              <a:rPr lang="en-US" altLang="en-US" sz="2000" dirty="0"/>
              <a:t>) cross sections in the </a:t>
            </a:r>
            <a:r>
              <a:rPr lang="en-US" altLang="en-US" sz="2000" baseline="30000" dirty="0"/>
              <a:t>252</a:t>
            </a:r>
            <a:r>
              <a:rPr lang="en-US" altLang="en-US" sz="2000" dirty="0"/>
              <a:t>Cf spontaneous fission (neutron spectrum (Spectrum Averaged Cross Sections, SACSs).</a:t>
            </a:r>
          </a:p>
          <a:p>
            <a:pPr>
              <a:buClr>
                <a:schemeClr val="accent5"/>
              </a:buClr>
              <a:buFont typeface="Wingdings" panose="05000000000000000000" pitchFamily="2" charset="2"/>
              <a:buChar char="Ø"/>
              <a:defRPr/>
            </a:pPr>
            <a:endParaRPr lang="en-US" altLang="en-US" sz="800" dirty="0"/>
          </a:p>
          <a:p>
            <a:pPr>
              <a:buClr>
                <a:schemeClr val="accent5"/>
              </a:buClr>
              <a:buFont typeface="Wingdings" panose="05000000000000000000" pitchFamily="2" charset="2"/>
              <a:buChar char="Ø"/>
              <a:defRPr/>
            </a:pPr>
            <a:r>
              <a:rPr lang="en-US" altLang="en-US" sz="2000" dirty="0"/>
              <a:t>Since there is a relatively small change in the cross section for these nuclides over most of the energy range of the </a:t>
            </a:r>
            <a:r>
              <a:rPr lang="en-US" altLang="en-US" sz="2000" baseline="30000" dirty="0"/>
              <a:t>252</a:t>
            </a:r>
            <a:r>
              <a:rPr lang="en-US" altLang="en-US" sz="2000" dirty="0"/>
              <a:t>Cf spectrum, an accurate determination of the cross section is possible. The result is also only weakly dependent on the uncertainty in the spectrum shape. </a:t>
            </a:r>
            <a:r>
              <a:rPr lang="en-US" altLang="en-US" sz="2000" b="1" dirty="0"/>
              <a:t>These integral data basically help provide normalization for the standards evaluation. </a:t>
            </a:r>
          </a:p>
          <a:p>
            <a:pPr>
              <a:buClr>
                <a:schemeClr val="accent5"/>
              </a:buClr>
              <a:buFont typeface="Wingdings" panose="05000000000000000000" pitchFamily="2" charset="2"/>
              <a:buChar char="Ø"/>
              <a:defRPr/>
            </a:pPr>
            <a:endParaRPr lang="en-US" altLang="en-US" sz="800" b="1" dirty="0"/>
          </a:p>
          <a:p>
            <a:pPr>
              <a:buClr>
                <a:schemeClr val="accent5"/>
              </a:buClr>
              <a:buFont typeface="Wingdings" panose="05000000000000000000" pitchFamily="2" charset="2"/>
              <a:buChar char="Ø"/>
              <a:defRPr/>
            </a:pPr>
            <a:r>
              <a:rPr lang="en-US" altLang="en-US" sz="2000" dirty="0"/>
              <a:t>An improvement in use of these SACS would be possible if ratios can be used.</a:t>
            </a:r>
          </a:p>
          <a:p>
            <a:pPr>
              <a:buClr>
                <a:schemeClr val="accent5"/>
              </a:buClr>
              <a:buFont typeface="Wingdings" panose="05000000000000000000" pitchFamily="2" charset="2"/>
              <a:buChar char="Ø"/>
              <a:defRPr/>
            </a:pPr>
            <a:endParaRPr lang="en-US" altLang="en-US" sz="800" dirty="0"/>
          </a:p>
          <a:p>
            <a:pPr lvl="1">
              <a:buClr>
                <a:schemeClr val="accent5"/>
              </a:buClr>
              <a:buFont typeface="Wingdings" panose="05000000000000000000" pitchFamily="2" charset="2"/>
              <a:buChar char="Ø"/>
              <a:defRPr/>
            </a:pPr>
            <a:r>
              <a:rPr lang="en-US" altLang="en-US" sz="2000" dirty="0"/>
              <a:t>With ratios, the dependence on neutron fluence is </a:t>
            </a:r>
            <a:r>
              <a:rPr lang="en-US" altLang="en-US" sz="2000" b="1" dirty="0"/>
              <a:t>removed. </a:t>
            </a:r>
          </a:p>
          <a:p>
            <a:pPr lvl="1">
              <a:buClr>
                <a:schemeClr val="accent5"/>
              </a:buClr>
              <a:buFont typeface="Wingdings" panose="05000000000000000000" pitchFamily="2" charset="2"/>
              <a:buChar char="Ø"/>
              <a:defRPr/>
            </a:pPr>
            <a:endParaRPr lang="en-US" altLang="en-US" sz="800" b="1" dirty="0"/>
          </a:p>
          <a:p>
            <a:pPr lvl="1">
              <a:buClr>
                <a:schemeClr val="accent5"/>
              </a:buClr>
              <a:buFont typeface="Wingdings" panose="05000000000000000000" pitchFamily="2" charset="2"/>
              <a:buChar char="Ø"/>
              <a:defRPr/>
            </a:pPr>
            <a:r>
              <a:rPr lang="en-US" altLang="en-US" sz="2000" dirty="0"/>
              <a:t>GMAP unfortunately can not handle SACS ratios</a:t>
            </a:r>
          </a:p>
          <a:p>
            <a:pPr lvl="1">
              <a:buClr>
                <a:schemeClr val="accent5"/>
              </a:buClr>
              <a:buFont typeface="Wingdings" panose="05000000000000000000" pitchFamily="2" charset="2"/>
              <a:buChar char="Ø"/>
              <a:defRPr/>
            </a:pPr>
            <a:endParaRPr lang="en-US" altLang="en-US" sz="800" dirty="0"/>
          </a:p>
          <a:p>
            <a:pPr>
              <a:buClr>
                <a:schemeClr val="accent5"/>
              </a:buClr>
              <a:buFont typeface="Wingdings" panose="05000000000000000000" pitchFamily="2" charset="2"/>
              <a:buChar char="Ø"/>
              <a:defRPr/>
            </a:pPr>
            <a:r>
              <a:rPr lang="en-US" altLang="en-US" sz="2000" dirty="0"/>
              <a:t>A new Python based code was written by </a:t>
            </a:r>
            <a:r>
              <a:rPr lang="en-US" sz="2000" dirty="0"/>
              <a:t>Schnabel (GMA-</a:t>
            </a:r>
            <a:r>
              <a:rPr lang="en-US" sz="2000" dirty="0" err="1"/>
              <a:t>py</a:t>
            </a:r>
            <a:r>
              <a:rPr lang="en-US" sz="2000" dirty="0"/>
              <a:t>) so that  ratios can now being used.</a:t>
            </a:r>
          </a:p>
          <a:p>
            <a:pPr lvl="1">
              <a:buClr>
                <a:schemeClr val="accent5"/>
              </a:buClr>
              <a:buFont typeface="Wingdings" panose="05000000000000000000" pitchFamily="2" charset="2"/>
              <a:buChar char="Ø"/>
              <a:defRPr/>
            </a:pPr>
            <a:endParaRPr lang="en-US" sz="800" dirty="0"/>
          </a:p>
          <a:p>
            <a:pPr lvl="1">
              <a:buClr>
                <a:schemeClr val="accent5"/>
              </a:buClr>
              <a:buFont typeface="Wingdings" panose="05000000000000000000" pitchFamily="2" charset="2"/>
              <a:buChar char="Ø"/>
              <a:defRPr/>
            </a:pPr>
            <a:r>
              <a:rPr lang="en-US" sz="2000" dirty="0"/>
              <a:t>Using the </a:t>
            </a:r>
            <a:r>
              <a:rPr lang="en-US" sz="2000" dirty="0" err="1"/>
              <a:t>the</a:t>
            </a:r>
            <a:r>
              <a:rPr lang="en-US" altLang="en-US" sz="2000" baseline="30000" dirty="0"/>
              <a:t> 239</a:t>
            </a:r>
            <a:r>
              <a:rPr lang="en-US" altLang="en-US" sz="2000" dirty="0"/>
              <a:t>Pu(</a:t>
            </a:r>
            <a:r>
              <a:rPr lang="en-US" altLang="en-US" sz="2000" dirty="0" err="1"/>
              <a:t>n,f</a:t>
            </a:r>
            <a:r>
              <a:rPr lang="en-US" altLang="en-US" sz="2000" dirty="0"/>
              <a:t>)/</a:t>
            </a:r>
            <a:r>
              <a:rPr lang="en-US" sz="2000" dirty="0"/>
              <a:t> </a:t>
            </a:r>
            <a:r>
              <a:rPr lang="en-US" altLang="en-US" sz="2000" baseline="30000" dirty="0"/>
              <a:t>235</a:t>
            </a:r>
            <a:r>
              <a:rPr lang="en-US" altLang="en-US" sz="2000" dirty="0"/>
              <a:t>U(</a:t>
            </a:r>
            <a:r>
              <a:rPr lang="en-US" altLang="en-US" sz="2000" dirty="0" err="1"/>
              <a:t>n,f</a:t>
            </a:r>
            <a:r>
              <a:rPr lang="en-US" altLang="en-US" sz="2000" dirty="0"/>
              <a:t>) </a:t>
            </a:r>
            <a:r>
              <a:rPr lang="en-US" sz="2000" dirty="0"/>
              <a:t>SACS ratio data and the</a:t>
            </a:r>
            <a:r>
              <a:rPr lang="en-US" altLang="en-US" sz="2000" baseline="30000" dirty="0"/>
              <a:t> 238</a:t>
            </a:r>
            <a:r>
              <a:rPr lang="en-US" altLang="en-US" sz="2000" dirty="0"/>
              <a:t>U(</a:t>
            </a:r>
            <a:r>
              <a:rPr lang="en-US" altLang="en-US" sz="2000" dirty="0" err="1"/>
              <a:t>n,f</a:t>
            </a:r>
            <a:r>
              <a:rPr lang="en-US" altLang="en-US" sz="2000" dirty="0"/>
              <a:t>)/</a:t>
            </a:r>
            <a:r>
              <a:rPr lang="en-US" sz="2000" dirty="0"/>
              <a:t> </a:t>
            </a:r>
            <a:r>
              <a:rPr lang="en-US" altLang="en-US" sz="2000" baseline="30000" dirty="0"/>
              <a:t>235</a:t>
            </a:r>
            <a:r>
              <a:rPr lang="en-US" altLang="en-US" sz="2000" dirty="0"/>
              <a:t>U(</a:t>
            </a:r>
            <a:r>
              <a:rPr lang="en-US" altLang="en-US" sz="2000" dirty="0" err="1"/>
              <a:t>n,f</a:t>
            </a:r>
            <a:r>
              <a:rPr lang="en-US" altLang="en-US" sz="2000" dirty="0"/>
              <a:t>) </a:t>
            </a:r>
            <a:r>
              <a:rPr lang="en-US" sz="2000" dirty="0"/>
              <a:t>SACS ratio data and the data in the GMA data base has led to a new preliminary evaluation of the  standard cross sections. </a:t>
            </a:r>
          </a:p>
          <a:p>
            <a:pPr lvl="1">
              <a:buClr>
                <a:schemeClr val="accent5"/>
              </a:buClr>
              <a:buFont typeface="Wingdings" panose="05000000000000000000" pitchFamily="2" charset="2"/>
              <a:buChar char="Ø"/>
              <a:defRPr/>
            </a:pPr>
            <a:endParaRPr lang="en-US" sz="800" dirty="0"/>
          </a:p>
          <a:p>
            <a:pPr>
              <a:buClr>
                <a:schemeClr val="accent5"/>
              </a:buClr>
              <a:buFont typeface="Wingdings" panose="05000000000000000000" pitchFamily="2" charset="2"/>
              <a:buChar char="Ø"/>
              <a:defRPr/>
            </a:pPr>
            <a:r>
              <a:rPr lang="en-US" sz="2000" dirty="0"/>
              <a:t>For example, more than a</a:t>
            </a:r>
            <a:r>
              <a:rPr lang="en-US" altLang="en-US" sz="2000" baseline="30000" dirty="0"/>
              <a:t> </a:t>
            </a:r>
            <a:r>
              <a:rPr lang="en-US" sz="2000" dirty="0"/>
              <a:t>0.6% increase in  the </a:t>
            </a:r>
            <a:r>
              <a:rPr lang="en-US" altLang="en-US" sz="2000" baseline="30000" dirty="0"/>
              <a:t>239</a:t>
            </a:r>
            <a:r>
              <a:rPr lang="en-US" altLang="en-US" sz="2000" dirty="0"/>
              <a:t>Pu(</a:t>
            </a:r>
            <a:r>
              <a:rPr lang="en-US" altLang="en-US" sz="2000" dirty="0" err="1"/>
              <a:t>n,f</a:t>
            </a:r>
            <a:r>
              <a:rPr lang="en-US" altLang="en-US" sz="2000" dirty="0"/>
              <a:t>) /</a:t>
            </a:r>
            <a:r>
              <a:rPr lang="en-US" altLang="en-US" sz="2000" baseline="30000" dirty="0"/>
              <a:t>235</a:t>
            </a:r>
            <a:r>
              <a:rPr lang="en-US" altLang="en-US" sz="2000" dirty="0"/>
              <a:t>U(</a:t>
            </a:r>
            <a:r>
              <a:rPr lang="en-US" altLang="en-US" sz="2000" dirty="0" err="1"/>
              <a:t>n,f</a:t>
            </a:r>
            <a:r>
              <a:rPr lang="en-US" altLang="en-US" sz="2000" dirty="0"/>
              <a:t>) cross section ratio occurs.</a:t>
            </a:r>
            <a:endParaRPr lang="en-US" sz="2000" dirty="0"/>
          </a:p>
          <a:p>
            <a:pPr lvl="1">
              <a:buClr>
                <a:schemeClr val="accent5"/>
              </a:buClr>
              <a:defRPr/>
            </a:pPr>
            <a:endParaRPr lang="en-US" altLang="en-US" sz="2000" dirty="0"/>
          </a:p>
          <a:p>
            <a:pPr>
              <a:buClr>
                <a:schemeClr val="accent5"/>
              </a:buClr>
              <a:buFont typeface="Wingdings" panose="05000000000000000000" pitchFamily="2" charset="2"/>
              <a:buChar char="Ø"/>
              <a:defRPr/>
            </a:pPr>
            <a:endParaRPr lang="en-US" altLang="en-US" sz="2000" dirty="0"/>
          </a:p>
          <a:p>
            <a:pPr>
              <a:spcBef>
                <a:spcPct val="0"/>
              </a:spcBef>
              <a:buClr>
                <a:schemeClr val="accent5"/>
              </a:buClr>
              <a:defRPr/>
            </a:pPr>
            <a:endParaRPr lang="en-US" altLang="en-US" sz="1000" b="1" dirty="0"/>
          </a:p>
          <a:p>
            <a:pPr>
              <a:spcBef>
                <a:spcPct val="0"/>
              </a:spcBef>
              <a:buClr>
                <a:schemeClr val="accent5"/>
              </a:buClr>
              <a:defRPr/>
            </a:pPr>
            <a:endParaRPr lang="en-US" altLang="en-US" sz="1000" b="1" dirty="0"/>
          </a:p>
          <a:p>
            <a:pPr>
              <a:buClr>
                <a:schemeClr val="accent5"/>
              </a:buClr>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308122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a:t>
            </a:r>
            <a:r>
              <a:rPr lang="en-US" altLang="en-US" sz="2200" b="1" dirty="0">
                <a:solidFill>
                  <a:srgbClr val="0070C0"/>
                </a:solidFill>
                <a:latin typeface="+mn-lt"/>
              </a:rPr>
              <a:t>Use of Integral Data</a:t>
            </a:r>
          </a:p>
        </p:txBody>
      </p:sp>
    </p:spTree>
    <p:extLst>
      <p:ext uri="{BB962C8B-B14F-4D97-AF65-F5344CB8AC3E}">
        <p14:creationId xmlns:p14="http://schemas.microsoft.com/office/powerpoint/2010/main" val="1554855672"/>
      </p:ext>
    </p:extLst>
  </p:cSld>
  <p:clrMapOvr>
    <a:masterClrMapping/>
  </p:clrMapOvr>
  <p:transition spd="slow" advTm="8768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4670" y="202498"/>
            <a:ext cx="11918022" cy="8679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p>
          <a:p>
            <a:pPr>
              <a:defRPr/>
            </a:pPr>
            <a:endParaRPr lang="en-US" altLang="en-US" sz="3200" b="1" baseline="30000" dirty="0">
              <a:solidFill>
                <a:schemeClr val="accent2"/>
              </a:solidFill>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r>
              <a:rPr lang="en-US" altLang="en-US" sz="2000" baseline="30000" dirty="0">
                <a:cs typeface="Times New Roman" panose="02020603050405020304" pitchFamily="18" charset="0"/>
              </a:rPr>
              <a:t>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measurements by Snyder </a:t>
            </a:r>
            <a:r>
              <a:rPr lang="en-US" altLang="en-US" sz="2000" i="1" dirty="0">
                <a:cs typeface="Times New Roman" panose="02020603050405020304" pitchFamily="18" charset="0"/>
              </a:rPr>
              <a:t>et al</a:t>
            </a:r>
            <a:r>
              <a:rPr lang="en-US" altLang="en-US" sz="2000" dirty="0">
                <a:cs typeface="Times New Roman" panose="02020603050405020304" pitchFamily="18" charset="0"/>
              </a:rPr>
              <a:t>. made at LANSCE by the NIFFTE collaboration have been published (L. Snyder, </a:t>
            </a:r>
            <a:r>
              <a:rPr lang="en-US" sz="2000" dirty="0"/>
              <a:t>Nuclear Data Sheets </a:t>
            </a:r>
            <a:r>
              <a:rPr lang="en-US" sz="2000" b="1" dirty="0"/>
              <a:t>178</a:t>
            </a:r>
            <a:r>
              <a:rPr lang="en-US" sz="2000" dirty="0"/>
              <a:t> 1 (2021) )</a:t>
            </a:r>
            <a:r>
              <a:rPr lang="en-US" altLang="en-US" sz="2000" dirty="0">
                <a:cs typeface="Times New Roman" panose="02020603050405020304" pitchFamily="18" charset="0"/>
              </a:rPr>
              <a:t>. T</a:t>
            </a:r>
            <a:r>
              <a:rPr lang="en-US" sz="2000" b="0" i="0" u="none" strike="noStrike" baseline="0" dirty="0">
                <a:cs typeface="Times New Roman" panose="02020603050405020304" pitchFamily="18" charset="0"/>
              </a:rPr>
              <a:t>hese data are higher than the standards evaluation by slightly less than  2%. They are recommended to be used as ratio shape data. They agree in shape with the 2017 standards evaluation. New measurements have been made with an improved sample. They were shown at the ND2022 conference and at the recent Oct. standards meeting by Snyder. The new data look identical to the former measurements. But each of those measurements was normalized at the same low energy. It’s normalization is still under investigation. </a:t>
            </a:r>
          </a:p>
          <a:p>
            <a:pPr marL="342900" indent="-342900">
              <a:spcBef>
                <a:spcPct val="0"/>
              </a:spcBef>
              <a:buClr>
                <a:schemeClr val="accent5"/>
              </a:buClr>
              <a:buFont typeface="Wingdings" panose="05000000000000000000" pitchFamily="2" charset="2"/>
              <a:buChar char="Ø"/>
              <a:defRPr/>
            </a:pPr>
            <a:endParaRPr lang="en-US" sz="2000" b="0" i="0" u="none" strike="noStrike" baseline="0" dirty="0">
              <a:cs typeface="Times New Roman" panose="02020603050405020304" pitchFamily="18" charset="0"/>
            </a:endParaRPr>
          </a:p>
          <a:p>
            <a:pPr marL="800100" lvl="1" indent="-342900">
              <a:spcBef>
                <a:spcPct val="0"/>
              </a:spcBef>
              <a:buClr>
                <a:schemeClr val="accent5"/>
              </a:buClr>
              <a:buFont typeface="Wingdings" panose="05000000000000000000" pitchFamily="2" charset="2"/>
              <a:buChar char="Ø"/>
              <a:defRPr/>
            </a:pPr>
            <a:r>
              <a:rPr lang="en-US" sz="2000" dirty="0">
                <a:cs typeface="Times New Roman" panose="02020603050405020304" pitchFamily="18" charset="0"/>
              </a:rPr>
              <a:t>As noted previously, </a:t>
            </a:r>
            <a:r>
              <a:rPr lang="en-US" sz="2000" b="0" i="0" u="none" strike="noStrike" baseline="0" dirty="0">
                <a:cs typeface="Times New Roman" panose="02020603050405020304" pitchFamily="18" charset="0"/>
              </a:rPr>
              <a:t>work with </a:t>
            </a:r>
            <a:r>
              <a:rPr lang="en-US" sz="2000" dirty="0"/>
              <a:t>GMA-</a:t>
            </a:r>
            <a:r>
              <a:rPr lang="en-US" sz="2000" dirty="0" err="1"/>
              <a:t>py</a:t>
            </a:r>
            <a:r>
              <a:rPr lang="en-US" sz="2000" dirty="0"/>
              <a:t> led to </a:t>
            </a:r>
            <a:r>
              <a:rPr lang="en-US" sz="2000" b="0" i="0" u="none" strike="noStrike" baseline="0" dirty="0">
                <a:cs typeface="Times New Roman" panose="02020603050405020304" pitchFamily="18" charset="0"/>
              </a:rPr>
              <a:t>a new preliminary standards evaluation that yielded a </a:t>
            </a:r>
            <a:r>
              <a:rPr lang="en-US" altLang="en-US" sz="2000" baseline="30000" dirty="0">
                <a:cs typeface="Times New Roman" panose="02020603050405020304" pitchFamily="18" charset="0"/>
              </a:rPr>
              <a:t>239</a:t>
            </a:r>
            <a:r>
              <a:rPr lang="en-US" altLang="en-US" sz="2000" dirty="0">
                <a:cs typeface="Times New Roman" panose="02020603050405020304" pitchFamily="18" charset="0"/>
              </a:rPr>
              <a:t>Pu(</a:t>
            </a:r>
            <a:r>
              <a:rPr lang="en-US" altLang="en-US" sz="2000" dirty="0" err="1">
                <a:cs typeface="Times New Roman" panose="02020603050405020304" pitchFamily="18" charset="0"/>
              </a:rPr>
              <a:t>n,f</a:t>
            </a:r>
            <a:r>
              <a:rPr lang="en-US" altLang="en-US" sz="2000" dirty="0">
                <a:cs typeface="Times New Roman" panose="02020603050405020304" pitchFamily="18" charset="0"/>
              </a:rPr>
              <a:t>)/</a:t>
            </a:r>
            <a:r>
              <a:rPr lang="en-US" altLang="en-US" sz="2000" baseline="30000" dirty="0">
                <a:cs typeface="Times New Roman" panose="02020603050405020304" pitchFamily="18" charset="0"/>
              </a:rPr>
              <a:t>235</a:t>
            </a:r>
            <a:r>
              <a:rPr lang="en-US" altLang="en-US" sz="2000" dirty="0">
                <a:cs typeface="Times New Roman" panose="02020603050405020304" pitchFamily="18" charset="0"/>
              </a:rPr>
              <a:t>U(</a:t>
            </a:r>
            <a:r>
              <a:rPr lang="en-US" altLang="en-US" sz="2000" dirty="0" err="1">
                <a:cs typeface="Times New Roman" panose="02020603050405020304" pitchFamily="18" charset="0"/>
              </a:rPr>
              <a:t>n,f</a:t>
            </a:r>
            <a:r>
              <a:rPr lang="en-US" altLang="en-US" sz="2000" dirty="0">
                <a:cs typeface="Times New Roman" panose="02020603050405020304" pitchFamily="18" charset="0"/>
              </a:rPr>
              <a:t>) cross section ratio with a value that is </a:t>
            </a:r>
            <a:r>
              <a:rPr lang="en-US" sz="2000" dirty="0"/>
              <a:t>more than 0.6% larger than the value obtained with the 2017 standards evaluation.</a:t>
            </a:r>
            <a:r>
              <a:rPr lang="en-US" altLang="en-US" sz="2000" dirty="0"/>
              <a:t>  So the difference now instead of 2% it is just slightly more than 1% compared with the present preliminary standards evaluation.</a:t>
            </a:r>
            <a:endParaRPr lang="en-US" altLang="en-US" sz="2000" b="1"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Also measurements have been made of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 ratio with the NIFFTE fission TPC.</a:t>
            </a:r>
          </a:p>
          <a:p>
            <a:pPr>
              <a:buClr>
                <a:schemeClr val="accent5"/>
              </a:buClr>
            </a:pPr>
            <a:r>
              <a:rPr lang="en-US" sz="2000" dirty="0">
                <a:effectLst/>
                <a:ea typeface="Calibri" panose="020F0502020204030204" pitchFamily="34" charset="0"/>
                <a:cs typeface="Times New Roman" panose="02020603050405020304" pitchFamily="18" charset="0"/>
              </a:rPr>
              <a:t>These data will impact </a:t>
            </a:r>
            <a:r>
              <a:rPr lang="en-US" sz="2000" dirty="0">
                <a:ea typeface="Calibri" panose="020F0502020204030204" pitchFamily="34" charset="0"/>
                <a:cs typeface="Times New Roman" panose="02020603050405020304" pitchFamily="18" charset="0"/>
              </a:rPr>
              <a:t>evaluations of both the </a:t>
            </a:r>
            <a:r>
              <a:rPr lang="en-US" sz="2000" baseline="30000" dirty="0">
                <a:effectLst/>
                <a:ea typeface="Calibri" panose="020F0502020204030204" pitchFamily="34" charset="0"/>
                <a:cs typeface="Times New Roman" panose="02020603050405020304" pitchFamily="18" charset="0"/>
              </a:rPr>
              <a:t>239</a:t>
            </a:r>
            <a:r>
              <a:rPr lang="en-US" sz="2000" dirty="0">
                <a:effectLst/>
                <a:ea typeface="Calibri" panose="020F0502020204030204" pitchFamily="34" charset="0"/>
                <a:cs typeface="Times New Roman" panose="02020603050405020304" pitchFamily="18" charset="0"/>
              </a:rPr>
              <a:t>Pu(</a:t>
            </a:r>
            <a:r>
              <a:rPr lang="en-US" sz="2000" dirty="0" err="1">
                <a:effectLst/>
                <a:ea typeface="Calibri" panose="020F0502020204030204" pitchFamily="34" charset="0"/>
                <a:cs typeface="Times New Roman" panose="02020603050405020304" pitchFamily="18" charset="0"/>
              </a:rPr>
              <a:t>n,f</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cross sections. </a:t>
            </a:r>
            <a:r>
              <a:rPr lang="en-US" sz="2000" dirty="0">
                <a:effectLst/>
                <a:latin typeface="Times New Roman" panose="02020603050405020304" pitchFamily="18" charset="0"/>
                <a:ea typeface="Times New Roman" panose="02020603050405020304" pitchFamily="18" charset="0"/>
              </a:rPr>
              <a:t>These data are not finalized.</a:t>
            </a:r>
            <a:endParaRPr lang="en-US" sz="2000" dirty="0">
              <a:effectLst/>
              <a:ea typeface="Calibri" panose="020F0502020204030204" pitchFamily="34" charset="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defRPr/>
            </a:pPr>
            <a:endParaRPr lang="en-US" altLang="en-US" sz="2000" dirty="0">
              <a:cs typeface="Times New Roman" panose="02020603050405020304" pitchFamily="18" charset="0"/>
            </a:endParaRPr>
          </a:p>
          <a:p>
            <a:pPr>
              <a:spcBef>
                <a:spcPct val="0"/>
              </a:spcBef>
              <a:buClr>
                <a:schemeClr val="accent5"/>
              </a:buClr>
              <a:buFontTx/>
              <a:buNone/>
              <a:defRPr/>
            </a:pPr>
            <a:r>
              <a:rPr lang="en-US" altLang="en-US" sz="2000" dirty="0">
                <a:cs typeface="Times New Roman" panose="02020603050405020304" pitchFamily="18" charset="0"/>
              </a:rPr>
              <a:t>     </a:t>
            </a:r>
            <a:endParaRPr lang="en-GB" altLang="en-US" sz="2000" dirty="0">
              <a:cs typeface="Times New Roman" panose="02020603050405020304" pitchFamily="18" charset="0"/>
            </a:endParaRPr>
          </a:p>
          <a:p>
            <a:pPr marL="285750" indent="-285750">
              <a:spcBef>
                <a:spcPct val="0"/>
              </a:spcBef>
              <a:buClr>
                <a:schemeClr val="accent5"/>
              </a:buClr>
              <a:buFont typeface="Wingdings" panose="05000000000000000000" pitchFamily="2" charset="2"/>
              <a:buChar char="Ø"/>
              <a:defRPr/>
            </a:pPr>
            <a:endParaRPr lang="en-US" altLang="en-US" sz="1000" dirty="0"/>
          </a:p>
          <a:p>
            <a:pPr marL="285750" indent="-285750">
              <a:spcBef>
                <a:spcPct val="0"/>
              </a:spcBef>
              <a:buClr>
                <a:schemeClr val="accent5"/>
              </a:buClr>
              <a:buFont typeface="Wingdings" panose="05000000000000000000" pitchFamily="2" charset="2"/>
              <a:buChar char="Ø"/>
              <a:defRPr/>
            </a:pPr>
            <a:endParaRPr lang="en-US" altLang="en-US" sz="2000" dirty="0"/>
          </a:p>
          <a:p>
            <a:pPr>
              <a:buClr>
                <a:schemeClr val="accent5"/>
              </a:buClr>
              <a:defRPr/>
            </a:pPr>
            <a:endParaRPr lang="en-GB" altLang="en-US" sz="2000" dirty="0">
              <a:cs typeface="Times New Roman" panose="02020603050405020304" pitchFamily="18" charset="0"/>
            </a:endParaRPr>
          </a:p>
          <a:p>
            <a:pPr marL="285750" indent="-285750">
              <a:buClr>
                <a:schemeClr val="accent5"/>
              </a:buClr>
              <a:buFont typeface="Wingdings" panose="05000000000000000000" pitchFamily="2" charset="2"/>
              <a:buChar char="Ø"/>
              <a:defRPr/>
            </a:pPr>
            <a:endParaRPr lang="en-US" altLang="en-US" sz="2000" baseline="30000" dirty="0"/>
          </a:p>
          <a:p>
            <a:pPr>
              <a:defRPr/>
            </a:pPr>
            <a:endParaRPr lang="en-US" altLang="en-US" sz="1800" dirty="0"/>
          </a:p>
          <a:p>
            <a:pPr>
              <a:defRPr/>
            </a:pPr>
            <a:endParaRPr lang="en-US" altLang="en-US" sz="1800" dirty="0"/>
          </a:p>
          <a:p>
            <a:pPr>
              <a:defRPr/>
            </a:pPr>
            <a:endParaRPr lang="en-GB" altLang="en-US" sz="1800" dirty="0"/>
          </a:p>
          <a:p>
            <a:pPr>
              <a:buClr>
                <a:schemeClr val="accent2"/>
              </a:buClr>
              <a:defRPr/>
            </a:pPr>
            <a:endParaRPr lang="en-US" altLang="en-US" sz="1000" dirty="0">
              <a:solidFill>
                <a:srgbClr val="000000"/>
              </a:solidFill>
            </a:endParaRPr>
          </a:p>
          <a:p>
            <a:pPr>
              <a:buClr>
                <a:schemeClr val="accent2"/>
              </a:buClr>
              <a:buFont typeface="Wingdings" panose="05000000000000000000" pitchFamily="2" charset="2"/>
              <a:buChar char="Ø"/>
              <a:defRPr/>
            </a:pPr>
            <a:endParaRPr lang="en-US" altLang="en-US" sz="800" dirty="0"/>
          </a:p>
        </p:txBody>
      </p:sp>
      <p:sp>
        <p:nvSpPr>
          <p:cNvPr id="3" name="Rectangle 2"/>
          <p:cNvSpPr>
            <a:spLocks noChangeArrowheads="1"/>
          </p:cNvSpPr>
          <p:nvPr/>
        </p:nvSpPr>
        <p:spPr bwMode="auto">
          <a:xfrm>
            <a:off x="3294889" y="332232"/>
            <a:ext cx="659879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rgbClr val="0070C0"/>
                </a:solidFill>
                <a:latin typeface="+mn-lt"/>
              </a:rPr>
              <a:t> Plutonium </a:t>
            </a:r>
            <a:r>
              <a:rPr lang="en-US" altLang="en-US" sz="2200" b="1" dirty="0">
                <a:solidFill>
                  <a:srgbClr val="0070C0"/>
                </a:solidFill>
                <a:latin typeface="+mn-lt"/>
              </a:rPr>
              <a:t>Fission Cross Section Related Measurements </a:t>
            </a:r>
          </a:p>
        </p:txBody>
      </p:sp>
    </p:spTree>
    <p:extLst>
      <p:ext uri="{BB962C8B-B14F-4D97-AF65-F5344CB8AC3E}">
        <p14:creationId xmlns:p14="http://schemas.microsoft.com/office/powerpoint/2010/main" val="3669097403"/>
      </p:ext>
    </p:extLst>
  </p:cSld>
  <p:clrMapOvr>
    <a:masterClrMapping/>
  </p:clrMapOvr>
  <p:transition spd="slow" advTm="87683"/>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E0247BEF-C56D-42B2-9FF3-59B7B804E6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5833" y="332733"/>
            <a:ext cx="8328397" cy="6088011"/>
          </a:xfrm>
          <a:prstGeom prst="rect">
            <a:avLst/>
          </a:prstGeom>
        </p:spPr>
      </p:pic>
      <p:sp>
        <p:nvSpPr>
          <p:cNvPr id="6" name="TextBox 5">
            <a:extLst>
              <a:ext uri="{FF2B5EF4-FFF2-40B4-BE49-F238E27FC236}">
                <a16:creationId xmlns:a16="http://schemas.microsoft.com/office/drawing/2014/main" id="{4F38AC72-B502-42AC-90B3-A2B410BEF811}"/>
              </a:ext>
            </a:extLst>
          </p:cNvPr>
          <p:cNvSpPr txBox="1"/>
          <p:nvPr/>
        </p:nvSpPr>
        <p:spPr>
          <a:xfrm>
            <a:off x="-545431" y="34427"/>
            <a:ext cx="12951326" cy="400110"/>
          </a:xfrm>
          <a:prstGeom prst="rect">
            <a:avLst/>
          </a:prstGeom>
          <a:noFill/>
        </p:spPr>
        <p:txBody>
          <a:bodyPr wrap="square" rtlCol="0">
            <a:spAutoFit/>
          </a:bodyPr>
          <a:lstStyle/>
          <a:p>
            <a:pPr lvl="3">
              <a:buClr>
                <a:schemeClr val="accent5"/>
              </a:buClr>
            </a:pPr>
            <a:r>
              <a:rPr lang="en-US" altLang="en-US" sz="2000" b="1" dirty="0">
                <a:solidFill>
                  <a:srgbClr val="0070C0"/>
                </a:solidFill>
              </a:rPr>
              <a:t>Comparison of the </a:t>
            </a:r>
            <a:r>
              <a:rPr lang="en-US" altLang="en-US" sz="2000" b="1" i="1" dirty="0">
                <a:solidFill>
                  <a:srgbClr val="0070C0"/>
                </a:solidFill>
              </a:rPr>
              <a:t>Published</a:t>
            </a:r>
            <a:r>
              <a:rPr lang="en-US" altLang="en-US" sz="2000" b="1" dirty="0">
                <a:solidFill>
                  <a:srgbClr val="0070C0"/>
                </a:solidFill>
              </a:rPr>
              <a:t> NIFFTE</a:t>
            </a:r>
            <a:r>
              <a:rPr lang="en-US" altLang="en-US" sz="2000" b="1" baseline="30000" dirty="0">
                <a:solidFill>
                  <a:srgbClr val="0070C0"/>
                </a:solidFill>
              </a:rPr>
              <a:t> 239</a:t>
            </a:r>
            <a:r>
              <a:rPr lang="en-US" altLang="en-US" sz="2000" b="1" dirty="0">
                <a:solidFill>
                  <a:srgbClr val="0070C0"/>
                </a:solidFill>
              </a:rPr>
              <a:t>Pu(</a:t>
            </a:r>
            <a:r>
              <a:rPr lang="en-US" altLang="en-US" sz="2000" b="1" dirty="0" err="1">
                <a:solidFill>
                  <a:srgbClr val="0070C0"/>
                </a:solidFill>
              </a:rPr>
              <a:t>n,f</a:t>
            </a:r>
            <a:r>
              <a:rPr lang="en-US" altLang="en-US" sz="2000" b="1" dirty="0">
                <a:solidFill>
                  <a:srgbClr val="0070C0"/>
                </a:solidFill>
              </a:rPr>
              <a:t>)/</a:t>
            </a:r>
            <a:r>
              <a:rPr lang="en-US" altLang="en-US" sz="2000" b="1" baseline="30000" dirty="0">
                <a:solidFill>
                  <a:srgbClr val="0070C0"/>
                </a:solidFill>
              </a:rPr>
              <a:t> 235</a:t>
            </a:r>
            <a:r>
              <a:rPr lang="en-US" altLang="en-US" sz="2000" b="1" dirty="0">
                <a:solidFill>
                  <a:srgbClr val="0070C0"/>
                </a:solidFill>
              </a:rPr>
              <a:t>U(</a:t>
            </a:r>
            <a:r>
              <a:rPr lang="en-US" altLang="en-US" sz="2000" b="1" dirty="0" err="1">
                <a:solidFill>
                  <a:srgbClr val="0070C0"/>
                </a:solidFill>
              </a:rPr>
              <a:t>n,f</a:t>
            </a:r>
            <a:r>
              <a:rPr lang="en-US" altLang="en-US" sz="2000" b="1" dirty="0">
                <a:solidFill>
                  <a:srgbClr val="0070C0"/>
                </a:solidFill>
              </a:rPr>
              <a:t>) Cross Section Ratio with the Standards Evaluation</a:t>
            </a:r>
            <a:endParaRPr lang="en-US" altLang="en-US" sz="2000" dirty="0">
              <a:latin typeface="+mn-lt"/>
            </a:endParaRPr>
          </a:p>
        </p:txBody>
      </p:sp>
    </p:spTree>
    <p:extLst>
      <p:ext uri="{BB962C8B-B14F-4D97-AF65-F5344CB8AC3E}">
        <p14:creationId xmlns:p14="http://schemas.microsoft.com/office/powerpoint/2010/main" val="3944843876"/>
      </p:ext>
    </p:extLst>
  </p:cSld>
  <p:clrMapOvr>
    <a:masterClrMapping/>
  </p:clrMapOvr>
  <p:transition spd="slow" advTm="7200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43C6B140-07A1-6A28-C2AC-3200EB280DC4}"/>
              </a:ext>
            </a:extLst>
          </p:cNvPr>
          <p:cNvSpPr txBox="1">
            <a:spLocks noChangeArrowheads="1"/>
          </p:cNvSpPr>
          <p:nvPr/>
        </p:nvSpPr>
        <p:spPr bwMode="auto">
          <a:xfrm>
            <a:off x="1752600" y="228601"/>
            <a:ext cx="8839200" cy="617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2000" b="1" baseline="30000" dirty="0">
                <a:solidFill>
                  <a:schemeClr val="accent5"/>
                </a:solidFill>
              </a:rPr>
              <a:t>                                                </a:t>
            </a:r>
            <a:r>
              <a:rPr lang="en-US" altLang="en-US" sz="2000" b="1" dirty="0">
                <a:solidFill>
                  <a:schemeClr val="accent5"/>
                </a:solidFill>
              </a:rPr>
              <a:t>Nuclear Reaction Activities- Measurements                                       </a:t>
            </a:r>
            <a:r>
              <a:rPr lang="en-US" altLang="en-US" sz="2000" dirty="0">
                <a:solidFill>
                  <a:schemeClr val="accent5"/>
                </a:solidFill>
              </a:rPr>
              <a:t> </a:t>
            </a:r>
          </a:p>
          <a:p>
            <a:pPr>
              <a:buClr>
                <a:srgbClr val="0070C0"/>
              </a:buClr>
            </a:pPr>
            <a:r>
              <a:rPr lang="en-US" altLang="en-US" sz="800" b="1" dirty="0">
                <a:solidFill>
                  <a:srgbClr val="2D2DB9"/>
                </a:solidFill>
              </a:rPr>
              <a:t>               </a:t>
            </a:r>
            <a:endParaRPr lang="en-US" altLang="en-US" sz="2000" dirty="0"/>
          </a:p>
          <a:p>
            <a:pPr lvl="1">
              <a:buClr>
                <a:srgbClr val="0070C0"/>
              </a:buClr>
              <a:buFont typeface="Wingdings" panose="05000000000000000000" pitchFamily="2" charset="2"/>
              <a:buChar char="Ø"/>
            </a:pPr>
            <a:endParaRPr lang="en-US" altLang="en-US" sz="800" dirty="0"/>
          </a:p>
          <a:p>
            <a:r>
              <a:rPr lang="en-US" altLang="en-US" sz="1900" b="1" dirty="0">
                <a:solidFill>
                  <a:schemeClr val="accent5"/>
                </a:solidFill>
              </a:rPr>
              <a:t>Comparison of measurements of neutron source emission rate CRR(III)-K9.Cf 2016 </a:t>
            </a:r>
          </a:p>
          <a:p>
            <a:endParaRPr lang="en-US" altLang="en-US" sz="1200" b="1" dirty="0"/>
          </a:p>
          <a:p>
            <a:pPr lvl="1">
              <a:buClr>
                <a:schemeClr val="accent6"/>
              </a:buClr>
              <a:buFont typeface="Wingdings" panose="05000000000000000000" pitchFamily="2" charset="2"/>
              <a:buChar char="Ø"/>
            </a:pPr>
            <a:r>
              <a:rPr lang="en-US" altLang="en-US" sz="2000" dirty="0"/>
              <a:t>NIST is a participant in an international project measuring source intensity</a:t>
            </a:r>
          </a:p>
          <a:p>
            <a:pPr lvl="1">
              <a:buClr>
                <a:schemeClr val="accent6"/>
              </a:buClr>
              <a:buFont typeface="Wingdings" panose="05000000000000000000" pitchFamily="2" charset="2"/>
              <a:buChar char="Ø"/>
            </a:pPr>
            <a:endParaRPr lang="en-US" altLang="en-US" sz="800" dirty="0"/>
          </a:p>
          <a:p>
            <a:pPr lvl="1">
              <a:buClr>
                <a:schemeClr val="accent6"/>
              </a:buClr>
              <a:buFont typeface="Wingdings" panose="05000000000000000000" pitchFamily="2" charset="2"/>
              <a:buChar char="Ø"/>
            </a:pPr>
            <a:r>
              <a:rPr lang="en-US" altLang="en-US" sz="2000" dirty="0"/>
              <a:t> A single </a:t>
            </a:r>
            <a:r>
              <a:rPr lang="en-US" altLang="en-US" sz="2000" baseline="30000" dirty="0"/>
              <a:t>252</a:t>
            </a:r>
            <a:r>
              <a:rPr lang="en-US" altLang="en-US" sz="2000" dirty="0"/>
              <a:t>Cf is sent to a number of laboratories throughout the world</a:t>
            </a:r>
          </a:p>
          <a:p>
            <a:pPr marL="457200" lvl="1" indent="0">
              <a:buClr>
                <a:schemeClr val="accent6"/>
              </a:buClr>
            </a:pPr>
            <a:endParaRPr lang="en-US" altLang="en-US" sz="800" dirty="0"/>
          </a:p>
          <a:p>
            <a:pPr lvl="2">
              <a:buClr>
                <a:schemeClr val="accent6"/>
              </a:buClr>
              <a:buFont typeface="Wingdings" panose="05000000000000000000" pitchFamily="2" charset="2"/>
              <a:buChar char="Ø"/>
            </a:pPr>
            <a:r>
              <a:rPr lang="en-US" altLang="en-US" sz="2000" dirty="0"/>
              <a:t>Brazil, Canada, China, England, France, Italy, Russia, S. Korea and USA</a:t>
            </a:r>
          </a:p>
          <a:p>
            <a:pPr lvl="2">
              <a:buClr>
                <a:schemeClr val="accent6"/>
              </a:buClr>
              <a:buFont typeface="Wingdings" panose="05000000000000000000" pitchFamily="2" charset="2"/>
              <a:buChar char="Ø"/>
            </a:pPr>
            <a:endParaRPr lang="en-US" altLang="en-US" sz="800" dirty="0"/>
          </a:p>
          <a:p>
            <a:pPr lvl="1">
              <a:buClr>
                <a:schemeClr val="accent6"/>
              </a:buClr>
              <a:buFont typeface="Wingdings" panose="05000000000000000000" pitchFamily="2" charset="2"/>
              <a:buChar char="Ø"/>
            </a:pPr>
            <a:r>
              <a:rPr lang="en-US" altLang="en-US" sz="2000" dirty="0"/>
              <a:t>The measured rate at each laboratory using their techniques is sent to a pilot institute</a:t>
            </a:r>
          </a:p>
          <a:p>
            <a:pPr lvl="1">
              <a:buClr>
                <a:schemeClr val="accent6"/>
              </a:buClr>
              <a:buFont typeface="Wingdings" panose="05000000000000000000" pitchFamily="2" charset="2"/>
              <a:buChar char="Ø"/>
            </a:pPr>
            <a:endParaRPr lang="en-US" altLang="en-US" sz="800" dirty="0"/>
          </a:p>
          <a:p>
            <a:pPr lvl="2">
              <a:buClr>
                <a:schemeClr val="accent6"/>
              </a:buClr>
              <a:buFont typeface="Wingdings" panose="05000000000000000000" pitchFamily="2" charset="2"/>
              <a:buChar char="Ø"/>
            </a:pPr>
            <a:r>
              <a:rPr lang="en-US" altLang="en-US" sz="2000" dirty="0"/>
              <a:t>The results are being tabulated leading to a publication in </a:t>
            </a:r>
            <a:r>
              <a:rPr lang="en-US" altLang="en-US" sz="2000" dirty="0" err="1"/>
              <a:t>Metrologia</a:t>
            </a:r>
            <a:endParaRPr lang="en-US" altLang="en-US" sz="2000" dirty="0"/>
          </a:p>
          <a:p>
            <a:pPr lvl="2">
              <a:buClr>
                <a:schemeClr val="accent6"/>
              </a:buClr>
              <a:buFont typeface="Wingdings" panose="05000000000000000000" pitchFamily="2" charset="2"/>
              <a:buChar char="Ø"/>
            </a:pPr>
            <a:endParaRPr lang="en-US" altLang="en-US" sz="800" dirty="0"/>
          </a:p>
          <a:p>
            <a:pPr lvl="1">
              <a:buClr>
                <a:schemeClr val="accent6"/>
              </a:buClr>
              <a:buFont typeface="Wingdings" panose="05000000000000000000" pitchFamily="2" charset="2"/>
              <a:buChar char="Ø"/>
            </a:pPr>
            <a:r>
              <a:rPr lang="en-US" altLang="en-US" sz="2000" dirty="0"/>
              <a:t>Such work is valuable to ensure that each laboratory is obtaining consistent results</a:t>
            </a:r>
          </a:p>
          <a:p>
            <a:pPr lvl="2">
              <a:buClr>
                <a:schemeClr val="accent6"/>
              </a:buClr>
              <a:buFont typeface="Wingdings" panose="05000000000000000000" pitchFamily="2" charset="2"/>
              <a:buChar char="Ø"/>
            </a:pPr>
            <a:endParaRPr lang="en-US" altLang="en-US" sz="800" dirty="0"/>
          </a:p>
          <a:p>
            <a:pPr lvl="2">
              <a:buClr>
                <a:schemeClr val="accent6"/>
              </a:buClr>
              <a:buFont typeface="Wingdings" panose="05000000000000000000" pitchFamily="2" charset="2"/>
              <a:buChar char="Ø"/>
            </a:pPr>
            <a:r>
              <a:rPr lang="en-US" altLang="en-US" sz="2000" dirty="0"/>
              <a:t>Results that deviate from the mean require investigation to find sources of error</a:t>
            </a:r>
          </a:p>
          <a:p>
            <a:pPr lvl="1"/>
            <a:endParaRPr lang="en-US" altLang="en-US" sz="2000" b="1" dirty="0"/>
          </a:p>
          <a:p>
            <a:pPr lvl="1"/>
            <a:r>
              <a:rPr lang="en-US" altLang="en-US" sz="2000" b="1" dirty="0"/>
              <a:t>   </a:t>
            </a:r>
            <a:endParaRPr lang="en-US" altLang="en-US" sz="600" dirty="0"/>
          </a:p>
          <a:p>
            <a:pPr>
              <a:buClr>
                <a:srgbClr val="0070C0"/>
              </a:buClr>
            </a:pPr>
            <a:r>
              <a:rPr lang="en-US" altLang="en-US" sz="2000" dirty="0"/>
              <a:t> </a:t>
            </a:r>
            <a:r>
              <a:rPr lang="en-US" altLang="en-US" sz="2000" b="1" dirty="0">
                <a:solidFill>
                  <a:srgbClr val="2D2DB9"/>
                </a:solidFill>
              </a:rPr>
              <a:t>     </a:t>
            </a:r>
            <a:endParaRPr lang="en-US" altLang="en-US" sz="2000" dirty="0"/>
          </a:p>
          <a:p>
            <a:pPr>
              <a:buClr>
                <a:schemeClr val="tx1"/>
              </a:buClr>
              <a:buFontTx/>
              <a:buChar char="•"/>
            </a:pPr>
            <a:endParaRPr lang="en-US" altLang="en-US" sz="2000" dirty="0"/>
          </a:p>
        </p:txBody>
      </p:sp>
    </p:spTree>
    <p:extLst>
      <p:ext uri="{BB962C8B-B14F-4D97-AF65-F5344CB8AC3E}">
        <p14:creationId xmlns:p14="http://schemas.microsoft.com/office/powerpoint/2010/main" val="341174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622925" y="34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 name="TextBox 1"/>
          <p:cNvSpPr txBox="1"/>
          <p:nvPr/>
        </p:nvSpPr>
        <p:spPr>
          <a:xfrm>
            <a:off x="2514600" y="346075"/>
            <a:ext cx="6858000" cy="400110"/>
          </a:xfrm>
          <a:prstGeom prst="rect">
            <a:avLst/>
          </a:prstGeom>
          <a:noFill/>
        </p:spPr>
        <p:txBody>
          <a:bodyPr wrap="square" rtlCol="0">
            <a:spAutoFit/>
          </a:bodyPr>
          <a:lstStyle/>
          <a:p>
            <a:r>
              <a:rPr lang="en-US" sz="2000" b="1" dirty="0">
                <a:solidFill>
                  <a:schemeClr val="accent5"/>
                </a:solidFill>
                <a:cs typeface="Times New Roman" panose="02020603050405020304" pitchFamily="18" charset="0"/>
              </a:rPr>
              <a:t>             The Neutron Cross Section Standards</a:t>
            </a:r>
          </a:p>
        </p:txBody>
      </p:sp>
      <p:sp>
        <p:nvSpPr>
          <p:cNvPr id="3" name="TextBox 2"/>
          <p:cNvSpPr txBox="1"/>
          <p:nvPr/>
        </p:nvSpPr>
        <p:spPr>
          <a:xfrm>
            <a:off x="3429000" y="1041023"/>
            <a:ext cx="6629400" cy="5970865"/>
          </a:xfrm>
          <a:prstGeom prst="rect">
            <a:avLst/>
          </a:prstGeom>
          <a:noFill/>
        </p:spPr>
        <p:txBody>
          <a:bodyPr wrap="square" rtlCol="0">
            <a:spAutoFit/>
          </a:bodyPr>
          <a:lstStyle/>
          <a:p>
            <a:r>
              <a:rPr lang="en-US" sz="2000" dirty="0">
                <a:cs typeface="Times New Roman" panose="02020603050405020304" pitchFamily="18" charset="0"/>
              </a:rPr>
              <a:t>Reaction             Energy Range</a:t>
            </a:r>
          </a:p>
          <a:p>
            <a:r>
              <a:rPr lang="en-US" sz="1000" dirty="0">
                <a:cs typeface="Times New Roman" panose="02020603050405020304" pitchFamily="18" charset="0"/>
              </a:rPr>
              <a:t>_________________________________________________</a:t>
            </a:r>
          </a:p>
          <a:p>
            <a:endParaRPr lang="en-US" sz="1200" dirty="0">
              <a:cs typeface="Times New Roman" panose="02020603050405020304" pitchFamily="18" charset="0"/>
            </a:endParaRPr>
          </a:p>
          <a:p>
            <a:r>
              <a:rPr lang="en-US" sz="2000" dirty="0">
                <a:cs typeface="Times New Roman" panose="02020603050405020304" pitchFamily="18" charset="0"/>
              </a:rPr>
              <a:t>H(</a:t>
            </a:r>
            <a:r>
              <a:rPr lang="en-US" sz="2000" dirty="0" err="1">
                <a:cs typeface="Times New Roman" panose="02020603050405020304" pitchFamily="18" charset="0"/>
              </a:rPr>
              <a:t>n,n</a:t>
            </a:r>
            <a:r>
              <a:rPr lang="en-US" sz="2000" dirty="0">
                <a:cs typeface="Times New Roman" panose="02020603050405020304" pitchFamily="18" charset="0"/>
              </a:rPr>
              <a:t>)                1 </a:t>
            </a:r>
            <a:r>
              <a:rPr lang="en-US" sz="2000" dirty="0" err="1">
                <a:cs typeface="Times New Roman" panose="02020603050405020304" pitchFamily="18" charset="0"/>
              </a:rPr>
              <a:t>keV</a:t>
            </a:r>
            <a:r>
              <a:rPr lang="en-US" sz="2000" dirty="0">
                <a:cs typeface="Times New Roman" panose="02020603050405020304" pitchFamily="18" charset="0"/>
              </a:rPr>
              <a:t> to 20 MeV</a:t>
            </a:r>
          </a:p>
          <a:p>
            <a:endParaRPr lang="en-US" dirty="0">
              <a:cs typeface="Times New Roman" panose="02020603050405020304" pitchFamily="18" charset="0"/>
            </a:endParaRPr>
          </a:p>
          <a:p>
            <a:r>
              <a:rPr lang="en-US" sz="2000" baseline="30000" dirty="0">
                <a:cs typeface="Times New Roman" panose="02020603050405020304" pitchFamily="18" charset="0"/>
              </a:rPr>
              <a:t>3</a:t>
            </a:r>
            <a:r>
              <a:rPr lang="en-US" sz="2000" dirty="0">
                <a:cs typeface="Times New Roman" panose="02020603050405020304" pitchFamily="18" charset="0"/>
              </a:rPr>
              <a:t>He(</a:t>
            </a:r>
            <a:r>
              <a:rPr lang="en-US" sz="2000" dirty="0" err="1">
                <a:cs typeface="Times New Roman" panose="02020603050405020304" pitchFamily="18" charset="0"/>
              </a:rPr>
              <a:t>n,p</a:t>
            </a:r>
            <a:r>
              <a:rPr lang="en-US" sz="2000" dirty="0">
                <a:cs typeface="Times New Roman" panose="02020603050405020304" pitchFamily="18" charset="0"/>
              </a:rPr>
              <a:t>)             0.0253 eV to 50 </a:t>
            </a:r>
            <a:r>
              <a:rPr lang="en-US" sz="2000" dirty="0" err="1">
                <a:cs typeface="Times New Roman" panose="02020603050405020304" pitchFamily="18" charset="0"/>
              </a:rPr>
              <a:t>keV</a:t>
            </a:r>
            <a:endParaRPr lang="en-US" sz="2000" dirty="0">
              <a:cs typeface="Times New Roman" panose="02020603050405020304" pitchFamily="18" charset="0"/>
            </a:endParaRPr>
          </a:p>
          <a:p>
            <a:endParaRPr lang="en-US" dirty="0">
              <a:cs typeface="Times New Roman" panose="02020603050405020304" pitchFamily="18" charset="0"/>
            </a:endParaRPr>
          </a:p>
          <a:p>
            <a:r>
              <a:rPr lang="en-US" sz="2000" baseline="30000" dirty="0">
                <a:cs typeface="Times New Roman" panose="02020603050405020304" pitchFamily="18" charset="0"/>
              </a:rPr>
              <a:t>6</a:t>
            </a:r>
            <a:r>
              <a:rPr lang="en-US" sz="2000" dirty="0">
                <a:cs typeface="Times New Roman" panose="02020603050405020304" pitchFamily="18" charset="0"/>
              </a:rPr>
              <a:t>Li(</a:t>
            </a:r>
            <a:r>
              <a:rPr lang="en-US" sz="2000" dirty="0" err="1">
                <a:cs typeface="Times New Roman" panose="02020603050405020304" pitchFamily="18" charset="0"/>
              </a:rPr>
              <a:t>n,t</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baseline="30000" dirty="0">
                <a:cs typeface="Times New Roman" panose="02020603050405020304" pitchFamily="18" charset="0"/>
              </a:rPr>
              <a:t>10</a:t>
            </a:r>
            <a:r>
              <a:rPr lang="en-US" sz="2000" dirty="0">
                <a:cs typeface="Times New Roman" panose="02020603050405020304" pitchFamily="18" charset="0"/>
              </a:rPr>
              <a:t>B(</a:t>
            </a:r>
            <a:r>
              <a:rPr lang="en-US" sz="2000" dirty="0" err="1">
                <a:cs typeface="Times New Roman" panose="02020603050405020304" pitchFamily="18" charset="0"/>
              </a:rPr>
              <a:t>n,</a:t>
            </a:r>
            <a:r>
              <a:rPr lang="en-US" sz="2000" dirty="0" err="1">
                <a:latin typeface="Symbol" panose="05050102010706020507" pitchFamily="18" charset="2"/>
                <a:cs typeface="Times New Roman" panose="02020603050405020304" pitchFamily="18" charset="0"/>
              </a:rPr>
              <a:t>a</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baseline="30000" dirty="0">
                <a:cs typeface="Times New Roman" panose="02020603050405020304" pitchFamily="18" charset="0"/>
              </a:rPr>
              <a:t>10</a:t>
            </a:r>
            <a:r>
              <a:rPr lang="en-US" sz="2000" dirty="0">
                <a:cs typeface="Times New Roman" panose="02020603050405020304" pitchFamily="18" charset="0"/>
              </a:rPr>
              <a:t>B(n,</a:t>
            </a:r>
            <a:r>
              <a:rPr lang="en-US" sz="2000" dirty="0">
                <a:latin typeface="Symbol" panose="05050102010706020507" pitchFamily="18" charset="2"/>
                <a:cs typeface="Times New Roman" panose="02020603050405020304" pitchFamily="18" charset="0"/>
              </a:rPr>
              <a:t>a</a:t>
            </a:r>
            <a:r>
              <a:rPr lang="en-US" sz="2000" baseline="-25000" dirty="0">
                <a:cs typeface="Times New Roman" panose="02020603050405020304" pitchFamily="18" charset="0"/>
              </a:rPr>
              <a:t>1</a:t>
            </a:r>
            <a:r>
              <a:rPr lang="en-US" sz="2000" dirty="0">
                <a:latin typeface="Symbol" panose="05050102010706020507" pitchFamily="18" charset="2"/>
                <a:cs typeface="Times New Roman" panose="02020603050405020304" pitchFamily="18" charset="0"/>
              </a:rPr>
              <a:t>g</a:t>
            </a:r>
            <a:r>
              <a:rPr lang="en-US" sz="2000" dirty="0">
                <a:cs typeface="Times New Roman" panose="02020603050405020304" pitchFamily="18" charset="0"/>
              </a:rPr>
              <a:t>)          0.0253 eV to 1 MeV</a:t>
            </a:r>
          </a:p>
          <a:p>
            <a:endParaRPr lang="en-US" dirty="0">
              <a:cs typeface="Times New Roman" panose="02020603050405020304" pitchFamily="18" charset="0"/>
            </a:endParaRPr>
          </a:p>
          <a:p>
            <a:r>
              <a:rPr lang="en-US" sz="2000" dirty="0">
                <a:cs typeface="Times New Roman" panose="02020603050405020304" pitchFamily="18" charset="0"/>
              </a:rPr>
              <a:t>C(</a:t>
            </a:r>
            <a:r>
              <a:rPr lang="en-US" sz="2000" dirty="0" err="1">
                <a:cs typeface="Times New Roman" panose="02020603050405020304" pitchFamily="18" charset="0"/>
              </a:rPr>
              <a:t>n,n</a:t>
            </a:r>
            <a:r>
              <a:rPr lang="en-US" sz="2000" dirty="0">
                <a:cs typeface="Times New Roman" panose="02020603050405020304" pitchFamily="18" charset="0"/>
              </a:rPr>
              <a:t>)                10 eV to 1.8 MeV</a:t>
            </a:r>
          </a:p>
          <a:p>
            <a:endParaRPr lang="en-US" dirty="0">
              <a:cs typeface="Times New Roman" panose="02020603050405020304" pitchFamily="18" charset="0"/>
            </a:endParaRPr>
          </a:p>
          <a:p>
            <a:r>
              <a:rPr lang="en-US" sz="2000" dirty="0">
                <a:cs typeface="Times New Roman" panose="02020603050405020304" pitchFamily="18" charset="0"/>
              </a:rPr>
              <a:t>Au(</a:t>
            </a:r>
            <a:r>
              <a:rPr lang="en-US" sz="2000" dirty="0" err="1">
                <a:cs typeface="Times New Roman" panose="02020603050405020304" pitchFamily="18" charset="0"/>
              </a:rPr>
              <a:t>n,</a:t>
            </a:r>
            <a:r>
              <a:rPr lang="en-US" sz="2000" dirty="0" err="1">
                <a:latin typeface="Symbol" panose="05050102010706020507" pitchFamily="18" charset="2"/>
                <a:cs typeface="Times New Roman" panose="02020603050405020304" pitchFamily="18" charset="0"/>
              </a:rPr>
              <a:t>g</a:t>
            </a:r>
            <a:r>
              <a:rPr lang="en-US" sz="2000" dirty="0">
                <a:cs typeface="Times New Roman" panose="02020603050405020304" pitchFamily="18" charset="0"/>
              </a:rPr>
              <a:t>)                0.0253 eV,  0.2 to 2.5 MeV,  30 </a:t>
            </a:r>
            <a:r>
              <a:rPr lang="en-US" sz="2000" dirty="0" err="1">
                <a:cs typeface="Times New Roman" panose="02020603050405020304" pitchFamily="18" charset="0"/>
              </a:rPr>
              <a:t>keV</a:t>
            </a:r>
            <a:r>
              <a:rPr lang="en-US" sz="2000" dirty="0">
                <a:cs typeface="Times New Roman" panose="02020603050405020304" pitchFamily="18" charset="0"/>
              </a:rPr>
              <a:t> MACS</a:t>
            </a:r>
          </a:p>
          <a:p>
            <a:endParaRPr lang="en-US" dirty="0">
              <a:cs typeface="Times New Roman" panose="02020603050405020304" pitchFamily="18" charset="0"/>
            </a:endParaRPr>
          </a:p>
          <a:p>
            <a:r>
              <a:rPr lang="en-US" sz="2000" baseline="30000" dirty="0">
                <a:cs typeface="Times New Roman" panose="02020603050405020304" pitchFamily="18" charset="0"/>
              </a:rPr>
              <a:t>235</a:t>
            </a:r>
            <a:r>
              <a:rPr lang="en-US" sz="2000" dirty="0">
                <a:cs typeface="Times New Roman" panose="02020603050405020304" pitchFamily="18" charset="0"/>
              </a:rPr>
              <a:t>U(</a:t>
            </a:r>
            <a:r>
              <a:rPr lang="en-US" sz="2000" dirty="0" err="1">
                <a:cs typeface="Times New Roman" panose="02020603050405020304" pitchFamily="18" charset="0"/>
              </a:rPr>
              <a:t>n,f</a:t>
            </a:r>
            <a:r>
              <a:rPr lang="en-US" sz="2000" dirty="0">
                <a:cs typeface="Times New Roman" panose="02020603050405020304" pitchFamily="18" charset="0"/>
              </a:rPr>
              <a:t>)            0.0253 eV,  7.8-11 eV,  0.15 MeV to 200 MeV</a:t>
            </a:r>
          </a:p>
          <a:p>
            <a:endParaRPr lang="en-US" dirty="0">
              <a:cs typeface="Times New Roman" panose="02020603050405020304" pitchFamily="18" charset="0"/>
            </a:endParaRPr>
          </a:p>
          <a:p>
            <a:r>
              <a:rPr lang="en-US" sz="2000" baseline="30000" dirty="0">
                <a:cs typeface="Times New Roman" panose="02020603050405020304" pitchFamily="18" charset="0"/>
              </a:rPr>
              <a:t>238</a:t>
            </a:r>
            <a:r>
              <a:rPr lang="en-US" sz="2000" dirty="0">
                <a:cs typeface="Times New Roman" panose="02020603050405020304" pitchFamily="18" charset="0"/>
              </a:rPr>
              <a:t>U(</a:t>
            </a:r>
            <a:r>
              <a:rPr lang="en-US" sz="2000" dirty="0" err="1">
                <a:cs typeface="Times New Roman" panose="02020603050405020304" pitchFamily="18" charset="0"/>
              </a:rPr>
              <a:t>n,f</a:t>
            </a:r>
            <a:r>
              <a:rPr lang="en-US" sz="2000" dirty="0">
                <a:cs typeface="Times New Roman" panose="02020603050405020304" pitchFamily="18" charset="0"/>
              </a:rPr>
              <a:t>)            2 MeV to 200 MeV</a:t>
            </a:r>
          </a:p>
          <a:p>
            <a:endParaRPr lang="en-US" sz="800" dirty="0"/>
          </a:p>
        </p:txBody>
      </p:sp>
    </p:spTree>
    <p:extLst>
      <p:ext uri="{BB962C8B-B14F-4D97-AF65-F5344CB8AC3E}">
        <p14:creationId xmlns:p14="http://schemas.microsoft.com/office/powerpoint/2010/main" val="50339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7"/>
          <p:cNvSpPr>
            <a:spLocks noChangeArrowheads="1"/>
          </p:cNvSpPr>
          <p:nvPr/>
        </p:nvSpPr>
        <p:spPr bwMode="auto">
          <a:xfrm>
            <a:off x="2971801" y="-1526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 name="TextBox 2"/>
          <p:cNvSpPr txBox="1"/>
          <p:nvPr/>
        </p:nvSpPr>
        <p:spPr>
          <a:xfrm>
            <a:off x="86710" y="465083"/>
            <a:ext cx="11713779" cy="4154984"/>
          </a:xfrm>
          <a:prstGeom prst="rect">
            <a:avLst/>
          </a:prstGeom>
          <a:noFill/>
        </p:spPr>
        <p:txBody>
          <a:bodyPr wrap="square" rtlCol="0">
            <a:spAutoFit/>
          </a:bodyPr>
          <a:lstStyle/>
          <a:p>
            <a:r>
              <a:rPr lang="en-US" sz="2400" b="1" dirty="0">
                <a:solidFill>
                  <a:schemeClr val="accent5"/>
                </a:solidFill>
                <a:cs typeface="Times New Roman" panose="02020603050405020304" pitchFamily="18" charset="0"/>
              </a:rPr>
              <a:t>Summary-what is needed</a:t>
            </a:r>
          </a:p>
          <a:p>
            <a:endParaRPr lang="en-US" sz="2400" dirty="0"/>
          </a:p>
          <a:p>
            <a:pPr marL="285750" indent="-285750">
              <a:buClr>
                <a:schemeClr val="accent5"/>
              </a:buClr>
              <a:buFont typeface="Wingdings" panose="05000000000000000000" pitchFamily="2" charset="2"/>
              <a:buChar char="Ø"/>
            </a:pPr>
            <a:r>
              <a:rPr lang="en-US" dirty="0">
                <a:cs typeface="Times New Roman" panose="02020603050405020304" pitchFamily="18" charset="0"/>
              </a:rPr>
              <a:t>Improved experimental work is necessary for all the standards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Especially the boron and lithium standards so the upper energy bound can be increased</a:t>
            </a:r>
          </a:p>
          <a:p>
            <a:pPr marL="1200150" lvl="2" indent="-285750">
              <a:buClr>
                <a:schemeClr val="accent5"/>
              </a:buClr>
              <a:buFont typeface="Wingdings" panose="05000000000000000000" pitchFamily="2" charset="2"/>
              <a:buChar char="Ø"/>
            </a:pPr>
            <a:r>
              <a:rPr lang="en-US" dirty="0">
                <a:cs typeface="Times New Roman" panose="02020603050405020304" pitchFamily="18" charset="0"/>
              </a:rPr>
              <a:t>Also for gold capture that has some of the largest uncertainties for the standards</a:t>
            </a:r>
          </a:p>
          <a:p>
            <a:pPr marL="285750"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Extension of the hydrogen standard to about 150 MeV and possibly higher (work is underway by Hale and Paris)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It is now 20 MeV but there are cross section ratio data to much higher energies</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Note that changes to a standard are not allowed for a given version but extensions are allowed</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Further work on unrecognized sources of uncertainty</a:t>
            </a:r>
          </a:p>
          <a:p>
            <a:pPr marL="742950" lvl="1" indent="-285750">
              <a:buClr>
                <a:schemeClr val="accent5"/>
              </a:buClr>
              <a:buFont typeface="Wingdings" panose="05000000000000000000" pitchFamily="2" charset="2"/>
              <a:buChar char="Ø"/>
            </a:pPr>
            <a:r>
              <a:rPr lang="en-US" dirty="0">
                <a:cs typeface="Times New Roman" panose="02020603050405020304" pitchFamily="18" charset="0"/>
              </a:rPr>
              <a:t>An understanding of the energy dependence of USU</a:t>
            </a:r>
          </a:p>
          <a:p>
            <a:pPr marL="742950" lvl="1" indent="-285750">
              <a:buClr>
                <a:schemeClr val="accent5"/>
              </a:buClr>
              <a:buFont typeface="Wingdings" panose="05000000000000000000" pitchFamily="2" charset="2"/>
              <a:buChar char="Ø"/>
            </a:pPr>
            <a:endParaRPr lang="en-US"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dirty="0">
                <a:cs typeface="Times New Roman" panose="02020603050405020304" pitchFamily="18" charset="0"/>
              </a:rPr>
              <a:t>Consider improved evaluation techniques for the standard cross sections</a:t>
            </a:r>
          </a:p>
        </p:txBody>
      </p:sp>
    </p:spTree>
    <p:extLst>
      <p:ext uri="{BB962C8B-B14F-4D97-AF65-F5344CB8AC3E}">
        <p14:creationId xmlns:p14="http://schemas.microsoft.com/office/powerpoint/2010/main" val="620415391"/>
      </p:ext>
    </p:extLst>
  </p:cSld>
  <p:clrMapOvr>
    <a:masterClrMapping/>
  </p:clrMapOvr>
  <p:transition spd="slow" advTm="30596"/>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230B88-CDDA-44A1-965D-44233A46890F}"/>
              </a:ext>
            </a:extLst>
          </p:cNvPr>
          <p:cNvPicPr>
            <a:picLocks noChangeAspect="1"/>
          </p:cNvPicPr>
          <p:nvPr/>
        </p:nvPicPr>
        <p:blipFill>
          <a:blip r:embed="rId2"/>
          <a:stretch>
            <a:fillRect/>
          </a:stretch>
        </p:blipFill>
        <p:spPr>
          <a:xfrm>
            <a:off x="1524000" y="678569"/>
            <a:ext cx="8230749" cy="5341231"/>
          </a:xfrm>
          <a:prstGeom prst="rect">
            <a:avLst/>
          </a:prstGeom>
        </p:spPr>
      </p:pic>
      <p:sp>
        <p:nvSpPr>
          <p:cNvPr id="4" name="TextBox 3">
            <a:extLst>
              <a:ext uri="{FF2B5EF4-FFF2-40B4-BE49-F238E27FC236}">
                <a16:creationId xmlns:a16="http://schemas.microsoft.com/office/drawing/2014/main" id="{BD35AE40-70C6-48D2-B7A0-BFE7C9013680}"/>
              </a:ext>
            </a:extLst>
          </p:cNvPr>
          <p:cNvSpPr txBox="1"/>
          <p:nvPr/>
        </p:nvSpPr>
        <p:spPr>
          <a:xfrm>
            <a:off x="2286000" y="1"/>
            <a:ext cx="8007320" cy="646331"/>
          </a:xfrm>
          <a:prstGeom prst="rect">
            <a:avLst/>
          </a:prstGeom>
          <a:noFill/>
        </p:spPr>
        <p:txBody>
          <a:bodyPr wrap="none" rtlCol="0">
            <a:spAutoFit/>
          </a:bodyPr>
          <a:lstStyle/>
          <a:p>
            <a:r>
              <a:rPr lang="en-GB" sz="3600" b="1" dirty="0">
                <a:solidFill>
                  <a:srgbClr val="0000FF"/>
                </a:solidFill>
                <a:latin typeface="Arial" panose="020B0604020202020204" pitchFamily="34" charset="0"/>
                <a:cs typeface="Arial" panose="020B0604020202020204" pitchFamily="34" charset="0"/>
              </a:rPr>
              <a:t>Pu9f/U5f: 2017 vs current – GMA-</a:t>
            </a:r>
            <a:r>
              <a:rPr lang="en-GB" sz="3600" b="1" dirty="0" err="1">
                <a:solidFill>
                  <a:srgbClr val="0000FF"/>
                </a:solidFill>
                <a:latin typeface="Arial" panose="020B0604020202020204" pitchFamily="34" charset="0"/>
                <a:cs typeface="Arial" panose="020B0604020202020204" pitchFamily="34" charset="0"/>
              </a:rPr>
              <a:t>py</a:t>
            </a:r>
            <a:endParaRPr lang="en-GB" sz="3600" b="1" dirty="0">
              <a:solidFill>
                <a:srgbClr val="0000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CCC9B3D-5DB5-41FA-A717-0A4F4B7F1C66}"/>
              </a:ext>
            </a:extLst>
          </p:cNvPr>
          <p:cNvSpPr txBox="1"/>
          <p:nvPr/>
        </p:nvSpPr>
        <p:spPr>
          <a:xfrm>
            <a:off x="4953001" y="4177606"/>
            <a:ext cx="5694485" cy="1384995"/>
          </a:xfrm>
          <a:prstGeom prst="rect">
            <a:avLst/>
          </a:prstGeom>
          <a:noFill/>
        </p:spPr>
        <p:txBody>
          <a:bodyPr wrap="square" rtlCol="0">
            <a:spAutoFit/>
          </a:bodyPr>
          <a:lstStyle/>
          <a:p>
            <a:r>
              <a:rPr lang="en-US" sz="2800" dirty="0"/>
              <a:t>@ 1.5 MeV    </a:t>
            </a:r>
            <a:endParaRPr lang="en-US" sz="2800" u="sng" dirty="0"/>
          </a:p>
          <a:p>
            <a:r>
              <a:rPr lang="en-US" sz="2800" dirty="0"/>
              <a:t>      +0.2%  due to SACS</a:t>
            </a:r>
          </a:p>
          <a:p>
            <a:r>
              <a:rPr lang="en-US" sz="2800" dirty="0"/>
              <a:t> </a:t>
            </a:r>
            <a:r>
              <a:rPr lang="en-US" sz="2800" dirty="0">
                <a:solidFill>
                  <a:srgbClr val="FF0000"/>
                </a:solidFill>
              </a:rPr>
              <a:t>   +0.3% rel. to INDEN p57</a:t>
            </a:r>
            <a:endParaRPr lang="en-GB" sz="2800" dirty="0">
              <a:solidFill>
                <a:srgbClr val="FF0000"/>
              </a:solidFill>
            </a:endParaRPr>
          </a:p>
        </p:txBody>
      </p:sp>
    </p:spTree>
    <p:extLst>
      <p:ext uri="{BB962C8B-B14F-4D97-AF65-F5344CB8AC3E}">
        <p14:creationId xmlns:p14="http://schemas.microsoft.com/office/powerpoint/2010/main" val="1198213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78744" y="158143"/>
            <a:ext cx="11487705" cy="485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dirty="0">
                <a:solidFill>
                  <a:schemeClr val="accent2"/>
                </a:solidFill>
              </a:rPr>
              <a:t>                  </a:t>
            </a:r>
            <a:endParaRPr lang="en-US" altLang="en-US" sz="2000" b="1" dirty="0">
              <a:solidFill>
                <a:srgbClr val="0070C0"/>
              </a:solidFill>
            </a:endParaRPr>
          </a:p>
          <a:p>
            <a:pPr lvl="1">
              <a:spcBef>
                <a:spcPct val="0"/>
              </a:spcBef>
              <a:buClr>
                <a:schemeClr val="accent2"/>
              </a:buClr>
              <a:buFontTx/>
              <a:buNone/>
            </a:pPr>
            <a:endParaRPr lang="en-US" altLang="en-US" sz="400" dirty="0"/>
          </a:p>
          <a:p>
            <a:pPr>
              <a:buNone/>
            </a:pPr>
            <a:r>
              <a:rPr lang="en-US" sz="2200" b="1" dirty="0">
                <a:solidFill>
                  <a:schemeClr val="accent5"/>
                </a:solidFill>
                <a:latin typeface="+mn-lt"/>
              </a:rPr>
              <a:t>Outline of Recent Work on the Neutron Standards </a:t>
            </a:r>
          </a:p>
          <a:p>
            <a:pPr>
              <a:buNone/>
            </a:pPr>
            <a:r>
              <a:rPr lang="en-US" sz="1000" b="1" dirty="0">
                <a:solidFill>
                  <a:schemeClr val="accent5"/>
                </a:solidFill>
                <a:latin typeface="+mn-lt"/>
              </a:rPr>
              <a:t> </a:t>
            </a:r>
            <a:endParaRPr lang="en-US" sz="1000" dirty="0">
              <a:solidFill>
                <a:schemeClr val="accent5"/>
              </a:solidFill>
              <a:latin typeface="+mn-lt"/>
            </a:endParaRPr>
          </a:p>
          <a:p>
            <a:pPr marL="285750" indent="-285750">
              <a:buClr>
                <a:schemeClr val="accent5"/>
              </a:buClr>
              <a:buFont typeface="Wingdings" panose="05000000000000000000" pitchFamily="2" charset="2"/>
              <a:buChar char="Ø"/>
            </a:pPr>
            <a:r>
              <a:rPr lang="en-US" sz="2000" dirty="0">
                <a:latin typeface="+mn-lt"/>
              </a:rPr>
              <a:t>Measurements of Neutron Cross Section Standards Proposed, Underway or Completed</a:t>
            </a:r>
          </a:p>
          <a:p>
            <a:pPr marL="1028700" lvl="1" indent="-285750">
              <a:buClr>
                <a:schemeClr val="accent5"/>
              </a:buClr>
              <a:buFont typeface="Wingdings" panose="05000000000000000000" pitchFamily="2" charset="2"/>
              <a:buChar char="Ø"/>
            </a:pPr>
            <a:r>
              <a:rPr lang="en-US" sz="2000" dirty="0">
                <a:latin typeface="+mn-lt"/>
              </a:rPr>
              <a:t>Including results presented at the Oct 2023 Standards meeting</a:t>
            </a:r>
          </a:p>
          <a:p>
            <a:pPr marL="285750" indent="-285750">
              <a:buClr>
                <a:schemeClr val="accent5"/>
              </a:buClr>
              <a:buFont typeface="Wingdings" panose="05000000000000000000" pitchFamily="2" charset="2"/>
              <a:buChar char="Ø"/>
            </a:pPr>
            <a:r>
              <a:rPr lang="en-US" sz="2000" dirty="0">
                <a:latin typeface="+mn-lt"/>
              </a:rPr>
              <a:t>Due to time limitations for this presentation mostly very recent work will be discussed. The reference cross section areas will not be shown:</a:t>
            </a:r>
          </a:p>
          <a:p>
            <a:pPr marL="1028700" lvl="1" indent="-285750">
              <a:buClr>
                <a:schemeClr val="accent5"/>
              </a:buClr>
              <a:buFont typeface="Wingdings" panose="05000000000000000000" pitchFamily="2" charset="2"/>
              <a:buChar char="Ø"/>
            </a:pPr>
            <a:r>
              <a:rPr lang="en-US" sz="2000" dirty="0">
                <a:latin typeface="+mn-lt"/>
              </a:rPr>
              <a:t>Prompt </a:t>
            </a:r>
            <a:r>
              <a:rPr lang="en-US" sz="2000" i="1" dirty="0">
                <a:latin typeface="+mn-lt"/>
              </a:rPr>
              <a:t>γ</a:t>
            </a:r>
            <a:r>
              <a:rPr lang="en-US" sz="2000" dirty="0">
                <a:latin typeface="+mn-lt"/>
              </a:rPr>
              <a:t>-ray production Reference cross section measurements</a:t>
            </a:r>
          </a:p>
          <a:p>
            <a:pPr marL="1428750" lvl="2" indent="-285750">
              <a:buClr>
                <a:schemeClr val="accent5"/>
              </a:buClr>
              <a:buFont typeface="Wingdings" panose="05000000000000000000" pitchFamily="2" charset="2"/>
              <a:buChar char="Ø"/>
            </a:pPr>
            <a:r>
              <a:rPr lang="en-US" sz="2000" baseline="30000" dirty="0">
                <a:latin typeface="+mn-lt"/>
              </a:rPr>
              <a:t>7</a:t>
            </a:r>
            <a:r>
              <a:rPr lang="en-US" sz="2000" dirty="0">
                <a:latin typeface="+mn-lt"/>
              </a:rPr>
              <a:t>Li(n, n’)</a:t>
            </a:r>
            <a:r>
              <a:rPr lang="en-US" sz="2000" i="1" dirty="0">
                <a:latin typeface="+mn-lt"/>
              </a:rPr>
              <a:t>γ</a:t>
            </a:r>
            <a:r>
              <a:rPr lang="en-US" sz="2000" dirty="0">
                <a:latin typeface="+mn-lt"/>
              </a:rPr>
              <a:t> and </a:t>
            </a:r>
            <a:r>
              <a:rPr lang="en-US" sz="2000" baseline="30000" dirty="0">
                <a:latin typeface="+mn-lt"/>
              </a:rPr>
              <a:t>48</a:t>
            </a:r>
            <a:r>
              <a:rPr lang="en-US" sz="2000" dirty="0">
                <a:latin typeface="+mn-lt"/>
              </a:rPr>
              <a:t>Ti(</a:t>
            </a:r>
            <a:r>
              <a:rPr lang="en-US" sz="2000" dirty="0" err="1">
                <a:latin typeface="+mn-lt"/>
              </a:rPr>
              <a:t>n,n</a:t>
            </a:r>
            <a:r>
              <a:rPr lang="en-US" sz="2000" dirty="0">
                <a:latin typeface="+mn-lt"/>
              </a:rPr>
              <a:t>’)</a:t>
            </a:r>
            <a:r>
              <a:rPr lang="en-US" sz="2000" i="1" dirty="0">
                <a:latin typeface="+mn-lt"/>
              </a:rPr>
              <a:t>γ</a:t>
            </a:r>
            <a:r>
              <a:rPr lang="en-US" sz="2000" dirty="0">
                <a:latin typeface="+mn-lt"/>
              </a:rPr>
              <a:t> Reference cross sections</a:t>
            </a:r>
          </a:p>
          <a:p>
            <a:pPr>
              <a:buClr>
                <a:schemeClr val="accent5"/>
              </a:buClr>
              <a:buNone/>
            </a:pPr>
            <a:r>
              <a:rPr lang="en-US" sz="2000" dirty="0">
                <a:latin typeface="+mn-lt"/>
              </a:rPr>
              <a:t> </a:t>
            </a:r>
            <a:endParaRPr lang="en-US" sz="2000" dirty="0"/>
          </a:p>
          <a:p>
            <a:pPr marL="285750" indent="-285750">
              <a:buClr>
                <a:schemeClr val="accent5"/>
              </a:buClr>
              <a:buFont typeface="Wingdings" panose="05000000000000000000" pitchFamily="2" charset="2"/>
              <a:buChar char="Ø"/>
            </a:pPr>
            <a:endParaRPr lang="en-US" sz="1800" dirty="0"/>
          </a:p>
          <a:p>
            <a:pPr marL="285750" indent="-285750">
              <a:buClr>
                <a:schemeClr val="accent5"/>
              </a:buClr>
              <a:buFont typeface="Wingdings" panose="05000000000000000000" pitchFamily="2" charset="2"/>
              <a:buChar char="Ø"/>
            </a:pPr>
            <a:endParaRPr lang="en-US" sz="1800" dirty="0"/>
          </a:p>
          <a:p>
            <a:endParaRPr lang="en-US" sz="1800" dirty="0"/>
          </a:p>
          <a:p>
            <a:pPr>
              <a:spcBef>
                <a:spcPct val="0"/>
              </a:spcBef>
              <a:buClr>
                <a:schemeClr val="accent2"/>
              </a:buClr>
              <a:buFont typeface="Wingdings" panose="05000000000000000000" pitchFamily="2" charset="2"/>
              <a:buNone/>
            </a:pPr>
            <a:endParaRPr lang="en-US" altLang="en-US" sz="1800" dirty="0"/>
          </a:p>
        </p:txBody>
      </p:sp>
    </p:spTree>
    <p:extLst>
      <p:ext uri="{BB962C8B-B14F-4D97-AF65-F5344CB8AC3E}">
        <p14:creationId xmlns:p14="http://schemas.microsoft.com/office/powerpoint/2010/main" val="2597403602"/>
      </p:ext>
    </p:extLst>
  </p:cSld>
  <p:clrMapOvr>
    <a:masterClrMapping/>
  </p:clrMapOvr>
  <mc:AlternateContent xmlns:mc="http://schemas.openxmlformats.org/markup-compatibility/2006" xmlns:p14="http://schemas.microsoft.com/office/powerpoint/2010/main">
    <mc:Choice Requires="p14">
      <p:transition spd="slow" p14:dur="2000" advTm="12796"/>
    </mc:Choice>
    <mc:Fallback xmlns="">
      <p:transition spd="slow" advTm="1279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03072" y="-65041"/>
            <a:ext cx="11887200" cy="1483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1600" b="1" dirty="0"/>
          </a:p>
          <a:p>
            <a:r>
              <a:rPr lang="en-US" altLang="en-US" sz="2200" b="1" dirty="0">
                <a:solidFill>
                  <a:srgbClr val="0070C0"/>
                </a:solidFill>
              </a:rPr>
              <a:t>                                                Previous CSNS Measurements </a:t>
            </a:r>
          </a:p>
          <a:p>
            <a:endParaRPr lang="en-US" sz="1800" dirty="0">
              <a:latin typeface="+mn-lt"/>
            </a:endParaRPr>
          </a:p>
          <a:p>
            <a:pPr marL="285750" indent="-285750">
              <a:buClr>
                <a:schemeClr val="accent5"/>
              </a:buClr>
              <a:buFont typeface="Wingdings" panose="05000000000000000000" pitchFamily="2" charset="2"/>
              <a:buChar char="Ø"/>
            </a:pPr>
            <a:r>
              <a:rPr lang="en-US" sz="2000" dirty="0">
                <a:cs typeface="Times New Roman" panose="02020603050405020304" pitchFamily="18" charset="0"/>
              </a:rPr>
              <a:t>The measurements at the Chinese Spallation Neutron Source discussed last year  have been published</a:t>
            </a:r>
          </a:p>
          <a:p>
            <a:pPr marL="285750" indent="-285750">
              <a:buClr>
                <a:schemeClr val="accent5"/>
              </a:buClr>
              <a:buFont typeface="Wingdings" panose="05000000000000000000" pitchFamily="2" charset="2"/>
              <a:buChar char="Ø"/>
            </a:pPr>
            <a:endParaRPr lang="en-US" sz="2000" dirty="0">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cs typeface="Times New Roman" panose="02020603050405020304" pitchFamily="18" charset="0"/>
              </a:rPr>
              <a:t>Light element standards</a:t>
            </a:r>
          </a:p>
          <a:p>
            <a:pPr marL="742950" lvl="1" indent="-285750">
              <a:buClr>
                <a:schemeClr val="accent5"/>
              </a:buClr>
              <a:buFont typeface="Wingdings" panose="05000000000000000000" pitchFamily="2" charset="2"/>
              <a:buChar char="Ø"/>
            </a:pPr>
            <a:r>
              <a:rPr lang="en-US" sz="2000" dirty="0">
                <a:cs typeface="Times New Roman" panose="02020603050405020304" pitchFamily="18" charset="0"/>
              </a:rPr>
              <a:t>Measurements by </a:t>
            </a:r>
            <a:r>
              <a:rPr lang="en-US" sz="2000" dirty="0"/>
              <a:t>Jiang, </a:t>
            </a:r>
            <a:r>
              <a:rPr lang="en-US" sz="2000" i="1" dirty="0"/>
              <a:t>et al</a:t>
            </a:r>
            <a:r>
              <a:rPr lang="en-US" sz="2000" dirty="0"/>
              <a:t>. </a:t>
            </a:r>
            <a:r>
              <a:rPr lang="en-US" sz="2000" dirty="0">
                <a:cs typeface="Times New Roman" panose="02020603050405020304" pitchFamily="18" charset="0"/>
              </a:rPr>
              <a:t>of the hydrogen angular distribution from 6-52 MeV *</a:t>
            </a:r>
          </a:p>
          <a:p>
            <a:pPr marL="742950" lvl="1" indent="-285750">
              <a:buClr>
                <a:schemeClr val="accent5"/>
              </a:buClr>
              <a:buFont typeface="Wingdings" panose="05000000000000000000" pitchFamily="2" charset="2"/>
              <a:buChar char="Ø"/>
            </a:pPr>
            <a:endParaRPr lang="en-US" sz="800" dirty="0">
              <a:cs typeface="Times New Roman" panose="02020603050405020304" pitchFamily="18" charset="0"/>
            </a:endParaRPr>
          </a:p>
          <a:p>
            <a:pPr marL="742950" lvl="1" indent="-285750">
              <a:buClr>
                <a:schemeClr val="accent5"/>
              </a:buClr>
              <a:buFont typeface="Wingdings" panose="05000000000000000000" pitchFamily="2" charset="2"/>
              <a:buChar char="Ø"/>
            </a:pPr>
            <a:r>
              <a:rPr lang="en-US" altLang="en-US" sz="2000" dirty="0">
                <a:cs typeface="Times New Roman" panose="02020603050405020304" pitchFamily="18" charset="0"/>
              </a:rPr>
              <a:t>Measurements of the </a:t>
            </a:r>
            <a:r>
              <a:rPr lang="en-US" altLang="en-US" sz="2000" baseline="30000" dirty="0">
                <a:cs typeface="Times New Roman" panose="02020603050405020304" pitchFamily="18" charset="0"/>
              </a:rPr>
              <a:t> 6</a:t>
            </a:r>
            <a:r>
              <a:rPr lang="en-US" altLang="en-US" sz="2000" dirty="0">
                <a:cs typeface="Times New Roman" panose="02020603050405020304" pitchFamily="18" charset="0"/>
              </a:rPr>
              <a:t>Li(</a:t>
            </a:r>
            <a:r>
              <a:rPr lang="en-US" altLang="en-US" sz="2000" dirty="0" err="1">
                <a:cs typeface="Times New Roman" panose="02020603050405020304" pitchFamily="18" charset="0"/>
              </a:rPr>
              <a:t>n,t</a:t>
            </a:r>
            <a:r>
              <a:rPr lang="en-US" altLang="en-US" sz="2000" dirty="0">
                <a:cs typeface="Times New Roman" panose="02020603050405020304" pitchFamily="18" charset="0"/>
              </a:rPr>
              <a:t>) angular distribution by Bai </a:t>
            </a:r>
            <a:r>
              <a:rPr lang="en-US" altLang="en-US" sz="2000" i="1" dirty="0">
                <a:cs typeface="Times New Roman" panose="02020603050405020304" pitchFamily="18" charset="0"/>
              </a:rPr>
              <a:t>et al</a:t>
            </a:r>
            <a:r>
              <a:rPr lang="en-US" altLang="en-US" sz="2000" dirty="0">
                <a:cs typeface="Times New Roman" panose="02020603050405020304" pitchFamily="18" charset="0"/>
              </a:rPr>
              <a:t>. for energies from 1 eV to 3 MeV*</a:t>
            </a:r>
          </a:p>
          <a:p>
            <a:pPr marL="742950" lvl="1" indent="-285750">
              <a:buClr>
                <a:schemeClr val="accent5"/>
              </a:buClr>
              <a:buFont typeface="Wingdings" panose="05000000000000000000" pitchFamily="2" charset="2"/>
              <a:buChar char="Ø"/>
            </a:pPr>
            <a:endParaRPr lang="en-US" altLang="en-US" sz="800" dirty="0">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dirty="0">
                <a:ea typeface="Calibri" panose="020F0502020204030204" pitchFamily="34" charset="0"/>
                <a:cs typeface="Times New Roman" panose="02020603050405020304" pitchFamily="18" charset="0"/>
              </a:rPr>
              <a:t>Angular distribution data obtained by Jiang </a:t>
            </a:r>
            <a:r>
              <a:rPr lang="en-US" sz="2000" i="1" dirty="0">
                <a:ea typeface="Calibri" panose="020F0502020204030204" pitchFamily="34" charset="0"/>
                <a:cs typeface="Times New Roman" panose="02020603050405020304" pitchFamily="18" charset="0"/>
              </a:rPr>
              <a:t>et al.</a:t>
            </a:r>
            <a:r>
              <a:rPr lang="en-US" sz="2000" dirty="0">
                <a:ea typeface="Calibri" panose="020F0502020204030204" pitchFamily="34" charset="0"/>
                <a:cs typeface="Times New Roman" panose="02020603050405020304" pitchFamily="18" charset="0"/>
              </a:rPr>
              <a:t> for the boron standards from 1 eV to 2.5 MeV*</a:t>
            </a:r>
          </a:p>
          <a:p>
            <a:pPr marL="742950" lvl="1" indent="-285750">
              <a:buClr>
                <a:schemeClr val="accent5"/>
              </a:buClr>
              <a:buFont typeface="Wingdings" panose="05000000000000000000" pitchFamily="2" charset="2"/>
              <a:buChar char="Ø"/>
            </a:pPr>
            <a:endParaRPr lang="en-US" sz="800" dirty="0">
              <a:ea typeface="Calibri" panose="020F0502020204030204" pitchFamily="34" charset="0"/>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i="0" u="none" strike="noStrike" baseline="0" dirty="0">
                <a:latin typeface="Times-Bold"/>
              </a:rPr>
              <a:t>Ratios of the </a:t>
            </a:r>
            <a:r>
              <a:rPr lang="en-US" sz="2000" i="0" u="none" strike="noStrike" baseline="30000" dirty="0">
                <a:latin typeface="Times-Bold"/>
              </a:rPr>
              <a:t>10</a:t>
            </a:r>
            <a:r>
              <a:rPr lang="en-US" sz="2000" i="0" u="none" strike="noStrike" baseline="0" dirty="0">
                <a:latin typeface="Times-Bold"/>
              </a:rPr>
              <a:t>B(</a:t>
            </a:r>
            <a:r>
              <a:rPr lang="en-US" sz="2000" i="1" u="none" strike="noStrike" baseline="0" dirty="0">
                <a:latin typeface="Times-BoldItalic"/>
              </a:rPr>
              <a:t>n</a:t>
            </a:r>
            <a:r>
              <a:rPr lang="en-US" sz="2000" i="0" u="none" strike="noStrike" baseline="0" dirty="0">
                <a:latin typeface="Times-Bold"/>
              </a:rPr>
              <a:t>, </a:t>
            </a:r>
            <a:r>
              <a:rPr lang="en-US" sz="2000" i="1" u="none" strike="noStrike" baseline="0" dirty="0">
                <a:latin typeface="RMTMIB"/>
              </a:rPr>
              <a:t>α</a:t>
            </a:r>
            <a:r>
              <a:rPr lang="en-US" sz="2000" i="0" u="none" strike="noStrike" baseline="0" dirty="0">
                <a:latin typeface="Times-Bold"/>
              </a:rPr>
              <a:t>)</a:t>
            </a:r>
            <a:r>
              <a:rPr lang="en-US" sz="2000" i="0" u="none" strike="noStrike" baseline="30000" dirty="0">
                <a:latin typeface="Times-Bold"/>
              </a:rPr>
              <a:t>7</a:t>
            </a:r>
            <a:r>
              <a:rPr lang="en-US" sz="2000" i="0" u="none" strike="noStrike" baseline="0" dirty="0">
                <a:latin typeface="Times-Bold"/>
              </a:rPr>
              <a:t>Li reaction to the </a:t>
            </a:r>
            <a:r>
              <a:rPr lang="en-US" sz="2000" i="0" u="none" strike="noStrike" baseline="30000" dirty="0">
                <a:latin typeface="Times-Bold"/>
              </a:rPr>
              <a:t>6</a:t>
            </a:r>
            <a:r>
              <a:rPr lang="en-US" sz="2000" i="0" u="none" strike="noStrike" baseline="0" dirty="0">
                <a:latin typeface="Times-Bold"/>
              </a:rPr>
              <a:t>Li(</a:t>
            </a:r>
            <a:r>
              <a:rPr lang="en-US" sz="2000" i="1" u="none" strike="noStrike" baseline="0" dirty="0">
                <a:latin typeface="Times-BoldItalic"/>
              </a:rPr>
              <a:t>n</a:t>
            </a:r>
            <a:r>
              <a:rPr lang="en-US" sz="2000" i="0" u="none" strike="noStrike" baseline="0" dirty="0">
                <a:latin typeface="Times-Bold"/>
              </a:rPr>
              <a:t>, </a:t>
            </a:r>
            <a:r>
              <a:rPr lang="en-US" sz="2000" i="1" u="none" strike="noStrike" baseline="0" dirty="0">
                <a:latin typeface="Times-BoldItalic"/>
              </a:rPr>
              <a:t>t</a:t>
            </a:r>
            <a:r>
              <a:rPr lang="en-US" sz="2000" i="0" u="none" strike="noStrike" baseline="0" dirty="0">
                <a:latin typeface="Times-Bold"/>
              </a:rPr>
              <a:t>)</a:t>
            </a:r>
            <a:r>
              <a:rPr lang="en-US" sz="2000" i="0" u="none" strike="noStrike" baseline="30000" dirty="0">
                <a:latin typeface="Times-Bold"/>
              </a:rPr>
              <a:t>4</a:t>
            </a:r>
            <a:r>
              <a:rPr lang="en-US" sz="2000" i="0" u="none" strike="noStrike" baseline="0" dirty="0">
                <a:latin typeface="Times-Bold"/>
              </a:rPr>
              <a:t>He reaction by Liu</a:t>
            </a:r>
            <a:r>
              <a:rPr lang="en-US" sz="2000" dirty="0">
                <a:ea typeface="Calibri" panose="020F0502020204030204" pitchFamily="34" charset="0"/>
                <a:cs typeface="Times New Roman" panose="02020603050405020304" pitchFamily="18" charset="0"/>
              </a:rPr>
              <a:t> </a:t>
            </a:r>
            <a:r>
              <a:rPr lang="en-US" sz="2000" i="1" dirty="0"/>
              <a:t>et al</a:t>
            </a:r>
            <a:r>
              <a:rPr lang="en-US" sz="2000" dirty="0"/>
              <a:t>.</a:t>
            </a:r>
            <a:r>
              <a:rPr lang="en-US" sz="2000" dirty="0">
                <a:ea typeface="Calibri" panose="020F0502020204030204" pitchFamily="34" charset="0"/>
                <a:cs typeface="Times New Roman" panose="02020603050405020304" pitchFamily="18" charset="0"/>
              </a:rPr>
              <a:t> to several MeV*</a:t>
            </a:r>
          </a:p>
          <a:p>
            <a:pPr marL="742950" lvl="1" indent="-285750">
              <a:buClr>
                <a:schemeClr val="accent5"/>
              </a:buClr>
              <a:buFont typeface="Wingdings" panose="05000000000000000000" pitchFamily="2" charset="2"/>
              <a:buChar char="Ø"/>
            </a:pPr>
            <a:endParaRPr lang="en-US" sz="800" dirty="0">
              <a:ea typeface="Calibri" panose="020F0502020204030204" pitchFamily="34" charset="0"/>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t>Fission Data</a:t>
            </a:r>
          </a:p>
          <a:p>
            <a:pPr marL="742950" lvl="1" indent="-285750">
              <a:buClr>
                <a:schemeClr val="accent5"/>
              </a:buClr>
              <a:buFont typeface="Wingdings" panose="05000000000000000000" pitchFamily="2" charset="2"/>
              <a:buChar char="Ø"/>
            </a:pPr>
            <a:r>
              <a:rPr lang="en-US" sz="2000" i="0" dirty="0">
                <a:solidFill>
                  <a:srgbClr val="000000"/>
                </a:solidFill>
                <a:cs typeface="Times New Roman" panose="02020603050405020304" pitchFamily="18" charset="0"/>
              </a:rPr>
              <a:t>The </a:t>
            </a:r>
            <a:r>
              <a:rPr lang="en-US" sz="2000" b="0" i="0" u="none" strike="noStrike" baseline="30000" dirty="0">
                <a:solidFill>
                  <a:srgbClr val="000000"/>
                </a:solidFill>
                <a:cs typeface="Times New Roman" panose="02020603050405020304" pitchFamily="18" charset="0"/>
              </a:rPr>
              <a:t>235</a:t>
            </a:r>
            <a:r>
              <a:rPr lang="en-US" sz="2000" b="0" i="0" u="none" strike="noStrike" baseline="0" dirty="0">
                <a:solidFill>
                  <a:srgbClr val="000000"/>
                </a:solidFill>
                <a:cs typeface="Times New Roman" panose="02020603050405020304" pitchFamily="18" charset="0"/>
              </a:rPr>
              <a:t>U(</a:t>
            </a:r>
            <a:r>
              <a:rPr lang="en-US" sz="2000" b="0" i="0" u="none" strike="noStrike" baseline="0" dirty="0" err="1">
                <a:solidFill>
                  <a:srgbClr val="000000"/>
                </a:solidFill>
                <a:cs typeface="Times New Roman" panose="02020603050405020304" pitchFamily="18" charset="0"/>
              </a:rPr>
              <a:t>n,f</a:t>
            </a:r>
            <a:r>
              <a:rPr lang="en-US" sz="2000" b="0" i="0" u="none" strike="noStrike" baseline="0" dirty="0">
                <a:solidFill>
                  <a:srgbClr val="000000"/>
                </a:solidFill>
                <a:cs typeface="Times New Roman" panose="02020603050405020304" pitchFamily="18" charset="0"/>
              </a:rPr>
              <a:t>) and </a:t>
            </a:r>
            <a:r>
              <a:rPr lang="en-US" sz="2000" b="0" i="0" u="none" strike="noStrike" baseline="30000" dirty="0">
                <a:solidFill>
                  <a:srgbClr val="000000"/>
                </a:solidFill>
                <a:cs typeface="Times New Roman" panose="02020603050405020304" pitchFamily="18" charset="0"/>
              </a:rPr>
              <a:t>238</a:t>
            </a:r>
            <a:r>
              <a:rPr lang="en-US" sz="2000" b="0" i="0" u="none" strike="noStrike" baseline="0" dirty="0">
                <a:solidFill>
                  <a:srgbClr val="000000"/>
                </a:solidFill>
                <a:cs typeface="Times New Roman" panose="02020603050405020304" pitchFamily="18" charset="0"/>
              </a:rPr>
              <a:t>U(</a:t>
            </a:r>
            <a:r>
              <a:rPr lang="en-US" sz="2000" b="0" i="0" u="none" strike="noStrike" baseline="0" dirty="0" err="1">
                <a:solidFill>
                  <a:srgbClr val="000000"/>
                </a:solidFill>
                <a:cs typeface="Times New Roman" panose="02020603050405020304" pitchFamily="18" charset="0"/>
              </a:rPr>
              <a:t>n,f</a:t>
            </a:r>
            <a:r>
              <a:rPr lang="en-US" sz="2000" b="0" i="0" u="none" strike="noStrike" baseline="0" dirty="0">
                <a:solidFill>
                  <a:srgbClr val="000000"/>
                </a:solidFill>
                <a:cs typeface="Times New Roman" panose="02020603050405020304" pitchFamily="18" charset="0"/>
              </a:rPr>
              <a:t>) cross sections </a:t>
            </a:r>
            <a:r>
              <a:rPr lang="en-US" sz="2000" i="0" u="none" strike="noStrike" baseline="0" dirty="0">
                <a:solidFill>
                  <a:srgbClr val="000000"/>
                </a:solidFill>
                <a:cs typeface="Times New Roman" panose="02020603050405020304" pitchFamily="18" charset="0"/>
              </a:rPr>
              <a:t>relative to n-p scattering by </a:t>
            </a:r>
            <a:r>
              <a:rPr lang="en-US" sz="2000" b="0" i="0" u="none" strike="noStrike" baseline="0" dirty="0">
                <a:solidFill>
                  <a:srgbClr val="000000"/>
                </a:solidFill>
                <a:cs typeface="Times New Roman" panose="02020603050405020304" pitchFamily="18" charset="0"/>
              </a:rPr>
              <a:t>Chen </a:t>
            </a:r>
            <a:r>
              <a:rPr lang="en-US" sz="2000" i="1" dirty="0">
                <a:cs typeface="Times New Roman" panose="02020603050405020304" pitchFamily="18" charset="0"/>
              </a:rPr>
              <a:t>et al</a:t>
            </a:r>
            <a:r>
              <a:rPr lang="en-US" sz="2000" b="0" i="0" u="none" strike="noStrike" baseline="0" dirty="0">
                <a:solidFill>
                  <a:srgbClr val="000000"/>
                </a:solidFill>
                <a:cs typeface="Times New Roman" panose="02020603050405020304" pitchFamily="18" charset="0"/>
              </a:rPr>
              <a:t> </a:t>
            </a:r>
            <a:r>
              <a:rPr lang="en-US" sz="2000" i="0" u="none" strike="noStrike" baseline="0" dirty="0">
                <a:solidFill>
                  <a:srgbClr val="000000"/>
                </a:solidFill>
                <a:cs typeface="Times New Roman" panose="02020603050405020304" pitchFamily="18" charset="0"/>
              </a:rPr>
              <a:t>from 10 to 66 MeV*</a:t>
            </a:r>
          </a:p>
          <a:p>
            <a:pPr marL="742950" lvl="1" indent="-285750">
              <a:buClr>
                <a:schemeClr val="accent5"/>
              </a:buClr>
              <a:buFont typeface="Wingdings" panose="05000000000000000000" pitchFamily="2" charset="2"/>
              <a:buChar char="Ø"/>
            </a:pPr>
            <a:endParaRPr lang="en-US" sz="800" i="0" u="none" strike="noStrike" baseline="0" dirty="0">
              <a:solidFill>
                <a:srgbClr val="000000"/>
              </a:solidFill>
              <a:cs typeface="Times New Roman" panose="02020603050405020304" pitchFamily="18" charset="0"/>
            </a:endParaRPr>
          </a:p>
          <a:p>
            <a:pPr marL="285750" indent="-285750">
              <a:buClr>
                <a:schemeClr val="accent5"/>
              </a:buClr>
              <a:buFont typeface="Wingdings" panose="05000000000000000000" pitchFamily="2" charset="2"/>
              <a:buChar char="Ø"/>
            </a:pPr>
            <a:r>
              <a:rPr lang="en-US" sz="2000" dirty="0">
                <a:solidFill>
                  <a:srgbClr val="000000"/>
                </a:solidFill>
                <a:cs typeface="Times New Roman" panose="02020603050405020304" pitchFamily="18" charset="0"/>
              </a:rPr>
              <a:t>All the experiments above (with*) were done using the double bunch mode for the accelerator.</a:t>
            </a:r>
          </a:p>
          <a:p>
            <a:pPr marL="1428750" lvl="2" indent="-285750">
              <a:buClr>
                <a:schemeClr val="accent5"/>
              </a:buClr>
              <a:buFont typeface="Wingdings" panose="05000000000000000000" pitchFamily="2" charset="2"/>
              <a:buChar char="Ø"/>
            </a:pPr>
            <a:endParaRPr lang="en-US" sz="800" dirty="0">
              <a:solidFill>
                <a:srgbClr val="000000"/>
              </a:solidFill>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i="0" u="none" strike="noStrike" baseline="0" dirty="0">
                <a:solidFill>
                  <a:srgbClr val="000000"/>
                </a:solidFill>
                <a:cs typeface="Times New Roman" panose="02020603050405020304" pitchFamily="18" charset="0"/>
              </a:rPr>
              <a:t>That mode </a:t>
            </a:r>
            <a:r>
              <a:rPr lang="en-US" sz="2000" dirty="0">
                <a:solidFill>
                  <a:srgbClr val="000000"/>
                </a:solidFill>
                <a:cs typeface="Times New Roman" panose="02020603050405020304" pitchFamily="18" charset="0"/>
              </a:rPr>
              <a:t>has 2 bunches of</a:t>
            </a:r>
            <a:r>
              <a:rPr lang="en-US" sz="2000" b="0" i="0" u="none" strike="noStrike" baseline="0" dirty="0">
                <a:cs typeface="Times New Roman" panose="02020603050405020304" pitchFamily="18" charset="0"/>
              </a:rPr>
              <a:t> pulse width ~ 41 ns: 410 ns was the interval between proton bunches.</a:t>
            </a:r>
          </a:p>
          <a:p>
            <a:pPr marL="1428750" lvl="2" indent="-285750">
              <a:buClr>
                <a:schemeClr val="accent5"/>
              </a:buClr>
              <a:buFont typeface="Wingdings" panose="05000000000000000000" pitchFamily="2" charset="2"/>
              <a:buChar char="Ø"/>
            </a:pPr>
            <a:endParaRPr lang="en-US" sz="800" b="0" i="0" u="none" strike="noStrike" baseline="0" dirty="0">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b="0" i="0" u="none" strike="noStrike" baseline="0" dirty="0">
                <a:cs typeface="Times New Roman" panose="02020603050405020304" pitchFamily="18" charset="0"/>
              </a:rPr>
              <a:t>the neutron energy distribution caused by the double proton bunches was unfolded using an </a:t>
            </a:r>
          </a:p>
          <a:p>
            <a:pPr lvl="2" indent="0">
              <a:buClr>
                <a:schemeClr val="accent5"/>
              </a:buClr>
            </a:pPr>
            <a:r>
              <a:rPr lang="en-US" sz="2000" b="0" i="0" u="none" strike="noStrike" baseline="0" dirty="0">
                <a:cs typeface="Times New Roman" panose="02020603050405020304" pitchFamily="18" charset="0"/>
              </a:rPr>
              <a:t>iterative unfolding method.</a:t>
            </a:r>
            <a:endParaRPr lang="en-US" sz="2000" i="0" u="none" strike="noStrike" baseline="0" dirty="0">
              <a:solidFill>
                <a:srgbClr val="000000"/>
              </a:solidFill>
              <a:cs typeface="Times New Roman" panose="02020603050405020304" pitchFamily="18" charset="0"/>
            </a:endParaRPr>
          </a:p>
          <a:p>
            <a:pPr marL="1428750" lvl="2" indent="-285750">
              <a:buClr>
                <a:schemeClr val="accent5"/>
              </a:buClr>
              <a:buFont typeface="Wingdings" panose="05000000000000000000" pitchFamily="2" charset="2"/>
              <a:buChar char="Ø"/>
            </a:pPr>
            <a:endParaRPr lang="en-US" sz="800" b="0" i="0" u="none" strike="noStrike" baseline="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sz="800" b="0" u="none" strike="noStrike" baseline="0" dirty="0">
              <a:solidFill>
                <a:srgbClr val="000000"/>
              </a:solidFill>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b="0" i="0" u="none" strike="noStrike" baseline="0" dirty="0">
                <a:solidFill>
                  <a:srgbClr val="000000"/>
                </a:solidFill>
                <a:latin typeface="AdvGulliv-R"/>
              </a:rPr>
              <a:t>The </a:t>
            </a:r>
            <a:r>
              <a:rPr lang="en-US" sz="2000" b="0" i="0" u="none" strike="noStrike" baseline="30000" dirty="0">
                <a:solidFill>
                  <a:srgbClr val="000000"/>
                </a:solidFill>
                <a:latin typeface="AdvGulliv-R"/>
              </a:rPr>
              <a:t>238</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a:t>
            </a:r>
            <a:r>
              <a:rPr lang="en-US" sz="2000" b="0" i="0" u="none" strike="noStrike" baseline="30000" dirty="0">
                <a:solidFill>
                  <a:srgbClr val="000000"/>
                </a:solidFill>
                <a:latin typeface="AdvGulliv-R"/>
              </a:rPr>
              <a:t>235</a:t>
            </a:r>
            <a:r>
              <a:rPr lang="en-US" sz="2000" b="0" i="0" u="none" strike="noStrike" baseline="0" dirty="0">
                <a:solidFill>
                  <a:srgbClr val="000000"/>
                </a:solidFill>
                <a:latin typeface="AdvGulliv-R"/>
              </a:rPr>
              <a:t>U(</a:t>
            </a:r>
            <a:r>
              <a:rPr lang="en-US" sz="2000" b="0" i="0" u="none" strike="noStrike" baseline="0" dirty="0" err="1">
                <a:solidFill>
                  <a:srgbClr val="000000"/>
                </a:solidFill>
                <a:latin typeface="AdvGulliv-R"/>
              </a:rPr>
              <a:t>n,f</a:t>
            </a:r>
            <a:r>
              <a:rPr lang="en-US" sz="2000" b="0" i="0" u="none" strike="noStrike" baseline="0" dirty="0">
                <a:solidFill>
                  <a:srgbClr val="000000"/>
                </a:solidFill>
                <a:latin typeface="AdvGulliv-R"/>
              </a:rPr>
              <a:t>) cross section ratio by Wen, </a:t>
            </a:r>
            <a:r>
              <a:rPr lang="en-US" sz="2000" i="1" dirty="0"/>
              <a:t>et al</a:t>
            </a:r>
            <a:r>
              <a:rPr lang="en-US" sz="2000" dirty="0"/>
              <a:t>. from 1 to 20 MeV. </a:t>
            </a:r>
          </a:p>
          <a:p>
            <a:pPr marL="1428750" lvl="2" indent="-285750">
              <a:buClr>
                <a:schemeClr val="accent5"/>
              </a:buClr>
              <a:buFont typeface="Wingdings" panose="05000000000000000000" pitchFamily="2" charset="2"/>
              <a:buChar char="Ø"/>
            </a:pPr>
            <a:endParaRPr lang="en-US" sz="800" dirty="0"/>
          </a:p>
          <a:p>
            <a:pPr marL="1428750" lvl="2" indent="-285750">
              <a:buClr>
                <a:schemeClr val="accent5"/>
              </a:buClr>
              <a:buFont typeface="Wingdings" panose="05000000000000000000" pitchFamily="2" charset="2"/>
              <a:buChar char="Ø"/>
            </a:pPr>
            <a:r>
              <a:rPr lang="en-US" sz="2000" dirty="0"/>
              <a:t>This is the only experiment done using the single-bunch mode with </a:t>
            </a:r>
            <a:r>
              <a:rPr lang="en-US" sz="2000" b="0" i="0" u="none" strike="noStrike" baseline="0" dirty="0">
                <a:cs typeface="Times New Roman" panose="02020603050405020304" pitchFamily="18" charset="0"/>
              </a:rPr>
              <a:t>~ 41 ns width</a:t>
            </a:r>
            <a:r>
              <a:rPr lang="en-US" sz="2000" dirty="0"/>
              <a:t> .  </a:t>
            </a:r>
            <a:endParaRPr lang="en-US" sz="2000" b="0" u="none" strike="noStrike" baseline="0" dirty="0">
              <a:solidFill>
                <a:srgbClr val="000000"/>
              </a:solidFill>
              <a:cs typeface="Times New Roman" panose="02020603050405020304" pitchFamily="18" charset="0"/>
            </a:endParaRPr>
          </a:p>
          <a:p>
            <a:endParaRPr lang="en-US" sz="2000" i="0" dirty="0">
              <a:solidFill>
                <a:srgbClr val="000000"/>
              </a:solidFill>
              <a:cs typeface="Times New Roman" panose="02020603050405020304" pitchFamily="18" charset="0"/>
            </a:endParaRPr>
          </a:p>
          <a:p>
            <a:endParaRPr lang="en-US" sz="2000" i="0" dirty="0">
              <a:solidFill>
                <a:srgbClr val="000000"/>
              </a:solidFill>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alt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alt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endParaRPr lang="en-US" sz="2000" dirty="0">
              <a:cs typeface="Times New Roman" panose="02020603050405020304" pitchFamily="18" charset="0"/>
            </a:endParaRPr>
          </a:p>
          <a:p>
            <a:pPr marL="742950" lvl="1" indent="-285750">
              <a:buClr>
                <a:schemeClr val="accent5"/>
              </a:buClr>
              <a:buFont typeface="Wingdings" panose="05000000000000000000" pitchFamily="2" charset="2"/>
              <a:buChar char="Ø"/>
            </a:pPr>
            <a:r>
              <a:rPr lang="en-US" sz="2000" dirty="0">
                <a:cs typeface="Times New Roman" panose="02020603050405020304" pitchFamily="18" charset="0"/>
              </a:rPr>
              <a:t>Differential cross section data were obtained at 10 angles from 10 to 55 degrees. The shape measurements extend from 6 MeV to 52 MeV with 23 energy points. The flight path was 57.99m. </a:t>
            </a:r>
          </a:p>
          <a:p>
            <a:pPr marL="1485900" lvl="2" indent="-342900">
              <a:buClr>
                <a:srgbClr val="0070C0"/>
              </a:buClr>
              <a:buFont typeface="Wingdings" panose="05000000000000000000" pitchFamily="2" charset="2"/>
              <a:buChar char="Ø"/>
            </a:pPr>
            <a:r>
              <a:rPr lang="en-US" sz="2000" b="0" i="0" u="none" strike="noStrike" baseline="0" dirty="0">
                <a:solidFill>
                  <a:srgbClr val="131413"/>
                </a:solidFill>
                <a:latin typeface="Times-Roman"/>
              </a:rPr>
              <a:t>The measurements generally agree well compared with existing measurements, evaluations and theoretical calculations </a:t>
            </a:r>
            <a:r>
              <a:rPr lang="en-US" sz="2000" b="0" i="0" u="none" strike="noStrike" baseline="0" dirty="0">
                <a:solidFill>
                  <a:srgbClr val="131413"/>
                </a:solidFill>
                <a:cs typeface="Times New Roman" panose="02020603050405020304" pitchFamily="18" charset="0"/>
              </a:rPr>
              <a:t>(H. Jiang </a:t>
            </a:r>
            <a:r>
              <a:rPr lang="en-US" sz="2000" b="0" i="1" u="none" strike="noStrike" baseline="0" dirty="0">
                <a:solidFill>
                  <a:srgbClr val="131413"/>
                </a:solidFill>
                <a:cs typeface="Times New Roman" panose="02020603050405020304" pitchFamily="18" charset="0"/>
              </a:rPr>
              <a:t>et al</a:t>
            </a:r>
            <a:r>
              <a:rPr lang="en-US" sz="2000" b="0" i="0" u="none" strike="noStrike" baseline="0" dirty="0">
                <a:solidFill>
                  <a:srgbClr val="131413"/>
                </a:solidFill>
                <a:cs typeface="Times New Roman" panose="02020603050405020304" pitchFamily="18" charset="0"/>
              </a:rPr>
              <a:t>., Eur. Phys. J. </a:t>
            </a:r>
            <a:r>
              <a:rPr lang="en-US" sz="2000" b="0" i="0" dirty="0">
                <a:solidFill>
                  <a:srgbClr val="555555"/>
                </a:solidFill>
                <a:effectLst/>
                <a:cs typeface="Times New Roman" panose="02020603050405020304" pitchFamily="18" charset="0"/>
              </a:rPr>
              <a:t>A </a:t>
            </a:r>
            <a:r>
              <a:rPr lang="en-US" sz="2000" b="1" i="0" dirty="0">
                <a:solidFill>
                  <a:srgbClr val="555555"/>
                </a:solidFill>
                <a:effectLst/>
                <a:cs typeface="Times New Roman" panose="02020603050405020304" pitchFamily="18" charset="0"/>
              </a:rPr>
              <a:t>57 </a:t>
            </a:r>
            <a:r>
              <a:rPr lang="en-US" sz="2000" i="0" dirty="0">
                <a:solidFill>
                  <a:srgbClr val="555555"/>
                </a:solidFill>
                <a:effectLst/>
                <a:cs typeface="Times New Roman" panose="02020603050405020304" pitchFamily="18" charset="0"/>
              </a:rPr>
              <a:t>6</a:t>
            </a:r>
            <a:r>
              <a:rPr lang="en-US" sz="2000" b="1" i="0" dirty="0">
                <a:solidFill>
                  <a:srgbClr val="555555"/>
                </a:solidFill>
                <a:effectLst/>
                <a:cs typeface="Times New Roman" panose="02020603050405020304" pitchFamily="18" charset="0"/>
              </a:rPr>
              <a:t> </a:t>
            </a:r>
            <a:r>
              <a:rPr lang="en-US" sz="2000" b="0" i="0" dirty="0">
                <a:solidFill>
                  <a:srgbClr val="555555"/>
                </a:solidFill>
                <a:effectLst/>
                <a:cs typeface="Times New Roman" panose="02020603050405020304" pitchFamily="18" charset="0"/>
              </a:rPr>
              <a:t>(2021))</a:t>
            </a:r>
          </a:p>
          <a:p>
            <a:pPr marL="1485900" lvl="2" indent="-342900">
              <a:buClr>
                <a:srgbClr val="0070C0"/>
              </a:buClr>
              <a:buFont typeface="Wingdings" panose="05000000000000000000" pitchFamily="2" charset="2"/>
              <a:buChar char="Ø"/>
            </a:pPr>
            <a:endParaRPr lang="en-US" sz="2000" b="0" i="0" strike="noStrike" baseline="0" dirty="0">
              <a:solidFill>
                <a:srgbClr val="131413"/>
              </a:solidFill>
              <a:cs typeface="Times New Roman" panose="02020603050405020304" pitchFamily="18" charset="0"/>
            </a:endParaRPr>
          </a:p>
          <a:p>
            <a:pPr>
              <a:buClr>
                <a:schemeClr val="accent5"/>
              </a:buClr>
            </a:pPr>
            <a:endParaRPr lang="en-US" sz="1200" dirty="0"/>
          </a:p>
          <a:p>
            <a:pPr marL="285750" indent="-285750">
              <a:buClr>
                <a:schemeClr val="accent5"/>
              </a:buClr>
              <a:buFont typeface="Wingdings" panose="05000000000000000000" pitchFamily="2" charset="2"/>
              <a:buChar char="Ø"/>
            </a:pPr>
            <a:r>
              <a:rPr lang="en-US" sz="2000" dirty="0"/>
              <a:t>The hydrogen standard is limited to 20 MeV at the present time. The Jiang et al. data combined with the database being developed by Paris and Hale at LANL will allow an evaluation with an extended energy range to be produced. Their objective is to extend the evaluation to about 350 MeV the threshold for neutral pi production.</a:t>
            </a:r>
          </a:p>
          <a:p>
            <a:pPr marL="285750" indent="-285750">
              <a:buClr>
                <a:schemeClr val="accent5"/>
              </a:buClr>
              <a:buFont typeface="Wingdings" panose="05000000000000000000" pitchFamily="2" charset="2"/>
              <a:buChar char="Ø"/>
            </a:pPr>
            <a:endParaRPr lang="en-US" sz="1200" b="1" dirty="0">
              <a:latin typeface="+mn-lt"/>
            </a:endParaRPr>
          </a:p>
          <a:p>
            <a:pPr marL="342900" indent="-342900">
              <a:buClr>
                <a:schemeClr val="accent5"/>
              </a:buClr>
              <a:buFont typeface="Wingdings" panose="05000000000000000000" pitchFamily="2" charset="2"/>
              <a:buChar char="Ø"/>
            </a:pPr>
            <a:r>
              <a:rPr lang="en-US" sz="2000" dirty="0">
                <a:latin typeface="+mn-lt"/>
              </a:rPr>
              <a:t>It has been decided to wait until the next evaluation of the standards before extending the hydrogen energy range.</a:t>
            </a:r>
          </a:p>
          <a:p>
            <a:pPr>
              <a:buClr>
                <a:schemeClr val="accent5"/>
              </a:buClr>
            </a:pPr>
            <a:endParaRPr lang="en-US" sz="2000" dirty="0">
              <a:latin typeface="+mn-lt"/>
            </a:endParaRPr>
          </a:p>
          <a:p>
            <a:pPr>
              <a:buClr>
                <a:schemeClr val="accent5"/>
              </a:buClr>
            </a:pPr>
            <a:endParaRPr lang="en-US" sz="2000" dirty="0">
              <a:latin typeface="+mn-lt"/>
            </a:endParaRPr>
          </a:p>
          <a:p>
            <a:pPr marL="285750" indent="-285750">
              <a:buClr>
                <a:schemeClr val="accent5"/>
              </a:buClr>
              <a:buFont typeface="Wingdings" panose="05000000000000000000" pitchFamily="2" charset="2"/>
              <a:buChar char="Ø"/>
            </a:pPr>
            <a:endParaRPr lang="en-US" sz="2000" dirty="0"/>
          </a:p>
          <a:p>
            <a:pPr marL="285750" indent="-285750">
              <a:buClr>
                <a:schemeClr val="accent5"/>
              </a:buClr>
              <a:buFont typeface="Wingdings" panose="05000000000000000000" pitchFamily="2" charset="2"/>
              <a:buChar char="Ø"/>
            </a:pPr>
            <a:endParaRPr lang="en-US" sz="2000" dirty="0"/>
          </a:p>
          <a:p>
            <a:endParaRPr lang="en-US" sz="2000" dirty="0"/>
          </a:p>
          <a:p>
            <a:pPr>
              <a:buClr>
                <a:schemeClr val="accent5"/>
              </a:buClr>
              <a:defRPr/>
            </a:pPr>
            <a:endParaRPr lang="en-US" altLang="en-US" sz="1800" dirty="0"/>
          </a:p>
        </p:txBody>
      </p:sp>
    </p:spTree>
    <p:extLst>
      <p:ext uri="{BB962C8B-B14F-4D97-AF65-F5344CB8AC3E}">
        <p14:creationId xmlns:p14="http://schemas.microsoft.com/office/powerpoint/2010/main" val="2705027915"/>
      </p:ext>
    </p:extLst>
  </p:cSld>
  <p:clrMapOvr>
    <a:masterClrMapping/>
  </p:clrMapOvr>
  <mc:AlternateContent xmlns:mc="http://schemas.openxmlformats.org/markup-compatibility/2006" xmlns:p14="http://schemas.microsoft.com/office/powerpoint/2010/main">
    <mc:Choice Requires="p14">
      <p:transition spd="slow" p14:dur="2000" advTm="93461"/>
    </mc:Choice>
    <mc:Fallback xmlns="">
      <p:transition spd="slow" advTm="934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988943" y="86139"/>
            <a:ext cx="10073309" cy="275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en-US" sz="3200" b="1" baseline="30000" dirty="0">
                <a:solidFill>
                  <a:schemeClr val="accent2"/>
                </a:solidFill>
              </a:rPr>
              <a:t>                                         </a:t>
            </a:r>
            <a:r>
              <a:rPr lang="en-US" altLang="en-US" sz="2000" b="1" baseline="30000" dirty="0">
                <a:solidFill>
                  <a:srgbClr val="0070C0"/>
                </a:solidFill>
                <a:latin typeface="+mn-lt"/>
              </a:rPr>
              <a:t>6</a:t>
            </a:r>
            <a:r>
              <a:rPr lang="en-US" altLang="en-US" sz="2000" b="1" dirty="0">
                <a:solidFill>
                  <a:srgbClr val="0070C0"/>
                </a:solidFill>
                <a:latin typeface="+mn-lt"/>
              </a:rPr>
              <a:t>Li(</a:t>
            </a:r>
            <a:r>
              <a:rPr lang="en-US" altLang="en-US" sz="2000" b="1" dirty="0" err="1">
                <a:solidFill>
                  <a:srgbClr val="0070C0"/>
                </a:solidFill>
                <a:latin typeface="+mn-lt"/>
              </a:rPr>
              <a:t>n,t</a:t>
            </a:r>
            <a:r>
              <a:rPr lang="en-US" altLang="en-US" sz="2000" b="1" dirty="0">
                <a:solidFill>
                  <a:srgbClr val="0070C0"/>
                </a:solidFill>
                <a:latin typeface="+mn-lt"/>
              </a:rPr>
              <a:t>)  Measurements</a:t>
            </a:r>
            <a:endParaRPr lang="en-US" altLang="en-US" sz="3200" b="1" dirty="0">
              <a:solidFill>
                <a:srgbClr val="0070C0"/>
              </a:solidFill>
              <a:latin typeface="+mn-lt"/>
            </a:endParaRPr>
          </a:p>
          <a:p>
            <a:pPr marL="285750" indent="-285750">
              <a:buClr>
                <a:schemeClr val="accent5"/>
              </a:buClr>
              <a:buFont typeface="Wingdings" panose="05000000000000000000" pitchFamily="2" charset="2"/>
              <a:buChar char="Ø"/>
              <a:defRPr/>
            </a:pPr>
            <a:r>
              <a:rPr lang="en-US" sz="1800" dirty="0">
                <a:cs typeface="Times New Roman" panose="02020603050405020304" pitchFamily="18" charset="0"/>
              </a:rPr>
              <a:t>Measurements are being made by </a:t>
            </a:r>
            <a:r>
              <a:rPr lang="en-US" sz="1800" dirty="0" err="1">
                <a:cs typeface="Times New Roman" panose="02020603050405020304" pitchFamily="18" charset="0"/>
              </a:rPr>
              <a:t>Anastasiou</a:t>
            </a:r>
            <a:r>
              <a:rPr lang="en-US" sz="1800" dirty="0">
                <a:cs typeface="Times New Roman" panose="02020603050405020304" pitchFamily="18" charset="0"/>
              </a:rPr>
              <a:t> et al. of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 ratio with the NIFFTE fission TPC.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The expected energy range is from about </a:t>
            </a:r>
            <a:r>
              <a:rPr lang="en-US" sz="1800" dirty="0"/>
              <a:t>0.1 MeV up to 3 MeV (possibly 4 MeV). </a:t>
            </a:r>
            <a:r>
              <a:rPr lang="en-US" sz="1800" dirty="0">
                <a:effectLst/>
                <a:ea typeface="Calibri" panose="020F0502020204030204" pitchFamily="34" charset="0"/>
                <a:cs typeface="Times New Roman" panose="02020603050405020304" pitchFamily="18" charset="0"/>
              </a:rPr>
              <a:t>The data will impact </a:t>
            </a:r>
            <a:r>
              <a:rPr lang="en-US" sz="1800" dirty="0">
                <a:ea typeface="Calibri" panose="020F0502020204030204" pitchFamily="34" charset="0"/>
                <a:cs typeface="Times New Roman" panose="02020603050405020304" pitchFamily="18" charset="0"/>
              </a:rPr>
              <a:t>evaluations of both the </a:t>
            </a:r>
            <a:r>
              <a:rPr lang="en-US" sz="1800" baseline="30000" dirty="0">
                <a:effectLst/>
                <a:ea typeface="Calibri" panose="020F0502020204030204" pitchFamily="34" charset="0"/>
                <a:cs typeface="Times New Roman" panose="02020603050405020304" pitchFamily="18" charset="0"/>
              </a:rPr>
              <a:t>235</a:t>
            </a:r>
            <a:r>
              <a:rPr lang="en-US" sz="1800" dirty="0">
                <a:effectLst/>
                <a:ea typeface="Calibri" panose="020F0502020204030204" pitchFamily="34" charset="0"/>
                <a:cs typeface="Times New Roman" panose="02020603050405020304" pitchFamily="18" charset="0"/>
              </a:rPr>
              <a:t>U(</a:t>
            </a:r>
            <a:r>
              <a:rPr lang="en-US" sz="1800" dirty="0" err="1">
                <a:effectLst/>
                <a:ea typeface="Calibri" panose="020F0502020204030204" pitchFamily="34" charset="0"/>
                <a:cs typeface="Times New Roman" panose="02020603050405020304" pitchFamily="18" charset="0"/>
              </a:rPr>
              <a:t>n,f</a:t>
            </a:r>
            <a:r>
              <a:rPr lang="en-US" sz="1800" dirty="0">
                <a:effectLst/>
                <a:ea typeface="Calibri" panose="020F0502020204030204" pitchFamily="34" charset="0"/>
                <a:cs typeface="Times New Roman" panose="02020603050405020304" pitchFamily="18" charset="0"/>
              </a:rPr>
              <a:t>) and </a:t>
            </a:r>
            <a:r>
              <a:rPr lang="en-US" sz="1800" baseline="30000" dirty="0">
                <a:effectLst/>
                <a:ea typeface="Calibri" panose="020F0502020204030204" pitchFamily="34" charset="0"/>
                <a:cs typeface="Times New Roman" panose="02020603050405020304" pitchFamily="18" charset="0"/>
              </a:rPr>
              <a:t>6</a:t>
            </a:r>
            <a:r>
              <a:rPr lang="en-US" sz="1800" dirty="0">
                <a:effectLst/>
                <a:ea typeface="Calibri" panose="020F0502020204030204" pitchFamily="34" charset="0"/>
                <a:cs typeface="Times New Roman" panose="02020603050405020304" pitchFamily="18" charset="0"/>
              </a:rPr>
              <a:t>Li(</a:t>
            </a:r>
            <a:r>
              <a:rPr lang="en-US" sz="1800" dirty="0" err="1">
                <a:effectLst/>
                <a:ea typeface="Calibri" panose="020F0502020204030204" pitchFamily="34" charset="0"/>
                <a:cs typeface="Times New Roman" panose="02020603050405020304" pitchFamily="18" charset="0"/>
              </a:rPr>
              <a:t>n,t</a:t>
            </a:r>
            <a:r>
              <a:rPr lang="en-US" sz="1800" dirty="0">
                <a:effectLst/>
                <a:ea typeface="Calibri" panose="020F0502020204030204" pitchFamily="34" charset="0"/>
                <a:cs typeface="Times New Roman" panose="02020603050405020304" pitchFamily="18" charset="0"/>
              </a:rPr>
              <a:t>) cross sections. </a:t>
            </a:r>
          </a:p>
          <a:p>
            <a:pPr marL="742950" lvl="1" indent="-285750">
              <a:buClr>
                <a:schemeClr val="accent5"/>
              </a:buClr>
              <a:buFont typeface="Wingdings" panose="05000000000000000000" pitchFamily="2" charset="2"/>
              <a:buChar char="Ø"/>
              <a:defRPr/>
            </a:pPr>
            <a:r>
              <a:rPr lang="en-US" sz="1800" dirty="0">
                <a:effectLst/>
                <a:ea typeface="Calibri" panose="020F0502020204030204" pitchFamily="34" charset="0"/>
                <a:cs typeface="Times New Roman" panose="02020603050405020304" pitchFamily="18" charset="0"/>
              </a:rPr>
              <a:t>Some results of this work were given </a:t>
            </a:r>
            <a:r>
              <a:rPr lang="en-US" sz="1800" dirty="0">
                <a:cs typeface="Times New Roman" panose="02020603050405020304" pitchFamily="18" charset="0"/>
              </a:rPr>
              <a:t>by </a:t>
            </a:r>
            <a:r>
              <a:rPr lang="en-US" sz="1800" dirty="0" err="1">
                <a:cs typeface="Times New Roman" panose="02020603050405020304" pitchFamily="18" charset="0"/>
              </a:rPr>
              <a:t>Anastasiou</a:t>
            </a:r>
            <a:r>
              <a:rPr lang="en-US" sz="1800" dirty="0">
                <a:cs typeface="Times New Roman" panose="02020603050405020304" pitchFamily="18" charset="0"/>
              </a:rPr>
              <a:t> </a:t>
            </a:r>
            <a:r>
              <a:rPr lang="en-US" sz="1800" dirty="0">
                <a:effectLst/>
                <a:ea typeface="Calibri" panose="020F0502020204030204" pitchFamily="34" charset="0"/>
                <a:cs typeface="Times New Roman" panose="02020603050405020304" pitchFamily="18" charset="0"/>
              </a:rPr>
              <a:t>at the ND2022 conference and the 2023 standards meeting .</a:t>
            </a:r>
          </a:p>
          <a:p>
            <a:pPr marL="1428750" lvl="2" indent="-285750">
              <a:buClr>
                <a:schemeClr val="accent5"/>
              </a:buClr>
              <a:buFont typeface="Wingdings" panose="05000000000000000000" pitchFamily="2" charset="2"/>
              <a:buChar char="Ø"/>
              <a:defRPr/>
            </a:pPr>
            <a:r>
              <a:rPr lang="en-US" sz="1800" dirty="0">
                <a:effectLst/>
                <a:latin typeface="Times New Roman" panose="02020603050405020304" pitchFamily="18" charset="0"/>
                <a:ea typeface="Times New Roman" panose="02020603050405020304" pitchFamily="18" charset="0"/>
              </a:rPr>
              <a:t>Preliminary results were given that agree well with the standards evaluation and suggest a rise in the ratio above 1 MeV.</a:t>
            </a:r>
            <a:endParaRPr lang="en-US" altLang="en-US" sz="1000" dirty="0">
              <a:latin typeface="+mn-lt"/>
            </a:endParaRPr>
          </a:p>
          <a:p>
            <a:pPr>
              <a:buClr>
                <a:schemeClr val="accent5"/>
              </a:buClr>
              <a:buFont typeface="Wingdings" panose="05000000000000000000" pitchFamily="2" charset="2"/>
              <a:buChar char="Ø"/>
              <a:defRPr/>
            </a:pPr>
            <a:endParaRPr lang="en-US" altLang="en-US" sz="800" dirty="0"/>
          </a:p>
        </p:txBody>
      </p:sp>
    </p:spTree>
    <p:extLst>
      <p:ext uri="{BB962C8B-B14F-4D97-AF65-F5344CB8AC3E}">
        <p14:creationId xmlns:p14="http://schemas.microsoft.com/office/powerpoint/2010/main" val="2432784033"/>
      </p:ext>
    </p:extLst>
  </p:cSld>
  <p:clrMapOvr>
    <a:masterClrMapping/>
  </p:clrMapOvr>
  <p:transition spd="slow" advTm="7229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5C41575-EC71-B23D-12CF-42FF82AA64DA}"/>
              </a:ext>
            </a:extLst>
          </p:cNvPr>
          <p:cNvSpPr txBox="1"/>
          <p:nvPr/>
        </p:nvSpPr>
        <p:spPr>
          <a:xfrm>
            <a:off x="2138946" y="310147"/>
            <a:ext cx="8545095" cy="430887"/>
          </a:xfrm>
          <a:prstGeom prst="rect">
            <a:avLst/>
          </a:prstGeom>
          <a:noFill/>
        </p:spPr>
        <p:txBody>
          <a:bodyPr wrap="square" rtlCol="0">
            <a:spAutoFit/>
          </a:bodyPr>
          <a:lstStyle/>
          <a:p>
            <a:r>
              <a:rPr lang="en-US" sz="2200" baseline="30000" dirty="0"/>
              <a:t>235</a:t>
            </a:r>
            <a:r>
              <a:rPr lang="en-US" sz="2200" dirty="0"/>
              <a:t>U(</a:t>
            </a:r>
            <a:r>
              <a:rPr lang="en-US" sz="2200" dirty="0" err="1"/>
              <a:t>n,f</a:t>
            </a:r>
            <a:r>
              <a:rPr lang="en-US" sz="2200" dirty="0"/>
              <a:t>)/6Li(</a:t>
            </a:r>
            <a:r>
              <a:rPr lang="en-US" sz="2200" dirty="0" err="1"/>
              <a:t>n,t</a:t>
            </a:r>
            <a:r>
              <a:rPr lang="en-US" sz="2200" dirty="0"/>
              <a:t>)  Cross Section Ratio Measurements by </a:t>
            </a:r>
            <a:r>
              <a:rPr lang="en-US" sz="2200" dirty="0" err="1"/>
              <a:t>Anastasiou</a:t>
            </a:r>
            <a:r>
              <a:rPr lang="en-US" sz="2200" dirty="0"/>
              <a:t> et al.</a:t>
            </a:r>
          </a:p>
        </p:txBody>
      </p:sp>
      <p:pic>
        <p:nvPicPr>
          <p:cNvPr id="4" name="Picture 3" descr="Chart, line chart&#10;&#10;Description automatically generated">
            <a:extLst>
              <a:ext uri="{FF2B5EF4-FFF2-40B4-BE49-F238E27FC236}">
                <a16:creationId xmlns:a16="http://schemas.microsoft.com/office/drawing/2014/main" id="{E0125662-37BD-6C35-F13C-4263330916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158" y="876834"/>
            <a:ext cx="7705558" cy="5922176"/>
          </a:xfrm>
          <a:prstGeom prst="rect">
            <a:avLst/>
          </a:prstGeom>
        </p:spPr>
      </p:pic>
    </p:spTree>
    <p:extLst>
      <p:ext uri="{BB962C8B-B14F-4D97-AF65-F5344CB8AC3E}">
        <p14:creationId xmlns:p14="http://schemas.microsoft.com/office/powerpoint/2010/main" val="296758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05675" y="572785"/>
            <a:ext cx="10512237"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None/>
              <a:defRPr/>
            </a:pPr>
            <a:r>
              <a:rPr lang="en-US" altLang="en-US" sz="2000" dirty="0">
                <a:solidFill>
                  <a:schemeClr val="accent6"/>
                </a:solidFill>
                <a:latin typeface="+mn-lt"/>
              </a:rPr>
              <a:t>          </a:t>
            </a:r>
            <a:r>
              <a:rPr lang="en-US" altLang="en-US" sz="2000" b="1" dirty="0">
                <a:solidFill>
                  <a:schemeClr val="accent5"/>
                </a:solidFill>
                <a:latin typeface="+mn-lt"/>
              </a:rPr>
              <a:t>Measurements Directly Related to the </a:t>
            </a:r>
            <a:r>
              <a:rPr lang="en-US" altLang="en-US" sz="2000" b="1" baseline="30000" dirty="0">
                <a:solidFill>
                  <a:schemeClr val="accent5"/>
                </a:solidFill>
                <a:latin typeface="+mn-lt"/>
              </a:rPr>
              <a:t>10</a:t>
            </a:r>
            <a:r>
              <a:rPr lang="en-US" altLang="en-US" sz="2000" b="1" dirty="0">
                <a:solidFill>
                  <a:schemeClr val="accent5"/>
                </a:solidFill>
                <a:latin typeface="+mn-lt"/>
              </a:rPr>
              <a:t>B(</a:t>
            </a:r>
            <a:r>
              <a:rPr lang="en-US" altLang="en-US" sz="2000" b="1" dirty="0" err="1">
                <a:solidFill>
                  <a:schemeClr val="accent5"/>
                </a:solidFill>
                <a:latin typeface="+mn-lt"/>
              </a:rPr>
              <a:t>n,</a:t>
            </a:r>
            <a:r>
              <a:rPr lang="en-US" altLang="en-US" sz="2000" b="1" dirty="0" err="1">
                <a:solidFill>
                  <a:schemeClr val="accent5"/>
                </a:solidFill>
                <a:latin typeface="Symbol" panose="05050102010706020507" pitchFamily="18" charset="2"/>
              </a:rPr>
              <a:t>a</a:t>
            </a:r>
            <a:r>
              <a:rPr lang="en-US" altLang="en-US" sz="2000" b="1" dirty="0">
                <a:solidFill>
                  <a:schemeClr val="accent5"/>
                </a:solidFill>
                <a:latin typeface="+mn-lt"/>
              </a:rPr>
              <a:t>) </a:t>
            </a:r>
            <a:r>
              <a:rPr lang="en-US" altLang="en-US" sz="2000" b="1" dirty="0" err="1">
                <a:solidFill>
                  <a:schemeClr val="accent5"/>
                </a:solidFill>
                <a:latin typeface="+mn-lt"/>
              </a:rPr>
              <a:t>Standardand</a:t>
            </a:r>
            <a:r>
              <a:rPr lang="en-US" altLang="en-US" sz="2000" b="1" dirty="0">
                <a:solidFill>
                  <a:schemeClr val="accent5"/>
                </a:solidFill>
                <a:latin typeface="+mn-lt"/>
              </a:rPr>
              <a:t> </a:t>
            </a:r>
            <a:r>
              <a:rPr lang="en-US" altLang="en-US" sz="2000" b="1" baseline="30000" dirty="0">
                <a:solidFill>
                  <a:schemeClr val="accent5"/>
                </a:solidFill>
                <a:latin typeface="+mn-lt"/>
              </a:rPr>
              <a:t>10</a:t>
            </a:r>
            <a:r>
              <a:rPr lang="en-US" altLang="en-US" sz="2000" b="1" dirty="0">
                <a:solidFill>
                  <a:schemeClr val="accent5"/>
                </a:solidFill>
                <a:latin typeface="+mn-lt"/>
              </a:rPr>
              <a:t>B(n,</a:t>
            </a:r>
            <a:r>
              <a:rPr lang="en-US" altLang="en-US" sz="2000" b="1" dirty="0">
                <a:solidFill>
                  <a:schemeClr val="accent5"/>
                </a:solidFill>
                <a:latin typeface="Symbol" panose="05050102010706020507" pitchFamily="18" charset="2"/>
              </a:rPr>
              <a:t>a</a:t>
            </a:r>
            <a:r>
              <a:rPr lang="en-US" altLang="en-US" sz="2000" b="1" baseline="-25000" dirty="0">
                <a:solidFill>
                  <a:schemeClr val="accent5"/>
                </a:solidFill>
                <a:latin typeface="+mn-lt"/>
              </a:rPr>
              <a:t>1</a:t>
            </a:r>
            <a:r>
              <a:rPr lang="en-US" altLang="en-US" sz="2000" b="1" dirty="0">
                <a:solidFill>
                  <a:schemeClr val="accent5"/>
                </a:solidFill>
                <a:latin typeface="Symbol" panose="05050102010706020507" pitchFamily="18" charset="2"/>
              </a:rPr>
              <a:t>g</a:t>
            </a:r>
            <a:r>
              <a:rPr lang="en-US" altLang="en-US" sz="2000" b="1" dirty="0">
                <a:solidFill>
                  <a:schemeClr val="accent5"/>
                </a:solidFill>
                <a:latin typeface="+mn-lt"/>
              </a:rPr>
              <a:t>) Measurements</a:t>
            </a:r>
          </a:p>
          <a:p>
            <a:pPr>
              <a:spcBef>
                <a:spcPct val="0"/>
              </a:spcBef>
              <a:buFontTx/>
              <a:buNone/>
              <a:defRPr/>
            </a:pPr>
            <a:endParaRPr lang="en-US" altLang="en-US" sz="1200" dirty="0">
              <a:latin typeface="+mn-lt"/>
            </a:endParaRPr>
          </a:p>
          <a:p>
            <a:pPr marL="285750" indent="-285750">
              <a:buClr>
                <a:srgbClr val="0070C0"/>
              </a:buClr>
              <a:buFont typeface="Wingdings" panose="05000000000000000000" pitchFamily="2" charset="2"/>
              <a:buChar char="Ø"/>
            </a:pPr>
            <a:r>
              <a:rPr lang="en-US" sz="1800" dirty="0">
                <a:latin typeface="+mn-lt"/>
              </a:rPr>
              <a:t>Massey </a:t>
            </a:r>
            <a:r>
              <a:rPr lang="en-US" sz="1800" i="1" dirty="0">
                <a:latin typeface="+mn-lt"/>
              </a:rPr>
              <a:t>et al. </a:t>
            </a:r>
            <a:r>
              <a:rPr lang="en-US" sz="1800" dirty="0">
                <a:latin typeface="+mn-lt"/>
              </a:rPr>
              <a:t>have measured </a:t>
            </a:r>
            <a:r>
              <a:rPr lang="en-US" sz="1800" baseline="30000" dirty="0">
                <a:latin typeface="+mn-lt"/>
              </a:rPr>
              <a:t>10</a:t>
            </a:r>
            <a:r>
              <a:rPr lang="en-US" sz="1800" dirty="0">
                <a:latin typeface="+mn-lt"/>
              </a:rPr>
              <a:t>B(</a:t>
            </a:r>
            <a:r>
              <a:rPr lang="en-US" sz="1800" dirty="0" err="1">
                <a:latin typeface="+mn-lt"/>
              </a:rPr>
              <a:t>n,Z</a:t>
            </a:r>
            <a:r>
              <a:rPr lang="en-US" sz="1800" dirty="0">
                <a:latin typeface="+mn-lt"/>
              </a:rPr>
              <a:t>) reactions for neutron energies from 2 to 20 MeV.</a:t>
            </a:r>
          </a:p>
          <a:p>
            <a:pPr lvl="1">
              <a:buClr>
                <a:srgbClr val="0070C0"/>
              </a:buClr>
              <a:buFont typeface="Wingdings" panose="05000000000000000000" pitchFamily="2" charset="2"/>
              <a:buChar char="Ø"/>
            </a:pPr>
            <a:r>
              <a:rPr lang="en-US" sz="1800" dirty="0">
                <a:latin typeface="+mn-lt"/>
              </a:rPr>
              <a:t> The work was done at the LANSCE WNR facility (</a:t>
            </a:r>
            <a:r>
              <a:rPr lang="en-US" sz="1800" b="0" i="0" u="none" strike="noStrike" baseline="0" dirty="0">
                <a:latin typeface="Times-Roman"/>
              </a:rPr>
              <a:t>Phys. Rev. C </a:t>
            </a:r>
            <a:r>
              <a:rPr lang="en-US" sz="1800" b="1" i="0" u="none" strike="noStrike" baseline="0" dirty="0">
                <a:latin typeface="Times-Bold"/>
              </a:rPr>
              <a:t>105</a:t>
            </a:r>
            <a:r>
              <a:rPr lang="en-US" sz="1800" b="0" i="0" u="none" strike="noStrike" baseline="0" dirty="0">
                <a:latin typeface="Times-Roman"/>
              </a:rPr>
              <a:t>, 054612 (2022))</a:t>
            </a:r>
            <a:endParaRPr lang="en-US" sz="1800" dirty="0">
              <a:latin typeface="+mn-lt"/>
            </a:endParaRPr>
          </a:p>
          <a:p>
            <a:pPr lvl="1" indent="0">
              <a:buClr>
                <a:srgbClr val="0070C0"/>
              </a:buClr>
              <a:buNone/>
            </a:pPr>
            <a:endParaRPr lang="en-US" sz="1800" dirty="0">
              <a:latin typeface="+mn-lt"/>
            </a:endParaRPr>
          </a:p>
          <a:p>
            <a:pPr marL="285750" indent="-285750">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More work by Massey </a:t>
            </a:r>
            <a:r>
              <a:rPr lang="en-US" sz="1800" i="1" dirty="0">
                <a:cs typeface="Times New Roman" panose="02020603050405020304" pitchFamily="18" charset="0"/>
              </a:rPr>
              <a:t>et al.</a:t>
            </a:r>
          </a:p>
          <a:p>
            <a:pPr marL="1028700" lvl="1">
              <a:spcBef>
                <a:spcPct val="0"/>
              </a:spcBef>
              <a:buClr>
                <a:srgbClr val="0070C0"/>
              </a:buClr>
              <a:buFont typeface="Wingdings" panose="05000000000000000000" pitchFamily="2" charset="2"/>
              <a:buChar char="Ø"/>
              <a:defRPr/>
            </a:pPr>
            <a:r>
              <a:rPr lang="en-US" sz="1800" dirty="0">
                <a:cs typeface="Times New Roman" panose="02020603050405020304" pitchFamily="18" charset="0"/>
              </a:rPr>
              <a:t>Several measurements of the </a:t>
            </a:r>
            <a:r>
              <a:rPr lang="en-US" sz="1800" baseline="30000" dirty="0"/>
              <a:t>10</a:t>
            </a:r>
            <a:r>
              <a:rPr lang="en-US" sz="1800" dirty="0"/>
              <a:t>Be(</a:t>
            </a:r>
            <a:r>
              <a:rPr lang="en-US" sz="1800" dirty="0" err="1"/>
              <a:t>p,n</a:t>
            </a:r>
            <a:r>
              <a:rPr lang="en-US" sz="1800" dirty="0"/>
              <a:t>)</a:t>
            </a:r>
            <a:r>
              <a:rPr lang="en-US" sz="1800" baseline="30000" dirty="0"/>
              <a:t>10</a:t>
            </a:r>
            <a:r>
              <a:rPr lang="en-US" sz="1800" dirty="0"/>
              <a:t>B reaction b</a:t>
            </a:r>
            <a:r>
              <a:rPr lang="en-US" sz="1800" dirty="0">
                <a:cs typeface="Times New Roman" panose="02020603050405020304" pitchFamily="18" charset="0"/>
              </a:rPr>
              <a:t>y Massey and </a:t>
            </a:r>
            <a:r>
              <a:rPr lang="en-US" sz="1800" dirty="0"/>
              <a:t>Jones-</a:t>
            </a:r>
            <a:r>
              <a:rPr lang="en-US" sz="1800" dirty="0" err="1"/>
              <a:t>Aberty</a:t>
            </a:r>
            <a:r>
              <a:rPr lang="en-US" sz="1800" dirty="0"/>
              <a:t> at Ohio University. </a:t>
            </a:r>
          </a:p>
          <a:p>
            <a:pPr marL="1028700" lvl="1">
              <a:spcBef>
                <a:spcPct val="0"/>
              </a:spcBef>
              <a:buClr>
                <a:srgbClr val="0070C0"/>
              </a:buClr>
              <a:buFont typeface="Wingdings" panose="05000000000000000000" pitchFamily="2" charset="2"/>
              <a:buChar char="Ø"/>
              <a:defRPr/>
            </a:pPr>
            <a:r>
              <a:rPr lang="en-US" sz="1800" dirty="0"/>
              <a:t>They include two angular distributions at 2.5 and 3.5 MeV. </a:t>
            </a:r>
          </a:p>
          <a:p>
            <a:pPr>
              <a:spcBef>
                <a:spcPct val="0"/>
              </a:spcBef>
              <a:buFontTx/>
              <a:buNone/>
              <a:defRPr/>
            </a:pPr>
            <a:endParaRPr lang="en-US" altLang="en-US" sz="1800" dirty="0"/>
          </a:p>
          <a:p>
            <a:pPr marL="285750" indent="-285750">
              <a:spcBef>
                <a:spcPct val="0"/>
              </a:spcBef>
              <a:buClr>
                <a:srgbClr val="0070C0"/>
              </a:buClr>
              <a:buFont typeface="Wingdings" panose="05000000000000000000" pitchFamily="2" charset="2"/>
              <a:buChar char="Ø"/>
              <a:defRPr/>
            </a:pPr>
            <a:r>
              <a:rPr lang="en-US" sz="1800" dirty="0">
                <a:latin typeface="+mn-lt"/>
              </a:rPr>
              <a:t>All of these data can be used in R-matrix fits to improve the </a:t>
            </a:r>
            <a:r>
              <a:rPr lang="en-US" altLang="en-US" sz="1800" baseline="30000" dirty="0"/>
              <a:t>10</a:t>
            </a:r>
            <a:r>
              <a:rPr lang="en-US" altLang="en-US" sz="1800" dirty="0"/>
              <a:t>B(n,</a:t>
            </a:r>
            <a:r>
              <a:rPr lang="el-GR" altLang="en-US" sz="1800" dirty="0"/>
              <a:t>α</a:t>
            </a:r>
            <a:r>
              <a:rPr lang="en-US" altLang="en-US" sz="1800" dirty="0"/>
              <a:t>) </a:t>
            </a:r>
            <a:r>
              <a:rPr lang="en-US" sz="1800" dirty="0">
                <a:latin typeface="+mn-lt"/>
              </a:rPr>
              <a:t>standards</a:t>
            </a:r>
          </a:p>
          <a:p>
            <a:pPr>
              <a:spcBef>
                <a:spcPct val="0"/>
              </a:spcBef>
              <a:buFontTx/>
              <a:buNone/>
              <a:defRPr/>
            </a:pPr>
            <a:endParaRPr lang="en-US" altLang="en-US" sz="1800" dirty="0"/>
          </a:p>
          <a:p>
            <a:pPr>
              <a:spcBef>
                <a:spcPct val="0"/>
              </a:spcBef>
              <a:buFontTx/>
              <a:buNone/>
              <a:defRPr/>
            </a:pPr>
            <a:r>
              <a:rPr lang="en-US" altLang="en-US" sz="1800" dirty="0"/>
              <a:t> </a:t>
            </a:r>
          </a:p>
          <a:p>
            <a:pPr>
              <a:spcBef>
                <a:spcPct val="0"/>
              </a:spcBef>
              <a:buFontTx/>
              <a:buNone/>
              <a:defRPr/>
            </a:pPr>
            <a:endParaRPr lang="en-US" altLang="en-US" sz="1800" dirty="0"/>
          </a:p>
          <a:p>
            <a:pPr>
              <a:spcBef>
                <a:spcPct val="0"/>
              </a:spcBef>
              <a:buFontTx/>
              <a:buNone/>
              <a:defRPr/>
            </a:pPr>
            <a:endParaRPr lang="en-US" altLang="en-US" sz="1800" dirty="0"/>
          </a:p>
          <a:p>
            <a:pPr>
              <a:spcBef>
                <a:spcPct val="0"/>
              </a:spcBef>
              <a:buFontTx/>
              <a:buNone/>
              <a:defRPr/>
            </a:pPr>
            <a:endParaRPr lang="en-US" altLang="en-US" sz="1800" dirty="0">
              <a:solidFill>
                <a:schemeClr val="accent2"/>
              </a:solidFill>
            </a:endParaRPr>
          </a:p>
        </p:txBody>
      </p:sp>
    </p:spTree>
    <p:extLst>
      <p:ext uri="{BB962C8B-B14F-4D97-AF65-F5344CB8AC3E}">
        <p14:creationId xmlns:p14="http://schemas.microsoft.com/office/powerpoint/2010/main" val="240503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49040" y="282946"/>
            <a:ext cx="5212080" cy="400110"/>
          </a:xfrm>
          <a:prstGeom prst="rect">
            <a:avLst/>
          </a:prstGeom>
          <a:noFill/>
        </p:spPr>
        <p:txBody>
          <a:bodyPr wrap="square" rtlCol="0">
            <a:spAutoFit/>
          </a:bodyPr>
          <a:lstStyle/>
          <a:p>
            <a:r>
              <a:rPr lang="en-US" sz="2000" b="1" baseline="30000" dirty="0">
                <a:solidFill>
                  <a:schemeClr val="accent5"/>
                </a:solidFill>
                <a:cs typeface="Times New Roman" panose="02020603050405020304" pitchFamily="18" charset="0"/>
              </a:rPr>
              <a:t>10</a:t>
            </a:r>
            <a:r>
              <a:rPr lang="en-US" sz="2000" b="1" dirty="0">
                <a:solidFill>
                  <a:schemeClr val="accent5"/>
                </a:solidFill>
                <a:cs typeface="Times New Roman" panose="02020603050405020304" pitchFamily="18" charset="0"/>
              </a:rPr>
              <a:t>B(</a:t>
            </a:r>
            <a:r>
              <a:rPr lang="en-US" sz="2000" b="1" dirty="0" err="1">
                <a:solidFill>
                  <a:schemeClr val="accent5"/>
                </a:solidFill>
                <a:cs typeface="Times New Roman" panose="02020603050405020304" pitchFamily="18" charset="0"/>
              </a:rPr>
              <a:t>n,x</a:t>
            </a:r>
            <a:r>
              <a:rPr lang="en-US" sz="2000" b="1" dirty="0">
                <a:solidFill>
                  <a:schemeClr val="accent5"/>
                </a:solidFill>
                <a:cs typeface="Times New Roman" panose="02020603050405020304" pitchFamily="18" charset="0"/>
              </a:rPr>
              <a:t>)</a:t>
            </a:r>
            <a:r>
              <a:rPr lang="en-US" sz="2000" b="1" baseline="30000" dirty="0">
                <a:solidFill>
                  <a:schemeClr val="accent5"/>
                </a:solidFill>
                <a:cs typeface="Times New Roman" panose="02020603050405020304" pitchFamily="18" charset="0"/>
              </a:rPr>
              <a:t>7</a:t>
            </a:r>
            <a:r>
              <a:rPr lang="en-US" sz="2000" b="1" dirty="0">
                <a:solidFill>
                  <a:schemeClr val="accent5"/>
                </a:solidFill>
                <a:cs typeface="Times New Roman" panose="02020603050405020304" pitchFamily="18" charset="0"/>
              </a:rPr>
              <a:t>Li and Li Measurements</a:t>
            </a:r>
          </a:p>
        </p:txBody>
      </p:sp>
      <p:sp>
        <p:nvSpPr>
          <p:cNvPr id="6" name="TextBox 5">
            <a:extLst>
              <a:ext uri="{FF2B5EF4-FFF2-40B4-BE49-F238E27FC236}">
                <a16:creationId xmlns:a16="http://schemas.microsoft.com/office/drawing/2014/main" id="{2653B009-9B15-94F4-CC8D-537200C930B0}"/>
              </a:ext>
            </a:extLst>
          </p:cNvPr>
          <p:cNvSpPr txBox="1"/>
          <p:nvPr/>
        </p:nvSpPr>
        <p:spPr>
          <a:xfrm>
            <a:off x="740465" y="1023730"/>
            <a:ext cx="9372600" cy="2092881"/>
          </a:xfrm>
          <a:prstGeom prst="rect">
            <a:avLst/>
          </a:prstGeom>
          <a:noFill/>
        </p:spPr>
        <p:txBody>
          <a:bodyPr wrap="square">
            <a:spAutoFit/>
          </a:bodyPr>
          <a:lstStyle/>
          <a:p>
            <a:pPr marL="285750" indent="-285750">
              <a:buClr>
                <a:schemeClr val="accent5"/>
              </a:buClr>
              <a:buFont typeface="Wingdings" panose="05000000000000000000" pitchFamily="2" charset="2"/>
              <a:buChar char="Ø"/>
            </a:pPr>
            <a:r>
              <a:rPr lang="en-US" sz="2000" dirty="0">
                <a:effectLst/>
                <a:ea typeface="Calibri" panose="020F0502020204030204" pitchFamily="34" charset="0"/>
                <a:cs typeface="Times New Roman" panose="02020603050405020304" pitchFamily="18" charset="0"/>
              </a:rPr>
              <a:t>Extension in the energy ranges to above 1 MeV of the </a:t>
            </a:r>
            <a:r>
              <a:rPr lang="en-US" sz="2000" baseline="30000" dirty="0">
                <a:effectLst/>
                <a:ea typeface="Calibri" panose="020F0502020204030204" pitchFamily="34" charset="0"/>
                <a:cs typeface="Times New Roman" panose="02020603050405020304" pitchFamily="18" charset="0"/>
              </a:rPr>
              <a:t>6</a:t>
            </a:r>
            <a:r>
              <a:rPr lang="en-US" sz="2000" dirty="0">
                <a:effectLst/>
                <a:ea typeface="Calibri" panose="020F0502020204030204" pitchFamily="34" charset="0"/>
                <a:cs typeface="Times New Roman" panose="02020603050405020304" pitchFamily="18" charset="0"/>
              </a:rPr>
              <a:t>Li(</a:t>
            </a:r>
            <a:r>
              <a:rPr lang="en-US" sz="2000" dirty="0" err="1">
                <a:effectLst/>
                <a:ea typeface="Calibri" panose="020F0502020204030204" pitchFamily="34" charset="0"/>
                <a:cs typeface="Times New Roman" panose="02020603050405020304" pitchFamily="18" charset="0"/>
              </a:rPr>
              <a:t>n,t</a:t>
            </a:r>
            <a:r>
              <a:rPr lang="en-US" sz="2000" dirty="0">
                <a:effectLst/>
                <a:ea typeface="Calibri" panose="020F0502020204030204" pitchFamily="34" charset="0"/>
                <a:cs typeface="Times New Roman" panose="02020603050405020304" pitchFamily="18" charset="0"/>
              </a:rPr>
              <a:t>) and </a:t>
            </a:r>
            <a:r>
              <a:rPr lang="en-US" sz="2000" baseline="30000" dirty="0">
                <a:effectLst/>
                <a:ea typeface="Calibri" panose="020F0502020204030204" pitchFamily="34" charset="0"/>
                <a:cs typeface="Times New Roman" panose="02020603050405020304" pitchFamily="18" charset="0"/>
              </a:rPr>
              <a:t>10</a:t>
            </a:r>
            <a:r>
              <a:rPr lang="en-US" sz="2000" dirty="0">
                <a:effectLst/>
                <a:ea typeface="Calibri" panose="020F0502020204030204" pitchFamily="34" charset="0"/>
                <a:cs typeface="Times New Roman" panose="02020603050405020304" pitchFamily="18" charset="0"/>
              </a:rPr>
              <a:t>B standards may be possible with the work by</a:t>
            </a:r>
            <a:r>
              <a:rPr lang="en-US" sz="2000" baseline="30000" dirty="0">
                <a:effectLst/>
                <a:ea typeface="Calibri" panose="020F0502020204030204" pitchFamily="34" charset="0"/>
                <a:cs typeface="Times New Roman" panose="02020603050405020304" pitchFamily="18" charset="0"/>
              </a:rPr>
              <a:t> </a:t>
            </a:r>
            <a:r>
              <a:rPr lang="en-US" sz="2000" dirty="0" err="1">
                <a:cs typeface="Times New Roman" panose="02020603050405020304" pitchFamily="18" charset="0"/>
              </a:rPr>
              <a:t>Anastasiou</a:t>
            </a:r>
            <a:r>
              <a:rPr lang="en-US" sz="2000" dirty="0">
                <a:cs typeface="Times New Roman" panose="02020603050405020304" pitchFamily="18" charset="0"/>
              </a:rPr>
              <a:t> </a:t>
            </a:r>
            <a:r>
              <a:rPr lang="en-US" sz="2000" i="1" dirty="0">
                <a:cs typeface="Times New Roman" panose="02020603050405020304" pitchFamily="18" charset="0"/>
              </a:rPr>
              <a:t>et al</a:t>
            </a:r>
            <a:r>
              <a:rPr lang="en-US" sz="2000" dirty="0">
                <a:cs typeface="Times New Roman" panose="02020603050405020304" pitchFamily="18" charset="0"/>
              </a:rPr>
              <a:t>.,</a:t>
            </a:r>
            <a:r>
              <a:rPr lang="en-US" sz="2000" dirty="0">
                <a:effectLst/>
                <a:ea typeface="Calibri" panose="020F0502020204030204" pitchFamily="34" charset="0"/>
                <a:cs typeface="Times New Roman" panose="02020603050405020304" pitchFamily="18" charset="0"/>
              </a:rPr>
              <a:t> </a:t>
            </a:r>
            <a:r>
              <a:rPr lang="en-US" altLang="en-US" sz="2000" dirty="0"/>
              <a:t>Bai </a:t>
            </a:r>
            <a:r>
              <a:rPr lang="en-US" altLang="en-US" sz="2000" i="1" dirty="0"/>
              <a:t>et al</a:t>
            </a:r>
            <a:r>
              <a:rPr lang="en-US" altLang="en-US" sz="2000" dirty="0"/>
              <a:t>.,</a:t>
            </a:r>
            <a:r>
              <a:rPr lang="en-US" sz="2000" dirty="0">
                <a:effectLst/>
                <a:ea typeface="Calibri" panose="020F0502020204030204" pitchFamily="34" charset="0"/>
                <a:cs typeface="Times New Roman" panose="02020603050405020304" pitchFamily="18" charset="0"/>
              </a:rPr>
              <a:t> </a:t>
            </a:r>
            <a:r>
              <a:rPr lang="fr-FR" sz="2000" b="0" i="0" u="none" strike="noStrike" baseline="0" dirty="0">
                <a:latin typeface="Times New Roman" panose="02020603050405020304" pitchFamily="18" charset="0"/>
                <a:cs typeface="Times New Roman" panose="02020603050405020304" pitchFamily="18" charset="0"/>
              </a:rPr>
              <a:t>Jiang </a:t>
            </a:r>
            <a:r>
              <a:rPr lang="fr-FR" sz="2000" b="0" i="1" u="none" strike="noStrike" baseline="0" dirty="0">
                <a:latin typeface="Times New Roman" panose="02020603050405020304" pitchFamily="18" charset="0"/>
                <a:cs typeface="Times New Roman" panose="02020603050405020304" pitchFamily="18" charset="0"/>
              </a:rPr>
              <a:t>et al</a:t>
            </a:r>
            <a:r>
              <a:rPr lang="fr-FR" sz="2000" b="0" i="0" u="none" strike="noStrike" baseline="0" dirty="0">
                <a:latin typeface="Times New Roman" panose="02020603050405020304" pitchFamily="18" charset="0"/>
                <a:cs typeface="Times New Roman" panose="02020603050405020304" pitchFamily="18" charset="0"/>
              </a:rPr>
              <a:t>. and the Massey </a:t>
            </a:r>
            <a:r>
              <a:rPr lang="en-US" sz="2000" i="1" dirty="0">
                <a:latin typeface="+mn-lt"/>
              </a:rPr>
              <a:t>et al. d</a:t>
            </a:r>
            <a:r>
              <a:rPr lang="fr-FR" sz="2000" b="0" i="0" u="none" strike="noStrike" baseline="0" dirty="0" err="1">
                <a:latin typeface="Times New Roman" panose="02020603050405020304" pitchFamily="18" charset="0"/>
                <a:cs typeface="Times New Roman" panose="02020603050405020304" pitchFamily="18" charset="0"/>
              </a:rPr>
              <a:t>ata</a:t>
            </a:r>
            <a:r>
              <a:rPr lang="fr-FR" sz="2000" b="0" i="0" u="none" strike="noStrike" baseline="0" dirty="0">
                <a:latin typeface="Times New Roman" panose="02020603050405020304" pitchFamily="18" charset="0"/>
                <a:cs typeface="Times New Roman" panose="02020603050405020304" pitchFamily="18" charset="0"/>
              </a:rPr>
              <a:t>.</a:t>
            </a:r>
            <a:endParaRPr lang="en-US" altLang="en-US" sz="1200" dirty="0"/>
          </a:p>
          <a:p>
            <a:pPr marL="285750" indent="-285750">
              <a:buClr>
                <a:schemeClr val="accent5"/>
              </a:buClr>
              <a:buFont typeface="Wingdings" panose="05000000000000000000" pitchFamily="2" charset="2"/>
              <a:buChar char="Ø"/>
            </a:pPr>
            <a:r>
              <a:rPr lang="en-US" altLang="en-US" sz="2000" dirty="0"/>
              <a:t>The It is important to extend the energy range of these standards to above 1 MeV, the present limit of this standard. That would allow convenient overlap with the H(</a:t>
            </a:r>
            <a:r>
              <a:rPr lang="en-US" altLang="en-US" sz="2000" dirty="0" err="1"/>
              <a:t>n,n</a:t>
            </a:r>
            <a:r>
              <a:rPr lang="en-US" altLang="en-US" sz="2000" dirty="0"/>
              <a:t>) standard. </a:t>
            </a:r>
            <a:endParaRPr lang="en-US" altLang="en-US" sz="1000" dirty="0">
              <a:cs typeface="Times New Roman" panose="02020603050405020304" pitchFamily="18" charset="0"/>
            </a:endParaRPr>
          </a:p>
          <a:p>
            <a:pPr marL="285750" indent="-285750">
              <a:buClr>
                <a:schemeClr val="accent5"/>
              </a:buClr>
              <a:buFont typeface="Wingdings" panose="05000000000000000000" pitchFamily="2" charset="2"/>
              <a:buChar char="Ø"/>
            </a:pPr>
            <a:endParaRPr lang="en-US" altLang="en-US" sz="1000" dirty="0"/>
          </a:p>
        </p:txBody>
      </p:sp>
    </p:spTree>
    <p:extLst>
      <p:ext uri="{BB962C8B-B14F-4D97-AF65-F5344CB8AC3E}">
        <p14:creationId xmlns:p14="http://schemas.microsoft.com/office/powerpoint/2010/main" val="353101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54004" y="347472"/>
            <a:ext cx="1193532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
                <a:schemeClr val="accent5"/>
              </a:buClr>
              <a:buFontTx/>
              <a:buNone/>
            </a:pPr>
            <a:r>
              <a:rPr lang="en-US" altLang="en-US" sz="2000" b="1" baseline="30000" dirty="0">
                <a:solidFill>
                  <a:schemeClr val="accent5"/>
                </a:solidFill>
                <a:latin typeface="+mn-lt"/>
              </a:rPr>
              <a:t>                                                                                                         </a:t>
            </a:r>
            <a:r>
              <a:rPr lang="en-US" altLang="en-US" sz="2000" b="1" dirty="0">
                <a:solidFill>
                  <a:schemeClr val="accent5"/>
                </a:solidFill>
                <a:latin typeface="+mn-lt"/>
              </a:rPr>
              <a:t>C(</a:t>
            </a:r>
            <a:r>
              <a:rPr lang="en-US" altLang="en-US" sz="2000" b="1" dirty="0" err="1">
                <a:solidFill>
                  <a:schemeClr val="accent5"/>
                </a:solidFill>
                <a:latin typeface="+mn-lt"/>
              </a:rPr>
              <a:t>n,n</a:t>
            </a:r>
            <a:r>
              <a:rPr lang="en-US" altLang="en-US" sz="2000" b="1" dirty="0">
                <a:solidFill>
                  <a:schemeClr val="accent5"/>
                </a:solidFill>
                <a:latin typeface="+mn-lt"/>
              </a:rPr>
              <a:t>) Cross Section</a:t>
            </a:r>
            <a:endParaRPr lang="en-US" altLang="en-US" sz="2000" dirty="0">
              <a:solidFill>
                <a:schemeClr val="accent5"/>
              </a:solidFill>
              <a:latin typeface="+mn-lt"/>
            </a:endParaRPr>
          </a:p>
          <a:p>
            <a:pPr>
              <a:spcBef>
                <a:spcPct val="0"/>
              </a:spcBef>
              <a:buClr>
                <a:schemeClr val="accent5"/>
              </a:buClr>
              <a:buFontTx/>
              <a:buNone/>
            </a:pPr>
            <a:endParaRPr lang="en-US" altLang="en-US" sz="1000" dirty="0">
              <a:latin typeface="+mn-lt"/>
            </a:endParaRPr>
          </a:p>
          <a:p>
            <a:pPr>
              <a:spcBef>
                <a:spcPct val="0"/>
              </a:spcBef>
              <a:buClr>
                <a:schemeClr val="accent5"/>
              </a:buClr>
              <a:buFont typeface="Wingdings" panose="05000000000000000000" pitchFamily="2" charset="2"/>
              <a:buChar char="Ø"/>
            </a:pPr>
            <a:r>
              <a:rPr lang="en-US" altLang="en-US" sz="1800" dirty="0">
                <a:latin typeface="+mn-lt"/>
              </a:rPr>
              <a:t> </a:t>
            </a:r>
            <a:r>
              <a:rPr lang="en-US" altLang="en-US" sz="2000" dirty="0">
                <a:latin typeface="+mn-lt"/>
              </a:rPr>
              <a:t>The most recent evaluation of the carbon standard by Hale was done by combining </a:t>
            </a:r>
            <a:r>
              <a:rPr lang="en-US" altLang="en-US" sz="2000" baseline="30000" dirty="0">
                <a:latin typeface="+mn-lt"/>
              </a:rPr>
              <a:t>12</a:t>
            </a:r>
            <a:r>
              <a:rPr lang="en-US" altLang="en-US" sz="2000" dirty="0">
                <a:latin typeface="+mn-lt"/>
              </a:rPr>
              <a:t>C and </a:t>
            </a:r>
            <a:r>
              <a:rPr lang="en-US" altLang="en-US" sz="2000" baseline="30000" dirty="0">
                <a:latin typeface="+mn-lt"/>
              </a:rPr>
              <a:t>13</a:t>
            </a:r>
            <a:r>
              <a:rPr lang="en-US" altLang="en-US" sz="2000" dirty="0">
                <a:latin typeface="+mn-lt"/>
              </a:rPr>
              <a:t>C R-matrix evaluations to obtain the elemental cross section that is the standard. That evaluation, the ENDF/B-VIII standards evaluation (the 2017 standard), is somewhat higher than the </a:t>
            </a:r>
            <a:r>
              <a:rPr lang="en-US" altLang="en-US" sz="2000" dirty="0"/>
              <a:t>ENDF/B-VII standards evaluation (the 2006 standard). The difference is most noticeable at the highest energies</a:t>
            </a:r>
            <a:r>
              <a:rPr lang="en-US" altLang="en-US" sz="1800" dirty="0"/>
              <a:t>. </a:t>
            </a:r>
          </a:p>
          <a:p>
            <a:pPr>
              <a:spcBef>
                <a:spcPct val="0"/>
              </a:spcBef>
              <a:buClr>
                <a:schemeClr val="accent5"/>
              </a:buClr>
              <a:buNone/>
            </a:pPr>
            <a:endParaRPr lang="en-US" altLang="en-US" sz="1800" dirty="0"/>
          </a:p>
          <a:p>
            <a:pPr>
              <a:spcBef>
                <a:spcPct val="0"/>
              </a:spcBef>
              <a:buClr>
                <a:schemeClr val="accent5"/>
              </a:buClr>
              <a:buFont typeface="Wingdings" panose="05000000000000000000" pitchFamily="2" charset="2"/>
              <a:buChar char="Ø"/>
            </a:pPr>
            <a:r>
              <a:rPr lang="en-US" altLang="en-US" sz="2000" dirty="0"/>
              <a:t>At the standards meeting in October, </a:t>
            </a:r>
            <a:r>
              <a:rPr lang="en-US" sz="2000" dirty="0">
                <a:ea typeface="Times New Roman" panose="02020603050405020304" pitchFamily="18" charset="0"/>
                <a:cs typeface="Times New Roman" panose="02020603050405020304" pitchFamily="18" charset="0"/>
              </a:rPr>
              <a:t>Hale indicated he is working on a new evaluation of neutrons on carbon. </a:t>
            </a:r>
          </a:p>
          <a:p>
            <a:pPr lvl="1">
              <a:spcBef>
                <a:spcPct val="0"/>
              </a:spcBef>
              <a:buClr>
                <a:schemeClr val="accent5"/>
              </a:buClr>
              <a:buFont typeface="Wingdings" panose="05000000000000000000" pitchFamily="2" charset="2"/>
              <a:buChar char="Ø"/>
            </a:pPr>
            <a:r>
              <a:rPr lang="en-US" sz="2000" dirty="0">
                <a:ea typeface="Times New Roman" panose="02020603050405020304" pitchFamily="18" charset="0"/>
                <a:cs typeface="Times New Roman" panose="02020603050405020304" pitchFamily="18" charset="0"/>
              </a:rPr>
              <a:t>The use of high energy data in the evaluation has caused an decrease in the C(</a:t>
            </a:r>
            <a:r>
              <a:rPr lang="en-US" sz="2000" dirty="0" err="1">
                <a:ea typeface="Times New Roman" panose="02020603050405020304" pitchFamily="18" charset="0"/>
                <a:cs typeface="Times New Roman" panose="02020603050405020304" pitchFamily="18" charset="0"/>
              </a:rPr>
              <a:t>n,n</a:t>
            </a:r>
            <a:r>
              <a:rPr lang="en-US" sz="2000" dirty="0">
                <a:ea typeface="Times New Roman" panose="02020603050405020304" pitchFamily="18" charset="0"/>
                <a:cs typeface="Times New Roman" panose="02020603050405020304" pitchFamily="18" charset="0"/>
              </a:rPr>
              <a:t>) cross section in the standards energy region by about a percent .</a:t>
            </a:r>
          </a:p>
          <a:p>
            <a:pPr lvl="1">
              <a:spcBef>
                <a:spcPct val="0"/>
              </a:spcBef>
              <a:buClr>
                <a:schemeClr val="accent5"/>
              </a:buClr>
              <a:buFont typeface="Wingdings" panose="05000000000000000000" pitchFamily="2" charset="2"/>
              <a:buChar char="Ø"/>
            </a:pPr>
            <a:endParaRPr lang="en-US" sz="800" dirty="0">
              <a:ea typeface="Times New Roman" panose="02020603050405020304" pitchFamily="18" charset="0"/>
              <a:cs typeface="Times New Roman" panose="02020603050405020304" pitchFamily="18" charset="0"/>
            </a:endParaRPr>
          </a:p>
          <a:p>
            <a:pPr lvl="1">
              <a:spcBef>
                <a:spcPct val="0"/>
              </a:spcBef>
              <a:buClr>
                <a:schemeClr val="accent5"/>
              </a:buClr>
              <a:buFont typeface="Wingdings" panose="05000000000000000000" pitchFamily="2" charset="2"/>
              <a:buChar char="Ø"/>
            </a:pPr>
            <a:r>
              <a:rPr lang="en-US" sz="2000" dirty="0">
                <a:ea typeface="Times New Roman" panose="02020603050405020304" pitchFamily="18" charset="0"/>
                <a:cs typeface="Times New Roman" panose="02020603050405020304" pitchFamily="18" charset="0"/>
              </a:rPr>
              <a:t>So now it is closer to the 2006 standards values</a:t>
            </a:r>
          </a:p>
          <a:p>
            <a:pPr marL="457200" lvl="1" indent="0">
              <a:spcBef>
                <a:spcPct val="0"/>
              </a:spcBef>
              <a:buClr>
                <a:schemeClr val="accent5"/>
              </a:buClr>
              <a:buNone/>
            </a:pPr>
            <a:r>
              <a:rPr lang="en-US" sz="2000" dirty="0">
                <a:ea typeface="Times New Roman" panose="02020603050405020304" pitchFamily="18" charset="0"/>
                <a:cs typeface="Times New Roman" panose="02020603050405020304" pitchFamily="18" charset="0"/>
              </a:rPr>
              <a:t>    in the higher energy region </a:t>
            </a:r>
            <a:endParaRPr lang="en-US" sz="2000" dirty="0">
              <a:effectLst/>
              <a:ea typeface="Times New Roman" panose="02020603050405020304" pitchFamily="18" charset="0"/>
              <a:cs typeface="Times New Roman" panose="02020603050405020304" pitchFamily="18" charset="0"/>
            </a:endParaRPr>
          </a:p>
          <a:p>
            <a:pPr>
              <a:spcBef>
                <a:spcPct val="0"/>
              </a:spcBef>
              <a:buClr>
                <a:schemeClr val="accent5"/>
              </a:buClr>
              <a:buFont typeface="Wingdings" panose="05000000000000000000" pitchFamily="2" charset="2"/>
              <a:buChar char="Ø"/>
            </a:pPr>
            <a:endParaRPr lang="en-US" altLang="en-US" sz="2000" dirty="0">
              <a:cs typeface="Times New Roman" panose="02020603050405020304" pitchFamily="18" charset="0"/>
            </a:endParaRPr>
          </a:p>
          <a:p>
            <a:pPr>
              <a:spcBef>
                <a:spcPct val="0"/>
              </a:spcBef>
              <a:buClr>
                <a:schemeClr val="accent5"/>
              </a:buClr>
              <a:buFont typeface="Wingdings" panose="05000000000000000000" pitchFamily="2" charset="2"/>
              <a:buChar char="Ø"/>
            </a:pPr>
            <a:r>
              <a:rPr lang="en-US" altLang="en-US" sz="2000" dirty="0">
                <a:cs typeface="Times New Roman" panose="02020603050405020304" pitchFamily="18" charset="0"/>
              </a:rPr>
              <a:t> Measurements have been made by </a:t>
            </a:r>
            <a:r>
              <a:rPr lang="en-US" altLang="en-US" sz="2000" dirty="0" err="1">
                <a:cs typeface="Times New Roman" panose="02020603050405020304" pitchFamily="18" charset="0"/>
              </a:rPr>
              <a:t>Vanhoy</a:t>
            </a:r>
            <a:r>
              <a:rPr lang="en-US" altLang="en-US" sz="2000" dirty="0">
                <a:cs typeface="Times New Roman" panose="02020603050405020304" pitchFamily="18" charset="0"/>
              </a:rPr>
              <a:t> on </a:t>
            </a:r>
            <a:r>
              <a:rPr lang="en-US" altLang="en-US" sz="2000" baseline="30000" dirty="0">
                <a:cs typeface="Times New Roman" panose="02020603050405020304" pitchFamily="18" charset="0"/>
              </a:rPr>
              <a:t>13</a:t>
            </a:r>
            <a:r>
              <a:rPr lang="en-US" altLang="en-US" sz="2000" dirty="0">
                <a:cs typeface="Times New Roman" panose="02020603050405020304" pitchFamily="18" charset="0"/>
              </a:rPr>
              <a:t>C </a:t>
            </a:r>
          </a:p>
          <a:p>
            <a:pPr>
              <a:spcBef>
                <a:spcPct val="0"/>
              </a:spcBef>
              <a:buClr>
                <a:schemeClr val="accent5"/>
              </a:buClr>
              <a:buNone/>
            </a:pPr>
            <a:r>
              <a:rPr lang="en-US" altLang="en-US" sz="2000" dirty="0">
                <a:cs typeface="Times New Roman" panose="02020603050405020304" pitchFamily="18" charset="0"/>
              </a:rPr>
              <a:t>that should improve the new evaluation of the carbon</a:t>
            </a:r>
          </a:p>
          <a:p>
            <a:pPr>
              <a:spcBef>
                <a:spcPct val="0"/>
              </a:spcBef>
              <a:buClr>
                <a:schemeClr val="accent5"/>
              </a:buClr>
              <a:buNone/>
            </a:pPr>
            <a:r>
              <a:rPr lang="en-US" altLang="en-US" sz="2000" dirty="0">
                <a:cs typeface="Times New Roman" panose="02020603050405020304" pitchFamily="18" charset="0"/>
              </a:rPr>
              <a:t>Standard.</a:t>
            </a:r>
          </a:p>
          <a:p>
            <a:pPr>
              <a:spcBef>
                <a:spcPct val="0"/>
              </a:spcBef>
              <a:buClr>
                <a:schemeClr val="accent5"/>
              </a:buClr>
              <a:buNone/>
            </a:pPr>
            <a:endParaRPr lang="en-US" altLang="en-US" sz="2000" dirty="0">
              <a:cs typeface="Times New Roman" panose="02020603050405020304" pitchFamily="18" charset="0"/>
            </a:endParaRPr>
          </a:p>
          <a:p>
            <a:pPr marL="342900" indent="-342900">
              <a:spcBef>
                <a:spcPct val="0"/>
              </a:spcBef>
              <a:buClr>
                <a:schemeClr val="accent5"/>
              </a:buClr>
              <a:buFont typeface="Wingdings" panose="05000000000000000000" pitchFamily="2" charset="2"/>
              <a:buChar char="Ø"/>
            </a:pPr>
            <a:r>
              <a:rPr lang="en-US" sz="2000" kern="100" dirty="0">
                <a:effectLst/>
                <a:ea typeface="Calibri" panose="020F0502020204030204" pitchFamily="34" charset="0"/>
                <a:cs typeface="Times New Roman" panose="02020603050405020304" pitchFamily="18" charset="0"/>
              </a:rPr>
              <a:t>Carbon scattering measurements by Kelly at LANL </a:t>
            </a:r>
          </a:p>
          <a:p>
            <a:pPr>
              <a:spcBef>
                <a:spcPct val="0"/>
              </a:spcBef>
              <a:buClr>
                <a:schemeClr val="accent5"/>
              </a:buClr>
              <a:buNone/>
            </a:pPr>
            <a:r>
              <a:rPr lang="en-US" sz="2000" kern="100" dirty="0">
                <a:effectLst/>
                <a:ea typeface="Calibri" panose="020F0502020204030204" pitchFamily="34" charset="0"/>
                <a:cs typeface="Times New Roman" panose="02020603050405020304" pitchFamily="18" charset="0"/>
              </a:rPr>
              <a:t>are also underway that should impact the new evaluation.</a:t>
            </a:r>
          </a:p>
          <a:p>
            <a:pPr>
              <a:spcBef>
                <a:spcPct val="0"/>
              </a:spcBef>
              <a:buClr>
                <a:schemeClr val="accent5"/>
              </a:buClr>
              <a:buNone/>
            </a:pPr>
            <a:endParaRPr lang="en-US" altLang="en-US" sz="2000" dirty="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0340" y="3003082"/>
            <a:ext cx="5396885" cy="3854918"/>
          </a:xfrm>
          <a:prstGeom prst="rect">
            <a:avLst/>
          </a:prstGeom>
        </p:spPr>
      </p:pic>
    </p:spTree>
    <p:extLst>
      <p:ext uri="{BB962C8B-B14F-4D97-AF65-F5344CB8AC3E}">
        <p14:creationId xmlns:p14="http://schemas.microsoft.com/office/powerpoint/2010/main" val="1135686863"/>
      </p:ext>
    </p:extLst>
  </p:cSld>
  <p:clrMapOvr>
    <a:masterClrMapping/>
  </p:clrMapOvr>
  <mc:AlternateContent xmlns:mc="http://schemas.openxmlformats.org/markup-compatibility/2006" xmlns:p14="http://schemas.microsoft.com/office/powerpoint/2010/main">
    <mc:Choice Requires="p14">
      <p:transition spd="slow" p14:dur="2000" advTm="27715"/>
    </mc:Choice>
    <mc:Fallback xmlns="">
      <p:transition spd="slow" advTm="2771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49172</TotalTime>
  <Words>2392</Words>
  <Application>Microsoft Office PowerPoint</Application>
  <PresentationFormat>Widescreen</PresentationFormat>
  <Paragraphs>292</Paragraphs>
  <Slides>21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AdvGulliv-R</vt:lpstr>
      <vt:lpstr>Arial</vt:lpstr>
      <vt:lpstr>Calibri</vt:lpstr>
      <vt:lpstr>Calibri Light</vt:lpstr>
      <vt:lpstr>RMTMIB</vt:lpstr>
      <vt:lpstr>Symbol</vt:lpstr>
      <vt:lpstr>Times New Roman</vt:lpstr>
      <vt:lpstr>Times-Bold</vt:lpstr>
      <vt:lpstr>Times-BoldItalic</vt:lpstr>
      <vt:lpstr>Times-Roman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Allan Carlson</dc:creator>
  <cp:lastModifiedBy>Allan Carlson</cp:lastModifiedBy>
  <cp:revision>124</cp:revision>
  <cp:lastPrinted>2023-11-16T11:20:51Z</cp:lastPrinted>
  <dcterms:created xsi:type="dcterms:W3CDTF">2019-04-26T00:26:23Z</dcterms:created>
  <dcterms:modified xsi:type="dcterms:W3CDTF">2023-11-17T03:21:20Z</dcterms:modified>
</cp:coreProperties>
</file>