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69" r:id="rId4"/>
  </p:sldMasterIdLst>
  <p:notesMasterIdLst>
    <p:notesMasterId r:id="rId17"/>
  </p:notesMasterIdLst>
  <p:handoutMasterIdLst>
    <p:handoutMasterId r:id="rId18"/>
  </p:handoutMasterIdLst>
  <p:sldIdLst>
    <p:sldId id="256" r:id="rId5"/>
    <p:sldId id="286" r:id="rId6"/>
    <p:sldId id="276" r:id="rId7"/>
    <p:sldId id="275" r:id="rId8"/>
    <p:sldId id="279" r:id="rId9"/>
    <p:sldId id="278" r:id="rId10"/>
    <p:sldId id="280" r:id="rId11"/>
    <p:sldId id="281" r:id="rId12"/>
    <p:sldId id="282" r:id="rId13"/>
    <p:sldId id="284" r:id="rId14"/>
    <p:sldId id="285" r:id="rId15"/>
    <p:sldId id="287" r:id="rId1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39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79" autoAdjust="0"/>
    <p:restoredTop sz="86499" autoAdjust="0"/>
  </p:normalViewPr>
  <p:slideViewPr>
    <p:cSldViewPr snapToGrid="0" snapToObjects="1">
      <p:cViewPr varScale="1">
        <p:scale>
          <a:sx n="101" d="100"/>
          <a:sy n="101" d="100"/>
        </p:scale>
        <p:origin x="912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8" d="100"/>
          <a:sy n="88" d="100"/>
        </p:scale>
        <p:origin x="3780" y="6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ompson, Jason T. (Contractor)" userId="9a45185b-db1f-43d2-ab05-38d7b4c7175a" providerId="ADAL" clId="{D69A31A1-70B8-4BEA-9563-2DAA8ABCDD64}"/>
    <pc:docChg chg="modSld">
      <pc:chgData name="Thompson, Jason T. (Contractor)" userId="9a45185b-db1f-43d2-ab05-38d7b4c7175a" providerId="ADAL" clId="{D69A31A1-70B8-4BEA-9563-2DAA8ABCDD64}" dt="2023-11-03T16:00:54.879" v="55" actId="20577"/>
      <pc:docMkLst>
        <pc:docMk/>
      </pc:docMkLst>
      <pc:sldChg chg="modNotesTx">
        <pc:chgData name="Thompson, Jason T. (Contractor)" userId="9a45185b-db1f-43d2-ab05-38d7b4c7175a" providerId="ADAL" clId="{D69A31A1-70B8-4BEA-9563-2DAA8ABCDD64}" dt="2023-11-03T15:51:34.996" v="22" actId="20577"/>
        <pc:sldMkLst>
          <pc:docMk/>
          <pc:sldMk cId="532625715" sldId="280"/>
        </pc:sldMkLst>
      </pc:sldChg>
      <pc:sldChg chg="modSp mod">
        <pc:chgData name="Thompson, Jason T. (Contractor)" userId="9a45185b-db1f-43d2-ab05-38d7b4c7175a" providerId="ADAL" clId="{D69A31A1-70B8-4BEA-9563-2DAA8ABCDD64}" dt="2023-11-03T16:00:54.879" v="55" actId="20577"/>
        <pc:sldMkLst>
          <pc:docMk/>
          <pc:sldMk cId="2791584418" sldId="284"/>
        </pc:sldMkLst>
        <pc:spChg chg="mod">
          <ac:chgData name="Thompson, Jason T. (Contractor)" userId="9a45185b-db1f-43d2-ab05-38d7b4c7175a" providerId="ADAL" clId="{D69A31A1-70B8-4BEA-9563-2DAA8ABCDD64}" dt="2023-11-03T15:57:47.414" v="25" actId="20577"/>
          <ac:spMkLst>
            <pc:docMk/>
            <pc:sldMk cId="2791584418" sldId="284"/>
            <ac:spMk id="6" creationId="{2CA97351-1647-3ED0-4044-B2DFBC6437F9}"/>
          </ac:spMkLst>
        </pc:spChg>
        <pc:spChg chg="mod">
          <ac:chgData name="Thompson, Jason T. (Contractor)" userId="9a45185b-db1f-43d2-ab05-38d7b4c7175a" providerId="ADAL" clId="{D69A31A1-70B8-4BEA-9563-2DAA8ABCDD64}" dt="2023-11-03T16:00:54.879" v="55" actId="20577"/>
          <ac:spMkLst>
            <pc:docMk/>
            <pc:sldMk cId="2791584418" sldId="284"/>
            <ac:spMk id="7" creationId="{D5957199-7FB7-251F-C25B-ED8A348F8786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6172200" y="8829675"/>
            <a:ext cx="836613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38E589-E830-6D4A-933C-2A254D46402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NNL_Core_2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8439" y="153240"/>
            <a:ext cx="1320168" cy="592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2526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116595" y="8829675"/>
            <a:ext cx="89221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46A71E-A300-0C4C-9825-5DEB8E5666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1438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46A71E-A300-0C4C-9825-5DEB8E56668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640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Magnessium</a:t>
            </a:r>
            <a:r>
              <a:rPr lang="en-US" dirty="0"/>
              <a:t> and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46A71E-A300-0C4C-9825-5DEB8E56668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468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96161" y="2719450"/>
            <a:ext cx="9966123" cy="1072374"/>
          </a:xfrm>
        </p:spPr>
        <p:txBody>
          <a:bodyPr anchor="b"/>
          <a:lstStyle>
            <a:lvl1pPr>
              <a:defRPr sz="3600" baseline="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edit: AVOID ALL CAPS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3941" y="3882595"/>
            <a:ext cx="9630561" cy="511897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Subtitle 2"/>
          <p:cNvSpPr txBox="1">
            <a:spLocks/>
          </p:cNvSpPr>
          <p:nvPr userDrawn="1"/>
        </p:nvSpPr>
        <p:spPr>
          <a:xfrm>
            <a:off x="1263938" y="4546893"/>
            <a:ext cx="9630561" cy="5118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/>
              <a:t>The Naval Nuclear Laboratory is operated for the U.S. Department of Energy by Fluor Marine Propulsion,</a:t>
            </a:r>
            <a:r>
              <a:rPr lang="en-US" sz="800" baseline="0" dirty="0"/>
              <a:t> LLC</a:t>
            </a:r>
            <a:r>
              <a:rPr lang="en-US" sz="800" dirty="0"/>
              <a:t>,</a:t>
            </a:r>
          </a:p>
          <a:p>
            <a:pPr algn="ctr"/>
            <a:r>
              <a:rPr lang="en-US" sz="800" dirty="0"/>
              <a:t>a wholly owned subsidiary of </a:t>
            </a:r>
            <a:r>
              <a:rPr lang="en-US" sz="800"/>
              <a:t>Fluor Corporation.</a:t>
            </a:r>
            <a:endParaRPr lang="en-US" sz="800" dirty="0"/>
          </a:p>
          <a:p>
            <a:pPr algn="ctr"/>
            <a:endParaRPr lang="en-US" sz="800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851" y="814455"/>
            <a:ext cx="3578734" cy="1607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7457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7462" y="1384558"/>
            <a:ext cx="10080340" cy="418497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11077869" y="6623438"/>
            <a:ext cx="1108364" cy="2345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96E2E29-96FC-EF40-8EEC-20DB88BC4DF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3024" y="5727931"/>
            <a:ext cx="1529215" cy="686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514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57461" y="1387057"/>
            <a:ext cx="4861579" cy="4182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49422" y="1387058"/>
            <a:ext cx="4788381" cy="418247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>
          <a:xfrm>
            <a:off x="11077869" y="6623438"/>
            <a:ext cx="1108364" cy="2345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96E2E29-96FC-EF40-8EEC-20DB88BC4DF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3024" y="5727931"/>
            <a:ext cx="1529215" cy="686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89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7462" y="1384705"/>
            <a:ext cx="4790781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57462" y="2024468"/>
            <a:ext cx="4790781" cy="355693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1699" y="1384705"/>
            <a:ext cx="476610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1699" y="2024469"/>
            <a:ext cx="4766103" cy="35569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>
          <a:xfrm>
            <a:off x="11077869" y="6623438"/>
            <a:ext cx="1108364" cy="2345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96E2E29-96FC-EF40-8EEC-20DB88BC4DF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3024" y="5727931"/>
            <a:ext cx="1529215" cy="686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4063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11077869" y="6623438"/>
            <a:ext cx="1108364" cy="2345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96E2E29-96FC-EF40-8EEC-20DB88BC4DF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3024" y="5727931"/>
            <a:ext cx="1529215" cy="686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3974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96161" y="551482"/>
            <a:ext cx="9981708" cy="49705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11077869" y="6623438"/>
            <a:ext cx="1108364" cy="2345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96E2E29-96FC-EF40-8EEC-20DB88BC4DF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3024" y="5727931"/>
            <a:ext cx="1529215" cy="686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3049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8533" y="528507"/>
            <a:ext cx="9959336" cy="500539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11077869" y="6623438"/>
            <a:ext cx="1108364" cy="2345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96E2E29-96FC-EF40-8EEC-20DB88BC4DF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3024" y="5727931"/>
            <a:ext cx="1529215" cy="686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177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11077869" y="6623438"/>
            <a:ext cx="1108364" cy="2345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96E2E29-96FC-EF40-8EEC-20DB88BC4DF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226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E2E29-96FC-EF40-8EEC-20DB88BC4DF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227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NNL_PPT_master_bottom_02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 rot="16200000">
            <a:off x="8993329" y="3653783"/>
            <a:ext cx="5352175" cy="1063227"/>
          </a:xfrm>
          <a:prstGeom prst="rect">
            <a:avLst/>
          </a:prstGeom>
        </p:spPr>
      </p:pic>
      <p:pic>
        <p:nvPicPr>
          <p:cNvPr id="8" name="Picture 7" descr="NNL_PPT_master_bottom_02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 rot="5400000">
            <a:off x="-2150240" y="2143055"/>
            <a:ext cx="5352175" cy="1063227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7462" y="331789"/>
            <a:ext cx="10080340" cy="7254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7462" y="1372682"/>
            <a:ext cx="10080340" cy="50281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11077869" y="6623438"/>
            <a:ext cx="1108364" cy="2345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96E2E29-96FC-EF40-8EEC-20DB88BC4DF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121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71" r:id="rId2"/>
    <p:sldLayoutId id="2147483972" r:id="rId3"/>
    <p:sldLayoutId id="2147483973" r:id="rId4"/>
    <p:sldLayoutId id="2147483974" r:id="rId5"/>
    <p:sldLayoutId id="2147483976" r:id="rId6"/>
    <p:sldLayoutId id="2147483977" r:id="rId7"/>
    <p:sldLayoutId id="2147483975" r:id="rId8"/>
    <p:sldLayoutId id="2147483978" r:id="rId9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3600" kern="1200" cap="none" spc="-100" baseline="0">
          <a:ln>
            <a:noFill/>
          </a:ln>
          <a:solidFill>
            <a:schemeClr val="tx2"/>
          </a:solidFill>
          <a:effectLst/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NDEX Overview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Jason Thompson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CA97351-1647-3ED0-4044-B2DFBC643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NDEX v11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5957199-7FB7-251F-C25B-ED8A348F87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Fully independent nuclear data processor</a:t>
            </a:r>
          </a:p>
          <a:p>
            <a:r>
              <a:rPr lang="en-US" dirty="0"/>
              <a:t>Eliminated all preprocessed files (legacy performance improvement scheme)</a:t>
            </a:r>
          </a:p>
          <a:p>
            <a:r>
              <a:rPr lang="en-US" dirty="0"/>
              <a:t>TSL improvements</a:t>
            </a:r>
          </a:p>
          <a:p>
            <a:r>
              <a:rPr lang="en-US" dirty="0"/>
              <a:t>Modernization </a:t>
            </a:r>
            <a:r>
              <a:rPr lang="en-US"/>
              <a:t>of the </a:t>
            </a:r>
            <a:r>
              <a:rPr lang="en-US" dirty="0"/>
              <a:t>URR probability table routines</a:t>
            </a:r>
          </a:p>
          <a:p>
            <a:r>
              <a:rPr lang="en-US" dirty="0"/>
              <a:t>Performance and stability improvements</a:t>
            </a:r>
          </a:p>
          <a:p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759D7D-5A12-0263-1681-18BD43BA39D8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A96E2E29-96FC-EF40-8EEC-20DB88BC4DFA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5844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8BD39-ADB3-57A1-FB95-7BFE7F45B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Tentative NDEX </a:t>
            </a:r>
            <a:r>
              <a:rPr lang="en-US" dirty="0"/>
              <a:t>v12 Plans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B47405-9FEE-9531-F6B6-19E57E0700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CE library refactor to improve MC21’s library read time</a:t>
            </a:r>
          </a:p>
          <a:p>
            <a:r>
              <a:rPr lang="en-US" dirty="0"/>
              <a:t>Native calculation of ARC-DPA parameter</a:t>
            </a:r>
          </a:p>
          <a:p>
            <a:r>
              <a:rPr lang="en-US" dirty="0"/>
              <a:t>Matplotlib</a:t>
            </a:r>
          </a:p>
          <a:p>
            <a:r>
              <a:rPr lang="en-US" dirty="0"/>
              <a:t>Blatt </a:t>
            </a:r>
            <a:r>
              <a:rPr lang="en-US" dirty="0" err="1"/>
              <a:t>Biedenharn</a:t>
            </a:r>
            <a:r>
              <a:rPr lang="en-US" dirty="0"/>
              <a:t> formalism</a:t>
            </a:r>
          </a:p>
          <a:p>
            <a:r>
              <a:rPr lang="en-US" dirty="0"/>
              <a:t>Improved performance</a:t>
            </a:r>
          </a:p>
          <a:p>
            <a:r>
              <a:rPr lang="en-US" dirty="0"/>
              <a:t>GNDS support</a:t>
            </a:r>
          </a:p>
          <a:p>
            <a:r>
              <a:rPr lang="en-US" dirty="0"/>
              <a:t>TSL refactor (remove the last </a:t>
            </a:r>
            <a:r>
              <a:rPr lang="en-US" dirty="0" err="1"/>
              <a:t>Cython</a:t>
            </a:r>
            <a:r>
              <a:rPr lang="en-US" dirty="0"/>
              <a:t> module)</a:t>
            </a:r>
          </a:p>
          <a:p>
            <a:r>
              <a:rPr lang="en-US" dirty="0"/>
              <a:t>Finish a complete Technical Specifications manual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2C0461-B596-282E-36D2-9585B7420E32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A96E2E29-96FC-EF40-8EEC-20DB88BC4DFA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619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9639E-5012-01E6-00BE-EB99D25E33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7462" y="331789"/>
            <a:ext cx="10080340" cy="5197743"/>
          </a:xfrm>
        </p:spPr>
        <p:txBody>
          <a:bodyPr/>
          <a:lstStyle/>
          <a:p>
            <a:r>
              <a:rPr lang="en-US" dirty="0"/>
              <a:t>Thanks!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4EA1B2-A3FC-4A45-F410-2EDDA940D688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A96E2E29-96FC-EF40-8EEC-20DB88BC4DFA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420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4A7CE56-163B-7719-13B0-97A6B695B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Philosophy Statement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C1B0830-EE8B-6808-2AF7-98DE0C2621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/>
              <a:t>NDEX should provide the most physically accurate and “true to evaluation” processing as possible while also processing nuclear data in a way which has a beneficial impact to MC21’s performance. Moreover, the physics represented in NDEX should match that implemented in MC21 to as great a degree as reasonably possible to ensure a consistent physical representation through all nuclear design calculations. NDEX should be as user-friendly as possible to minimize the learning curve, minimize error-prone steps, and simplify the overhead of performing checks on input and output. NDEX should be designed in a way to be easily understood, extended, and maintained, and be thoroughly tested.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D82C61-5612-800E-90F2-5F6AF3F88FB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A96E2E29-96FC-EF40-8EEC-20DB88BC4DFA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501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380DA4-FFE5-675C-5789-642FC4A0B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Team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624F11-0041-FAB2-BACF-A8C6554ADD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Jason Thompson (NDEX Lead)</a:t>
            </a:r>
          </a:p>
          <a:p>
            <a:r>
              <a:rPr lang="en-US" dirty="0"/>
              <a:t>Andrew Pavlou (MC21 Lead, 50% NDEX)</a:t>
            </a:r>
          </a:p>
          <a:p>
            <a:r>
              <a:rPr lang="en-US" dirty="0"/>
              <a:t>Amelia Trainer (Rickover Fellow, started 2023)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FB7C64-6528-405A-C1C7-9BD58AE44418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A96E2E29-96FC-EF40-8EEC-20DB88BC4DFA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70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Past and Current Task Drivers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Fully functional ND processor</a:t>
            </a:r>
          </a:p>
          <a:p>
            <a:r>
              <a:rPr lang="en-US" dirty="0"/>
              <a:t>Support MC21 development</a:t>
            </a:r>
          </a:p>
          <a:p>
            <a:pPr lvl="1"/>
            <a:r>
              <a:rPr lang="en-US" dirty="0"/>
              <a:t>(</a:t>
            </a:r>
            <a:r>
              <a:rPr lang="en-US" dirty="0" err="1"/>
              <a:t>alpha,n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X-ray fluorescence</a:t>
            </a:r>
          </a:p>
          <a:p>
            <a:r>
              <a:rPr lang="en-US" dirty="0"/>
              <a:t>Improve development practices</a:t>
            </a:r>
          </a:p>
          <a:p>
            <a:pPr lvl="1"/>
            <a:r>
              <a:rPr lang="en-US" dirty="0"/>
              <a:t>Codifying development practices</a:t>
            </a:r>
          </a:p>
          <a:p>
            <a:pPr lvl="1"/>
            <a:r>
              <a:rPr lang="en-US" dirty="0"/>
              <a:t>CI/CD pipeline</a:t>
            </a:r>
          </a:p>
          <a:p>
            <a:r>
              <a:rPr lang="en-US" dirty="0"/>
              <a:t>New evaluation library support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C486BA0-8154-FD4F-CC71-4EB2F3EB299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User requests and maintenance</a:t>
            </a:r>
          </a:p>
          <a:p>
            <a:pPr lvl="1"/>
            <a:r>
              <a:rPr lang="en-US" dirty="0"/>
              <a:t>Porting onto new computers</a:t>
            </a:r>
          </a:p>
          <a:p>
            <a:pPr lvl="1"/>
            <a:r>
              <a:rPr lang="en-US" dirty="0"/>
              <a:t>Performance improvements</a:t>
            </a:r>
          </a:p>
          <a:p>
            <a:r>
              <a:rPr lang="en-US" dirty="0"/>
              <a:t>Ancillary items</a:t>
            </a:r>
          </a:p>
          <a:p>
            <a:pPr lvl="1"/>
            <a:r>
              <a:rPr lang="en-US" dirty="0"/>
              <a:t>Parallelization</a:t>
            </a:r>
          </a:p>
          <a:p>
            <a:pPr lvl="1"/>
            <a:r>
              <a:rPr lang="en-US" dirty="0"/>
              <a:t>TSL improvements</a:t>
            </a:r>
          </a:p>
          <a:p>
            <a:pPr lvl="1"/>
            <a:r>
              <a:rPr lang="en-US" dirty="0" err="1"/>
              <a:t>Photoatomic</a:t>
            </a:r>
            <a:r>
              <a:rPr lang="en-US" dirty="0"/>
              <a:t> incoherent scattering</a:t>
            </a:r>
          </a:p>
          <a:p>
            <a:pPr lvl="1"/>
            <a:r>
              <a:rPr lang="en-US" dirty="0"/>
              <a:t>Removing pre-processed files</a:t>
            </a:r>
          </a:p>
          <a:p>
            <a:pPr lvl="1"/>
            <a:r>
              <a:rPr lang="en-US" dirty="0"/>
              <a:t>Stability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E2E29-96FC-EF40-8EEC-20DB88BC4DFA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311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1CD043-0495-7128-BCD2-5189D850A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Fully Functional ND Processor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EEBB44-44EA-5C51-3EE1-1412400094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Previously we use NJOY for many of the processing steps</a:t>
            </a:r>
          </a:p>
          <a:p>
            <a:pPr lvl="1"/>
            <a:r>
              <a:rPr lang="en-US" dirty="0"/>
              <a:t>No need to reinvent the wheel … except when there was</a:t>
            </a:r>
          </a:p>
          <a:p>
            <a:r>
              <a:rPr lang="en-US" dirty="0"/>
              <a:t>Installation difficulties and the number of times we needed to update NJOY during ENDF/B-VIII.0 testing soured our perspective of being dependent on external codes</a:t>
            </a:r>
          </a:p>
          <a:p>
            <a:r>
              <a:rPr lang="en-US" dirty="0"/>
              <a:t>A large potion of the work over the past 5+ years has mainly been driven by the desire to create a fully independent nuclear data processing code</a:t>
            </a:r>
          </a:p>
          <a:p>
            <a:r>
              <a:rPr lang="en-US" dirty="0"/>
              <a:t>Progress (done before this effort, </a:t>
            </a:r>
            <a:r>
              <a:rPr lang="en-US" dirty="0">
                <a:solidFill>
                  <a:schemeClr val="tx2"/>
                </a:solidFill>
              </a:rPr>
              <a:t>done as part of this effort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still working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Doppler broadening</a:t>
            </a:r>
          </a:p>
          <a:p>
            <a:pPr lvl="1"/>
            <a:r>
              <a:rPr lang="en-US" dirty="0"/>
              <a:t>Processing TSL</a:t>
            </a:r>
          </a:p>
          <a:p>
            <a:pPr lvl="1"/>
            <a:r>
              <a:rPr lang="en-US" dirty="0"/>
              <a:t>URR probability tables</a:t>
            </a:r>
          </a:p>
          <a:p>
            <a:pPr lvl="1"/>
            <a:r>
              <a:rPr lang="en-US" sz="2100" dirty="0"/>
              <a:t>S</a:t>
            </a:r>
            <a:r>
              <a:rPr lang="en-US" dirty="0">
                <a:solidFill>
                  <a:schemeClr val="tx2"/>
                </a:solidFill>
              </a:rPr>
              <a:t>e</a:t>
            </a:r>
            <a:r>
              <a:rPr lang="en-US" sz="2100" dirty="0"/>
              <a:t>c</a:t>
            </a:r>
            <a:r>
              <a:rPr lang="en-US" dirty="0">
                <a:solidFill>
                  <a:schemeClr val="tx2"/>
                </a:solidFill>
              </a:rPr>
              <a:t>o</a:t>
            </a:r>
            <a:r>
              <a:rPr lang="en-US" sz="2100" dirty="0"/>
              <a:t>n</a:t>
            </a:r>
            <a:r>
              <a:rPr lang="en-US" dirty="0">
                <a:solidFill>
                  <a:schemeClr val="tx2"/>
                </a:solidFill>
              </a:rPr>
              <a:t>d</a:t>
            </a:r>
            <a:r>
              <a:rPr lang="en-US" sz="2100" dirty="0"/>
              <a:t>a</a:t>
            </a:r>
            <a:r>
              <a:rPr lang="en-US" dirty="0">
                <a:solidFill>
                  <a:schemeClr val="tx2"/>
                </a:solidFill>
              </a:rPr>
              <a:t>r</a:t>
            </a:r>
            <a:r>
              <a:rPr lang="en-US" sz="2100" dirty="0"/>
              <a:t>y</a:t>
            </a:r>
            <a:r>
              <a:rPr lang="en-US" dirty="0">
                <a:solidFill>
                  <a:schemeClr val="tx2"/>
                </a:solidFill>
              </a:rPr>
              <a:t> p</a:t>
            </a:r>
            <a:r>
              <a:rPr lang="en-US" sz="2100" dirty="0"/>
              <a:t>a</a:t>
            </a:r>
            <a:r>
              <a:rPr lang="en-US" dirty="0">
                <a:solidFill>
                  <a:schemeClr val="tx2"/>
                </a:solidFill>
              </a:rPr>
              <a:t>r</a:t>
            </a:r>
            <a:r>
              <a:rPr lang="en-US" sz="2100" dirty="0"/>
              <a:t>t</a:t>
            </a:r>
            <a:r>
              <a:rPr lang="en-US" dirty="0">
                <a:solidFill>
                  <a:schemeClr val="tx2"/>
                </a:solidFill>
              </a:rPr>
              <a:t>i</a:t>
            </a:r>
            <a:r>
              <a:rPr lang="en-US" sz="2100" dirty="0"/>
              <a:t>c</a:t>
            </a:r>
            <a:r>
              <a:rPr lang="en-US" dirty="0">
                <a:solidFill>
                  <a:schemeClr val="tx2"/>
                </a:solidFill>
              </a:rPr>
              <a:t>l</a:t>
            </a:r>
            <a:r>
              <a:rPr lang="en-US" sz="2100" dirty="0"/>
              <a:t>e</a:t>
            </a:r>
            <a:r>
              <a:rPr lang="en-US" dirty="0">
                <a:solidFill>
                  <a:schemeClr val="tx2"/>
                </a:solidFill>
              </a:rPr>
              <a:t> d</a:t>
            </a:r>
            <a:r>
              <a:rPr lang="en-US" sz="2100" dirty="0"/>
              <a:t>i</a:t>
            </a:r>
            <a:r>
              <a:rPr lang="en-US" dirty="0">
                <a:solidFill>
                  <a:schemeClr val="tx2"/>
                </a:solidFill>
              </a:rPr>
              <a:t>s</a:t>
            </a:r>
            <a:r>
              <a:rPr lang="en-US" sz="2100" dirty="0"/>
              <a:t>t</a:t>
            </a:r>
            <a:r>
              <a:rPr lang="en-US" dirty="0">
                <a:solidFill>
                  <a:schemeClr val="tx2"/>
                </a:solidFill>
              </a:rPr>
              <a:t>r</a:t>
            </a:r>
            <a:r>
              <a:rPr lang="en-US" sz="2100" dirty="0"/>
              <a:t>i</a:t>
            </a:r>
            <a:r>
              <a:rPr lang="en-US" dirty="0">
                <a:solidFill>
                  <a:schemeClr val="tx2"/>
                </a:solidFill>
              </a:rPr>
              <a:t>b</a:t>
            </a:r>
            <a:r>
              <a:rPr lang="en-US" sz="2100" dirty="0"/>
              <a:t>u</a:t>
            </a:r>
            <a:r>
              <a:rPr lang="en-US" dirty="0">
                <a:solidFill>
                  <a:schemeClr val="tx2"/>
                </a:solidFill>
              </a:rPr>
              <a:t>t</a:t>
            </a:r>
            <a:r>
              <a:rPr lang="en-US" sz="2100" dirty="0"/>
              <a:t>i</a:t>
            </a:r>
            <a:r>
              <a:rPr lang="en-US" dirty="0">
                <a:solidFill>
                  <a:schemeClr val="tx2"/>
                </a:solidFill>
              </a:rPr>
              <a:t>o</a:t>
            </a:r>
            <a:r>
              <a:rPr lang="en-US" sz="2100" dirty="0"/>
              <a:t>n</a:t>
            </a:r>
            <a:r>
              <a:rPr lang="en-US" dirty="0">
                <a:solidFill>
                  <a:schemeClr val="tx2"/>
                </a:solidFill>
              </a:rPr>
              <a:t>s</a:t>
            </a:r>
            <a:endParaRPr lang="en-US" dirty="0"/>
          </a:p>
          <a:p>
            <a:pPr lvl="1"/>
            <a:r>
              <a:rPr lang="en-US" dirty="0">
                <a:solidFill>
                  <a:schemeClr val="tx2"/>
                </a:solidFill>
              </a:rPr>
              <a:t>Reconstructing RRR/URR/HER into a 0 K cross section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KERMA generation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D87B39-4CD9-94AA-51A3-6756611DADD2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A96E2E29-96FC-EF40-8EEC-20DB88BC4DFA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093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2325C-F121-4711-7F92-B571FA949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NDEX Features – X-ray Fluorescence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D182885-B518-3F47-05AE-E24AC97293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57461" y="1387057"/>
            <a:ext cx="4058003" cy="4182472"/>
          </a:xfrm>
        </p:spPr>
        <p:txBody>
          <a:bodyPr/>
          <a:lstStyle/>
          <a:p>
            <a:r>
              <a:rPr lang="en-US" dirty="0"/>
              <a:t>Using data from the EADL, NDEX generates x-ray fluorescence yields for incoherent scattering and photoelectric events</a:t>
            </a:r>
          </a:p>
        </p:txBody>
      </p:sp>
      <p:pic>
        <p:nvPicPr>
          <p:cNvPr id="7" name="Content Placeholder 6" descr="Chart, scatter chart&#10;&#10;Description automatically generated">
            <a:extLst>
              <a:ext uri="{FF2B5EF4-FFF2-40B4-BE49-F238E27FC236}">
                <a16:creationId xmlns:a16="http://schemas.microsoft.com/office/drawing/2014/main" id="{F5089238-1046-C248-512A-CDD42DBD506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115464" y="1970381"/>
            <a:ext cx="6022436" cy="3015662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9277F8-7F9C-EB88-55A2-2F8AB7C36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E2E29-96FC-EF40-8EEC-20DB88BC4DFA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923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2325C-F121-4711-7F92-B571FA949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31789"/>
            <a:ext cx="12192000" cy="725487"/>
          </a:xfrm>
        </p:spPr>
        <p:txBody>
          <a:bodyPr/>
          <a:lstStyle/>
          <a:p>
            <a:r>
              <a:rPr lang="en-US" dirty="0"/>
              <a:t>NDEX Features – Incoherent Scatter Cross Sections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D182885-B518-3F47-05AE-E24AC97293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57461" y="1387057"/>
            <a:ext cx="10367655" cy="4182472"/>
          </a:xfrm>
        </p:spPr>
        <p:txBody>
          <a:bodyPr/>
          <a:lstStyle/>
          <a:p>
            <a:r>
              <a:rPr lang="en-US" dirty="0"/>
              <a:t>Using only the electron momentum distributions from MCPLIB04, NDEX generates the photon incoherent scattering cross sections for each subshell</a:t>
            </a:r>
          </a:p>
        </p:txBody>
      </p:sp>
      <p:pic>
        <p:nvPicPr>
          <p:cNvPr id="7" name="Content Placeholder 6" descr="Chart&#10;&#10;Description automatically generated">
            <a:extLst>
              <a:ext uri="{FF2B5EF4-FFF2-40B4-BE49-F238E27FC236}">
                <a16:creationId xmlns:a16="http://schemas.microsoft.com/office/drawing/2014/main" id="{9B248450-ADC7-4450-F0C0-E66A975EF2C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34619" y="2559244"/>
            <a:ext cx="4714874" cy="4181475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9277F8-7F9C-EB88-55A2-2F8AB7C36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E2E29-96FC-EF40-8EEC-20DB88BC4DFA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9" name="Picture 8" descr="Chart&#10;&#10;Description automatically generated">
            <a:extLst>
              <a:ext uri="{FF2B5EF4-FFF2-40B4-BE49-F238E27FC236}">
                <a16:creationId xmlns:a16="http://schemas.microsoft.com/office/drawing/2014/main" id="{130F6262-1F7E-B26F-0ECC-F8C43DAE9300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719109" y="2666042"/>
            <a:ext cx="4706007" cy="4286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2625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C552B-FF2C-7294-2FC3-70D72A970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NDEX Features – Parallelization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467D1F-9B51-07B0-7E40-A85C732FAB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Parallelization routines follow an assigner/worker scheme</a:t>
            </a:r>
          </a:p>
          <a:p>
            <a:r>
              <a:rPr lang="en-US" dirty="0"/>
              <a:t>Each material is processed mostly on a single process</a:t>
            </a:r>
          </a:p>
          <a:p>
            <a:pPr lvl="1"/>
            <a:r>
              <a:rPr lang="en-US" dirty="0"/>
              <a:t>Certain steps (TSL temperatures and URR probability tables) can be outsourced to other worker processes</a:t>
            </a:r>
          </a:p>
          <a:p>
            <a:r>
              <a:rPr lang="en-US" dirty="0"/>
              <a:t>The assigner process is permitted to process a materials which should process quickly</a:t>
            </a:r>
          </a:p>
          <a:p>
            <a:pPr lvl="1"/>
            <a:r>
              <a:rPr lang="en-US" dirty="0"/>
              <a:t>Dummy nuclides and nuclides which do not have incident neutron data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96AB30-B5B4-3EFC-2E87-D81B4DEE79FF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A96E2E29-96FC-EF40-8EEC-20DB88BC4DFA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0553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B546F-279A-F4B0-446C-5E4042598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NDEX Features – 0 K Reconstruction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49A1251-2F7D-B4CD-D5F7-655FB167165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Adjustment of threshold value</a:t>
            </a:r>
          </a:p>
          <a:p>
            <a:r>
              <a:rPr lang="en-US" dirty="0"/>
              <a:t>and linearization</a:t>
            </a:r>
          </a:p>
        </p:txBody>
      </p:sp>
      <p:pic>
        <p:nvPicPr>
          <p:cNvPr id="12" name="Content Placeholder 11" descr="Chart, line chart&#10;&#10;Description automatically generated">
            <a:extLst>
              <a:ext uri="{FF2B5EF4-FFF2-40B4-BE49-F238E27FC236}">
                <a16:creationId xmlns:a16="http://schemas.microsoft.com/office/drawing/2014/main" id="{FCED281D-1106-8781-F61E-85E33F3CAA5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081088" y="2024063"/>
            <a:ext cx="4743449" cy="3557587"/>
          </a:xfrm>
        </p:spPr>
      </p:pic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C0C044A-0BA1-0689-78D8-9CCADD52C6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Switching to asymptotic function forms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D07338-C9A7-8FCA-DB5A-316F2F803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E2E29-96FC-EF40-8EEC-20DB88BC4DFA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3" name="Content Placeholder 2">
            <a:extLst>
              <a:ext uri="{FF2B5EF4-FFF2-40B4-BE49-F238E27FC236}">
                <a16:creationId xmlns:a16="http://schemas.microsoft.com/office/drawing/2014/main" id="{97F6C8B6-5E3E-5C21-F47E-D7A42BCE7EB4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2336701"/>
            <a:ext cx="4765675" cy="293231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0B2ECBA-E53F-45D3-13A8-D4EC44A3616D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3"/>
          <a:stretch/>
        </p:blipFill>
        <p:spPr bwMode="auto">
          <a:xfrm>
            <a:off x="8163729" y="2979316"/>
            <a:ext cx="1639021" cy="103932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5BC6D14A-6D99-E0D2-4C8F-415292BCB8AA}"/>
              </a:ext>
            </a:extLst>
          </p:cNvPr>
          <p:cNvSpPr/>
          <p:nvPr/>
        </p:nvSpPr>
        <p:spPr>
          <a:xfrm>
            <a:off x="7444370" y="3498977"/>
            <a:ext cx="228600" cy="205105"/>
          </a:xfrm>
          <a:prstGeom prst="rect">
            <a:avLst/>
          </a:prstGeom>
          <a:noFill/>
          <a:ln w="6350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03B5B2A-39FE-3434-9E9E-F808F57E1F5B}"/>
              </a:ext>
            </a:extLst>
          </p:cNvPr>
          <p:cNvCxnSpPr>
            <a:cxnSpLocks/>
          </p:cNvCxnSpPr>
          <p:nvPr/>
        </p:nvCxnSpPr>
        <p:spPr>
          <a:xfrm flipV="1">
            <a:off x="7682495" y="3441828"/>
            <a:ext cx="381000" cy="5715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EDB802F8-8BDC-6AAD-2DD0-4D619BE07BC4}"/>
              </a:ext>
            </a:extLst>
          </p:cNvPr>
          <p:cNvSpPr txBox="1"/>
          <p:nvPr/>
        </p:nvSpPr>
        <p:spPr>
          <a:xfrm>
            <a:off x="2156604" y="5727940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Threshold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7DC575E7-0518-CF89-1C6A-755C44CBABCE}"/>
              </a:ext>
            </a:extLst>
          </p:cNvPr>
          <p:cNvCxnSpPr>
            <a:cxnSpLocks/>
          </p:cNvCxnSpPr>
          <p:nvPr/>
        </p:nvCxnSpPr>
        <p:spPr>
          <a:xfrm flipH="1" flipV="1">
            <a:off x="2156604" y="5339751"/>
            <a:ext cx="103517" cy="3881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C19AF54-4293-CE2F-5F29-A15678DB4301}"/>
              </a:ext>
            </a:extLst>
          </p:cNvPr>
          <p:cNvCxnSpPr/>
          <p:nvPr/>
        </p:nvCxnSpPr>
        <p:spPr>
          <a:xfrm>
            <a:off x="2570671" y="2501660"/>
            <a:ext cx="0" cy="264831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604C787F-5F6B-4E2E-6CC6-862F4DCF2B25}"/>
              </a:ext>
            </a:extLst>
          </p:cNvPr>
          <p:cNvSpPr txBox="1"/>
          <p:nvPr/>
        </p:nvSpPr>
        <p:spPr>
          <a:xfrm>
            <a:off x="1721720" y="3059668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lin-lin</a:t>
            </a:r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63FE6CE-C127-DA29-13CA-953BC06C15DD}"/>
              </a:ext>
            </a:extLst>
          </p:cNvPr>
          <p:cNvSpPr txBox="1"/>
          <p:nvPr/>
        </p:nvSpPr>
        <p:spPr>
          <a:xfrm>
            <a:off x="2876609" y="2663825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log-log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F9DF81B-0F3F-C54E-877E-EADEAC25C02A}"/>
              </a:ext>
            </a:extLst>
          </p:cNvPr>
          <p:cNvCxnSpPr>
            <a:cxnSpLocks/>
          </p:cNvCxnSpPr>
          <p:nvPr/>
        </p:nvCxnSpPr>
        <p:spPr>
          <a:xfrm flipV="1">
            <a:off x="2132898" y="3825815"/>
            <a:ext cx="437773" cy="1324155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2962417-C553-A010-326B-7F76722C4D59}"/>
              </a:ext>
            </a:extLst>
          </p:cNvPr>
          <p:cNvCxnSpPr>
            <a:cxnSpLocks/>
          </p:cNvCxnSpPr>
          <p:nvPr/>
        </p:nvCxnSpPr>
        <p:spPr>
          <a:xfrm>
            <a:off x="1772199" y="2929213"/>
            <a:ext cx="207033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E9C2360D-2EAA-3FC1-ED28-FBEBE781CB70}"/>
              </a:ext>
            </a:extLst>
          </p:cNvPr>
          <p:cNvSpPr txBox="1"/>
          <p:nvPr/>
        </p:nvSpPr>
        <p:spPr>
          <a:xfrm>
            <a:off x="1971677" y="2821491"/>
            <a:ext cx="39145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Shift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5064FFB-5046-B709-32BE-881BDD33B601}"/>
              </a:ext>
            </a:extLst>
          </p:cNvPr>
          <p:cNvSpPr/>
          <p:nvPr/>
        </p:nvSpPr>
        <p:spPr>
          <a:xfrm>
            <a:off x="10196423" y="4313208"/>
            <a:ext cx="664234" cy="50895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6BC9CFA-7A9C-EC33-888F-90E30D0662BD}"/>
              </a:ext>
            </a:extLst>
          </p:cNvPr>
          <p:cNvSpPr/>
          <p:nvPr/>
        </p:nvSpPr>
        <p:spPr>
          <a:xfrm>
            <a:off x="7796545" y="2841875"/>
            <a:ext cx="664234" cy="50895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1483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NLTheme1">
  <a:themeElements>
    <a:clrScheme name="Naval Nuclear Laboratory Custom">
      <a:dk1>
        <a:srgbClr val="32396F"/>
      </a:dk1>
      <a:lt1>
        <a:srgbClr val="FFFFFF"/>
      </a:lt1>
      <a:dk2>
        <a:srgbClr val="40AE49"/>
      </a:dk2>
      <a:lt2>
        <a:srgbClr val="FFFFFF"/>
      </a:lt2>
      <a:accent1>
        <a:srgbClr val="32396F"/>
      </a:accent1>
      <a:accent2>
        <a:srgbClr val="849EAA"/>
      </a:accent2>
      <a:accent3>
        <a:srgbClr val="40AE49"/>
      </a:accent3>
      <a:accent4>
        <a:srgbClr val="75D078"/>
      </a:accent4>
      <a:accent5>
        <a:srgbClr val="B1A089"/>
      </a:accent5>
      <a:accent6>
        <a:srgbClr val="D0C5B8"/>
      </a:accent6>
      <a:hlink>
        <a:srgbClr val="0000FF"/>
      </a:hlink>
      <a:folHlink>
        <a:srgbClr val="800080"/>
      </a:folHlink>
    </a:clrScheme>
    <a:fontScheme name="Naval Nuclear Laboratory 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NLTheme1" id="{D629ABA3-9026-4472-B617-E3B406EDA272}" vid="{8C679CC6-9017-4624-B583-B15F4BB57EB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Naval Nuclear Laboratory Custom">
      <a:dk1>
        <a:srgbClr val="32396F"/>
      </a:dk1>
      <a:lt1>
        <a:srgbClr val="FFFFFF"/>
      </a:lt1>
      <a:dk2>
        <a:srgbClr val="40AE49"/>
      </a:dk2>
      <a:lt2>
        <a:srgbClr val="FFFFFF"/>
      </a:lt2>
      <a:accent1>
        <a:srgbClr val="32396F"/>
      </a:accent1>
      <a:accent2>
        <a:srgbClr val="849EAA"/>
      </a:accent2>
      <a:accent3>
        <a:srgbClr val="40AE49"/>
      </a:accent3>
      <a:accent4>
        <a:srgbClr val="75D078"/>
      </a:accent4>
      <a:accent5>
        <a:srgbClr val="B1A089"/>
      </a:accent5>
      <a:accent6>
        <a:srgbClr val="D0C5B8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96CBFBB385EB418E5B4700C6277C08" ma:contentTypeVersion="14" ma:contentTypeDescription="Create a new document." ma:contentTypeScope="" ma:versionID="66dd4d1cc1fbf6dda2df3dfce4ffe06e">
  <xsd:schema xmlns:xsd="http://www.w3.org/2001/XMLSchema" xmlns:xs="http://www.w3.org/2001/XMLSchema" xmlns:p="http://schemas.microsoft.com/office/2006/metadata/properties" xmlns:ns2="a478888d-d955-46db-9700-164cdfca7229" xmlns:ns3="6f46f396-f626-4a40-84d2-fc3d8ef1650c" targetNamespace="http://schemas.microsoft.com/office/2006/metadata/properties" ma:root="true" ma:fieldsID="3b8d3b2abb258f2a6ae65f671eedaa5b" ns2:_="" ns3:_="">
    <xsd:import namespace="a478888d-d955-46db-9700-164cdfca7229"/>
    <xsd:import namespace="6f46f396-f626-4a40-84d2-fc3d8ef1650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CR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78888d-d955-46db-9700-164cdfca722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f7e8d0e3-ee5b-45f2-a8dd-a690bc15d78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46f396-f626-4a40-84d2-fc3d8ef1650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1ffbe70e-f67f-4365-a746-c9ed82a786e6}" ma:internalName="TaxCatchAll" ma:showField="CatchAllData" ma:web="6f46f396-f626-4a40-84d2-fc3d8ef1650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f46f396-f626-4a40-84d2-fc3d8ef1650c" xsi:nil="true"/>
    <lcf76f155ced4ddcb4097134ff3c332f xmlns="a478888d-d955-46db-9700-164cdfca722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D5D903C0-B124-43DC-97BF-E2F7A22ED15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1CB93F9-9C6B-434F-BF29-C60EC50FAA8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78888d-d955-46db-9700-164cdfca7229"/>
    <ds:schemaRef ds:uri="6f46f396-f626-4a40-84d2-fc3d8ef165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27F0974-9824-4810-BD3C-0D706C07360E}">
  <ds:schemaRefs>
    <ds:schemaRef ds:uri="http://purl.org/dc/terms/"/>
    <ds:schemaRef ds:uri="http://purl.org/dc/elements/1.1/"/>
    <ds:schemaRef ds:uri="http://purl.org/dc/dcmitype/"/>
    <ds:schemaRef ds:uri="http://www.w3.org/XML/1998/namespace"/>
    <ds:schemaRef ds:uri="http://schemas.microsoft.com/office/2006/documentManagement/types"/>
    <ds:schemaRef ds:uri="31fe9d65-2e9e-49a9-9e02-d26a8b47d9e2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609ac684-2f20-48ce-9774-aeb4abc09b4e"/>
    <ds:schemaRef ds:uri="6f46f396-f626-4a40-84d2-fc3d8ef1650c"/>
    <ds:schemaRef ds:uri="a478888d-d955-46db-9700-164cdfca7229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NNLTheme1</Template>
  <TotalTime>6373</TotalTime>
  <Words>547</Words>
  <Application>Microsoft Office PowerPoint</Application>
  <PresentationFormat>Widescreen</PresentationFormat>
  <Paragraphs>86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NNLTheme1</vt:lpstr>
      <vt:lpstr>NDEX Overview</vt:lpstr>
      <vt:lpstr>Philosophy Statement</vt:lpstr>
      <vt:lpstr>Current Team</vt:lpstr>
      <vt:lpstr>Past and Current Task Drivers</vt:lpstr>
      <vt:lpstr>Fully Functional ND Processor</vt:lpstr>
      <vt:lpstr>NDEX Features – X-ray Fluorescence</vt:lpstr>
      <vt:lpstr>NDEX Features – Incoherent Scatter Cross Sections</vt:lpstr>
      <vt:lpstr>NDEX Features – Parallelization</vt:lpstr>
      <vt:lpstr>NDEX Features – 0 K Reconstruction</vt:lpstr>
      <vt:lpstr>NDEX v11</vt:lpstr>
      <vt:lpstr>Tentative NDEX v12 Plans</vt:lpstr>
      <vt:lpstr>Thanks!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Rae</dc:creator>
  <cp:lastModifiedBy>Thompson, Jason T. (Contractor)</cp:lastModifiedBy>
  <cp:revision>221</cp:revision>
  <dcterms:created xsi:type="dcterms:W3CDTF">2015-05-17T13:17:01Z</dcterms:created>
  <dcterms:modified xsi:type="dcterms:W3CDTF">2023-11-15T00:12:43Z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0x010100C796CBFBB385EB418E5B4700C6277C08</vt:lpwstr>
  </property>
  <property fmtid="{D5CDD505-2E9C-101B-9397-08002B2CF9AE}" pid="3" name="MSIP_Label_972ab08d-aa7f-4785-bc8b-d3253fb803d7_Enabled">
    <vt:lpwstr>true</vt:lpwstr>
  </property>
  <property fmtid="{D5CDD505-2E9C-101B-9397-08002B2CF9AE}" pid="4" name="MSIP_Label_972ab08d-aa7f-4785-bc8b-d3253fb803d7_SetDate">
    <vt:lpwstr>2022-03-25T13:18:29Z</vt:lpwstr>
  </property>
  <property fmtid="{D5CDD505-2E9C-101B-9397-08002B2CF9AE}" pid="5" name="MSIP_Label_972ab08d-aa7f-4785-bc8b-d3253fb803d7_Method">
    <vt:lpwstr>Privileged</vt:lpwstr>
  </property>
  <property fmtid="{D5CDD505-2E9C-101B-9397-08002B2CF9AE}" pid="6" name="MSIP_Label_972ab08d-aa7f-4785-bc8b-d3253fb803d7_Name">
    <vt:lpwstr>Document-Unclassified</vt:lpwstr>
  </property>
  <property fmtid="{D5CDD505-2E9C-101B-9397-08002B2CF9AE}" pid="7" name="MSIP_Label_972ab08d-aa7f-4785-bc8b-d3253fb803d7_SiteId">
    <vt:lpwstr>ebb151f0-4882-4a81-94a2-1e2262f517ee</vt:lpwstr>
  </property>
  <property fmtid="{D5CDD505-2E9C-101B-9397-08002B2CF9AE}" pid="8" name="MSIP_Label_972ab08d-aa7f-4785-bc8b-d3253fb803d7_ActionId">
    <vt:lpwstr>702e0e33-99fb-4964-a5f4-719ded9b8687</vt:lpwstr>
  </property>
  <property fmtid="{D5CDD505-2E9C-101B-9397-08002B2CF9AE}" pid="9" name="MSIP_Label_972ab08d-aa7f-4785-bc8b-d3253fb803d7_ContentBits">
    <vt:lpwstr>0</vt:lpwstr>
  </property>
</Properties>
</file>