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9" r:id="rId1"/>
  </p:sldMasterIdLst>
  <p:notesMasterIdLst>
    <p:notesMasterId r:id="rId11"/>
  </p:notesMasterIdLst>
  <p:handoutMasterIdLst>
    <p:handoutMasterId r:id="rId12"/>
  </p:handoutMasterIdLst>
  <p:sldIdLst>
    <p:sldId id="493" r:id="rId2"/>
    <p:sldId id="545" r:id="rId3"/>
    <p:sldId id="550" r:id="rId4"/>
    <p:sldId id="548" r:id="rId5"/>
    <p:sldId id="546" r:id="rId6"/>
    <p:sldId id="547" r:id="rId7"/>
    <p:sldId id="549" r:id="rId8"/>
    <p:sldId id="551" r:id="rId9"/>
    <p:sldId id="537" r:id="rId10"/>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5" userDrawn="1">
          <p15:clr>
            <a:srgbClr val="A4A3A4"/>
          </p15:clr>
        </p15:guide>
        <p15:guide id="2" orient="horz" pos="4002" userDrawn="1">
          <p15:clr>
            <a:srgbClr val="A4A3A4"/>
          </p15:clr>
        </p15:guide>
        <p15:guide id="3" pos="2880"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rrmann, Cynthia A."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F4F97"/>
    <a:srgbClr val="F6CE86"/>
    <a:srgbClr val="AEF8E5"/>
    <a:srgbClr val="0A8464"/>
    <a:srgbClr val="0DB78A"/>
    <a:srgbClr val="D68F10"/>
    <a:srgbClr val="F1B13D"/>
    <a:srgbClr val="10D6A2"/>
    <a:srgbClr val="2DEFBC"/>
    <a:srgbClr val="11D9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752" autoAdjust="0"/>
    <p:restoredTop sz="95732" autoAdjust="0"/>
  </p:normalViewPr>
  <p:slideViewPr>
    <p:cSldViewPr snapToGrid="0">
      <p:cViewPr varScale="1">
        <p:scale>
          <a:sx n="168" d="100"/>
          <a:sy n="168" d="100"/>
        </p:scale>
        <p:origin x="1648" y="192"/>
      </p:cViewPr>
      <p:guideLst>
        <p:guide orient="horz" pos="905"/>
        <p:guide orient="horz" pos="400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varScale="1">
        <p:scale>
          <a:sx n="49" d="100"/>
          <a:sy n="49" d="100"/>
        </p:scale>
        <p:origin x="2400" y="1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253" tIns="46627" rIns="93253" bIns="46627" rtlCol="0"/>
          <a:lstStyle>
            <a:lvl1pPr algn="l">
              <a:defRPr sz="1100"/>
            </a:lvl1pPr>
          </a:lstStyle>
          <a:p>
            <a:endParaRPr lang="en-US" dirty="0">
              <a:latin typeface="Arial"/>
            </a:endParaRPr>
          </a:p>
        </p:txBody>
      </p:sp>
      <p:sp>
        <p:nvSpPr>
          <p:cNvPr id="3" name="Date Placeholder 2"/>
          <p:cNvSpPr>
            <a:spLocks noGrp="1"/>
          </p:cNvSpPr>
          <p:nvPr>
            <p:ph type="dt" sz="quarter" idx="1"/>
          </p:nvPr>
        </p:nvSpPr>
        <p:spPr>
          <a:xfrm>
            <a:off x="3978132" y="2"/>
            <a:ext cx="3043343" cy="465455"/>
          </a:xfrm>
          <a:prstGeom prst="rect">
            <a:avLst/>
          </a:prstGeom>
        </p:spPr>
        <p:txBody>
          <a:bodyPr vert="horz" lIns="93253" tIns="46627" rIns="93253" bIns="46627" rtlCol="0"/>
          <a:lstStyle>
            <a:lvl1pPr algn="r">
              <a:defRPr sz="1100"/>
            </a:lvl1pPr>
          </a:lstStyle>
          <a:p>
            <a:fld id="{7A1D2F2F-8618-2143-A89B-2D6D3F007EBC}" type="datetimeFigureOut">
              <a:rPr lang="en-US" smtClean="0">
                <a:latin typeface="Arial"/>
              </a:rPr>
              <a:pPr/>
              <a:t>11/14/23</a:t>
            </a:fld>
            <a:endParaRPr lang="en-US" dirty="0">
              <a:latin typeface="Arial"/>
            </a:endParaRPr>
          </a:p>
        </p:txBody>
      </p:sp>
      <p:sp>
        <p:nvSpPr>
          <p:cNvPr id="4" name="Footer Placeholder 3"/>
          <p:cNvSpPr>
            <a:spLocks noGrp="1"/>
          </p:cNvSpPr>
          <p:nvPr>
            <p:ph type="ftr" sz="quarter" idx="2"/>
          </p:nvPr>
        </p:nvSpPr>
        <p:spPr>
          <a:xfrm>
            <a:off x="0" y="8842031"/>
            <a:ext cx="3043343" cy="465455"/>
          </a:xfrm>
          <a:prstGeom prst="rect">
            <a:avLst/>
          </a:prstGeom>
        </p:spPr>
        <p:txBody>
          <a:bodyPr vert="horz" lIns="93253" tIns="46627" rIns="93253" bIns="46627" rtlCol="0" anchor="b"/>
          <a:lstStyle>
            <a:lvl1pPr algn="l">
              <a:defRPr sz="1100"/>
            </a:lvl1pPr>
          </a:lstStyle>
          <a:p>
            <a:endParaRPr lang="en-US" dirty="0">
              <a:latin typeface="Arial"/>
            </a:endParaRPr>
          </a:p>
        </p:txBody>
      </p:sp>
      <p:sp>
        <p:nvSpPr>
          <p:cNvPr id="5" name="Slide Number Placeholder 4"/>
          <p:cNvSpPr>
            <a:spLocks noGrp="1"/>
          </p:cNvSpPr>
          <p:nvPr>
            <p:ph type="sldNum" sz="quarter" idx="3"/>
          </p:nvPr>
        </p:nvSpPr>
        <p:spPr>
          <a:xfrm>
            <a:off x="3978132" y="8842031"/>
            <a:ext cx="3043343" cy="465455"/>
          </a:xfrm>
          <a:prstGeom prst="rect">
            <a:avLst/>
          </a:prstGeom>
        </p:spPr>
        <p:txBody>
          <a:bodyPr vert="horz" lIns="93253" tIns="46627" rIns="93253" bIns="46627" rtlCol="0" anchor="b"/>
          <a:lstStyle>
            <a:lvl1pPr algn="r">
              <a:defRPr sz="1100"/>
            </a:lvl1pPr>
          </a:lstStyle>
          <a:p>
            <a:fld id="{CE221CE3-F987-1944-AB66-8BE5522C5EC6}" type="slidenum">
              <a:rPr lang="en-US" smtClean="0">
                <a:latin typeface="Arial"/>
              </a:rPr>
              <a:pPr/>
              <a:t>‹#›</a:t>
            </a:fld>
            <a:endParaRPr lang="en-US" dirty="0">
              <a:latin typeface="Arial"/>
            </a:endParaRPr>
          </a:p>
        </p:txBody>
      </p:sp>
    </p:spTree>
    <p:extLst>
      <p:ext uri="{BB962C8B-B14F-4D97-AF65-F5344CB8AC3E}">
        <p14:creationId xmlns:p14="http://schemas.microsoft.com/office/powerpoint/2010/main" val="33228481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253" tIns="46627" rIns="93253" bIns="46627" rtlCol="0"/>
          <a:lstStyle>
            <a:lvl1pPr algn="l">
              <a:defRPr sz="1100">
                <a:latin typeface="Arial"/>
              </a:defRPr>
            </a:lvl1pPr>
          </a:lstStyle>
          <a:p>
            <a:endParaRPr lang="en-US" dirty="0"/>
          </a:p>
        </p:txBody>
      </p:sp>
      <p:sp>
        <p:nvSpPr>
          <p:cNvPr id="3" name="Date Placeholder 2"/>
          <p:cNvSpPr>
            <a:spLocks noGrp="1"/>
          </p:cNvSpPr>
          <p:nvPr>
            <p:ph type="dt" idx="1"/>
          </p:nvPr>
        </p:nvSpPr>
        <p:spPr>
          <a:xfrm>
            <a:off x="3978132" y="2"/>
            <a:ext cx="3043343" cy="465455"/>
          </a:xfrm>
          <a:prstGeom prst="rect">
            <a:avLst/>
          </a:prstGeom>
        </p:spPr>
        <p:txBody>
          <a:bodyPr vert="horz" lIns="93253" tIns="46627" rIns="93253" bIns="46627" rtlCol="0"/>
          <a:lstStyle>
            <a:lvl1pPr algn="r">
              <a:defRPr sz="1100">
                <a:latin typeface="Arial"/>
              </a:defRPr>
            </a:lvl1pPr>
          </a:lstStyle>
          <a:p>
            <a:fld id="{D8B0A143-2353-BE4A-A6C4-57C9AE3FBC68}" type="datetimeFigureOut">
              <a:rPr lang="en-US" smtClean="0"/>
              <a:pPr/>
              <a:t>11/14/23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253" tIns="46627" rIns="93253" bIns="46627" rtlCol="0" anchor="ctr"/>
          <a:lstStyle/>
          <a:p>
            <a:endParaRPr lang="en-US" dirty="0"/>
          </a:p>
        </p:txBody>
      </p:sp>
      <p:sp>
        <p:nvSpPr>
          <p:cNvPr id="5" name="Notes Placeholder 4"/>
          <p:cNvSpPr>
            <a:spLocks noGrp="1"/>
          </p:cNvSpPr>
          <p:nvPr>
            <p:ph type="body" sz="quarter" idx="3"/>
          </p:nvPr>
        </p:nvSpPr>
        <p:spPr>
          <a:xfrm>
            <a:off x="702310" y="4421825"/>
            <a:ext cx="5618480" cy="4189095"/>
          </a:xfrm>
          <a:prstGeom prst="rect">
            <a:avLst/>
          </a:prstGeom>
        </p:spPr>
        <p:txBody>
          <a:bodyPr vert="horz" lIns="93253" tIns="46627" rIns="93253" bIns="4662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253" tIns="46627" rIns="93253" bIns="46627" rtlCol="0" anchor="b"/>
          <a:lstStyle>
            <a:lvl1pPr algn="l">
              <a:defRPr sz="1100">
                <a:latin typeface="Arial"/>
              </a:defRPr>
            </a:lvl1pPr>
          </a:lstStyle>
          <a:p>
            <a:endParaRPr lang="en-US" dirty="0"/>
          </a:p>
        </p:txBody>
      </p:sp>
      <p:sp>
        <p:nvSpPr>
          <p:cNvPr id="7" name="Slide Number Placeholder 6"/>
          <p:cNvSpPr>
            <a:spLocks noGrp="1"/>
          </p:cNvSpPr>
          <p:nvPr>
            <p:ph type="sldNum" sz="quarter" idx="5"/>
          </p:nvPr>
        </p:nvSpPr>
        <p:spPr>
          <a:xfrm>
            <a:off x="3978132" y="8842031"/>
            <a:ext cx="3043343" cy="465455"/>
          </a:xfrm>
          <a:prstGeom prst="rect">
            <a:avLst/>
          </a:prstGeom>
        </p:spPr>
        <p:txBody>
          <a:bodyPr vert="horz" lIns="93253" tIns="46627" rIns="93253" bIns="46627" rtlCol="0" anchor="b"/>
          <a:lstStyle>
            <a:lvl1pPr algn="r">
              <a:defRPr sz="1100">
                <a:latin typeface="Arial"/>
              </a:defRPr>
            </a:lvl1pPr>
          </a:lstStyle>
          <a:p>
            <a:fld id="{4CFDF800-FE0E-A944-8AC1-D57C07B352FC}" type="slidenum">
              <a:rPr lang="en-US" smtClean="0"/>
              <a:pPr/>
              <a:t>‹#›</a:t>
            </a:fld>
            <a:endParaRPr lang="en-US" dirty="0"/>
          </a:p>
        </p:txBody>
      </p:sp>
    </p:spTree>
    <p:extLst>
      <p:ext uri="{BB962C8B-B14F-4D97-AF65-F5344CB8AC3E}">
        <p14:creationId xmlns:p14="http://schemas.microsoft.com/office/powerpoint/2010/main" val="351676509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4CFDF800-FE0E-A944-8AC1-D57C07B352FC}" type="slidenum">
              <a:rPr lang="en-US" smtClean="0"/>
              <a:pPr/>
              <a:t>1</a:t>
            </a:fld>
            <a:endParaRPr lang="en-US" dirty="0"/>
          </a:p>
        </p:txBody>
      </p:sp>
    </p:spTree>
    <p:extLst>
      <p:ext uri="{BB962C8B-B14F-4D97-AF65-F5344CB8AC3E}">
        <p14:creationId xmlns:p14="http://schemas.microsoft.com/office/powerpoint/2010/main" val="14483496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BA3D2A3-E316-5B4D-B559-0EBDF6B1377B}"/>
              </a:ext>
            </a:extLst>
          </p:cNvPr>
          <p:cNvPicPr>
            <a:picLocks noChangeAspect="1"/>
          </p:cNvPicPr>
          <p:nvPr userDrawn="1"/>
        </p:nvPicPr>
        <p:blipFill>
          <a:blip r:embed="rId2">
            <a:alphaModFix/>
          </a:blip>
          <a:stretch>
            <a:fillRect/>
          </a:stretch>
        </p:blipFill>
        <p:spPr>
          <a:xfrm>
            <a:off x="0" y="3575304"/>
            <a:ext cx="9144000" cy="2743200"/>
          </a:xfrm>
          <a:prstGeom prst="rect">
            <a:avLst/>
          </a:prstGeom>
          <a:gradFill flip="none" rotWithShape="1">
            <a:gsLst>
              <a:gs pos="0">
                <a:schemeClr val="accent1">
                  <a:lumMod val="0"/>
                  <a:lumOff val="100000"/>
                </a:schemeClr>
              </a:gs>
              <a:gs pos="35000">
                <a:schemeClr val="accent1">
                  <a:lumMod val="0"/>
                  <a:lumOff val="100000"/>
                </a:schemeClr>
              </a:gs>
              <a:gs pos="100000">
                <a:schemeClr val="bg1"/>
              </a:gs>
            </a:gsLst>
            <a:lin ang="2700000" scaled="1"/>
            <a:tileRect/>
          </a:gradFill>
        </p:spPr>
      </p:pic>
      <p:sp>
        <p:nvSpPr>
          <p:cNvPr id="8" name="Rectangle 7">
            <a:extLst>
              <a:ext uri="{FF2B5EF4-FFF2-40B4-BE49-F238E27FC236}">
                <a16:creationId xmlns:a16="http://schemas.microsoft.com/office/drawing/2014/main" id="{D6D9C9D9-72EC-6D46-9AAD-E59A139F1299}"/>
              </a:ext>
            </a:extLst>
          </p:cNvPr>
          <p:cNvSpPr/>
          <p:nvPr userDrawn="1"/>
        </p:nvSpPr>
        <p:spPr bwMode="auto">
          <a:xfrm>
            <a:off x="-378" y="3193257"/>
            <a:ext cx="9144378" cy="1028423"/>
          </a:xfrm>
          <a:prstGeom prst="rect">
            <a:avLst/>
          </a:prstGeom>
          <a:gradFill flip="none" rotWithShape="1">
            <a:gsLst>
              <a:gs pos="0">
                <a:schemeClr val="bg1">
                  <a:alpha val="0"/>
                  <a:lumMod val="0"/>
                  <a:lumOff val="100000"/>
                </a:schemeClr>
              </a:gs>
              <a:gs pos="51000">
                <a:schemeClr val="bg1"/>
              </a:gs>
            </a:gsLst>
            <a:lin ang="16200000" scaled="1"/>
            <a:tileRect/>
          </a:gradFill>
          <a:ln>
            <a:noFill/>
            <a:headEnd/>
            <a:tailEnd/>
          </a:ln>
          <a:effectLst/>
        </p:spPr>
        <p:style>
          <a:lnRef idx="1">
            <a:schemeClr val="accent1"/>
          </a:lnRef>
          <a:fillRef idx="2">
            <a:schemeClr val="accent1"/>
          </a:fillRef>
          <a:effectRef idx="1">
            <a:schemeClr val="accent1"/>
          </a:effectRef>
          <a:fontRef idx="minor">
            <a:schemeClr val="dk1"/>
          </a:fontRef>
        </p:style>
        <p:txBody>
          <a:bodyPr rtlCol="0" anchor="b">
            <a:prstTxWarp prst="textNoShape">
              <a:avLst/>
            </a:prstTxWarp>
          </a:bodyPr>
          <a:lstStyle/>
          <a:p>
            <a:pPr algn="ctr">
              <a:spcBef>
                <a:spcPct val="0"/>
              </a:spcBef>
            </a:pPr>
            <a:endParaRPr lang="en-US" sz="1600" dirty="0">
              <a:solidFill>
                <a:srgbClr val="000000"/>
              </a:solidFill>
            </a:endParaRPr>
          </a:p>
        </p:txBody>
      </p:sp>
      <p:sp>
        <p:nvSpPr>
          <p:cNvPr id="19" name="Rectangle 18"/>
          <p:cNvSpPr/>
          <p:nvPr userDrawn="1"/>
        </p:nvSpPr>
        <p:spPr>
          <a:xfrm>
            <a:off x="-378" y="6316956"/>
            <a:ext cx="9144000" cy="544880"/>
          </a:xfrm>
          <a:prstGeom prst="rect">
            <a:avLst/>
          </a:prstGeom>
          <a:gradFill flip="none" rotWithShape="1">
            <a:gsLst>
              <a:gs pos="0">
                <a:srgbClr val="294861"/>
              </a:gs>
              <a:gs pos="46000">
                <a:schemeClr val="accent1">
                  <a:lumMod val="50000"/>
                </a:schemeClr>
              </a:gs>
              <a:gs pos="100000">
                <a:srgbClr val="4388B8"/>
              </a:gs>
            </a:gsLst>
            <a:lin ang="16200000" scaled="1"/>
            <a:tileRect/>
          </a:gradFill>
          <a:ln>
            <a:noFill/>
          </a:ln>
          <a:effectLst>
            <a:outerShdw blurRad="50800" dist="38100" dir="16200000"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1800" dirty="0">
              <a:latin typeface="Arial"/>
            </a:endParaRPr>
          </a:p>
        </p:txBody>
      </p:sp>
      <p:sp>
        <p:nvSpPr>
          <p:cNvPr id="10" name="Title 9"/>
          <p:cNvSpPr>
            <a:spLocks noGrp="1"/>
          </p:cNvSpPr>
          <p:nvPr>
            <p:ph type="title" hasCustomPrompt="1"/>
          </p:nvPr>
        </p:nvSpPr>
        <p:spPr>
          <a:xfrm>
            <a:off x="457200" y="565126"/>
            <a:ext cx="8229600" cy="1447576"/>
          </a:xfrm>
        </p:spPr>
        <p:txBody>
          <a:bodyPr anchor="b" anchorCtr="0"/>
          <a:lstStyle>
            <a:lvl1pPr>
              <a:lnSpc>
                <a:spcPts val="3800"/>
              </a:lnSpc>
              <a:defRPr sz="3600" b="1" i="0">
                <a:solidFill>
                  <a:schemeClr val="accent1">
                    <a:lumMod val="75000"/>
                  </a:schemeClr>
                </a:solidFill>
                <a:effectLst/>
                <a:latin typeface="Arial"/>
                <a:cs typeface="Arial"/>
              </a:defRPr>
            </a:lvl1pPr>
          </a:lstStyle>
          <a:p>
            <a:r>
              <a:rPr lang="en-US" dirty="0"/>
              <a:t>Click to edit </a:t>
            </a:r>
            <a:br>
              <a:rPr lang="en-US" dirty="0"/>
            </a:br>
            <a:r>
              <a:rPr lang="en-US" dirty="0"/>
              <a:t>Master title style</a:t>
            </a:r>
          </a:p>
        </p:txBody>
      </p:sp>
      <p:sp>
        <p:nvSpPr>
          <p:cNvPr id="12" name="Text Placeholder 11"/>
          <p:cNvSpPr>
            <a:spLocks noGrp="1"/>
          </p:cNvSpPr>
          <p:nvPr>
            <p:ph type="body" sz="quarter" idx="13"/>
          </p:nvPr>
        </p:nvSpPr>
        <p:spPr>
          <a:xfrm>
            <a:off x="457201" y="2024863"/>
            <a:ext cx="5629274" cy="369888"/>
          </a:xfrm>
        </p:spPr>
        <p:txBody>
          <a:bodyPr>
            <a:noAutofit/>
          </a:bodyPr>
          <a:lstStyle>
            <a:lvl1pPr>
              <a:lnSpc>
                <a:spcPts val="2200"/>
              </a:lnSpc>
              <a:buNone/>
              <a:defRPr sz="2000" b="0">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4" name="TextBox 13"/>
          <p:cNvSpPr txBox="1"/>
          <p:nvPr userDrawn="1"/>
        </p:nvSpPr>
        <p:spPr>
          <a:xfrm>
            <a:off x="68386" y="6416000"/>
            <a:ext cx="4503614" cy="435504"/>
          </a:xfrm>
          <a:prstGeom prst="rect">
            <a:avLst/>
          </a:prstGeom>
          <a:noFill/>
          <a:effectLst/>
        </p:spPr>
        <p:txBody>
          <a:bodyPr wrap="square" rtlCol="0">
            <a:spAutoFit/>
          </a:bodyPr>
          <a:lstStyle/>
          <a:p>
            <a:pPr marL="0" algn="l" defTabSz="457200" rtl="0" eaLnBrk="1" latinLnBrk="0" hangingPunct="1">
              <a:lnSpc>
                <a:spcPct val="90000"/>
              </a:lnSpc>
              <a:spcAft>
                <a:spcPts val="300"/>
              </a:spcAft>
            </a:pPr>
            <a:r>
              <a:rPr lang="en-US" sz="800" kern="1200" dirty="0">
                <a:solidFill>
                  <a:schemeClr val="bg1"/>
                </a:solidFill>
                <a:effectLst/>
                <a:latin typeface="Arial"/>
                <a:ea typeface="+mn-ea"/>
                <a:cs typeface="Arial"/>
              </a:rPr>
              <a:t>LLNL-PRES-857189</a:t>
            </a:r>
          </a:p>
          <a:p>
            <a:pPr marL="0" algn="l" defTabSz="457200" rtl="0" eaLnBrk="1" latinLnBrk="0" hangingPunct="1">
              <a:lnSpc>
                <a:spcPct val="90000"/>
              </a:lnSpc>
              <a:spcAft>
                <a:spcPts val="600"/>
              </a:spcAft>
            </a:pPr>
            <a:r>
              <a:rPr lang="en-US" sz="700" kern="1200" dirty="0">
                <a:solidFill>
                  <a:schemeClr val="bg1"/>
                </a:solidFill>
                <a:effectLst/>
                <a:latin typeface="Arial"/>
                <a:ea typeface="+mn-ea"/>
                <a:cs typeface="Arial"/>
              </a:rPr>
              <a:t>This work was performed under the auspices of the</a:t>
            </a:r>
            <a:r>
              <a:rPr lang="en-US" sz="700" kern="1200" baseline="0" dirty="0">
                <a:solidFill>
                  <a:schemeClr val="bg1"/>
                </a:solidFill>
                <a:effectLst/>
                <a:latin typeface="Arial"/>
                <a:ea typeface="+mn-ea"/>
                <a:cs typeface="Arial"/>
              </a:rPr>
              <a:t> </a:t>
            </a:r>
            <a:r>
              <a:rPr lang="en-US" sz="700" kern="1200" dirty="0">
                <a:solidFill>
                  <a:schemeClr val="bg1"/>
                </a:solidFill>
                <a:effectLst/>
                <a:latin typeface="Arial"/>
                <a:ea typeface="+mn-ea"/>
                <a:cs typeface="Arial"/>
              </a:rPr>
              <a:t>U.S. Department of Energy by Lawrence Livermore National Laboratory under contract DE-AC52-07NA27344.</a:t>
            </a:r>
            <a:r>
              <a:rPr lang="en-US" sz="700" kern="1200" baseline="0" dirty="0">
                <a:solidFill>
                  <a:schemeClr val="bg1"/>
                </a:solidFill>
                <a:effectLst/>
                <a:latin typeface="Arial"/>
                <a:ea typeface="+mn-ea"/>
                <a:cs typeface="Arial"/>
              </a:rPr>
              <a:t> </a:t>
            </a:r>
            <a:r>
              <a:rPr lang="en-US" sz="700" kern="1200" dirty="0">
                <a:solidFill>
                  <a:schemeClr val="bg1"/>
                </a:solidFill>
                <a:effectLst/>
                <a:latin typeface="Arial"/>
                <a:ea typeface="+mn-ea"/>
                <a:cs typeface="Arial"/>
              </a:rPr>
              <a:t>Lawrence Livermore National Security, LLC</a:t>
            </a:r>
          </a:p>
        </p:txBody>
      </p:sp>
      <p:pic>
        <p:nvPicPr>
          <p:cNvPr id="18" name="Picture 17" descr="LLNL_Logo_WHT-LRG.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57062" y="6446832"/>
            <a:ext cx="1865376" cy="314705"/>
          </a:xfrm>
          <a:prstGeom prst="rect">
            <a:avLst/>
          </a:prstGeom>
        </p:spPr>
      </p:pic>
      <p:sp>
        <p:nvSpPr>
          <p:cNvPr id="20" name="Rectangle 19"/>
          <p:cNvSpPr/>
          <p:nvPr userDrawn="1"/>
        </p:nvSpPr>
        <p:spPr>
          <a:xfrm>
            <a:off x="0" y="0"/>
            <a:ext cx="9144000" cy="112889"/>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1800" dirty="0">
              <a:latin typeface="Arial"/>
            </a:endParaRPr>
          </a:p>
        </p:txBody>
      </p:sp>
      <p:sp>
        <p:nvSpPr>
          <p:cNvPr id="3" name="Text Placeholder 2"/>
          <p:cNvSpPr>
            <a:spLocks noGrp="1"/>
          </p:cNvSpPr>
          <p:nvPr>
            <p:ph type="body" sz="quarter" idx="14" hasCustomPrompt="1"/>
          </p:nvPr>
        </p:nvSpPr>
        <p:spPr>
          <a:xfrm>
            <a:off x="4572001" y="3096715"/>
            <a:ext cx="4572000" cy="477838"/>
          </a:xfrm>
        </p:spPr>
        <p:txBody>
          <a:bodyPr rIns="182880" anchor="b" anchorCtr="0">
            <a:noAutofit/>
          </a:bodyPr>
          <a:lstStyle>
            <a:lvl1pPr marL="57150" indent="0" algn="r">
              <a:spcBef>
                <a:spcPts val="0"/>
              </a:spcBef>
              <a:buNone/>
              <a:defRPr sz="1600" b="0"/>
            </a:lvl1pPr>
            <a:lvl2pPr marL="342900" indent="0" algn="r">
              <a:buNone/>
              <a:defRPr sz="1600" b="0"/>
            </a:lvl2pPr>
            <a:lvl3pPr marL="628650" indent="0" algn="r">
              <a:buNone/>
              <a:defRPr sz="1600" b="0"/>
            </a:lvl3pPr>
            <a:lvl4pPr marL="857250" indent="0" algn="r">
              <a:buNone/>
              <a:defRPr sz="1600" b="0"/>
            </a:lvl4pPr>
            <a:lvl5pPr marL="1085850" indent="0" algn="r">
              <a:buNone/>
              <a:defRPr sz="1600" b="0"/>
            </a:lvl5pPr>
          </a:lstStyle>
          <a:p>
            <a:pPr lvl="0"/>
            <a:r>
              <a:rPr lang="en-US" dirty="0"/>
              <a:t>Authors Name</a:t>
            </a:r>
          </a:p>
          <a:p>
            <a:pPr lvl="0"/>
            <a:r>
              <a:rPr lang="en-US" dirty="0"/>
              <a:t>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9_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0_end page">
    <p:bg>
      <p:bgPr>
        <a:solidFill>
          <a:srgbClr val="0F4F97"/>
        </a:solidFill>
        <a:effectLst/>
      </p:bgPr>
    </p:bg>
    <p:spTree>
      <p:nvGrpSpPr>
        <p:cNvPr id="1" name=""/>
        <p:cNvGrpSpPr/>
        <p:nvPr/>
      </p:nvGrpSpPr>
      <p:grpSpPr>
        <a:xfrm>
          <a:off x="0" y="0"/>
          <a:ext cx="0" cy="0"/>
          <a:chOff x="0" y="0"/>
          <a:chExt cx="0" cy="0"/>
        </a:xfrm>
      </p:grpSpPr>
      <p:pic>
        <p:nvPicPr>
          <p:cNvPr id="3" name="Picture 2" descr="LLNL_Logo_WHT-LRG.png"/>
          <p:cNvPicPr>
            <a:picLocks noChangeAspect="1"/>
          </p:cNvPicPr>
          <p:nvPr userDrawn="1"/>
        </p:nvPicPr>
        <p:blipFill>
          <a:blip r:embed="rId2"/>
          <a:stretch>
            <a:fillRect/>
          </a:stretch>
        </p:blipFill>
        <p:spPr>
          <a:xfrm>
            <a:off x="721852" y="5437487"/>
            <a:ext cx="3602736" cy="607808"/>
          </a:xfrm>
          <a:prstGeom prst="rect">
            <a:avLst/>
          </a:prstGeom>
        </p:spPr>
      </p:pic>
    </p:spTree>
    <p:extLst>
      <p:ext uri="{BB962C8B-B14F-4D97-AF65-F5344CB8AC3E}">
        <p14:creationId xmlns:p14="http://schemas.microsoft.com/office/powerpoint/2010/main" val="312718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rot lat="0" lon="0" rev="4800000"/>
              </a:lightRig>
            </a:scene3d>
            <a:sp3d prstMaterial="matte"/>
          </a:bodyPr>
          <a:lstStyle/>
          <a:p>
            <a:r>
              <a:rPr kumimoji="0" lang="en-US"/>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lIns="0" bIns="0"/>
          <a:lstStyle>
            <a:lvl1pPr eaLnBrk="1" latinLnBrk="0" hangingPunct="1">
              <a:spcBef>
                <a:spcPts val="1800"/>
              </a:spcBef>
              <a:spcAft>
                <a:spcPts val="0"/>
              </a:spcAft>
              <a:defRPr/>
            </a:lvl1pPr>
            <a:lvl2pPr eaLnBrk="1" latinLnBrk="0" hangingPunct="1">
              <a:spcAft>
                <a:spcPts val="0"/>
              </a:spcAft>
              <a:defRPr/>
            </a:lvl2pPr>
            <a:lvl3pPr eaLnBrk="1" latinLnBrk="0" hangingPunct="1">
              <a:spcAft>
                <a:spcPts val="0"/>
              </a:spcAft>
              <a:defRPr/>
            </a:lvl3pPr>
            <a:lvl4pPr eaLnBrk="1" latinLnBrk="0" hangingPunct="1">
              <a:spcAft>
                <a:spcPts val="0"/>
              </a:spcAft>
              <a:defRPr/>
            </a:lvl4pPr>
            <a:lvl5pPr eaLnBrk="1" latinLnBrk="0" hangingPunct="1">
              <a:spcAft>
                <a:spcPts val="0"/>
              </a:spcAft>
              <a:defRPr/>
            </a:lvl5p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8" name="TextBox 17">
            <a:extLst>
              <a:ext uri="{FF2B5EF4-FFF2-40B4-BE49-F238E27FC236}">
                <a16:creationId xmlns:a16="http://schemas.microsoft.com/office/drawing/2014/main" id="{2D7D7BFF-102A-6D61-7DB9-7C0715618E75}"/>
              </a:ext>
            </a:extLst>
          </p:cNvPr>
          <p:cNvSpPr txBox="1"/>
          <p:nvPr userDrawn="1"/>
        </p:nvSpPr>
        <p:spPr>
          <a:xfrm>
            <a:off x="930275" y="6670645"/>
            <a:ext cx="466725" cy="200055"/>
          </a:xfrm>
          <a:prstGeom prst="rect">
            <a:avLst/>
          </a:prstGeom>
          <a:solidFill>
            <a:schemeClr val="bg1">
              <a:lumMod val="85000"/>
            </a:schemeClr>
          </a:solidFill>
        </p:spPr>
        <p:txBody>
          <a:bodyPr wrap="square" rtlCol="0">
            <a:spAutoFit/>
          </a:bodyPr>
          <a:lstStyle/>
          <a:p>
            <a:r>
              <a:rPr lang="en-US" sz="700" b="0" i="0" u="none" strike="noStrike" dirty="0">
                <a:solidFill>
                  <a:srgbClr val="000000"/>
                </a:solidFill>
                <a:effectLst/>
                <a:latin typeface="Calibri" panose="020F0502020204030204" pitchFamily="34" charset="0"/>
              </a:rPr>
              <a:t>857189</a:t>
            </a:r>
            <a:endParaRPr lang="en-US" sz="7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lIns="0" bIns="0"/>
          <a:lstStyle>
            <a:lvl1pPr eaLnBrk="1" latinLnBrk="0" hangingPunct="1">
              <a:spcBef>
                <a:spcPts val="1800"/>
              </a:spcBef>
              <a:spcAft>
                <a:spcPts val="0"/>
              </a:spcAft>
              <a:defRPr/>
            </a:lvl1pPr>
            <a:lvl2pPr eaLnBrk="1" latinLnBrk="0" hangingPunct="1">
              <a:spcAft>
                <a:spcPts val="0"/>
              </a:spcAft>
              <a:defRPr/>
            </a:lvl2pPr>
            <a:lvl3pPr eaLnBrk="1" latinLnBrk="0" hangingPunct="1">
              <a:spcAft>
                <a:spcPts val="0"/>
              </a:spcAft>
              <a:defRPr/>
            </a:lvl3pPr>
            <a:lvl4pPr eaLnBrk="1" latinLnBrk="0" hangingPunct="1">
              <a:spcAft>
                <a:spcPts val="0"/>
              </a:spcAft>
              <a:defRPr/>
            </a:lvl4pPr>
            <a:lvl5pPr eaLnBrk="1" latinLnBrk="0" hangingPunct="1">
              <a:spcAft>
                <a:spcPts val="0"/>
              </a:spcAft>
              <a:defRPr/>
            </a:lvl5p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Tree>
    <p:extLst>
      <p:ext uri="{BB962C8B-B14F-4D97-AF65-F5344CB8AC3E}">
        <p14:creationId xmlns:p14="http://schemas.microsoft.com/office/powerpoint/2010/main" val="2408401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with side-text-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effectLst/>
              </a:defRPr>
            </a:lvl1pPr>
          </a:lstStyle>
          <a:p>
            <a:r>
              <a:rPr lang="en-US"/>
              <a:t>Click to edit Master title style</a:t>
            </a:r>
            <a:endParaRPr lang="en-US" dirty="0"/>
          </a:p>
        </p:txBody>
      </p:sp>
      <p:sp>
        <p:nvSpPr>
          <p:cNvPr id="4" name="Content Placeholder 2"/>
          <p:cNvSpPr>
            <a:spLocks noGrp="1"/>
          </p:cNvSpPr>
          <p:nvPr>
            <p:ph idx="1"/>
          </p:nvPr>
        </p:nvSpPr>
        <p:spPr>
          <a:xfrm>
            <a:off x="465826"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with side-text-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effectLst/>
              </a:defRPr>
            </a:lvl1pPr>
          </a:lstStyle>
          <a:p>
            <a:r>
              <a:rPr lang="en-US"/>
              <a:t>Click to edit Master title style</a:t>
            </a:r>
            <a:endParaRPr lang="en-US" dirty="0"/>
          </a:p>
        </p:txBody>
      </p:sp>
      <p:sp>
        <p:nvSpPr>
          <p:cNvPr id="4" name="Content Placeholder 2"/>
          <p:cNvSpPr>
            <a:spLocks noGrp="1"/>
          </p:cNvSpPr>
          <p:nvPr>
            <p:ph idx="1"/>
          </p:nvPr>
        </p:nvSpPr>
        <p:spPr>
          <a:xfrm>
            <a:off x="4726214"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2083121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with side-by-sid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effectLst/>
              </a:defRPr>
            </a:lvl1pPr>
          </a:lstStyle>
          <a:p>
            <a:r>
              <a:rPr lang="en-US"/>
              <a:t>Click to edit Master title style</a:t>
            </a:r>
            <a:endParaRPr lang="en-US" dirty="0"/>
          </a:p>
        </p:txBody>
      </p:sp>
      <p:sp>
        <p:nvSpPr>
          <p:cNvPr id="4" name="Content Placeholder 2"/>
          <p:cNvSpPr>
            <a:spLocks noGrp="1"/>
          </p:cNvSpPr>
          <p:nvPr>
            <p:ph idx="1"/>
          </p:nvPr>
        </p:nvSpPr>
        <p:spPr>
          <a:xfrm>
            <a:off x="465826"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Content Placeholder 2"/>
          <p:cNvSpPr>
            <a:spLocks noGrp="1"/>
          </p:cNvSpPr>
          <p:nvPr>
            <p:ph idx="10"/>
          </p:nvPr>
        </p:nvSpPr>
        <p:spPr>
          <a:xfrm>
            <a:off x="4718649"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2294128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Full Image with 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349042"/>
          </a:xfrm>
        </p:spPr>
        <p:txBody>
          <a:bodyPr/>
          <a:lstStyle/>
          <a:p>
            <a:r>
              <a:rPr lang="en-US"/>
              <a:t>Click icon to add picture</a:t>
            </a:r>
            <a:endParaRPr lang="en-US" dirty="0"/>
          </a:p>
        </p:txBody>
      </p:sp>
      <p:sp>
        <p:nvSpPr>
          <p:cNvPr id="6" name="Title 5"/>
          <p:cNvSpPr>
            <a:spLocks noGrp="1"/>
          </p:cNvSpPr>
          <p:nvPr>
            <p:ph type="title"/>
          </p:nvPr>
        </p:nvSpPr>
        <p:spPr>
          <a:xfrm>
            <a:off x="1" y="2"/>
            <a:ext cx="9143999" cy="1228907"/>
          </a:xfrm>
          <a:solidFill>
            <a:schemeClr val="bg1"/>
          </a:solidFill>
          <a:effectLst/>
        </p:spPr>
        <p:txBody>
          <a:bodyPr vert="horz" lIns="457200" rIns="45720" rtlCol="0" anchor="ctr" anchorCtr="0">
            <a:normAutofit/>
            <a:scene3d>
              <a:camera prst="orthographicFront"/>
              <a:lightRig rig="threePt" dir="t">
                <a:rot lat="0" lon="0" rev="4800000"/>
              </a:lightRig>
            </a:scene3d>
            <a:sp3d prstMaterial="matte"/>
          </a:bodyPr>
          <a:lstStyle>
            <a:lvl1pPr marL="233363" indent="0" algn="l" rtl="0" eaLnBrk="1" latinLnBrk="0" hangingPunct="1">
              <a:lnSpc>
                <a:spcPct val="90000"/>
              </a:lnSpc>
              <a:spcBef>
                <a:spcPct val="0"/>
              </a:spcBef>
              <a:buNone/>
              <a:defRPr kumimoji="0" lang="en-US" sz="3200" b="1" kern="1200" dirty="0">
                <a:solidFill>
                  <a:schemeClr val="accent1">
                    <a:lumMod val="75000"/>
                  </a:schemeClr>
                </a:solidFill>
                <a:effectLst/>
                <a:latin typeface="Calibri" panose="020F0502020204030204" pitchFamily="34" charset="0"/>
                <a:ea typeface="+mj-ea"/>
                <a:cs typeface="Calibri" panose="020F050202020403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Full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349042"/>
          </a:xfrm>
        </p:spPr>
        <p:txBody>
          <a:body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p:nvSpPr>
        <p:spPr>
          <a:xfrm>
            <a:off x="0" y="6355080"/>
            <a:ext cx="9144000" cy="50292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Ins="0" rtlCol="0" anchor="ctr"/>
          <a:lstStyle/>
          <a:p>
            <a:pPr algn="ctr"/>
            <a:endParaRPr lang="en-US" sz="1800" dirty="0">
              <a:latin typeface="Arial"/>
            </a:endParaRPr>
          </a:p>
        </p:txBody>
      </p:sp>
      <p:pic>
        <p:nvPicPr>
          <p:cNvPr id="8" name="Picture 7">
            <a:extLst>
              <a:ext uri="{FF2B5EF4-FFF2-40B4-BE49-F238E27FC236}">
                <a16:creationId xmlns:a16="http://schemas.microsoft.com/office/drawing/2014/main" id="{9C590909-6878-E44E-9AA0-07880FBE8AE0}"/>
              </a:ext>
            </a:extLst>
          </p:cNvPr>
          <p:cNvPicPr>
            <a:picLocks noChangeAspect="1"/>
          </p:cNvPicPr>
          <p:nvPr userDrawn="1"/>
        </p:nvPicPr>
        <p:blipFill rotWithShape="1">
          <a:blip r:embed="rId13" cstate="print">
            <a:extLst>
              <a:ext uri="{28A0092B-C50C-407E-A947-70E740481C1C}">
                <a14:useLocalDpi xmlns:a14="http://schemas.microsoft.com/office/drawing/2010/main"/>
              </a:ext>
            </a:extLst>
          </a:blip>
          <a:srcRect/>
          <a:stretch/>
        </p:blipFill>
        <p:spPr>
          <a:xfrm>
            <a:off x="128016" y="6492240"/>
            <a:ext cx="2743200" cy="283464"/>
          </a:xfrm>
          <a:prstGeom prst="rect">
            <a:avLst/>
          </a:prstGeom>
        </p:spPr>
      </p:pic>
      <p:sp>
        <p:nvSpPr>
          <p:cNvPr id="3" name="Text Placeholder 2"/>
          <p:cNvSpPr>
            <a:spLocks noGrp="1"/>
          </p:cNvSpPr>
          <p:nvPr>
            <p:ph type="body" idx="1"/>
          </p:nvPr>
        </p:nvSpPr>
        <p:spPr>
          <a:xfrm>
            <a:off x="457200" y="1441524"/>
            <a:ext cx="8229600" cy="4906889"/>
          </a:xfrm>
          <a:prstGeom prst="rect">
            <a:avLst/>
          </a:prstGeom>
        </p:spPr>
        <p:txBody>
          <a:bodyPr vert="horz" lIns="0" tIns="0" rIns="0" bIns="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Rectangle 9"/>
          <p:cNvSpPr/>
          <p:nvPr/>
        </p:nvSpPr>
        <p:spPr bwMode="invGray">
          <a:xfrm>
            <a:off x="1" y="6355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latin typeface="Arial"/>
            </a:endParaRPr>
          </a:p>
        </p:txBody>
      </p:sp>
      <p:sp>
        <p:nvSpPr>
          <p:cNvPr id="19" name="Slide Number Placeholder 7"/>
          <p:cNvSpPr txBox="1">
            <a:spLocks/>
          </p:cNvSpPr>
          <p:nvPr/>
        </p:nvSpPr>
        <p:spPr>
          <a:xfrm>
            <a:off x="8826124" y="6403254"/>
            <a:ext cx="317877" cy="454747"/>
          </a:xfrm>
          <a:prstGeom prst="rect">
            <a:avLst/>
          </a:prstGeom>
        </p:spPr>
        <p:txBody>
          <a:bodyPr rIns="45720" anchor="ctr" anchorCtr="0"/>
          <a:lstStyle/>
          <a:p>
            <a:pPr marL="0" marR="0" lvl="0" indent="0" algn="r" defTabSz="457200" rtl="0" eaLnBrk="1" fontAlgn="auto" latinLnBrk="0" hangingPunct="1">
              <a:lnSpc>
                <a:spcPct val="100000"/>
              </a:lnSpc>
              <a:spcBef>
                <a:spcPts val="0"/>
              </a:spcBef>
              <a:spcAft>
                <a:spcPts val="0"/>
              </a:spcAft>
              <a:buClrTx/>
              <a:buSzTx/>
              <a:buFontTx/>
              <a:buNone/>
              <a:tabLst/>
              <a:defRPr/>
            </a:pPr>
            <a:fld id="{EAD690BD-BADF-4FBD-97E7-557E707EBBB2}" type="slidenum">
              <a:rPr kumimoji="0" lang="en-US" sz="1000" b="0" i="0" u="none" strike="noStrike" kern="1200" cap="none" spc="0" normalizeH="0" baseline="0" noProof="0" smtClean="0">
                <a:ln>
                  <a:noFill/>
                </a:ln>
                <a:solidFill>
                  <a:schemeClr val="tx1">
                    <a:lumMod val="65000"/>
                    <a:lumOff val="35000"/>
                  </a:schemeClr>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1">
                  <a:lumMod val="65000"/>
                  <a:lumOff val="35000"/>
                </a:schemeClr>
              </a:solidFill>
              <a:effectLst/>
              <a:uLnTx/>
              <a:uFillTx/>
              <a:latin typeface="Calibri" panose="020F0502020204030204" pitchFamily="34" charset="0"/>
              <a:ea typeface="+mn-ea"/>
              <a:cs typeface="Calibri" panose="020F0502020204030204" pitchFamily="34" charset="0"/>
            </a:endParaRPr>
          </a:p>
        </p:txBody>
      </p:sp>
      <p:sp>
        <p:nvSpPr>
          <p:cNvPr id="14" name="TextBox 13"/>
          <p:cNvSpPr txBox="1"/>
          <p:nvPr/>
        </p:nvSpPr>
        <p:spPr>
          <a:xfrm>
            <a:off x="484954" y="6698648"/>
            <a:ext cx="873871" cy="92333"/>
          </a:xfrm>
          <a:prstGeom prst="rect">
            <a:avLst/>
          </a:prstGeom>
          <a:noFill/>
        </p:spPr>
        <p:txBody>
          <a:bodyPr wrap="square" lIns="0" tIns="0" rIns="0" bIns="0" rtlCol="0" anchor="b" anchorCtr="0">
            <a:spAutoFit/>
          </a:bodyPr>
          <a:lstStyle/>
          <a:p>
            <a:pPr algn="l"/>
            <a:r>
              <a:rPr lang="en-US" sz="600" dirty="0">
                <a:latin typeface="Arial"/>
                <a:cs typeface="Arial"/>
              </a:rPr>
              <a:t>LLNL-PRES-856022</a:t>
            </a:r>
          </a:p>
        </p:txBody>
      </p:sp>
      <p:sp>
        <p:nvSpPr>
          <p:cNvPr id="2" name="Title Placeholder 1"/>
          <p:cNvSpPr>
            <a:spLocks noGrp="1"/>
          </p:cNvSpPr>
          <p:nvPr>
            <p:ph type="title"/>
          </p:nvPr>
        </p:nvSpPr>
        <p:spPr>
          <a:xfrm>
            <a:off x="457200" y="220136"/>
            <a:ext cx="8229600" cy="1005840"/>
          </a:xfrm>
          <a:prstGeom prst="rect">
            <a:avLst/>
          </a:prstGeom>
          <a:effectLst/>
        </p:spPr>
        <p:txBody>
          <a:bodyPr vert="horz" lIns="0" rIns="45720" rtlCol="0" anchor="ctr" anchorCtr="0">
            <a:noAutofit/>
            <a:scene3d>
              <a:camera prst="orthographicFront"/>
              <a:lightRig rig="threePt" dir="t">
                <a:rot lat="0" lon="0" rev="4800000"/>
              </a:lightRig>
            </a:scene3d>
            <a:sp3d prstMaterial="matte"/>
          </a:bodyPr>
          <a:lstStyle/>
          <a:p>
            <a:r>
              <a:rPr kumimoji="0" lang="en-US"/>
              <a:t>Click to edit Master title style</a:t>
            </a:r>
            <a:endParaRPr kumimoji="0" lang="en-US" dirty="0"/>
          </a:p>
        </p:txBody>
      </p:sp>
      <p:cxnSp>
        <p:nvCxnSpPr>
          <p:cNvPr id="5" name="Straight Connector 4"/>
          <p:cNvCxnSpPr/>
          <p:nvPr/>
        </p:nvCxnSpPr>
        <p:spPr>
          <a:xfrm>
            <a:off x="-6058" y="1267155"/>
            <a:ext cx="9150059" cy="0"/>
          </a:xfrm>
          <a:prstGeom prst="line">
            <a:avLst/>
          </a:prstGeom>
          <a:ln w="38100" cmpd="sng">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1" name="Picture 10">
            <a:extLst>
              <a:ext uri="{FF2B5EF4-FFF2-40B4-BE49-F238E27FC236}">
                <a16:creationId xmlns:a16="http://schemas.microsoft.com/office/drawing/2014/main" id="{A54311BD-8720-D040-927F-1192591CB67C}"/>
              </a:ext>
            </a:extLst>
          </p:cNvPr>
          <p:cNvPicPr>
            <a:picLocks noChangeAspect="1"/>
          </p:cNvPicPr>
          <p:nvPr userDrawn="1"/>
        </p:nvPicPr>
        <p:blipFill rotWithShape="1">
          <a:blip r:embed="rId14" cstate="print">
            <a:extLst>
              <a:ext uri="{28A0092B-C50C-407E-A947-70E740481C1C}">
                <a14:useLocalDpi xmlns:a14="http://schemas.microsoft.com/office/drawing/2010/main"/>
              </a:ext>
            </a:extLst>
          </a:blip>
          <a:srcRect/>
          <a:stretch/>
        </p:blipFill>
        <p:spPr>
          <a:xfrm>
            <a:off x="7909560" y="6446520"/>
            <a:ext cx="978408" cy="374904"/>
          </a:xfrm>
          <a:prstGeom prst="rect">
            <a:avLst/>
          </a:prstGeom>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24" r:id="rId4"/>
    <p:sldLayoutId id="2147483715" r:id="rId5"/>
    <p:sldLayoutId id="2147483722" r:id="rId6"/>
    <p:sldLayoutId id="2147483721" r:id="rId7"/>
    <p:sldLayoutId id="2147483717" r:id="rId8"/>
    <p:sldLayoutId id="2147483718" r:id="rId9"/>
    <p:sldLayoutId id="2147483719" r:id="rId10"/>
    <p:sldLayoutId id="2147483723" r:id="rId11"/>
  </p:sldLayoutIdLst>
  <p:hf hdr="0" ftr="0" dt="0"/>
  <p:txStyles>
    <p:titleStyle>
      <a:lvl1pPr algn="l" rtl="0" eaLnBrk="1" latinLnBrk="0" hangingPunct="1">
        <a:lnSpc>
          <a:spcPct val="90000"/>
        </a:lnSpc>
        <a:spcBef>
          <a:spcPct val="0"/>
        </a:spcBef>
        <a:buNone/>
        <a:defRPr kumimoji="0" sz="3200" b="1" kern="1200">
          <a:solidFill>
            <a:schemeClr val="accent1">
              <a:lumMod val="75000"/>
            </a:schemeClr>
          </a:solidFill>
          <a:effectLst/>
          <a:latin typeface="Calibri" panose="020F0502020204030204" pitchFamily="34" charset="0"/>
          <a:ea typeface="+mj-ea"/>
          <a:cs typeface="Calibri" panose="020F0502020204030204" pitchFamily="34" charset="0"/>
        </a:defRPr>
      </a:lvl1pPr>
    </p:titleStyle>
    <p:bodyStyle>
      <a:lvl1pPr marL="285750" indent="-228600" algn="l" rtl="0" eaLnBrk="1" latinLnBrk="0" hangingPunct="1">
        <a:spcBef>
          <a:spcPts val="1800"/>
        </a:spcBef>
        <a:spcAft>
          <a:spcPts val="0"/>
        </a:spcAft>
        <a:buClr>
          <a:schemeClr val="accent1">
            <a:lumMod val="75000"/>
          </a:schemeClr>
        </a:buClr>
        <a:buSzPct val="90000"/>
        <a:buFont typeface="Wingdings" charset="2"/>
        <a:buChar char="§"/>
        <a:tabLst/>
        <a:defRPr kumimoji="0" sz="2400" b="0" kern="1200">
          <a:solidFill>
            <a:schemeClr val="tx1"/>
          </a:solidFill>
          <a:latin typeface="Calibri" panose="020F0502020204030204" pitchFamily="34" charset="0"/>
          <a:ea typeface="+mn-ea"/>
          <a:cs typeface="Calibri" panose="020F0502020204030204" pitchFamily="34" charset="0"/>
        </a:defRPr>
      </a:lvl1pPr>
      <a:lvl2pPr marL="628650" indent="-285750" algn="l" rtl="0" eaLnBrk="1" latinLnBrk="0" hangingPunct="1">
        <a:spcBef>
          <a:spcPts val="0"/>
        </a:spcBef>
        <a:spcAft>
          <a:spcPts val="0"/>
        </a:spcAft>
        <a:buClrTx/>
        <a:buSzPct val="90000"/>
        <a:buFont typeface="Calibri" panose="020F0502020204030204" pitchFamily="34" charset="0"/>
        <a:buChar char="—"/>
        <a:defRPr kumimoji="0" sz="2000" kern="1200">
          <a:solidFill>
            <a:schemeClr val="tx1"/>
          </a:solidFill>
          <a:latin typeface="Calibri" panose="020F0502020204030204" pitchFamily="34" charset="0"/>
          <a:ea typeface="+mn-ea"/>
          <a:cs typeface="Calibri" panose="020F0502020204030204" pitchFamily="34" charset="0"/>
        </a:defRPr>
      </a:lvl2pPr>
      <a:lvl3pPr marL="800100" indent="-171450" algn="l" rtl="0" eaLnBrk="1" latinLnBrk="0" hangingPunct="1">
        <a:spcBef>
          <a:spcPts val="0"/>
        </a:spcBef>
        <a:spcAft>
          <a:spcPts val="0"/>
        </a:spcAft>
        <a:buClrTx/>
        <a:buSzPct val="90000"/>
        <a:buFont typeface="Arial" panose="020B0604020202020204" pitchFamily="34" charset="0"/>
        <a:buChar char="•"/>
        <a:defRPr kumimoji="0" sz="1800" kern="1200">
          <a:solidFill>
            <a:schemeClr val="tx1"/>
          </a:solidFill>
          <a:latin typeface="Calibri" panose="020F0502020204030204" pitchFamily="34" charset="0"/>
          <a:ea typeface="+mn-ea"/>
          <a:cs typeface="Calibri" panose="020F0502020204030204" pitchFamily="34" charset="0"/>
        </a:defRPr>
      </a:lvl3pPr>
      <a:lvl4pPr marL="1028700" indent="-171450" algn="l" rtl="0" eaLnBrk="1" latinLnBrk="0" hangingPunct="1">
        <a:spcBef>
          <a:spcPts val="0"/>
        </a:spcBef>
        <a:spcAft>
          <a:spcPts val="0"/>
        </a:spcAft>
        <a:buClrTx/>
        <a:buSzPct val="100000"/>
        <a:buFont typeface="Lucida Grande"/>
        <a:buChar char="–"/>
        <a:defRPr kumimoji="0" sz="1600" kern="1200">
          <a:solidFill>
            <a:schemeClr val="tx1"/>
          </a:solidFill>
          <a:latin typeface="Calibri" panose="020F0502020204030204" pitchFamily="34" charset="0"/>
          <a:ea typeface="+mn-ea"/>
          <a:cs typeface="Calibri" panose="020F0502020204030204" pitchFamily="34" charset="0"/>
        </a:defRPr>
      </a:lvl4pPr>
      <a:lvl5pPr marL="1257300" indent="-171450" algn="l" rtl="0" eaLnBrk="1" latinLnBrk="0" hangingPunct="1">
        <a:spcBef>
          <a:spcPts val="0"/>
        </a:spcBef>
        <a:spcAft>
          <a:spcPts val="0"/>
        </a:spcAft>
        <a:buClrTx/>
        <a:buFont typeface="Arial"/>
        <a:buChar char="•"/>
        <a:tabLst>
          <a:tab pos="1200150" algn="l"/>
        </a:tabLst>
        <a:defRPr kumimoji="0" lang="en-US" sz="1600" kern="1200" smtClean="0">
          <a:solidFill>
            <a:schemeClr val="tx1"/>
          </a:solidFill>
          <a:latin typeface="Calibri" panose="020F0502020204030204" pitchFamily="34" charset="0"/>
          <a:ea typeface="+mn-ea"/>
          <a:cs typeface="Calibri" panose="020F0502020204030204"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565126"/>
            <a:ext cx="8686800" cy="1447576"/>
          </a:xfrm>
        </p:spPr>
        <p:txBody>
          <a:bodyPr/>
          <a:lstStyle/>
          <a:p>
            <a:r>
              <a:rPr lang="en-US" sz="2800" dirty="0">
                <a:latin typeface="Calibri" panose="020F0502020204030204" pitchFamily="34" charset="0"/>
                <a:cs typeface="Calibri" panose="020F0502020204030204" pitchFamily="34" charset="0"/>
              </a:rPr>
              <a:t>Use of MT=900+ for primary gamma two-body channels,</a:t>
            </a:r>
            <a:br>
              <a:rPr lang="en-US" sz="2800" dirty="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MT=102 being derived from these for backward compatibility</a:t>
            </a:r>
          </a:p>
        </p:txBody>
      </p:sp>
      <p:sp>
        <p:nvSpPr>
          <p:cNvPr id="11" name="Text Placeholder 10"/>
          <p:cNvSpPr>
            <a:spLocks noGrp="1"/>
          </p:cNvSpPr>
          <p:nvPr>
            <p:ph type="body" sz="quarter" idx="13"/>
          </p:nvPr>
        </p:nvSpPr>
        <p:spPr>
          <a:xfrm>
            <a:off x="457199" y="2456746"/>
            <a:ext cx="6698975" cy="760685"/>
          </a:xfrm>
        </p:spPr>
        <p:txBody>
          <a:bodyPr/>
          <a:lstStyle/>
          <a:p>
            <a:pPr marL="58738" indent="-1588"/>
            <a:r>
              <a:rPr lang="en-US" dirty="0">
                <a:latin typeface="Calibri" panose="020F0502020204030204" pitchFamily="34" charset="0"/>
                <a:cs typeface="Calibri" panose="020F0502020204030204" pitchFamily="34" charset="0"/>
              </a:rPr>
              <a:t>CSEWG meeting</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Brookhaven, November 2023</a:t>
            </a:r>
          </a:p>
        </p:txBody>
      </p:sp>
      <p:sp>
        <p:nvSpPr>
          <p:cNvPr id="5" name="Text Placeholder 4"/>
          <p:cNvSpPr>
            <a:spLocks noGrp="1"/>
          </p:cNvSpPr>
          <p:nvPr>
            <p:ph type="body" sz="quarter" idx="14"/>
          </p:nvPr>
        </p:nvSpPr>
        <p:spPr/>
        <p:txBody>
          <a:bodyPr/>
          <a:lstStyle/>
          <a:p>
            <a:pPr lvl="0"/>
            <a:r>
              <a:rPr lang="en-US" dirty="0"/>
              <a:t>Ian J Thompson and Bret Beck</a:t>
            </a:r>
          </a:p>
        </p:txBody>
      </p:sp>
      <p:sp>
        <p:nvSpPr>
          <p:cNvPr id="9" name="Text Placeholder 10"/>
          <p:cNvSpPr txBox="1">
            <a:spLocks/>
          </p:cNvSpPr>
          <p:nvPr/>
        </p:nvSpPr>
        <p:spPr>
          <a:xfrm>
            <a:off x="492103" y="3640568"/>
            <a:ext cx="3278508" cy="397500"/>
          </a:xfrm>
          <a:prstGeom prst="rect">
            <a:avLst/>
          </a:prstGeom>
        </p:spPr>
        <p:txBody>
          <a:bodyPr vert="horz" lIns="0" tIns="91440" rIns="0" rtlCol="0" anchor="ctr" anchorCtr="0">
            <a:noAutofit/>
          </a:bodyPr>
          <a:lstStyle/>
          <a:p>
            <a:pPr lvl="0">
              <a:lnSpc>
                <a:spcPct val="80000"/>
              </a:lnSpc>
            </a:pPr>
            <a:r>
              <a:rPr lang="en-US" sz="1600" dirty="0">
                <a:cs typeface="Lucida Handwriting"/>
              </a:rPr>
              <a:t>Nov 15, 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336BDA-6472-F38B-EDBB-4637539FF75D}"/>
              </a:ext>
            </a:extLst>
          </p:cNvPr>
          <p:cNvSpPr>
            <a:spLocks noGrp="1"/>
          </p:cNvSpPr>
          <p:nvPr>
            <p:ph idx="1"/>
          </p:nvPr>
        </p:nvSpPr>
        <p:spPr>
          <a:xfrm>
            <a:off x="457200" y="1441524"/>
            <a:ext cx="8150087" cy="4906889"/>
          </a:xfrm>
        </p:spPr>
        <p:txBody>
          <a:bodyPr>
            <a:normAutofit/>
          </a:bodyPr>
          <a:lstStyle/>
          <a:p>
            <a:r>
              <a:rPr lang="en-US" i="1" dirty="0"/>
              <a:t>Primary</a:t>
            </a:r>
            <a:r>
              <a:rPr lang="en-US" dirty="0"/>
              <a:t> gammas:</a:t>
            </a:r>
          </a:p>
          <a:p>
            <a:pPr lvl="1"/>
            <a:r>
              <a:rPr lang="en-US" dirty="0"/>
              <a:t>Each primary gamma can be its own two-body reaction (</a:t>
            </a:r>
            <a:r>
              <a:rPr lang="en-US" dirty="0" err="1"/>
              <a:t>z,g</a:t>
            </a:r>
            <a:r>
              <a:rPr lang="en-US" dirty="0"/>
              <a:t>) with the residual being left in the excitation state for that primary gamma</a:t>
            </a:r>
          </a:p>
          <a:p>
            <a:pPr lvl="2"/>
            <a:r>
              <a:rPr lang="en-US" dirty="0"/>
              <a:t>Primary gammas have energy that rises with incident projectile energy</a:t>
            </a:r>
          </a:p>
          <a:p>
            <a:pPr lvl="1"/>
            <a:r>
              <a:rPr lang="en-US" dirty="0"/>
              <a:t>The residual is then decayed using transition probabilities to produce the correlated </a:t>
            </a:r>
            <a:r>
              <a:rPr lang="en-US" i="1" dirty="0"/>
              <a:t>secondary</a:t>
            </a:r>
            <a:r>
              <a:rPr lang="en-US" dirty="0"/>
              <a:t> (discrete) gammas on an event-by-event bases</a:t>
            </a:r>
          </a:p>
          <a:p>
            <a:pPr lvl="2"/>
            <a:r>
              <a:rPr lang="en-US" dirty="0" err="1"/>
              <a:t>e.g</a:t>
            </a:r>
            <a:r>
              <a:rPr lang="en-US" dirty="0"/>
              <a:t>, n + O16 -&gt; primary gamma + (O17_e3 -&gt; O17 + transition gammas)</a:t>
            </a:r>
          </a:p>
          <a:p>
            <a:pPr lvl="2"/>
            <a:r>
              <a:rPr lang="en-US" sz="1800" dirty="0"/>
              <a:t>Secondary gammas have energies that are fixed, independent of projectile energy.</a:t>
            </a:r>
            <a:endParaRPr lang="en-US" dirty="0"/>
          </a:p>
          <a:p>
            <a:r>
              <a:rPr lang="en-US" dirty="0"/>
              <a:t>ENDF format:</a:t>
            </a:r>
          </a:p>
          <a:p>
            <a:pPr lvl="1"/>
            <a:r>
              <a:rPr lang="en-US" sz="2000" dirty="0"/>
              <a:t>The ENDF format currently does not allow for correlated primary/secondary gammas.</a:t>
            </a:r>
          </a:p>
          <a:p>
            <a:pPr lvl="1"/>
            <a:r>
              <a:rPr lang="en-US" dirty="0"/>
              <a:t>MT=102 format is complicated as it must describe both primary and secondary gammas.</a:t>
            </a:r>
          </a:p>
        </p:txBody>
      </p:sp>
      <p:sp>
        <p:nvSpPr>
          <p:cNvPr id="3" name="Title 2">
            <a:extLst>
              <a:ext uri="{FF2B5EF4-FFF2-40B4-BE49-F238E27FC236}">
                <a16:creationId xmlns:a16="http://schemas.microsoft.com/office/drawing/2014/main" id="{FE339B08-1A06-6C95-0580-1F8114837BD6}"/>
              </a:ext>
            </a:extLst>
          </p:cNvPr>
          <p:cNvSpPr>
            <a:spLocks noGrp="1"/>
          </p:cNvSpPr>
          <p:nvPr>
            <p:ph type="title" idx="4294967295"/>
          </p:nvPr>
        </p:nvSpPr>
        <p:spPr>
          <a:xfrm>
            <a:off x="457200" y="219509"/>
            <a:ext cx="8229600" cy="1008771"/>
          </a:xfrm>
        </p:spPr>
        <p:txBody>
          <a:bodyPr/>
          <a:lstStyle/>
          <a:p>
            <a:r>
              <a:rPr lang="en-US" dirty="0">
                <a:latin typeface="Calibri" panose="020F0502020204030204" pitchFamily="34" charset="0"/>
                <a:cs typeface="Calibri" panose="020F0502020204030204" pitchFamily="34" charset="0"/>
              </a:rPr>
              <a:t>Formats</a:t>
            </a:r>
            <a:r>
              <a:rPr lang="en-US" dirty="0"/>
              <a:t> to specify</a:t>
            </a:r>
            <a:r>
              <a:rPr lang="en-US" dirty="0">
                <a:latin typeface="Calibri" panose="020F0502020204030204" pitchFamily="34" charset="0"/>
                <a:cs typeface="Calibri" panose="020F0502020204030204" pitchFamily="34" charset="0"/>
              </a:rPr>
              <a:t> primary </a:t>
            </a:r>
            <a:r>
              <a:rPr lang="en-US" dirty="0"/>
              <a:t>capture </a:t>
            </a:r>
            <a:r>
              <a:rPr lang="en-US" dirty="0">
                <a:latin typeface="Calibri" panose="020F0502020204030204" pitchFamily="34" charset="0"/>
                <a:cs typeface="Calibri" panose="020F0502020204030204" pitchFamily="34" charset="0"/>
              </a:rPr>
              <a:t>gammas</a:t>
            </a:r>
            <a:endParaRPr lang="en-US" dirty="0"/>
          </a:p>
        </p:txBody>
      </p:sp>
    </p:spTree>
    <p:extLst>
      <p:ext uri="{BB962C8B-B14F-4D97-AF65-F5344CB8AC3E}">
        <p14:creationId xmlns:p14="http://schemas.microsoft.com/office/powerpoint/2010/main" val="2019001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336BDA-6472-F38B-EDBB-4637539FF75D}"/>
              </a:ext>
            </a:extLst>
          </p:cNvPr>
          <p:cNvSpPr>
            <a:spLocks noGrp="1"/>
          </p:cNvSpPr>
          <p:nvPr>
            <p:ph idx="1"/>
          </p:nvPr>
        </p:nvSpPr>
        <p:spPr>
          <a:xfrm>
            <a:off x="457200" y="1441524"/>
            <a:ext cx="8150087" cy="4906889"/>
          </a:xfrm>
        </p:spPr>
        <p:txBody>
          <a:bodyPr>
            <a:normAutofit/>
          </a:bodyPr>
          <a:lstStyle/>
          <a:p>
            <a:r>
              <a:rPr lang="en-US" dirty="0"/>
              <a:t>History</a:t>
            </a:r>
          </a:p>
          <a:p>
            <a:pPr lvl="1"/>
            <a:r>
              <a:rPr lang="en-US" dirty="0"/>
              <a:t>MT=102 used traditionally in ENDF format for capture reactions.</a:t>
            </a:r>
          </a:p>
          <a:p>
            <a:pPr lvl="1"/>
            <a:r>
              <a:rPr lang="en-US" dirty="0"/>
              <a:t>Two-body reactions for particle products exist for </a:t>
            </a:r>
            <a:r>
              <a:rPr lang="en-US" dirty="0" err="1"/>
              <a:t>n,p,d,t,h</a:t>
            </a:r>
            <a:r>
              <a:rPr lang="en-US" dirty="0"/>
              <a:t> and a.</a:t>
            </a:r>
            <a:br>
              <a:rPr lang="en-US" dirty="0"/>
            </a:br>
            <a:r>
              <a:rPr lang="en-US" dirty="0">
                <a:solidFill>
                  <a:srgbClr val="FF0000"/>
                </a:solidFill>
              </a:rPr>
              <a:t>But not for gammas (g)</a:t>
            </a:r>
            <a:r>
              <a:rPr lang="en-US" dirty="0"/>
              <a:t> !</a:t>
            </a:r>
          </a:p>
          <a:p>
            <a:pPr lvl="1"/>
            <a:r>
              <a:rPr lang="en-US" dirty="0"/>
              <a:t>MT=102  different from other summing channels 4, 103, 104, 105, 106, 107 for n, p, d, t, h and a, as these are sums of two-body channels</a:t>
            </a:r>
          </a:p>
          <a:p>
            <a:r>
              <a:rPr lang="en-US" dirty="0"/>
              <a:t>Proposal (more details later)</a:t>
            </a:r>
          </a:p>
          <a:p>
            <a:pPr lvl="1"/>
            <a:r>
              <a:rPr lang="en-US" dirty="0"/>
              <a:t>Use MT=900-998 for the first 99 discrete primary gammas needed</a:t>
            </a:r>
          </a:p>
          <a:p>
            <a:pPr lvl="1"/>
            <a:r>
              <a:rPr lang="en-US" dirty="0"/>
              <a:t>Use MT=999 as continuum channel for any further primaries</a:t>
            </a:r>
          </a:p>
          <a:p>
            <a:r>
              <a:rPr lang="en-US" dirty="0"/>
              <a:t>I proposed this at </a:t>
            </a:r>
            <a:r>
              <a:rPr lang="en-US" dirty="0" err="1"/>
              <a:t>MiniCSEWG</a:t>
            </a:r>
            <a:r>
              <a:rPr lang="en-US" dirty="0"/>
              <a:t> meeting at LLNL in April 2023</a:t>
            </a:r>
          </a:p>
          <a:p>
            <a:pPr lvl="1"/>
            <a:r>
              <a:rPr lang="en-US" dirty="0"/>
              <a:t>Acceptance delayed so backward compatibility can be guaranteed.</a:t>
            </a:r>
          </a:p>
          <a:p>
            <a:pPr lvl="1"/>
            <a:r>
              <a:rPr lang="en-US" dirty="0"/>
              <a:t>Too late for ENDF/B-VIII.1</a:t>
            </a:r>
          </a:p>
          <a:p>
            <a:pPr lvl="1"/>
            <a:r>
              <a:rPr lang="en-US" dirty="0"/>
              <a:t>But still should be useful for experimentalists, evaluators and data users</a:t>
            </a:r>
          </a:p>
        </p:txBody>
      </p:sp>
      <p:sp>
        <p:nvSpPr>
          <p:cNvPr id="3" name="Title 2">
            <a:extLst>
              <a:ext uri="{FF2B5EF4-FFF2-40B4-BE49-F238E27FC236}">
                <a16:creationId xmlns:a16="http://schemas.microsoft.com/office/drawing/2014/main" id="{FE339B08-1A06-6C95-0580-1F8114837BD6}"/>
              </a:ext>
            </a:extLst>
          </p:cNvPr>
          <p:cNvSpPr>
            <a:spLocks noGrp="1"/>
          </p:cNvSpPr>
          <p:nvPr>
            <p:ph type="title" idx="4294967295"/>
          </p:nvPr>
        </p:nvSpPr>
        <p:spPr>
          <a:xfrm>
            <a:off x="457200" y="219509"/>
            <a:ext cx="8229600" cy="1008771"/>
          </a:xfrm>
        </p:spPr>
        <p:txBody>
          <a:bodyPr/>
          <a:lstStyle/>
          <a:p>
            <a:r>
              <a:rPr lang="en-US" dirty="0"/>
              <a:t>History</a:t>
            </a:r>
            <a:r>
              <a:rPr lang="en-US" dirty="0">
                <a:latin typeface="Calibri" panose="020F0502020204030204" pitchFamily="34" charset="0"/>
                <a:cs typeface="Calibri" panose="020F0502020204030204" pitchFamily="34" charset="0"/>
              </a:rPr>
              <a:t>: new </a:t>
            </a:r>
            <a:r>
              <a:rPr lang="en-US" dirty="0"/>
              <a:t>specification </a:t>
            </a:r>
            <a:r>
              <a:rPr lang="en-US" dirty="0">
                <a:latin typeface="Calibri" panose="020F0502020204030204" pitchFamily="34" charset="0"/>
                <a:cs typeface="Calibri" panose="020F0502020204030204" pitchFamily="34" charset="0"/>
              </a:rPr>
              <a:t>for primary gammas</a:t>
            </a:r>
            <a:endParaRPr lang="en-US" dirty="0"/>
          </a:p>
        </p:txBody>
      </p:sp>
    </p:spTree>
    <p:extLst>
      <p:ext uri="{BB962C8B-B14F-4D97-AF65-F5344CB8AC3E}">
        <p14:creationId xmlns:p14="http://schemas.microsoft.com/office/powerpoint/2010/main" val="1047934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55CDF7-CB17-E2CF-EDD7-752722A64AEA}"/>
              </a:ext>
            </a:extLst>
          </p:cNvPr>
          <p:cNvSpPr>
            <a:spLocks noGrp="1"/>
          </p:cNvSpPr>
          <p:nvPr>
            <p:ph idx="1"/>
          </p:nvPr>
        </p:nvSpPr>
        <p:spPr/>
        <p:txBody>
          <a:bodyPr>
            <a:normAutofit/>
          </a:bodyPr>
          <a:lstStyle/>
          <a:p>
            <a:pPr marL="57150" indent="0">
              <a:lnSpc>
                <a:spcPct val="70000"/>
              </a:lnSpc>
              <a:spcBef>
                <a:spcPts val="600"/>
              </a:spcBef>
              <a:buNone/>
            </a:pPr>
            <a:r>
              <a:rPr lang="en-US" sz="2000" dirty="0">
                <a:solidFill>
                  <a:srgbClr val="FF0000"/>
                </a:solidFill>
              </a:rPr>
              <a:t>n-001_H_002.endf</a:t>
            </a:r>
            <a:r>
              <a:rPr lang="en-US" sz="2000" dirty="0"/>
              <a:t>:	1 primary   - only explicit two-body primary.</a:t>
            </a:r>
          </a:p>
          <a:p>
            <a:pPr marL="57150" indent="0">
              <a:lnSpc>
                <a:spcPct val="70000"/>
              </a:lnSpc>
              <a:spcBef>
                <a:spcPts val="600"/>
              </a:spcBef>
              <a:buNone/>
            </a:pPr>
            <a:r>
              <a:rPr lang="en-US" sz="2000" dirty="0">
                <a:solidFill>
                  <a:srgbClr val="FF0000"/>
                </a:solidFill>
              </a:rPr>
              <a:t>n-003_Li_006.endf:</a:t>
            </a:r>
            <a:r>
              <a:rPr lang="en-US" sz="2000" dirty="0"/>
              <a:t>	2 primaries</a:t>
            </a:r>
          </a:p>
          <a:p>
            <a:pPr marL="57150" indent="0">
              <a:lnSpc>
                <a:spcPct val="70000"/>
              </a:lnSpc>
              <a:spcBef>
                <a:spcPts val="600"/>
              </a:spcBef>
              <a:buNone/>
            </a:pPr>
            <a:r>
              <a:rPr lang="en-US" sz="2000" dirty="0">
                <a:solidFill>
                  <a:srgbClr val="FF0000"/>
                </a:solidFill>
              </a:rPr>
              <a:t>n-003_Li_007.endf</a:t>
            </a:r>
            <a:r>
              <a:rPr lang="en-US" sz="2000" dirty="0"/>
              <a:t>:	2</a:t>
            </a:r>
          </a:p>
          <a:p>
            <a:pPr marL="57150" indent="0">
              <a:lnSpc>
                <a:spcPct val="70000"/>
              </a:lnSpc>
              <a:spcBef>
                <a:spcPts val="600"/>
              </a:spcBef>
              <a:buNone/>
            </a:pPr>
            <a:r>
              <a:rPr lang="en-US" sz="2000" dirty="0">
                <a:solidFill>
                  <a:srgbClr val="FF0000"/>
                </a:solidFill>
              </a:rPr>
              <a:t>n-005_B_010.endf:</a:t>
            </a:r>
            <a:r>
              <a:rPr lang="en-US" sz="2000" dirty="0"/>
              <a:t>	6</a:t>
            </a:r>
          </a:p>
          <a:p>
            <a:pPr marL="57150" indent="0">
              <a:lnSpc>
                <a:spcPct val="70000"/>
              </a:lnSpc>
              <a:spcBef>
                <a:spcPts val="600"/>
              </a:spcBef>
              <a:buNone/>
            </a:pPr>
            <a:r>
              <a:rPr lang="en-US" sz="2000" dirty="0"/>
              <a:t>n-005_B_011.endf:	6</a:t>
            </a:r>
          </a:p>
          <a:p>
            <a:pPr marL="57150" indent="0">
              <a:lnSpc>
                <a:spcPct val="70000"/>
              </a:lnSpc>
              <a:spcBef>
                <a:spcPts val="600"/>
              </a:spcBef>
              <a:buNone/>
            </a:pPr>
            <a:r>
              <a:rPr lang="en-US" sz="2000" dirty="0">
                <a:solidFill>
                  <a:srgbClr val="FF0000"/>
                </a:solidFill>
              </a:rPr>
              <a:t>n-006_C_012.endf</a:t>
            </a:r>
            <a:r>
              <a:rPr lang="en-US" sz="2000" dirty="0"/>
              <a:t>:	2</a:t>
            </a:r>
          </a:p>
          <a:p>
            <a:pPr marL="57150" indent="0">
              <a:lnSpc>
                <a:spcPct val="70000"/>
              </a:lnSpc>
              <a:spcBef>
                <a:spcPts val="600"/>
              </a:spcBef>
              <a:buNone/>
            </a:pPr>
            <a:r>
              <a:rPr lang="en-US" sz="2000" dirty="0"/>
              <a:t>n-007_N_014.endf:	11 (rather old)</a:t>
            </a:r>
          </a:p>
          <a:p>
            <a:pPr marL="57150" indent="0">
              <a:lnSpc>
                <a:spcPct val="70000"/>
              </a:lnSpc>
              <a:spcBef>
                <a:spcPts val="600"/>
              </a:spcBef>
              <a:buNone/>
            </a:pPr>
            <a:r>
              <a:rPr lang="en-US" sz="2000" dirty="0"/>
              <a:t>n-014_Si_029.endf:	23</a:t>
            </a:r>
          </a:p>
          <a:p>
            <a:pPr marL="57150" indent="0">
              <a:lnSpc>
                <a:spcPct val="70000"/>
              </a:lnSpc>
              <a:spcBef>
                <a:spcPts val="600"/>
              </a:spcBef>
              <a:buNone/>
            </a:pPr>
            <a:r>
              <a:rPr lang="en-US" sz="2000" dirty="0"/>
              <a:t>n-014_Si_030.endf:	8</a:t>
            </a:r>
          </a:p>
          <a:p>
            <a:pPr marL="57150" indent="0">
              <a:lnSpc>
                <a:spcPct val="70000"/>
              </a:lnSpc>
              <a:spcBef>
                <a:spcPts val="600"/>
              </a:spcBef>
              <a:buNone/>
            </a:pPr>
            <a:r>
              <a:rPr lang="en-US" sz="2000" dirty="0"/>
              <a:t>n-017_Cl_035.endf:	69</a:t>
            </a:r>
          </a:p>
          <a:p>
            <a:pPr marL="57150" indent="0">
              <a:lnSpc>
                <a:spcPct val="70000"/>
              </a:lnSpc>
              <a:spcBef>
                <a:spcPts val="600"/>
              </a:spcBef>
              <a:buNone/>
            </a:pPr>
            <a:r>
              <a:rPr lang="en-US" sz="2000" dirty="0"/>
              <a:t>n-017_Cl_037.endf:	22</a:t>
            </a:r>
          </a:p>
          <a:p>
            <a:pPr marL="57150" indent="0">
              <a:lnSpc>
                <a:spcPct val="70000"/>
              </a:lnSpc>
              <a:spcBef>
                <a:spcPts val="600"/>
              </a:spcBef>
              <a:buNone/>
            </a:pPr>
            <a:endParaRPr lang="en-US" sz="2000" dirty="0"/>
          </a:p>
          <a:p>
            <a:pPr marL="57150" indent="0">
              <a:lnSpc>
                <a:spcPct val="70000"/>
              </a:lnSpc>
              <a:spcBef>
                <a:spcPts val="600"/>
              </a:spcBef>
              <a:buNone/>
            </a:pPr>
            <a:r>
              <a:rPr lang="en-US" sz="2000" dirty="0"/>
              <a:t>All of these are candidates for conversion to MT=900-999.</a:t>
            </a:r>
          </a:p>
          <a:p>
            <a:pPr marL="57150" indent="0">
              <a:lnSpc>
                <a:spcPct val="70000"/>
              </a:lnSpc>
              <a:spcBef>
                <a:spcPts val="600"/>
              </a:spcBef>
              <a:buNone/>
            </a:pPr>
            <a:r>
              <a:rPr lang="en-US" sz="2000" dirty="0"/>
              <a:t>	</a:t>
            </a:r>
            <a:r>
              <a:rPr lang="en-US" sz="2000" dirty="0">
                <a:solidFill>
                  <a:srgbClr val="FF0000"/>
                </a:solidFill>
              </a:rPr>
              <a:t>Evaluations in red </a:t>
            </a:r>
            <a:r>
              <a:rPr lang="en-US" sz="2000" dirty="0"/>
              <a:t>can be converted unambiguously</a:t>
            </a:r>
          </a:p>
          <a:p>
            <a:pPr marL="57150" indent="0">
              <a:lnSpc>
                <a:spcPct val="70000"/>
              </a:lnSpc>
              <a:spcBef>
                <a:spcPts val="600"/>
              </a:spcBef>
              <a:buNone/>
            </a:pPr>
            <a:r>
              <a:rPr lang="en-US" sz="2000" dirty="0"/>
              <a:t>	More will be added from GRIN project.</a:t>
            </a:r>
          </a:p>
          <a:p>
            <a:pPr marL="57150" indent="0">
              <a:lnSpc>
                <a:spcPct val="70000"/>
              </a:lnSpc>
              <a:spcBef>
                <a:spcPts val="600"/>
              </a:spcBef>
              <a:buNone/>
            </a:pPr>
            <a:r>
              <a:rPr lang="en-US" sz="2000" dirty="0"/>
              <a:t>	Much better to use in R-matrix fits rather than Reich-Moore sums</a:t>
            </a:r>
          </a:p>
        </p:txBody>
      </p:sp>
      <p:sp>
        <p:nvSpPr>
          <p:cNvPr id="3" name="Title 2">
            <a:extLst>
              <a:ext uri="{FF2B5EF4-FFF2-40B4-BE49-F238E27FC236}">
                <a16:creationId xmlns:a16="http://schemas.microsoft.com/office/drawing/2014/main" id="{7EA922D0-BBDC-1ECA-FBAE-56175479730C}"/>
              </a:ext>
            </a:extLst>
          </p:cNvPr>
          <p:cNvSpPr>
            <a:spLocks noGrp="1"/>
          </p:cNvSpPr>
          <p:nvPr>
            <p:ph type="title" idx="4294967295"/>
          </p:nvPr>
        </p:nvSpPr>
        <p:spPr>
          <a:xfrm>
            <a:off x="457200" y="219509"/>
            <a:ext cx="8229600" cy="1008771"/>
          </a:xfrm>
        </p:spPr>
        <p:txBody>
          <a:bodyPr/>
          <a:lstStyle/>
          <a:p>
            <a:r>
              <a:rPr lang="en-US" dirty="0"/>
              <a:t>Current ENDF/B-VIII.0 with primary </a:t>
            </a:r>
            <a:r>
              <a:rPr lang="en-US" dirty="0">
                <a:latin typeface="Symbol" pitchFamily="2" charset="2"/>
              </a:rPr>
              <a:t>g </a:t>
            </a:r>
            <a:r>
              <a:rPr lang="en-US" dirty="0">
                <a:latin typeface="+mj-lt"/>
              </a:rPr>
              <a:t>channels</a:t>
            </a:r>
          </a:p>
        </p:txBody>
      </p:sp>
      <p:sp>
        <p:nvSpPr>
          <p:cNvPr id="4" name="TextBox 3">
            <a:extLst>
              <a:ext uri="{FF2B5EF4-FFF2-40B4-BE49-F238E27FC236}">
                <a16:creationId xmlns:a16="http://schemas.microsoft.com/office/drawing/2014/main" id="{EB2715FC-96AF-FB17-5196-EDF9C170884B}"/>
              </a:ext>
            </a:extLst>
          </p:cNvPr>
          <p:cNvSpPr txBox="1"/>
          <p:nvPr/>
        </p:nvSpPr>
        <p:spPr>
          <a:xfrm>
            <a:off x="5923280" y="2560320"/>
            <a:ext cx="3090491" cy="1477328"/>
          </a:xfrm>
          <a:prstGeom prst="rect">
            <a:avLst/>
          </a:prstGeom>
          <a:noFill/>
        </p:spPr>
        <p:txBody>
          <a:bodyPr wrap="square" rtlCol="0">
            <a:spAutoFit/>
          </a:bodyPr>
          <a:lstStyle/>
          <a:p>
            <a:r>
              <a:rPr lang="en-US" dirty="0"/>
              <a:t>GRIN ENDF/B-VIII.1 candidates:</a:t>
            </a:r>
          </a:p>
          <a:p>
            <a:r>
              <a:rPr lang="en-US" dirty="0"/>
              <a:t>	C13:	 4 primaries</a:t>
            </a:r>
          </a:p>
          <a:p>
            <a:r>
              <a:rPr lang="en-US" dirty="0"/>
              <a:t>	O16: 2</a:t>
            </a:r>
          </a:p>
          <a:p>
            <a:r>
              <a:rPr lang="en-US" dirty="0"/>
              <a:t>	F19:  29</a:t>
            </a:r>
          </a:p>
          <a:p>
            <a:r>
              <a:rPr lang="en-US" dirty="0"/>
              <a:t>	Si28: 13</a:t>
            </a:r>
          </a:p>
        </p:txBody>
      </p:sp>
    </p:spTree>
    <p:extLst>
      <p:ext uri="{BB962C8B-B14F-4D97-AF65-F5344CB8AC3E}">
        <p14:creationId xmlns:p14="http://schemas.microsoft.com/office/powerpoint/2010/main" val="2765462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16F8FC-073E-7445-6876-456077E4A8CA}"/>
              </a:ext>
            </a:extLst>
          </p:cNvPr>
          <p:cNvSpPr>
            <a:spLocks noGrp="1"/>
          </p:cNvSpPr>
          <p:nvPr>
            <p:ph idx="1"/>
          </p:nvPr>
        </p:nvSpPr>
        <p:spPr/>
        <p:txBody>
          <a:bodyPr>
            <a:normAutofit/>
          </a:bodyPr>
          <a:lstStyle/>
          <a:p>
            <a:r>
              <a:rPr lang="en-US" dirty="0"/>
              <a:t>Use new MT numbers 900-999 to describe all primary gammas:</a:t>
            </a:r>
          </a:p>
          <a:p>
            <a:pPr lvl="1"/>
            <a:r>
              <a:rPr lang="en-US" dirty="0"/>
              <a:t>MT=102 becomes a summed-cross-section channel like 4, 103-107.</a:t>
            </a:r>
          </a:p>
          <a:p>
            <a:pPr lvl="1"/>
            <a:r>
              <a:rPr lang="en-US" dirty="0"/>
              <a:t>Can be reconstructed from 900-999 if present</a:t>
            </a:r>
          </a:p>
          <a:p>
            <a:r>
              <a:rPr lang="en-US" dirty="0"/>
              <a:t>New MT Definitions for ENDF6 manual Appendix B:</a:t>
            </a:r>
          </a:p>
          <a:p>
            <a:pPr lvl="1"/>
            <a:r>
              <a:rPr lang="en-US" sz="1600" dirty="0"/>
              <a:t>MT=900: </a:t>
            </a:r>
            <a:r>
              <a:rPr lang="en-US" sz="1600" dirty="0">
                <a:effectLst/>
                <a:latin typeface="LMRoman12-Regular-Identity-H"/>
              </a:rPr>
              <a:t>Production of a primary-</a:t>
            </a:r>
            <a:r>
              <a:rPr lang="el-GR" sz="1600" dirty="0">
                <a:effectLst/>
                <a:latin typeface="CMMI12"/>
              </a:rPr>
              <a:t>γ </a:t>
            </a:r>
            <a:r>
              <a:rPr lang="en-US" sz="1600" dirty="0">
                <a:effectLst/>
                <a:latin typeface="LMRoman12-Regular-Identity-H"/>
              </a:rPr>
              <a:t>particle leaving the residual nucleus in the ground state</a:t>
            </a:r>
          </a:p>
          <a:p>
            <a:pPr lvl="1"/>
            <a:r>
              <a:rPr lang="en-US" sz="1600" dirty="0">
                <a:latin typeface="LMRoman12-Regular-Identity-H"/>
              </a:rPr>
              <a:t>MT=901-998 </a:t>
            </a:r>
            <a:r>
              <a:rPr lang="en-US" sz="1600" dirty="0">
                <a:effectLst/>
                <a:latin typeface="LMRoman12-Regular-Identity-H"/>
              </a:rPr>
              <a:t>Production of a primary-</a:t>
            </a:r>
            <a:r>
              <a:rPr lang="el-GR" sz="1600" dirty="0">
                <a:effectLst/>
                <a:latin typeface="CMMI12"/>
              </a:rPr>
              <a:t>γ </a:t>
            </a:r>
            <a:r>
              <a:rPr lang="en-US" sz="1600" dirty="0">
                <a:effectLst/>
                <a:latin typeface="LMRoman12-Regular-Identity-H"/>
              </a:rPr>
              <a:t>particle, with residual </a:t>
            </a:r>
            <a:r>
              <a:rPr lang="en-US" sz="1600" dirty="0">
                <a:latin typeface="LMRoman12-Regular-Identity-H"/>
              </a:rPr>
              <a:t>in 1</a:t>
            </a:r>
            <a:r>
              <a:rPr lang="en-US" sz="1600" baseline="30000" dirty="0">
                <a:latin typeface="LMRoman12-Regular-Identity-H"/>
              </a:rPr>
              <a:t>st</a:t>
            </a:r>
            <a:r>
              <a:rPr lang="en-US" sz="1600" dirty="0">
                <a:latin typeface="LMRoman12-Regular-Identity-H"/>
              </a:rPr>
              <a:t>  to 98</a:t>
            </a:r>
            <a:r>
              <a:rPr lang="en-US" sz="1600" baseline="30000" dirty="0">
                <a:latin typeface="LMRoman12-Regular-Identity-H"/>
              </a:rPr>
              <a:t>th</a:t>
            </a:r>
            <a:r>
              <a:rPr lang="en-US" sz="1600" dirty="0">
                <a:latin typeface="LMRoman12-Regular-Identity-H"/>
              </a:rPr>
              <a:t> excited state</a:t>
            </a:r>
            <a:endParaRPr lang="en-US" sz="1600" dirty="0">
              <a:effectLst/>
              <a:latin typeface="LMRoman12-Regular-Identity-H"/>
            </a:endParaRPr>
          </a:p>
          <a:p>
            <a:pPr lvl="1"/>
            <a:r>
              <a:rPr lang="en-US" sz="1600" dirty="0">
                <a:effectLst/>
                <a:latin typeface="LMRoman12-Regular-Identity-H"/>
              </a:rPr>
              <a:t>MT=999: Production of a primary-</a:t>
            </a:r>
            <a:r>
              <a:rPr lang="el-GR" sz="1600" dirty="0">
                <a:effectLst/>
                <a:latin typeface="LMRoman12-Regular-Identity-H"/>
              </a:rPr>
              <a:t>γ </a:t>
            </a:r>
            <a:r>
              <a:rPr lang="en-US" sz="1600" dirty="0">
                <a:effectLst/>
                <a:latin typeface="LMRoman12-Regular-Identity-H"/>
              </a:rPr>
              <a:t>particle in the continuum not included in the above discrete representation.  </a:t>
            </a:r>
          </a:p>
          <a:p>
            <a:pPr lvl="1"/>
            <a:r>
              <a:rPr lang="en-US" sz="1600" dirty="0">
                <a:latin typeface="LMRoman12-Regular-Identity-H"/>
              </a:rPr>
              <a:t>MT=102: Radiative capture: production of one or more gammas (photons) plus a residual. Redundant: sum of MT=900-999, if they are present.</a:t>
            </a:r>
            <a:endParaRPr lang="en-US" sz="1600" dirty="0">
              <a:effectLst/>
              <a:latin typeface="LMRoman12-Regular-Identity-H"/>
            </a:endParaRPr>
          </a:p>
          <a:p>
            <a:r>
              <a:rPr lang="en-US" sz="2000" dirty="0">
                <a:latin typeface="LMRoman12-Regular-Identity-H"/>
              </a:rPr>
              <a:t>For backward compatibility:</a:t>
            </a:r>
          </a:p>
          <a:p>
            <a:pPr lvl="1"/>
            <a:r>
              <a:rPr lang="en-US" sz="1600" dirty="0">
                <a:latin typeface="LMRoman12-Regular-Identity-H"/>
              </a:rPr>
              <a:t>In a </a:t>
            </a:r>
            <a:r>
              <a:rPr lang="en-US" sz="1600" cap="small" dirty="0" err="1">
                <a:latin typeface="LMRoman12-Regular-Identity-H"/>
              </a:rPr>
              <a:t>prepro</a:t>
            </a:r>
            <a:r>
              <a:rPr lang="en-US" sz="1600" dirty="0">
                <a:latin typeface="LMRoman12-Regular-Identity-H"/>
              </a:rPr>
              <a:t>-like step before processing with older codes, make another file version by</a:t>
            </a:r>
          </a:p>
          <a:p>
            <a:pPr marL="628650" lvl="2" indent="0">
              <a:buNone/>
            </a:pPr>
            <a:r>
              <a:rPr lang="en-US" sz="1600" dirty="0">
                <a:latin typeface="LMRoman12-Regular-Identity-H"/>
              </a:rPr>
              <a:t>Reconstructing MT=102 </a:t>
            </a:r>
            <a:r>
              <a:rPr lang="en-US" sz="1600" u="sng" dirty="0">
                <a:latin typeface="LMRoman12-Regular-Identity-H"/>
              </a:rPr>
              <a:t>with</a:t>
            </a:r>
            <a:r>
              <a:rPr lang="en-US" sz="1600" dirty="0">
                <a:latin typeface="LMRoman12-Regular-Identity-H"/>
              </a:rPr>
              <a:t> distributions and delete MT 900s.</a:t>
            </a:r>
          </a:p>
          <a:p>
            <a:pPr marL="628650" lvl="2" indent="0">
              <a:buNone/>
            </a:pPr>
            <a:r>
              <a:rPr lang="en-US" sz="1600" dirty="0">
                <a:latin typeface="LMRoman12-Regular-Identity-H"/>
              </a:rPr>
              <a:t>(See code MT900s2MT102.py  later).</a:t>
            </a:r>
            <a:br>
              <a:rPr lang="en-US" sz="1600" dirty="0">
                <a:latin typeface="LMRoman12-Regular-Identity-H"/>
              </a:rPr>
            </a:br>
            <a:endParaRPr lang="en-US" sz="1600" dirty="0"/>
          </a:p>
          <a:p>
            <a:endParaRPr lang="en-US" dirty="0"/>
          </a:p>
          <a:p>
            <a:pPr lvl="1"/>
            <a:endParaRPr lang="en-US" dirty="0"/>
          </a:p>
          <a:p>
            <a:endParaRPr lang="en-US" dirty="0"/>
          </a:p>
          <a:p>
            <a:endParaRPr lang="en-US" dirty="0"/>
          </a:p>
        </p:txBody>
      </p:sp>
      <p:sp>
        <p:nvSpPr>
          <p:cNvPr id="3" name="Title 2">
            <a:extLst>
              <a:ext uri="{FF2B5EF4-FFF2-40B4-BE49-F238E27FC236}">
                <a16:creationId xmlns:a16="http://schemas.microsoft.com/office/drawing/2014/main" id="{6D1F86A4-EF2E-55F9-EF48-2D44BA91C283}"/>
              </a:ext>
            </a:extLst>
          </p:cNvPr>
          <p:cNvSpPr>
            <a:spLocks noGrp="1"/>
          </p:cNvSpPr>
          <p:nvPr>
            <p:ph type="title" idx="4294967295"/>
          </p:nvPr>
        </p:nvSpPr>
        <p:spPr>
          <a:xfrm>
            <a:off x="457200" y="219509"/>
            <a:ext cx="8229600" cy="1008771"/>
          </a:xfrm>
        </p:spPr>
        <p:txBody>
          <a:bodyPr/>
          <a:lstStyle/>
          <a:p>
            <a:r>
              <a:rPr lang="en-US" sz="2800" dirty="0">
                <a:latin typeface="Calibri" panose="020F0502020204030204" pitchFamily="34" charset="0"/>
                <a:cs typeface="Calibri" panose="020F0502020204030204" pitchFamily="34" charset="0"/>
              </a:rPr>
              <a:t>Proposal: MT=900-999 for primary capture gammas</a:t>
            </a:r>
            <a:endParaRPr lang="en-US" sz="2800" dirty="0"/>
          </a:p>
        </p:txBody>
      </p:sp>
    </p:spTree>
    <p:extLst>
      <p:ext uri="{BB962C8B-B14F-4D97-AF65-F5344CB8AC3E}">
        <p14:creationId xmlns:p14="http://schemas.microsoft.com/office/powerpoint/2010/main" val="1444302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399341-DFF4-98AC-5A59-952737E67269}"/>
              </a:ext>
            </a:extLst>
          </p:cNvPr>
          <p:cNvSpPr>
            <a:spLocks noGrp="1"/>
          </p:cNvSpPr>
          <p:nvPr>
            <p:ph idx="1"/>
          </p:nvPr>
        </p:nvSpPr>
        <p:spPr>
          <a:xfrm>
            <a:off x="457200" y="1441524"/>
            <a:ext cx="8229600" cy="4906889"/>
          </a:xfrm>
        </p:spPr>
        <p:txBody>
          <a:bodyPr/>
          <a:lstStyle/>
          <a:p>
            <a:pPr marL="57150" indent="0">
              <a:buNone/>
            </a:pPr>
            <a:r>
              <a:rPr lang="en-US" dirty="0"/>
              <a:t>If using new MT numbers, then</a:t>
            </a:r>
          </a:p>
          <a:p>
            <a:r>
              <a:rPr lang="en-US" dirty="0"/>
              <a:t>The secondary decay gammas must be specified either:</a:t>
            </a:r>
          </a:p>
          <a:p>
            <a:pPr marL="800100" lvl="1" indent="-457200">
              <a:buFont typeface="+mj-lt"/>
              <a:buAutoNum type="arabicPeriod"/>
            </a:pPr>
            <a:r>
              <a:rPr lang="en-US" b="1" dirty="0"/>
              <a:t>by transition probability arrays with MF=12 data (preferred), </a:t>
            </a:r>
            <a:r>
              <a:rPr lang="en-US" dirty="0"/>
              <a:t>or</a:t>
            </a:r>
          </a:p>
          <a:p>
            <a:pPr marL="800100" lvl="1" indent="-457200">
              <a:buFont typeface="+mj-lt"/>
              <a:buAutoNum type="arabicPeriod"/>
            </a:pPr>
            <a:r>
              <a:rPr lang="en-US" dirty="0"/>
              <a:t>separately for each of discrete MT channels (900-998), or</a:t>
            </a:r>
          </a:p>
          <a:p>
            <a:pPr marL="800100" lvl="1" indent="-457200">
              <a:buFont typeface="+mj-lt"/>
              <a:buAutoNum type="arabicPeriod"/>
            </a:pPr>
            <a:r>
              <a:rPr lang="en-US" dirty="0"/>
              <a:t>in a continuum distribution for MT channels 999.</a:t>
            </a:r>
          </a:p>
          <a:p>
            <a:r>
              <a:rPr lang="en-US" u="sng" dirty="0"/>
              <a:t>All</a:t>
            </a:r>
            <a:r>
              <a:rPr lang="en-US" dirty="0"/>
              <a:t> the primary gammas MT=900-998 are 2-body channels.</a:t>
            </a:r>
          </a:p>
          <a:p>
            <a:pPr lvl="1"/>
            <a:r>
              <a:rPr lang="en-US" dirty="0"/>
              <a:t>Can use MT=999 : </a:t>
            </a:r>
          </a:p>
          <a:p>
            <a:pPr lvl="2"/>
            <a:r>
              <a:rPr lang="en-US" b="0" i="0" u="none" strike="noStrike" dirty="0">
                <a:solidFill>
                  <a:srgbClr val="000000"/>
                </a:solidFill>
                <a:effectLst/>
                <a:latin typeface="Calibri" panose="020F0502020204030204" pitchFamily="34" charset="0"/>
              </a:rPr>
              <a:t>for channels not covered by MT 900 to 998  [MT 91 for MT 50 to 90 for (</a:t>
            </a:r>
            <a:r>
              <a:rPr lang="en-US" b="0" i="0" u="none" strike="noStrike" dirty="0" err="1">
                <a:solidFill>
                  <a:srgbClr val="000000"/>
                </a:solidFill>
                <a:effectLst/>
                <a:latin typeface="Calibri" panose="020F0502020204030204" pitchFamily="34" charset="0"/>
              </a:rPr>
              <a:t>n,n</a:t>
            </a:r>
            <a:r>
              <a:rPr lang="en-US" b="0" i="0" u="none" strike="noStrike" dirty="0">
                <a:solidFill>
                  <a:srgbClr val="000000"/>
                </a:solidFill>
                <a:effectLst/>
                <a:latin typeface="Calibri" panose="020F0502020204030204" pitchFamily="34" charset="0"/>
              </a:rPr>
              <a:t>’)]</a:t>
            </a:r>
            <a:endParaRPr lang="en-US" dirty="0"/>
          </a:p>
          <a:p>
            <a:pPr lvl="2"/>
            <a:r>
              <a:rPr lang="en-US" dirty="0"/>
              <a:t>if primary channels not known for a gamma</a:t>
            </a:r>
          </a:p>
          <a:p>
            <a:pPr lvl="2"/>
            <a:r>
              <a:rPr lang="en-US" dirty="0"/>
              <a:t>If data only gives continuum distribution of gamma production</a:t>
            </a:r>
          </a:p>
          <a:p>
            <a:r>
              <a:rPr lang="en-US" dirty="0"/>
              <a:t>MT=102 can now be derived from the new channels if present</a:t>
            </a:r>
          </a:p>
          <a:p>
            <a:pPr lvl="1"/>
            <a:r>
              <a:rPr lang="en-US" dirty="0"/>
              <a:t>If 900-999 not present, just put inclusive data &amp; distributions in MT=102 as now.</a:t>
            </a:r>
          </a:p>
          <a:p>
            <a:pPr marL="57150" indent="0">
              <a:buNone/>
            </a:pPr>
            <a:endParaRPr lang="en-US" dirty="0"/>
          </a:p>
          <a:p>
            <a:pPr lvl="1"/>
            <a:endParaRPr lang="en-US" dirty="0"/>
          </a:p>
          <a:p>
            <a:pPr lvl="1"/>
            <a:endParaRPr lang="en-US" dirty="0"/>
          </a:p>
          <a:p>
            <a:pPr lvl="1"/>
            <a:endParaRPr lang="en-US" dirty="0"/>
          </a:p>
        </p:txBody>
      </p:sp>
      <p:sp>
        <p:nvSpPr>
          <p:cNvPr id="3" name="Title 2">
            <a:extLst>
              <a:ext uri="{FF2B5EF4-FFF2-40B4-BE49-F238E27FC236}">
                <a16:creationId xmlns:a16="http://schemas.microsoft.com/office/drawing/2014/main" id="{640DB90D-CCF1-6519-F834-9E8BEB7393EF}"/>
              </a:ext>
            </a:extLst>
          </p:cNvPr>
          <p:cNvSpPr>
            <a:spLocks noGrp="1"/>
          </p:cNvSpPr>
          <p:nvPr>
            <p:ph type="title" idx="4294967295"/>
          </p:nvPr>
        </p:nvSpPr>
        <p:spPr>
          <a:xfrm>
            <a:off x="457200" y="219509"/>
            <a:ext cx="8229600" cy="1008771"/>
          </a:xfrm>
        </p:spPr>
        <p:txBody>
          <a:bodyPr/>
          <a:lstStyle/>
          <a:p>
            <a:r>
              <a:rPr lang="en-US" dirty="0"/>
              <a:t>Consequences for Gamma Data</a:t>
            </a:r>
          </a:p>
        </p:txBody>
      </p:sp>
    </p:spTree>
    <p:extLst>
      <p:ext uri="{BB962C8B-B14F-4D97-AF65-F5344CB8AC3E}">
        <p14:creationId xmlns:p14="http://schemas.microsoft.com/office/powerpoint/2010/main" val="437515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7C3FC0-8861-E8CC-1ED9-6DB8504F4918}"/>
              </a:ext>
            </a:extLst>
          </p:cNvPr>
          <p:cNvSpPr>
            <a:spLocks noGrp="1"/>
          </p:cNvSpPr>
          <p:nvPr>
            <p:ph idx="1"/>
          </p:nvPr>
        </p:nvSpPr>
        <p:spPr/>
        <p:txBody>
          <a:bodyPr>
            <a:normAutofit/>
          </a:bodyPr>
          <a:lstStyle/>
          <a:p>
            <a:pPr marL="57150" indent="0">
              <a:buNone/>
            </a:pPr>
            <a:r>
              <a:rPr lang="en-US" dirty="0"/>
              <a:t>We give a FUDGE translation code </a:t>
            </a:r>
            <a:r>
              <a:rPr lang="en-US" dirty="0" err="1"/>
              <a:t>gnds-capture.py</a:t>
            </a:r>
            <a:endParaRPr lang="en-US" dirty="0"/>
          </a:p>
          <a:p>
            <a:pPr marL="400050" lvl="1" indent="0">
              <a:buNone/>
            </a:pPr>
            <a:r>
              <a:rPr lang="en-US" dirty="0"/>
              <a:t>that converts MT=102 to MT=900-998, 999 primary and secondary data</a:t>
            </a:r>
          </a:p>
          <a:p>
            <a:pPr marL="400050" lvl="1" indent="0">
              <a:buNone/>
            </a:pPr>
            <a:r>
              <a:rPr lang="en-US" dirty="0"/>
              <a:t>Works well so far for ENDF/B-VIII.0 and VIII.1 versions of </a:t>
            </a:r>
            <a:br>
              <a:rPr lang="en-US" dirty="0"/>
            </a:br>
            <a:r>
              <a:rPr lang="en-US" dirty="0"/>
              <a:t>neutrons on Li6, Li7, B10, C12.</a:t>
            </a:r>
          </a:p>
          <a:p>
            <a:pPr marL="57150" indent="0">
              <a:buNone/>
            </a:pPr>
            <a:r>
              <a:rPr lang="en-US" dirty="0"/>
              <a:t>And a FUDGE code MT900s2MT102.py to reconstruct MT=102 from 900-999 &amp; delete these, for backward compatibility.</a:t>
            </a:r>
            <a:br>
              <a:rPr lang="en-US" dirty="0"/>
            </a:br>
            <a:r>
              <a:rPr lang="en-US" dirty="0"/>
              <a:t>	Like a PREPRO module making a intermediate version</a:t>
            </a:r>
          </a:p>
          <a:p>
            <a:pPr marL="57150" indent="0">
              <a:buNone/>
            </a:pPr>
            <a:r>
              <a:rPr lang="en-US" dirty="0"/>
              <a:t>Published ENDF evaluations should </a:t>
            </a:r>
            <a:r>
              <a:rPr lang="en-US" u="sng" dirty="0"/>
              <a:t>not</a:t>
            </a:r>
            <a:r>
              <a:rPr lang="en-US" dirty="0"/>
              <a:t> have </a:t>
            </a:r>
            <a:r>
              <a:rPr lang="en-US" u="sng" dirty="0"/>
              <a:t>distributions</a:t>
            </a:r>
            <a:r>
              <a:rPr lang="en-US" dirty="0"/>
              <a:t> with </a:t>
            </a:r>
            <a:r>
              <a:rPr lang="en-US" u="sng" dirty="0"/>
              <a:t>both</a:t>
            </a:r>
            <a:r>
              <a:rPr lang="en-US" dirty="0"/>
              <a:t> MT=102 and 900-999, to avoid any double counting.</a:t>
            </a:r>
            <a:br>
              <a:rPr lang="en-US" dirty="0"/>
            </a:br>
            <a:r>
              <a:rPr lang="en-US" dirty="0"/>
              <a:t>	That is, define like MT=103 – 107 for charged particles</a:t>
            </a:r>
          </a:p>
        </p:txBody>
      </p:sp>
      <p:sp>
        <p:nvSpPr>
          <p:cNvPr id="3" name="Title 2">
            <a:extLst>
              <a:ext uri="{FF2B5EF4-FFF2-40B4-BE49-F238E27FC236}">
                <a16:creationId xmlns:a16="http://schemas.microsoft.com/office/drawing/2014/main" id="{C1D79CE3-8CAB-42FB-FFA3-A54FD9D2FA76}"/>
              </a:ext>
            </a:extLst>
          </p:cNvPr>
          <p:cNvSpPr>
            <a:spLocks noGrp="1"/>
          </p:cNvSpPr>
          <p:nvPr>
            <p:ph type="title" idx="4294967295"/>
          </p:nvPr>
        </p:nvSpPr>
        <p:spPr>
          <a:xfrm>
            <a:off x="457200" y="219509"/>
            <a:ext cx="8229600" cy="1008771"/>
          </a:xfrm>
        </p:spPr>
        <p:txBody>
          <a:bodyPr/>
          <a:lstStyle/>
          <a:p>
            <a:r>
              <a:rPr lang="en-US" dirty="0"/>
              <a:t>Code assistance</a:t>
            </a:r>
          </a:p>
        </p:txBody>
      </p:sp>
    </p:spTree>
    <p:extLst>
      <p:ext uri="{BB962C8B-B14F-4D97-AF65-F5344CB8AC3E}">
        <p14:creationId xmlns:p14="http://schemas.microsoft.com/office/powerpoint/2010/main" val="61399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9EF193-FC74-3CD6-B600-E8A9B0818AC5}"/>
              </a:ext>
            </a:extLst>
          </p:cNvPr>
          <p:cNvSpPr>
            <a:spLocks noGrp="1"/>
          </p:cNvSpPr>
          <p:nvPr>
            <p:ph idx="1"/>
          </p:nvPr>
        </p:nvSpPr>
        <p:spPr/>
        <p:txBody>
          <a:bodyPr>
            <a:normAutofit lnSpcReduction="10000"/>
          </a:bodyPr>
          <a:lstStyle/>
          <a:p>
            <a:r>
              <a:rPr lang="en-US" dirty="0"/>
              <a:t>Proposal for explicit description of primary capture gammas from two-body reaction channels</a:t>
            </a:r>
          </a:p>
          <a:p>
            <a:pPr lvl="1"/>
            <a:r>
              <a:rPr lang="en-US" dirty="0"/>
              <a:t>No change needed for GNDS 2.0 (only for ENDF6 format)</a:t>
            </a:r>
          </a:p>
          <a:p>
            <a:pPr lvl="1"/>
            <a:r>
              <a:rPr lang="en-US" dirty="0"/>
              <a:t>Need relativistic kinematics or at least distinct treatment of photons.</a:t>
            </a:r>
          </a:p>
          <a:p>
            <a:r>
              <a:rPr lang="en-US" dirty="0"/>
              <a:t>Resonance parameters </a:t>
            </a:r>
            <a:r>
              <a:rPr lang="en-US" b="0" i="0" u="none" strike="noStrike" dirty="0">
                <a:solidFill>
                  <a:srgbClr val="000000"/>
                </a:solidFill>
                <a:effectLst/>
                <a:latin typeface="Calibri" panose="020F0502020204030204" pitchFamily="34" charset="0"/>
              </a:rPr>
              <a:t>should be specified for each </a:t>
            </a:r>
            <a:r>
              <a:rPr lang="en-US" dirty="0"/>
              <a:t>channel:</a:t>
            </a:r>
            <a:br>
              <a:rPr lang="en-US" dirty="0"/>
            </a:br>
            <a:r>
              <a:rPr lang="en-US" dirty="0"/>
              <a:t>for each MT 900 to 998 as needed.</a:t>
            </a:r>
          </a:p>
          <a:p>
            <a:pPr lvl="1"/>
            <a:r>
              <a:rPr lang="en-US" dirty="0"/>
              <a:t>No longer for Reich-Moore ‘absorption’ to give summed capture gammas</a:t>
            </a:r>
          </a:p>
          <a:p>
            <a:r>
              <a:rPr lang="en-US" dirty="0"/>
              <a:t> Codes (processing and transport) need to be updated to handle these </a:t>
            </a:r>
            <a:r>
              <a:rPr lang="en-US" dirty="0" err="1"/>
              <a:t>MTs.</a:t>
            </a:r>
            <a:endParaRPr lang="en-US" dirty="0"/>
          </a:p>
          <a:p>
            <a:pPr lvl="1"/>
            <a:r>
              <a:rPr lang="en-US" dirty="0"/>
              <a:t>Demonstration files available for n + H2, Li6, Li7, B10, C12, C13, O16</a:t>
            </a:r>
          </a:p>
          <a:p>
            <a:r>
              <a:rPr lang="en-US" dirty="0"/>
              <a:t>If gamma-then-particle emission, particle resonance width has to be assumed zero (discrete) if MT=900-998.  MT=999 is ok.</a:t>
            </a:r>
          </a:p>
          <a:p>
            <a:pPr lvl="1"/>
            <a:r>
              <a:rPr lang="en-US" dirty="0"/>
              <a:t>For example the He5 resonance in      d + t → gamma + (He5 → He4 + n)</a:t>
            </a:r>
          </a:p>
        </p:txBody>
      </p:sp>
      <p:sp>
        <p:nvSpPr>
          <p:cNvPr id="3" name="Title 2">
            <a:extLst>
              <a:ext uri="{FF2B5EF4-FFF2-40B4-BE49-F238E27FC236}">
                <a16:creationId xmlns:a16="http://schemas.microsoft.com/office/drawing/2014/main" id="{6801FAA1-1E5C-E8D8-E856-2C2117FB6D34}"/>
              </a:ext>
            </a:extLst>
          </p:cNvPr>
          <p:cNvSpPr>
            <a:spLocks noGrp="1"/>
          </p:cNvSpPr>
          <p:nvPr>
            <p:ph type="title" idx="4294967295"/>
          </p:nvPr>
        </p:nvSpPr>
        <p:spPr>
          <a:xfrm>
            <a:off x="457200" y="219509"/>
            <a:ext cx="8229600" cy="1008771"/>
          </a:xfrm>
        </p:spPr>
        <p:txBody>
          <a:bodyPr/>
          <a:lstStyle/>
          <a:p>
            <a:r>
              <a:rPr lang="en-US" dirty="0"/>
              <a:t>Conclusion</a:t>
            </a:r>
          </a:p>
        </p:txBody>
      </p:sp>
    </p:spTree>
    <p:extLst>
      <p:ext uri="{BB962C8B-B14F-4D97-AF65-F5344CB8AC3E}">
        <p14:creationId xmlns:p14="http://schemas.microsoft.com/office/powerpoint/2010/main" val="2900447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4527171"/>
            <a:ext cx="4399351" cy="1569660"/>
          </a:xfrm>
          <a:prstGeom prst="rect">
            <a:avLst/>
          </a:prstGeom>
        </p:spPr>
        <p:txBody>
          <a:bodyPr wrap="square" anchor="b" anchorCtr="0">
            <a:spAutoFit/>
          </a:bodyPr>
          <a:lstStyle/>
          <a:p>
            <a:r>
              <a:rPr lang="en-US" sz="800" b="1" dirty="0">
                <a:solidFill>
                  <a:schemeClr val="bg1"/>
                </a:solidFill>
              </a:rPr>
              <a:t>Disclaimer</a:t>
            </a:r>
          </a:p>
          <a:p>
            <a:r>
              <a:rPr lang="en-US" sz="800" dirty="0">
                <a:solidFill>
                  <a:schemeClr val="bg1"/>
                </a:solidFill>
              </a:rPr>
              <a:t>This document was prepared as an account of work sponsored by an agency of the United States government. Neither the United States government nor Lawrence Livermore National Security, LLC, nor any of their employees makes any warranty, expressed or implied, or assumes any legal liability or responsibility for the accuracy, completeness, or usefulness of any information, apparatus, product, or process disclosed, or represents that its use would not infringe privately owned rights. Reference herein to any specific commercial product, process, or service by trade name, trademark, manufacturer, or otherwise does not necessarily constitute or imply its endorsement, recommendation, or favoring by the United States government or Lawrence Livermore National Security, LLC. The views and opinions of authors expressed herein do not necessarily state or reflect those of the United States government or Lawrence Livermore National Security, LLC, and shall not be used for advertising or product endorsement purposes.</a:t>
            </a:r>
            <a:endParaRPr lang="en-US" sz="1050" b="0" i="0" dirty="0">
              <a:solidFill>
                <a:schemeClr val="bg1"/>
              </a:solidFill>
              <a:effectLst/>
              <a:latin typeface="Open Sans" panose="020B0606030504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5_PPT_UNC_V7.06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bwMode="auto">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tileRect/>
        </a:gradFill>
        <a:ln>
          <a:solidFill>
            <a:schemeClr val="accent1">
              <a:lumMod val="75000"/>
            </a:schemeClr>
          </a:solidFill>
          <a:headEnd/>
          <a:tailEnd/>
        </a:ln>
      </a:spPr>
      <a:bodyPr rtlCol="0" anchor="b">
        <a:prstTxWarp prst="textNoShape">
          <a:avLst/>
        </a:prstTxWarp>
      </a:bodyPr>
      <a:lstStyle>
        <a:defPPr algn="ctr">
          <a:spcBef>
            <a:spcPct val="0"/>
          </a:spcBef>
          <a:defRPr sz="1600" dirty="0">
            <a:solidFill>
              <a:srgbClr val="000000"/>
            </a:solidFill>
          </a:defRPr>
        </a:defPPr>
      </a:lstStyle>
      <a:style>
        <a:lnRef idx="1">
          <a:schemeClr val="accent1"/>
        </a:lnRef>
        <a:fillRef idx="2">
          <a:schemeClr val="accent1"/>
        </a:fillRef>
        <a:effectRef idx="1">
          <a:schemeClr val="accent1"/>
        </a:effectRef>
        <a:fontRef idx="minor">
          <a:schemeClr val="dk1"/>
        </a:fontRef>
      </a:style>
    </a:spDef>
    <a:lnDef>
      <a:spPr>
        <a:ln w="28575" cmpd="sng">
          <a:solidFill>
            <a:schemeClr val="accent1">
              <a:lumMod val="75000"/>
            </a:schemeClr>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D114F82E-376B-4ACC-A94E-6CC45E223DFA}" vid="{F6807AF6-4644-4B72-BCA3-01426733BE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2015_PPT_UNC_V7</Template>
  <TotalTime>1983</TotalTime>
  <Words>1290</Words>
  <Application>Microsoft Macintosh PowerPoint</Application>
  <PresentationFormat>On-screen Show (4:3)</PresentationFormat>
  <Paragraphs>97</Paragraphs>
  <Slides>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Calibri</vt:lpstr>
      <vt:lpstr>CMMI12</vt:lpstr>
      <vt:lpstr>LMRoman12-Regular-Identity-H</vt:lpstr>
      <vt:lpstr>Lucida Grande</vt:lpstr>
      <vt:lpstr>Open Sans</vt:lpstr>
      <vt:lpstr>Symbol</vt:lpstr>
      <vt:lpstr>Wingdings</vt:lpstr>
      <vt:lpstr>Wingdings 2</vt:lpstr>
      <vt:lpstr>2015_PPT_UNC_V7.06 (1)</vt:lpstr>
      <vt:lpstr>Use of MT=900+ for primary gamma two-body channels, MT=102 being derived from these for backward compatibility</vt:lpstr>
      <vt:lpstr>Formats to specify primary capture gammas</vt:lpstr>
      <vt:lpstr>History: new specification for primary gammas</vt:lpstr>
      <vt:lpstr>Current ENDF/B-VIII.0 with primary g channels</vt:lpstr>
      <vt:lpstr>Proposal: MT=900-999 for primary capture gammas</vt:lpstr>
      <vt:lpstr>Consequences for Gamma Data</vt:lpstr>
      <vt:lpstr>Code assistance</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Should not exceed two lines</dc:title>
  <dc:creator>Thompson, Ian J.</dc:creator>
  <cp:lastModifiedBy>Thompson, Ian J.</cp:lastModifiedBy>
  <cp:revision>45</cp:revision>
  <cp:lastPrinted>2023-10-16T19:27:32Z</cp:lastPrinted>
  <dcterms:created xsi:type="dcterms:W3CDTF">2023-04-18T16:53:25Z</dcterms:created>
  <dcterms:modified xsi:type="dcterms:W3CDTF">2023-11-14T21:25:22Z</dcterms:modified>
</cp:coreProperties>
</file>