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10" r:id="rId5"/>
  </p:sldMasterIdLst>
  <p:notesMasterIdLst>
    <p:notesMasterId r:id="rId12"/>
  </p:notesMasterIdLst>
  <p:handoutMasterIdLst>
    <p:handoutMasterId r:id="rId13"/>
  </p:handoutMasterIdLst>
  <p:sldIdLst>
    <p:sldId id="270" r:id="rId6"/>
    <p:sldId id="514" r:id="rId7"/>
    <p:sldId id="516" r:id="rId8"/>
    <p:sldId id="517" r:id="rId9"/>
    <p:sldId id="519" r:id="rId10"/>
    <p:sldId id="518" r:id="rId11"/>
  </p:sldIdLst>
  <p:sldSz cx="12192000" cy="6858000"/>
  <p:notesSz cx="7010400" cy="9296400"/>
  <p:defaultTextStyle>
    <a:defPPr>
      <a:defRPr lang="en-US"/>
    </a:defPPr>
    <a:lvl1pPr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126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254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379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506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5633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2759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199886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012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75DA1"/>
    <a:srgbClr val="064308"/>
    <a:srgbClr val="FFAE1A"/>
    <a:srgbClr val="E7E9DE"/>
    <a:srgbClr val="0F0C8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Objects="1">
      <p:cViewPr varScale="1">
        <p:scale>
          <a:sx n="100" d="100"/>
          <a:sy n="100" d="100"/>
        </p:scale>
        <p:origin x="84" y="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2" d="100"/>
          <a:sy n="72" d="100"/>
        </p:scale>
        <p:origin x="2214" y="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2524788568192"/>
          <c:y val="5.3749843769528745E-2"/>
          <c:w val="0.85260808544765243"/>
          <c:h val="0.65413932633420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and current ENSDF evaluations</c:v>
                </c:pt>
              </c:strCache>
            </c:strRef>
          </c:tx>
          <c:spPr>
            <a:solidFill>
              <a:srgbClr val="375DA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D9-4BFC-92CC-4C8CC588A01C}"/>
              </c:ext>
            </c:extLst>
          </c:dPt>
          <c:dPt>
            <c:idx val="5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D9-4BFC-92CC-4C8CC588A01C}"/>
              </c:ext>
            </c:extLst>
          </c:dPt>
          <c:dPt>
            <c:idx val="6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D9-4BFC-92CC-4C8CC588A01C}"/>
              </c:ext>
            </c:extLst>
          </c:dPt>
          <c:dPt>
            <c:idx val="7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CD9-4BFC-92CC-4C8CC588A01C}"/>
              </c:ext>
            </c:extLst>
          </c:dPt>
          <c:dPt>
            <c:idx val="8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CD9-4BFC-92CC-4C8CC588A01C}"/>
              </c:ext>
            </c:extLst>
          </c:dPt>
          <c:dPt>
            <c:idx val="9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CD9-4BFC-92CC-4C8CC588A01C}"/>
              </c:ext>
            </c:extLst>
          </c:dPt>
          <c:dPt>
            <c:idx val="10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CD9-4BFC-92CC-4C8CC588A01C}"/>
              </c:ext>
            </c:extLst>
          </c:dPt>
          <c:dPt>
            <c:idx val="11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CD9-4BFC-92CC-4C8CC588A01C}"/>
              </c:ext>
            </c:extLst>
          </c:dPt>
          <c:dPt>
            <c:idx val="12"/>
            <c:invertIfNegative val="0"/>
            <c:bubble3D val="0"/>
            <c:spPr>
              <a:solidFill>
                <a:srgbClr val="375D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CD9-4BFC-92CC-4C8CC588A01C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CD9-4BFC-92CC-4C8CC588A0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plan for upcoming years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CD9-4BFC-92CC-4C8CC588A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overlap val="100"/>
        <c:axId val="154502272"/>
        <c:axId val="154504192"/>
      </c:barChart>
      <c:catAx>
        <c:axId val="15450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b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aseline="0"/>
                  <a:t>Year</a:t>
                </a:r>
              </a:p>
            </c:rich>
          </c:tx>
          <c:layout>
            <c:manualLayout>
              <c:xMode val="edge"/>
              <c:yMode val="edge"/>
              <c:x val="0.46950915147819755"/>
              <c:y val="0.8377276704048357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4504192"/>
        <c:crosses val="autoZero"/>
        <c:auto val="1"/>
        <c:lblAlgn val="ctr"/>
        <c:lblOffset val="100"/>
        <c:noMultiLvlLbl val="0"/>
      </c:catAx>
      <c:valAx>
        <c:axId val="154504192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aseline="0"/>
                  <a:t>Number of Evaluations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02272"/>
        <c:crosses val="autoZero"/>
        <c:crossBetween val="between"/>
        <c:majorUnit val="1"/>
      </c:valAx>
      <c:spPr>
        <a:noFill/>
        <a:ln w="19050">
          <a:solidFill>
            <a:schemeClr val="tx1">
              <a:lumMod val="65000"/>
              <a:lumOff val="3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1176586316829646"/>
          <c:y val="4.3884216177523264E-2"/>
          <c:w val="0.68147661269768867"/>
          <c:h val="0.16728207269545853"/>
        </c:manualLayout>
      </c:layout>
      <c:overlay val="0"/>
    </c:legend>
    <c:plotVisOnly val="1"/>
    <c:dispBlanksAs val="gap"/>
    <c:showDLblsOverMax val="0"/>
  </c:chart>
  <c:spPr>
    <a:noFill/>
    <a:ln w="9525" cap="flat" cmpd="sng" algn="ctr">
      <a:noFill/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5A26D-8E71-47FF-910D-66EE1B6A7B49}" type="doc">
      <dgm:prSet loTypeId="urn:microsoft.com/office/officeart/2005/8/layout/bProcess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DF9323A-AEA1-4F43-9BDB-B63303954771}">
      <dgm:prSet phldrT="[Text]" custT="1"/>
      <dgm:spPr>
        <a:solidFill>
          <a:srgbClr val="8064A2"/>
        </a:solidFill>
      </dgm:spPr>
      <dgm:t>
        <a:bodyPr/>
        <a:lstStyle/>
        <a:p>
          <a:pPr algn="l"/>
          <a:r>
            <a:rPr lang="en-US" sz="1400" b="0" dirty="0" err="1" smtClean="0">
              <a:latin typeface="Calibri Light" pitchFamily="34" charset="0"/>
            </a:rPr>
            <a:t>KeynumberCheck</a:t>
          </a:r>
          <a:endParaRPr lang="en-US" sz="1400" b="0" dirty="0">
            <a:latin typeface="Calibri Light" pitchFamily="34" charset="0"/>
          </a:endParaRPr>
        </a:p>
      </dgm:t>
    </dgm:pt>
    <dgm:pt modelId="{E948D6B5-AB8A-4356-8FAA-DC79EFDFDE08}">
      <dgm:prSet phldrT="[Text]" custT="1"/>
      <dgm:spPr>
        <a:solidFill>
          <a:srgbClr val="8064A2"/>
        </a:solidFill>
      </dgm:spPr>
      <dgm:t>
        <a:bodyPr/>
        <a:lstStyle/>
        <a:p>
          <a:pPr algn="l"/>
          <a:r>
            <a:rPr lang="en-US" sz="1400" b="0" dirty="0" smtClean="0">
              <a:latin typeface="Calibri Light" pitchFamily="34" charset="0"/>
            </a:rPr>
            <a:t>ConsistencyCheck</a:t>
          </a:r>
          <a:endParaRPr lang="en-US" sz="1400" b="0" dirty="0">
            <a:latin typeface="Calibri Light" pitchFamily="34" charset="0"/>
          </a:endParaRPr>
        </a:p>
      </dgm:t>
    </dgm:pt>
    <dgm:pt modelId="{6B0C72C6-350A-4A3A-902B-68D9928ED7C2}">
      <dgm:prSet phldrT="[Text]" custT="1"/>
      <dgm:spPr>
        <a:solidFill>
          <a:srgbClr val="8064A2"/>
        </a:solidFill>
      </dgm:spPr>
      <dgm:t>
        <a:bodyPr/>
        <a:lstStyle/>
        <a:p>
          <a:pPr algn="ctr"/>
          <a:r>
            <a:rPr lang="en-US" sz="2400" b="1" dirty="0" smtClean="0">
              <a:latin typeface="Calibri" pitchFamily="34" charset="0"/>
            </a:rPr>
            <a:t>Validation</a:t>
          </a:r>
          <a:endParaRPr lang="en-US" sz="2400" b="1" dirty="0">
            <a:latin typeface="Calibri" pitchFamily="34" charset="0"/>
          </a:endParaRPr>
        </a:p>
      </dgm:t>
    </dgm:pt>
    <dgm:pt modelId="{8CF6A88C-3B40-4BAA-982B-A01F7335FF6E}" type="sibTrans" cxnId="{F7BA4981-C14A-49A2-9D6C-EE1ACF221C4A}">
      <dgm:prSet/>
      <dgm:spPr>
        <a:solidFill>
          <a:srgbClr val="8064A2"/>
        </a:solidFill>
      </dgm:spPr>
      <dgm:t>
        <a:bodyPr/>
        <a:lstStyle/>
        <a:p>
          <a:endParaRPr lang="en-US"/>
        </a:p>
      </dgm:t>
    </dgm:pt>
    <dgm:pt modelId="{018E4FE8-6623-45FE-81D5-15A6D65EAB58}" type="parTrans" cxnId="{F7BA4981-C14A-49A2-9D6C-EE1ACF221C4A}">
      <dgm:prSet/>
      <dgm:spPr/>
      <dgm:t>
        <a:bodyPr/>
        <a:lstStyle/>
        <a:p>
          <a:endParaRPr lang="en-US"/>
        </a:p>
      </dgm:t>
    </dgm:pt>
    <dgm:pt modelId="{14E1CC37-0048-42FD-A694-41CFBAFD1D5C}" type="sibTrans" cxnId="{AB4CC59D-B5F4-4929-9827-DA6B6AAC2E3A}">
      <dgm:prSet/>
      <dgm:spPr/>
      <dgm:t>
        <a:bodyPr/>
        <a:lstStyle/>
        <a:p>
          <a:endParaRPr lang="en-US"/>
        </a:p>
      </dgm:t>
    </dgm:pt>
    <dgm:pt modelId="{006E388A-57CF-40F1-939B-C09D2FF5E11D}" type="parTrans" cxnId="{AB4CC59D-B5F4-4929-9827-DA6B6AAC2E3A}">
      <dgm:prSet/>
      <dgm:spPr/>
      <dgm:t>
        <a:bodyPr/>
        <a:lstStyle/>
        <a:p>
          <a:endParaRPr lang="en-US"/>
        </a:p>
      </dgm:t>
    </dgm:pt>
    <dgm:pt modelId="{88B7CFD8-79EC-4913-A127-22104A5F43D7}" type="sibTrans" cxnId="{5D2D8C61-F904-4EE5-A5C4-1F9BFAEB180F}">
      <dgm:prSet/>
      <dgm:spPr/>
      <dgm:t>
        <a:bodyPr/>
        <a:lstStyle/>
        <a:p>
          <a:endParaRPr lang="en-US"/>
        </a:p>
      </dgm:t>
    </dgm:pt>
    <dgm:pt modelId="{C9E60C5A-363C-43D0-8113-BA7579D17D10}" type="parTrans" cxnId="{5D2D8C61-F904-4EE5-A5C4-1F9BFAEB180F}">
      <dgm:prSet/>
      <dgm:spPr/>
      <dgm:t>
        <a:bodyPr/>
        <a:lstStyle/>
        <a:p>
          <a:endParaRPr lang="en-US"/>
        </a:p>
      </dgm:t>
    </dgm:pt>
    <dgm:pt modelId="{C244B4F7-51E4-4B50-8B94-5FC47A04A216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US" sz="1300" dirty="0" smtClean="0">
              <a:latin typeface="Calibri Light" pitchFamily="34" charset="0"/>
            </a:rPr>
            <a:t>GLSC     </a:t>
          </a:r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●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300" dirty="0" smtClean="0">
              <a:latin typeface="Calibri Light" pitchFamily="34" charset="0"/>
            </a:rPr>
            <a:t>Java-RULER</a:t>
          </a:r>
          <a:endParaRPr lang="en-US" sz="1300" dirty="0">
            <a:latin typeface="Calibri Light" pitchFamily="34" charset="0"/>
          </a:endParaRPr>
        </a:p>
      </dgm:t>
    </dgm:pt>
    <dgm:pt modelId="{D28F69A7-FD5A-4EAE-ABDA-AB8175773623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US" sz="1300" dirty="0" smtClean="0">
              <a:latin typeface="Calibri Light" pitchFamily="34" charset="0"/>
            </a:rPr>
            <a:t>ConsistencyCheck</a:t>
          </a:r>
          <a:endParaRPr lang="en-US" sz="1300" dirty="0">
            <a:latin typeface="Calibri Light" pitchFamily="34" charset="0"/>
          </a:endParaRPr>
        </a:p>
      </dgm:t>
    </dgm:pt>
    <dgm:pt modelId="{706DCA32-6ABC-4D95-BBBB-46BEE23F7FB5}">
      <dgm:prSet phldrT="[Text]" custT="1"/>
      <dgm:spPr>
        <a:solidFill>
          <a:srgbClr val="9BBB59"/>
        </a:solidFill>
      </dgm:spPr>
      <dgm:t>
        <a:bodyPr/>
        <a:lstStyle/>
        <a:p>
          <a:pPr algn="ctr"/>
          <a:r>
            <a:rPr lang="en-US" sz="2400" b="1" dirty="0" smtClean="0">
              <a:latin typeface="Calibri" pitchFamily="34" charset="0"/>
            </a:rPr>
            <a:t>Evaluation</a:t>
          </a:r>
          <a:endParaRPr lang="en-US" sz="2400" b="1" dirty="0">
            <a:latin typeface="Calibri" pitchFamily="34" charset="0"/>
          </a:endParaRPr>
        </a:p>
      </dgm:t>
    </dgm:pt>
    <dgm:pt modelId="{6445525B-B485-48AE-8638-B668EA6A4FB1}" type="sibTrans" cxnId="{27B403A0-815C-4908-98DC-1EA288A75003}">
      <dgm:prSet/>
      <dgm:spPr>
        <a:solidFill>
          <a:srgbClr val="9BBB59"/>
        </a:solidFill>
      </dgm:spPr>
      <dgm:t>
        <a:bodyPr/>
        <a:lstStyle/>
        <a:p>
          <a:endParaRPr lang="en-US"/>
        </a:p>
      </dgm:t>
    </dgm:pt>
    <dgm:pt modelId="{9D373FC3-2155-499C-944E-06735109E678}" type="parTrans" cxnId="{27B403A0-815C-4908-98DC-1EA288A75003}">
      <dgm:prSet/>
      <dgm:spPr/>
      <dgm:t>
        <a:bodyPr/>
        <a:lstStyle/>
        <a:p>
          <a:endParaRPr lang="en-US"/>
        </a:p>
      </dgm:t>
    </dgm:pt>
    <dgm:pt modelId="{18EA2EB8-84CA-4CDC-A89E-6849CFA0CAEC}" type="sibTrans" cxnId="{334DFD93-4663-4AFE-854F-2244909B335A}">
      <dgm:prSet/>
      <dgm:spPr/>
      <dgm:t>
        <a:bodyPr/>
        <a:lstStyle/>
        <a:p>
          <a:endParaRPr lang="en-US"/>
        </a:p>
      </dgm:t>
    </dgm:pt>
    <dgm:pt modelId="{910B9E43-7AFB-4347-812C-34D82F5651E0}" type="parTrans" cxnId="{334DFD93-4663-4AFE-854F-2244909B335A}">
      <dgm:prSet/>
      <dgm:spPr/>
      <dgm:t>
        <a:bodyPr/>
        <a:lstStyle/>
        <a:p>
          <a:endParaRPr lang="en-US"/>
        </a:p>
      </dgm:t>
    </dgm:pt>
    <dgm:pt modelId="{4FDD24CA-6AA0-425F-A3C1-EC35CA10C8DF}" type="sibTrans" cxnId="{E519145F-16BA-4A09-A7C1-BABAD7CCC489}">
      <dgm:prSet/>
      <dgm:spPr/>
      <dgm:t>
        <a:bodyPr/>
        <a:lstStyle/>
        <a:p>
          <a:endParaRPr lang="en-US"/>
        </a:p>
      </dgm:t>
    </dgm:pt>
    <dgm:pt modelId="{1B73D110-1021-4DA3-9CD6-9CFA82D390CB}" type="parTrans" cxnId="{E519145F-16BA-4A09-A7C1-BABAD7CCC489}">
      <dgm:prSet/>
      <dgm:spPr/>
      <dgm:t>
        <a:bodyPr/>
        <a:lstStyle/>
        <a:p>
          <a:endParaRPr lang="en-US"/>
        </a:p>
      </dgm:t>
    </dgm:pt>
    <dgm:pt modelId="{8E6CF1CB-F079-451E-8F2C-4684C568889D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900" dirty="0" smtClean="0">
              <a:latin typeface="Calibri Light" pitchFamily="34" charset="0"/>
            </a:rPr>
            <a:t> EXCEL2ENSDF (ENSDF2ENSDF)format conversion</a:t>
          </a:r>
          <a:endParaRPr lang="en-US" sz="900" dirty="0">
            <a:latin typeface="Calibri Light" pitchFamily="34" charset="0"/>
          </a:endParaRPr>
        </a:p>
      </dgm:t>
    </dgm:pt>
    <dgm:pt modelId="{4A9C0406-6FAC-4061-932D-A2B295BE8577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1200" b="1" dirty="0" smtClean="0">
              <a:latin typeface="Calibri" pitchFamily="34" charset="0"/>
            </a:rPr>
            <a:t>Compilation</a:t>
          </a:r>
          <a:endParaRPr lang="en-US" sz="1200" b="1" dirty="0">
            <a:latin typeface="Calibri" pitchFamily="34" charset="0"/>
          </a:endParaRPr>
        </a:p>
      </dgm:t>
    </dgm:pt>
    <dgm:pt modelId="{8BC87070-DD49-4502-A1D3-8D75E938847E}" type="sibTrans" cxnId="{0261862E-FA6A-4FBC-A04F-54243CFA1A6D}">
      <dgm:prSet/>
      <dgm:spPr>
        <a:solidFill>
          <a:srgbClr val="C0504D"/>
        </a:solidFill>
      </dgm:spPr>
      <dgm:t>
        <a:bodyPr/>
        <a:lstStyle/>
        <a:p>
          <a:endParaRPr lang="en-US"/>
        </a:p>
      </dgm:t>
    </dgm:pt>
    <dgm:pt modelId="{514BA564-42BB-40EC-8040-B06898536D5B}" type="parTrans" cxnId="{0261862E-FA6A-4FBC-A04F-54243CFA1A6D}">
      <dgm:prSet/>
      <dgm:spPr/>
      <dgm:t>
        <a:bodyPr/>
        <a:lstStyle/>
        <a:p>
          <a:endParaRPr lang="en-US"/>
        </a:p>
      </dgm:t>
    </dgm:pt>
    <dgm:pt modelId="{DE2E3BB2-BDAD-4A1A-A003-2BC3722A102D}" type="sibTrans" cxnId="{8078CA5C-5BEB-4E00-BBAD-10B4ECCC28A5}">
      <dgm:prSet/>
      <dgm:spPr/>
      <dgm:t>
        <a:bodyPr/>
        <a:lstStyle/>
        <a:p>
          <a:endParaRPr lang="en-US"/>
        </a:p>
      </dgm:t>
    </dgm:pt>
    <dgm:pt modelId="{C7F1381C-5E14-4DB3-8B57-0E502F948E7A}" type="parTrans" cxnId="{8078CA5C-5BEB-4E00-BBAD-10B4ECCC28A5}">
      <dgm:prSet/>
      <dgm:spPr/>
      <dgm:t>
        <a:bodyPr/>
        <a:lstStyle/>
        <a:p>
          <a:endParaRPr lang="en-US"/>
        </a:p>
      </dgm:t>
    </dgm:pt>
    <dgm:pt modelId="{96DC1DDB-0BAB-4887-9AB8-728ED156EF27}">
      <dgm:prSet phldrT="[Text]" custT="1"/>
      <dgm:spPr>
        <a:solidFill>
          <a:srgbClr val="4BACC6"/>
        </a:solidFill>
      </dgm:spPr>
      <dgm:t>
        <a:bodyPr/>
        <a:lstStyle/>
        <a:p>
          <a:r>
            <a:rPr lang="en-US" sz="1000" b="1" dirty="0" smtClean="0">
              <a:latin typeface="Calibri" pitchFamily="34" charset="0"/>
            </a:rPr>
            <a:t>Dissemination</a:t>
          </a:r>
          <a:endParaRPr lang="en-US" sz="1000" b="1" dirty="0">
            <a:latin typeface="Calibri" pitchFamily="34" charset="0"/>
          </a:endParaRPr>
        </a:p>
      </dgm:t>
    </dgm:pt>
    <dgm:pt modelId="{6C6C3637-4079-4B9B-8895-8E58E29895EC}" type="parTrans" cxnId="{0305E1FF-51D1-4B78-B4CE-FC45E048935B}">
      <dgm:prSet/>
      <dgm:spPr/>
      <dgm:t>
        <a:bodyPr/>
        <a:lstStyle/>
        <a:p>
          <a:endParaRPr lang="en-US"/>
        </a:p>
      </dgm:t>
    </dgm:pt>
    <dgm:pt modelId="{A4D01FC2-D318-4E0E-99AA-C3C9B5B6C6B8}" type="sibTrans" cxnId="{0305E1FF-51D1-4B78-B4CE-FC45E048935B}">
      <dgm:prSet/>
      <dgm:spPr/>
      <dgm:t>
        <a:bodyPr/>
        <a:lstStyle/>
        <a:p>
          <a:endParaRPr lang="en-US"/>
        </a:p>
      </dgm:t>
    </dgm:pt>
    <dgm:pt modelId="{052077BB-E7BA-4F57-B47C-677DC9F0209D}">
      <dgm:prSet phldrT="[Text]" custT="1"/>
      <dgm:spPr>
        <a:solidFill>
          <a:srgbClr val="4BACC6"/>
        </a:solidFill>
      </dgm:spPr>
      <dgm:t>
        <a:bodyPr/>
        <a:lstStyle/>
        <a:p>
          <a:r>
            <a:rPr lang="en-US" sz="1000" dirty="0" smtClean="0">
              <a:latin typeface="Calibri Light" pitchFamily="34" charset="0"/>
            </a:rPr>
            <a:t> Java-NDS</a:t>
          </a:r>
          <a:endParaRPr lang="en-US" sz="1000" dirty="0">
            <a:latin typeface="Calibri Light" pitchFamily="34" charset="0"/>
          </a:endParaRPr>
        </a:p>
      </dgm:t>
    </dgm:pt>
    <dgm:pt modelId="{D866B8BF-1022-4815-A32F-AEBCF81D6C4C}" type="parTrans" cxnId="{C6237D4C-7948-4071-955C-E05F26C536E3}">
      <dgm:prSet/>
      <dgm:spPr/>
      <dgm:t>
        <a:bodyPr/>
        <a:lstStyle/>
        <a:p>
          <a:endParaRPr lang="en-US"/>
        </a:p>
      </dgm:t>
    </dgm:pt>
    <dgm:pt modelId="{A90165C6-D657-4E92-BCEF-629C3869ED25}" type="sibTrans" cxnId="{C6237D4C-7948-4071-955C-E05F26C536E3}">
      <dgm:prSet/>
      <dgm:spPr/>
      <dgm:t>
        <a:bodyPr/>
        <a:lstStyle/>
        <a:p>
          <a:endParaRPr lang="en-US"/>
        </a:p>
      </dgm:t>
    </dgm:pt>
    <dgm:pt modelId="{C3236EFB-0C25-4C94-9B75-CC41D6FCB553}">
      <dgm:prSet phldrT="[Text]" custT="1"/>
      <dgm:spPr>
        <a:solidFill>
          <a:srgbClr val="8064A2"/>
        </a:solidFill>
      </dgm:spPr>
      <dgm:t>
        <a:bodyPr/>
        <a:lstStyle/>
        <a:p>
          <a:pPr algn="l"/>
          <a:r>
            <a:rPr lang="en-US" sz="1400" b="0" dirty="0" err="1" smtClean="0">
              <a:latin typeface="Calibri Light" pitchFamily="34" charset="0"/>
            </a:rPr>
            <a:t>FormatCheck</a:t>
          </a:r>
          <a:endParaRPr lang="en-US" sz="1400" b="0" dirty="0">
            <a:latin typeface="Calibri Light" pitchFamily="34" charset="0"/>
          </a:endParaRPr>
        </a:p>
      </dgm:t>
    </dgm:pt>
    <dgm:pt modelId="{7B4AC859-B9C5-4804-AFB1-BFE18887D093}" type="parTrans" cxnId="{3727CFD6-587C-44F7-86E6-3A60856E5470}">
      <dgm:prSet/>
      <dgm:spPr/>
      <dgm:t>
        <a:bodyPr/>
        <a:lstStyle/>
        <a:p>
          <a:endParaRPr lang="en-US"/>
        </a:p>
      </dgm:t>
    </dgm:pt>
    <dgm:pt modelId="{596C7C26-C791-4B1B-8D9F-0E9A561DB9CE}" type="sibTrans" cxnId="{3727CFD6-587C-44F7-86E6-3A60856E5470}">
      <dgm:prSet/>
      <dgm:spPr/>
      <dgm:t>
        <a:bodyPr/>
        <a:lstStyle/>
        <a:p>
          <a:endParaRPr lang="en-US"/>
        </a:p>
      </dgm:t>
    </dgm:pt>
    <dgm:pt modelId="{DBC77861-7EBB-470B-B020-65E46775336F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US" sz="1300" dirty="0" err="1" smtClean="0">
              <a:latin typeface="Calibri Light" pitchFamily="34" charset="0"/>
            </a:rPr>
            <a:t>AlphaHF</a:t>
          </a:r>
          <a:endParaRPr lang="en-US" sz="1300" dirty="0">
            <a:latin typeface="Calibri Light" pitchFamily="34" charset="0"/>
          </a:endParaRPr>
        </a:p>
      </dgm:t>
    </dgm:pt>
    <dgm:pt modelId="{C3A89EB8-57CA-4463-9CD2-43BC999DA3D7}" type="sibTrans" cxnId="{A2E5F671-77E0-445B-B7B8-5CCAD83A655B}">
      <dgm:prSet/>
      <dgm:spPr/>
      <dgm:t>
        <a:bodyPr/>
        <a:lstStyle/>
        <a:p>
          <a:endParaRPr lang="en-US"/>
        </a:p>
      </dgm:t>
    </dgm:pt>
    <dgm:pt modelId="{32967863-B7A4-4B4E-BA9D-DC053DD0FD1B}" type="parTrans" cxnId="{A2E5F671-77E0-445B-B7B8-5CCAD83A655B}">
      <dgm:prSet/>
      <dgm:spPr/>
      <dgm:t>
        <a:bodyPr/>
        <a:lstStyle/>
        <a:p>
          <a:endParaRPr lang="en-US"/>
        </a:p>
      </dgm:t>
    </dgm:pt>
    <dgm:pt modelId="{7CE2A393-DE5A-4A3B-85FB-834CFFAAA86D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US" sz="1300" dirty="0" err="1" smtClean="0">
              <a:latin typeface="Calibri Light" pitchFamily="34" charset="0"/>
            </a:rPr>
            <a:t>RadiationReport</a:t>
          </a:r>
          <a:endParaRPr lang="en-US" sz="1300" dirty="0">
            <a:latin typeface="Calibri Light" pitchFamily="34" charset="0"/>
          </a:endParaRPr>
        </a:p>
      </dgm:t>
    </dgm:pt>
    <dgm:pt modelId="{A15563BC-CB14-4576-9CBE-23DCBB732B89}" type="sibTrans" cxnId="{19575BBC-8D33-46A5-9BB0-7BE7042E2DFD}">
      <dgm:prSet/>
      <dgm:spPr/>
      <dgm:t>
        <a:bodyPr/>
        <a:lstStyle/>
        <a:p>
          <a:endParaRPr lang="en-US"/>
        </a:p>
      </dgm:t>
    </dgm:pt>
    <dgm:pt modelId="{077A30EE-7451-4275-927E-B0F0B254345D}" type="parTrans" cxnId="{19575BBC-8D33-46A5-9BB0-7BE7042E2DFD}">
      <dgm:prSet/>
      <dgm:spPr/>
      <dgm:t>
        <a:bodyPr/>
        <a:lstStyle/>
        <a:p>
          <a:endParaRPr lang="en-US"/>
        </a:p>
      </dgm:t>
    </dgm:pt>
    <dgm:pt modelId="{E3218BE6-361C-49FE-B255-5CBAFC212E5A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US" sz="1300" dirty="0" smtClean="0">
              <a:latin typeface="Calibri Light" pitchFamily="34" charset="0"/>
            </a:rPr>
            <a:t>AME-NUBASE viewer</a:t>
          </a:r>
          <a:endParaRPr lang="en-US" sz="1300" dirty="0">
            <a:latin typeface="Calibri Light" pitchFamily="34" charset="0"/>
          </a:endParaRPr>
        </a:p>
      </dgm:t>
    </dgm:pt>
    <dgm:pt modelId="{52818119-5C74-4343-AE70-883B0B82B6BB}" type="parTrans" cxnId="{39C4DCD9-8C4D-40A3-9A07-464407BC6CF2}">
      <dgm:prSet/>
      <dgm:spPr/>
      <dgm:t>
        <a:bodyPr/>
        <a:lstStyle/>
        <a:p>
          <a:endParaRPr lang="en-US"/>
        </a:p>
      </dgm:t>
    </dgm:pt>
    <dgm:pt modelId="{0B399ECC-9D8A-4229-A286-96B8BA7239FF}" type="sibTrans" cxnId="{39C4DCD9-8C4D-40A3-9A07-464407BC6CF2}">
      <dgm:prSet/>
      <dgm:spPr/>
      <dgm:t>
        <a:bodyPr/>
        <a:lstStyle/>
        <a:p>
          <a:endParaRPr lang="en-US"/>
        </a:p>
      </dgm:t>
    </dgm:pt>
    <dgm:pt modelId="{138D84CD-88EC-445A-9918-BC8123E53D5A}" type="pres">
      <dgm:prSet presAssocID="{B7A5A26D-8E71-47FF-910D-66EE1B6A7B49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02EDA0-4227-4DD6-85CD-E36C66089963}" type="pres">
      <dgm:prSet presAssocID="{4A9C0406-6FAC-4061-932D-A2B295BE8577}" presName="firstNode" presStyleLbl="node1" presStyleIdx="0" presStyleCnt="4" custScaleX="53388" custScaleY="52042" custLinFactNeighborX="1210" custLinFactNeighborY="-1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B3A94-0C4B-4675-8830-32DA957E8F34}" type="pres">
      <dgm:prSet presAssocID="{8BC87070-DD49-4502-A1D3-8D75E938847E}" presName="sibTrans" presStyleLbl="sibTrans2D1" presStyleIdx="0" presStyleCnt="3" custAng="21562997"/>
      <dgm:spPr/>
      <dgm:t>
        <a:bodyPr/>
        <a:lstStyle/>
        <a:p>
          <a:endParaRPr lang="en-US"/>
        </a:p>
      </dgm:t>
    </dgm:pt>
    <dgm:pt modelId="{BDC5E40C-CD99-45E3-B7F0-0C5794B85F3C}" type="pres">
      <dgm:prSet presAssocID="{706DCA32-6ABC-4D95-BBBB-46BEE23F7FB5}" presName="middleNode" presStyleCnt="0"/>
      <dgm:spPr/>
    </dgm:pt>
    <dgm:pt modelId="{064CE761-3D8F-4674-A462-95B9966F003C}" type="pres">
      <dgm:prSet presAssocID="{706DCA32-6ABC-4D95-BBBB-46BEE23F7FB5}" presName="padding" presStyleLbl="node1" presStyleIdx="0" presStyleCnt="4"/>
      <dgm:spPr/>
    </dgm:pt>
    <dgm:pt modelId="{71FB20C8-753A-4A5F-B55B-CD775110AD31}" type="pres">
      <dgm:prSet presAssocID="{706DCA32-6ABC-4D95-BBBB-46BEE23F7FB5}" presName="shape" presStyleLbl="node1" presStyleIdx="1" presStyleCnt="4" custScaleX="159521" custScaleY="153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1E0D7-2BAB-4103-AC8E-6C6304EF0227}" type="pres">
      <dgm:prSet presAssocID="{6445525B-B485-48AE-8638-B668EA6A4FB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226AADD-0F0F-42A1-B751-D58054034C8A}" type="pres">
      <dgm:prSet presAssocID="{6B0C72C6-350A-4A3A-902B-68D9928ED7C2}" presName="middleNode" presStyleCnt="0"/>
      <dgm:spPr/>
    </dgm:pt>
    <dgm:pt modelId="{F9408351-9A7C-428F-BBCD-ACEF79545797}" type="pres">
      <dgm:prSet presAssocID="{6B0C72C6-350A-4A3A-902B-68D9928ED7C2}" presName="padding" presStyleLbl="node1" presStyleIdx="1" presStyleCnt="4"/>
      <dgm:spPr/>
    </dgm:pt>
    <dgm:pt modelId="{A5ED87A2-6D12-4326-9560-BE71DF5EB7B7}" type="pres">
      <dgm:prSet presAssocID="{6B0C72C6-350A-4A3A-902B-68D9928ED7C2}" presName="shape" presStyleLbl="node1" presStyleIdx="2" presStyleCnt="4" custScaleX="155754" custScaleY="151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E64FF-F02F-43CD-829C-052944B80AA2}" type="pres">
      <dgm:prSet presAssocID="{8CF6A88C-3B40-4BAA-982B-A01F7335FF6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7FA012B-E36C-4340-A8F7-F25CB6BA933F}" type="pres">
      <dgm:prSet presAssocID="{96DC1DDB-0BAB-4887-9AB8-728ED156EF27}" presName="lastNode" presStyleLbl="node1" presStyleIdx="3" presStyleCnt="4" custScaleX="51925" custScaleY="50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237D4C-7948-4071-955C-E05F26C536E3}" srcId="{96DC1DDB-0BAB-4887-9AB8-728ED156EF27}" destId="{052077BB-E7BA-4F57-B47C-677DC9F0209D}" srcOrd="0" destOrd="0" parTransId="{D866B8BF-1022-4815-A32F-AEBCF81D6C4C}" sibTransId="{A90165C6-D657-4E92-BCEF-629C3869ED25}"/>
    <dgm:cxn modelId="{63B4FF07-68B0-4FE4-8317-ADCED7EE7B78}" type="presOf" srcId="{6B0C72C6-350A-4A3A-902B-68D9928ED7C2}" destId="{A5ED87A2-6D12-4326-9560-BE71DF5EB7B7}" srcOrd="0" destOrd="0" presId="urn:microsoft.com/office/officeart/2005/8/layout/bProcess2"/>
    <dgm:cxn modelId="{36B3AAF1-9EA4-4969-BE74-5505AD63BDB7}" type="presOf" srcId="{706DCA32-6ABC-4D95-BBBB-46BEE23F7FB5}" destId="{71FB20C8-753A-4A5F-B55B-CD775110AD31}" srcOrd="0" destOrd="0" presId="urn:microsoft.com/office/officeart/2005/8/layout/bProcess2"/>
    <dgm:cxn modelId="{5D2D8C61-F904-4EE5-A5C4-1F9BFAEB180F}" srcId="{6B0C72C6-350A-4A3A-902B-68D9928ED7C2}" destId="{E948D6B5-AB8A-4356-8FAA-DC79EFDFDE08}" srcOrd="0" destOrd="0" parTransId="{C9E60C5A-363C-43D0-8113-BA7579D17D10}" sibTransId="{88B7CFD8-79EC-4913-A127-22104A5F43D7}"/>
    <dgm:cxn modelId="{39C4DCD9-8C4D-40A3-9A07-464407BC6CF2}" srcId="{706DCA32-6ABC-4D95-BBBB-46BEE23F7FB5}" destId="{E3218BE6-361C-49FE-B255-5CBAFC212E5A}" srcOrd="4" destOrd="0" parTransId="{52818119-5C74-4343-AE70-883B0B82B6BB}" sibTransId="{0B399ECC-9D8A-4229-A286-96B8BA7239FF}"/>
    <dgm:cxn modelId="{334DFD93-4663-4AFE-854F-2244909B335A}" srcId="{706DCA32-6ABC-4D95-BBBB-46BEE23F7FB5}" destId="{C244B4F7-51E4-4B50-8B94-5FC47A04A216}" srcOrd="1" destOrd="0" parTransId="{910B9E43-7AFB-4347-812C-34D82F5651E0}" sibTransId="{18EA2EB8-84CA-4CDC-A89E-6849CFA0CAEC}"/>
    <dgm:cxn modelId="{6EB9FFDE-533E-4E84-94E2-F5AEB4DC38D0}" type="presOf" srcId="{C244B4F7-51E4-4B50-8B94-5FC47A04A216}" destId="{71FB20C8-753A-4A5F-B55B-CD775110AD31}" srcOrd="0" destOrd="2" presId="urn:microsoft.com/office/officeart/2005/8/layout/bProcess2"/>
    <dgm:cxn modelId="{C591D09D-14F7-43EA-B14B-1FA01810AC04}" type="presOf" srcId="{B7A5A26D-8E71-47FF-910D-66EE1B6A7B49}" destId="{138D84CD-88EC-445A-9918-BC8123E53D5A}" srcOrd="0" destOrd="0" presId="urn:microsoft.com/office/officeart/2005/8/layout/bProcess2"/>
    <dgm:cxn modelId="{8078CA5C-5BEB-4E00-BBAD-10B4ECCC28A5}" srcId="{4A9C0406-6FAC-4061-932D-A2B295BE8577}" destId="{8E6CF1CB-F079-451E-8F2C-4684C568889D}" srcOrd="0" destOrd="0" parTransId="{C7F1381C-5E14-4DB3-8B57-0E502F948E7A}" sibTransId="{DE2E3BB2-BDAD-4A1A-A003-2BC3722A102D}"/>
    <dgm:cxn modelId="{DA77A55F-67E7-40C4-97F7-68E3B37A9CCA}" type="presOf" srcId="{E3218BE6-361C-49FE-B255-5CBAFC212E5A}" destId="{71FB20C8-753A-4A5F-B55B-CD775110AD31}" srcOrd="0" destOrd="5" presId="urn:microsoft.com/office/officeart/2005/8/layout/bProcess2"/>
    <dgm:cxn modelId="{DC4D107D-1095-4E4D-953F-B42E458A1A63}" type="presOf" srcId="{96DC1DDB-0BAB-4887-9AB8-728ED156EF27}" destId="{C7FA012B-E36C-4340-A8F7-F25CB6BA933F}" srcOrd="0" destOrd="0" presId="urn:microsoft.com/office/officeart/2005/8/layout/bProcess2"/>
    <dgm:cxn modelId="{AB4CC59D-B5F4-4929-9827-DA6B6AAC2E3A}" srcId="{6B0C72C6-350A-4A3A-902B-68D9928ED7C2}" destId="{BDF9323A-AEA1-4F43-9BDB-B63303954771}" srcOrd="1" destOrd="0" parTransId="{006E388A-57CF-40F1-939B-C09D2FF5E11D}" sibTransId="{14E1CC37-0048-42FD-A694-41CFBAFD1D5C}"/>
    <dgm:cxn modelId="{A58D5058-B705-4B09-8B57-A7A6AD495A5B}" type="presOf" srcId="{8BC87070-DD49-4502-A1D3-8D75E938847E}" destId="{6B9B3A94-0C4B-4675-8830-32DA957E8F34}" srcOrd="0" destOrd="0" presId="urn:microsoft.com/office/officeart/2005/8/layout/bProcess2"/>
    <dgm:cxn modelId="{8C11CFD4-0371-4131-AE7F-7ED2020157EA}" type="presOf" srcId="{E948D6B5-AB8A-4356-8FAA-DC79EFDFDE08}" destId="{A5ED87A2-6D12-4326-9560-BE71DF5EB7B7}" srcOrd="0" destOrd="1" presId="urn:microsoft.com/office/officeart/2005/8/layout/bProcess2"/>
    <dgm:cxn modelId="{D26B8CB8-9BDF-408E-A6C2-A6933CA5E955}" type="presOf" srcId="{C3236EFB-0C25-4C94-9B75-CC41D6FCB553}" destId="{A5ED87A2-6D12-4326-9560-BE71DF5EB7B7}" srcOrd="0" destOrd="3" presId="urn:microsoft.com/office/officeart/2005/8/layout/bProcess2"/>
    <dgm:cxn modelId="{0305E1FF-51D1-4B78-B4CE-FC45E048935B}" srcId="{B7A5A26D-8E71-47FF-910D-66EE1B6A7B49}" destId="{96DC1DDB-0BAB-4887-9AB8-728ED156EF27}" srcOrd="3" destOrd="0" parTransId="{6C6C3637-4079-4B9B-8895-8E58E29895EC}" sibTransId="{A4D01FC2-D318-4E0E-99AA-C3C9B5B6C6B8}"/>
    <dgm:cxn modelId="{27B403A0-815C-4908-98DC-1EA288A75003}" srcId="{B7A5A26D-8E71-47FF-910D-66EE1B6A7B49}" destId="{706DCA32-6ABC-4D95-BBBB-46BEE23F7FB5}" srcOrd="1" destOrd="0" parTransId="{9D373FC3-2155-499C-944E-06735109E678}" sibTransId="{6445525B-B485-48AE-8638-B668EA6A4FB1}"/>
    <dgm:cxn modelId="{0261862E-FA6A-4FBC-A04F-54243CFA1A6D}" srcId="{B7A5A26D-8E71-47FF-910D-66EE1B6A7B49}" destId="{4A9C0406-6FAC-4061-932D-A2B295BE8577}" srcOrd="0" destOrd="0" parTransId="{514BA564-42BB-40EC-8040-B06898536D5B}" sibTransId="{8BC87070-DD49-4502-A1D3-8D75E938847E}"/>
    <dgm:cxn modelId="{E519145F-16BA-4A09-A7C1-BABAD7CCC489}" srcId="{706DCA32-6ABC-4D95-BBBB-46BEE23F7FB5}" destId="{D28F69A7-FD5A-4EAE-ABDA-AB8175773623}" srcOrd="0" destOrd="0" parTransId="{1B73D110-1021-4DA3-9CD6-9CFA82D390CB}" sibTransId="{4FDD24CA-6AA0-425F-A3C1-EC35CA10C8DF}"/>
    <dgm:cxn modelId="{A2E5F671-77E0-445B-B7B8-5CCAD83A655B}" srcId="{706DCA32-6ABC-4D95-BBBB-46BEE23F7FB5}" destId="{DBC77861-7EBB-470B-B020-65E46775336F}" srcOrd="3" destOrd="0" parTransId="{32967863-B7A4-4B4E-BA9D-DC053DD0FD1B}" sibTransId="{C3A89EB8-57CA-4463-9CD2-43BC999DA3D7}"/>
    <dgm:cxn modelId="{6FBBEE87-EFDC-4534-B238-A234F359E777}" type="presOf" srcId="{DBC77861-7EBB-470B-B020-65E46775336F}" destId="{71FB20C8-753A-4A5F-B55B-CD775110AD31}" srcOrd="0" destOrd="4" presId="urn:microsoft.com/office/officeart/2005/8/layout/bProcess2"/>
    <dgm:cxn modelId="{F7BA4981-C14A-49A2-9D6C-EE1ACF221C4A}" srcId="{B7A5A26D-8E71-47FF-910D-66EE1B6A7B49}" destId="{6B0C72C6-350A-4A3A-902B-68D9928ED7C2}" srcOrd="2" destOrd="0" parTransId="{018E4FE8-6623-45FE-81D5-15A6D65EAB58}" sibTransId="{8CF6A88C-3B40-4BAA-982B-A01F7335FF6E}"/>
    <dgm:cxn modelId="{2A0BE43B-854E-4156-AA26-2884598D01C3}" type="presOf" srcId="{8CF6A88C-3B40-4BAA-982B-A01F7335FF6E}" destId="{58AE64FF-F02F-43CD-829C-052944B80AA2}" srcOrd="0" destOrd="0" presId="urn:microsoft.com/office/officeart/2005/8/layout/bProcess2"/>
    <dgm:cxn modelId="{99F0E7BE-8238-47FD-BE53-280C693C1897}" type="presOf" srcId="{7CE2A393-DE5A-4A3B-85FB-834CFFAAA86D}" destId="{71FB20C8-753A-4A5F-B55B-CD775110AD31}" srcOrd="0" destOrd="3" presId="urn:microsoft.com/office/officeart/2005/8/layout/bProcess2"/>
    <dgm:cxn modelId="{0ABC7A7A-C99F-45A6-B537-E83CC5AA11DB}" type="presOf" srcId="{D28F69A7-FD5A-4EAE-ABDA-AB8175773623}" destId="{71FB20C8-753A-4A5F-B55B-CD775110AD31}" srcOrd="0" destOrd="1" presId="urn:microsoft.com/office/officeart/2005/8/layout/bProcess2"/>
    <dgm:cxn modelId="{8F1CD227-4EEC-46ED-9A66-F49181B09C71}" type="presOf" srcId="{052077BB-E7BA-4F57-B47C-677DC9F0209D}" destId="{C7FA012B-E36C-4340-A8F7-F25CB6BA933F}" srcOrd="0" destOrd="1" presId="urn:microsoft.com/office/officeart/2005/8/layout/bProcess2"/>
    <dgm:cxn modelId="{6FE1FCD4-E46D-40B1-B363-B3276EBDBA01}" type="presOf" srcId="{BDF9323A-AEA1-4F43-9BDB-B63303954771}" destId="{A5ED87A2-6D12-4326-9560-BE71DF5EB7B7}" srcOrd="0" destOrd="2" presId="urn:microsoft.com/office/officeart/2005/8/layout/bProcess2"/>
    <dgm:cxn modelId="{06F8CB24-2F12-410F-9387-8294DE0D1410}" type="presOf" srcId="{4A9C0406-6FAC-4061-932D-A2B295BE8577}" destId="{FF02EDA0-4227-4DD6-85CD-E36C66089963}" srcOrd="0" destOrd="0" presId="urn:microsoft.com/office/officeart/2005/8/layout/bProcess2"/>
    <dgm:cxn modelId="{19575BBC-8D33-46A5-9BB0-7BE7042E2DFD}" srcId="{706DCA32-6ABC-4D95-BBBB-46BEE23F7FB5}" destId="{7CE2A393-DE5A-4A3B-85FB-834CFFAAA86D}" srcOrd="2" destOrd="0" parTransId="{077A30EE-7451-4275-927E-B0F0B254345D}" sibTransId="{A15563BC-CB14-4576-9CBE-23DCBB732B89}"/>
    <dgm:cxn modelId="{994CA726-F139-4D03-870B-A846A36E9953}" type="presOf" srcId="{8E6CF1CB-F079-451E-8F2C-4684C568889D}" destId="{FF02EDA0-4227-4DD6-85CD-E36C66089963}" srcOrd="0" destOrd="1" presId="urn:microsoft.com/office/officeart/2005/8/layout/bProcess2"/>
    <dgm:cxn modelId="{C923E9DE-BD2D-4C38-9F40-5D48231B4B2A}" type="presOf" srcId="{6445525B-B485-48AE-8638-B668EA6A4FB1}" destId="{7061E0D7-2BAB-4103-AC8E-6C6304EF0227}" srcOrd="0" destOrd="0" presId="urn:microsoft.com/office/officeart/2005/8/layout/bProcess2"/>
    <dgm:cxn modelId="{3727CFD6-587C-44F7-86E6-3A60856E5470}" srcId="{6B0C72C6-350A-4A3A-902B-68D9928ED7C2}" destId="{C3236EFB-0C25-4C94-9B75-CC41D6FCB553}" srcOrd="2" destOrd="0" parTransId="{7B4AC859-B9C5-4804-AFB1-BFE18887D093}" sibTransId="{596C7C26-C791-4B1B-8D9F-0E9A561DB9CE}"/>
    <dgm:cxn modelId="{F265139B-8842-49C6-B2F5-DB20BA3C84A1}" type="presParOf" srcId="{138D84CD-88EC-445A-9918-BC8123E53D5A}" destId="{FF02EDA0-4227-4DD6-85CD-E36C66089963}" srcOrd="0" destOrd="0" presId="urn:microsoft.com/office/officeart/2005/8/layout/bProcess2"/>
    <dgm:cxn modelId="{D0A86F19-1581-4C1E-B3A5-092992F4CA00}" type="presParOf" srcId="{138D84CD-88EC-445A-9918-BC8123E53D5A}" destId="{6B9B3A94-0C4B-4675-8830-32DA957E8F34}" srcOrd="1" destOrd="0" presId="urn:microsoft.com/office/officeart/2005/8/layout/bProcess2"/>
    <dgm:cxn modelId="{9189D19C-C609-455C-AED5-781AF06AFB98}" type="presParOf" srcId="{138D84CD-88EC-445A-9918-BC8123E53D5A}" destId="{BDC5E40C-CD99-45E3-B7F0-0C5794B85F3C}" srcOrd="2" destOrd="0" presId="urn:microsoft.com/office/officeart/2005/8/layout/bProcess2"/>
    <dgm:cxn modelId="{4657860D-87CE-46C9-81F8-99CE9DDCCC4C}" type="presParOf" srcId="{BDC5E40C-CD99-45E3-B7F0-0C5794B85F3C}" destId="{064CE761-3D8F-4674-A462-95B9966F003C}" srcOrd="0" destOrd="0" presId="urn:microsoft.com/office/officeart/2005/8/layout/bProcess2"/>
    <dgm:cxn modelId="{DDC65084-948B-45D4-8AC9-26CDA278DD57}" type="presParOf" srcId="{BDC5E40C-CD99-45E3-B7F0-0C5794B85F3C}" destId="{71FB20C8-753A-4A5F-B55B-CD775110AD31}" srcOrd="1" destOrd="0" presId="urn:microsoft.com/office/officeart/2005/8/layout/bProcess2"/>
    <dgm:cxn modelId="{ABDEF895-B5ED-49D2-865C-53562DC935A4}" type="presParOf" srcId="{138D84CD-88EC-445A-9918-BC8123E53D5A}" destId="{7061E0D7-2BAB-4103-AC8E-6C6304EF0227}" srcOrd="3" destOrd="0" presId="urn:microsoft.com/office/officeart/2005/8/layout/bProcess2"/>
    <dgm:cxn modelId="{49C7EDD9-2DBB-441E-B98F-7841B39B7C31}" type="presParOf" srcId="{138D84CD-88EC-445A-9918-BC8123E53D5A}" destId="{3226AADD-0F0F-42A1-B751-D58054034C8A}" srcOrd="4" destOrd="0" presId="urn:microsoft.com/office/officeart/2005/8/layout/bProcess2"/>
    <dgm:cxn modelId="{3E185322-AD37-4B87-84C6-6D67C82B5ABE}" type="presParOf" srcId="{3226AADD-0F0F-42A1-B751-D58054034C8A}" destId="{F9408351-9A7C-428F-BBCD-ACEF79545797}" srcOrd="0" destOrd="0" presId="urn:microsoft.com/office/officeart/2005/8/layout/bProcess2"/>
    <dgm:cxn modelId="{96A4EEE8-4921-47C7-B7F7-562355F94992}" type="presParOf" srcId="{3226AADD-0F0F-42A1-B751-D58054034C8A}" destId="{A5ED87A2-6D12-4326-9560-BE71DF5EB7B7}" srcOrd="1" destOrd="0" presId="urn:microsoft.com/office/officeart/2005/8/layout/bProcess2"/>
    <dgm:cxn modelId="{66A005BA-711C-432C-9DFD-048339D0D200}" type="presParOf" srcId="{138D84CD-88EC-445A-9918-BC8123E53D5A}" destId="{58AE64FF-F02F-43CD-829C-052944B80AA2}" srcOrd="5" destOrd="0" presId="urn:microsoft.com/office/officeart/2005/8/layout/bProcess2"/>
    <dgm:cxn modelId="{2DBCF2BB-526A-426F-B2CC-7B4A30F33466}" type="presParOf" srcId="{138D84CD-88EC-445A-9918-BC8123E53D5A}" destId="{C7FA012B-E36C-4340-A8F7-F25CB6BA933F}" srcOrd="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2EDA0-4227-4DD6-85CD-E36C66089963}">
      <dsp:nvSpPr>
        <dsp:cNvPr id="0" name=""/>
        <dsp:cNvSpPr/>
      </dsp:nvSpPr>
      <dsp:spPr>
        <a:xfrm>
          <a:off x="981917" y="0"/>
          <a:ext cx="1156328" cy="1127175"/>
        </a:xfrm>
        <a:prstGeom prst="ellipse">
          <a:avLst/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itchFamily="34" charset="0"/>
            </a:rPr>
            <a:t>Compilation</a:t>
          </a:r>
          <a:endParaRPr lang="en-US" sz="1200" b="1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latin typeface="Calibri Light" pitchFamily="34" charset="0"/>
            </a:rPr>
            <a:t> EXCEL2ENSDF (ENSDF2ENSDF)format conversion</a:t>
          </a:r>
          <a:endParaRPr lang="en-US" sz="900" kern="1200" dirty="0">
            <a:latin typeface="Calibri Light" pitchFamily="34" charset="0"/>
          </a:endParaRPr>
        </a:p>
      </dsp:txBody>
      <dsp:txXfrm>
        <a:off x="1151257" y="165071"/>
        <a:ext cx="817648" cy="797033"/>
      </dsp:txXfrm>
    </dsp:sp>
    <dsp:sp modelId="{6B9B3A94-0C4B-4675-8830-32DA957E8F34}">
      <dsp:nvSpPr>
        <dsp:cNvPr id="0" name=""/>
        <dsp:cNvSpPr/>
      </dsp:nvSpPr>
      <dsp:spPr>
        <a:xfrm rot="10799973">
          <a:off x="1170774" y="1317976"/>
          <a:ext cx="758063" cy="401773"/>
        </a:xfrm>
        <a:prstGeom prst="triangle">
          <a:avLst/>
        </a:prstGeom>
        <a:solidFill>
          <a:srgbClr val="C0504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B20C8-753A-4A5F-B55B-CD775110AD31}">
      <dsp:nvSpPr>
        <dsp:cNvPr id="0" name=""/>
        <dsp:cNvSpPr/>
      </dsp:nvSpPr>
      <dsp:spPr>
        <a:xfrm>
          <a:off x="381612" y="1887781"/>
          <a:ext cx="2304524" cy="2224475"/>
        </a:xfrm>
        <a:prstGeom prst="ellipse">
          <a:avLst/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itchFamily="34" charset="0"/>
            </a:rPr>
            <a:t>Evaluation</a:t>
          </a:r>
          <a:endParaRPr lang="en-US" sz="2400" b="1" kern="1200" dirty="0">
            <a:latin typeface="Calibri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latin typeface="Calibri Light" pitchFamily="34" charset="0"/>
            </a:rPr>
            <a:t>ConsistencyCheck</a:t>
          </a:r>
          <a:endParaRPr lang="en-US" sz="1300" kern="1200" dirty="0">
            <a:latin typeface="Calibri Light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latin typeface="Calibri Light" pitchFamily="34" charset="0"/>
            </a:rPr>
            <a:t>GLSC     </a:t>
          </a: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●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300" kern="1200" dirty="0" smtClean="0">
              <a:latin typeface="Calibri Light" pitchFamily="34" charset="0"/>
            </a:rPr>
            <a:t>Java-RULER</a:t>
          </a:r>
          <a:endParaRPr lang="en-US" sz="1300" kern="1200" dirty="0">
            <a:latin typeface="Calibri Light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>
              <a:latin typeface="Calibri Light" pitchFamily="34" charset="0"/>
            </a:rPr>
            <a:t>RadiationReport</a:t>
          </a:r>
          <a:endParaRPr lang="en-US" sz="1300" kern="1200" dirty="0">
            <a:latin typeface="Calibri Light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>
              <a:latin typeface="Calibri Light" pitchFamily="34" charset="0"/>
            </a:rPr>
            <a:t>AlphaHF</a:t>
          </a:r>
          <a:endParaRPr lang="en-US" sz="1300" kern="1200" dirty="0">
            <a:latin typeface="Calibri Light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latin typeface="Calibri Light" pitchFamily="34" charset="0"/>
            </a:rPr>
            <a:t>AME-NUBASE viewer</a:t>
          </a:r>
          <a:endParaRPr lang="en-US" sz="1300" kern="1200" dirty="0">
            <a:latin typeface="Calibri Light" pitchFamily="34" charset="0"/>
          </a:endParaRPr>
        </a:p>
      </dsp:txBody>
      <dsp:txXfrm>
        <a:off x="719102" y="2213548"/>
        <a:ext cx="1629544" cy="1572941"/>
      </dsp:txXfrm>
    </dsp:sp>
    <dsp:sp modelId="{7061E0D7-2BAB-4103-AC8E-6C6304EF0227}">
      <dsp:nvSpPr>
        <dsp:cNvPr id="0" name=""/>
        <dsp:cNvSpPr/>
      </dsp:nvSpPr>
      <dsp:spPr>
        <a:xfrm rot="5416849">
          <a:off x="2859948" y="2807489"/>
          <a:ext cx="758063" cy="401773"/>
        </a:xfrm>
        <a:prstGeom prst="triangle">
          <a:avLst/>
        </a:prstGeom>
        <a:solidFill>
          <a:srgbClr val="9BBB5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87A2-6D12-4326-9560-BE71DF5EB7B7}">
      <dsp:nvSpPr>
        <dsp:cNvPr id="0" name=""/>
        <dsp:cNvSpPr/>
      </dsp:nvSpPr>
      <dsp:spPr>
        <a:xfrm>
          <a:off x="3769083" y="1920719"/>
          <a:ext cx="2250103" cy="2191537"/>
        </a:xfrm>
        <a:prstGeom prst="ellipse">
          <a:avLst/>
        </a:prstGeom>
        <a:solidFill>
          <a:srgbClr val="8064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itchFamily="34" charset="0"/>
            </a:rPr>
            <a:t>Validation</a:t>
          </a:r>
          <a:endParaRPr lang="en-US" sz="2400" b="1" kern="1200" dirty="0">
            <a:latin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latin typeface="Calibri Light" pitchFamily="34" charset="0"/>
            </a:rPr>
            <a:t>ConsistencyCheck</a:t>
          </a:r>
          <a:endParaRPr lang="en-US" sz="1400" b="0" kern="1200" dirty="0">
            <a:latin typeface="Calibri Light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err="1" smtClean="0">
              <a:latin typeface="Calibri Light" pitchFamily="34" charset="0"/>
            </a:rPr>
            <a:t>KeynumberCheck</a:t>
          </a:r>
          <a:endParaRPr lang="en-US" sz="1400" b="0" kern="1200" dirty="0">
            <a:latin typeface="Calibri Light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err="1" smtClean="0">
              <a:latin typeface="Calibri Light" pitchFamily="34" charset="0"/>
            </a:rPr>
            <a:t>FormatCheck</a:t>
          </a:r>
          <a:endParaRPr lang="en-US" sz="1400" b="0" kern="1200" dirty="0">
            <a:latin typeface="Calibri Light" pitchFamily="34" charset="0"/>
          </a:endParaRPr>
        </a:p>
      </dsp:txBody>
      <dsp:txXfrm>
        <a:off x="4098603" y="2241662"/>
        <a:ext cx="1591063" cy="1549651"/>
      </dsp:txXfrm>
    </dsp:sp>
    <dsp:sp modelId="{58AE64FF-F02F-43CD-829C-052944B80AA2}">
      <dsp:nvSpPr>
        <dsp:cNvPr id="0" name=""/>
        <dsp:cNvSpPr/>
      </dsp:nvSpPr>
      <dsp:spPr>
        <a:xfrm>
          <a:off x="4515104" y="1329430"/>
          <a:ext cx="758063" cy="401773"/>
        </a:xfrm>
        <a:prstGeom prst="triangle">
          <a:avLst/>
        </a:prstGeom>
        <a:solidFill>
          <a:srgbClr val="8064A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A012B-E36C-4340-A8F7-F25CB6BA933F}">
      <dsp:nvSpPr>
        <dsp:cNvPr id="0" name=""/>
        <dsp:cNvSpPr/>
      </dsp:nvSpPr>
      <dsp:spPr>
        <a:xfrm>
          <a:off x="4331815" y="59825"/>
          <a:ext cx="1124641" cy="1102830"/>
        </a:xfrm>
        <a:prstGeom prst="ellipse">
          <a:avLst/>
        </a:prstGeom>
        <a:solidFill>
          <a:srgbClr val="4BAC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itchFamily="34" charset="0"/>
            </a:rPr>
            <a:t>Dissemination</a:t>
          </a:r>
          <a:endParaRPr lang="en-US" sz="1000" b="1" kern="1200" dirty="0">
            <a:latin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latin typeface="Calibri Light" pitchFamily="34" charset="0"/>
            </a:rPr>
            <a:t> Java-NDS</a:t>
          </a:r>
          <a:endParaRPr lang="en-US" sz="1000" kern="1200" dirty="0">
            <a:latin typeface="Calibri Light" pitchFamily="34" charset="0"/>
          </a:endParaRPr>
        </a:p>
      </dsp:txBody>
      <dsp:txXfrm>
        <a:off x="4496515" y="221331"/>
        <a:ext cx="795241" cy="779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0"/>
            <a:ext cx="3037628" cy="466412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r">
              <a:defRPr sz="1200"/>
            </a:lvl1pPr>
          </a:lstStyle>
          <a:p>
            <a:r>
              <a:rPr lang="en-US" sz="900" dirty="0" smtClean="0"/>
              <a:t>13 September </a:t>
            </a:r>
            <a:r>
              <a:rPr lang="en-US" sz="900" dirty="0" smtClean="0"/>
              <a:t>2023</a:t>
            </a:r>
            <a:endParaRPr lang="en-US" sz="900" dirty="0"/>
          </a:p>
        </p:txBody>
      </p:sp>
      <p:sp>
        <p:nvSpPr>
          <p:cNvPr id="14" name="Header Placeholder 13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628" cy="466412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l">
              <a:defRPr sz="1200"/>
            </a:lvl1pPr>
          </a:lstStyle>
          <a:p>
            <a:r>
              <a:rPr lang="en-US" sz="900" dirty="0" smtClean="0"/>
              <a:t>FRIB </a:t>
            </a:r>
            <a:r>
              <a:rPr lang="en-US" sz="900" dirty="0" smtClean="0"/>
              <a:t>Nuclear Data </a:t>
            </a:r>
            <a:r>
              <a:rPr lang="en-US" sz="900" dirty="0" smtClean="0"/>
              <a:t>Center</a:t>
            </a:r>
            <a:endParaRPr lang="en-US" sz="900" dirty="0"/>
          </a:p>
          <a:p>
            <a:r>
              <a:rPr lang="en-US" sz="900" dirty="0" smtClean="0"/>
              <a:t>Jun Chen</a:t>
            </a:r>
            <a:endParaRPr lang="en-US" sz="9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795131" y="8505419"/>
            <a:ext cx="4770781" cy="70828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 sz="900" dirty="0"/>
              <a:t>Facility for Rare Isotope Beams</a:t>
            </a:r>
          </a:p>
          <a:p>
            <a:r>
              <a:rPr lang="en-US" sz="900" dirty="0"/>
              <a:t>U.S. Department of Energy Office of Science | Michigan State University</a:t>
            </a:r>
          </a:p>
          <a:p>
            <a:r>
              <a:rPr lang="en-US" sz="900" dirty="0"/>
              <a:t>640 South Shaw Lane • East Lansing, MI </a:t>
            </a:r>
            <a:r>
              <a:rPr lang="en-US" sz="900" dirty="0" smtClean="0"/>
              <a:t>48824, USA</a:t>
            </a:r>
          </a:p>
          <a:p>
            <a:r>
              <a:rPr lang="en-US" sz="900" dirty="0" smtClean="0"/>
              <a:t>frib.msu.edu</a:t>
            </a:r>
            <a:endParaRPr lang="en-US" sz="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8" y="8458200"/>
            <a:ext cx="648443" cy="75550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F6D33-7C2E-44BB-B6EF-2876F56DBD42}" type="slidenum">
              <a:rPr lang="en-US" sz="900" smtClean="0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741"/>
          </a:xfrm>
          <a:prstGeom prst="rect">
            <a:avLst/>
          </a:prstGeom>
        </p:spPr>
        <p:txBody>
          <a:bodyPr vert="horz" wrap="square" lIns="92599" tIns="46299" rIns="92599" bIns="4629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741"/>
          </a:xfrm>
          <a:prstGeom prst="rect">
            <a:avLst/>
          </a:prstGeom>
        </p:spPr>
        <p:txBody>
          <a:bodyPr vert="horz" wrap="square" lIns="92599" tIns="46299" rIns="92599" bIns="4629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599" tIns="46299" rIns="92599" bIns="4629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832"/>
            <a:ext cx="5608320" cy="4182661"/>
          </a:xfrm>
          <a:prstGeom prst="rect">
            <a:avLst/>
          </a:prstGeom>
        </p:spPr>
        <p:txBody>
          <a:bodyPr vert="horz" wrap="square" lIns="92599" tIns="46299" rIns="92599" bIns="4629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63"/>
            <a:ext cx="3037840" cy="464740"/>
          </a:xfrm>
          <a:prstGeom prst="rect">
            <a:avLst/>
          </a:prstGeom>
        </p:spPr>
        <p:txBody>
          <a:bodyPr vert="horz" wrap="square" lIns="92599" tIns="46299" rIns="92599" bIns="4629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063"/>
            <a:ext cx="3037840" cy="464740"/>
          </a:xfrm>
          <a:prstGeom prst="rect">
            <a:avLst/>
          </a:prstGeom>
        </p:spPr>
        <p:txBody>
          <a:bodyPr vert="horz" wrap="square" lIns="92599" tIns="46299" rIns="92599" bIns="4629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831" indent="-285705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2817" indent="-228563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599942" indent="-228563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070" indent="-228563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5633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59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6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2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50703" y="1238250"/>
            <a:ext cx="9986635" cy="4473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32000" y="4071938"/>
            <a:ext cx="8128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77" indent="0" algn="ctr">
              <a:buNone/>
              <a:defRPr/>
            </a:lvl2pPr>
            <a:lvl3pPr marL="864551" indent="0" algn="ctr">
              <a:buNone/>
              <a:defRPr/>
            </a:lvl3pPr>
            <a:lvl4pPr marL="1296827" indent="0" algn="ctr">
              <a:buNone/>
              <a:defRPr/>
            </a:lvl4pPr>
            <a:lvl5pPr marL="1729104" indent="0" algn="ctr">
              <a:buNone/>
              <a:defRPr/>
            </a:lvl5pPr>
            <a:lvl6pPr marL="2161379" indent="0" algn="ctr">
              <a:buNone/>
              <a:defRPr/>
            </a:lvl6pPr>
            <a:lvl7pPr marL="2593655" indent="0" algn="ctr">
              <a:buNone/>
              <a:defRPr/>
            </a:lvl7pPr>
            <a:lvl8pPr marL="3025929" indent="0" algn="ctr">
              <a:buNone/>
              <a:defRPr/>
            </a:lvl8pPr>
            <a:lvl9pPr marL="3458205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255" y="3147284"/>
            <a:ext cx="12001499" cy="47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387154"/>
            <a:ext cx="12192000" cy="256608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Energy, Office of Science, Office of Nuclear Physics 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under 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Award Number 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DE-SC0016948.</a:t>
            </a:r>
            <a:endParaRPr lang="en-US" sz="1100" kern="1200" dirty="0" smtClean="0">
              <a:solidFill>
                <a:schemeClr val="tx1"/>
              </a:solidFill>
              <a:latin typeface="+mn-lt"/>
              <a:ea typeface="ヒラギノ角ゴ Pro W3"/>
              <a:cs typeface="ヒラギノ角ゴ Pro W3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015216" y="415245"/>
            <a:ext cx="36576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546592"/>
            <a:ext cx="1600200" cy="20438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642530"/>
            <a:ext cx="3200400" cy="7013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083" y="5642961"/>
            <a:ext cx="2651760" cy="62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41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7100"/>
            <a:ext cx="11987896" cy="493746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0" y="289337"/>
            <a:ext cx="11988800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096000" y="6356450"/>
            <a:ext cx="5080007" cy="364628"/>
          </a:xfrm>
        </p:spPr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frib.msu.edu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9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-16079" y="6063452"/>
            <a:ext cx="12208080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7100"/>
            <a:ext cx="11987896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0" y="289337"/>
            <a:ext cx="11988800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10200"/>
            <a:ext cx="12192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07095"/>
            <a:ext cx="12192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10200"/>
            <a:ext cx="12089496" cy="584200"/>
          </a:xfrm>
        </p:spPr>
        <p:txBody>
          <a:bodyPr anchor="ctr"/>
          <a:lstStyle>
            <a:lvl1pPr marL="137112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935527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6" y="285757"/>
            <a:ext cx="11988797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1" y="1067100"/>
            <a:ext cx="589764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192767" y="1071570"/>
            <a:ext cx="5897636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569056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6079" y="6063452"/>
            <a:ext cx="12208080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85757"/>
            <a:ext cx="11988800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2" y="1067105"/>
            <a:ext cx="11988805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101602" y="3581407"/>
            <a:ext cx="11988805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2456740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6" y="285757"/>
            <a:ext cx="11988797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1" y="1067105"/>
            <a:ext cx="5892800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167379" y="1067105"/>
            <a:ext cx="5923033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101613" y="3581407"/>
            <a:ext cx="5892799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167379" y="3581407"/>
            <a:ext cx="5923033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1178028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85757"/>
            <a:ext cx="11988800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330951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85757"/>
            <a:ext cx="11988800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6079" y="6063452"/>
            <a:ext cx="12192000" cy="822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7100"/>
            <a:ext cx="11987896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0" y="289337"/>
            <a:ext cx="11988800" cy="478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89377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798" y="79927"/>
            <a:ext cx="11990413" cy="4786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8" y="1067100"/>
            <a:ext cx="11990413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520912" y="6356450"/>
            <a:ext cx="5655095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76000" y="6356450"/>
            <a:ext cx="1016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2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, Slide </a:t>
            </a:r>
            <a:fld id="{D30A2C6D-39BC-4576-856C-8743CF76CC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2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80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162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241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323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95" indent="-180195" algn="l" defTabSz="803370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94" indent="-151665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641" indent="-160673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90" indent="-133645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3087" indent="-180195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507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590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672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752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0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2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1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6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7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6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7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>
          <a:xfrm>
            <a:off x="2032000" y="4071938"/>
            <a:ext cx="8128000" cy="1490662"/>
          </a:xfrm>
        </p:spPr>
        <p:txBody>
          <a:bodyPr/>
          <a:lstStyle/>
          <a:p>
            <a:r>
              <a:rPr lang="en-US" dirty="0" smtClean="0"/>
              <a:t>Jun Chen, Physicist</a:t>
            </a:r>
            <a:br>
              <a:rPr lang="en-US" dirty="0" smtClean="0"/>
            </a:br>
            <a:r>
              <a:rPr lang="en-US" dirty="0" smtClean="0"/>
              <a:t>chenj@frib.msu.edu</a:t>
            </a:r>
            <a:endParaRPr lang="en-US" dirty="0" smtClean="0"/>
          </a:p>
          <a:p>
            <a:r>
              <a:rPr lang="en-US" dirty="0" smtClean="0"/>
              <a:t>Nuclear Data Advisory Committee</a:t>
            </a:r>
          </a:p>
          <a:p>
            <a:r>
              <a:rPr lang="en-US" dirty="0" smtClean="0"/>
              <a:t>13 September 2023, BNL</a:t>
            </a:r>
            <a:endParaRPr lang="en-US" dirty="0" smtClean="0"/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FRIB Nuclear Data Center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Nuclear Data Center at FRIB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J. Chen, 13 September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, Slide </a:t>
            </a:r>
            <a:fld id="{4F88C639-55E7-4D97-AC8D-4B42A67367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21381" y="2413477"/>
            <a:ext cx="11362619" cy="360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defTabSz="854075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100000"/>
              <a:buChar char="•"/>
              <a:defRPr sz="2100">
                <a:solidFill>
                  <a:srgbClr val="064308"/>
                </a:solidFill>
                <a:latin typeface="Arial" charset="0"/>
                <a:ea typeface="MS PGothic" pitchFamily="34" charset="-128"/>
                <a:cs typeface="ＭＳ Ｐゴシック" pitchFamily="-65" charset="-128"/>
              </a:defRPr>
            </a:lvl1pPr>
            <a:lvl2pPr marL="482600" indent="-180975" algn="l" defTabSz="854075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–"/>
              <a:defRPr sz="17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784225" indent="-180975" algn="l" defTabSz="854075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SzPct val="100000"/>
              <a:buChar char="»"/>
              <a:defRPr sz="17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1328738" indent="-241300" algn="l" defTabSz="854075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ヒラギノ角ゴ Pro W3" pitchFamily="-111" charset="-128"/>
                <a:cs typeface="ヒラギノ角ゴ Pro W3"/>
              </a:defRPr>
            </a:lvl4pPr>
            <a:lvl5pPr marL="1866900" indent="-158750" algn="l" defTabSz="854075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ヒラギノ角ゴ Pro W3" pitchFamily="-111" charset="-128"/>
                <a:cs typeface="ヒラギノ角ゴ Pro W3"/>
              </a:defRPr>
            </a:lvl5pPr>
            <a:lvl6pPr marL="2351083" indent="-159424" algn="l" defTabSz="854177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834390" indent="-159424" algn="l" defTabSz="854177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317696" indent="-159424" algn="l" defTabSz="854177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801002" indent="-159424" algn="l" defTabSz="854177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R="0" lvl="0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Established in 2015</a:t>
            </a:r>
          </a:p>
          <a:p>
            <a:pPr marL="457200" marR="0" lvl="0" indent="234950" algn="l" defTabSz="854075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Funded independently by US DOE/NP since 2017</a:t>
            </a:r>
          </a:p>
          <a:p>
            <a:pPr marL="0" marR="0" lvl="0" algn="l" defTabSz="854075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Current personnel </a:t>
            </a:r>
          </a:p>
          <a:p>
            <a:pPr marL="457200" indent="234950"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</a:rPr>
              <a:t>Jun Chen (PI, 1.0 FTE)</a:t>
            </a:r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800" kern="0" dirty="0"/>
              <a:t> </a:t>
            </a:r>
            <a:r>
              <a:rPr lang="en-US" sz="2200" kern="0" dirty="0" smtClean="0"/>
              <a:t>Main Data Projects</a:t>
            </a:r>
            <a:endParaRPr lang="en-US" sz="2200" kern="0" dirty="0"/>
          </a:p>
          <a:p>
            <a:pPr marL="457200" marR="0" lvl="0" indent="234950" algn="l" defTabSz="854075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ENSDF mass-chain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evaluations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(A=31-44 and 60-73 except 62,67-70)</a:t>
            </a:r>
          </a:p>
          <a:p>
            <a:pPr marL="457200" marR="0" lvl="0" indent="234950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XUNDL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compilations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including data </a:t>
            </a:r>
            <a:r>
              <a:rPr lang="en-US" sz="2000" kern="0" dirty="0" smtClean="0">
                <a:solidFill>
                  <a:schemeClr val="tx1"/>
                </a:solidFill>
                <a:latin typeface="+mn-lt"/>
              </a:rPr>
              <a:t>review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PRC and EPJA manuscripts</a:t>
            </a:r>
          </a:p>
          <a:p>
            <a:pPr marL="457200" marR="0" lvl="0" indent="234950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Code development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and modernization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for </a:t>
            </a:r>
            <a:r>
              <a:rPr lang="en-US" sz="2000" kern="0" dirty="0" smtClean="0">
                <a:solidFill>
                  <a:schemeClr val="tx1"/>
                </a:solidFill>
                <a:latin typeface="+mn-lt"/>
              </a:rPr>
              <a:t>facilitating &amp; improving compilations and evaluations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marR="0" lvl="0" indent="234950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FRIENDS 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FR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IB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</a:t>
            </a:r>
            <a:r>
              <a:rPr kumimoji="0" lang="en-US" sz="2000" b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ntegral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xperimental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uclear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ata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ervices)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data support to FRIB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users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457200" marR="0" lvl="0" indent="0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 charset="0"/>
              <a:ea typeface="MS PGothic" pitchFamily="34" charset="-128"/>
            </a:endParaRPr>
          </a:p>
          <a:p>
            <a:pPr marL="180975" marR="0" lvl="0" indent="-180975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 charset="0"/>
              <a:ea typeface="MS PGothic" pitchFamily="34" charset="-128"/>
            </a:endParaRPr>
          </a:p>
          <a:p>
            <a:pPr marL="0" marR="0" lvl="0" indent="0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 charset="0"/>
              <a:ea typeface="MS PGothic" pitchFamily="34" charset="-128"/>
            </a:endParaRPr>
          </a:p>
          <a:p>
            <a:pPr marL="180975" marR="0" lvl="0" indent="-180975" algn="l" defTabSz="8540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 charset="0"/>
              <a:ea typeface="MS PGothic" pitchFamily="34" charset="-128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5800" y="1905000"/>
            <a:ext cx="3182970" cy="219456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27000" y="1098922"/>
            <a:ext cx="1196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kern="0" dirty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In the FRIB era, </a:t>
            </a:r>
            <a:r>
              <a:rPr lang="en-US" sz="2200" kern="0" dirty="0" smtClean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the </a:t>
            </a:r>
            <a:r>
              <a:rPr lang="en-US" sz="2200" kern="0" dirty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data evaluation effort adjusts to the data </a:t>
            </a:r>
            <a:r>
              <a:rPr lang="en-US" sz="2200" kern="0" dirty="0" smtClean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produced </a:t>
            </a:r>
            <a:r>
              <a:rPr lang="en-US" sz="2200" kern="0" dirty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and </a:t>
            </a:r>
            <a:r>
              <a:rPr lang="en-US" sz="2200" kern="0" dirty="0" smtClean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the </a:t>
            </a:r>
            <a:r>
              <a:rPr lang="en-US" sz="2200" kern="0" dirty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turnaround is rapid to facilitate </a:t>
            </a:r>
            <a:r>
              <a:rPr lang="en-US" sz="2200" kern="0" dirty="0" smtClean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discoveries; nuclear </a:t>
            </a:r>
            <a:r>
              <a:rPr lang="en-US" sz="2200" kern="0" dirty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data </a:t>
            </a:r>
            <a:r>
              <a:rPr lang="en-US" sz="2200" kern="0" dirty="0" smtClean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are evaluated </a:t>
            </a:r>
            <a:r>
              <a:rPr lang="en-US" sz="2200" kern="0" dirty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and processed to have any scientific impact in nuclear structure and nuclear </a:t>
            </a:r>
            <a:r>
              <a:rPr lang="en-US" sz="2200" kern="0" dirty="0" smtClean="0">
                <a:solidFill>
                  <a:srgbClr val="064308"/>
                </a:solidFill>
                <a:latin typeface="+mn-lt"/>
                <a:ea typeface="MS PGothic" pitchFamily="34" charset="-128"/>
                <a:cs typeface="ＭＳ Ｐゴシック" pitchFamily="-65" charset="-128"/>
              </a:rPr>
              <a:t>astrophysics</a:t>
            </a:r>
            <a:endParaRPr lang="en-US" sz="2200" kern="0" dirty="0">
              <a:solidFill>
                <a:srgbClr val="064308"/>
              </a:solidFill>
              <a:latin typeface="+mn-lt"/>
              <a:ea typeface="MS PGothic" pitchFamily="34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Data Program at FRIB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11734800" cy="4876800"/>
          </a:xfrm>
        </p:spPr>
        <p:txBody>
          <a:bodyPr/>
          <a:lstStyle/>
          <a:p>
            <a:pPr marL="228600" indent="-217488">
              <a:spcBef>
                <a:spcPts val="600"/>
              </a:spcBef>
            </a:pPr>
            <a:r>
              <a:rPr lang="en-US" dirty="0" smtClean="0"/>
              <a:t>Provides </a:t>
            </a:r>
            <a:r>
              <a:rPr lang="en-US" dirty="0" smtClean="0"/>
              <a:t>data </a:t>
            </a:r>
            <a:r>
              <a:rPr lang="en-US" dirty="0"/>
              <a:t>support to FRIB users throughout the stages of proposal preparation, data taking, data analysis, and publication of results under the framework of the </a:t>
            </a:r>
            <a:r>
              <a:rPr lang="en-US" b="1" dirty="0"/>
              <a:t>FRIENDS</a:t>
            </a:r>
            <a:r>
              <a:rPr lang="en-US" dirty="0"/>
              <a:t> </a:t>
            </a:r>
            <a:r>
              <a:rPr lang="en-US" dirty="0" smtClean="0"/>
              <a:t>project</a:t>
            </a:r>
            <a:endParaRPr lang="en-US" dirty="0" smtClean="0"/>
          </a:p>
          <a:p>
            <a:pPr lvl="2"/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FRIB </a:t>
            </a:r>
            <a:r>
              <a:rPr lang="en-US" altLang="zh-CN" sz="1600" dirty="0" smtClean="0">
                <a:ea typeface="ＭＳ Ｐゴシック" pitchFamily="-65" charset="-128"/>
                <a:cs typeface="ＭＳ Ｐゴシック" pitchFamily="-65" charset="-128"/>
              </a:rPr>
              <a:t>data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staff communicates </a:t>
            </a:r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with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th</a:t>
            </a:r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e spokesperson prior to a scheduled experiment about available data support and users’ data need specifically for the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experiment </a:t>
            </a:r>
          </a:p>
          <a:p>
            <a:pPr lvl="2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Data </a:t>
            </a:r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support is also provided on a regular basis to FRIB researchers including customized searches, consultations and discussions for data of interest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Reviews </a:t>
            </a:r>
            <a:r>
              <a:rPr lang="en-US" dirty="0"/>
              <a:t>data in proposals submitted </a:t>
            </a:r>
            <a:r>
              <a:rPr lang="en-US" dirty="0" smtClean="0"/>
              <a:t>to </a:t>
            </a:r>
            <a:r>
              <a:rPr lang="en-US" dirty="0"/>
              <a:t>FRIB </a:t>
            </a:r>
            <a:r>
              <a:rPr lang="en-US" dirty="0" smtClean="0"/>
              <a:t>PAC, as part of the </a:t>
            </a:r>
            <a:r>
              <a:rPr lang="en-US" b="1" dirty="0" smtClean="0"/>
              <a:t>FRIENDS</a:t>
            </a:r>
            <a:r>
              <a:rPr lang="en-US" dirty="0" smtClean="0"/>
              <a:t> services, for correctness</a:t>
            </a:r>
            <a:r>
              <a:rPr lang="en-US" dirty="0"/>
              <a:t>, consistency, validity, currency as well as </a:t>
            </a:r>
            <a:r>
              <a:rPr lang="en-US" dirty="0" smtClean="0"/>
              <a:t>format and presentation </a:t>
            </a:r>
          </a:p>
          <a:p>
            <a:pPr lvl="2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63 proposals containing nuclear structure and decay data, out of all 82 proposals for PAC1, were reviewed by the FRIB data staff</a:t>
            </a:r>
          </a:p>
          <a:p>
            <a:pPr marL="228600" indent="-217488">
              <a:spcBef>
                <a:spcPts val="600"/>
              </a:spcBef>
            </a:pPr>
            <a:r>
              <a:rPr lang="en-US" dirty="0" smtClean="0"/>
              <a:t>Evaluates existing data in mass regions of FRIB research interests and performs pre-publication checking and compiling of data in manuscripts submitted to collaborative journals, with priority given to FRIB data</a:t>
            </a:r>
          </a:p>
          <a:p>
            <a:pPr marL="640006" lvl="2" indent="-217488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Responsible for evaluating data of all nuclides in mass regions of A=31 to 44 and A=60 to 73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plus additional ones in collaboration with other data center (evaluated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2 to 3 mass chains per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year; 25 mass chains evaluated in total since 2015)</a:t>
            </a:r>
            <a:endParaRPr lang="en-US" sz="16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640006" lvl="2" indent="-217488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942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datasets for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477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papers (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680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nuclides) were compiled since 12/2014, including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176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datasets for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91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manuscripts for data checking for </a:t>
            </a:r>
            <a:r>
              <a:rPr lang="en-US" sz="1600" i="1" dirty="0" smtClean="0">
                <a:ea typeface="ＭＳ Ｐゴシック" pitchFamily="-65" charset="-128"/>
                <a:cs typeface="ＭＳ Ｐゴシック" pitchFamily="-65" charset="-128"/>
              </a:rPr>
              <a:t>Physical Review C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and </a:t>
            </a:r>
            <a:r>
              <a:rPr lang="en-US" sz="1600" i="1" dirty="0" smtClean="0">
                <a:ea typeface="ＭＳ Ｐゴシック" pitchFamily="-65" charset="-128"/>
                <a:cs typeface="ＭＳ Ｐゴシック" pitchFamily="-65" charset="-128"/>
              </a:rPr>
              <a:t>European Physical Journal A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since 10/2018</a:t>
            </a:r>
          </a:p>
          <a:p>
            <a:pPr marL="640006" lvl="2" indent="-217488"/>
            <a:endParaRPr lang="en-US" sz="1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marL="640006" lvl="2" indent="-217488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2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Data Program at FRIB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11861800" cy="2560320"/>
          </a:xfrm>
        </p:spPr>
        <p:txBody>
          <a:bodyPr/>
          <a:lstStyle/>
          <a:p>
            <a:pPr marL="228600" indent="-217488"/>
            <a:r>
              <a:rPr lang="en-US" dirty="0"/>
              <a:t>P</a:t>
            </a:r>
            <a:r>
              <a:rPr lang="en-US" dirty="0" smtClean="0"/>
              <a:t>articipates in data-related experiments at FRIB to stay current in the state-of-the-art nuclear measurement techniques and to keep close connections with researchers</a:t>
            </a:r>
          </a:p>
          <a:p>
            <a:pPr marL="228600" indent="-217488"/>
            <a:r>
              <a:rPr lang="en-US" dirty="0" smtClean="0"/>
              <a:t>Makes </a:t>
            </a:r>
            <a:r>
              <a:rPr lang="en-US" dirty="0"/>
              <a:t>effort in the education and training of MSU students for nuclear data </a:t>
            </a:r>
            <a:r>
              <a:rPr lang="en-US" dirty="0" smtClean="0"/>
              <a:t>activities, such as reading, extracting and compiling data in newly-published journal papers for XUNDL, in alignment with involvements of MSU students in FRIB research activities</a:t>
            </a:r>
          </a:p>
          <a:p>
            <a:pPr marL="640006" lvl="2" indent="-217488"/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Since 2018, four top undergraduates from Honors College of MSU have been selected and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recruited by Prof. H. Iwasaki from his class, and trained by the FRIB data staff</a:t>
            </a:r>
            <a:endParaRPr lang="en-US" sz="1600" dirty="0">
              <a:ea typeface="ＭＳ Ｐゴシック" pitchFamily="-65" charset="-128"/>
              <a:cs typeface="ＭＳ Ｐゴシック" pitchFamily="-65" charset="-128"/>
            </a:endParaRPr>
          </a:p>
          <a:p>
            <a:pPr marL="640006" lvl="2" indent="-217488"/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A total of </a:t>
            </a:r>
            <a:r>
              <a:rPr lang="en-US" sz="1600" b="1" dirty="0">
                <a:ea typeface="ＭＳ Ｐゴシック" pitchFamily="-65" charset="-128"/>
                <a:cs typeface="ＭＳ Ｐゴシック" pitchFamily="-65" charset="-128"/>
              </a:rPr>
              <a:t>38</a:t>
            </a:r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 datasets from </a:t>
            </a:r>
            <a:r>
              <a:rPr lang="en-US" sz="1600" b="1" dirty="0">
                <a:ea typeface="ＭＳ Ｐゴシック" pitchFamily="-65" charset="-128"/>
                <a:cs typeface="ＭＳ Ｐゴシック" pitchFamily="-65" charset="-128"/>
              </a:rPr>
              <a:t>26</a:t>
            </a:r>
            <a:r>
              <a:rPr lang="en-US" sz="1600" dirty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papers on experiments of various reactions and decays have been compiled by the students</a:t>
            </a:r>
            <a:endParaRPr lang="en-US" sz="1600" dirty="0">
              <a:ea typeface="ＭＳ Ｐゴシック" pitchFamily="-65" charset="-128"/>
              <a:cs typeface="ＭＳ Ｐゴシック" pitchFamily="-65" charset="-128"/>
            </a:endParaRPr>
          </a:p>
          <a:p>
            <a:pPr marL="228600" indent="-217488"/>
            <a:endParaRPr lang="de-D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4386"/>
          <a:stretch/>
        </p:blipFill>
        <p:spPr>
          <a:xfrm>
            <a:off x="8229600" y="3627120"/>
            <a:ext cx="1506737" cy="16611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449930" y="5227320"/>
            <a:ext cx="1051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64308"/>
                </a:solidFill>
                <a:latin typeface="Calibri" panose="020F0502020204030204" pitchFamily="34" charset="0"/>
              </a:rPr>
              <a:t>Luke Hixson</a:t>
            </a:r>
          </a:p>
        </p:txBody>
      </p:sp>
      <p:pic>
        <p:nvPicPr>
          <p:cNvPr id="10" name="2f3c7778-642c-4bad-9c8e-248bde1e4c07" descr="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" b="13784"/>
          <a:stretch/>
        </p:blipFill>
        <p:spPr bwMode="auto">
          <a:xfrm>
            <a:off x="2391408" y="3870960"/>
            <a:ext cx="115146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351426" y="5148143"/>
            <a:ext cx="1231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Amani </a:t>
            </a:r>
            <a:r>
              <a:rPr lang="en-US" sz="1400" dirty="0" err="1" smtClean="0">
                <a:solidFill>
                  <a:srgbClr val="064308"/>
                </a:solidFill>
                <a:latin typeface="Calibri" panose="020F0502020204030204" pitchFamily="34" charset="0"/>
              </a:rPr>
              <a:t>Ahnuar</a:t>
            </a:r>
            <a:endParaRPr lang="en-US" sz="1400" dirty="0">
              <a:solidFill>
                <a:srgbClr val="064308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9" r="22917" b="55556"/>
          <a:stretch/>
        </p:blipFill>
        <p:spPr>
          <a:xfrm rot="5400000">
            <a:off x="4207273" y="3927857"/>
            <a:ext cx="1554480" cy="11054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6944" r="30207" b="12500"/>
          <a:stretch/>
        </p:blipFill>
        <p:spPr>
          <a:xfrm rot="5400000">
            <a:off x="6270518" y="3702796"/>
            <a:ext cx="1614392" cy="146304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480238" y="5227320"/>
            <a:ext cx="11568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Dave </a:t>
            </a:r>
            <a:r>
              <a:rPr lang="en-US" sz="1400" dirty="0" err="1" smtClean="0">
                <a:solidFill>
                  <a:srgbClr val="064308"/>
                </a:solidFill>
                <a:latin typeface="Calibri" panose="020F0502020204030204" pitchFamily="34" charset="0"/>
              </a:rPr>
              <a:t>Lempke</a:t>
            </a:r>
            <a:endParaRPr lang="en-US" sz="1400" dirty="0">
              <a:solidFill>
                <a:srgbClr val="064308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06850" y="5227320"/>
            <a:ext cx="13604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64308"/>
                </a:solidFill>
                <a:latin typeface="Calibri" panose="020F0502020204030204" pitchFamily="34" charset="0"/>
              </a:rPr>
              <a:t>Pranjal</a:t>
            </a:r>
            <a:r>
              <a:rPr lang="en-US" sz="1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rgbClr val="064308"/>
                </a:solidFill>
                <a:latin typeface="Calibri" panose="020F0502020204030204" pitchFamily="34" charset="0"/>
              </a:rPr>
              <a:t>Dangwal</a:t>
            </a:r>
            <a:endParaRPr lang="en-US" sz="1400" dirty="0">
              <a:solidFill>
                <a:srgbClr val="064308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88816" y="5560755"/>
            <a:ext cx="8738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ea typeface="ＭＳ Ｐゴシック" pitchFamily="-65" charset="-128"/>
                <a:cs typeface="ＭＳ Ｐゴシック" pitchFamily="-65" charset="-128"/>
              </a:rPr>
              <a:t>2-3 top undergraduates </a:t>
            </a:r>
            <a:r>
              <a:rPr lang="en-US" sz="1400" dirty="0">
                <a:ea typeface="ＭＳ Ｐゴシック" pitchFamily="-65" charset="-128"/>
                <a:cs typeface="ＭＳ Ｐゴシック" pitchFamily="-65" charset="-128"/>
              </a:rPr>
              <a:t>from Honors College of </a:t>
            </a:r>
            <a:r>
              <a:rPr lang="en-US" sz="1400" dirty="0" smtClean="0">
                <a:ea typeface="ＭＳ Ｐゴシック" pitchFamily="-65" charset="-128"/>
                <a:cs typeface="ＭＳ Ｐゴシック" pitchFamily="-65" charset="-128"/>
              </a:rPr>
              <a:t>MSU are expected starting this semester </a:t>
            </a:r>
          </a:p>
          <a:p>
            <a:pPr algn="ctr"/>
            <a:r>
              <a:rPr lang="en-US" sz="1400" dirty="0" smtClean="0">
                <a:ea typeface="ＭＳ Ｐゴシック" pitchFamily="-65" charset="-128"/>
                <a:cs typeface="ＭＳ Ｐゴシック" pitchFamily="-65" charset="-128"/>
              </a:rPr>
              <a:t>(supported by MSU Professorial Assistantship (PA) or course credits of Honors Research Seminars)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86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ENSDF code development and modernization at FRIB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9" name="Group 6"/>
          <p:cNvGrpSpPr/>
          <p:nvPr/>
        </p:nvGrpSpPr>
        <p:grpSpPr>
          <a:xfrm>
            <a:off x="2895600" y="1676400"/>
            <a:ext cx="6400800" cy="4114800"/>
            <a:chOff x="1524000" y="1447800"/>
            <a:chExt cx="6096000" cy="4470400"/>
          </a:xfrm>
        </p:grpSpPr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1873485029"/>
                </p:ext>
              </p:extLst>
            </p:nvPr>
          </p:nvGraphicFramePr>
          <p:xfrm>
            <a:off x="1524000" y="1447800"/>
            <a:ext cx="6096000" cy="447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1" name="Group 2"/>
            <p:cNvGrpSpPr/>
            <p:nvPr/>
          </p:nvGrpSpPr>
          <p:grpSpPr>
            <a:xfrm>
              <a:off x="3807523" y="2593249"/>
              <a:ext cx="1609937" cy="1026542"/>
              <a:chOff x="102572" y="-623458"/>
              <a:chExt cx="2239912" cy="2120805"/>
            </a:xfrm>
          </p:grpSpPr>
          <p:sp>
            <p:nvSpPr>
              <p:cNvPr id="12" name="Rounded Rectangle 4"/>
              <p:cNvSpPr/>
              <p:nvPr/>
            </p:nvSpPr>
            <p:spPr>
              <a:xfrm>
                <a:off x="257471" y="-515551"/>
                <a:ext cx="1918411" cy="1841866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ounded Rectangle 4"/>
              <p:cNvSpPr/>
              <p:nvPr/>
            </p:nvSpPr>
            <p:spPr>
              <a:xfrm>
                <a:off x="102572" y="-623458"/>
                <a:ext cx="2239912" cy="21208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2870" tIns="51435" rIns="102870" bIns="51435" numCol="1" spcCol="1270" anchor="ctr" anchorCtr="0">
                <a:noAutofit/>
              </a:bodyPr>
              <a:lstStyle/>
              <a:p>
                <a:pPr algn="ctr" defTabSz="1268679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dirty="0" smtClean="0">
                    <a:latin typeface="Calibri" pitchFamily="34" charset="0"/>
                  </a:rPr>
                  <a:t>Work Flow of ENSDF Evaluation</a:t>
                </a:r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14" name="Group 16"/>
          <p:cNvGrpSpPr/>
          <p:nvPr/>
        </p:nvGrpSpPr>
        <p:grpSpPr>
          <a:xfrm>
            <a:off x="1003297" y="2821280"/>
            <a:ext cx="1587504" cy="1877437"/>
            <a:chOff x="152400" y="3179802"/>
            <a:chExt cx="1447800" cy="1877437"/>
          </a:xfrm>
        </p:grpSpPr>
        <p:sp>
          <p:nvSpPr>
            <p:cNvPr id="15" name="TextBox 14"/>
            <p:cNvSpPr txBox="1"/>
            <p:nvPr/>
          </p:nvSpPr>
          <p:spPr>
            <a:xfrm>
              <a:off x="152400" y="3179802"/>
              <a:ext cx="1447800" cy="187743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64308"/>
                  </a:solidFill>
                  <a:latin typeface="+mn-lt"/>
                </a:rPr>
                <a:t>All new codes </a:t>
              </a:r>
              <a:r>
                <a:rPr lang="en-US" sz="1400" dirty="0" smtClean="0">
                  <a:solidFill>
                    <a:srgbClr val="064308"/>
                  </a:solidFill>
                  <a:latin typeface="+mn-lt"/>
                </a:rPr>
                <a:t>developed in </a:t>
              </a:r>
              <a:r>
                <a:rPr lang="en-US" sz="1400" dirty="0" smtClean="0">
                  <a:solidFill>
                    <a:srgbClr val="064308"/>
                  </a:solidFill>
                  <a:latin typeface="+mn-lt"/>
                </a:rPr>
                <a:t>Java (platform independent)</a:t>
              </a:r>
              <a:endParaRPr lang="en-US" sz="1400" dirty="0" smtClean="0">
                <a:solidFill>
                  <a:srgbClr val="064308"/>
                </a:solidFill>
                <a:latin typeface="+mn-lt"/>
              </a:endParaRPr>
            </a:p>
            <a:p>
              <a:pPr algn="ctr"/>
              <a:endParaRPr lang="en-US" sz="1000" dirty="0" smtClean="0">
                <a:solidFill>
                  <a:srgbClr val="064308"/>
                </a:solidFill>
              </a:endParaRPr>
            </a:p>
            <a:p>
              <a:pPr algn="ctr"/>
              <a:endParaRPr lang="en-US" sz="1000" dirty="0" smtClean="0">
                <a:solidFill>
                  <a:srgbClr val="064308"/>
                </a:solidFill>
              </a:endParaRPr>
            </a:p>
            <a:p>
              <a:pPr algn="ctr"/>
              <a:endParaRPr lang="en-US" sz="1000" dirty="0" smtClean="0">
                <a:solidFill>
                  <a:srgbClr val="064308"/>
                </a:solidFill>
              </a:endParaRPr>
            </a:p>
            <a:p>
              <a:pPr algn="ctr"/>
              <a:endParaRPr lang="en-US" sz="1000" dirty="0" smtClean="0">
                <a:solidFill>
                  <a:srgbClr val="064308"/>
                </a:solidFill>
              </a:endParaRPr>
            </a:p>
            <a:p>
              <a:pPr algn="ctr"/>
              <a:endParaRPr lang="en-US" sz="1000" dirty="0" smtClean="0">
                <a:solidFill>
                  <a:srgbClr val="064308"/>
                </a:solidFill>
              </a:endParaRPr>
            </a:p>
            <a:p>
              <a:pPr algn="ctr"/>
              <a:endParaRPr lang="en-US" sz="1000" dirty="0">
                <a:solidFill>
                  <a:srgbClr val="064308"/>
                </a:solidFill>
              </a:endParaRPr>
            </a:p>
          </p:txBody>
        </p:sp>
        <p:pic>
          <p:nvPicPr>
            <p:cNvPr id="16" name="Picture 2" descr="Java (programming language) - Wikipedi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7831" y="4168522"/>
              <a:ext cx="399920" cy="731520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9740902" y="2810791"/>
            <a:ext cx="1536697" cy="160043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64308"/>
                </a:solidFill>
                <a:latin typeface="+mn-lt"/>
              </a:rPr>
              <a:t>All legacy Fortran </a:t>
            </a:r>
            <a:r>
              <a:rPr lang="en-US" sz="1400" dirty="0" smtClean="0">
                <a:solidFill>
                  <a:srgbClr val="064308"/>
                </a:solidFill>
                <a:latin typeface="+mn-lt"/>
              </a:rPr>
              <a:t>codes </a:t>
            </a:r>
            <a:r>
              <a:rPr lang="en-US" sz="1400" dirty="0" smtClean="0">
                <a:solidFill>
                  <a:srgbClr val="064308"/>
                </a:solidFill>
                <a:latin typeface="+mn-lt"/>
              </a:rPr>
              <a:t>have been </a:t>
            </a:r>
            <a:r>
              <a:rPr lang="en-US" sz="1400" dirty="0" smtClean="0">
                <a:solidFill>
                  <a:srgbClr val="064308"/>
                </a:solidFill>
                <a:latin typeface="+mn-lt"/>
              </a:rPr>
              <a:t>modernized and replaced </a:t>
            </a:r>
            <a:r>
              <a:rPr lang="en-US" sz="1400" dirty="0" smtClean="0">
                <a:solidFill>
                  <a:srgbClr val="064308"/>
                </a:solidFill>
                <a:latin typeface="+mn-lt"/>
              </a:rPr>
              <a:t>by </a:t>
            </a:r>
            <a:r>
              <a:rPr lang="en-US" sz="1400" dirty="0" smtClean="0">
                <a:solidFill>
                  <a:srgbClr val="064308"/>
                </a:solidFill>
                <a:latin typeface="+mn-lt"/>
              </a:rPr>
              <a:t>new </a:t>
            </a:r>
            <a:r>
              <a:rPr lang="en-US" sz="1400" dirty="0" smtClean="0">
                <a:solidFill>
                  <a:srgbClr val="064308"/>
                </a:solidFill>
                <a:latin typeface="+mn-lt"/>
              </a:rPr>
              <a:t>Java codes (~200,000 lines)</a:t>
            </a:r>
            <a:endParaRPr lang="en-US" sz="1400" dirty="0" smtClean="0">
              <a:solidFill>
                <a:srgbClr val="064308"/>
              </a:solidFill>
              <a:latin typeface="+mn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03297" y="1098897"/>
            <a:ext cx="10185406" cy="430113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85725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streamline and automate evaluation process, ensure evaluation quality and improve evaluation efficiency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811332" y="5735071"/>
            <a:ext cx="8645534" cy="430113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5725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 of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circle indicates roughly the amount of workload and effort relatively in each step of an evaluation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ENSDF evaluations at FRIB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Chen, 13 September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186663"/>
            <a:ext cx="116586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Current </a:t>
            </a:r>
            <a:r>
              <a:rPr lang="en-US" sz="22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MSU/FRIB responsibilities (23 mass chains): A=31-44,</a:t>
            </a:r>
            <a:r>
              <a:rPr lang="en-US" sz="2200" kern="0" dirty="0" smtClean="0">
                <a:ea typeface="MS PGothic" pitchFamily="34" charset="-128"/>
              </a:rPr>
              <a:t> 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60-73 except </a:t>
            </a:r>
            <a:r>
              <a:rPr lang="en-US" sz="22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62,67-70</a:t>
            </a:r>
          </a:p>
          <a:p>
            <a:pPr marL="571500" lvl="1" indent="-166688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</a:rPr>
              <a:t>A=31-44 assigned initially when the center was established in 2015</a:t>
            </a:r>
          </a:p>
          <a:p>
            <a:pPr marL="571500" lvl="1" indent="-166688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</a:rPr>
              <a:t>A=60-73 (except 62,67-70) assigned upon request in 2021, for interest of FRIB researches</a:t>
            </a:r>
          </a:p>
          <a:p>
            <a:pPr marL="404812" lvl="1"/>
            <a:r>
              <a:rPr lang="en-US" sz="1700" dirty="0" smtClean="0">
                <a:latin typeface="Calibri" panose="020F0502020204030204" pitchFamily="34" charset="0"/>
              </a:rPr>
              <a:t>   (McMaster data center agrees to transfer A=74-80 to MSU after the data person retires)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Also work on other mass chains (mostly in collaboration with Balraj Singh from McMaster center)</a:t>
            </a:r>
          </a:p>
          <a:p>
            <a:pPr marL="571500" lvl="1" indent="-166688">
              <a:buFont typeface="Arial" panose="020B0604020202020204" pitchFamily="34" charset="0"/>
              <a:buChar char="•"/>
            </a:pPr>
            <a:r>
              <a:rPr lang="en-US" sz="1700" dirty="0">
                <a:latin typeface="Calibri" panose="020F0502020204030204" pitchFamily="34" charset="0"/>
              </a:rPr>
              <a:t>C</a:t>
            </a:r>
            <a:r>
              <a:rPr lang="en-US" sz="1700" dirty="0" smtClean="0">
                <a:latin typeface="Calibri" panose="020F0502020204030204" pitchFamily="34" charset="0"/>
              </a:rPr>
              <a:t>ompleted: A=48, 50, 98, 100, 123, 138, 149, 165, 167, 194</a:t>
            </a:r>
          </a:p>
          <a:p>
            <a:pPr marL="571500" lvl="1" indent="-166688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alibri" panose="020F0502020204030204" pitchFamily="34" charset="0"/>
              </a:rPr>
              <a:t>Ongoing: A=80 and 151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Current goal settings: 2-3 mass-chains per year (1.0 FTE)</a:t>
            </a:r>
            <a:endParaRPr lang="en-US" dirty="0">
              <a:latin typeface="Calibri" panose="020F0502020204030204" pitchFamily="34" charset="0"/>
            </a:endParaRPr>
          </a:p>
          <a:p>
            <a:endParaRPr lang="en-US" sz="22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2200" dirty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endParaRPr lang="en-US" sz="8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An additional ENSDF evaluator will be needed and expected for compiling growing data and evaluating assigned mass chains to ensure them up-to-date in a 10-year (or 6-7) update cycle 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976487702"/>
              </p:ext>
            </p:extLst>
          </p:nvPr>
        </p:nvGraphicFramePr>
        <p:xfrm>
          <a:off x="1781175" y="3581400"/>
          <a:ext cx="7162067" cy="185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734424" y="3962400"/>
            <a:ext cx="2543176" cy="83099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64308"/>
                </a:solidFill>
                <a:latin typeface="+mn-lt"/>
              </a:rPr>
              <a:t>Number of ENSDF evaluations each year at </a:t>
            </a:r>
            <a:r>
              <a:rPr lang="en-US" sz="1200" dirty="0" smtClean="0">
                <a:solidFill>
                  <a:srgbClr val="064308"/>
                </a:solidFill>
                <a:latin typeface="+mn-lt"/>
              </a:rPr>
              <a:t>MSU, i</a:t>
            </a:r>
            <a:r>
              <a:rPr lang="en-US" sz="1200" dirty="0" smtClean="0">
                <a:solidFill>
                  <a:srgbClr val="064308"/>
                </a:solidFill>
                <a:latin typeface="+mn-lt"/>
              </a:rPr>
              <a:t>ncluding collaboration work (1-2 per year) with Balraj Singh</a:t>
            </a:r>
            <a:endParaRPr lang="en-US" sz="1200" dirty="0" smtClean="0">
              <a:solidFill>
                <a:srgbClr val="06430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30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-PowerPoint-Template-16x9-v5" id="{386E0BD5-C86C-4D62-9771-31771216E89C}" vid="{4ACF4385-ADC6-4C4F-9B7B-D66EF0FAE7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Controlled Document</p:Name>
  <p:Description/>
  <p:Statement/>
  <p:PolicyItems>
    <p:PolicyItem featureId="Microsoft.Office.RecordsManagement.PolicyFeatures.PolicyAudit" staticId="0x0101005B1FD2F7289FF44494593DF6B04CC580|8138272" UniqueId="d2e935fd-7aec-4982-a92c-0eafd6a3e49f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ntrolled Document" ma:contentTypeID="0x010100A77CE2F963BD5C4AB895E5E1F954079C" ma:contentTypeVersion="16" ma:contentTypeDescription="Create a new document." ma:contentTypeScope="" ma:versionID="afdac9f8058ac176136f3d7adb595399">
  <xsd:schema xmlns:xsd="http://www.w3.org/2001/XMLSchema" xmlns:xs="http://www.w3.org/2001/XMLSchema" xmlns:p="http://schemas.microsoft.com/office/2006/metadata/properties" xmlns:ns1="http://schemas.microsoft.com/sharepoint/v3" xmlns:ns3="6819902c-d263-4340-a3b4-c7375668d2ad" xmlns:ns4="51b9806a-5185-426e-8026-9f8401f8c974" xmlns:ns5="27e6a43e-a4c4-4f52-b0e1-49827a209077" targetNamespace="http://schemas.microsoft.com/office/2006/metadata/properties" ma:root="true" ma:fieldsID="c30e777042fe99c0ff3ef036ff66f7c5" ns1:_="" ns3:_="" ns4:_="" ns5:_="">
    <xsd:import namespace="http://schemas.microsoft.com/sharepoint/v3"/>
    <xsd:import namespace="6819902c-d263-4340-a3b4-c7375668d2ad"/>
    <xsd:import namespace="51b9806a-5185-426e-8026-9f8401f8c974"/>
    <xsd:import namespace="27e6a43e-a4c4-4f52-b0e1-49827a209077"/>
    <xsd:element name="properties">
      <xsd:complexType>
        <xsd:sequence>
          <xsd:element name="documentManagement">
            <xsd:complexType>
              <xsd:all>
                <xsd:element ref="ns3:Filtered_x0020_Document_x0020_Number0" minOccurs="0"/>
                <xsd:element ref="ns4:WBS_x0020_Abbreviation" minOccurs="0"/>
                <xsd:element ref="ns4:Identifier" minOccurs="0"/>
                <xsd:element ref="ns4:Formatted_x0020_Sequence_x0020_Number" minOccurs="0"/>
                <xsd:element ref="ns4:Formatted_x0020_Revision" minOccurs="0"/>
                <xsd:element ref="ns4:InternalSigners" minOccurs="0"/>
                <xsd:element ref="ns4:ExternalSigners" minOccurs="0"/>
                <xsd:element ref="ns4:AuthorizingDoc" minOccurs="0"/>
                <xsd:element ref="ns4:AuthorizedDocs" minOccurs="0"/>
                <xsd:element ref="ns4:AuthorizingComm_x0026_Boards" minOccurs="0"/>
                <xsd:element ref="ns4:Author1" minOccurs="0"/>
                <xsd:element ref="ns4:Revision_x0020_History" minOccurs="0"/>
                <xsd:element ref="ns5:Document_x0020_Number" minOccurs="0"/>
                <xsd:element ref="ns3:k249c3db22e246c8be4b953e603e4d6b" minOccurs="0"/>
                <xsd:element ref="ns3:e9dd64bcc98445289e39b91f109bdcd5" minOccurs="0"/>
                <xsd:element ref="ns3:af7f2bdd3e3f4144927c8f46bf137639" minOccurs="0"/>
                <xsd:element ref="ns3:i71e836a5a224468bea9b04c4fae55f7" minOccurs="0"/>
                <xsd:element ref="ns5:TaxCatchAll" minOccurs="0"/>
                <xsd:element ref="ns1:_dlc_Exempt" minOccurs="0"/>
                <xsd:element ref="ns3:adda98769e204859847d571c1cc4aba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3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19902c-d263-4340-a3b4-c7375668d2ad" elementFormDefault="qualified">
    <xsd:import namespace="http://schemas.microsoft.com/office/2006/documentManagement/types"/>
    <xsd:import namespace="http://schemas.microsoft.com/office/infopath/2007/PartnerControls"/>
    <xsd:element name="Filtered_x0020_Document_x0020_Number0" ma:index="3" nillable="true" ma:displayName="Filtered Document Number" ma:list="9fecad60-3c5f-4b1e-97fe-bd29726213cb" ma:internalName="Filtered_x0020_Document_x0020_Number0" ma:showField="03f48824-29a8-4910-b16b-2538dd33bf46" ma:web="27e6a43e-a4c4-4f52-b0e1-49827a209077">
      <xsd:simpleType>
        <xsd:restriction base="dms:Unknown"/>
      </xsd:simpleType>
    </xsd:element>
    <xsd:element name="k249c3db22e246c8be4b953e603e4d6b" ma:index="24" nillable="true" ma:taxonomy="true" ma:internalName="k249c3db22e246c8be4b953e603e4d6b" ma:taxonomyFieldName="Author_" ma:displayName="Author_" ma:indexed="true" ma:default="" ma:fieldId="{4249c3db-22e2-46c8-be4b-953e603e4d6b}" ma:sspId="e79ac590-b2ba-4d84-8233-e7113f930f2a" ma:termSetId="9a961305-3498-445e-9205-fc8019e3f96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9dd64bcc98445289e39b91f109bdcd5" ma:index="26" nillable="true" ma:taxonomy="true" ma:internalName="e9dd64bcc98445289e39b91f109bdcd5" ma:taxonomyFieldName="Subcategory_" ma:displayName="Subcategory_" ma:indexed="true" ma:default="" ma:fieldId="{e9dd64bc-c984-4528-9e39-b91f109bdcd5}" ma:sspId="e79ac590-b2ba-4d84-8233-e7113f930f2a" ma:termSetId="df4988c2-6ea7-4775-a660-7ca64affa0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f7f2bdd3e3f4144927c8f46bf137639" ma:index="27" nillable="true" ma:taxonomy="true" ma:internalName="af7f2bdd3e3f4144927c8f46bf137639" ma:taxonomyFieldName="_x0057_BS0" ma:displayName="WBS" ma:indexed="true" ma:default="" ma:fieldId="{af7f2bdd-3e3f-4144-927c-8f46bf137639}" ma:sspId="e79ac590-b2ba-4d84-8233-e7113f930f2a" ma:termSetId="5af71c37-dbbc-4bcd-b94e-7a1ec876d16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71e836a5a224468bea9b04c4fae55f7" ma:index="28" nillable="true" ma:taxonomy="true" ma:internalName="i71e836a5a224468bea9b04c4fae55f7" ma:taxonomyFieldName="Tags10" ma:displayName="Tags" ma:default="" ma:fieldId="{271e836a-5a22-4468-bea9-b04c4fae55f7}" ma:taxonomyMulti="true" ma:sspId="e79ac590-b2ba-4d84-8233-e7113f930f2a" ma:termSetId="15758f5a-2859-4efe-a184-c420225ff4a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da98769e204859847d571c1cc4aba8" ma:index="32" nillable="true" ma:displayName="EC Keywords_0" ma:hidden="true" ma:internalName="adda98769e204859847d571c1cc4aba8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9806a-5185-426e-8026-9f8401f8c974" elementFormDefault="qualified">
    <xsd:import namespace="http://schemas.microsoft.com/office/2006/documentManagement/types"/>
    <xsd:import namespace="http://schemas.microsoft.com/office/infopath/2007/PartnerControls"/>
    <xsd:element name="WBS_x0020_Abbreviation" ma:index="4" nillable="true" ma:displayName="WBS Abbreviation" ma:indexed="true" ma:internalName="WBS_x0020_Abbreviation">
      <xsd:simpleType>
        <xsd:restriction base="dms:Text">
          <xsd:maxLength value="255"/>
        </xsd:restriction>
      </xsd:simpleType>
    </xsd:element>
    <xsd:element name="Identifier" ma:index="5" nillable="true" ma:displayName="Identifier" ma:internalName="Identifier">
      <xsd:simpleType>
        <xsd:restriction base="dms:Text">
          <xsd:maxLength value="255"/>
        </xsd:restriction>
      </xsd:simpleType>
    </xsd:element>
    <xsd:element name="Formatted_x0020_Sequence_x0020_Number" ma:index="6" nillable="true" ma:displayName="Formatted Sequence Number" ma:indexed="true" ma:internalName="Formatted_x0020_Sequence_x0020_Number">
      <xsd:simpleType>
        <xsd:restriction base="dms:Text">
          <xsd:maxLength value="255"/>
        </xsd:restriction>
      </xsd:simpleType>
    </xsd:element>
    <xsd:element name="Formatted_x0020_Revision" ma:index="7" nillable="true" ma:displayName="Formatted Revision" ma:internalName="Formatted_x0020_Revision">
      <xsd:simpleType>
        <xsd:restriction base="dms:Text">
          <xsd:maxLength value="255"/>
        </xsd:restriction>
      </xsd:simpleType>
    </xsd:element>
    <xsd:element name="InternalSigners" ma:index="8" nillable="true" ma:displayName="Internal Signers" ma:list="UserInfo" ma:SharePointGroup="0" ma:internalName="InternalSigners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Signers" ma:index="9" nillable="true" ma:displayName="External Signers" ma:internalName="ExternalSigners">
      <xsd:simpleType>
        <xsd:restriction base="dms:Note">
          <xsd:maxLength value="255"/>
        </xsd:restriction>
      </xsd:simpleType>
    </xsd:element>
    <xsd:element name="AuthorizingDoc" ma:index="10" nillable="true" ma:displayName="Authorizing Doc" ma:internalName="AuthorizingDoc">
      <xsd:simpleType>
        <xsd:restriction base="dms:Note">
          <xsd:maxLength value="255"/>
        </xsd:restriction>
      </xsd:simpleType>
    </xsd:element>
    <xsd:element name="AuthorizedDocs" ma:index="11" nillable="true" ma:displayName="Authorized Docs" ma:internalName="AuthorizedDocs">
      <xsd:simpleType>
        <xsd:restriction base="dms:Note">
          <xsd:maxLength value="255"/>
        </xsd:restriction>
      </xsd:simpleType>
    </xsd:element>
    <xsd:element name="AuthorizingComm_x0026_Boards" ma:index="12" nillable="true" ma:displayName="Authorizing Comm &amp; Board" ma:internalName="AuthorizingComm_x0026_Boards">
      <xsd:simpleType>
        <xsd:restriction base="dms:Note">
          <xsd:maxLength value="255"/>
        </xsd:restriction>
      </xsd:simpleType>
    </xsd:element>
    <xsd:element name="Author1" ma:index="16" nillable="true" ma:displayName="Author1" ma:internalName="Author1">
      <xsd:simpleType>
        <xsd:restriction base="dms:Text">
          <xsd:maxLength value="255"/>
        </xsd:restriction>
      </xsd:simpleType>
    </xsd:element>
    <xsd:element name="Revision_x0020_History" ma:index="18" nillable="true" ma:displayName="Revision History" ma:internalName="Revision_x0020_Histor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6a43e-a4c4-4f52-b0e1-49827a209077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19" nillable="true" ma:displayName="Document Number" ma:hidden="true" ma:list="{9fecad60-3c5f-4b1e-97fe-bd29726213cb}" ma:internalName="Document_x0020_Number" ma:readOnly="false" ma:showField="Document_x0020_Number" ma:web="27e6a43e-a4c4-4f52-b0e1-49827a209077">
      <xsd:simpleType>
        <xsd:restriction base="dms:Lookup"/>
      </xsd:simpleType>
    </xsd:element>
    <xsd:element name="TaxCatchAll" ma:index="29" nillable="true" ma:displayName="Taxonomy Catch All Column" ma:hidden="true" ma:list="{aa28423a-96a4-4fb2-8cce-b1b4f3e5b10f}" ma:internalName="TaxCatchAll" ma:showField="CatchAllData" ma:web="27e6a43e-a4c4-4f52-b0e1-49827a2090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xCatchAll xmlns="27e6a43e-a4c4-4f52-b0e1-49827a209077">
      <Value>447</Value>
      <Value>283</Value>
      <Value>471</Value>
    </TaxCatchAll>
    <Document_x0020_Number xmlns="27e6a43e-a4c4-4f52-b0e1-49827a209077">44668</Document_x0020_Number>
    <AuthorizedDocs xmlns="51b9806a-5185-426e-8026-9f8401f8c974" xsi:nil="true"/>
    <Formatted_x0020_Sequence_x0020_Number xmlns="51b9806a-5185-426e-8026-9f8401f8c974">000454</Formatted_x0020_Sequence_x0020_Number>
    <Author1 xmlns="51b9806a-5185-426e-8026-9f8401f8c974">Parsons, Alex|61354939-8ef1-40bf-a344-a283b52ba8e0</Author1>
    <af7f2bdd3e3f4144927c8f46bf137639 xmlns="6819902c-d263-4340-a3b4-c7375668d2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S10000 Management and Administration</TermName>
          <TermId xmlns="http://schemas.microsoft.com/office/infopath/2007/PartnerControls">26ad7ea8-87d4-42ac-9781-b7fff1d89416</TermId>
        </TermInfo>
      </Terms>
    </af7f2bdd3e3f4144927c8f46bf137639>
    <WBS_x0020_Abbreviation xmlns="51b9806a-5185-426e-8026-9f8401f8c974">S10000</WBS_x0020_Abbreviation>
    <InternalSigners xmlns="51b9806a-5185-426e-8026-9f8401f8c974">
      <UserInfo>
        <DisplayName>King, Karen</DisplayName>
        <AccountId>18</AccountId>
        <AccountType/>
      </UserInfo>
    </InternalSigners>
    <k249c3db22e246c8be4b953e603e4d6b xmlns="6819902c-d263-4340-a3b4-c7375668d2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Parsons, Alex</TermName>
          <TermId xmlns="http://schemas.microsoft.com/office/infopath/2007/PartnerControls">61354939-8ef1-40bf-a344-a283b52ba8e0</TermId>
        </TermInfo>
      </Terms>
    </k249c3db22e246c8be4b953e603e4d6b>
    <ExternalSigners xmlns="51b9806a-5185-426e-8026-9f8401f8c974" xsi:nil="true"/>
    <AuthorizingDoc xmlns="51b9806a-5185-426e-8026-9f8401f8c974" xsi:nil="true"/>
    <i71e836a5a224468bea9b04c4fae55f7 xmlns="6819902c-d263-4340-a3b4-c7375668d2ad">
      <Terms xmlns="http://schemas.microsoft.com/office/infopath/2007/PartnerControls"/>
    </i71e836a5a224468bea9b04c4fae55f7>
    <e9dd64bcc98445289e39b91f109bdcd5 xmlns="6819902c-d263-4340-a3b4-c7375668d2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FM</TermName>
          <TermId xmlns="http://schemas.microsoft.com/office/infopath/2007/PartnerControls">6b363047-e12c-44ec-9837-aeed4884c22d</TermId>
        </TermInfo>
      </Terms>
    </e9dd64bcc98445289e39b91f109bdcd5>
    <Filtered_x0020_Document_x0020_Number0 xmlns="6819902c-d263-4340-a3b4-c7375668d2ad">44668</Filtered_x0020_Document_x0020_Number0>
    <Identifier xmlns="51b9806a-5185-426e-8026-9f8401f8c974">FM</Identifier>
    <Formatted_x0020_Revision xmlns="51b9806a-5185-426e-8026-9f8401f8c974">002</Formatted_x0020_Revision>
    <Revision_x0020_History xmlns="51b9806a-5185-426e-8026-9f8401f8c974">Updated to 16:9 format, updated CA agreement number and added instructions</Revision_x0020_History>
    <adda98769e204859847d571c1cc4aba8 xmlns="6819902c-d263-4340-a3b4-c7375668d2ad" xsi:nil="true"/>
    <AuthorizingComm_x0026_Boards xmlns="51b9806a-5185-426e-8026-9f8401f8c974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822D58-6B40-4CF1-BE72-001701C94AA8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FFE06786-3749-4132-A4C3-3D8347DA0B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19902c-d263-4340-a3b4-c7375668d2ad"/>
    <ds:schemaRef ds:uri="51b9806a-5185-426e-8026-9f8401f8c974"/>
    <ds:schemaRef ds:uri="27e6a43e-a4c4-4f52-b0e1-49827a2090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BA702D-F6E6-4314-8945-369A109C75F9}">
  <ds:schemaRefs>
    <ds:schemaRef ds:uri="http://schemas.microsoft.com/office/2006/metadata/properties"/>
    <ds:schemaRef ds:uri="http://schemas.openxmlformats.org/package/2006/metadata/core-properties"/>
    <ds:schemaRef ds:uri="51b9806a-5185-426e-8026-9f8401f8c974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27e6a43e-a4c4-4f52-b0e1-49827a209077"/>
    <ds:schemaRef ds:uri="6819902c-d263-4340-a3b4-c7375668d2ad"/>
    <ds:schemaRef ds:uri="http://schemas.microsoft.com/sharepoint/v3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861</Words>
  <Application>Microsoft Office PowerPoint</Application>
  <PresentationFormat>Widescreen</PresentationFormat>
  <Paragraphs>90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Lucida Grande</vt:lpstr>
      <vt:lpstr>MS PGothic</vt:lpstr>
      <vt:lpstr>MS PGothic</vt:lpstr>
      <vt:lpstr>ヒラギノ角ゴ Pro W3</vt:lpstr>
      <vt:lpstr>Arial</vt:lpstr>
      <vt:lpstr>Calibri</vt:lpstr>
      <vt:lpstr>Calibri Light</vt:lpstr>
      <vt:lpstr>Helvetica</vt:lpstr>
      <vt:lpstr>Times New Roman</vt:lpstr>
      <vt:lpstr>Wingdings</vt:lpstr>
      <vt:lpstr>1_FRIB3</vt:lpstr>
      <vt:lpstr>FRIB Nuclear Data Center</vt:lpstr>
      <vt:lpstr>Overview of Nuclear Data Center at FRIB</vt:lpstr>
      <vt:lpstr>Nuclear Data Program at FRIB</vt:lpstr>
      <vt:lpstr>Nuclear Data Program at FRIB (cont.)</vt:lpstr>
      <vt:lpstr>ENSDF code development and modernization at FRIB</vt:lpstr>
      <vt:lpstr>ENSDF evaluations at FRIB</vt:lpstr>
    </vt:vector>
  </TitlesOfParts>
  <Company>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 Nuclear Data Center</dc:title>
  <dc:creator>Jun Chen</dc:creator>
  <cp:lastModifiedBy>Chen, Jun</cp:lastModifiedBy>
  <cp:revision>117</cp:revision>
  <cp:lastPrinted>2023-04-27T17:51:02Z</cp:lastPrinted>
  <dcterms:created xsi:type="dcterms:W3CDTF">2023-05-16T14:40:51Z</dcterms:created>
  <dcterms:modified xsi:type="dcterms:W3CDTF">2023-09-07T17:01:13Z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0x010100A77CE2F963BD5C4AB895E5E1F954079C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Order">
    <vt:r8>5600</vt:r8>
  </property>
  <property fmtid="{D5CDD505-2E9C-101B-9397-08002B2CF9AE}" pid="7" name="Author_">
    <vt:lpwstr>447;#Parsons, Alex|61354939-8ef1-40bf-a344-a283b52ba8e0</vt:lpwstr>
  </property>
  <property fmtid="{D5CDD505-2E9C-101B-9397-08002B2CF9AE}" pid="8" name="Subcategory_">
    <vt:lpwstr>283;#FM|6b363047-e12c-44ec-9837-aeed4884c22d</vt:lpwstr>
  </property>
  <property fmtid="{D5CDD505-2E9C-101B-9397-08002B2CF9AE}" pid="9" name="ECKeywords">
    <vt:lpwstr/>
  </property>
  <property fmtid="{D5CDD505-2E9C-101B-9397-08002B2CF9AE}" pid="10" name="WBS0">
    <vt:lpwstr>471;#S10000 Management and Administration|26ad7ea8-87d4-42ac-9781-b7fff1d89416</vt:lpwstr>
  </property>
  <property fmtid="{D5CDD505-2E9C-101B-9397-08002B2CF9AE}" pid="11" name="Tags10">
    <vt:lpwstr/>
  </property>
  <property fmtid="{D5CDD505-2E9C-101B-9397-08002B2CF9AE}" pid="12" name="WorkflowChangePath">
    <vt:lpwstr>141c4800-5459-4a0f-8f70-37b212b6aaa7,4;141c4800-5459-4a0f-8f70-37b212b6aaa7,4;141c4800-5459-4a0f-8f70-37b212b6aaa7,4;141c4800-5459-4a0f-8f70-37b212b6aaa7,6;141c4800-5459-4a0f-8f70-37b212b6aaa7,6;141c4800-5459-4a0f-8f70-37b212b6aaa7,6;141c4800-5459-4a0f-8f</vt:lpwstr>
  </property>
  <property fmtid="{D5CDD505-2E9C-101B-9397-08002B2CF9AE}" pid="13" name="DNS">
    <vt:lpwstr>44668;#S10000-FM-000454-R002</vt:lpwstr>
  </property>
  <property fmtid="{D5CDD505-2E9C-101B-9397-08002B2CF9AE}" pid="14" name="Archive Document Workflow">
    <vt:lpwstr>, </vt:lpwstr>
  </property>
  <property fmtid="{D5CDD505-2E9C-101B-9397-08002B2CF9AE}" pid="15" name="Submission Date">
    <vt:filetime>2023-08-09T16:57:02Z</vt:filetime>
  </property>
  <property fmtid="{D5CDD505-2E9C-101B-9397-08002B2CF9AE}" pid="16" name="Subcategory">
    <vt:lpwstr>20</vt:lpwstr>
  </property>
</Properties>
</file>