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9" r:id="rId3"/>
    <p:sldId id="290" r:id="rId4"/>
    <p:sldId id="292" r:id="rId5"/>
    <p:sldId id="4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1" autoAdjust="0"/>
    <p:restoredTop sz="94660"/>
  </p:normalViewPr>
  <p:slideViewPr>
    <p:cSldViewPr snapToGrid="0">
      <p:cViewPr>
        <p:scale>
          <a:sx n="100" d="100"/>
          <a:sy n="100" d="100"/>
        </p:scale>
        <p:origin x="4800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F8B71-80EC-40A3-A997-2384099DA4DF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B1516-AF6E-442D-8B79-59BD4AC1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4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described in </a:t>
            </a:r>
            <a:r>
              <a:rPr lang="en-US" b="1" dirty="0"/>
              <a:t>reangle_vol_parabola_exe_160Er.kumac </a:t>
            </a:r>
            <a:r>
              <a:rPr lang="en-US" dirty="0"/>
              <a:t>(look in higher directories like C:\ninel\repet\drafts\160Er\5 for last version):</a:t>
            </a:r>
          </a:p>
          <a:p>
            <a:r>
              <a:rPr lang="en-US" dirty="0"/>
              <a:t>	</a:t>
            </a:r>
            <a:r>
              <a:rPr lang="en-US" b="1" dirty="0"/>
              <a:t>!!!!!NO “PEDESTAL” treatment !!!!! </a:t>
            </a:r>
          </a:p>
          <a:p>
            <a:r>
              <a:rPr lang="en-US" dirty="0"/>
              <a:t>*	chi^2=min &amp; "-2J" case in </a:t>
            </a:r>
            <a:r>
              <a:rPr lang="en-US" b="1" dirty="0"/>
              <a:t>160Er_4trans_analysis.xlsx</a:t>
            </a:r>
            <a:r>
              <a:rPr lang="en-US" dirty="0"/>
              <a:t>, </a:t>
            </a:r>
          </a:p>
          <a:p>
            <a:r>
              <a:rPr lang="en-US" dirty="0"/>
              <a:t>*	for Dm0=0 for ALL the linking |g to </a:t>
            </a:r>
            <a:r>
              <a:rPr lang="en-US" dirty="0" err="1"/>
              <a:t>yrast</a:t>
            </a:r>
            <a:r>
              <a:rPr lang="en-US" dirty="0"/>
              <a:t> (no "pedestal"); </a:t>
            </a:r>
          </a:p>
          <a:p>
            <a:r>
              <a:rPr lang="en-US" dirty="0"/>
              <a:t>*	this the general treatment for all nuclei.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	Dm0_0 is not correct, these is cases done with "column L" for the linking transitions, </a:t>
            </a:r>
          </a:p>
          <a:p>
            <a:r>
              <a:rPr lang="en-US" dirty="0"/>
              <a:t>*	which is Dm0+Dm1, not only Dm0 done with Dm1 only (and Dm0 taken into 2c)</a:t>
            </a:r>
          </a:p>
          <a:p>
            <a:endParaRPr lang="en-US" dirty="0"/>
          </a:p>
          <a:p>
            <a:r>
              <a:rPr lang="en-US" dirty="0"/>
              <a:t>fort/file 10 </a:t>
            </a:r>
            <a:r>
              <a:rPr lang="en-US" b="1" dirty="0"/>
              <a:t>C:\ninel\repet\drafts\160Er\test_elicoid_c_vol_reangle_vol_all_160Er_2-2J_Dm0_0.eps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AC75D-9788-4B49-A280-D9DA19A27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5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3019-0770-4E5A-9ABB-785CBFE80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9C0AC-CB84-4CEA-A8B2-B76D23586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D747F-4A8A-4E25-90C8-42FC73C9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5C1F-34DE-4982-97BF-00CB2BEA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0C1B4-C16E-4233-9137-32965EAD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4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6FA0-2AA4-4E51-BE72-0461551B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CEF97-EDB2-49BF-8D35-474364919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C551B-8BF3-42C5-BE6C-9F7C5A12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68368-EB35-4BEA-98C0-28B17B18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F2EEF-2BF4-47E6-AD92-D034E50A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7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0B525-98AE-4C85-B5CC-E7CD3ACE1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1C61D-0D2C-4DDC-B847-57BFE1086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B3111-5235-496B-9CD4-DD12A1D3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B12E-AFEF-4662-B06E-4C48CBA9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09768-858B-431D-BDEF-06BFD1ED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50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31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87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1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2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30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6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20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9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CB61D-2F71-4ED9-AC0E-0FDD729E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D1213-E17A-4029-A715-98BA85B2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AEB6B-C725-43CD-8CCA-8E39DD83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86111-8839-4AB2-B359-7C9BB24F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3864F-38BA-4C06-AA66-4221E019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1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84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10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1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08970-F22A-4F5E-9882-CCC199F25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4493E-13D4-4622-A648-B0FF4149A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BC7D9-B920-4BB2-A3F3-F41FF262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571F4-EDA1-4F62-888B-801805D95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FD693-D749-42AE-86C2-0C821530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1E7B-D197-4860-9AB1-5D8094E77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60322-4466-4168-BA78-34BA7C610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CAF9B-04E5-40C4-9E0E-0DD6B7F23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32B99-B410-48A6-99F5-4B9930B8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22670-A67F-44D9-96DC-D725CD16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B03CC-AC56-43C0-A82D-BA8431FF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6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1F596-A453-4B30-9FEE-A0E5EDED8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2C310-42DB-4BFF-AB0A-96A51C98B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2861E-7FE7-4BE7-92B5-DFF0CB3B2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FA509-4B12-47B0-8E98-E9B9FFAC7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0621E-BBC8-473D-9153-FD722B3B8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2F014-0407-43A4-8619-3573A1A04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E0C723-5405-4BCE-8FEC-EF4F5660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C5D2D-20F5-4438-AC28-473D03BE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2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F4E2-C0C9-4260-9C80-40357B61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85225-7540-4FE6-9307-A0BE0795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46044-9686-4A1A-8A44-6A05438E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0CDD3-7A6F-47B4-A3D1-4AE16E3F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4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237BC2-B019-41A2-A497-B81149D3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90E742-563E-4D4E-893C-C812005B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E4FEA-632F-4CF0-A84D-D992892D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6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41EF8-C0B6-4315-83BD-A97023BF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56547-5FA6-4BC0-A0E3-84AA2BAF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5400C-11D3-464A-B675-87DF2BB2E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7E16C-CA14-4805-8B30-01940623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D92B1-51E7-49DB-BF82-E767F0F8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7D8F4-79C6-4FF3-94C1-DD2251D9B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59AD-7576-4852-A6F9-BA301437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DFCEE9-FFFB-4EEB-AFC4-C04E2D49E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91FD3-724B-4924-BB34-5882108A2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37AE3-76AB-4D7D-8B52-AA2BB795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0C88C-7E97-4C94-BB43-D4F521E8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48B34-F496-4B72-80B4-A6E2BF64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1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EA67F-DC2F-43C0-8E4B-848301D7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A513C-112C-4BDA-B653-B8C247735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35E56-0925-4E5A-86F2-70B7BBC2C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80E50-259C-4A68-9A62-9BB59A9D86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AACEC-DFB2-4A5B-8AE8-93769F45B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D76B1-6ECA-419C-B5B8-2FF7542FE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1F31F-05E5-4E12-A421-C97E64D3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6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4E9C-7BCC-4935-A49C-94D7947F8ED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5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dc.bnl.gov/nsr/fastsrch_act2.jsp?aname=N.Nica" TargetMode="External"/><Relationship Id="rId7" Type="http://schemas.openxmlformats.org/officeDocument/2006/relationships/hyperlink" Target="http://www.nndc.bnl.gov/nsr/fastsrch_act2.jsp?aname=B.Sing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nndc.bnl.gov/nsr/fastsrch_act2.jsp?aname=J.Chen" TargetMode="External"/><Relationship Id="rId5" Type="http://schemas.openxmlformats.org/officeDocument/2006/relationships/hyperlink" Target="http://www.nndc.bnl.gov/nsr/fastsrch_act2.jsp?aname=J.Cameron" TargetMode="External"/><Relationship Id="rId4" Type="http://schemas.openxmlformats.org/officeDocument/2006/relationships/hyperlink" Target="http://www.nndc.bnl.gov/nsr/fastsrch_act2.jsp?aname=D.Abriol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477502-7E0E-4A86-8598-45589293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414"/>
            <a:ext cx="12090399" cy="128573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Status of Texas A&amp;M - Cyclotron Institute USNDP Evaluation Center</a:t>
            </a:r>
            <a:b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N. Nica, NDAC 2023 Meeting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FC0B91-936D-4C37-86F2-67673AE20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4163" y="1491025"/>
            <a:ext cx="5811837" cy="5356523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Scope – Mission Statement: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Production: </a:t>
            </a: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and accomplish mass-chain nuclear structure data evaluation at Texas A&amp;M University - Cyclotron Institute as regular activity and foresee future developments </a:t>
            </a:r>
            <a:endParaRPr lang="en-US" sz="2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Research: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gaps in data through targeted experiments and 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data-driven research projects</a:t>
            </a:r>
          </a:p>
          <a:p>
            <a:pPr algn="just"/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2005-2017: under contract with BNL/NNDC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67% FTE Mass Chain Evaluation</a:t>
            </a:r>
          </a:p>
          <a:p>
            <a:pPr lvl="1" algn="just">
              <a:buFontTx/>
              <a:buChar char="-"/>
            </a:pP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  <a:p>
            <a:pPr algn="just"/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2018-present: USNDP Data Center</a:t>
            </a:r>
          </a:p>
          <a:p>
            <a:pPr lvl="1" algn="just">
              <a:buFontTx/>
              <a:buChar char="-"/>
            </a:pP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FTE Mass Chain Evaluation</a:t>
            </a:r>
          </a:p>
          <a:p>
            <a:pPr lvl="1" algn="just">
              <a:buFontTx/>
              <a:buChar char="-"/>
            </a:pP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  <a:p>
            <a:pPr algn="just">
              <a:lnSpc>
                <a:spcPct val="100000"/>
              </a:lnSpc>
            </a:pP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Major Contribution to USNDP: 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A-chain Nuclear Data Evaluation Production</a:t>
            </a:r>
          </a:p>
          <a:p>
            <a:pPr lvl="1" algn="just"/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 publications</a:t>
            </a:r>
            <a:endParaRPr lang="en-US" sz="2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US" sz="22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C270ED-CB1F-4222-81F7-0AB462B66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060" y="1426896"/>
            <a:ext cx="5811838" cy="542065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Important Contribution to USNDP: 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Precision ICC Measurements </a:t>
            </a:r>
            <a:r>
              <a:rPr lang="en-US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lnSpc>
                <a:spcPct val="100000"/>
              </a:lnSpc>
            </a:pPr>
            <a:r>
              <a:rPr lang="en-US" sz="2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BrIcc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adopted the “Frozen Orbitals” calculations </a:t>
            </a:r>
          </a:p>
          <a:p>
            <a:pPr lvl="1" algn="just">
              <a:lnSpc>
                <a:spcPct val="100000"/>
              </a:lnSpc>
            </a:pP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Nb,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Rh,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Cd,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Sn,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Ir, </a:t>
            </a:r>
            <a:r>
              <a:rPr lang="en-US" sz="2200" b="1" i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197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</a:p>
          <a:p>
            <a:pPr lvl="1" algn="just">
              <a:lnSpc>
                <a:spcPct val="100000"/>
              </a:lnSpc>
            </a:pP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 publications</a:t>
            </a:r>
          </a:p>
          <a:p>
            <a:pPr algn="just">
              <a:lnSpc>
                <a:spcPct val="100000"/>
              </a:lnSpc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Contribution to Precision Nuclear Data Production: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Measurements (Standard Model, CKM matrix)</a:t>
            </a:r>
          </a:p>
          <a:p>
            <a:pPr lvl="1" algn="just">
              <a:lnSpc>
                <a:spcPct val="100000"/>
              </a:lnSpc>
            </a:pP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i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Branching Ratios, Efficiency calibration</a:t>
            </a:r>
          </a:p>
          <a:p>
            <a:pPr lvl="1" algn="just">
              <a:lnSpc>
                <a:spcPct val="100000"/>
              </a:lnSpc>
            </a:pP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publications</a:t>
            </a:r>
          </a:p>
          <a:p>
            <a:pPr algn="just">
              <a:lnSpc>
                <a:spcPct val="100000"/>
              </a:lnSpc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Radioisotopes</a:t>
            </a:r>
          </a:p>
          <a:p>
            <a:pPr lvl="1" algn="just">
              <a:lnSpc>
                <a:spcPct val="100000"/>
              </a:lnSpc>
            </a:pPr>
            <a:r>
              <a:rPr lang="en-US" sz="22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Cu,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  <a:p>
            <a:pPr lvl="1" algn="just">
              <a:lnSpc>
                <a:spcPct val="100000"/>
              </a:lnSpc>
            </a:pPr>
            <a:r>
              <a:rPr lang="en-US" sz="2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publications</a:t>
            </a:r>
          </a:p>
          <a:p>
            <a:pPr algn="just">
              <a:lnSpc>
                <a:spcPct val="100000"/>
              </a:lnSpc>
            </a:pP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Direct Contribution to USNDP: 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Data-based Physics Research </a:t>
            </a:r>
          </a:p>
          <a:p>
            <a:pPr lvl="1" algn="just">
              <a:lnSpc>
                <a:spcPct val="100000"/>
              </a:lnSpc>
            </a:pP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</a:t>
            </a:r>
            <a:r>
              <a:rPr lang="en-US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Level scheme re-concept based on </a:t>
            </a:r>
            <a:r>
              <a:rPr lang="en-US" sz="2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newly found data evidence: </a:t>
            </a:r>
            <a:r>
              <a:rPr lang="en-US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REPEATABILITY</a:t>
            </a:r>
          </a:p>
          <a:p>
            <a:pPr lvl="1" algn="just">
              <a:lnSpc>
                <a:spcPct val="100000"/>
              </a:lnSpc>
            </a:pPr>
            <a:endParaRPr lang="en-US" sz="2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04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2B0A9C0-DF79-4F5A-933D-F4B578254592}"/>
              </a:ext>
            </a:extLst>
          </p:cNvPr>
          <p:cNvGrpSpPr/>
          <p:nvPr/>
        </p:nvGrpSpPr>
        <p:grpSpPr>
          <a:xfrm>
            <a:off x="5546054" y="2864289"/>
            <a:ext cx="6645946" cy="3993711"/>
            <a:chOff x="5483480" y="2507809"/>
            <a:chExt cx="6645946" cy="399371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AD63499-C799-4D9C-BB45-1D05EEB34F7A}"/>
                </a:ext>
              </a:extLst>
            </p:cNvPr>
            <p:cNvGrpSpPr/>
            <p:nvPr/>
          </p:nvGrpSpPr>
          <p:grpSpPr>
            <a:xfrm>
              <a:off x="5483480" y="2507809"/>
              <a:ext cx="6264922" cy="3993711"/>
              <a:chOff x="5483480" y="2507809"/>
              <a:chExt cx="6264922" cy="3993711"/>
            </a:xfrm>
          </p:grpSpPr>
          <p:pic>
            <p:nvPicPr>
              <p:cNvPr id="6" name="Picture 2">
                <a:extLst>
                  <a:ext uri="{FF2B5EF4-FFF2-40B4-BE49-F238E27FC236}">
                    <a16:creationId xmlns:a16="http://schemas.microsoft.com/office/drawing/2014/main" id="{A1B7359E-E440-47F6-A4B1-A6AD771FABB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83480" y="2507809"/>
                <a:ext cx="6264922" cy="39937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C321480-66DE-4F51-BD32-DEB4EB41C492}"/>
                  </a:ext>
                </a:extLst>
              </p:cNvPr>
              <p:cNvSpPr/>
              <p:nvPr/>
            </p:nvSpPr>
            <p:spPr>
              <a:xfrm>
                <a:off x="5613160" y="3243384"/>
                <a:ext cx="2569673" cy="8283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27811B4-7D1C-44C6-A46F-7A35ACC5FBEF}"/>
                </a:ext>
              </a:extLst>
            </p:cNvPr>
            <p:cNvSpPr txBox="1"/>
            <p:nvPr/>
          </p:nvSpPr>
          <p:spPr>
            <a:xfrm>
              <a:off x="6897996" y="5734787"/>
              <a:ext cx="523143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140, 141, 147, 148, 153, 155, 157, 158, 160, </a:t>
              </a:r>
              <a:r>
                <a:rPr lang="en-US" b="1" i="1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154, 162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30" y="0"/>
            <a:ext cx="10969943" cy="6096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Mass Chain Evaluation: 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300 nuclei,  22 A-chains</a:t>
            </a:r>
            <a:endParaRPr lang="en-US" sz="28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509457" y="533400"/>
            <a:ext cx="5447724" cy="6324600"/>
          </a:xfrm>
        </p:spPr>
        <p:txBody>
          <a:bodyPr>
            <a:normAutofit fontScale="25000" lnSpcReduction="2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1.</a:t>
            </a:r>
            <a:r>
              <a:rPr lang="en-US" sz="3600" b="1" dirty="0">
                <a:solidFill>
                  <a:srgbClr val="00B050"/>
                </a:solidFill>
              </a:rPr>
              <a:t> </a:t>
            </a:r>
            <a:r>
              <a:rPr lang="en-US" sz="3600" b="1" dirty="0" err="1">
                <a:solidFill>
                  <a:srgbClr val="3E8241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252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106, 813 (2005)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8 nuclei: Cm, Bk, </a:t>
            </a:r>
            <a:r>
              <a:rPr lang="en-US" sz="3600" b="1" dirty="0" err="1">
                <a:solidFill>
                  <a:srgbClr val="00B050"/>
                </a:solidFill>
              </a:rPr>
              <a:t>Cf</a:t>
            </a:r>
            <a:r>
              <a:rPr lang="en-US" sz="3600" b="1" dirty="0">
                <a:solidFill>
                  <a:srgbClr val="00B050"/>
                </a:solidFill>
              </a:rPr>
              <a:t>, Es, </a:t>
            </a:r>
            <a:r>
              <a:rPr lang="en-US" sz="3600" b="1" dirty="0" err="1">
                <a:solidFill>
                  <a:srgbClr val="00B050"/>
                </a:solidFill>
              </a:rPr>
              <a:t>Fm</a:t>
            </a:r>
            <a:r>
              <a:rPr lang="en-US" sz="3600" b="1" dirty="0">
                <a:solidFill>
                  <a:srgbClr val="00B050"/>
                </a:solidFill>
              </a:rPr>
              <a:t>, Md, No, </a:t>
            </a:r>
            <a:r>
              <a:rPr lang="en-US" sz="3600" b="1" dirty="0" err="1">
                <a:solidFill>
                  <a:srgbClr val="00B050"/>
                </a:solidFill>
              </a:rPr>
              <a:t>Lr</a:t>
            </a:r>
            <a:endParaRPr lang="en-US" sz="3600" b="1" dirty="0">
              <a:solidFill>
                <a:srgbClr val="00B050"/>
              </a:solidFill>
            </a:endParaRPr>
          </a:p>
          <a:p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2.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140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108, 1287 (2007)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dirty="0" err="1">
                <a:solidFill>
                  <a:srgbClr val="00B050"/>
                </a:solidFill>
              </a:rPr>
              <a:t>Te</a:t>
            </a:r>
            <a:r>
              <a:rPr lang="en-US" sz="3600" b="1" dirty="0">
                <a:solidFill>
                  <a:srgbClr val="00B050"/>
                </a:solidFill>
              </a:rPr>
              <a:t>, I, </a:t>
            </a:r>
            <a:r>
              <a:rPr lang="en-US" sz="3600" b="1" dirty="0" err="1">
                <a:solidFill>
                  <a:srgbClr val="00B050"/>
                </a:solidFill>
              </a:rPr>
              <a:t>Xe</a:t>
            </a:r>
            <a:r>
              <a:rPr lang="en-US" sz="3600" b="1" dirty="0">
                <a:solidFill>
                  <a:srgbClr val="00B050"/>
                </a:solidFill>
              </a:rPr>
              <a:t>, Cs, Ba, La, Ce,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3. </a:t>
            </a:r>
            <a:r>
              <a:rPr lang="en-US" sz="3600" b="1" dirty="0" err="1">
                <a:solidFill>
                  <a:srgbClr val="00B050"/>
                </a:solidFill>
                <a:hlinkClick r:id="rId4"/>
              </a:rPr>
              <a:t>D.Abriola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i="1" dirty="0">
                <a:solidFill>
                  <a:srgbClr val="00B050"/>
                </a:solidFill>
              </a:rPr>
              <a:t>et al</a:t>
            </a:r>
            <a:r>
              <a:rPr lang="en-US" sz="3600" b="1" dirty="0">
                <a:solidFill>
                  <a:srgbClr val="00B050"/>
                </a:solidFill>
              </a:rPr>
              <a:t>.,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84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110, 2815 (2009)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 nucleus:  Y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4.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110, 749 (2009)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Xe</a:t>
            </a:r>
            <a:r>
              <a:rPr lang="en-US" sz="3600" b="1" dirty="0">
                <a:solidFill>
                  <a:srgbClr val="00B050"/>
                </a:solidFill>
              </a:rPr>
              <a:t>, Cs, Ba, La, Ce,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Ho, 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Tm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5.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97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111, 525 (2010)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14 nuclei: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Br, Kr, </a:t>
            </a:r>
            <a:r>
              <a:rPr lang="en-US" sz="3600" b="1" dirty="0" err="1">
                <a:solidFill>
                  <a:srgbClr val="00B050"/>
                </a:solidFill>
              </a:rPr>
              <a:t>Rb</a:t>
            </a:r>
            <a:r>
              <a:rPr lang="en-US" sz="3600" b="1" dirty="0">
                <a:solidFill>
                  <a:srgbClr val="00B050"/>
                </a:solidFill>
              </a:rPr>
              <a:t>, Sr, Y, </a:t>
            </a:r>
            <a:r>
              <a:rPr lang="en-US" sz="3600" b="1" dirty="0" err="1">
                <a:solidFill>
                  <a:srgbClr val="00B050"/>
                </a:solidFill>
              </a:rPr>
              <a:t>Zr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Nb</a:t>
            </a:r>
            <a:r>
              <a:rPr lang="en-US" sz="3600" b="1" dirty="0">
                <a:solidFill>
                  <a:srgbClr val="00B050"/>
                </a:solidFill>
              </a:rPr>
              <a:t>, Mo, Tc, Ru, Rh, Pd, Ag, Cd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6. </a:t>
            </a:r>
            <a:r>
              <a:rPr lang="en-US" sz="3600" b="1" dirty="0" err="1">
                <a:solidFill>
                  <a:srgbClr val="00B050"/>
                </a:solidFill>
                <a:hlinkClick r:id="rId5"/>
              </a:rPr>
              <a:t>J.Cameron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J.Chen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7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365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10 nuclei: Na, Mg, Al, Si, P, S, Cl, </a:t>
            </a:r>
            <a:r>
              <a:rPr lang="en-US" sz="3600" b="1" dirty="0" err="1">
                <a:solidFill>
                  <a:srgbClr val="00B050"/>
                </a:solidFill>
              </a:rPr>
              <a:t>Ar</a:t>
            </a:r>
            <a:r>
              <a:rPr lang="en-US" sz="3600" b="1" dirty="0">
                <a:solidFill>
                  <a:srgbClr val="00B050"/>
                </a:solidFill>
              </a:rPr>
              <a:t>, K, Ca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7.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5"/>
              </a:rPr>
              <a:t>J.Cameron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7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36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10 nuclei: Na, Mg, Al, Si, P, S, Cl, </a:t>
            </a:r>
            <a:r>
              <a:rPr lang="en-US" sz="3600" b="1" dirty="0" err="1">
                <a:solidFill>
                  <a:srgbClr val="00B050"/>
                </a:solidFill>
              </a:rPr>
              <a:t>Ar</a:t>
            </a:r>
            <a:r>
              <a:rPr lang="en-US" sz="3600" b="1" dirty="0">
                <a:solidFill>
                  <a:srgbClr val="00B050"/>
                </a:solidFill>
              </a:rPr>
              <a:t>, K, Ca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8.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7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34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1563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11 nuclei: Ne, Na, Mg, Al, Si, P, S, Cl, </a:t>
            </a:r>
            <a:r>
              <a:rPr lang="en-US" sz="3600" b="1" dirty="0" err="1">
                <a:solidFill>
                  <a:srgbClr val="00B050"/>
                </a:solidFill>
              </a:rPr>
              <a:t>Ar</a:t>
            </a:r>
            <a:r>
              <a:rPr lang="en-US" sz="3600" b="1" dirty="0">
                <a:solidFill>
                  <a:srgbClr val="00B050"/>
                </a:solidFill>
              </a:rPr>
              <a:t>, K, Ca 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9. </a:t>
            </a:r>
            <a:r>
              <a:rPr lang="en-US" sz="3600" b="1" dirty="0" err="1">
                <a:solidFill>
                  <a:srgbClr val="00B050"/>
                </a:solidFill>
                <a:hlinkClick r:id="rId7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77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1115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12 nuclei: Ni, Cu, Zn, Ga, Ge, As, Se, Br, Kr, </a:t>
            </a:r>
            <a:r>
              <a:rPr lang="en-US" sz="3600" b="1" dirty="0" err="1">
                <a:solidFill>
                  <a:srgbClr val="00B050"/>
                </a:solidFill>
              </a:rPr>
              <a:t>Rb</a:t>
            </a:r>
            <a:r>
              <a:rPr lang="en-US" sz="3600" b="1" dirty="0">
                <a:solidFill>
                  <a:srgbClr val="00B050"/>
                </a:solidFill>
              </a:rPr>
              <a:t>, Sr, Y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10.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148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117,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dirty="0" err="1">
                <a:solidFill>
                  <a:srgbClr val="00B050"/>
                </a:solidFill>
              </a:rPr>
              <a:t>Xe</a:t>
            </a:r>
            <a:r>
              <a:rPr lang="en-US" sz="3600" b="1" dirty="0">
                <a:solidFill>
                  <a:srgbClr val="00B050"/>
                </a:solidFill>
              </a:rPr>
              <a:t>, Cs, Ba, La, Ce,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Ho, 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Tm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11.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141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122,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dirty="0" err="1">
                <a:solidFill>
                  <a:srgbClr val="00B050"/>
                </a:solidFill>
              </a:rPr>
              <a:t>Te</a:t>
            </a:r>
            <a:r>
              <a:rPr lang="en-US" sz="3600" b="1" dirty="0">
                <a:solidFill>
                  <a:srgbClr val="00B050"/>
                </a:solidFill>
              </a:rPr>
              <a:t>, I, </a:t>
            </a:r>
            <a:r>
              <a:rPr lang="en-US" sz="3600" b="1" dirty="0" err="1">
                <a:solidFill>
                  <a:srgbClr val="00B050"/>
                </a:solidFill>
              </a:rPr>
              <a:t>Xe</a:t>
            </a:r>
            <a:r>
              <a:rPr lang="en-US" sz="3600" b="1" dirty="0">
                <a:solidFill>
                  <a:srgbClr val="00B050"/>
                </a:solidFill>
              </a:rPr>
              <a:t>, Cs, Ba, La, Ce,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12.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132, 1 (2016)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15 nuclei: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Ho, 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Tm, </a:t>
            </a:r>
            <a:r>
              <a:rPr lang="en-US" sz="3600" b="1" dirty="0" err="1">
                <a:solidFill>
                  <a:srgbClr val="00B050"/>
                </a:solidFill>
              </a:rPr>
              <a:t>Yb</a:t>
            </a:r>
            <a:r>
              <a:rPr lang="en-US" sz="3600" b="1" dirty="0">
                <a:solidFill>
                  <a:srgbClr val="00B050"/>
                </a:solidFill>
              </a:rPr>
              <a:t>, Lu, Hf, Ta, W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13.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158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141, 1 (2017)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15 nuclei: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Ho, 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Tm, </a:t>
            </a:r>
            <a:r>
              <a:rPr lang="en-US" sz="3600" b="1" dirty="0" err="1">
                <a:solidFill>
                  <a:srgbClr val="00B050"/>
                </a:solidFill>
              </a:rPr>
              <a:t>Yb</a:t>
            </a:r>
            <a:r>
              <a:rPr lang="en-US" sz="3600" b="1" dirty="0">
                <a:solidFill>
                  <a:srgbClr val="00B050"/>
                </a:solidFill>
              </a:rPr>
              <a:t>, Lu, Hf, Ta, W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14.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140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154, 1 (2018)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17 nuclei: Sb, </a:t>
            </a:r>
            <a:r>
              <a:rPr lang="en-US" sz="3600" b="1" dirty="0" err="1">
                <a:solidFill>
                  <a:srgbClr val="00B050"/>
                </a:solidFill>
              </a:rPr>
              <a:t>Te</a:t>
            </a:r>
            <a:r>
              <a:rPr lang="en-US" sz="3600" b="1" dirty="0">
                <a:solidFill>
                  <a:srgbClr val="00B050"/>
                </a:solidFill>
              </a:rPr>
              <a:t>, I, </a:t>
            </a:r>
            <a:r>
              <a:rPr lang="en-US" sz="3600" b="1" dirty="0" err="1">
                <a:solidFill>
                  <a:srgbClr val="00B050"/>
                </a:solidFill>
              </a:rPr>
              <a:t>Xe</a:t>
            </a:r>
            <a:r>
              <a:rPr lang="en-US" sz="3600" b="1" dirty="0">
                <a:solidFill>
                  <a:srgbClr val="00B050"/>
                </a:solidFill>
              </a:rPr>
              <a:t>, Cs, Ba, La, Ce,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15.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=155,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155, 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160, 1 (2019)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</a:t>
            </a:r>
            <a:r>
              <a:rPr lang="en-US" sz="3600" b="1" baseline="30000" dirty="0">
                <a:solidFill>
                  <a:srgbClr val="00B050"/>
                </a:solidFill>
              </a:rPr>
              <a:t>  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Yb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Ta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17.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=153,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153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170, 1 (2020)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La, Ce,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Ho, 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Tm, </a:t>
            </a:r>
            <a:r>
              <a:rPr lang="en-US" sz="3600" b="1" dirty="0" err="1">
                <a:solidFill>
                  <a:srgbClr val="00B050"/>
                </a:solidFill>
              </a:rPr>
              <a:t>Yb</a:t>
            </a:r>
            <a:r>
              <a:rPr lang="en-US" sz="3600" b="1" dirty="0">
                <a:solidFill>
                  <a:srgbClr val="00B050"/>
                </a:solidFill>
              </a:rPr>
              <a:t>, Lu, Hf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16.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=160,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160,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176, 1 (2021)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17 nuclei: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Nd, Pm,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Ho, 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Tm, </a:t>
            </a:r>
            <a:r>
              <a:rPr lang="en-US" sz="3600" b="1" dirty="0" err="1">
                <a:solidFill>
                  <a:srgbClr val="00B050"/>
                </a:solidFill>
              </a:rPr>
              <a:t>Yb</a:t>
            </a:r>
            <a:r>
              <a:rPr lang="en-US" sz="3600" b="1" dirty="0">
                <a:solidFill>
                  <a:srgbClr val="00B050"/>
                </a:solidFill>
              </a:rPr>
              <a:t>, Lu, Hf, Ta, W, Re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18. 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 , </a:t>
            </a:r>
            <a:r>
              <a:rPr lang="en-US" sz="3600" b="1" dirty="0" err="1">
                <a:solidFill>
                  <a:srgbClr val="00B050"/>
                </a:solidFill>
                <a:hlinkClick r:id="rId7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147,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181, 1 (2022)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</a:t>
            </a:r>
            <a:r>
              <a:rPr lang="en-US" sz="3600" b="1" baseline="30000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Xe</a:t>
            </a:r>
            <a:r>
              <a:rPr lang="en-US" sz="3600" b="1" dirty="0">
                <a:solidFill>
                  <a:srgbClr val="00B050"/>
                </a:solidFill>
              </a:rPr>
              <a:t>, Cs, Ba, La, Ce, 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Nd, (</a:t>
            </a:r>
            <a:r>
              <a:rPr lang="en-US" sz="3600" b="1" i="1" dirty="0">
                <a:solidFill>
                  <a:srgbClr val="00B050"/>
                </a:solidFill>
              </a:rPr>
              <a:t>Pm Balraj Singh</a:t>
            </a:r>
            <a:r>
              <a:rPr lang="en-US" sz="3600" b="1" dirty="0">
                <a:solidFill>
                  <a:srgbClr val="00B050"/>
                </a:solidFill>
              </a:rPr>
              <a:t>), 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Eu, 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Tb, Dy, Ho, 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Tm</a:t>
            </a:r>
          </a:p>
          <a:p>
            <a:endParaRPr lang="en-US" sz="1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C0E1B6-3202-49F4-A8D5-68E54C6A3B9D}"/>
              </a:ext>
            </a:extLst>
          </p:cNvPr>
          <p:cNvSpPr txBox="1">
            <a:spLocks/>
          </p:cNvSpPr>
          <p:nvPr/>
        </p:nvSpPr>
        <p:spPr>
          <a:xfrm>
            <a:off x="5957181" y="576404"/>
            <a:ext cx="6017558" cy="268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rgbClr val="00B050"/>
                </a:solidFill>
              </a:rPr>
              <a:t>19. </a:t>
            </a:r>
            <a:r>
              <a:rPr lang="en-US" sz="900" b="1" dirty="0" err="1">
                <a:solidFill>
                  <a:srgbClr val="00B050"/>
                </a:solidFill>
                <a:hlinkClick r:id="rId3"/>
              </a:rPr>
              <a:t>N.Nica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141, </a:t>
            </a:r>
            <a:r>
              <a:rPr lang="en-US" sz="900" b="1" dirty="0" err="1">
                <a:solidFill>
                  <a:srgbClr val="00B050"/>
                </a:solidFill>
              </a:rPr>
              <a:t>Nucl.Data</a:t>
            </a:r>
            <a:r>
              <a:rPr lang="en-US" sz="900" b="1" dirty="0">
                <a:solidFill>
                  <a:srgbClr val="00B050"/>
                </a:solidFill>
              </a:rPr>
              <a:t> Sheets 187, 1 (2023)</a:t>
            </a:r>
            <a:endParaRPr lang="en-US" sz="900" b="1" i="1" dirty="0">
              <a:solidFill>
                <a:srgbClr val="00B0F0"/>
              </a:solidFill>
            </a:endParaRP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 : Sb, </a:t>
            </a:r>
            <a:r>
              <a:rPr lang="en-US" sz="900" b="1" dirty="0" err="1">
                <a:solidFill>
                  <a:srgbClr val="00B050"/>
                </a:solidFill>
              </a:rPr>
              <a:t>Te</a:t>
            </a:r>
            <a:r>
              <a:rPr lang="en-US" sz="900" b="1" dirty="0">
                <a:solidFill>
                  <a:srgbClr val="00B050"/>
                </a:solidFill>
              </a:rPr>
              <a:t>, I, </a:t>
            </a:r>
            <a:r>
              <a:rPr lang="en-US" sz="900" b="1" dirty="0" err="1">
                <a:solidFill>
                  <a:srgbClr val="00B050"/>
                </a:solidFill>
              </a:rPr>
              <a:t>Xe</a:t>
            </a:r>
            <a:r>
              <a:rPr lang="en-US" sz="900" b="1" dirty="0">
                <a:solidFill>
                  <a:srgbClr val="00B050"/>
                </a:solidFill>
              </a:rPr>
              <a:t>, Cs, Ba, La, Ce, </a:t>
            </a:r>
            <a:r>
              <a:rPr lang="en-US" sz="900" b="1" dirty="0" err="1">
                <a:solidFill>
                  <a:srgbClr val="00B050"/>
                </a:solidFill>
              </a:rPr>
              <a:t>Pr</a:t>
            </a:r>
            <a:r>
              <a:rPr lang="en-US" sz="900" b="1" dirty="0">
                <a:solidFill>
                  <a:srgbClr val="00B050"/>
                </a:solidFill>
              </a:rPr>
              <a:t>, Nd, Pm, </a:t>
            </a:r>
            <a:r>
              <a:rPr lang="en-US" sz="900" b="1" dirty="0" err="1">
                <a:solidFill>
                  <a:srgbClr val="00B050"/>
                </a:solidFill>
              </a:rPr>
              <a:t>Sm</a:t>
            </a:r>
            <a:r>
              <a:rPr lang="en-US" sz="900" b="1" dirty="0">
                <a:solidFill>
                  <a:srgbClr val="00B050"/>
                </a:solidFill>
              </a:rPr>
              <a:t>, Eu, </a:t>
            </a:r>
            <a:r>
              <a:rPr lang="en-US" sz="900" b="1" dirty="0" err="1">
                <a:solidFill>
                  <a:srgbClr val="00B050"/>
                </a:solidFill>
              </a:rPr>
              <a:t>Gd</a:t>
            </a:r>
            <a:r>
              <a:rPr lang="en-US" sz="900" b="1" dirty="0">
                <a:solidFill>
                  <a:srgbClr val="00B050"/>
                </a:solidFill>
              </a:rPr>
              <a:t>, Tb, Dy, Ho</a:t>
            </a: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20.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3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162,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i="1" dirty="0">
                <a:solidFill>
                  <a:srgbClr val="00B0F0"/>
                </a:solidFill>
              </a:rPr>
              <a:t>post-editorial review with evaluator, Aug 8, 2023 (FY21)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nuclei: Nd, Pm, </a:t>
            </a:r>
            <a:r>
              <a:rPr lang="en-US" sz="900" b="1" dirty="0" err="1">
                <a:solidFill>
                  <a:srgbClr val="00B050"/>
                </a:solidFill>
              </a:rPr>
              <a:t>Sm</a:t>
            </a:r>
            <a:r>
              <a:rPr lang="en-US" sz="900" b="1" dirty="0">
                <a:solidFill>
                  <a:srgbClr val="00B050"/>
                </a:solidFill>
              </a:rPr>
              <a:t>, Eu, </a:t>
            </a:r>
            <a:r>
              <a:rPr lang="en-US" sz="900" b="1" dirty="0" err="1">
                <a:solidFill>
                  <a:srgbClr val="00B050"/>
                </a:solidFill>
              </a:rPr>
              <a:t>Gd</a:t>
            </a:r>
            <a:r>
              <a:rPr lang="en-US" sz="900" b="1" dirty="0">
                <a:solidFill>
                  <a:srgbClr val="00B050"/>
                </a:solidFill>
              </a:rPr>
              <a:t>, Tb, Dy, Ho, </a:t>
            </a:r>
            <a:r>
              <a:rPr lang="en-US" sz="900" b="1" dirty="0" err="1">
                <a:solidFill>
                  <a:srgbClr val="00B050"/>
                </a:solidFill>
              </a:rPr>
              <a:t>Er</a:t>
            </a:r>
            <a:r>
              <a:rPr lang="en-US" sz="900" b="1" dirty="0">
                <a:solidFill>
                  <a:srgbClr val="00B050"/>
                </a:solidFill>
              </a:rPr>
              <a:t>, Tm, </a:t>
            </a:r>
            <a:r>
              <a:rPr lang="en-US" sz="900" b="1" dirty="0" err="1">
                <a:solidFill>
                  <a:srgbClr val="00B050"/>
                </a:solidFill>
              </a:rPr>
              <a:t>Yb</a:t>
            </a:r>
            <a:r>
              <a:rPr lang="en-US" sz="900" b="1" dirty="0">
                <a:solidFill>
                  <a:srgbClr val="00B050"/>
                </a:solidFill>
              </a:rPr>
              <a:t>, Lu, Hf, Ta, W, Re, </a:t>
            </a:r>
            <a:r>
              <a:rPr lang="en-US" sz="900" b="1" dirty="0" err="1">
                <a:solidFill>
                  <a:srgbClr val="00B050"/>
                </a:solidFill>
              </a:rPr>
              <a:t>Os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21.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3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154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i="1" dirty="0">
                <a:solidFill>
                  <a:srgbClr val="00B0F0"/>
                </a:solidFill>
              </a:rPr>
              <a:t>post-technical review with evaluator, Feb 9, 2023 (FY2022)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nuclei: Ba,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La Ce,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Pr</a:t>
            </a:r>
            <a:r>
              <a:rPr lang="en-US" sz="900" b="1" dirty="0">
                <a:solidFill>
                  <a:srgbClr val="00B050"/>
                </a:solidFill>
              </a:rPr>
              <a:t>,</a:t>
            </a:r>
            <a:r>
              <a:rPr lang="en-US" sz="900" b="1" baseline="30000" dirty="0">
                <a:solidFill>
                  <a:srgbClr val="00B050"/>
                </a:solidFill>
              </a:rPr>
              <a:t>  </a:t>
            </a:r>
            <a:r>
              <a:rPr lang="en-US" sz="900" b="1" dirty="0">
                <a:solidFill>
                  <a:srgbClr val="00B050"/>
                </a:solidFill>
              </a:rPr>
              <a:t>Nd, </a:t>
            </a:r>
            <a:r>
              <a:rPr lang="en-US" sz="900" b="1" baseline="30000" dirty="0">
                <a:solidFill>
                  <a:srgbClr val="00B050"/>
                </a:solidFill>
              </a:rPr>
              <a:t> 155</a:t>
            </a:r>
            <a:r>
              <a:rPr lang="en-US" sz="900" b="1" dirty="0">
                <a:solidFill>
                  <a:srgbClr val="00B050"/>
                </a:solidFill>
              </a:rPr>
              <a:t>Pm,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Sm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Eu,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Gd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Tb,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Dy,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Ho,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Er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Tm,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Yb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Lu,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Hf 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22.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3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148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i="1" dirty="0">
                <a:solidFill>
                  <a:srgbClr val="00B0F0"/>
                </a:solidFill>
              </a:rPr>
              <a:t>submitted to NNDC, Sept 6, 2023 (FY2023)</a:t>
            </a:r>
          </a:p>
          <a:p>
            <a:pPr marL="914400" lvl="2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nuclei: Ba,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La Ce,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Pr</a:t>
            </a:r>
            <a:r>
              <a:rPr lang="en-US" sz="900" b="1" dirty="0">
                <a:solidFill>
                  <a:srgbClr val="00B050"/>
                </a:solidFill>
              </a:rPr>
              <a:t>,</a:t>
            </a:r>
            <a:r>
              <a:rPr lang="en-US" sz="900" b="1" baseline="30000" dirty="0">
                <a:solidFill>
                  <a:srgbClr val="00B050"/>
                </a:solidFill>
              </a:rPr>
              <a:t>  </a:t>
            </a:r>
            <a:r>
              <a:rPr lang="en-US" sz="900" b="1" dirty="0">
                <a:solidFill>
                  <a:srgbClr val="00B050"/>
                </a:solidFill>
              </a:rPr>
              <a:t>Nd, </a:t>
            </a:r>
            <a:r>
              <a:rPr lang="en-US" sz="900" b="1" baseline="30000" dirty="0">
                <a:solidFill>
                  <a:srgbClr val="00B050"/>
                </a:solidFill>
              </a:rPr>
              <a:t> 155</a:t>
            </a:r>
            <a:r>
              <a:rPr lang="en-US" sz="900" b="1" dirty="0">
                <a:solidFill>
                  <a:srgbClr val="00B050"/>
                </a:solidFill>
              </a:rPr>
              <a:t>Pm,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Sm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Eu,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Gd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Tb,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Dy,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Ho,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Er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Tm,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Yb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Lu, </a:t>
            </a:r>
            <a:r>
              <a:rPr lang="en-US" sz="900" b="1" baseline="30000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Hf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2BBC91-2E93-4E89-AC1B-21CF3D779C74}"/>
              </a:ext>
            </a:extLst>
          </p:cNvPr>
          <p:cNvSpPr/>
          <p:nvPr/>
        </p:nvSpPr>
        <p:spPr>
          <a:xfrm>
            <a:off x="8209595" y="4100003"/>
            <a:ext cx="1348967" cy="1339914"/>
          </a:xfrm>
          <a:prstGeom prst="ellipse">
            <a:avLst/>
          </a:prstGeom>
          <a:solidFill>
            <a:srgbClr val="00B0F0">
              <a:alpha val="13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C22193-16BB-4D55-8E7A-9250E3167A45}"/>
              </a:ext>
            </a:extLst>
          </p:cNvPr>
          <p:cNvSpPr txBox="1">
            <a:spLocks/>
          </p:cNvSpPr>
          <p:nvPr/>
        </p:nvSpPr>
        <p:spPr bwMode="auto">
          <a:xfrm>
            <a:off x="9572079" y="4394627"/>
            <a:ext cx="2697201" cy="101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-SIZE is very large for all nuclei!</a:t>
            </a:r>
          </a:p>
          <a:p>
            <a:pPr algn="l"/>
            <a:r>
              <a:rPr lang="en-US" sz="1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-VERY COMPLEX</a:t>
            </a:r>
          </a:p>
          <a:p>
            <a:pPr algn="l"/>
            <a:r>
              <a:rPr lang="en-US" sz="1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 A-chain/FY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F1A1E7-3701-4C78-B407-17F75EFF26DD}"/>
              </a:ext>
            </a:extLst>
          </p:cNvPr>
          <p:cNvSpPr/>
          <p:nvPr/>
        </p:nvSpPr>
        <p:spPr>
          <a:xfrm>
            <a:off x="7458518" y="2817893"/>
            <a:ext cx="2569673" cy="82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519879-359B-42F8-8887-5F4BEF0ED95F}"/>
              </a:ext>
            </a:extLst>
          </p:cNvPr>
          <p:cNvSpPr/>
          <p:nvPr/>
        </p:nvSpPr>
        <p:spPr>
          <a:xfrm>
            <a:off x="6302749" y="1882342"/>
            <a:ext cx="5447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</a:rPr>
              <a:t>1. </a:t>
            </a:r>
            <a:r>
              <a:rPr lang="en-US" sz="900" b="1" dirty="0">
                <a:solidFill>
                  <a:srgbClr val="00B0F0"/>
                </a:solidFill>
              </a:rPr>
              <a:t>Review: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A = 212, Review of full mass chain evaluation, </a:t>
            </a:r>
            <a:r>
              <a:rPr lang="en-US" sz="900" b="1" i="1" dirty="0">
                <a:solidFill>
                  <a:srgbClr val="00B0F0"/>
                </a:solidFill>
              </a:rPr>
              <a:t>FY2020</a:t>
            </a:r>
            <a:r>
              <a:rPr lang="en-US" sz="900" b="1" dirty="0">
                <a:solidFill>
                  <a:srgbClr val="00B050"/>
                </a:solidFill>
              </a:rPr>
              <a:t>	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	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12 nuclei: Hg, Tl, Pb, Bi, Po, At, Rn, Fr, Ra, Ac, Th, Pa 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2. </a:t>
            </a:r>
            <a:r>
              <a:rPr lang="en-US" sz="900" b="1" dirty="0">
                <a:solidFill>
                  <a:srgbClr val="00B0F0"/>
                </a:solidFill>
              </a:rPr>
              <a:t>Review: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A = 245, Review of full mass chain evaluation</a:t>
            </a:r>
            <a:r>
              <a:rPr lang="en-US" sz="900" b="1" dirty="0">
                <a:solidFill>
                  <a:srgbClr val="00B0F0"/>
                </a:solidFill>
              </a:rPr>
              <a:t>, </a:t>
            </a:r>
            <a:r>
              <a:rPr lang="en-US" sz="900" b="1" i="1" dirty="0">
                <a:solidFill>
                  <a:srgbClr val="00B0F0"/>
                </a:solidFill>
              </a:rPr>
              <a:t>FY2021</a:t>
            </a:r>
          </a:p>
          <a:p>
            <a:r>
              <a:rPr lang="en-US" sz="900" b="1" dirty="0">
                <a:solidFill>
                  <a:srgbClr val="00B0F0"/>
                </a:solidFill>
              </a:rPr>
              <a:t>	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9 nuclei: U, Pu, Am, Cu, Bk,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</a:rPr>
              <a:t>Cf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Es,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</a:rPr>
              <a:t>Fm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Md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3. </a:t>
            </a:r>
            <a:r>
              <a:rPr lang="en-US" sz="900" b="1" dirty="0">
                <a:solidFill>
                  <a:srgbClr val="00B0F0"/>
                </a:solidFill>
              </a:rPr>
              <a:t>Review: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A = 31, Review of full mass chain evaluation, </a:t>
            </a:r>
            <a:r>
              <a:rPr lang="en-US" sz="900" b="1" i="1" dirty="0">
                <a:solidFill>
                  <a:srgbClr val="00B0F0"/>
                </a:solidFill>
              </a:rPr>
              <a:t>FY2022</a:t>
            </a:r>
          </a:p>
          <a:p>
            <a:r>
              <a:rPr lang="en-US" sz="900" b="1" dirty="0">
                <a:solidFill>
                  <a:srgbClr val="00B0F0"/>
                </a:solidFill>
              </a:rPr>
              <a:t>	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11 nuclei: F, Ne, Na, Mg, Al, Si, P, S, Cl,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K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4. </a:t>
            </a:r>
            <a:r>
              <a:rPr lang="en-US" sz="900" b="1" dirty="0">
                <a:solidFill>
                  <a:srgbClr val="00B0F0"/>
                </a:solidFill>
              </a:rPr>
              <a:t>Review: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A = 200, Review of full mass chain evaluation, </a:t>
            </a:r>
            <a:r>
              <a:rPr lang="en-US" sz="900" b="1" i="1" dirty="0">
                <a:solidFill>
                  <a:srgbClr val="00B0F0"/>
                </a:solidFill>
              </a:rPr>
              <a:t>FY2023</a:t>
            </a:r>
          </a:p>
          <a:p>
            <a:r>
              <a:rPr lang="en-US" sz="900" b="1" dirty="0">
                <a:solidFill>
                  <a:srgbClr val="00B0F0"/>
                </a:solidFill>
              </a:rPr>
              <a:t>	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12 nuclei: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</a:rPr>
              <a:t>Os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</a:rPr>
              <a:t>Ir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Pt, Au, Hg, Tl, Pb, Bi, Po, At, Rn, Fr</a:t>
            </a:r>
          </a:p>
        </p:txBody>
      </p:sp>
    </p:spTree>
    <p:extLst>
      <p:ext uri="{BB962C8B-B14F-4D97-AF65-F5344CB8AC3E}">
        <p14:creationId xmlns:p14="http://schemas.microsoft.com/office/powerpoint/2010/main" val="110420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30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Currency Status</a:t>
            </a:r>
            <a:b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@Texas A&amp;M University</a:t>
            </a:r>
            <a:endParaRPr lang="en-US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09" y="1371600"/>
            <a:ext cx="11579384" cy="54864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Responsibility: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140, 141, 147, 148, 153, 155, 157, 158, 160, 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154, 162</a:t>
            </a:r>
          </a:p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 (Mar-2022)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(May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(Aug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 (Oct-2019)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(Nov 2018)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(Feb 2017)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(Dec 2015)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 (Jan 2023)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 (Oct 2013, new full mass chain </a:t>
            </a:r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evalution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submitted to NNDC, Sept 6, 2023)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FY2021: 162 (Mar 2007 – post-editorial review, with evaluator, Aug 8, 2023)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FY2022: 154 (May 2008 – post-technical review, with evaluator, Feb. 2, 2023)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FY2024: 156, (Mar 2012 – NNDC responsibility)</a:t>
            </a:r>
          </a:p>
          <a:p>
            <a:pPr marL="0" indent="0">
              <a:buNone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88" y="3111500"/>
            <a:ext cx="11807924" cy="1143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1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Standing@Texas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A&amp;M University CI</a:t>
            </a:r>
            <a:endParaRPr lang="en-US" i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201624" y="3727242"/>
            <a:ext cx="5037519" cy="1415126"/>
            <a:chOff x="6617804" y="3660580"/>
            <a:chExt cx="5379493" cy="1247140"/>
          </a:xfrm>
        </p:grpSpPr>
        <p:sp>
          <p:nvSpPr>
            <p:cNvPr id="5" name="Title 1"/>
            <p:cNvSpPr txBox="1">
              <a:spLocks/>
            </p:cNvSpPr>
            <p:nvPr/>
          </p:nvSpPr>
          <p:spPr bwMode="auto">
            <a:xfrm>
              <a:off x="6617804" y="3710810"/>
              <a:ext cx="4878072" cy="582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9600" kern="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3200" b="1" i="1" kern="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HELP GENERAL EFFORT </a:t>
              </a:r>
              <a:endParaRPr lang="en-US" sz="3200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804" y="3660580"/>
              <a:ext cx="5379493" cy="1247140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547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BB59813A-F69F-4991-A1B0-0086C90F7503}"/>
              </a:ext>
            </a:extLst>
          </p:cNvPr>
          <p:cNvGrpSpPr/>
          <p:nvPr/>
        </p:nvGrpSpPr>
        <p:grpSpPr>
          <a:xfrm>
            <a:off x="5230320" y="497251"/>
            <a:ext cx="6977556" cy="6452544"/>
            <a:chOff x="5230320" y="497251"/>
            <a:chExt cx="6977556" cy="645254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E0014DF-A339-2CB9-52B6-346CED90F66A}"/>
                </a:ext>
              </a:extLst>
            </p:cNvPr>
            <p:cNvGrpSpPr/>
            <p:nvPr/>
          </p:nvGrpSpPr>
          <p:grpSpPr>
            <a:xfrm>
              <a:off x="5427663" y="814610"/>
              <a:ext cx="6780213" cy="6081491"/>
              <a:chOff x="5408612" y="814609"/>
              <a:chExt cx="6780213" cy="6081491"/>
            </a:xfrm>
          </p:grpSpPr>
          <p:pic>
            <p:nvPicPr>
              <p:cNvPr id="6" name="Content Placeholder 4">
                <a:extLst>
                  <a:ext uri="{FF2B5EF4-FFF2-40B4-BE49-F238E27FC236}">
                    <a16:creationId xmlns:a16="http://schemas.microsoft.com/office/drawing/2014/main" id="{BC428FE0-7F7A-A96B-6050-EB53ECE1EE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08612" y="814609"/>
                <a:ext cx="6780213" cy="6081491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F34E43F8-D8B8-86EC-6790-5940995A7D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60000">
                <a:off x="5646217" y="2754470"/>
                <a:ext cx="1300697" cy="10432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060CE-5E0F-A221-69DA-84C1EA8824CE}"/>
                  </a:ext>
                </a:extLst>
              </p:cNvPr>
              <p:cNvSpPr/>
              <p:nvPr/>
            </p:nvSpPr>
            <p:spPr>
              <a:xfrm>
                <a:off x="6932612" y="3581401"/>
                <a:ext cx="76199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81" name="Title 1">
              <a:extLst>
                <a:ext uri="{FF2B5EF4-FFF2-40B4-BE49-F238E27FC236}">
                  <a16:creationId xmlns:a16="http://schemas.microsoft.com/office/drawing/2014/main" id="{24F800E5-6370-45D8-BC79-4240E4C1B58C}"/>
                </a:ext>
              </a:extLst>
            </p:cNvPr>
            <p:cNvSpPr txBox="1">
              <a:spLocks/>
            </p:cNvSpPr>
            <p:nvPr/>
          </p:nvSpPr>
          <p:spPr>
            <a:xfrm rot="16200000">
              <a:off x="7735174" y="1161354"/>
              <a:ext cx="1752602" cy="42439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Level </a:t>
              </a:r>
              <a:r>
                <a:rPr lang="en-US" sz="1400" b="1" dirty="0" err="1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enery</a:t>
              </a:r>
              <a:r>
                <a:rPr lang="en-US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[</a:t>
              </a:r>
              <a:r>
                <a:rPr lang="en-US" sz="1400" b="1" dirty="0" err="1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2c</a:t>
              </a:r>
              <a:r>
                <a:rPr lang="en-US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]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Title 1">
                  <a:extLst>
                    <a:ext uri="{FF2B5EF4-FFF2-40B4-BE49-F238E27FC236}">
                      <a16:creationId xmlns:a16="http://schemas.microsoft.com/office/drawing/2014/main" id="{BCCC40FC-FDA9-43B9-A592-A7A14387264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7750516" y="6525400"/>
                  <a:ext cx="847428" cy="4243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ctr" defTabSz="9144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l"/>
                  <a:r>
                    <a:rPr lang="en-US" sz="1400" b="1" dirty="0">
                      <a:solidFill>
                        <a:prstClr val="black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Spin</a:t>
                  </a:r>
                  <a14:m>
                    <m:oMath xmlns:m="http://schemas.openxmlformats.org/officeDocument/2006/math">
                      <m:r>
                        <a:rPr lang="en-US" sz="1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ℏ]</m:t>
                      </m:r>
                    </m:oMath>
                  </a14:m>
                  <a:endParaRPr lang="en-US" sz="14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85" name="Title 1">
                  <a:extLst>
                    <a:ext uri="{FF2B5EF4-FFF2-40B4-BE49-F238E27FC236}">
                      <a16:creationId xmlns:a16="http://schemas.microsoft.com/office/drawing/2014/main" id="{BCCC40FC-FDA9-43B9-A592-A7A1438726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0516" y="6525400"/>
                  <a:ext cx="847428" cy="424395"/>
                </a:xfrm>
                <a:prstGeom prst="rect">
                  <a:avLst/>
                </a:prstGeom>
                <a:blipFill>
                  <a:blip r:embed="rId5"/>
                  <a:stretch>
                    <a:fillRect l="-21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05B4E9B-B61D-4867-9AD6-907A14294011}"/>
                </a:ext>
              </a:extLst>
            </p:cNvPr>
            <p:cNvGrpSpPr/>
            <p:nvPr/>
          </p:nvGrpSpPr>
          <p:grpSpPr>
            <a:xfrm>
              <a:off x="5230320" y="918427"/>
              <a:ext cx="6555565" cy="5606972"/>
              <a:chOff x="5228731" y="918427"/>
              <a:chExt cx="6555565" cy="5606972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DB0937F-0661-0A36-AC29-2C1C450093D0}"/>
                  </a:ext>
                </a:extLst>
              </p:cNvPr>
              <p:cNvSpPr txBox="1"/>
              <p:nvPr/>
            </p:nvSpPr>
            <p:spPr>
              <a:xfrm>
                <a:off x="6170612" y="4319549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EA91FE2-910B-4477-E096-2603E009E25E}"/>
                  </a:ext>
                </a:extLst>
              </p:cNvPr>
              <p:cNvSpPr txBox="1"/>
              <p:nvPr/>
            </p:nvSpPr>
            <p:spPr>
              <a:xfrm>
                <a:off x="8228012" y="5638800"/>
                <a:ext cx="2433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y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99B4FA3-BAEE-6664-8697-56B119347650}"/>
                  </a:ext>
                </a:extLst>
              </p:cNvPr>
              <p:cNvSpPr txBox="1"/>
              <p:nvPr/>
            </p:nvSpPr>
            <p:spPr>
              <a:xfrm>
                <a:off x="8083496" y="1438276"/>
                <a:ext cx="2433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y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0DAC9C8-C011-E19F-5651-8EE3209FCD96}"/>
                  </a:ext>
                </a:extLst>
              </p:cNvPr>
              <p:cNvSpPr txBox="1"/>
              <p:nvPr/>
            </p:nvSpPr>
            <p:spPr>
              <a:xfrm>
                <a:off x="9752012" y="1033848"/>
                <a:ext cx="2433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y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5D4CD13-30C8-A60C-F446-429493AAD36F}"/>
                  </a:ext>
                </a:extLst>
              </p:cNvPr>
              <p:cNvSpPr txBox="1"/>
              <p:nvPr/>
            </p:nvSpPr>
            <p:spPr>
              <a:xfrm>
                <a:off x="11276012" y="4114800"/>
                <a:ext cx="2433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y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2734EE-9F8B-7EB9-7461-DAC115D68E55}"/>
                  </a:ext>
                </a:extLst>
              </p:cNvPr>
              <p:cNvSpPr txBox="1"/>
              <p:nvPr/>
            </p:nvSpPr>
            <p:spPr>
              <a:xfrm>
                <a:off x="6304575" y="1490276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A2B14D-5267-0F21-4B4F-C20E4C8911B6}"/>
                  </a:ext>
                </a:extLst>
              </p:cNvPr>
              <p:cNvSpPr txBox="1"/>
              <p:nvPr/>
            </p:nvSpPr>
            <p:spPr>
              <a:xfrm>
                <a:off x="7085012" y="2792665"/>
                <a:ext cx="471992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b5</a:t>
                </a:r>
                <a:endParaRPr lang="en-US" sz="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E2DF65E-783E-A30D-0A72-BD6BECADC4AD}"/>
                  </a:ext>
                </a:extLst>
              </p:cNvPr>
              <p:cNvSpPr txBox="1"/>
              <p:nvPr/>
            </p:nvSpPr>
            <p:spPr>
              <a:xfrm>
                <a:off x="9310580" y="4050100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B1C1751-F663-7854-1DFC-F42F2FEDE3CA}"/>
                  </a:ext>
                </a:extLst>
              </p:cNvPr>
              <p:cNvSpPr txBox="1"/>
              <p:nvPr/>
            </p:nvSpPr>
            <p:spPr>
              <a:xfrm>
                <a:off x="10864849" y="992013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88C19FA-0D69-1234-95E4-21E958B7D62B}"/>
                  </a:ext>
                </a:extLst>
              </p:cNvPr>
              <p:cNvSpPr txBox="1"/>
              <p:nvPr/>
            </p:nvSpPr>
            <p:spPr>
              <a:xfrm>
                <a:off x="6466059" y="1247776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b2</a:t>
                </a:r>
                <a:endPara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1358051-FDEF-B78E-D424-9C14201A16DC}"/>
                  </a:ext>
                </a:extLst>
              </p:cNvPr>
              <p:cNvSpPr txBox="1"/>
              <p:nvPr/>
            </p:nvSpPr>
            <p:spPr>
              <a:xfrm>
                <a:off x="11199812" y="1040799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b2</a:t>
                </a:r>
                <a:endPara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026A2AD-23D4-6907-B381-E2D4C043F2BA}"/>
                  </a:ext>
                </a:extLst>
              </p:cNvPr>
              <p:cNvSpPr txBox="1"/>
              <p:nvPr/>
            </p:nvSpPr>
            <p:spPr>
              <a:xfrm>
                <a:off x="9735269" y="4114799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b2</a:t>
                </a:r>
                <a:endPara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D367EA-D6AF-A38A-7D23-F0CC95C685CD}"/>
                  </a:ext>
                </a:extLst>
              </p:cNvPr>
              <p:cNvSpPr txBox="1"/>
              <p:nvPr/>
            </p:nvSpPr>
            <p:spPr>
              <a:xfrm>
                <a:off x="6536313" y="4066401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b2</a:t>
                </a:r>
                <a:endPara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87A4659-BAA9-BC6D-0CE9-70F9DE478CD0}"/>
                  </a:ext>
                </a:extLst>
              </p:cNvPr>
              <p:cNvSpPr txBox="1"/>
              <p:nvPr/>
            </p:nvSpPr>
            <p:spPr>
              <a:xfrm>
                <a:off x="9995528" y="4313199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b3</a:t>
                </a:r>
                <a:endParaRPr lang="en-US" sz="12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04149F3-5DD3-F5F4-322F-04D59FB07E37}"/>
                  </a:ext>
                </a:extLst>
              </p:cNvPr>
              <p:cNvSpPr txBox="1"/>
              <p:nvPr/>
            </p:nvSpPr>
            <p:spPr>
              <a:xfrm>
                <a:off x="9120953" y="1252926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b3</a:t>
                </a:r>
                <a:endParaRPr lang="en-US" sz="12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8858BD-3E55-D08C-825F-DB8219729D5B}"/>
                  </a:ext>
                </a:extLst>
              </p:cNvPr>
              <p:cNvSpPr txBox="1"/>
              <p:nvPr/>
            </p:nvSpPr>
            <p:spPr>
              <a:xfrm>
                <a:off x="6295049" y="1899076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b3</a:t>
                </a:r>
                <a:endParaRPr lang="en-US" sz="12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8CC2C8E-F4CD-F056-2104-A4253A3FA320}"/>
                  </a:ext>
                </a:extLst>
              </p:cNvPr>
              <p:cNvSpPr txBox="1"/>
              <p:nvPr/>
            </p:nvSpPr>
            <p:spPr>
              <a:xfrm>
                <a:off x="7085012" y="6248400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b3</a:t>
                </a:r>
                <a:endParaRPr lang="en-US" sz="12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589BAC6-88E9-7D2D-B8B7-0B279773C97C}"/>
                  </a:ext>
                </a:extLst>
              </p:cNvPr>
              <p:cNvSpPr txBox="1"/>
              <p:nvPr/>
            </p:nvSpPr>
            <p:spPr>
              <a:xfrm>
                <a:off x="11073384" y="2176075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418C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b4</a:t>
                </a:r>
                <a:endParaRPr lang="en-US" sz="1200" b="1" dirty="0">
                  <a:solidFill>
                    <a:srgbClr val="F418C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1A8DA0-643D-913C-2ADE-CBF15E3C869C}"/>
                  </a:ext>
                </a:extLst>
              </p:cNvPr>
              <p:cNvSpPr txBox="1"/>
              <p:nvPr/>
            </p:nvSpPr>
            <p:spPr>
              <a:xfrm>
                <a:off x="10285412" y="5257800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418C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b4</a:t>
                </a:r>
                <a:endParaRPr lang="en-US" sz="1200" b="1" dirty="0">
                  <a:solidFill>
                    <a:srgbClr val="F418C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1CB6B38-DAB2-519F-C616-BC6DD681CB5D}"/>
                  </a:ext>
                </a:extLst>
              </p:cNvPr>
              <p:cNvSpPr txBox="1"/>
              <p:nvPr/>
            </p:nvSpPr>
            <p:spPr>
              <a:xfrm>
                <a:off x="7213706" y="1592164"/>
                <a:ext cx="4223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418C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b4</a:t>
                </a:r>
                <a:endParaRPr lang="en-US" sz="1200" b="1" dirty="0">
                  <a:solidFill>
                    <a:srgbClr val="F418C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3A07240-AE23-B512-CA49-F700024046FF}"/>
                  </a:ext>
                </a:extLst>
              </p:cNvPr>
              <p:cNvSpPr txBox="1"/>
              <p:nvPr/>
            </p:nvSpPr>
            <p:spPr>
              <a:xfrm>
                <a:off x="7593104" y="4253298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418C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b4</a:t>
                </a:r>
                <a:endParaRPr lang="en-US" sz="1200" b="1" dirty="0">
                  <a:solidFill>
                    <a:srgbClr val="F418C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CB71315-0C66-A982-8257-F717E91C925B}"/>
                  </a:ext>
                </a:extLst>
              </p:cNvPr>
              <p:cNvSpPr txBox="1"/>
              <p:nvPr/>
            </p:nvSpPr>
            <p:spPr>
              <a:xfrm>
                <a:off x="10427624" y="1453664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b5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6C1D089-D15C-C35D-FEBB-FFE6838C3D7D}"/>
                  </a:ext>
                </a:extLst>
              </p:cNvPr>
              <p:cNvSpPr txBox="1"/>
              <p:nvPr/>
            </p:nvSpPr>
            <p:spPr>
              <a:xfrm>
                <a:off x="9181062" y="4527123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b5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FC07018-0DC8-4527-368B-584E0C45D994}"/>
                  </a:ext>
                </a:extLst>
              </p:cNvPr>
              <p:cNvSpPr txBox="1"/>
              <p:nvPr/>
            </p:nvSpPr>
            <p:spPr>
              <a:xfrm>
                <a:off x="6035709" y="4863596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b5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E435B98-8B9F-BE3D-231C-AE2C880D5728}"/>
                  </a:ext>
                </a:extLst>
              </p:cNvPr>
              <p:cNvSpPr txBox="1"/>
              <p:nvPr/>
            </p:nvSpPr>
            <p:spPr>
              <a:xfrm>
                <a:off x="6429041" y="2060226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b5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1B9D683-F9C4-19F5-E292-28D751E43B3D}"/>
                  </a:ext>
                </a:extLst>
              </p:cNvPr>
              <p:cNvSpPr txBox="1"/>
              <p:nvPr/>
            </p:nvSpPr>
            <p:spPr>
              <a:xfrm>
                <a:off x="7221678" y="4424322"/>
                <a:ext cx="440994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b11</a:t>
                </a:r>
                <a:endParaRPr lang="en-US" sz="1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FDD2FD8-3AEC-9D99-B159-F4DABF44AB7A}"/>
                  </a:ext>
                </a:extLst>
              </p:cNvPr>
              <p:cNvSpPr txBox="1"/>
              <p:nvPr/>
            </p:nvSpPr>
            <p:spPr>
              <a:xfrm>
                <a:off x="6938051" y="5419383"/>
                <a:ext cx="355022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b5</a:t>
                </a:r>
                <a:endParaRPr lang="en-US" sz="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4D2B78D-6CCA-84D9-C050-009920D7082D}"/>
                  </a:ext>
                </a:extLst>
              </p:cNvPr>
              <p:cNvSpPr txBox="1"/>
              <p:nvPr/>
            </p:nvSpPr>
            <p:spPr>
              <a:xfrm>
                <a:off x="9936341" y="3164274"/>
                <a:ext cx="471992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b5</a:t>
                </a:r>
                <a:endParaRPr lang="en-US" sz="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0E7FDEC-4025-D941-D223-DEB2EF696E33}"/>
                  </a:ext>
                </a:extLst>
              </p:cNvPr>
              <p:cNvSpPr txBox="1"/>
              <p:nvPr/>
            </p:nvSpPr>
            <p:spPr>
              <a:xfrm>
                <a:off x="7260336" y="5191291"/>
                <a:ext cx="243392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y</a:t>
                </a:r>
                <a:endParaRPr lang="en-US" sz="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5D1FCFD-ADAE-F3C8-7429-6B60C0155438}"/>
                  </a:ext>
                </a:extLst>
              </p:cNvPr>
              <p:cNvSpPr txBox="1"/>
              <p:nvPr/>
            </p:nvSpPr>
            <p:spPr>
              <a:xfrm>
                <a:off x="10514012" y="6279177"/>
                <a:ext cx="243392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y</a:t>
                </a:r>
                <a:endParaRPr lang="en-US" sz="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3F2F96A-F1B4-4AFA-C32C-6CF3ADBFB0A8}"/>
                  </a:ext>
                </a:extLst>
              </p:cNvPr>
              <p:cNvSpPr txBox="1"/>
              <p:nvPr/>
            </p:nvSpPr>
            <p:spPr>
              <a:xfrm>
                <a:off x="9852239" y="6275804"/>
                <a:ext cx="355022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b5</a:t>
                </a:r>
                <a:endParaRPr lang="en-US" sz="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CC0957F-5927-C423-251C-A0FE56E71D84}"/>
                  </a:ext>
                </a:extLst>
              </p:cNvPr>
              <p:cNvSpPr txBox="1"/>
              <p:nvPr/>
            </p:nvSpPr>
            <p:spPr>
              <a:xfrm>
                <a:off x="10480219" y="3247661"/>
                <a:ext cx="243392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y</a:t>
                </a:r>
                <a:endParaRPr lang="en-US" sz="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8B0A281-E847-E116-D3E3-16905CCFAB81}"/>
                  </a:ext>
                </a:extLst>
              </p:cNvPr>
              <p:cNvSpPr txBox="1"/>
              <p:nvPr/>
            </p:nvSpPr>
            <p:spPr>
              <a:xfrm>
                <a:off x="7836107" y="2037575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b6</a:t>
                </a:r>
                <a:endPara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96A6D26-F17E-AB4D-D655-3A0D1889E46B}"/>
                  </a:ext>
                </a:extLst>
              </p:cNvPr>
              <p:cNvSpPr txBox="1"/>
              <p:nvPr/>
            </p:nvSpPr>
            <p:spPr>
              <a:xfrm>
                <a:off x="9250668" y="1967512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b6</a:t>
                </a:r>
                <a:endPara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374F790-94AB-7AA4-3304-4723123C09FD}"/>
                  </a:ext>
                </a:extLst>
              </p:cNvPr>
              <p:cNvSpPr txBox="1"/>
              <p:nvPr/>
            </p:nvSpPr>
            <p:spPr>
              <a:xfrm>
                <a:off x="10723611" y="4917238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b6</a:t>
                </a:r>
                <a:endPara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3FF1483-EEC0-4956-CE60-1E24B6598B01}"/>
                  </a:ext>
                </a:extLst>
              </p:cNvPr>
              <p:cNvSpPr txBox="1"/>
              <p:nvPr/>
            </p:nvSpPr>
            <p:spPr>
              <a:xfrm>
                <a:off x="7662672" y="5867400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b6</a:t>
                </a:r>
                <a:endPara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AE4A372-9EC0-852F-C2CA-2F0ED2238882}"/>
                  </a:ext>
                </a:extLst>
              </p:cNvPr>
              <p:cNvSpPr txBox="1"/>
              <p:nvPr/>
            </p:nvSpPr>
            <p:spPr>
              <a:xfrm>
                <a:off x="7321008" y="4965192"/>
                <a:ext cx="352599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b6</a:t>
                </a:r>
                <a:endParaRPr lang="en-US" sz="8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287D3AD-6E4C-B44F-41D0-842B0ACD9D76}"/>
                  </a:ext>
                </a:extLst>
              </p:cNvPr>
              <p:cNvSpPr txBox="1"/>
              <p:nvPr/>
            </p:nvSpPr>
            <p:spPr>
              <a:xfrm>
                <a:off x="7151129" y="4905645"/>
                <a:ext cx="352599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 err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b2</a:t>
                </a:r>
                <a:endParaRPr lang="en-US" sz="8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A931C17-5A59-8A27-65E0-882C7FEFDA67}"/>
                  </a:ext>
                </a:extLst>
              </p:cNvPr>
              <p:cNvSpPr txBox="1"/>
              <p:nvPr/>
            </p:nvSpPr>
            <p:spPr>
              <a:xfrm>
                <a:off x="10220372" y="5419383"/>
                <a:ext cx="492631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b11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58100EF-3011-8B06-7C56-D9993904AE8F}"/>
                  </a:ext>
                </a:extLst>
              </p:cNvPr>
              <p:cNvSpPr txBox="1"/>
              <p:nvPr/>
            </p:nvSpPr>
            <p:spPr>
              <a:xfrm>
                <a:off x="10119385" y="5120443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b7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1B046D5-B44F-474B-DE2D-0E7E6F5DBE8F}"/>
                  </a:ext>
                </a:extLst>
              </p:cNvPr>
              <p:cNvSpPr txBox="1"/>
              <p:nvPr/>
            </p:nvSpPr>
            <p:spPr>
              <a:xfrm>
                <a:off x="7064817" y="4371763"/>
                <a:ext cx="357603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b7</a:t>
                </a:r>
                <a:endParaRPr lang="en-US" sz="1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B3B71A4-26C7-A042-DD71-3C79A04A2981}"/>
                  </a:ext>
                </a:extLst>
              </p:cNvPr>
              <p:cNvSpPr txBox="1"/>
              <p:nvPr/>
            </p:nvSpPr>
            <p:spPr>
              <a:xfrm>
                <a:off x="6933487" y="1871441"/>
                <a:ext cx="471992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8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b7</a:t>
                </a:r>
                <a:endParaRPr lang="en-US" sz="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2C7F124-1A6E-06F7-09BC-FBE4EE2029C4}"/>
                  </a:ext>
                </a:extLst>
              </p:cNvPr>
              <p:cNvSpPr txBox="1"/>
              <p:nvPr/>
            </p:nvSpPr>
            <p:spPr>
              <a:xfrm>
                <a:off x="11006109" y="2436392"/>
                <a:ext cx="5481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b11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BE5F99E-600B-2659-CD79-3866603DC99E}"/>
                  </a:ext>
                </a:extLst>
              </p:cNvPr>
              <p:cNvSpPr txBox="1"/>
              <p:nvPr/>
            </p:nvSpPr>
            <p:spPr>
              <a:xfrm>
                <a:off x="11140659" y="2037575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b7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F2A0CBD-232A-E7D0-37DB-C67B805035DB}"/>
                  </a:ext>
                </a:extLst>
              </p:cNvPr>
              <p:cNvSpPr txBox="1"/>
              <p:nvPr/>
            </p:nvSpPr>
            <p:spPr>
              <a:xfrm>
                <a:off x="6317410" y="2321861"/>
                <a:ext cx="51540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b11</a:t>
                </a:r>
                <a:endPara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5EB5D41B-50B2-C6E4-5D00-40BC6E73F16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96809" y="2242773"/>
                <a:ext cx="465232" cy="1575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14EF152-A284-ECAB-5256-055382370361}"/>
                  </a:ext>
                </a:extLst>
              </p:cNvPr>
              <p:cNvSpPr txBox="1"/>
              <p:nvPr/>
            </p:nvSpPr>
            <p:spPr>
              <a:xfrm>
                <a:off x="7457144" y="1615029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b9</a:t>
                </a:r>
                <a:endParaRPr lang="en-US" sz="12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0485C4F-5F41-74DA-94AE-CE5D26ABA5A4}"/>
                  </a:ext>
                </a:extLst>
              </p:cNvPr>
              <p:cNvSpPr txBox="1"/>
              <p:nvPr/>
            </p:nvSpPr>
            <p:spPr>
              <a:xfrm>
                <a:off x="7335817" y="4146406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65D7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b8</a:t>
                </a:r>
                <a:endParaRPr lang="en-US" sz="1200" b="1" dirty="0">
                  <a:solidFill>
                    <a:srgbClr val="65D7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51D397C-2CA2-2C3A-6531-991898AC5850}"/>
                  </a:ext>
                </a:extLst>
              </p:cNvPr>
              <p:cNvSpPr txBox="1"/>
              <p:nvPr/>
            </p:nvSpPr>
            <p:spPr>
              <a:xfrm>
                <a:off x="11207934" y="1850289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65D7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b8</a:t>
                </a:r>
                <a:endParaRPr lang="en-US" sz="1200" b="1" dirty="0">
                  <a:solidFill>
                    <a:srgbClr val="65D7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8DD5093-5184-0FC1-84A9-403448B9BA52}"/>
                  </a:ext>
                </a:extLst>
              </p:cNvPr>
              <p:cNvSpPr txBox="1"/>
              <p:nvPr/>
            </p:nvSpPr>
            <p:spPr>
              <a:xfrm>
                <a:off x="6926045" y="1543930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65D7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b8</a:t>
                </a:r>
                <a:endParaRPr lang="en-US" sz="1200" b="1" dirty="0">
                  <a:solidFill>
                    <a:srgbClr val="65D7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B0E1400-8146-BCE5-5691-73918600B4AE}"/>
                  </a:ext>
                </a:extLst>
              </p:cNvPr>
              <p:cNvSpPr txBox="1"/>
              <p:nvPr/>
            </p:nvSpPr>
            <p:spPr>
              <a:xfrm>
                <a:off x="10393954" y="4780163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65D7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b8</a:t>
                </a:r>
                <a:endParaRPr lang="en-US" sz="1200" b="1" dirty="0">
                  <a:solidFill>
                    <a:srgbClr val="65D7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6B40487-05FB-9D07-20B7-DBB079B01086}"/>
                  </a:ext>
                </a:extLst>
              </p:cNvPr>
              <p:cNvSpPr txBox="1"/>
              <p:nvPr/>
            </p:nvSpPr>
            <p:spPr>
              <a:xfrm>
                <a:off x="7564483" y="1735750"/>
                <a:ext cx="538127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b10</a:t>
                </a:r>
                <a:endPara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63F6AD8-2A15-C92E-B549-B9D9283B6B01}"/>
                  </a:ext>
                </a:extLst>
              </p:cNvPr>
              <p:cNvSpPr txBox="1"/>
              <p:nvPr/>
            </p:nvSpPr>
            <p:spPr>
              <a:xfrm>
                <a:off x="10547023" y="2249961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b9</a:t>
                </a:r>
                <a:endParaRPr lang="en-US" sz="12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6C44005-7BFC-F86A-A171-478841A72A42}"/>
                  </a:ext>
                </a:extLst>
              </p:cNvPr>
              <p:cNvSpPr txBox="1"/>
              <p:nvPr/>
            </p:nvSpPr>
            <p:spPr>
              <a:xfrm>
                <a:off x="10963816" y="4912633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b9</a:t>
                </a:r>
                <a:endParaRPr lang="en-US" sz="12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5601BD73-A00A-6EE8-67A4-60D82A7DB5A5}"/>
                  </a:ext>
                </a:extLst>
              </p:cNvPr>
              <p:cNvSpPr txBox="1"/>
              <p:nvPr/>
            </p:nvSpPr>
            <p:spPr>
              <a:xfrm>
                <a:off x="7936154" y="4641663"/>
                <a:ext cx="4719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b9</a:t>
                </a:r>
                <a:endParaRPr lang="en-US" sz="12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543BA61-0A7E-858E-3C9E-C54BC3A67E80}"/>
                  </a:ext>
                </a:extLst>
              </p:cNvPr>
              <p:cNvSpPr txBox="1"/>
              <p:nvPr/>
            </p:nvSpPr>
            <p:spPr>
              <a:xfrm>
                <a:off x="11006109" y="5072914"/>
                <a:ext cx="5481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b10</a:t>
                </a:r>
                <a:endPara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D16FF06-A5B9-2F7F-C3F7-82AA777B5568}"/>
                  </a:ext>
                </a:extLst>
              </p:cNvPr>
              <p:cNvSpPr txBox="1"/>
              <p:nvPr/>
            </p:nvSpPr>
            <p:spPr>
              <a:xfrm>
                <a:off x="7833355" y="4446532"/>
                <a:ext cx="5512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b10</a:t>
                </a:r>
                <a:endPara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C1AA698-062D-C82A-D916-1B8B817F7D61}"/>
                  </a:ext>
                </a:extLst>
              </p:cNvPr>
              <p:cNvSpPr txBox="1"/>
              <p:nvPr/>
            </p:nvSpPr>
            <p:spPr>
              <a:xfrm>
                <a:off x="10479748" y="1965774"/>
                <a:ext cx="54819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b="1" dirty="0" err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sym typeface="Symbol" panose="05050102010706020507" pitchFamily="18" charset="2"/>
                  </a:rPr>
                  <a:t>b10</a:t>
                </a:r>
                <a:endPara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9" name="Title 1">
                <a:extLst>
                  <a:ext uri="{FF2B5EF4-FFF2-40B4-BE49-F238E27FC236}">
                    <a16:creationId xmlns:a16="http://schemas.microsoft.com/office/drawing/2014/main" id="{D698563E-70A9-4B62-939E-0C85BEE22761}"/>
                  </a:ext>
                </a:extLst>
              </p:cNvPr>
              <p:cNvSpPr txBox="1">
                <a:spLocks/>
              </p:cNvSpPr>
              <p:nvPr/>
            </p:nvSpPr>
            <p:spPr>
              <a:xfrm rot="16200000">
                <a:off x="4564628" y="1582530"/>
                <a:ext cx="1752602" cy="42439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14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Level </a:t>
                </a:r>
                <a:r>
                  <a:rPr lang="en-US" sz="1400" b="1" dirty="0" err="1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enery</a:t>
                </a:r>
                <a:r>
                  <a:rPr lang="en-US" sz="14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en-US" sz="1400" b="1" dirty="0" err="1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2c</a:t>
                </a:r>
                <a:r>
                  <a:rPr lang="en-US" sz="14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</a:p>
            </p:txBody>
          </p:sp>
          <p:sp>
            <p:nvSpPr>
              <p:cNvPr id="80" name="Title 1">
                <a:extLst>
                  <a:ext uri="{FF2B5EF4-FFF2-40B4-BE49-F238E27FC236}">
                    <a16:creationId xmlns:a16="http://schemas.microsoft.com/office/drawing/2014/main" id="{6901882A-3B2B-45E1-A5D8-60F8E2A76608}"/>
                  </a:ext>
                </a:extLst>
              </p:cNvPr>
              <p:cNvSpPr txBox="1">
                <a:spLocks/>
              </p:cNvSpPr>
              <p:nvPr/>
            </p:nvSpPr>
            <p:spPr>
              <a:xfrm rot="16200000">
                <a:off x="7711195" y="4282675"/>
                <a:ext cx="1752602" cy="42439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14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Level </a:t>
                </a:r>
                <a:r>
                  <a:rPr lang="en-US" sz="1400" b="1" dirty="0" err="1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enery</a:t>
                </a:r>
                <a:r>
                  <a:rPr lang="en-US" sz="14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en-US" sz="1400" b="1" dirty="0" err="1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2c</a:t>
                </a:r>
                <a:r>
                  <a:rPr lang="en-US" sz="14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2" name="Title 1">
                    <a:extLst>
                      <a:ext uri="{FF2B5EF4-FFF2-40B4-BE49-F238E27FC236}">
                        <a16:creationId xmlns:a16="http://schemas.microsoft.com/office/drawing/2014/main" id="{9EDDCA5A-2782-4644-A7F3-321E71D2822C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 rot="2620624">
                    <a:off x="6043582" y="3426991"/>
                    <a:ext cx="847428" cy="424395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ctr" defTabSz="914400" rtl="0" eaLnBrk="1" latinLnBrk="0" hangingPunct="1">
                      <a:spcBef>
                        <a:spcPct val="0"/>
                      </a:spcBef>
                      <a:buNone/>
                      <a:defRPr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 algn="l"/>
                    <a:r>
                      <a:rPr lang="en-US" sz="1400" b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Spin</a:t>
                    </a:r>
                    <a14:m>
                      <m:oMath xmlns:m="http://schemas.openxmlformats.org/officeDocument/2006/math"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ℏ]</m:t>
                        </m:r>
                      </m:oMath>
                    </a14:m>
                    <a:endParaRPr lang="en-US" sz="1400" b="1" dirty="0">
                      <a:solidFill>
                        <a:prstClr val="black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>
              <p:sp>
                <p:nvSpPr>
                  <p:cNvPr id="82" name="Title 1">
                    <a:extLst>
                      <a:ext uri="{FF2B5EF4-FFF2-40B4-BE49-F238E27FC236}">
                        <a16:creationId xmlns:a16="http://schemas.microsoft.com/office/drawing/2014/main" id="{9EDDCA5A-2782-4644-A7F3-321E71D2822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620624">
                    <a:off x="6043582" y="3426991"/>
                    <a:ext cx="847428" cy="42439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3" name="Title 1">
                    <a:extLst>
                      <a:ext uri="{FF2B5EF4-FFF2-40B4-BE49-F238E27FC236}">
                        <a16:creationId xmlns:a16="http://schemas.microsoft.com/office/drawing/2014/main" id="{3E664EB5-3EB4-48F2-AFEF-32F66C3D6384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 rot="20768613">
                    <a:off x="7892300" y="3275234"/>
                    <a:ext cx="847428" cy="424395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ctr" defTabSz="914400" rtl="0" eaLnBrk="1" latinLnBrk="0" hangingPunct="1">
                      <a:spcBef>
                        <a:spcPct val="0"/>
                      </a:spcBef>
                      <a:buNone/>
                      <a:defRPr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 algn="l"/>
                    <a:r>
                      <a:rPr lang="en-US" sz="1400" b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Spin</a:t>
                    </a:r>
                    <a14:m>
                      <m:oMath xmlns:m="http://schemas.openxmlformats.org/officeDocument/2006/math"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ℏ]</m:t>
                        </m:r>
                      </m:oMath>
                    </a14:m>
                    <a:endParaRPr lang="en-US" sz="1400" b="1" dirty="0">
                      <a:solidFill>
                        <a:prstClr val="black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>
              <p:sp>
                <p:nvSpPr>
                  <p:cNvPr id="83" name="Title 1">
                    <a:extLst>
                      <a:ext uri="{FF2B5EF4-FFF2-40B4-BE49-F238E27FC236}">
                        <a16:creationId xmlns:a16="http://schemas.microsoft.com/office/drawing/2014/main" id="{3E664EB5-3EB4-48F2-AFEF-32F66C3D638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0768613">
                    <a:off x="7892300" y="3275234"/>
                    <a:ext cx="847428" cy="42439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65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4" name="Title 1">
                    <a:extLst>
                      <a:ext uri="{FF2B5EF4-FFF2-40B4-BE49-F238E27FC236}">
                        <a16:creationId xmlns:a16="http://schemas.microsoft.com/office/drawing/2014/main" id="{AD9AF038-DDFE-43D2-B258-CB6B238088E5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 rot="16200000">
                    <a:off x="5200053" y="4066870"/>
                    <a:ext cx="847428" cy="424395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ctr" defTabSz="914400" rtl="0" eaLnBrk="1" latinLnBrk="0" hangingPunct="1">
                      <a:spcBef>
                        <a:spcPct val="0"/>
                      </a:spcBef>
                      <a:buNone/>
                      <a:defRPr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 algn="l"/>
                    <a:r>
                      <a:rPr lang="en-US" sz="1400" b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Spin</a:t>
                    </a:r>
                    <a14:m>
                      <m:oMath xmlns:m="http://schemas.openxmlformats.org/officeDocument/2006/math"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ℏ]</m:t>
                        </m:r>
                      </m:oMath>
                    </a14:m>
                    <a:endParaRPr lang="en-US" sz="1400" b="1" dirty="0">
                      <a:solidFill>
                        <a:prstClr val="black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>
              <p:sp>
                <p:nvSpPr>
                  <p:cNvPr id="84" name="Title 1">
                    <a:extLst>
                      <a:ext uri="{FF2B5EF4-FFF2-40B4-BE49-F238E27FC236}">
                        <a16:creationId xmlns:a16="http://schemas.microsoft.com/office/drawing/2014/main" id="{AD9AF038-DDFE-43D2-B258-CB6B238088E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5200053" y="4066870"/>
                    <a:ext cx="847428" cy="42439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215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6" name="Title 1">
                    <a:extLst>
                      <a:ext uri="{FF2B5EF4-FFF2-40B4-BE49-F238E27FC236}">
                        <a16:creationId xmlns:a16="http://schemas.microsoft.com/office/drawing/2014/main" id="{ED853B22-380F-4212-A6CB-EE4BE41FAF4B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10936868" y="3482142"/>
                    <a:ext cx="847428" cy="424395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ctr" defTabSz="914400" rtl="0" eaLnBrk="1" latinLnBrk="0" hangingPunct="1">
                      <a:spcBef>
                        <a:spcPct val="0"/>
                      </a:spcBef>
                      <a:buNone/>
                      <a:defRPr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 algn="l"/>
                    <a:r>
                      <a:rPr lang="en-US" sz="1400" b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Spin</a:t>
                    </a:r>
                    <a14:m>
                      <m:oMath xmlns:m="http://schemas.openxmlformats.org/officeDocument/2006/math"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ℏ]</m:t>
                        </m:r>
                      </m:oMath>
                    </a14:m>
                    <a:endParaRPr lang="en-US" sz="1400" b="1" dirty="0">
                      <a:solidFill>
                        <a:prstClr val="black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>
              <p:sp>
                <p:nvSpPr>
                  <p:cNvPr id="86" name="Title 1">
                    <a:extLst>
                      <a:ext uri="{FF2B5EF4-FFF2-40B4-BE49-F238E27FC236}">
                        <a16:creationId xmlns:a16="http://schemas.microsoft.com/office/drawing/2014/main" id="{ED853B22-380F-4212-A6CB-EE4BE41FAF4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6868" y="3482142"/>
                    <a:ext cx="847428" cy="42439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15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Title 1">
                  <a:extLst>
                    <a:ext uri="{FF2B5EF4-FFF2-40B4-BE49-F238E27FC236}">
                      <a16:creationId xmlns:a16="http://schemas.microsoft.com/office/drawing/2014/main" id="{3A285959-64C9-43EB-9FAE-E73AE86EC47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0927229" y="6525400"/>
                  <a:ext cx="847428" cy="4243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ctr" defTabSz="9144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l"/>
                  <a:r>
                    <a:rPr lang="en-US" sz="1400" b="1" dirty="0">
                      <a:solidFill>
                        <a:prstClr val="black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Spin</a:t>
                  </a:r>
                  <a14:m>
                    <m:oMath xmlns:m="http://schemas.openxmlformats.org/officeDocument/2006/math">
                      <m:r>
                        <a:rPr lang="en-US" sz="1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ℏ]</m:t>
                      </m:r>
                    </m:oMath>
                  </a14:m>
                  <a:endParaRPr lang="en-US" sz="14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87" name="Title 1">
                  <a:extLst>
                    <a:ext uri="{FF2B5EF4-FFF2-40B4-BE49-F238E27FC236}">
                      <a16:creationId xmlns:a16="http://schemas.microsoft.com/office/drawing/2014/main" id="{3A285959-64C9-43EB-9FAE-E73AE86EC4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27229" y="6525400"/>
                  <a:ext cx="847428" cy="424395"/>
                </a:xfrm>
                <a:prstGeom prst="rect">
                  <a:avLst/>
                </a:prstGeom>
                <a:blipFill>
                  <a:blip r:embed="rId5"/>
                  <a:stretch>
                    <a:fillRect l="-21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FE514FC3-AB32-611C-DE06-8ECEE62020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8099" y="1143000"/>
            <a:ext cx="4781695" cy="55181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936777DC-602A-490B-312B-F8675C748C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452" y="1259444"/>
            <a:ext cx="12192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baseline="30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160</a:t>
            </a:r>
            <a:r>
              <a:rPr lang="en-US" sz="1800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Er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29D866-38F5-9854-702D-0685E9BFE91A}"/>
              </a:ext>
            </a:extLst>
          </p:cNvPr>
          <p:cNvSpPr/>
          <p:nvPr/>
        </p:nvSpPr>
        <p:spPr>
          <a:xfrm>
            <a:off x="1738420" y="1247776"/>
            <a:ext cx="457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4E14D58-669A-5260-FC75-819067A65779}"/>
              </a:ext>
            </a:extLst>
          </p:cNvPr>
          <p:cNvSpPr txBox="1">
            <a:spLocks/>
          </p:cNvSpPr>
          <p:nvPr/>
        </p:nvSpPr>
        <p:spPr>
          <a:xfrm>
            <a:off x="392228" y="2464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Highlitght</a:t>
            </a: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Data-based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Physics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Research</a:t>
            </a:r>
            <a:br>
              <a:rPr lang="en-US" alt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Level Scheme Re-Concept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9FECE8-E9AD-075F-E283-A581ABD0C470}"/>
              </a:ext>
            </a:extLst>
          </p:cNvPr>
          <p:cNvSpPr txBox="1"/>
          <p:nvPr/>
        </p:nvSpPr>
        <p:spPr>
          <a:xfrm>
            <a:off x="-126098" y="6649880"/>
            <a:ext cx="25908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Calibri"/>
              </a:rPr>
              <a:t>J. </a:t>
            </a:r>
            <a:r>
              <a:rPr lang="en-US" sz="1000" b="1" dirty="0" err="1">
                <a:solidFill>
                  <a:prstClr val="black"/>
                </a:solidFill>
                <a:latin typeface="Calibri"/>
              </a:rPr>
              <a:t>Ollier</a:t>
            </a:r>
            <a:r>
              <a:rPr lang="en-US" sz="1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b="1" i="1" dirty="0">
                <a:solidFill>
                  <a:prstClr val="black"/>
                </a:solidFill>
                <a:latin typeface="Calibri"/>
              </a:rPr>
              <a:t>et al., </a:t>
            </a:r>
            <a:r>
              <a:rPr lang="en-US" sz="1000" b="1" i="1" dirty="0" err="1">
                <a:solidFill>
                  <a:prstClr val="black"/>
                </a:solidFill>
                <a:latin typeface="Calibri"/>
              </a:rPr>
              <a:t>Phys.Rev</a:t>
            </a:r>
            <a:r>
              <a:rPr lang="en-US" sz="1000" b="1" i="1" dirty="0">
                <a:solidFill>
                  <a:prstClr val="black"/>
                </a:solidFill>
                <a:latin typeface="Calibri"/>
              </a:rPr>
              <a:t>. C 83, 044309 (2011)</a:t>
            </a:r>
          </a:p>
        </p:txBody>
      </p:sp>
    </p:spTree>
    <p:extLst>
      <p:ext uri="{BB962C8B-B14F-4D97-AF65-F5344CB8AC3E}">
        <p14:creationId xmlns:p14="http://schemas.microsoft.com/office/powerpoint/2010/main" val="123091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2174</Words>
  <Application>Microsoft Office PowerPoint</Application>
  <PresentationFormat>Widescreen</PresentationFormat>
  <Paragraphs>199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1_Office Theme</vt:lpstr>
      <vt:lpstr>Status of Texas A&amp;M - Cyclotron Institute USNDP Evaluation Center N. Nica, NDAC 2023 Meeting</vt:lpstr>
      <vt:lpstr>Texas A&amp;M Mass Chain Evaluation: &gt;300 nuclei,  22 A-chains</vt:lpstr>
      <vt:lpstr>A-Chain Evaluation Currency Status @Texas A&amp;M University</vt:lpstr>
      <vt:lpstr>160Er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</dc:creator>
  <cp:lastModifiedBy>nica</cp:lastModifiedBy>
  <cp:revision>41</cp:revision>
  <dcterms:created xsi:type="dcterms:W3CDTF">2023-09-06T17:38:19Z</dcterms:created>
  <dcterms:modified xsi:type="dcterms:W3CDTF">2023-09-08T18:59:43Z</dcterms:modified>
</cp:coreProperties>
</file>