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1688" r:id="rId2"/>
    <p:sldId id="1686" r:id="rId3"/>
    <p:sldId id="1696" r:id="rId4"/>
    <p:sldId id="1699" r:id="rId5"/>
    <p:sldId id="1695" r:id="rId6"/>
    <p:sldId id="1698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CE6"/>
          </a:solidFill>
        </a:fill>
      </a:tcStyle>
    </a:wholeTbl>
    <a:band2H>
      <a:tcTxStyle/>
      <a:tcStyle>
        <a:tcBdr/>
        <a:fill>
          <a:solidFill>
            <a:srgbClr val="E7EE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E7E1"/>
          </a:solidFill>
        </a:fill>
      </a:tcStyle>
    </a:wholeTbl>
    <a:band2H>
      <a:tcTxStyle/>
      <a:tcStyle>
        <a:tcBdr/>
        <a:fill>
          <a:solidFill>
            <a:srgbClr val="EBF4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8EA"/>
          </a:solidFill>
        </a:fill>
      </a:tcStyle>
    </a:wholeTbl>
    <a:band2H>
      <a:tcTxStyle/>
      <a:tcStyle>
        <a:tcBdr/>
        <a:fill>
          <a:solidFill>
            <a:srgbClr val="E7EC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9"/>
    <p:restoredTop sz="94717"/>
  </p:normalViewPr>
  <p:slideViewPr>
    <p:cSldViewPr snapToGrid="0">
      <p:cViewPr varScale="1">
        <p:scale>
          <a:sx n="84" d="100"/>
          <a:sy n="84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8" name="Shape 5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TextBox 8"/>
          <p:cNvSpPr txBox="1"/>
          <p:nvPr/>
        </p:nvSpPr>
        <p:spPr>
          <a:xfrm>
            <a:off x="4291710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USNDP Budget Briefing – February 14</a:t>
            </a:r>
            <a:r>
              <a:rPr baseline="30000"/>
              <a:t>th</a:t>
            </a:r>
            <a:r>
              <a:t>, 2023</a:t>
            </a:r>
          </a:p>
        </p:txBody>
      </p:sp>
      <p:sp>
        <p:nvSpPr>
          <p:cNvPr id="17" name="Rectangle 9"/>
          <p:cNvSpPr txBox="1"/>
          <p:nvPr/>
        </p:nvSpPr>
        <p:spPr>
          <a:xfrm>
            <a:off x="61356" y="6334293"/>
            <a:ext cx="383394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rotWithShape="0">
                    <a:schemeClr val="accent2"/>
                  </a:outerShdw>
                </a:effectLst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 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E6EEF0"/>
              </a:gs>
              <a:gs pos="2000">
                <a:srgbClr val="E6EEF0"/>
              </a:gs>
              <a:gs pos="100000">
                <a:srgbClr val="FFFFFF"/>
              </a:gs>
            </a:gsLst>
            <a:path path="circle">
              <a:fillToRect l="62278" t="119636" r="37721" b="-19636"/>
            </a:path>
          </a:gradFill>
          <a:ln w="12700">
            <a:solidFill>
              <a:srgbClr val="266C88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27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5000" cap="all" spc="2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 cap="all" spc="1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w Cen MT"/>
              <a:buChar char=" "/>
              <a:defRPr sz="2200">
                <a:latin typeface="Tw Cen MT"/>
                <a:ea typeface="Tw Cen MT"/>
                <a:cs typeface="Tw Cen MT"/>
                <a:sym typeface="Tw Cen MT"/>
              </a:defRPr>
            </a:lvl1pPr>
            <a:lvl2pPr marL="295655" indent="-167639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200">
                <a:latin typeface="Tw Cen MT"/>
                <a:ea typeface="Tw Cen MT"/>
                <a:cs typeface="Tw Cen MT"/>
                <a:sym typeface="Tw Cen MT"/>
              </a:defRPr>
            </a:lvl2pPr>
            <a:lvl3pPr marL="526433" indent="-215537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200">
                <a:latin typeface="Tw Cen MT"/>
                <a:ea typeface="Tw Cen MT"/>
                <a:cs typeface="Tw Cen MT"/>
                <a:sym typeface="Tw Cen MT"/>
              </a:defRPr>
            </a:lvl3pPr>
            <a:lvl4pPr marL="672737" indent="-215537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200">
                <a:latin typeface="Tw Cen MT"/>
                <a:ea typeface="Tw Cen MT"/>
                <a:cs typeface="Tw Cen MT"/>
                <a:sym typeface="Tw Cen MT"/>
              </a:defRPr>
            </a:lvl4pPr>
            <a:lvl5pPr marL="855617" indent="-215537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2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8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9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5000" cap="all" spc="2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 cap="all" spc="1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w Cen MT"/>
              <a:buChar char=" "/>
              <a:defRPr sz="2200">
                <a:latin typeface="Tw Cen MT"/>
                <a:ea typeface="Tw Cen MT"/>
                <a:cs typeface="Tw Cen MT"/>
                <a:sym typeface="Tw Cen MT"/>
              </a:defRPr>
            </a:lvl1pPr>
            <a:lvl2pPr marL="295655" indent="-167639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200">
                <a:latin typeface="Tw Cen MT"/>
                <a:ea typeface="Tw Cen MT"/>
                <a:cs typeface="Tw Cen MT"/>
                <a:sym typeface="Tw Cen MT"/>
              </a:defRPr>
            </a:lvl2pPr>
            <a:lvl3pPr marL="526433" indent="-215537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200">
                <a:latin typeface="Tw Cen MT"/>
                <a:ea typeface="Tw Cen MT"/>
                <a:cs typeface="Tw Cen MT"/>
                <a:sym typeface="Tw Cen MT"/>
              </a:defRPr>
            </a:lvl3pPr>
            <a:lvl4pPr marL="672737" indent="-215537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200">
                <a:latin typeface="Tw Cen MT"/>
                <a:ea typeface="Tw Cen MT"/>
                <a:cs typeface="Tw Cen MT"/>
                <a:sym typeface="Tw Cen MT"/>
              </a:defRPr>
            </a:lvl4pPr>
            <a:lvl5pPr marL="855617" indent="-215537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2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 cap="all" spc="1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FontTx/>
              <a:buNone/>
              <a:defRPr sz="2300">
                <a:solidFill>
                  <a:srgbClr val="1CADE4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2300">
                <a:solidFill>
                  <a:srgbClr val="1CADE4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2300">
                <a:solidFill>
                  <a:srgbClr val="1CADE4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2300">
                <a:solidFill>
                  <a:srgbClr val="1CADE4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2300">
                <a:solidFill>
                  <a:srgbClr val="1CADE4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SzTx/>
              <a:buFontTx/>
              <a:buNone/>
              <a:defRPr sz="2300">
                <a:solidFill>
                  <a:srgbClr val="1CADE4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5000" cap="all" spc="1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000" cap="all" spc="1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w Cen MT"/>
              <a:buChar char=" "/>
              <a:defRPr sz="2400">
                <a:latin typeface="Tw Cen MT"/>
                <a:ea typeface="Tw Cen MT"/>
                <a:cs typeface="Tw Cen MT"/>
                <a:sym typeface="Tw Cen MT"/>
              </a:defRPr>
            </a:lvl1pPr>
            <a:lvl2pPr marL="292608" indent="-164592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400">
                <a:latin typeface="Tw Cen MT"/>
                <a:ea typeface="Tw Cen MT"/>
                <a:cs typeface="Tw Cen MT"/>
                <a:sym typeface="Tw Cen MT"/>
              </a:defRPr>
            </a:lvl2pPr>
            <a:lvl3pPr marL="516636" indent="-205740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400">
                <a:latin typeface="Tw Cen MT"/>
                <a:ea typeface="Tw Cen MT"/>
                <a:cs typeface="Tw Cen MT"/>
                <a:sym typeface="Tw Cen MT"/>
              </a:defRPr>
            </a:lvl3pPr>
            <a:lvl4pPr marL="662939" indent="-205739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400">
                <a:latin typeface="Tw Cen MT"/>
                <a:ea typeface="Tw Cen MT"/>
                <a:cs typeface="Tw Cen MT"/>
                <a:sym typeface="Tw Cen MT"/>
              </a:defRPr>
            </a:lvl4pPr>
            <a:lvl5pPr marL="845819" indent="-205739">
              <a:spcBef>
                <a:spcPts val="1200"/>
              </a:spcBef>
              <a:buClr>
                <a:srgbClr val="1CADE4"/>
              </a:buClr>
              <a:buFont typeface="Tw Cen MT"/>
              <a:buChar char=""/>
              <a:defRPr sz="24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SzTx/>
              <a:buFontTx/>
              <a:buNone/>
              <a:defRPr sz="1600"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5000" cap="all" spc="2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Picture Placeholder 2"/>
          <p:cNvSpPr>
            <a:spLocks noGrp="1"/>
          </p:cNvSpPr>
          <p:nvPr>
            <p:ph type="pic" idx="21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SzTx/>
              <a:buFontTx/>
              <a:buNone/>
              <a:defRPr sz="1800">
                <a:solidFill>
                  <a:srgbClr val="0D0D0D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0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221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5" name="Rectangle 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DEEBF7"/>
              </a:gs>
              <a:gs pos="2000">
                <a:srgbClr val="DEEBF7"/>
              </a:gs>
              <a:gs pos="100000">
                <a:srgbClr val="FFFFFF"/>
              </a:gs>
            </a:gsLst>
            <a:path path="circle">
              <a:fillToRect l="62278" t="119636" r="37721" b="-19636"/>
            </a:path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234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246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0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" name="TextBox 7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3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260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272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285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2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296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2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8" name="TextBox 4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4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307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3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12" name="TextBox 7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5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321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32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2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6" name="TextBox 7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6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TextBox 8"/>
          <p:cNvSpPr txBox="1"/>
          <p:nvPr/>
        </p:nvSpPr>
        <p:spPr>
          <a:xfrm>
            <a:off x="4291710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USNDP Budget Briefing – February 14</a:t>
            </a:r>
            <a:r>
              <a:rPr baseline="30000"/>
              <a:t>th</a:t>
            </a:r>
            <a:r>
              <a:t>, 2023</a:t>
            </a:r>
          </a:p>
        </p:txBody>
      </p:sp>
      <p:sp>
        <p:nvSpPr>
          <p:cNvPr id="39" name="Rectangle 9"/>
          <p:cNvSpPr txBox="1"/>
          <p:nvPr/>
        </p:nvSpPr>
        <p:spPr>
          <a:xfrm>
            <a:off x="61356" y="6334293"/>
            <a:ext cx="383394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rotWithShape="0">
                    <a:schemeClr val="accent2"/>
                  </a:outerShdw>
                </a:effectLst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TextBox 7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3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3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5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416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41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0" name="Rectangle 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DEEBF7"/>
              </a:gs>
              <a:gs pos="2000">
                <a:srgbClr val="DEEBF7"/>
              </a:gs>
              <a:gs pos="100000">
                <a:srgbClr val="FFFFFF"/>
              </a:gs>
            </a:gsLst>
            <a:path path="circle">
              <a:fillToRect l="62278" t="119636" r="37721" b="-19636"/>
            </a:path>
          </a:gra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8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429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4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0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441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442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5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6" name="TextBox 7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3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TextBox 8"/>
          <p:cNvSpPr txBox="1"/>
          <p:nvPr/>
        </p:nvSpPr>
        <p:spPr>
          <a:xfrm>
            <a:off x="4291710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USNDP Budget Briefing – February 14</a:t>
            </a:r>
            <a:r>
              <a:rPr baseline="30000"/>
              <a:t>th</a:t>
            </a:r>
            <a:r>
              <a:t>, 2023</a:t>
            </a:r>
          </a:p>
        </p:txBody>
      </p:sp>
      <p:sp>
        <p:nvSpPr>
          <p:cNvPr id="53" name="Rectangle 9"/>
          <p:cNvSpPr txBox="1"/>
          <p:nvPr/>
        </p:nvSpPr>
        <p:spPr>
          <a:xfrm>
            <a:off x="61356" y="6334293"/>
            <a:ext cx="383394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rotWithShape="0">
                    <a:schemeClr val="accent2"/>
                  </a:outerShdw>
                </a:effectLst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4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455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4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467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46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480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4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491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4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3" name="TextBox 4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4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1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502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50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0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7" name="TextBox 7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5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5" name="Rectangle 7"/>
          <p:cNvSpPr txBox="1"/>
          <p:nvPr/>
        </p:nvSpPr>
        <p:spPr>
          <a:xfrm>
            <a:off x="-23712" y="6352604"/>
            <a:ext cx="388730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A5A5A5"/>
                </a:solidFill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516" name="TextBox 8"/>
          <p:cNvSpPr txBox="1"/>
          <p:nvPr/>
        </p:nvSpPr>
        <p:spPr>
          <a:xfrm>
            <a:off x="4023196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DoE Office of Science Briefing – January 5</a:t>
            </a:r>
            <a:r>
              <a:rPr baseline="30000"/>
              <a:t>th</a:t>
            </a:r>
            <a:r>
              <a:t>, 2021</a:t>
            </a:r>
          </a:p>
        </p:txBody>
      </p:sp>
      <p:sp>
        <p:nvSpPr>
          <p:cNvPr id="51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1" name="TextBox 7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6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TextBox 8"/>
          <p:cNvSpPr txBox="1"/>
          <p:nvPr/>
        </p:nvSpPr>
        <p:spPr>
          <a:xfrm>
            <a:off x="4291710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USNDP Budget Briefing – February 14</a:t>
            </a:r>
            <a:r>
              <a:rPr baseline="30000"/>
              <a:t>th</a:t>
            </a:r>
            <a:r>
              <a:t>, 2023</a:t>
            </a:r>
          </a:p>
        </p:txBody>
      </p:sp>
      <p:sp>
        <p:nvSpPr>
          <p:cNvPr id="65" name="Rectangle 9"/>
          <p:cNvSpPr txBox="1"/>
          <p:nvPr/>
        </p:nvSpPr>
        <p:spPr>
          <a:xfrm>
            <a:off x="61356" y="6334293"/>
            <a:ext cx="383394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rotWithShape="0">
                    <a:schemeClr val="accent2"/>
                  </a:outerShdw>
                </a:effectLst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TextBox 8"/>
          <p:cNvSpPr txBox="1"/>
          <p:nvPr/>
        </p:nvSpPr>
        <p:spPr>
          <a:xfrm>
            <a:off x="4291710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USNDP Budget Briefing – February 14</a:t>
            </a:r>
            <a:r>
              <a:rPr baseline="30000"/>
              <a:t>th</a:t>
            </a:r>
            <a:r>
              <a:t>, 2023</a:t>
            </a:r>
          </a:p>
        </p:txBody>
      </p:sp>
      <p:sp>
        <p:nvSpPr>
          <p:cNvPr id="78" name="Rectangle 9"/>
          <p:cNvSpPr txBox="1"/>
          <p:nvPr/>
        </p:nvSpPr>
        <p:spPr>
          <a:xfrm>
            <a:off x="61356" y="6334293"/>
            <a:ext cx="383394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rotWithShape="0">
                    <a:schemeClr val="accent2"/>
                  </a:outerShdw>
                </a:effectLst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TextBox 8"/>
          <p:cNvSpPr txBox="1"/>
          <p:nvPr/>
        </p:nvSpPr>
        <p:spPr>
          <a:xfrm>
            <a:off x="4291710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USNDP Budget Briefing – February 14</a:t>
            </a:r>
            <a:r>
              <a:rPr baseline="30000"/>
              <a:t>th</a:t>
            </a:r>
            <a:r>
              <a:t>, 2023</a:t>
            </a:r>
          </a:p>
        </p:txBody>
      </p:sp>
      <p:sp>
        <p:nvSpPr>
          <p:cNvPr id="89" name="Rectangle 9"/>
          <p:cNvSpPr txBox="1"/>
          <p:nvPr/>
        </p:nvSpPr>
        <p:spPr>
          <a:xfrm>
            <a:off x="61356" y="6334293"/>
            <a:ext cx="383394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rotWithShape="0">
                    <a:schemeClr val="accent2"/>
                  </a:outerShdw>
                </a:effectLst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1" name="TextBox 4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4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TextBox 8"/>
          <p:cNvSpPr txBox="1"/>
          <p:nvPr/>
        </p:nvSpPr>
        <p:spPr>
          <a:xfrm>
            <a:off x="4291710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USNDP Budget Briefing – February 14</a:t>
            </a:r>
            <a:r>
              <a:rPr baseline="30000"/>
              <a:t>th</a:t>
            </a:r>
            <a:r>
              <a:t>, 2023</a:t>
            </a:r>
          </a:p>
        </p:txBody>
      </p:sp>
      <p:sp>
        <p:nvSpPr>
          <p:cNvPr id="100" name="Rectangle 9"/>
          <p:cNvSpPr txBox="1"/>
          <p:nvPr/>
        </p:nvSpPr>
        <p:spPr>
          <a:xfrm>
            <a:off x="61356" y="6334293"/>
            <a:ext cx="383394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rotWithShape="0">
                    <a:schemeClr val="accent2"/>
                  </a:outerShdw>
                </a:effectLst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extBox 7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TextBox 8"/>
          <p:cNvSpPr txBox="1"/>
          <p:nvPr/>
        </p:nvSpPr>
        <p:spPr>
          <a:xfrm>
            <a:off x="4291710" y="6475024"/>
            <a:ext cx="4167034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t>USNDP Budget Briefing – February 14</a:t>
            </a:r>
            <a:r>
              <a:rPr baseline="30000"/>
              <a:t>th</a:t>
            </a:r>
            <a:r>
              <a:t>, 2023</a:t>
            </a:r>
          </a:p>
        </p:txBody>
      </p:sp>
      <p:sp>
        <p:nvSpPr>
          <p:cNvPr id="114" name="Rectangle 9"/>
          <p:cNvSpPr txBox="1"/>
          <p:nvPr/>
        </p:nvSpPr>
        <p:spPr>
          <a:xfrm>
            <a:off x="61356" y="6334293"/>
            <a:ext cx="383394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rotWithShape="0">
                    <a:schemeClr val="accent2"/>
                  </a:outerShdw>
                </a:effectLst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9" name="TextBox 7"/>
          <p:cNvSpPr txBox="1"/>
          <p:nvPr/>
        </p:nvSpPr>
        <p:spPr>
          <a:xfrm>
            <a:off x="344169" y="457686"/>
            <a:ext cx="44196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1271" y="6400313"/>
            <a:ext cx="12192001" cy="457201"/>
          </a:xfrm>
          <a:prstGeom prst="rect">
            <a:avLst/>
          </a:prstGeom>
          <a:solidFill>
            <a:srgbClr val="0590C7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Box 8"/>
          <p:cNvSpPr txBox="1"/>
          <p:nvPr/>
        </p:nvSpPr>
        <p:spPr>
          <a:xfrm>
            <a:off x="4291710" y="6475024"/>
            <a:ext cx="416703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FFFF"/>
                </a:solidFill>
              </a:defRPr>
            </a:pPr>
            <a:r>
              <a:rPr lang="en-US" dirty="0"/>
              <a:t>Nuclear Data Advisory Committee</a:t>
            </a:r>
            <a:r>
              <a:rPr dirty="0"/>
              <a:t> – </a:t>
            </a:r>
            <a:r>
              <a:rPr lang="en-US" dirty="0"/>
              <a:t>Sep. 13-</a:t>
            </a:r>
            <a:r>
              <a:rPr dirty="0"/>
              <a:t>14, 2023</a:t>
            </a:r>
          </a:p>
        </p:txBody>
      </p:sp>
      <p:sp>
        <p:nvSpPr>
          <p:cNvPr id="4" name="Rectangle 9"/>
          <p:cNvSpPr txBox="1"/>
          <p:nvPr/>
        </p:nvSpPr>
        <p:spPr>
          <a:xfrm>
            <a:off x="61356" y="6334293"/>
            <a:ext cx="3833948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b="1">
                <a:ln w="6600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rotWithShape="0">
                    <a:schemeClr val="accent2"/>
                  </a:outerShdw>
                </a:effectLst>
              </a:defRPr>
            </a:lvl1pPr>
          </a:lstStyle>
          <a:p>
            <a:r>
              <a:t>US Nuclear Data Program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74148" y="6472817"/>
            <a:ext cx="258625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itle 2"/>
          <p:cNvSpPr txBox="1"/>
          <p:nvPr/>
        </p:nvSpPr>
        <p:spPr>
          <a:xfrm>
            <a:off x="7006099" y="256273"/>
            <a:ext cx="4894899" cy="326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lnSpc>
                <a:spcPct val="81000"/>
              </a:lnSpc>
              <a:defRPr sz="6000" b="1">
                <a:solidFill>
                  <a:srgbClr val="FFFFFF"/>
                </a:solidFill>
              </a:defRPr>
            </a:pPr>
            <a:r>
              <a:t>National Nuclear </a:t>
            </a:r>
            <a:br/>
            <a:r>
              <a:t>Data </a:t>
            </a:r>
            <a:br/>
            <a:r>
              <a:t>Center</a:t>
            </a:r>
          </a:p>
        </p:txBody>
      </p:sp>
      <p:sp>
        <p:nvSpPr>
          <p:cNvPr id="532" name="Subtitle 3"/>
          <p:cNvSpPr txBox="1"/>
          <p:nvPr/>
        </p:nvSpPr>
        <p:spPr>
          <a:xfrm>
            <a:off x="7006099" y="3709237"/>
            <a:ext cx="4894899" cy="976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Nuclear Data Advisory Committee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September 13</a:t>
            </a:r>
            <a:r>
              <a:rPr baseline="30000"/>
              <a:t>th</a:t>
            </a:r>
            <a:r>
              <a:t>, 2023</a:t>
            </a:r>
          </a:p>
        </p:txBody>
      </p:sp>
      <p:sp>
        <p:nvSpPr>
          <p:cNvPr id="533" name="Subtitle 3"/>
          <p:cNvSpPr txBox="1"/>
          <p:nvPr/>
        </p:nvSpPr>
        <p:spPr>
          <a:xfrm>
            <a:off x="6984269" y="4595569"/>
            <a:ext cx="3927164" cy="151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FFFFFF"/>
                </a:solidFill>
              </a:defRPr>
            </a:lvl1pPr>
          </a:lstStyle>
          <a:p>
            <a:r>
              <a:t>David Brown, NNDC - BNL</a:t>
            </a:r>
            <a:endParaRPr sz="2400"/>
          </a:p>
        </p:txBody>
      </p:sp>
      <p:sp>
        <p:nvSpPr>
          <p:cNvPr id="534" name="Rectangle 10"/>
          <p:cNvSpPr/>
          <p:nvPr/>
        </p:nvSpPr>
        <p:spPr>
          <a:xfrm>
            <a:off x="3065" y="0"/>
            <a:ext cx="406401" cy="6858000"/>
          </a:xfrm>
          <a:prstGeom prst="rect">
            <a:avLst/>
          </a:prstGeom>
          <a:solidFill>
            <a:srgbClr val="1D629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50" y="5485005"/>
            <a:ext cx="4159877" cy="103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980" y="1917505"/>
            <a:ext cx="1337847" cy="1319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19D3CA-9C57-8ABB-DB41-80E71EDD0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" y="2091"/>
            <a:ext cx="12204869" cy="6868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7F30FC-3CF8-97CC-6B03-28D0B2A4AC31}"/>
              </a:ext>
            </a:extLst>
          </p:cNvPr>
          <p:cNvSpPr txBox="1"/>
          <p:nvPr/>
        </p:nvSpPr>
        <p:spPr>
          <a:xfrm>
            <a:off x="555094" y="1335217"/>
            <a:ext cx="4894899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ORNL Nuclear Data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0ABA9-0597-704B-6CBD-E9DBB31297B1}"/>
              </a:ext>
            </a:extLst>
          </p:cNvPr>
          <p:cNvSpPr txBox="1"/>
          <p:nvPr/>
        </p:nvSpPr>
        <p:spPr>
          <a:xfrm>
            <a:off x="555094" y="4197393"/>
            <a:ext cx="321498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Michael Smith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ORNL Physics Division</a:t>
            </a:r>
          </a:p>
        </p:txBody>
      </p:sp>
    </p:spTree>
    <p:extLst>
      <p:ext uri="{BB962C8B-B14F-4D97-AF65-F5344CB8AC3E}">
        <p14:creationId xmlns:p14="http://schemas.microsoft.com/office/powerpoint/2010/main" val="8438723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958D-9B75-BE37-2D15-9E8CF42A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3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en-US" dirty="0"/>
              <a:t>ORNL – Focus of Efforts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E9CB-60F0-D88E-AB47-212A55C1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5922"/>
            <a:ext cx="10515600" cy="468167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Evaluation of nuclear structure data</a:t>
            </a: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400" dirty="0"/>
              <a:t>Mass chain evaluations for ENSDF (C. </a:t>
            </a:r>
            <a:r>
              <a:rPr lang="en-US" sz="2400" dirty="0" err="1"/>
              <a:t>Nesaraja</a:t>
            </a:r>
            <a:r>
              <a:rPr lang="en-US" sz="2400" dirty="0"/>
              <a:t>)</a:t>
            </a:r>
          </a:p>
          <a:p>
            <a:pPr marL="1194752" lvl="2" indent="-28575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ORNL A-chain responsibility  </a:t>
            </a:r>
            <a:r>
              <a:rPr lang="en-US" sz="2200" i="1" dirty="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 = 241 – 249  and  </a:t>
            </a:r>
            <a:r>
              <a:rPr lang="en-US" sz="2200" i="1" dirty="0">
                <a:solidFill>
                  <a:schemeClr val="tx1"/>
                </a:solidFill>
                <a:cs typeface="Arial" panose="020B0604020202020204" pitchFamily="34" charset="0"/>
              </a:rPr>
              <a:t>A</a:t>
            </a: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 = 69</a:t>
            </a:r>
          </a:p>
          <a:p>
            <a:pPr marL="1194752" lvl="2" indent="-28575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Other A-chains from ENSDF priority list (41, 58, 66, 137…)</a:t>
            </a: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Reviewing mass chains</a:t>
            </a:r>
          </a:p>
          <a:p>
            <a:pPr marL="398463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98463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Assessment of </a:t>
            </a:r>
            <a:r>
              <a:rPr lang="en-US" dirty="0" err="1">
                <a:solidFill>
                  <a:srgbClr val="00528A"/>
                </a:solidFill>
                <a:cs typeface="Arial" panose="020B0604020202020204" pitchFamily="34" charset="0"/>
              </a:rPr>
              <a:t>astro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 reaction rates </a:t>
            </a: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400" dirty="0"/>
              <a:t>Focus on stellar explosions (M. Smith, L. Zhang)</a:t>
            </a:r>
          </a:p>
          <a:p>
            <a:pPr marL="398463" lvl="1" indent="0">
              <a:buNone/>
            </a:pPr>
            <a:endParaRPr lang="en-US" sz="2200" dirty="0"/>
          </a:p>
          <a:p>
            <a:pPr marL="398463" lvl="1" indent="0">
              <a:buNone/>
            </a:pPr>
            <a:r>
              <a:rPr lang="en-US" sz="2000" dirty="0"/>
              <a:t> </a:t>
            </a: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Online software systems </a:t>
            </a:r>
            <a:r>
              <a:rPr lang="en-US" sz="2200" dirty="0"/>
              <a:t>(M. Smith, E. </a:t>
            </a:r>
            <a:r>
              <a:rPr lang="en-US" sz="2200" dirty="0" err="1"/>
              <a:t>Lingerfelt</a:t>
            </a:r>
            <a:r>
              <a:rPr lang="en-US" sz="2200" dirty="0"/>
              <a:t>, L. Zhang) </a:t>
            </a:r>
            <a:endParaRPr lang="en-US" sz="2200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400" dirty="0"/>
              <a:t>Unique nuclear </a:t>
            </a:r>
            <a:r>
              <a:rPr lang="en-US" sz="2400" dirty="0" err="1"/>
              <a:t>astro</a:t>
            </a:r>
            <a:r>
              <a:rPr lang="en-US" sz="2400" dirty="0"/>
              <a:t> data pipeline for researchers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539F1-FEA9-9B4A-3D1C-666701CD7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" r="4768" b="54459"/>
          <a:stretch/>
        </p:blipFill>
        <p:spPr>
          <a:xfrm>
            <a:off x="5873561" y="112494"/>
            <a:ext cx="3966450" cy="13142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67BEC-780E-40EC-38F8-0A784710D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3" t="47077" r="4636" b="10725"/>
          <a:stretch/>
        </p:blipFill>
        <p:spPr>
          <a:xfrm>
            <a:off x="7098793" y="1273102"/>
            <a:ext cx="2842079" cy="8850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1765B-0C62-7AA5-82C8-1D3281CFC6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41733" y="175220"/>
            <a:ext cx="2001469" cy="25031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B0ECCE2-F456-5ADD-F27D-D6EE617F76DF}"/>
              </a:ext>
            </a:extLst>
          </p:cNvPr>
          <p:cNvGrpSpPr/>
          <p:nvPr/>
        </p:nvGrpSpPr>
        <p:grpSpPr>
          <a:xfrm>
            <a:off x="6987195" y="2899616"/>
            <a:ext cx="2918133" cy="2053399"/>
            <a:chOff x="6493221" y="650418"/>
            <a:chExt cx="3250854" cy="251374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553C17-1E8D-89ED-D2E4-298BF13E7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4" t="3448"/>
            <a:stretch/>
          </p:blipFill>
          <p:spPr>
            <a:xfrm>
              <a:off x="6493221" y="650418"/>
              <a:ext cx="3250854" cy="251374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4A3253-FD53-0743-25B1-F9E3C3EEA7CC}"/>
                </a:ext>
              </a:extLst>
            </p:cNvPr>
            <p:cNvSpPr txBox="1"/>
            <p:nvPr/>
          </p:nvSpPr>
          <p:spPr>
            <a:xfrm>
              <a:off x="7396493" y="2445940"/>
              <a:ext cx="2028119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charset="0"/>
                </a:rPr>
                <a:t>rate assessment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8EEB5A-6C03-2161-5969-10F83D111B78}"/>
              </a:ext>
            </a:extLst>
          </p:cNvPr>
          <p:cNvGrpSpPr/>
          <p:nvPr/>
        </p:nvGrpSpPr>
        <p:grpSpPr>
          <a:xfrm>
            <a:off x="8552682" y="2685359"/>
            <a:ext cx="3611941" cy="3997905"/>
            <a:chOff x="8552682" y="2685359"/>
            <a:chExt cx="3611941" cy="39979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8EECE1-F899-83AD-D721-381ECC15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89728" y="2685359"/>
              <a:ext cx="1874895" cy="26310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D78101-C0AC-AE98-1A23-6366CC087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52682" y="4747119"/>
              <a:ext cx="2602998" cy="1936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2342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4FD70EE-A9F3-707F-7E8D-87BCFCAB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895" y="87084"/>
            <a:ext cx="2882900" cy="2882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E9CB-60F0-D88E-AB47-212A55C1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9780"/>
            <a:ext cx="10515600" cy="481838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Caroline </a:t>
            </a:r>
            <a:r>
              <a:rPr lang="en-US" dirty="0" err="1">
                <a:solidFill>
                  <a:srgbClr val="00528A"/>
                </a:solidFill>
                <a:cs typeface="Arial" panose="020B0604020202020204" pitchFamily="34" charset="0"/>
              </a:rPr>
              <a:t>Nesaraja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 – ENSDF Evaluations </a:t>
            </a:r>
            <a:r>
              <a:rPr lang="en-US" sz="2400" dirty="0">
                <a:solidFill>
                  <a:srgbClr val="00528A"/>
                </a:solidFill>
                <a:cs typeface="Arial" panose="020B0604020202020204" pitchFamily="34" charset="0"/>
              </a:rPr>
              <a:t>[1.0 FTE staff]</a:t>
            </a:r>
            <a:endParaRPr lang="en-US" sz="1800" dirty="0">
              <a:solidFill>
                <a:schemeClr val="tx1"/>
              </a:solidFill>
            </a:endParaRPr>
          </a:p>
          <a:p>
            <a:pPr marL="398463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Michael Smith – Nuclear Astro Data &amp; Software </a:t>
            </a:r>
            <a:r>
              <a:rPr lang="en-US" sz="2400" dirty="0">
                <a:solidFill>
                  <a:srgbClr val="00528A"/>
                </a:solidFill>
                <a:cs typeface="Arial" panose="020B0604020202020204" pitchFamily="34" charset="0"/>
              </a:rPr>
              <a:t>[0.2 FTE staff]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Larry Zhang – Nuclear Astro Data &amp; Software</a:t>
            </a:r>
            <a:r>
              <a:rPr lang="en-US" sz="2400" dirty="0">
                <a:solidFill>
                  <a:srgbClr val="00528A"/>
                </a:solidFill>
                <a:cs typeface="Arial" panose="020B0604020202020204" pitchFamily="34" charset="0"/>
              </a:rPr>
              <a:t> [student]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Eric </a:t>
            </a:r>
            <a:r>
              <a:rPr lang="en-US" dirty="0" err="1">
                <a:solidFill>
                  <a:srgbClr val="00528A"/>
                </a:solidFill>
                <a:cs typeface="Arial" panose="020B0604020202020204" pitchFamily="34" charset="0"/>
              </a:rPr>
              <a:t>Lingerfelt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 – Software [subcontractor]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Murray Martin – pioneering evaluator [passed away 3/9/22]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B78DAF-2C70-79E1-4DD0-E8DC84209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536" y="107404"/>
            <a:ext cx="6118484" cy="19423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525A2B-51D7-83D9-8554-76B07524EA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74" t="39951" r="34484"/>
          <a:stretch/>
        </p:blipFill>
        <p:spPr>
          <a:xfrm>
            <a:off x="9890547" y="4260215"/>
            <a:ext cx="2212618" cy="19697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370221-98DC-E998-5155-498D3F7CD3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38" t="14966" b="10954"/>
          <a:stretch/>
        </p:blipFill>
        <p:spPr>
          <a:xfrm>
            <a:off x="9890758" y="3143457"/>
            <a:ext cx="1718312" cy="101077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DAAC286-8981-9325-9C28-74116CCC5D14}"/>
              </a:ext>
            </a:extLst>
          </p:cNvPr>
          <p:cNvSpPr/>
          <p:nvPr/>
        </p:nvSpPr>
        <p:spPr>
          <a:xfrm>
            <a:off x="1737360" y="87084"/>
            <a:ext cx="1859280" cy="68507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C958D-9B75-BE37-2D15-9E8CF42A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3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en-US" dirty="0"/>
              <a:t>ORNL – Staff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BE7EF-0CF2-F000-5FF9-8732A688BEA5}"/>
              </a:ext>
            </a:extLst>
          </p:cNvPr>
          <p:cNvSpPr txBox="1"/>
          <p:nvPr/>
        </p:nvSpPr>
        <p:spPr>
          <a:xfrm>
            <a:off x="7169252" y="163555"/>
            <a:ext cx="1499768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Special Session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1CC7E-34F0-3E20-C242-92E2D15B2B30}"/>
              </a:ext>
            </a:extLst>
          </p:cNvPr>
          <p:cNvSpPr txBox="1"/>
          <p:nvPr/>
        </p:nvSpPr>
        <p:spPr>
          <a:xfrm>
            <a:off x="7938476" y="2524613"/>
            <a:ext cx="1603963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265K circulation</a:t>
            </a:r>
          </a:p>
        </p:txBody>
      </p:sp>
    </p:spTree>
    <p:extLst>
      <p:ext uri="{BB962C8B-B14F-4D97-AF65-F5344CB8AC3E}">
        <p14:creationId xmlns:p14="http://schemas.microsoft.com/office/powerpoint/2010/main" val="1279044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E9CB-60F0-D88E-AB47-212A55C1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96937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A = 137 Evaluation (C. </a:t>
            </a:r>
            <a:r>
              <a:rPr lang="en-US" dirty="0" err="1">
                <a:solidFill>
                  <a:srgbClr val="00528A"/>
                </a:solidFill>
                <a:cs typeface="Arial" panose="020B0604020202020204" pitchFamily="34" charset="0"/>
              </a:rPr>
              <a:t>Nesaraja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)</a:t>
            </a: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528A"/>
                </a:solidFill>
              </a:rPr>
              <a:t>16 nuclides, 420 pages, 360 references, 15840 lines</a:t>
            </a:r>
            <a:endParaRPr lang="en-US" sz="2200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528A"/>
                </a:solidFill>
              </a:rPr>
              <a:t>inspired a separate Phys Rev C paper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Updated Guidelines for Evaluators (M. Martin)</a:t>
            </a: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000" dirty="0"/>
              <a:t>Nearly 90 pages of detailed procedures for structure evaluations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2C9EB5-8792-7CAD-69D7-53C98AA3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787" y="60911"/>
            <a:ext cx="4160579" cy="187695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2A5FDF-9592-B2C5-0AE5-02755F3FF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25" y="2130551"/>
            <a:ext cx="3115084" cy="189202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61353C-4BED-42E2-BB64-A26B9CD4D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05" t="19294" r="14983" b="53109"/>
          <a:stretch/>
        </p:blipFill>
        <p:spPr bwMode="auto">
          <a:xfrm>
            <a:off x="321044" y="2587491"/>
            <a:ext cx="5547133" cy="171869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DE11FF-1BF3-D9D7-9348-C788BC003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7463"/>
          <a:stretch/>
        </p:blipFill>
        <p:spPr>
          <a:xfrm>
            <a:off x="7670990" y="744484"/>
            <a:ext cx="1537104" cy="666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C958D-9B75-BE37-2D15-9E8CF42A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3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en-US" dirty="0"/>
              <a:t>ORNL Highlights – Nuclear Structure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79E687-213B-4D9E-5CA6-11469FBF2636}"/>
              </a:ext>
            </a:extLst>
          </p:cNvPr>
          <p:cNvGrpSpPr/>
          <p:nvPr/>
        </p:nvGrpSpPr>
        <p:grpSpPr>
          <a:xfrm>
            <a:off x="8549873" y="4306187"/>
            <a:ext cx="3642127" cy="2285086"/>
            <a:chOff x="8549873" y="4306187"/>
            <a:chExt cx="3642127" cy="22850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5E4A08-618D-6153-DE67-18F96A828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1927" b="16041"/>
            <a:stretch/>
          </p:blipFill>
          <p:spPr>
            <a:xfrm>
              <a:off x="8549873" y="4306187"/>
              <a:ext cx="3642127" cy="228508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3C5D68-1757-5119-A77D-E869973C9820}"/>
                </a:ext>
              </a:extLst>
            </p:cNvPr>
            <p:cNvSpPr txBox="1"/>
            <p:nvPr/>
          </p:nvSpPr>
          <p:spPr>
            <a:xfrm>
              <a:off x="8668428" y="4851672"/>
              <a:ext cx="2604237" cy="36933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Murray Martin.  </a:t>
              </a:r>
              <a:r>
                <a:rPr lang="en-US" dirty="0"/>
                <a:t>April 2021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82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E9CB-60F0-D88E-AB47-212A55C1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6664"/>
            <a:ext cx="10515600" cy="435133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aseline="30000" dirty="0">
                <a:solidFill>
                  <a:srgbClr val="00528A"/>
                </a:solidFill>
                <a:cs typeface="Arial" panose="020B0604020202020204" pitchFamily="34" charset="0"/>
              </a:rPr>
              <a:t>59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Cu(</a:t>
            </a:r>
            <a:r>
              <a:rPr lang="en-US" dirty="0" err="1">
                <a:solidFill>
                  <a:srgbClr val="00528A"/>
                </a:solidFill>
                <a:cs typeface="Arial" panose="020B0604020202020204" pitchFamily="34" charset="0"/>
              </a:rPr>
              <a:t>p,</a:t>
            </a:r>
            <a:r>
              <a:rPr lang="en-US" dirty="0" err="1">
                <a:solidFill>
                  <a:srgbClr val="00528A"/>
                </a:solidFill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) &amp; </a:t>
            </a:r>
            <a:r>
              <a:rPr lang="en-US" baseline="30000" dirty="0">
                <a:solidFill>
                  <a:srgbClr val="00528A"/>
                </a:solidFill>
                <a:cs typeface="Arial" panose="020B0604020202020204" pitchFamily="34" charset="0"/>
              </a:rPr>
              <a:t>59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Cu(</a:t>
            </a:r>
            <a:r>
              <a:rPr lang="en-US" dirty="0" err="1">
                <a:solidFill>
                  <a:srgbClr val="00528A"/>
                </a:solidFill>
                <a:cs typeface="Arial" panose="020B0604020202020204" pitchFamily="34" charset="0"/>
              </a:rPr>
              <a:t>p,</a:t>
            </a:r>
            <a:r>
              <a:rPr lang="en-US" dirty="0" err="1">
                <a:solidFill>
                  <a:srgbClr val="00528A"/>
                </a:solidFill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) assessments for X-ray bursts</a:t>
            </a:r>
            <a:endParaRPr lang="en-US" sz="1800" dirty="0"/>
          </a:p>
          <a:p>
            <a:pPr marL="398463" lvl="1" indent="0">
              <a:buNone/>
            </a:pP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aseline="30000" dirty="0">
                <a:solidFill>
                  <a:srgbClr val="00528A"/>
                </a:solidFill>
                <a:cs typeface="Arial" panose="020B0604020202020204" pitchFamily="34" charset="0"/>
              </a:rPr>
              <a:t>16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O(</a:t>
            </a:r>
            <a:r>
              <a:rPr lang="en-US" dirty="0" err="1">
                <a:solidFill>
                  <a:srgbClr val="00528A"/>
                </a:solidFill>
                <a:cs typeface="Arial" panose="020B0604020202020204" pitchFamily="34" charset="0"/>
              </a:rPr>
              <a:t>n,</a:t>
            </a:r>
            <a:r>
              <a:rPr lang="en-US" dirty="0" err="1">
                <a:solidFill>
                  <a:srgbClr val="00528A"/>
                </a:solidFill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) assessment for red giants</a:t>
            </a:r>
            <a:endParaRPr lang="en-US" sz="2000" dirty="0">
              <a:solidFill>
                <a:srgbClr val="00528A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Nuclear Data Review Articles</a:t>
            </a:r>
            <a:endParaRPr lang="en-US" sz="2200" dirty="0">
              <a:solidFill>
                <a:srgbClr val="00528A"/>
              </a:solidFill>
              <a:cs typeface="Arial" panose="020B0604020202020204" pitchFamily="34" charset="0"/>
            </a:endParaRP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200" dirty="0"/>
              <a:t>nuclear astrophysics data</a:t>
            </a: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200" dirty="0"/>
              <a:t>data for space exploration </a:t>
            </a: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200" dirty="0"/>
              <a:t>machine learning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63436B-5D86-E343-47B7-B819EB6C8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493" y="25343"/>
            <a:ext cx="3382130" cy="274882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2A30A60-89BA-D59A-EA20-FF05F7B30A24}"/>
              </a:ext>
            </a:extLst>
          </p:cNvPr>
          <p:cNvGrpSpPr/>
          <p:nvPr/>
        </p:nvGrpSpPr>
        <p:grpSpPr>
          <a:xfrm>
            <a:off x="986720" y="2477552"/>
            <a:ext cx="6954424" cy="2597066"/>
            <a:chOff x="986720" y="2477552"/>
            <a:chExt cx="6954424" cy="25970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630F0E-73B8-E73E-30F9-523EC3481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65"/>
            <a:stretch/>
          </p:blipFill>
          <p:spPr>
            <a:xfrm>
              <a:off x="6088068" y="3569764"/>
              <a:ext cx="1853076" cy="1504854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21BC21-0DB3-9F69-6249-ED9BD781ECA5}"/>
                </a:ext>
              </a:extLst>
            </p:cNvPr>
            <p:cNvGrpSpPr/>
            <p:nvPr/>
          </p:nvGrpSpPr>
          <p:grpSpPr>
            <a:xfrm>
              <a:off x="986720" y="2477552"/>
              <a:ext cx="6241056" cy="1031448"/>
              <a:chOff x="297459" y="2420176"/>
              <a:chExt cx="6241056" cy="103144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9A1994E-6335-664B-AEF6-B2655687FAB4}"/>
                  </a:ext>
                </a:extLst>
              </p:cNvPr>
              <p:cNvSpPr/>
              <p:nvPr/>
            </p:nvSpPr>
            <p:spPr>
              <a:xfrm>
                <a:off x="297459" y="2420176"/>
                <a:ext cx="6241056" cy="103144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BCE08F9-52B5-F53A-3499-6CF95C15D0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16" t="53402" r="9167" b="20190"/>
              <a:stretch/>
            </p:blipFill>
            <p:spPr>
              <a:xfrm>
                <a:off x="446446" y="2487853"/>
                <a:ext cx="5998428" cy="5254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9DFFCEF-98E1-C9D0-221A-B28192571D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4474" r="8243" b="71462"/>
              <a:stretch/>
            </p:blipFill>
            <p:spPr>
              <a:xfrm>
                <a:off x="4890149" y="2955198"/>
                <a:ext cx="1422605" cy="43836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6C5A357-764E-BF57-0CBE-41BE3B17A7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5540" r="72688" b="85573"/>
              <a:stretch/>
            </p:blipFill>
            <p:spPr>
              <a:xfrm>
                <a:off x="3556710" y="2773124"/>
                <a:ext cx="2126138" cy="20381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89B16F9-294D-68F8-1A57-7AE25421AE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278" t="90068" r="43847" b="1375"/>
              <a:stretch/>
            </p:blipFill>
            <p:spPr>
              <a:xfrm>
                <a:off x="501267" y="3098557"/>
                <a:ext cx="4253779" cy="19903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AC8661-FA7F-B816-50A3-C50369A1C9A2}"/>
              </a:ext>
            </a:extLst>
          </p:cNvPr>
          <p:cNvGrpSpPr/>
          <p:nvPr/>
        </p:nvGrpSpPr>
        <p:grpSpPr>
          <a:xfrm>
            <a:off x="1406472" y="847427"/>
            <a:ext cx="7282972" cy="990615"/>
            <a:chOff x="1406472" y="847427"/>
            <a:chExt cx="7282972" cy="99061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958399-312F-FD9C-4AF4-EDF3DD09AE6E}"/>
                </a:ext>
              </a:extLst>
            </p:cNvPr>
            <p:cNvSpPr/>
            <p:nvPr/>
          </p:nvSpPr>
          <p:spPr>
            <a:xfrm>
              <a:off x="1406472" y="847427"/>
              <a:ext cx="7282972" cy="99061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376F7D-591F-D432-77FC-0835D78EC7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256" t="63297" r="1023" b="2323"/>
            <a:stretch/>
          </p:blipFill>
          <p:spPr>
            <a:xfrm>
              <a:off x="1506236" y="1196414"/>
              <a:ext cx="7090157" cy="5232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13F7AA-8CEF-4594-5FCA-BE5B4AFB6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996" r="56631" b="64563"/>
            <a:stretch/>
          </p:blipFill>
          <p:spPr>
            <a:xfrm>
              <a:off x="1538551" y="886398"/>
              <a:ext cx="4300478" cy="301452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796F45-9EE5-EBCB-C90D-783F225223DA}"/>
              </a:ext>
            </a:extLst>
          </p:cNvPr>
          <p:cNvGrpSpPr/>
          <p:nvPr/>
        </p:nvGrpSpPr>
        <p:grpSpPr>
          <a:xfrm>
            <a:off x="4868513" y="2686045"/>
            <a:ext cx="7025150" cy="4183348"/>
            <a:chOff x="4868513" y="2686045"/>
            <a:chExt cx="7025150" cy="418334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7A9179A-8A58-F026-749F-C3CB8886046B}"/>
                </a:ext>
              </a:extLst>
            </p:cNvPr>
            <p:cNvGrpSpPr/>
            <p:nvPr/>
          </p:nvGrpSpPr>
          <p:grpSpPr>
            <a:xfrm>
              <a:off x="7870024" y="2686045"/>
              <a:ext cx="4023639" cy="2687303"/>
              <a:chOff x="7870024" y="2686045"/>
              <a:chExt cx="4023639" cy="26873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4559607-9190-03C9-B150-DD5F03E604FE}"/>
                  </a:ext>
                </a:extLst>
              </p:cNvPr>
              <p:cNvGrpSpPr/>
              <p:nvPr/>
            </p:nvGrpSpPr>
            <p:grpSpPr>
              <a:xfrm>
                <a:off x="7870024" y="2686045"/>
                <a:ext cx="4023639" cy="1397790"/>
                <a:chOff x="7985783" y="4781754"/>
                <a:chExt cx="4023639" cy="1397790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8E09D89D-DF10-1EB5-7320-255A5C0E18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85783" y="4781754"/>
                  <a:ext cx="4023639" cy="139779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C8CD7AE-53EF-885C-E7CC-431FF87D7572}"/>
                    </a:ext>
                  </a:extLst>
                </p:cNvPr>
                <p:cNvSpPr txBox="1"/>
                <p:nvPr/>
              </p:nvSpPr>
              <p:spPr>
                <a:xfrm>
                  <a:off x="9997602" y="4919709"/>
                  <a:ext cx="1323437" cy="338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/>
                    <a:t>i</a:t>
                  </a:r>
                  <a:r>
                    <a: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rPr>
                    <a:t>n press (2023)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8B4F391-3E63-F3A5-C981-2616732E0D93}"/>
                  </a:ext>
                </a:extLst>
              </p:cNvPr>
              <p:cNvGrpSpPr/>
              <p:nvPr/>
            </p:nvGrpSpPr>
            <p:grpSpPr>
              <a:xfrm>
                <a:off x="7981080" y="4113292"/>
                <a:ext cx="3801526" cy="1260056"/>
                <a:chOff x="8264333" y="5468588"/>
                <a:chExt cx="3801526" cy="1260056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D71DE078-DC50-02C8-7650-7E93DBF7C4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64333" y="5468588"/>
                  <a:ext cx="3801526" cy="126005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1547168-D78A-846A-0F9F-0C6F3F9771AD}"/>
                    </a:ext>
                  </a:extLst>
                </p:cNvPr>
                <p:cNvSpPr txBox="1"/>
                <p:nvPr/>
              </p:nvSpPr>
              <p:spPr>
                <a:xfrm>
                  <a:off x="10030363" y="5663246"/>
                  <a:ext cx="1323437" cy="338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600" dirty="0"/>
                    <a:t>i</a:t>
                  </a:r>
                  <a:r>
                    <a: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rPr>
                    <a:t>n press (2023)</a:t>
                  </a: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91CCE23-BA04-7B22-C313-8325B146C795}"/>
                </a:ext>
              </a:extLst>
            </p:cNvPr>
            <p:cNvGrpSpPr/>
            <p:nvPr/>
          </p:nvGrpSpPr>
          <p:grpSpPr>
            <a:xfrm>
              <a:off x="4868513" y="5406068"/>
              <a:ext cx="6336767" cy="1463325"/>
              <a:chOff x="5460965" y="990088"/>
              <a:chExt cx="6408145" cy="169803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D36662A-CBD7-4A09-556F-B737D8BFD2DC}"/>
                  </a:ext>
                </a:extLst>
              </p:cNvPr>
              <p:cNvSpPr/>
              <p:nvPr/>
            </p:nvSpPr>
            <p:spPr>
              <a:xfrm>
                <a:off x="5460965" y="990088"/>
                <a:ext cx="6408145" cy="169803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C6E0D1B-D78C-5056-E8F4-8CC757C26C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80583"/>
              <a:stretch/>
            </p:blipFill>
            <p:spPr>
              <a:xfrm>
                <a:off x="5516050" y="1059238"/>
                <a:ext cx="6172618" cy="425719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98AAAFD-566D-444E-B86C-D7579D803D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521" t="58226"/>
              <a:stretch/>
            </p:blipFill>
            <p:spPr>
              <a:xfrm>
                <a:off x="5516050" y="1498656"/>
                <a:ext cx="6270469" cy="954468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F3884D2-EA34-937E-8898-20615C3DADFF}"/>
                  </a:ext>
                </a:extLst>
              </p:cNvPr>
              <p:cNvSpPr/>
              <p:nvPr/>
            </p:nvSpPr>
            <p:spPr>
              <a:xfrm>
                <a:off x="8771923" y="2110806"/>
                <a:ext cx="1040706" cy="148294"/>
              </a:xfrm>
              <a:prstGeom prst="rect">
                <a:avLst/>
              </a:prstGeom>
              <a:solidFill>
                <a:srgbClr val="FFFF00">
                  <a:alpha val="20784"/>
                </a:srgbClr>
              </a:solidFill>
              <a:ln w="381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5725B7D-58BD-8F00-4E05-B321230087DD}"/>
                  </a:ext>
                </a:extLst>
              </p:cNvPr>
              <p:cNvSpPr/>
              <p:nvPr/>
            </p:nvSpPr>
            <p:spPr>
              <a:xfrm>
                <a:off x="7769388" y="2266199"/>
                <a:ext cx="1172907" cy="148294"/>
              </a:xfrm>
              <a:prstGeom prst="rect">
                <a:avLst/>
              </a:prstGeom>
              <a:solidFill>
                <a:srgbClr val="FFFF00">
                  <a:alpha val="20784"/>
                </a:srgbClr>
              </a:solidFill>
              <a:ln w="38100">
                <a:noFill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1C958D-9B75-BE37-2D15-9E8CF42A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3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en-US" dirty="0"/>
              <a:t>ORNL Highlights – Nuclear Astrophysics</a:t>
            </a:r>
          </a:p>
        </p:txBody>
      </p:sp>
    </p:spTree>
    <p:extLst>
      <p:ext uri="{BB962C8B-B14F-4D97-AF65-F5344CB8AC3E}">
        <p14:creationId xmlns:p14="http://schemas.microsoft.com/office/powerpoint/2010/main" val="2809246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958D-9B75-BE37-2D15-9E8CF42A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3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en-US" dirty="0"/>
              <a:t>ORNL Future Possibilities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E9CB-60F0-D88E-AB47-212A55C1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459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Nuclear structure evaluator / HFIR decay station physicist</a:t>
            </a:r>
          </a:p>
          <a:p>
            <a:pPr marL="781050" lvl="1" indent="-285750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capitalize on </a:t>
            </a:r>
            <a:r>
              <a:rPr lang="en-US" sz="2600" dirty="0">
                <a:solidFill>
                  <a:srgbClr val="FF0000"/>
                </a:solidFill>
              </a:rPr>
              <a:t>new unique opportunities to measure &amp; evaluate </a:t>
            </a:r>
            <a:r>
              <a:rPr lang="en-US" sz="2600" dirty="0"/>
              <a:t>decays, branching ratios, level properties of exotic n-rich heavy isotopes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online evaluator training modules</a:t>
            </a:r>
          </a:p>
          <a:p>
            <a:pPr marL="781050" lvl="1" indent="-285750">
              <a:buFont typeface="Arial" pitchFamily="34" charset="0"/>
              <a:buChar char="•"/>
            </a:pPr>
            <a:r>
              <a:rPr lang="en-US" sz="2600" dirty="0"/>
              <a:t>based on Murray Martin’s Guide for Evaluators</a:t>
            </a:r>
            <a:endParaRPr lang="en-US" sz="2600" dirty="0"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UQ modules for online </a:t>
            </a:r>
            <a:r>
              <a:rPr lang="en-US" dirty="0" err="1">
                <a:solidFill>
                  <a:srgbClr val="00528A"/>
                </a:solidFill>
                <a:cs typeface="Arial" panose="020B0604020202020204" pitchFamily="34" charset="0"/>
              </a:rPr>
              <a:t>astro</a:t>
            </a: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 software system</a:t>
            </a:r>
          </a:p>
          <a:p>
            <a:pPr marL="781050" lvl="1" indent="-285750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robust propagation of nuclear data uncertainties through simulations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528A"/>
                </a:solidFill>
                <a:cs typeface="Arial" panose="020B0604020202020204" pitchFamily="34" charset="0"/>
              </a:rPr>
              <a:t>Adding uncertainties to REACLIB rate library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84213" lvl="1" indent="-285750">
              <a:buFont typeface="Arial" pitchFamily="34" charset="0"/>
              <a:buChar char="•"/>
            </a:pPr>
            <a:r>
              <a:rPr lang="en-US" sz="2600" dirty="0"/>
              <a:t>lack of uncertainties limits utility of database</a:t>
            </a:r>
          </a:p>
          <a:p>
            <a:pPr marL="684213" lvl="1" indent="-285750"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1BAE9-3454-3AC2-009D-FF52E52EC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056" y="3429000"/>
            <a:ext cx="2924294" cy="1288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0619D-DCD8-7C96-B2A4-6D262CC3B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66" y="4974930"/>
            <a:ext cx="4494638" cy="1245084"/>
          </a:xfrm>
          <a:prstGeom prst="rect">
            <a:avLst/>
          </a:prstGeom>
        </p:spPr>
      </p:pic>
      <p:pic>
        <p:nvPicPr>
          <p:cNvPr id="39" name="Picture 38" descr="A picture containing indoor, toy, table, sitting&#10;&#10;Description automatically generated">
            <a:extLst>
              <a:ext uri="{FF2B5EF4-FFF2-40B4-BE49-F238E27FC236}">
                <a16:creationId xmlns:a16="http://schemas.microsoft.com/office/drawing/2014/main" id="{A9208A0C-774E-5EFE-798D-2CBC85E57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203" y="29513"/>
            <a:ext cx="2392955" cy="2010979"/>
          </a:xfrm>
          <a:prstGeom prst="rect">
            <a:avLst/>
          </a:prstGeom>
        </p:spPr>
      </p:pic>
      <p:pic>
        <p:nvPicPr>
          <p:cNvPr id="40" name="Picture 39" descr="A picture containing toy, light, traffic, sitting&#10;&#10;Description automatically generated">
            <a:extLst>
              <a:ext uri="{FF2B5EF4-FFF2-40B4-BE49-F238E27FC236}">
                <a16:creationId xmlns:a16="http://schemas.microsoft.com/office/drawing/2014/main" id="{EC6DE5B9-5CD3-F608-24A4-DBBD71DDD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924" y="163422"/>
            <a:ext cx="2524340" cy="203449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E505167-4C1A-DDC3-0BAB-1BCAB8BC0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0" y="795163"/>
            <a:ext cx="2160099" cy="121294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E8DC14A-638C-E151-4FCB-EE48F1BA1F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392"/>
          <a:stretch/>
        </p:blipFill>
        <p:spPr>
          <a:xfrm>
            <a:off x="3515376" y="737349"/>
            <a:ext cx="1841500" cy="12707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EC9543F-3067-1574-7342-540DF1BB24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8919" y="719054"/>
            <a:ext cx="1687310" cy="13521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7B5987B-99D6-A4C4-C776-8428621331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161" b="34822"/>
          <a:stretch/>
        </p:blipFill>
        <p:spPr>
          <a:xfrm>
            <a:off x="3501575" y="1859797"/>
            <a:ext cx="1841500" cy="1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28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363</Words>
  <Application>Microsoft Macintosh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Symbol</vt:lpstr>
      <vt:lpstr>Tw Cen MT</vt:lpstr>
      <vt:lpstr>Tw Cen MT Condensed</vt:lpstr>
      <vt:lpstr>Office Theme</vt:lpstr>
      <vt:lpstr>PowerPoint Presentation</vt:lpstr>
      <vt:lpstr>ORNL – Focus of Efforts</vt:lpstr>
      <vt:lpstr>ORNL – Staff</vt:lpstr>
      <vt:lpstr>ORNL Highlights – Nuclear Structure</vt:lpstr>
      <vt:lpstr>ORNL Highlights – Nuclear Astrophysics</vt:lpstr>
      <vt:lpstr>ORNL Future Possibilities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Smith, Michael</cp:lastModifiedBy>
  <cp:revision>76</cp:revision>
  <dcterms:modified xsi:type="dcterms:W3CDTF">2023-09-07T13:20:26Z</dcterms:modified>
</cp:coreProperties>
</file>