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7"/>
  </p:notesMasterIdLst>
  <p:handoutMasterIdLst>
    <p:handoutMasterId r:id="rId8"/>
  </p:handoutMasterIdLst>
  <p:sldIdLst>
    <p:sldId id="493" r:id="rId2"/>
    <p:sldId id="507" r:id="rId3"/>
    <p:sldId id="539" r:id="rId4"/>
    <p:sldId id="538" r:id="rId5"/>
    <p:sldId id="540" r:id="rId6"/>
  </p:sldIdLst>
  <p:sldSz cx="9144000" cy="5715000" type="screen16x10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orient="horz" pos="3333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2" autoAdjust="0"/>
    <p:restoredTop sz="99461" autoAdjust="0"/>
  </p:normalViewPr>
  <p:slideViewPr>
    <p:cSldViewPr snapToGrid="0">
      <p:cViewPr varScale="1">
        <p:scale>
          <a:sx n="146" d="100"/>
          <a:sy n="146" d="100"/>
        </p:scale>
        <p:origin x="184" y="312"/>
      </p:cViewPr>
      <p:guideLst>
        <p:guide orient="horz" pos="828"/>
        <p:guide orient="horz" pos="33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9/12/23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9/12/23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692150"/>
            <a:ext cx="553720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692150"/>
            <a:ext cx="553720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554190"/>
            <a:ext cx="3417506" cy="3160810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5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19932"/>
            <a:ext cx="8229600" cy="822271"/>
          </a:xfrm>
        </p:spPr>
        <p:txBody>
          <a:bodyPr/>
          <a:lstStyle>
            <a:lvl1pPr>
              <a:lnSpc>
                <a:spcPts val="3167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444738"/>
            <a:ext cx="5434199" cy="308240"/>
          </a:xfrm>
        </p:spPr>
        <p:txBody>
          <a:bodyPr>
            <a:noAutofit/>
          </a:bodyPr>
          <a:lstStyle>
            <a:lvl1pPr>
              <a:lnSpc>
                <a:spcPts val="1833"/>
              </a:lnSpc>
              <a:buNone/>
              <a:defRPr sz="1667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6" y="2551906"/>
            <a:ext cx="5646615" cy="31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6" y="4978767"/>
            <a:ext cx="3327957" cy="5233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l" defTabSz="3809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sz="833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83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</a:t>
            </a:r>
            <a:r>
              <a:rPr lang="is-IS" sz="83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829133</a:t>
            </a:r>
            <a:endParaRPr lang="en-US" sz="833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380985" rtl="0" eaLnBrk="1" latinLnBrk="0" hangingPunct="1">
              <a:lnSpc>
                <a:spcPct val="90000"/>
              </a:lnSpc>
              <a:spcAft>
                <a:spcPts val="500"/>
              </a:spcAft>
            </a:pPr>
            <a: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667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667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667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7" y="2683777"/>
            <a:ext cx="2240285" cy="314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4531239"/>
            <a:ext cx="3602498" cy="5064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83446"/>
            <a:ext cx="8229600" cy="104255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167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05720"/>
            <a:ext cx="3968496" cy="3959464"/>
          </a:xfrm>
        </p:spPr>
        <p:txBody>
          <a:bodyPr/>
          <a:lstStyle>
            <a:lvl1pPr>
              <a:spcBef>
                <a:spcPts val="100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167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305720"/>
            <a:ext cx="3968496" cy="3959464"/>
          </a:xfrm>
        </p:spPr>
        <p:txBody>
          <a:bodyPr/>
          <a:lstStyle>
            <a:lvl1pPr>
              <a:spcBef>
                <a:spcPts val="100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167"/>
              </a:lnSpc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305720"/>
            <a:ext cx="3968496" cy="3959464"/>
          </a:xfrm>
        </p:spPr>
        <p:txBody>
          <a:bodyPr/>
          <a:lstStyle>
            <a:lvl1pPr>
              <a:spcBef>
                <a:spcPts val="100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305720"/>
            <a:ext cx="3968496" cy="3959464"/>
          </a:xfrm>
        </p:spPr>
        <p:txBody>
          <a:bodyPr/>
          <a:lstStyle>
            <a:lvl1pPr>
              <a:spcBef>
                <a:spcPts val="1000"/>
              </a:spcBef>
              <a:spcAft>
                <a:spcPts val="500"/>
              </a:spcAft>
              <a:defRPr/>
            </a:lvl1pPr>
            <a:lvl2pPr>
              <a:spcAft>
                <a:spcPts val="500"/>
              </a:spcAft>
              <a:defRPr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90" y="1377992"/>
            <a:ext cx="3959225" cy="1751107"/>
          </a:xfrm>
          <a:effectLst/>
        </p:spPr>
        <p:txBody>
          <a:bodyPr/>
          <a:lstStyle>
            <a:lvl1pPr marL="240761" indent="-141547">
              <a:defRPr sz="1167"/>
            </a:lvl1pPr>
            <a:lvl2pPr marL="383630" indent="-142869">
              <a:defRPr sz="1167"/>
            </a:lvl2pPr>
            <a:lvl3pPr marL="571477" indent="-187847">
              <a:defRPr sz="1000"/>
            </a:lvl3pPr>
            <a:lvl4pPr marL="715670" indent="-144193">
              <a:defRPr sz="1000"/>
            </a:lvl4pPr>
            <a:lvl5pPr marL="858539" indent="-14286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547083" y="3267036"/>
            <a:ext cx="3935539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228318"/>
            <a:ext cx="8229600" cy="13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377992"/>
            <a:ext cx="3959225" cy="1751107"/>
          </a:xfrm>
          <a:effectLst/>
        </p:spPr>
        <p:txBody>
          <a:bodyPr/>
          <a:lstStyle>
            <a:lvl1pPr marL="240761" indent="-141547">
              <a:defRPr sz="1167"/>
            </a:lvl1pPr>
            <a:lvl2pPr marL="383630" indent="-142869">
              <a:defRPr sz="1167"/>
            </a:lvl2pPr>
            <a:lvl3pPr marL="571477" indent="-187847">
              <a:defRPr sz="1000"/>
            </a:lvl3pPr>
            <a:lvl4pPr marL="715670" indent="-144193">
              <a:defRPr sz="1000"/>
            </a:lvl4pPr>
            <a:lvl5pPr marL="858539" indent="-14286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90" y="3351641"/>
            <a:ext cx="3959225" cy="1751107"/>
          </a:xfrm>
          <a:effectLst/>
        </p:spPr>
        <p:txBody>
          <a:bodyPr/>
          <a:lstStyle>
            <a:lvl1pPr marL="240761" indent="-141547">
              <a:defRPr sz="1167"/>
            </a:lvl1pPr>
            <a:lvl2pPr marL="383630" indent="-142869">
              <a:defRPr sz="1167"/>
            </a:lvl2pPr>
            <a:lvl3pPr marL="571477" indent="-187847">
              <a:defRPr sz="1000"/>
            </a:lvl3pPr>
            <a:lvl4pPr marL="715670" indent="-144193">
              <a:defRPr sz="1000"/>
            </a:lvl4pPr>
            <a:lvl5pPr marL="858539" indent="-14286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3351641"/>
            <a:ext cx="3959225" cy="1751107"/>
          </a:xfrm>
          <a:effectLst/>
        </p:spPr>
        <p:txBody>
          <a:bodyPr/>
          <a:lstStyle>
            <a:lvl1pPr marL="240761" indent="-141547">
              <a:defRPr sz="1167"/>
            </a:lvl1pPr>
            <a:lvl2pPr marL="383630" indent="-142869">
              <a:defRPr sz="1167"/>
            </a:lvl2pPr>
            <a:lvl3pPr marL="571477" indent="-187847">
              <a:defRPr sz="1000"/>
            </a:lvl3pPr>
            <a:lvl4pPr marL="715670" indent="-144193">
              <a:defRPr sz="1000"/>
            </a:lvl4pPr>
            <a:lvl5pPr marL="858539" indent="-142869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908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83446"/>
            <a:ext cx="9143999" cy="104255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194461" indent="0">
              <a:lnSpc>
                <a:spcPts val="3167"/>
              </a:lnSpc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2908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295900"/>
            <a:ext cx="9144000" cy="419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sz="1500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3446"/>
            <a:ext cx="8229600" cy="104255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5720"/>
            <a:ext cx="8229600" cy="395946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5295900"/>
            <a:ext cx="9144000" cy="381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500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5410714"/>
            <a:ext cx="3052548" cy="27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167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5445854"/>
            <a:ext cx="231880" cy="176131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905896" y="5484942"/>
            <a:ext cx="674224" cy="123111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marL="0" marR="0" indent="0" algn="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latin typeface="Arial"/>
                <a:cs typeface="Arial"/>
              </a:rPr>
              <a:t>LLNL-PRES</a:t>
            </a:r>
            <a:r>
              <a:rPr lang="en-US" sz="500" dirty="0">
                <a:latin typeface="+mn-lt"/>
                <a:cs typeface="Arial"/>
              </a:rPr>
              <a:t>-829133</a:t>
            </a:r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2" y="5410899"/>
            <a:ext cx="360727" cy="13282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58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3809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83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0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333362" indent="-234147" algn="l" rtl="0" eaLnBrk="1" latinLnBrk="0" hangingPunct="1">
        <a:spcBef>
          <a:spcPts val="1000"/>
        </a:spcBef>
        <a:spcAft>
          <a:spcPts val="500"/>
        </a:spcAft>
        <a:buClr>
          <a:srgbClr val="0D5097"/>
        </a:buClr>
        <a:buSzPct val="90000"/>
        <a:buFont typeface="Wingdings" charset="2"/>
        <a:buChar char="§"/>
        <a:defRPr kumimoji="0" sz="2333" kern="1200">
          <a:solidFill>
            <a:schemeClr val="tx1"/>
          </a:solidFill>
          <a:latin typeface="Arial"/>
          <a:ea typeface="+mn-ea"/>
          <a:cs typeface="Arial"/>
        </a:defRPr>
      </a:lvl1pPr>
      <a:lvl2pPr marL="523854" indent="-179909" algn="l" rtl="0" eaLnBrk="1" latinLnBrk="0" hangingPunct="1">
        <a:spcBef>
          <a:spcPts val="0"/>
        </a:spcBef>
        <a:spcAft>
          <a:spcPts val="500"/>
        </a:spcAft>
        <a:buClrTx/>
        <a:buSzPct val="90000"/>
        <a:buFont typeface="Arial"/>
        <a:buChar char="•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855893" indent="-285739" algn="l" rtl="0" eaLnBrk="1" latinLnBrk="0" hangingPunct="1">
        <a:spcBef>
          <a:spcPts val="0"/>
        </a:spcBef>
        <a:spcAft>
          <a:spcPts val="500"/>
        </a:spcAft>
        <a:buClrTx/>
        <a:buSzPct val="90000"/>
        <a:buFont typeface="Lucida Grande"/>
        <a:buChar char="—"/>
        <a:defRPr kumimoji="0" sz="1667" kern="1200">
          <a:solidFill>
            <a:schemeClr val="tx1"/>
          </a:solidFill>
          <a:latin typeface="Arial"/>
          <a:ea typeface="+mn-ea"/>
          <a:cs typeface="Arial"/>
        </a:defRPr>
      </a:lvl3pPr>
      <a:lvl4pPr marL="1095331" indent="-202399" algn="l" rtl="0" eaLnBrk="1" latinLnBrk="0" hangingPunct="1">
        <a:spcBef>
          <a:spcPts val="0"/>
        </a:spcBef>
        <a:spcAft>
          <a:spcPts val="500"/>
        </a:spcAft>
        <a:buClrTx/>
        <a:buSzPct val="100000"/>
        <a:buFont typeface="Lucida Grande"/>
        <a:buChar char="–"/>
        <a:defRPr kumimoji="0"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285824" indent="-202399" algn="l" rtl="0" eaLnBrk="1" latinLnBrk="0" hangingPunct="1">
        <a:spcBef>
          <a:spcPts val="0"/>
        </a:spcBef>
        <a:spcAft>
          <a:spcPts val="500"/>
        </a:spcAft>
        <a:buClrTx/>
        <a:buFont typeface="Arial"/>
        <a:buChar char="•"/>
        <a:defRPr kumimoji="0" lang="en-US" sz="15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356306" indent="-15239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1523939" indent="-15239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691572" indent="-15239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859206" indent="-15239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43608" y="612914"/>
            <a:ext cx="7161810" cy="829289"/>
          </a:xfrm>
        </p:spPr>
        <p:txBody>
          <a:bodyPr/>
          <a:lstStyle/>
          <a:p>
            <a:r>
              <a:rPr lang="en-US" b="1" i="0" dirty="0"/>
              <a:t>US Nuclear Data Program review</a:t>
            </a:r>
            <a:br>
              <a:rPr lang="en-US" b="1" i="0" dirty="0"/>
            </a:br>
            <a:r>
              <a:rPr lang="en-US" b="1" i="0" dirty="0"/>
              <a:t>Livermore National Lab overview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18303" y="2171746"/>
            <a:ext cx="3487116" cy="378354"/>
          </a:xfrm>
          <a:prstGeom prst="rect">
            <a:avLst/>
          </a:prstGeom>
        </p:spPr>
        <p:txBody>
          <a:bodyPr vert="horz" lIns="76200" rIns="3810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r" defTabSz="761970">
              <a:spcBef>
                <a:spcPct val="0"/>
              </a:spcBef>
              <a:defRPr/>
            </a:pPr>
            <a:r>
              <a:rPr lang="en-US" sz="1667" dirty="0">
                <a:latin typeface="Arial"/>
                <a:ea typeface="+mj-ea"/>
                <a:cs typeface="Arial"/>
              </a:rPr>
              <a:t>Ian Thompson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424718" y="1729615"/>
            <a:ext cx="3147283" cy="331250"/>
          </a:xfrm>
          <a:prstGeom prst="rect">
            <a:avLst/>
          </a:prstGeom>
        </p:spPr>
        <p:txBody>
          <a:bodyPr vert="horz" lIns="45720" tIns="7620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333" dirty="0">
                <a:latin typeface="Arial"/>
                <a:cs typeface="Lucida Handwriting"/>
              </a:rPr>
              <a:t>NDAC review,  September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Disseminate LLNL nuclear data efforts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Especially GNDS (Generalized Nuclear Data Structure) </a:t>
            </a:r>
          </a:p>
          <a:p>
            <a:pPr>
              <a:lnSpc>
                <a:spcPct val="110000"/>
              </a:lnSpc>
            </a:pPr>
            <a:r>
              <a:rPr lang="en-US" dirty="0"/>
              <a:t>Contribute to CSEWG functions</a:t>
            </a:r>
          </a:p>
          <a:p>
            <a:pPr>
              <a:lnSpc>
                <a:spcPct val="110000"/>
              </a:lnSpc>
            </a:pPr>
            <a:r>
              <a:rPr lang="en-US" dirty="0"/>
              <a:t>Leverage LLNL programmatic funding to provide evaluations for inclusion in ENDF</a:t>
            </a:r>
          </a:p>
          <a:p>
            <a:pPr>
              <a:lnSpc>
                <a:spcPct val="110000"/>
              </a:lnSpc>
            </a:pPr>
            <a:r>
              <a:rPr lang="en-US" dirty="0"/>
              <a:t>Make, Verify and Validate R-matrix evaluations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With IAEA,  R-matrix workshops, and GNDS-interchange codes (Ferdinand on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Apply GPU learning methods (</a:t>
            </a:r>
            <a:r>
              <a:rPr lang="en-US" dirty="0" err="1"/>
              <a:t>Rflow</a:t>
            </a:r>
            <a:r>
              <a:rPr lang="en-US" dirty="0"/>
              <a:t> on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LLNL Nuclear Data Program</a:t>
            </a:r>
          </a:p>
        </p:txBody>
      </p:sp>
    </p:spTree>
    <p:extLst>
      <p:ext uri="{BB962C8B-B14F-4D97-AF65-F5344CB8AC3E}">
        <p14:creationId xmlns:p14="http://schemas.microsoft.com/office/powerpoint/2010/main" val="189203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07E9DA-4E0C-CC72-D746-55E302A1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Permanent Staff</a:t>
            </a:r>
          </a:p>
          <a:p>
            <a:pPr lvl="1"/>
            <a:r>
              <a:rPr lang="en-US" dirty="0">
                <a:latin typeface="+mn-lt"/>
              </a:rPr>
              <a:t>Ian Thompson (0.25 FTE)</a:t>
            </a:r>
          </a:p>
          <a:p>
            <a:r>
              <a:rPr lang="en-US" dirty="0">
                <a:effectLst/>
                <a:latin typeface="+mn-lt"/>
              </a:rPr>
              <a:t>New sta</a:t>
            </a:r>
            <a:r>
              <a:rPr lang="en-US" dirty="0">
                <a:latin typeface="+mn-lt"/>
              </a:rPr>
              <a:t>ff at LLNL to join USNDP in FY24</a:t>
            </a:r>
          </a:p>
          <a:p>
            <a:pPr lvl="1"/>
            <a:r>
              <a:rPr lang="en-US" dirty="0">
                <a:effectLst/>
                <a:latin typeface="+mn-lt"/>
              </a:rPr>
              <a:t>Gregory </a:t>
            </a:r>
            <a:r>
              <a:rPr lang="en-US" dirty="0" err="1">
                <a:effectLst/>
                <a:latin typeface="+mn-lt"/>
              </a:rPr>
              <a:t>Potel</a:t>
            </a:r>
            <a:r>
              <a:rPr lang="en-US" dirty="0">
                <a:effectLst/>
                <a:latin typeface="+mn-lt"/>
              </a:rPr>
              <a:t> (standards)</a:t>
            </a:r>
          </a:p>
          <a:p>
            <a:r>
              <a:rPr lang="en-US" dirty="0">
                <a:latin typeface="+mn-lt"/>
              </a:rPr>
              <a:t>External Collaborators</a:t>
            </a:r>
          </a:p>
          <a:p>
            <a:pPr lvl="1"/>
            <a:r>
              <a:rPr lang="en-US" dirty="0">
                <a:effectLst/>
                <a:latin typeface="+mn-lt"/>
              </a:rPr>
              <a:t>James DeBoer (U. Notre Dame),  Mark Paris (LANL), Gerry Hale (LANL), Dave Brown (BNL), Vivian </a:t>
            </a:r>
            <a:r>
              <a:rPr lang="en-US" dirty="0" err="1">
                <a:effectLst/>
                <a:latin typeface="+mn-lt"/>
              </a:rPr>
              <a:t>Dimitriou</a:t>
            </a:r>
            <a:r>
              <a:rPr lang="en-US" dirty="0">
                <a:effectLst/>
                <a:latin typeface="+mn-lt"/>
              </a:rPr>
              <a:t> (IAEA), Marco </a:t>
            </a:r>
            <a:r>
              <a:rPr lang="en-US" dirty="0" err="1">
                <a:effectLst/>
                <a:latin typeface="+mn-lt"/>
              </a:rPr>
              <a:t>Pigni</a:t>
            </a:r>
            <a:r>
              <a:rPr lang="en-US" dirty="0">
                <a:effectLst/>
                <a:latin typeface="+mn-lt"/>
              </a:rPr>
              <a:t> (ORNL).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A4A4C5-752C-395E-1925-4C745334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LLNL staff (FY20 – FY23)</a:t>
            </a:r>
          </a:p>
        </p:txBody>
      </p:sp>
    </p:spTree>
    <p:extLst>
      <p:ext uri="{BB962C8B-B14F-4D97-AF65-F5344CB8AC3E}">
        <p14:creationId xmlns:p14="http://schemas.microsoft.com/office/powerpoint/2010/main" val="273659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103" y="1093305"/>
            <a:ext cx="7286897" cy="419704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There are missing exit distributions: transport codes fail.</a:t>
            </a:r>
          </a:p>
          <a:p>
            <a:pPr lvl="1"/>
            <a:r>
              <a:rPr lang="en-US" sz="1200" dirty="0"/>
              <a:t>In 201 evaluations for incident neutrons </a:t>
            </a:r>
          </a:p>
          <a:p>
            <a:pPr lvl="1"/>
            <a:r>
              <a:rPr lang="en-US" sz="1200" dirty="0"/>
              <a:t>For 140 exit photons</a:t>
            </a:r>
          </a:p>
          <a:p>
            <a:pPr lvl="1"/>
            <a:r>
              <a:rPr lang="en-US" sz="1200" dirty="0"/>
              <a:t>For 414 exit protons</a:t>
            </a:r>
          </a:p>
          <a:p>
            <a:pPr lvl="1"/>
            <a:r>
              <a:rPr lang="en-US" sz="1200" dirty="0"/>
              <a:t>For 259 exit deuterons</a:t>
            </a:r>
          </a:p>
          <a:p>
            <a:pPr lvl="1"/>
            <a:r>
              <a:rPr lang="en-US" sz="1200" dirty="0"/>
              <a:t>For 204 exit tritons</a:t>
            </a:r>
          </a:p>
          <a:p>
            <a:pPr lvl="1"/>
            <a:r>
              <a:rPr lang="en-US" sz="1200" dirty="0"/>
              <a:t>For 84 exit </a:t>
            </a:r>
            <a:r>
              <a:rPr lang="en-US" sz="1200" dirty="0" err="1"/>
              <a:t>helions</a:t>
            </a:r>
            <a:endParaRPr lang="en-US" sz="1200" dirty="0"/>
          </a:p>
          <a:p>
            <a:pPr lvl="1"/>
            <a:r>
              <a:rPr lang="en-US" sz="1200" dirty="0"/>
              <a:t>For 397 exit alphas</a:t>
            </a:r>
            <a:br>
              <a:rPr lang="en-US" sz="1200" dirty="0"/>
            </a:br>
            <a:endParaRPr lang="en-US" sz="1200" dirty="0"/>
          </a:p>
          <a:p>
            <a:r>
              <a:rPr lang="en-US" sz="1400" dirty="0"/>
              <a:t>Submitted ENDF files with distributions &amp; multiplicities from TENDL2019</a:t>
            </a:r>
          </a:p>
          <a:p>
            <a:pPr lvl="1"/>
            <a:r>
              <a:rPr lang="en-US" sz="1200" dirty="0"/>
              <a:t>No changes to cross-sections</a:t>
            </a:r>
          </a:p>
          <a:p>
            <a:pPr lvl="1"/>
            <a:r>
              <a:rPr lang="en-US" sz="1200" dirty="0"/>
              <a:t>Incoming forms are MT=102, 103, 104, 105, 106, 107 </a:t>
            </a:r>
          </a:p>
          <a:p>
            <a:pPr lvl="1"/>
            <a:r>
              <a:rPr lang="en-US" sz="1200" dirty="0"/>
              <a:t>No change to two-body exit channels</a:t>
            </a:r>
          </a:p>
          <a:p>
            <a:pPr lvl="1"/>
            <a:r>
              <a:rPr lang="en-US" sz="1200" dirty="0"/>
              <a:t>Excluding 18 evaluations with gammas already in MT=3 (inclusive).</a:t>
            </a:r>
          </a:p>
          <a:p>
            <a:pPr lvl="1"/>
            <a:r>
              <a:rPr lang="en-US" sz="1200" dirty="0"/>
              <a:t>Generally improves energy balances!!</a:t>
            </a:r>
            <a:br>
              <a:rPr lang="en-US" sz="1200" dirty="0"/>
            </a:br>
            <a:endParaRPr lang="en-US" sz="1200" dirty="0"/>
          </a:p>
          <a:p>
            <a:r>
              <a:rPr lang="en-US" sz="1400" dirty="0"/>
              <a:t>No sources yet for some light (Z&lt;10) targets</a:t>
            </a:r>
          </a:p>
          <a:p>
            <a:pPr lvl="1"/>
            <a:r>
              <a:rPr lang="en-US" sz="1200" dirty="0"/>
              <a:t>these will need R-matrix evaluations</a:t>
            </a:r>
          </a:p>
          <a:p>
            <a:pPr lvl="1"/>
            <a:endParaRPr lang="en-US" sz="1200" dirty="0"/>
          </a:p>
          <a:p>
            <a:endParaRPr lang="en-US" sz="1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1" y="182924"/>
            <a:ext cx="7108903" cy="840643"/>
          </a:xfrm>
        </p:spPr>
        <p:txBody>
          <a:bodyPr/>
          <a:lstStyle/>
          <a:p>
            <a:r>
              <a:rPr lang="en-US" dirty="0"/>
              <a:t>Adding exit channels in ENDF/B-VIII.0 </a:t>
            </a:r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7EFD7-24C0-61DB-FE33-C9B813CF4686}"/>
              </a:ext>
            </a:extLst>
          </p:cNvPr>
          <p:cNvSpPr txBox="1"/>
          <p:nvPr/>
        </p:nvSpPr>
        <p:spPr>
          <a:xfrm>
            <a:off x="323099" y="182924"/>
            <a:ext cx="38431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F4F97"/>
                </a:solidFill>
                <a:latin typeface="Arial" panose="020B0604020202020204" pitchFamily="34" charset="0"/>
              </a:rPr>
              <a:t>LLNL Highlight #1 </a:t>
            </a:r>
            <a:endParaRPr lang="en-US" sz="1500" dirty="0">
              <a:solidFill>
                <a:srgbClr val="0F4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193" y="1305720"/>
            <a:ext cx="3971504" cy="39594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Model light-ion reactions without statistical approximations: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only that forces inside R-radius</a:t>
            </a:r>
          </a:p>
          <a:p>
            <a:pPr>
              <a:lnSpc>
                <a:spcPct val="120000"/>
              </a:lnSpc>
            </a:pPr>
            <a:r>
              <a:rPr lang="en-US" dirty="0"/>
              <a:t>Fit levels and partial widths to known EXFOR data: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elastic, inelastic, transfer, capture</a:t>
            </a:r>
          </a:p>
          <a:p>
            <a:pPr>
              <a:lnSpc>
                <a:spcPct val="120000"/>
              </a:lnSpc>
            </a:pPr>
            <a:r>
              <a:rPr lang="en-US" dirty="0"/>
              <a:t>Extend early models from 2.5 MeV to 20 MeV.</a:t>
            </a:r>
          </a:p>
          <a:p>
            <a:pPr>
              <a:lnSpc>
                <a:spcPct val="120000"/>
              </a:lnSpc>
            </a:pPr>
            <a:r>
              <a:rPr lang="en-US" dirty="0"/>
              <a:t>Part of international IAEA collaboration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Verified many of the current research codes</a:t>
            </a:r>
          </a:p>
          <a:p>
            <a:pPr>
              <a:lnSpc>
                <a:spcPct val="120000"/>
              </a:lnSpc>
            </a:pPr>
            <a:r>
              <a:rPr lang="en-US" dirty="0"/>
              <a:t>Submitted for ENDF/B-VIII.1 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183446"/>
            <a:ext cx="7146678" cy="1042552"/>
          </a:xfrm>
        </p:spPr>
        <p:txBody>
          <a:bodyPr/>
          <a:lstStyle/>
          <a:p>
            <a:r>
              <a:rPr lang="en-US" dirty="0"/>
              <a:t>R-matrix evaluation </a:t>
            </a:r>
            <a:r>
              <a:rPr lang="en-US" dirty="0" err="1"/>
              <a:t>h+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, p+</a:t>
            </a:r>
            <a:r>
              <a:rPr lang="en-US" baseline="30000" dirty="0"/>
              <a:t>6</a:t>
            </a:r>
            <a:r>
              <a:rPr lang="en-US" dirty="0"/>
              <a:t>Li*,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+</a:t>
            </a:r>
            <a:r>
              <a:rPr lang="en-US" baseline="30000" dirty="0"/>
              <a:t>7</a:t>
            </a:r>
            <a:r>
              <a:rPr lang="en-US" dirty="0"/>
              <a:t>Be</a:t>
            </a:r>
            <a:endParaRPr lang="en-US" sz="20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7EFD7-24C0-61DB-FE33-C9B813CF4686}"/>
              </a:ext>
            </a:extLst>
          </p:cNvPr>
          <p:cNvSpPr txBox="1"/>
          <p:nvPr/>
        </p:nvSpPr>
        <p:spPr>
          <a:xfrm>
            <a:off x="255380" y="201429"/>
            <a:ext cx="38431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F4F97"/>
                </a:solidFill>
                <a:latin typeface="Arial" panose="020B0604020202020204" pitchFamily="34" charset="0"/>
              </a:rPr>
              <a:t>LLNL Highlight #2</a:t>
            </a:r>
            <a:endParaRPr lang="en-US" sz="1500" dirty="0">
              <a:solidFill>
                <a:srgbClr val="0F4F9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3C753-0510-2A4F-7E73-6DEBF6E9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69" y="1305720"/>
            <a:ext cx="4274233" cy="39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88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2012_LLNL_template_v5.22.pptx</Template>
  <TotalTime>40412</TotalTime>
  <Words>344</Words>
  <Application>Microsoft Macintosh PowerPoint</Application>
  <PresentationFormat>On-screen Show (16:10)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Lucida Grande</vt:lpstr>
      <vt:lpstr>Symbol</vt:lpstr>
      <vt:lpstr>Wingdings</vt:lpstr>
      <vt:lpstr>Wingdings 2</vt:lpstr>
      <vt:lpstr>1_No Background Color</vt:lpstr>
      <vt:lpstr>US Nuclear Data Program review Livermore National Lab overview </vt:lpstr>
      <vt:lpstr>LLNL Nuclear Data Program</vt:lpstr>
      <vt:lpstr>LLNL staff (FY20 – FY23)</vt:lpstr>
      <vt:lpstr>Adding exit channels in ENDF/B-VIII.0 </vt:lpstr>
      <vt:lpstr>R-matrix evaluation h+a, p+6Li*, g+7Be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Thompson, Ian J.</cp:lastModifiedBy>
  <cp:revision>1243</cp:revision>
  <cp:lastPrinted>2021-11-11T21:36:09Z</cp:lastPrinted>
  <dcterms:created xsi:type="dcterms:W3CDTF">2010-07-01T20:56:41Z</dcterms:created>
  <dcterms:modified xsi:type="dcterms:W3CDTF">2023-09-12T21:48:06Z</dcterms:modified>
</cp:coreProperties>
</file>