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6"/>
  </p:notesMasterIdLst>
  <p:sldIdLst>
    <p:sldId id="256" r:id="rId2"/>
    <p:sldId id="257" r:id="rId3"/>
    <p:sldId id="258" r:id="rId4"/>
    <p:sldId id="268" r:id="rId5"/>
    <p:sldId id="262" r:id="rId6"/>
    <p:sldId id="271" r:id="rId7"/>
    <p:sldId id="272" r:id="rId8"/>
    <p:sldId id="263" r:id="rId9"/>
    <p:sldId id="266" r:id="rId10"/>
    <p:sldId id="264" r:id="rId11"/>
    <p:sldId id="270" r:id="rId12"/>
    <p:sldId id="269" r:id="rId13"/>
    <p:sldId id="267" r:id="rId14"/>
    <p:sldId id="26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79"/>
    <p:restoredTop sz="94694"/>
  </p:normalViewPr>
  <p:slideViewPr>
    <p:cSldViewPr snapToGrid="0" snapToObjects="1">
      <p:cViewPr varScale="1">
        <p:scale>
          <a:sx n="115" d="100"/>
          <a:sy n="115" d="100"/>
        </p:scale>
        <p:origin x="12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11/16/23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6664" y="5761051"/>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6" name="Picture 5">
            <a:extLst>
              <a:ext uri="{FF2B5EF4-FFF2-40B4-BE49-F238E27FC236}">
                <a16:creationId xmlns:a16="http://schemas.microsoft.com/office/drawing/2014/main" id="{C11DD1EC-00E2-0247-ADB6-287150A1627B}"/>
              </a:ext>
            </a:extLst>
          </p:cNvPr>
          <p:cNvPicPr>
            <a:picLocks noChangeAspect="1"/>
          </p:cNvPicPr>
          <p:nvPr userDrawn="1"/>
        </p:nvPicPr>
        <p:blipFill>
          <a:blip r:embed="rId3"/>
          <a:stretch>
            <a:fillRect/>
          </a:stretch>
        </p:blipFill>
        <p:spPr>
          <a:xfrm>
            <a:off x="5436664" y="5761050"/>
            <a:ext cx="3238500" cy="419100"/>
          </a:xfrm>
          <a:prstGeom prst="rect">
            <a:avLst/>
          </a:prstGeom>
        </p:spPr>
      </p:pic>
    </p:spTree>
    <p:extLst>
      <p:ext uri="{BB962C8B-B14F-4D97-AF65-F5344CB8AC3E}">
        <p14:creationId xmlns:p14="http://schemas.microsoft.com/office/powerpoint/2010/main" val="485114529"/>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219681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2862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5720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428625"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428626"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428626"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457200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45720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28625" y="365126"/>
            <a:ext cx="828675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28625" y="1825626"/>
            <a:ext cx="828675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exp-astro.de/netz/" TargetMode="Externa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p:txBody>
          <a:bodyPr>
            <a:normAutofit fontScale="90000"/>
          </a:bodyPr>
          <a:lstStyle/>
          <a:p>
            <a:r>
              <a:rPr lang="en-US" dirty="0"/>
              <a:t>ENDF/B-VIII.1</a:t>
            </a:r>
            <a:r>
              <a:rPr lang="en-US" dirty="0">
                <a:latin typeface="Symbol" pitchFamily="2" charset="2"/>
              </a:rPr>
              <a:t>b</a:t>
            </a:r>
            <a:r>
              <a:rPr lang="en-US" dirty="0"/>
              <a:t>2 Library Nuclear Astrophysics Testing</a:t>
            </a:r>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noAutofit/>
          </a:bodyPr>
          <a:lstStyle/>
          <a:p>
            <a:r>
              <a:rPr lang="en-US" sz="1600" dirty="0"/>
              <a:t>November 16, 2023</a:t>
            </a:r>
          </a:p>
          <a:p>
            <a:r>
              <a:rPr lang="en-US" sz="1600" b="1" dirty="0"/>
              <a:t>Nuclear Data Week 2023 (CSEWG-USNDP-NDAG)</a:t>
            </a:r>
          </a:p>
          <a:p>
            <a:endParaRPr lang="en-US" sz="1600" dirty="0"/>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p:txBody>
          <a:bodyPr/>
          <a:lstStyle/>
          <a:p>
            <a:r>
              <a:rPr lang="en-US" dirty="0"/>
              <a:t>Presenter(s) Boris </a:t>
            </a:r>
            <a:r>
              <a:rPr lang="en-US" dirty="0" err="1"/>
              <a:t>Pritychenko</a:t>
            </a:r>
            <a:endParaRPr lang="en-US" dirty="0"/>
          </a:p>
          <a:p>
            <a:r>
              <a:rPr lang="en-US" dirty="0"/>
              <a:t>National Nuclear Data Center, Brookhaven National Laboratory</a:t>
            </a:r>
          </a:p>
        </p:txBody>
      </p:sp>
    </p:spTree>
    <p:extLst>
      <p:ext uri="{BB962C8B-B14F-4D97-AF65-F5344CB8AC3E}">
        <p14:creationId xmlns:p14="http://schemas.microsoft.com/office/powerpoint/2010/main" val="224675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p:txBody>
          <a:bodyPr/>
          <a:lstStyle/>
          <a:p>
            <a:pPr algn="ctr"/>
            <a:r>
              <a:rPr lang="en-US" dirty="0"/>
              <a:t>Maxwellian-averaged Cross Sections (MACS)</a:t>
            </a:r>
          </a:p>
        </p:txBody>
      </p:sp>
      <p:sp>
        <p:nvSpPr>
          <p:cNvPr id="7" name="Content Placeholder 6">
            <a:extLst>
              <a:ext uri="{FF2B5EF4-FFF2-40B4-BE49-F238E27FC236}">
                <a16:creationId xmlns:a16="http://schemas.microsoft.com/office/drawing/2014/main" id="{84BED499-6ED4-F54A-8BC4-75AB617CA064}"/>
              </a:ext>
            </a:extLst>
          </p:cNvPr>
          <p:cNvSpPr>
            <a:spLocks noGrp="1"/>
          </p:cNvSpPr>
          <p:nvPr>
            <p:ph idx="1"/>
          </p:nvPr>
        </p:nvSpPr>
        <p:spPr>
          <a:xfrm>
            <a:off x="428624" y="1825627"/>
            <a:ext cx="4489451" cy="4856094"/>
          </a:xfrm>
        </p:spPr>
        <p:txBody>
          <a:bodyPr>
            <a:normAutofit/>
          </a:bodyPr>
          <a:lstStyle/>
          <a:p>
            <a:pPr marL="342900" indent="-342900">
              <a:buFont typeface="Arial" panose="020B0604020202020204" pitchFamily="34" charset="0"/>
              <a:buChar char="•"/>
            </a:pPr>
            <a:r>
              <a:rPr lang="en-US" sz="1800" dirty="0"/>
              <a:t>ENDF/B-VIII.1</a:t>
            </a:r>
            <a:r>
              <a:rPr lang="en-US" sz="1800" dirty="0">
                <a:latin typeface="Symbol" pitchFamily="2" charset="2"/>
              </a:rPr>
              <a:t>b</a:t>
            </a:r>
            <a:r>
              <a:rPr lang="en-US" sz="1800" dirty="0"/>
              <a:t>2 library</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dirty="0"/>
          </a:p>
          <a:p>
            <a:pPr marL="0" indent="0"/>
            <a:r>
              <a:rPr lang="en-US" dirty="0"/>
              <a:t>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sz="1800" dirty="0"/>
          </a:p>
          <a:p>
            <a:pPr marL="0" indent="0"/>
            <a:endParaRPr lang="en-US" sz="1800" dirty="0"/>
          </a:p>
          <a:p>
            <a:pPr marL="342900" indent="-342900">
              <a:buFont typeface="Arial" panose="020B0604020202020204" pitchFamily="34" charset="0"/>
              <a:buChar char="•"/>
            </a:pPr>
            <a:r>
              <a:rPr lang="en-US" sz="1800" dirty="0" err="1"/>
              <a:t>c.m</a:t>
            </a:r>
            <a:r>
              <a:rPr lang="en-US" sz="1800" dirty="0"/>
              <a:t>. </a:t>
            </a:r>
            <a:r>
              <a:rPr lang="en-US" sz="1800" i="1" dirty="0"/>
              <a:t>vs</a:t>
            </a:r>
            <a:r>
              <a:rPr lang="en-US" sz="1800" dirty="0"/>
              <a:t>. lab ENDF/B cross sections.</a:t>
            </a:r>
          </a:p>
          <a:p>
            <a:pPr marL="342900" indent="-342900">
              <a:buFont typeface="Arial" panose="020B0604020202020204" pitchFamily="34" charset="0"/>
              <a:buChar char="•"/>
            </a:pPr>
            <a:r>
              <a:rPr lang="en-US" sz="1800" dirty="0" err="1">
                <a:latin typeface="Symbol" pitchFamily="2" charset="2"/>
              </a:rPr>
              <a:t>s</a:t>
            </a:r>
            <a:r>
              <a:rPr lang="en-US" sz="1800" dirty="0" err="1"/>
              <a:t>N</a:t>
            </a:r>
            <a:r>
              <a:rPr lang="en-US" sz="1800" dirty="0"/>
              <a:t> products for s-process only target nuclides.</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10</a:t>
            </a:fld>
            <a:endParaRPr lang="en-US" dirty="0"/>
          </a:p>
        </p:txBody>
      </p:sp>
      <p:pic>
        <p:nvPicPr>
          <p:cNvPr id="5" name="Picture 4">
            <a:extLst>
              <a:ext uri="{FF2B5EF4-FFF2-40B4-BE49-F238E27FC236}">
                <a16:creationId xmlns:a16="http://schemas.microsoft.com/office/drawing/2014/main" id="{CBFEF878-F179-FD4D-A707-DF3A9BBE7E49}"/>
              </a:ext>
            </a:extLst>
          </p:cNvPr>
          <p:cNvPicPr>
            <a:picLocks noChangeAspect="1"/>
          </p:cNvPicPr>
          <p:nvPr/>
        </p:nvPicPr>
        <p:blipFill>
          <a:blip r:embed="rId2"/>
          <a:stretch>
            <a:fillRect/>
          </a:stretch>
        </p:blipFill>
        <p:spPr>
          <a:xfrm>
            <a:off x="660400" y="2241242"/>
            <a:ext cx="3911600" cy="2197100"/>
          </a:xfrm>
          <a:prstGeom prst="rect">
            <a:avLst/>
          </a:prstGeom>
        </p:spPr>
      </p:pic>
      <p:pic>
        <p:nvPicPr>
          <p:cNvPr id="8" name="Picture 7">
            <a:extLst>
              <a:ext uri="{FF2B5EF4-FFF2-40B4-BE49-F238E27FC236}">
                <a16:creationId xmlns:a16="http://schemas.microsoft.com/office/drawing/2014/main" id="{3A9E73F6-F52C-E246-AD6C-1987FE32489B}"/>
              </a:ext>
            </a:extLst>
          </p:cNvPr>
          <p:cNvPicPr>
            <a:picLocks noChangeAspect="1"/>
          </p:cNvPicPr>
          <p:nvPr/>
        </p:nvPicPr>
        <p:blipFill>
          <a:blip r:embed="rId3"/>
          <a:stretch>
            <a:fillRect/>
          </a:stretch>
        </p:blipFill>
        <p:spPr>
          <a:xfrm>
            <a:off x="4918075" y="2174842"/>
            <a:ext cx="4080681" cy="3657600"/>
          </a:xfrm>
          <a:prstGeom prst="rect">
            <a:avLst/>
          </a:prstGeom>
        </p:spPr>
      </p:pic>
    </p:spTree>
    <p:extLst>
      <p:ext uri="{BB962C8B-B14F-4D97-AF65-F5344CB8AC3E}">
        <p14:creationId xmlns:p14="http://schemas.microsoft.com/office/powerpoint/2010/main" val="3330824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1AAE4-92F7-6B4D-AAB7-AAE8B4EF088D}"/>
              </a:ext>
            </a:extLst>
          </p:cNvPr>
          <p:cNvSpPr>
            <a:spLocks noGrp="1"/>
          </p:cNvSpPr>
          <p:nvPr>
            <p:ph type="title"/>
          </p:nvPr>
        </p:nvSpPr>
        <p:spPr/>
        <p:txBody>
          <a:bodyPr/>
          <a:lstStyle/>
          <a:p>
            <a:pPr algn="ctr"/>
            <a:r>
              <a:rPr lang="en-US" dirty="0"/>
              <a:t>ASTRAL Database</a:t>
            </a:r>
          </a:p>
        </p:txBody>
      </p:sp>
      <p:sp>
        <p:nvSpPr>
          <p:cNvPr id="3" name="Content Placeholder 2">
            <a:extLst>
              <a:ext uri="{FF2B5EF4-FFF2-40B4-BE49-F238E27FC236}">
                <a16:creationId xmlns:a16="http://schemas.microsoft.com/office/drawing/2014/main" id="{1972DE5E-8703-9A40-ACE8-926C95380D2D}"/>
              </a:ext>
            </a:extLst>
          </p:cNvPr>
          <p:cNvSpPr>
            <a:spLocks noGrp="1"/>
          </p:cNvSpPr>
          <p:nvPr>
            <p:ph idx="1"/>
          </p:nvPr>
        </p:nvSpPr>
        <p:spPr/>
        <p:txBody>
          <a:bodyPr>
            <a:normAutofit/>
          </a:bodyPr>
          <a:lstStyle/>
          <a:p>
            <a:pPr marL="342900" indent="-342900">
              <a:buFont typeface="Arial" panose="020B0604020202020204" pitchFamily="34" charset="0"/>
              <a:buChar char="•"/>
            </a:pPr>
            <a:r>
              <a:rPr lang="en-US" sz="1900" dirty="0"/>
              <a:t>Recent re-analysis of the </a:t>
            </a:r>
            <a:r>
              <a:rPr lang="en-US" sz="1900" baseline="30000" dirty="0"/>
              <a:t>197</a:t>
            </a:r>
            <a:r>
              <a:rPr lang="en-US" sz="1900" dirty="0"/>
              <a:t>Au cross sections by the international evaluation of neutron cross-section standards revealed problems with systematic errors, and it impacts the majority of KADoNiS cross sections where the Karlsruhe measurements were adopted as recommended. This issue has been recognized by the Karlsruhe group, and affected values were revised.</a:t>
            </a:r>
          </a:p>
          <a:p>
            <a:pPr marL="342900" indent="-342900">
              <a:buFont typeface="Arial" panose="020B0604020202020204" pitchFamily="34" charset="0"/>
              <a:buChar char="•"/>
            </a:pPr>
            <a:r>
              <a:rPr lang="en-US" sz="1900" dirty="0"/>
              <a:t>Furthermore, the KADoNiS database effort was abandoned in favor of the </a:t>
            </a:r>
            <a:r>
              <a:rPr lang="en-US" sz="1900" dirty="0" err="1"/>
              <a:t>ASTrophysical</a:t>
            </a:r>
            <a:r>
              <a:rPr lang="en-US" sz="1900" dirty="0"/>
              <a:t> Rate and </a:t>
            </a:r>
            <a:r>
              <a:rPr lang="en-US" sz="1900" dirty="0" err="1"/>
              <a:t>rAw</a:t>
            </a:r>
            <a:r>
              <a:rPr lang="en-US" sz="1900" dirty="0"/>
              <a:t> data Library (ASTRAL) database (https://exp-</a:t>
            </a:r>
            <a:r>
              <a:rPr lang="en-US" sz="1900" dirty="0" err="1"/>
              <a:t>astro.de</a:t>
            </a:r>
            <a:r>
              <a:rPr lang="en-US" sz="1900" dirty="0"/>
              <a:t>/astral/ ) at the Goethe Universität Frankfurt. </a:t>
            </a:r>
          </a:p>
          <a:p>
            <a:pPr marL="342900" indent="-342900">
              <a:buFont typeface="Arial" panose="020B0604020202020204" pitchFamily="34" charset="0"/>
              <a:buChar char="•"/>
            </a:pPr>
            <a:r>
              <a:rPr lang="en-US" sz="1900" dirty="0"/>
              <a:t>The ASTRAL database is used in the current work to compare calculated ENDF library MACS with astrophysical data.</a:t>
            </a:r>
          </a:p>
          <a:p>
            <a:pPr marL="342900" indent="-342900">
              <a:buFont typeface="Arial" panose="020B0604020202020204" pitchFamily="34" charset="0"/>
              <a:buChar char="•"/>
            </a:pPr>
            <a:r>
              <a:rPr lang="en-US" sz="1900" dirty="0"/>
              <a:t>s-process simulations from the same source (</a:t>
            </a:r>
            <a:r>
              <a:rPr lang="en-US" sz="1900" dirty="0">
                <a:hlinkClick r:id="rId2"/>
              </a:rPr>
              <a:t>https://exp-astro.de/netz/</a:t>
            </a:r>
            <a:r>
              <a:rPr lang="en-US" sz="1900" dirty="0"/>
              <a:t>).</a:t>
            </a:r>
          </a:p>
          <a:p>
            <a:pPr marL="342900" indent="-342900">
              <a:buFont typeface="Arial" panose="020B0604020202020204" pitchFamily="34" charset="0"/>
              <a:buChar char="•"/>
            </a:pPr>
            <a:r>
              <a:rPr lang="en-US" sz="1900" baseline="30000" dirty="0"/>
              <a:t>83</a:t>
            </a:r>
            <a:r>
              <a:rPr lang="en-US" sz="1900" dirty="0"/>
              <a:t>Kr measurement and calculations.</a:t>
            </a:r>
          </a:p>
          <a:p>
            <a:endParaRPr lang="en-US" sz="1900" dirty="0"/>
          </a:p>
          <a:p>
            <a:endParaRPr lang="en-US" sz="1900" dirty="0"/>
          </a:p>
        </p:txBody>
      </p:sp>
      <p:sp>
        <p:nvSpPr>
          <p:cNvPr id="4" name="Slide Number Placeholder 3">
            <a:extLst>
              <a:ext uri="{FF2B5EF4-FFF2-40B4-BE49-F238E27FC236}">
                <a16:creationId xmlns:a16="http://schemas.microsoft.com/office/drawing/2014/main" id="{D78CDC58-DEDC-2547-9FAD-121F80B99CC4}"/>
              </a:ext>
            </a:extLst>
          </p:cNvPr>
          <p:cNvSpPr>
            <a:spLocks noGrp="1"/>
          </p:cNvSpPr>
          <p:nvPr>
            <p:ph type="sldNum" sz="quarter" idx="4"/>
          </p:nvPr>
        </p:nvSpPr>
        <p:spPr/>
        <p:txBody>
          <a:bodyPr/>
          <a:lstStyle/>
          <a:p>
            <a:fld id="{933A556B-7C63-244D-9B7C-B0EA8042B330}" type="slidenum">
              <a:rPr lang="en-US" smtClean="0"/>
              <a:pPr/>
              <a:t>11</a:t>
            </a:fld>
            <a:endParaRPr lang="en-US" sz="750" dirty="0"/>
          </a:p>
        </p:txBody>
      </p:sp>
      <p:pic>
        <p:nvPicPr>
          <p:cNvPr id="7" name="Picture 6">
            <a:extLst>
              <a:ext uri="{FF2B5EF4-FFF2-40B4-BE49-F238E27FC236}">
                <a16:creationId xmlns:a16="http://schemas.microsoft.com/office/drawing/2014/main" id="{0E3C17C6-07E3-2A47-8D37-78FDE85E426A}"/>
              </a:ext>
            </a:extLst>
          </p:cNvPr>
          <p:cNvPicPr>
            <a:picLocks noChangeAspect="1"/>
          </p:cNvPicPr>
          <p:nvPr/>
        </p:nvPicPr>
        <p:blipFill>
          <a:blip r:embed="rId3"/>
          <a:stretch>
            <a:fillRect/>
          </a:stretch>
        </p:blipFill>
        <p:spPr>
          <a:xfrm>
            <a:off x="3887851" y="2286000"/>
            <a:ext cx="5256149" cy="4572000"/>
          </a:xfrm>
          <a:prstGeom prst="rect">
            <a:avLst/>
          </a:prstGeom>
          <a:ln>
            <a:solidFill>
              <a:schemeClr val="bg1">
                <a:lumMod val="85000"/>
              </a:schemeClr>
            </a:solidFill>
          </a:ln>
        </p:spPr>
      </p:pic>
      <p:pic>
        <p:nvPicPr>
          <p:cNvPr id="8" name="Picture 7">
            <a:extLst>
              <a:ext uri="{FF2B5EF4-FFF2-40B4-BE49-F238E27FC236}">
                <a16:creationId xmlns:a16="http://schemas.microsoft.com/office/drawing/2014/main" id="{4CFED8CA-7FF2-6349-BBBB-2F1255721CA0}"/>
              </a:ext>
            </a:extLst>
          </p:cNvPr>
          <p:cNvPicPr>
            <a:picLocks noChangeAspect="1"/>
          </p:cNvPicPr>
          <p:nvPr/>
        </p:nvPicPr>
        <p:blipFill>
          <a:blip r:embed="rId4"/>
          <a:stretch>
            <a:fillRect/>
          </a:stretch>
        </p:blipFill>
        <p:spPr>
          <a:xfrm>
            <a:off x="3897109" y="3120981"/>
            <a:ext cx="4656083" cy="3657600"/>
          </a:xfrm>
          <a:prstGeom prst="rect">
            <a:avLst/>
          </a:prstGeom>
          <a:ln>
            <a:solidFill>
              <a:schemeClr val="bg1">
                <a:lumMod val="85000"/>
              </a:schemeClr>
            </a:solidFill>
          </a:ln>
        </p:spPr>
      </p:pic>
      <p:pic>
        <p:nvPicPr>
          <p:cNvPr id="6" name="Picture 5">
            <a:extLst>
              <a:ext uri="{FF2B5EF4-FFF2-40B4-BE49-F238E27FC236}">
                <a16:creationId xmlns:a16="http://schemas.microsoft.com/office/drawing/2014/main" id="{0AA52473-B952-1D4D-9A85-2604425B13E7}"/>
              </a:ext>
            </a:extLst>
          </p:cNvPr>
          <p:cNvPicPr>
            <a:picLocks noChangeAspect="1"/>
          </p:cNvPicPr>
          <p:nvPr/>
        </p:nvPicPr>
        <p:blipFill>
          <a:blip r:embed="rId5"/>
          <a:stretch>
            <a:fillRect/>
          </a:stretch>
        </p:blipFill>
        <p:spPr>
          <a:xfrm>
            <a:off x="4291810" y="3160168"/>
            <a:ext cx="4342474" cy="3657600"/>
          </a:xfrm>
          <a:prstGeom prst="rect">
            <a:avLst/>
          </a:prstGeom>
          <a:ln>
            <a:solidFill>
              <a:schemeClr val="bg1">
                <a:lumMod val="85000"/>
              </a:schemeClr>
            </a:solidFill>
          </a:ln>
        </p:spPr>
      </p:pic>
      <p:pic>
        <p:nvPicPr>
          <p:cNvPr id="9" name="Picture 8">
            <a:extLst>
              <a:ext uri="{FF2B5EF4-FFF2-40B4-BE49-F238E27FC236}">
                <a16:creationId xmlns:a16="http://schemas.microsoft.com/office/drawing/2014/main" id="{6A750F19-E24C-4F46-A931-920A513973E1}"/>
              </a:ext>
            </a:extLst>
          </p:cNvPr>
          <p:cNvPicPr>
            <a:picLocks noChangeAspect="1"/>
          </p:cNvPicPr>
          <p:nvPr/>
        </p:nvPicPr>
        <p:blipFill>
          <a:blip r:embed="rId6"/>
          <a:stretch>
            <a:fillRect/>
          </a:stretch>
        </p:blipFill>
        <p:spPr>
          <a:xfrm>
            <a:off x="5224821" y="3180284"/>
            <a:ext cx="3894513" cy="3657600"/>
          </a:xfrm>
          <a:prstGeom prst="rect">
            <a:avLst/>
          </a:prstGeom>
          <a:ln>
            <a:solidFill>
              <a:schemeClr val="bg1">
                <a:lumMod val="85000"/>
              </a:schemeClr>
            </a:solidFill>
          </a:ln>
        </p:spPr>
      </p:pic>
    </p:spTree>
    <p:extLst>
      <p:ext uri="{BB962C8B-B14F-4D97-AF65-F5344CB8AC3E}">
        <p14:creationId xmlns:p14="http://schemas.microsoft.com/office/powerpoint/2010/main" val="54890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1AAE4-92F7-6B4D-AAB7-AAE8B4EF088D}"/>
              </a:ext>
            </a:extLst>
          </p:cNvPr>
          <p:cNvSpPr>
            <a:spLocks noGrp="1"/>
          </p:cNvSpPr>
          <p:nvPr>
            <p:ph type="title"/>
          </p:nvPr>
        </p:nvSpPr>
        <p:spPr/>
        <p:txBody>
          <a:bodyPr/>
          <a:lstStyle/>
          <a:p>
            <a:pPr algn="ctr"/>
            <a:r>
              <a:rPr lang="en-US" dirty="0"/>
              <a:t>ENDF/B-VIII.1 MACS Analysis</a:t>
            </a:r>
          </a:p>
        </p:txBody>
      </p:sp>
      <p:sp>
        <p:nvSpPr>
          <p:cNvPr id="3" name="Content Placeholder 2">
            <a:extLst>
              <a:ext uri="{FF2B5EF4-FFF2-40B4-BE49-F238E27FC236}">
                <a16:creationId xmlns:a16="http://schemas.microsoft.com/office/drawing/2014/main" id="{1972DE5E-8703-9A40-ACE8-926C95380D2D}"/>
              </a:ext>
            </a:extLst>
          </p:cNvPr>
          <p:cNvSpPr>
            <a:spLocks noGrp="1"/>
          </p:cNvSpPr>
          <p:nvPr>
            <p:ph idx="1"/>
          </p:nvPr>
        </p:nvSpPr>
        <p:spPr>
          <a:xfrm>
            <a:off x="428625" y="1825626"/>
            <a:ext cx="4780302" cy="4207185"/>
          </a:xfrm>
        </p:spPr>
        <p:txBody>
          <a:bodyPr>
            <a:normAutofit fontScale="77500" lnSpcReduction="20000"/>
          </a:bodyPr>
          <a:lstStyle/>
          <a:p>
            <a:pPr marL="457200" indent="-457200">
              <a:buFont typeface="Arial" panose="020B0604020202020204" pitchFamily="34" charset="0"/>
              <a:buChar char="•"/>
            </a:pPr>
            <a:r>
              <a:rPr lang="en-US" sz="2100" dirty="0"/>
              <a:t>The analysis of the ratios shows agreements in most cases and strong deviations in </a:t>
            </a:r>
            <a:r>
              <a:rPr lang="en-US" sz="2100" baseline="30000" dirty="0"/>
              <a:t>13</a:t>
            </a:r>
            <a:r>
              <a:rPr lang="en-US" sz="2100" dirty="0"/>
              <a:t>C, </a:t>
            </a:r>
            <a:r>
              <a:rPr lang="en-US" sz="2100" baseline="30000" dirty="0"/>
              <a:t>34</a:t>
            </a:r>
            <a:r>
              <a:rPr lang="en-US" sz="2100" dirty="0"/>
              <a:t>S, </a:t>
            </a:r>
            <a:r>
              <a:rPr lang="en-US" sz="2100" baseline="30000" dirty="0"/>
              <a:t>36,38</a:t>
            </a:r>
            <a:r>
              <a:rPr lang="en-US" sz="2100" dirty="0"/>
              <a:t>Ar, and </a:t>
            </a:r>
            <a:r>
              <a:rPr lang="en-US" sz="2100" baseline="30000" dirty="0"/>
              <a:t>196</a:t>
            </a:r>
            <a:r>
              <a:rPr lang="en-US" sz="2100" dirty="0"/>
              <a:t>Hg and minor deviations in </a:t>
            </a:r>
            <a:r>
              <a:rPr lang="en-US" sz="2100" baseline="30000" dirty="0"/>
              <a:t>40</a:t>
            </a:r>
            <a:r>
              <a:rPr lang="en-US" sz="2100" dirty="0"/>
              <a:t>Ca, </a:t>
            </a:r>
            <a:r>
              <a:rPr lang="en-US" sz="2100" baseline="30000" dirty="0"/>
              <a:t>64</a:t>
            </a:r>
            <a:r>
              <a:rPr lang="en-US" sz="2100" dirty="0"/>
              <a:t>Ni, </a:t>
            </a:r>
            <a:r>
              <a:rPr lang="en-US" sz="2100" baseline="30000" dirty="0"/>
              <a:t>120</a:t>
            </a:r>
            <a:r>
              <a:rPr lang="en-US" sz="2100" dirty="0"/>
              <a:t>Te, and </a:t>
            </a:r>
            <a:r>
              <a:rPr lang="en-US" sz="2100" baseline="30000" dirty="0"/>
              <a:t>126,129</a:t>
            </a:r>
            <a:r>
              <a:rPr lang="en-US" sz="2100" dirty="0"/>
              <a:t>Xe cases. </a:t>
            </a:r>
          </a:p>
          <a:p>
            <a:pPr marL="457200" indent="-457200">
              <a:buFont typeface="Arial" panose="020B0604020202020204" pitchFamily="34" charset="0"/>
              <a:buChar char="•"/>
            </a:pPr>
            <a:r>
              <a:rPr lang="en-US" sz="2100" dirty="0"/>
              <a:t>The analysis of the EXFOR database shows that there are no experimental data for </a:t>
            </a:r>
            <a:r>
              <a:rPr lang="en-US" sz="2100" baseline="30000" dirty="0"/>
              <a:t>36,38</a:t>
            </a:r>
            <a:r>
              <a:rPr lang="en-US" sz="2100" dirty="0"/>
              <a:t>Ar and </a:t>
            </a:r>
            <a:r>
              <a:rPr lang="en-US" sz="2100" baseline="30000" dirty="0"/>
              <a:t>126</a:t>
            </a:r>
            <a:r>
              <a:rPr lang="en-US" sz="2100" dirty="0"/>
              <a:t>Xe above thermal region, and the observed differences are due to the previously-discussed issues with theoretical modeling. </a:t>
            </a:r>
          </a:p>
          <a:p>
            <a:pPr marL="457200" indent="-457200">
              <a:buFont typeface="Arial" panose="020B0604020202020204" pitchFamily="34" charset="0"/>
              <a:buChar char="•"/>
            </a:pPr>
            <a:r>
              <a:rPr lang="en-US" sz="2100" dirty="0"/>
              <a:t>For </a:t>
            </a:r>
            <a:r>
              <a:rPr lang="en-US" sz="2100" baseline="30000" dirty="0"/>
              <a:t>129</a:t>
            </a:r>
            <a:r>
              <a:rPr lang="en-US" sz="2100" dirty="0"/>
              <a:t>Xe and </a:t>
            </a:r>
            <a:r>
              <a:rPr lang="en-US" sz="2100" baseline="30000" dirty="0"/>
              <a:t>196</a:t>
            </a:r>
            <a:r>
              <a:rPr lang="en-US" sz="2100" dirty="0"/>
              <a:t>Hg, ASTRAL results are based on single measurements. </a:t>
            </a:r>
          </a:p>
          <a:p>
            <a:pPr marL="457200" indent="-457200">
              <a:buFont typeface="Arial" panose="020B0604020202020204" pitchFamily="34" charset="0"/>
              <a:buChar char="•"/>
            </a:pPr>
            <a:r>
              <a:rPr lang="en-US" sz="2100" dirty="0"/>
              <a:t>In </a:t>
            </a:r>
            <a:r>
              <a:rPr lang="en-US" sz="2100" baseline="30000" dirty="0"/>
              <a:t>40</a:t>
            </a:r>
            <a:r>
              <a:rPr lang="en-US" sz="2100" dirty="0"/>
              <a:t>Ca we need to consider three contradictory measurements and choices of ENDF and ASTRAL evaluators. </a:t>
            </a:r>
          </a:p>
          <a:p>
            <a:pPr marL="457200" indent="-457200">
              <a:buFont typeface="Arial" panose="020B0604020202020204" pitchFamily="34" charset="0"/>
              <a:buChar char="•"/>
            </a:pPr>
            <a:r>
              <a:rPr lang="en-US" sz="2100" dirty="0"/>
              <a:t>In the remaining cases, the situation is very similar, the detailed discussion is beyond the scope of this work.</a:t>
            </a:r>
          </a:p>
          <a:p>
            <a:pPr marL="457200" indent="-457200">
              <a:buFont typeface="Arial" panose="020B0604020202020204" pitchFamily="34" charset="0"/>
              <a:buChar char="•"/>
            </a:pPr>
            <a:r>
              <a:rPr lang="en-US" sz="2100" dirty="0"/>
              <a:t>Next, I will calculate the main (strong) component of </a:t>
            </a:r>
            <a:r>
              <a:rPr lang="en-US" sz="2100" i="1" dirty="0"/>
              <a:t>s</a:t>
            </a:r>
            <a:r>
              <a:rPr lang="en-US" sz="2100" dirty="0"/>
              <a:t> (slow neutron capture) process and extract abundances.</a:t>
            </a:r>
          </a:p>
          <a:p>
            <a:endParaRPr lang="en-US" sz="1900" dirty="0"/>
          </a:p>
        </p:txBody>
      </p:sp>
      <p:sp>
        <p:nvSpPr>
          <p:cNvPr id="4" name="Slide Number Placeholder 3">
            <a:extLst>
              <a:ext uri="{FF2B5EF4-FFF2-40B4-BE49-F238E27FC236}">
                <a16:creationId xmlns:a16="http://schemas.microsoft.com/office/drawing/2014/main" id="{D78CDC58-DEDC-2547-9FAD-121F80B99CC4}"/>
              </a:ext>
            </a:extLst>
          </p:cNvPr>
          <p:cNvSpPr>
            <a:spLocks noGrp="1"/>
          </p:cNvSpPr>
          <p:nvPr>
            <p:ph type="sldNum" sz="quarter" idx="4"/>
          </p:nvPr>
        </p:nvSpPr>
        <p:spPr/>
        <p:txBody>
          <a:bodyPr/>
          <a:lstStyle/>
          <a:p>
            <a:fld id="{933A556B-7C63-244D-9B7C-B0EA8042B330}" type="slidenum">
              <a:rPr lang="en-US" smtClean="0"/>
              <a:pPr/>
              <a:t>12</a:t>
            </a:fld>
            <a:endParaRPr lang="en-US" sz="750" dirty="0"/>
          </a:p>
        </p:txBody>
      </p:sp>
      <p:pic>
        <p:nvPicPr>
          <p:cNvPr id="6" name="Picture 5">
            <a:extLst>
              <a:ext uri="{FF2B5EF4-FFF2-40B4-BE49-F238E27FC236}">
                <a16:creationId xmlns:a16="http://schemas.microsoft.com/office/drawing/2014/main" id="{BAEA35FC-A404-1A45-BB2F-8683E01768BD}"/>
              </a:ext>
            </a:extLst>
          </p:cNvPr>
          <p:cNvPicPr>
            <a:picLocks noChangeAspect="1"/>
          </p:cNvPicPr>
          <p:nvPr/>
        </p:nvPicPr>
        <p:blipFill>
          <a:blip r:embed="rId2"/>
          <a:stretch>
            <a:fillRect/>
          </a:stretch>
        </p:blipFill>
        <p:spPr>
          <a:xfrm>
            <a:off x="5208927" y="2174842"/>
            <a:ext cx="3935073" cy="3657600"/>
          </a:xfrm>
          <a:prstGeom prst="rect">
            <a:avLst/>
          </a:prstGeom>
          <a:ln>
            <a:solidFill>
              <a:schemeClr val="bg1">
                <a:lumMod val="85000"/>
              </a:schemeClr>
            </a:solidFill>
          </a:ln>
        </p:spPr>
      </p:pic>
    </p:spTree>
    <p:extLst>
      <p:ext uri="{BB962C8B-B14F-4D97-AF65-F5344CB8AC3E}">
        <p14:creationId xmlns:p14="http://schemas.microsoft.com/office/powerpoint/2010/main" val="2973657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54DC0-D286-3049-95BB-1671EE6C8141}"/>
              </a:ext>
            </a:extLst>
          </p:cNvPr>
          <p:cNvSpPr>
            <a:spLocks noGrp="1"/>
          </p:cNvSpPr>
          <p:nvPr>
            <p:ph type="title"/>
          </p:nvPr>
        </p:nvSpPr>
        <p:spPr/>
        <p:txBody>
          <a:bodyPr/>
          <a:lstStyle/>
          <a:p>
            <a:pPr algn="ctr"/>
            <a:r>
              <a:rPr lang="en-US" dirty="0"/>
              <a:t>Stellar Nucleosynthesis with ENDF/B-VIII.1</a:t>
            </a:r>
            <a:r>
              <a:rPr lang="en-US" dirty="0">
                <a:latin typeface="Symbol" pitchFamily="2" charset="2"/>
              </a:rPr>
              <a:t>b</a:t>
            </a:r>
            <a:r>
              <a:rPr lang="en-US" dirty="0"/>
              <a:t>2, Current Work </a:t>
            </a:r>
          </a:p>
        </p:txBody>
      </p:sp>
      <p:sp>
        <p:nvSpPr>
          <p:cNvPr id="4" name="Slide Number Placeholder 3">
            <a:extLst>
              <a:ext uri="{FF2B5EF4-FFF2-40B4-BE49-F238E27FC236}">
                <a16:creationId xmlns:a16="http://schemas.microsoft.com/office/drawing/2014/main" id="{A9E9A25C-5AF9-454A-9F79-060F6360DA9E}"/>
              </a:ext>
            </a:extLst>
          </p:cNvPr>
          <p:cNvSpPr>
            <a:spLocks noGrp="1"/>
          </p:cNvSpPr>
          <p:nvPr>
            <p:ph type="sldNum" sz="quarter" idx="4"/>
          </p:nvPr>
        </p:nvSpPr>
        <p:spPr/>
        <p:txBody>
          <a:bodyPr/>
          <a:lstStyle/>
          <a:p>
            <a:fld id="{933A556B-7C63-244D-9B7C-B0EA8042B330}" type="slidenum">
              <a:rPr lang="en-US" smtClean="0"/>
              <a:pPr/>
              <a:t>13</a:t>
            </a:fld>
            <a:endParaRPr lang="en-US" sz="750" dirty="0"/>
          </a:p>
        </p:txBody>
      </p:sp>
      <p:pic>
        <p:nvPicPr>
          <p:cNvPr id="6" name="Picture 5">
            <a:extLst>
              <a:ext uri="{FF2B5EF4-FFF2-40B4-BE49-F238E27FC236}">
                <a16:creationId xmlns:a16="http://schemas.microsoft.com/office/drawing/2014/main" id="{B7912DCE-755D-EC4A-8A11-226D5F91B9EC}"/>
              </a:ext>
            </a:extLst>
          </p:cNvPr>
          <p:cNvPicPr>
            <a:picLocks noChangeAspect="1"/>
          </p:cNvPicPr>
          <p:nvPr/>
        </p:nvPicPr>
        <p:blipFill>
          <a:blip r:embed="rId2"/>
          <a:stretch>
            <a:fillRect/>
          </a:stretch>
        </p:blipFill>
        <p:spPr>
          <a:xfrm>
            <a:off x="1795397" y="1543394"/>
            <a:ext cx="5553206" cy="3657600"/>
          </a:xfrm>
          <a:prstGeom prst="rect">
            <a:avLst/>
          </a:prstGeom>
        </p:spPr>
      </p:pic>
      <p:sp>
        <p:nvSpPr>
          <p:cNvPr id="5" name="Content Placeholder 2">
            <a:extLst>
              <a:ext uri="{FF2B5EF4-FFF2-40B4-BE49-F238E27FC236}">
                <a16:creationId xmlns:a16="http://schemas.microsoft.com/office/drawing/2014/main" id="{F9EE529A-3787-2F4B-A382-E21482D9ABB6}"/>
              </a:ext>
            </a:extLst>
          </p:cNvPr>
          <p:cNvSpPr>
            <a:spLocks noGrp="1"/>
          </p:cNvSpPr>
          <p:nvPr>
            <p:ph idx="1"/>
          </p:nvPr>
        </p:nvSpPr>
        <p:spPr>
          <a:xfrm>
            <a:off x="902325" y="5053698"/>
            <a:ext cx="8029802" cy="1715092"/>
          </a:xfrm>
        </p:spPr>
        <p:txBody>
          <a:bodyPr>
            <a:normAutofit fontScale="40000" lnSpcReduction="20000"/>
          </a:bodyPr>
          <a:lstStyle/>
          <a:p>
            <a:pPr marL="0" indent="0"/>
            <a:endParaRPr lang="en-US" sz="1800" dirty="0"/>
          </a:p>
          <a:p>
            <a:pPr marL="285750" indent="-285750">
              <a:buFont typeface="Arial" panose="020B0604020202020204" pitchFamily="34" charset="0"/>
              <a:buChar char="•"/>
            </a:pPr>
            <a:r>
              <a:rPr lang="en-US" sz="4000" dirty="0"/>
              <a:t>The </a:t>
            </a:r>
            <a:r>
              <a:rPr lang="en-US" sz="4000" i="1" dirty="0"/>
              <a:t>s</a:t>
            </a:r>
            <a:r>
              <a:rPr lang="en-US" sz="4000" dirty="0"/>
              <a:t>-process (strong) abundances are subtracted from the solar system abundances (see B. </a:t>
            </a:r>
            <a:r>
              <a:rPr lang="en-US" sz="4000" dirty="0" err="1"/>
              <a:t>Pritychenko</a:t>
            </a:r>
            <a:r>
              <a:rPr lang="en-US" sz="4000" dirty="0"/>
              <a:t>, J. Phys.(London) G48, 08LT01 (2021)).</a:t>
            </a:r>
            <a:endParaRPr lang="en-US" sz="4000" baseline="30000" dirty="0"/>
          </a:p>
          <a:p>
            <a:pPr marL="285750" indent="-285750">
              <a:buFont typeface="Arial" panose="020B0604020202020204" pitchFamily="34" charset="0"/>
              <a:buChar char="•"/>
            </a:pPr>
            <a:r>
              <a:rPr lang="en-US" sz="4000" baseline="30000" dirty="0"/>
              <a:t>140</a:t>
            </a:r>
            <a:r>
              <a:rPr lang="en-US" sz="4000" dirty="0"/>
              <a:t>Ce is fixed, </a:t>
            </a:r>
            <a:r>
              <a:rPr lang="en-US" sz="4000" baseline="30000" dirty="0"/>
              <a:t>138</a:t>
            </a:r>
            <a:r>
              <a:rPr lang="en-US" sz="4000" dirty="0"/>
              <a:t>Ba needs re-evaluation (Resonances from NEA-WPEC-23 (2009)).</a:t>
            </a:r>
          </a:p>
          <a:p>
            <a:pPr marL="285750" indent="-285750">
              <a:buFont typeface="Arial" panose="020B0604020202020204" pitchFamily="34" charset="0"/>
              <a:buChar char="•"/>
            </a:pPr>
            <a:r>
              <a:rPr lang="en-US" sz="4000" dirty="0"/>
              <a:t>Re, </a:t>
            </a:r>
            <a:r>
              <a:rPr lang="en-US" sz="4000" dirty="0" err="1"/>
              <a:t>Os</a:t>
            </a:r>
            <a:r>
              <a:rPr lang="en-US" sz="4000" dirty="0"/>
              <a:t>, </a:t>
            </a:r>
            <a:r>
              <a:rPr lang="en-US" sz="4000" dirty="0" err="1"/>
              <a:t>Ir</a:t>
            </a:r>
            <a:r>
              <a:rPr lang="en-US" sz="4000" dirty="0"/>
              <a:t>, Pt, Au are mostly produced by an </a:t>
            </a:r>
            <a:r>
              <a:rPr lang="en-US" sz="4000" i="1" dirty="0"/>
              <a:t>r</a:t>
            </a:r>
            <a:r>
              <a:rPr lang="en-US" sz="4000" dirty="0"/>
              <a:t>-process (rapid neutron capture), third </a:t>
            </a:r>
            <a:r>
              <a:rPr lang="en-US" sz="4000" i="1" dirty="0"/>
              <a:t>r</a:t>
            </a:r>
            <a:r>
              <a:rPr lang="en-US" sz="4000" dirty="0"/>
              <a:t>-process peak. Sb, </a:t>
            </a:r>
            <a:r>
              <a:rPr lang="en-US" sz="4000" dirty="0" err="1"/>
              <a:t>Te</a:t>
            </a:r>
            <a:r>
              <a:rPr lang="en-US" sz="4000" dirty="0"/>
              <a:t>, I, </a:t>
            </a:r>
            <a:r>
              <a:rPr lang="en-US" sz="4000" dirty="0" err="1"/>
              <a:t>Xe</a:t>
            </a:r>
            <a:r>
              <a:rPr lang="en-US" sz="4000" dirty="0"/>
              <a:t>, Cs - second </a:t>
            </a:r>
            <a:r>
              <a:rPr lang="en-US" sz="4000" i="1" dirty="0"/>
              <a:t>r</a:t>
            </a:r>
            <a:r>
              <a:rPr lang="en-US" sz="4000" dirty="0"/>
              <a:t>-process peak.</a:t>
            </a:r>
          </a:p>
        </p:txBody>
      </p:sp>
    </p:spTree>
    <p:extLst>
      <p:ext uri="{BB962C8B-B14F-4D97-AF65-F5344CB8AC3E}">
        <p14:creationId xmlns:p14="http://schemas.microsoft.com/office/powerpoint/2010/main" val="3408812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p:txBody>
          <a:bodyPr/>
          <a:lstStyle/>
          <a:p>
            <a:pPr algn="ctr"/>
            <a:r>
              <a:rPr lang="en-US" dirty="0"/>
              <a:t>Outlook</a:t>
            </a:r>
          </a:p>
        </p:txBody>
      </p:sp>
      <p:sp>
        <p:nvSpPr>
          <p:cNvPr id="7" name="Content Placeholder 6">
            <a:extLst>
              <a:ext uri="{FF2B5EF4-FFF2-40B4-BE49-F238E27FC236}">
                <a16:creationId xmlns:a16="http://schemas.microsoft.com/office/drawing/2014/main" id="{84BED499-6ED4-F54A-8BC4-75AB617CA064}"/>
              </a:ext>
            </a:extLst>
          </p:cNvPr>
          <p:cNvSpPr>
            <a:spLocks noGrp="1"/>
          </p:cNvSpPr>
          <p:nvPr>
            <p:ph idx="1"/>
          </p:nvPr>
        </p:nvSpPr>
        <p:spPr>
          <a:xfrm>
            <a:off x="428624" y="1825627"/>
            <a:ext cx="8113210" cy="4667248"/>
          </a:xfrm>
        </p:spPr>
        <p:txBody>
          <a:bodyPr>
            <a:normAutofit/>
          </a:bodyPr>
          <a:lstStyle/>
          <a:p>
            <a:pPr marL="342900" indent="-342900">
              <a:buFont typeface="Arial" panose="020B0604020202020204" pitchFamily="34" charset="0"/>
              <a:buChar char="•"/>
            </a:pPr>
            <a:r>
              <a:rPr lang="en-US" dirty="0"/>
              <a:t>The ENDF/B is the most comprehensive evaluated nuclear data library for applications developed by Cross Section Evaluation Working Group (CSEWG).</a:t>
            </a:r>
          </a:p>
          <a:p>
            <a:pPr marL="342900" indent="-342900">
              <a:buFont typeface="Arial" panose="020B0604020202020204" pitchFamily="34" charset="0"/>
              <a:buChar char="•"/>
            </a:pPr>
            <a:r>
              <a:rPr lang="en-US" dirty="0"/>
              <a:t>ENDF/B-VIII.1</a:t>
            </a:r>
            <a:r>
              <a:rPr lang="en-US" dirty="0">
                <a:latin typeface="Symbol" pitchFamily="2" charset="2"/>
              </a:rPr>
              <a:t>b</a:t>
            </a:r>
            <a:r>
              <a:rPr lang="en-US" dirty="0"/>
              <a:t>2 library has great astrophysical potential.</a:t>
            </a:r>
          </a:p>
          <a:p>
            <a:pPr marL="342900" indent="-342900">
              <a:buFont typeface="Arial" panose="020B0604020202020204" pitchFamily="34" charset="0"/>
              <a:buChar char="•"/>
            </a:pPr>
            <a:r>
              <a:rPr lang="en-US" dirty="0"/>
              <a:t>ENDF/B-VIII.1 library is scheduled for release in February 2024.</a:t>
            </a:r>
          </a:p>
          <a:p>
            <a:pPr marL="342900" indent="-342900">
              <a:buFont typeface="Arial" panose="020B0604020202020204" pitchFamily="34" charset="0"/>
              <a:buChar char="•"/>
            </a:pPr>
            <a:r>
              <a:rPr lang="en-US" dirty="0"/>
              <a:t>The library release will be accompanied by Nuclear Data Sheets article.</a:t>
            </a:r>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14</a:t>
            </a:fld>
            <a:endParaRPr lang="en-US" dirty="0"/>
          </a:p>
        </p:txBody>
      </p:sp>
    </p:spTree>
    <p:extLst>
      <p:ext uri="{BB962C8B-B14F-4D97-AF65-F5344CB8AC3E}">
        <p14:creationId xmlns:p14="http://schemas.microsoft.com/office/powerpoint/2010/main" val="4242957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AE203-E73F-A242-9321-3168F225AF2F}"/>
              </a:ext>
            </a:extLst>
          </p:cNvPr>
          <p:cNvPicPr>
            <a:picLocks noChangeAspect="1"/>
          </p:cNvPicPr>
          <p:nvPr/>
        </p:nvPicPr>
        <p:blipFill>
          <a:blip r:embed="rId2"/>
          <a:stretch>
            <a:fillRect/>
          </a:stretch>
        </p:blipFill>
        <p:spPr>
          <a:xfrm>
            <a:off x="5456755" y="2004944"/>
            <a:ext cx="3618036" cy="457200"/>
          </a:xfrm>
          <a:prstGeom prst="rect">
            <a:avLst/>
          </a:prstGeom>
        </p:spPr>
      </p:pic>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p:txBody>
          <a:bodyPr/>
          <a:lstStyle/>
          <a:p>
            <a:pPr algn="ctr"/>
            <a:r>
              <a:rPr lang="en-US" dirty="0"/>
              <a:t>Nuclear Reaction Data Workflow</a:t>
            </a:r>
          </a:p>
        </p:txBody>
      </p:sp>
      <p:sp>
        <p:nvSpPr>
          <p:cNvPr id="7" name="Content Placeholder 6">
            <a:extLst>
              <a:ext uri="{FF2B5EF4-FFF2-40B4-BE49-F238E27FC236}">
                <a16:creationId xmlns:a16="http://schemas.microsoft.com/office/drawing/2014/main" id="{84BED499-6ED4-F54A-8BC4-75AB617CA064}"/>
              </a:ext>
            </a:extLst>
          </p:cNvPr>
          <p:cNvSpPr>
            <a:spLocks noGrp="1"/>
          </p:cNvSpPr>
          <p:nvPr>
            <p:ph idx="1"/>
          </p:nvPr>
        </p:nvSpPr>
        <p:spPr>
          <a:xfrm>
            <a:off x="428624" y="1825626"/>
            <a:ext cx="4466763" cy="4856095"/>
          </a:xfrm>
        </p:spPr>
        <p:txBody>
          <a:bodyPr>
            <a:noAutofit/>
          </a:bodyPr>
          <a:lstStyle/>
          <a:p>
            <a:pPr marL="342900" indent="-342900">
              <a:buFont typeface="Arial" panose="020B0604020202020204" pitchFamily="34" charset="0"/>
              <a:buChar char="•"/>
            </a:pPr>
            <a:r>
              <a:rPr lang="en-US" sz="1800" dirty="0"/>
              <a:t>Experiment =&gt; Compilation (EXFOR) =&gt; Evaluation (ENDF) =&gt; Applications</a:t>
            </a:r>
          </a:p>
          <a:p>
            <a:pPr marL="457200" indent="-457200">
              <a:buFont typeface="Arial" panose="020B0604020202020204" pitchFamily="34" charset="0"/>
              <a:buChar char="•"/>
            </a:pPr>
            <a:r>
              <a:rPr lang="en-US" sz="1800" dirty="0"/>
              <a:t>EXFOR entry #14329, Ph.D. Thesis of John L. </a:t>
            </a:r>
            <a:r>
              <a:rPr lang="en-US" sz="1800" dirty="0" err="1"/>
              <a:t>Kammerdiener</a:t>
            </a:r>
            <a:endParaRPr lang="en-US" sz="1800" dirty="0"/>
          </a:p>
          <a:p>
            <a:pPr marL="457200" indent="-457200">
              <a:buFont typeface="Arial" panose="020B0604020202020204" pitchFamily="34" charset="0"/>
              <a:buChar char="•"/>
            </a:pPr>
            <a:r>
              <a:rPr lang="en-US" sz="1800" dirty="0"/>
              <a:t>ENDF contains evaluated (recommended) cross sections, spectra, angular distributions, fission product yields, thermal neutron scattering, and photo-atomic and other data, with an emphasis on neutron-induced reactions. </a:t>
            </a:r>
          </a:p>
          <a:p>
            <a:pPr marL="457200" indent="-457200">
              <a:buFont typeface="Arial" panose="020B0604020202020204" pitchFamily="34" charset="0"/>
              <a:buChar char="•"/>
            </a:pPr>
            <a:r>
              <a:rPr lang="en-US" sz="1800" dirty="0"/>
              <a:t>ENDF library evaluations are based on theoretical calculations normalized to experimental data with an exception of neutron resonance region, where priority is given to experimental data. </a:t>
            </a:r>
          </a:p>
          <a:p>
            <a:pPr marL="457200" indent="-457200">
              <a:buFont typeface="Arial" panose="020B0604020202020204" pitchFamily="34" charset="0"/>
              <a:buChar char="•"/>
            </a:pPr>
            <a:r>
              <a:rPr lang="en-US" sz="1800" dirty="0"/>
              <a:t>ENDF/B-VIII.1 is in progress.</a:t>
            </a:r>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2</a:t>
            </a:fld>
            <a:endParaRPr lang="en-US" dirty="0"/>
          </a:p>
        </p:txBody>
      </p:sp>
      <p:pic>
        <p:nvPicPr>
          <p:cNvPr id="5" name="Picture 4">
            <a:extLst>
              <a:ext uri="{FF2B5EF4-FFF2-40B4-BE49-F238E27FC236}">
                <a16:creationId xmlns:a16="http://schemas.microsoft.com/office/drawing/2014/main" id="{24691AE5-E804-644F-86E9-525EC11195A8}"/>
              </a:ext>
            </a:extLst>
          </p:cNvPr>
          <p:cNvPicPr>
            <a:picLocks noChangeAspect="1"/>
          </p:cNvPicPr>
          <p:nvPr/>
        </p:nvPicPr>
        <p:blipFill>
          <a:blip r:embed="rId3"/>
          <a:stretch>
            <a:fillRect/>
          </a:stretch>
        </p:blipFill>
        <p:spPr>
          <a:xfrm>
            <a:off x="5055054" y="1825626"/>
            <a:ext cx="3660321" cy="4572000"/>
          </a:xfrm>
          <a:prstGeom prst="rect">
            <a:avLst/>
          </a:prstGeom>
          <a:ln>
            <a:solidFill>
              <a:schemeClr val="bg1">
                <a:lumMod val="85000"/>
              </a:schemeClr>
            </a:solidFill>
          </a:ln>
        </p:spPr>
      </p:pic>
    </p:spTree>
    <p:extLst>
      <p:ext uri="{BB962C8B-B14F-4D97-AF65-F5344CB8AC3E}">
        <p14:creationId xmlns:p14="http://schemas.microsoft.com/office/powerpoint/2010/main" val="368136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E147A3-EBAC-5C4E-8CD3-74DAF0B9A4F7}"/>
              </a:ext>
            </a:extLst>
          </p:cNvPr>
          <p:cNvSpPr>
            <a:spLocks noGrp="1"/>
          </p:cNvSpPr>
          <p:nvPr>
            <p:ph type="sldNum" sz="quarter" idx="4"/>
          </p:nvPr>
        </p:nvSpPr>
        <p:spPr/>
        <p:txBody>
          <a:bodyPr/>
          <a:lstStyle/>
          <a:p>
            <a:fld id="{933A556B-7C63-244D-9B7C-B0EA8042B330}" type="slidenum">
              <a:rPr lang="en-US" smtClean="0"/>
              <a:pPr/>
              <a:t>3</a:t>
            </a:fld>
            <a:endParaRPr lang="en-US" dirty="0">
              <a:solidFill>
                <a:schemeClr val="bg1"/>
              </a:solidFill>
            </a:endParaRPr>
          </a:p>
        </p:txBody>
      </p:sp>
      <p:sp>
        <p:nvSpPr>
          <p:cNvPr id="2" name="Title 1">
            <a:extLst>
              <a:ext uri="{FF2B5EF4-FFF2-40B4-BE49-F238E27FC236}">
                <a16:creationId xmlns:a16="http://schemas.microsoft.com/office/drawing/2014/main" id="{0BDB68A9-B5EB-314F-849D-FB440A7B37AA}"/>
              </a:ext>
            </a:extLst>
          </p:cNvPr>
          <p:cNvSpPr>
            <a:spLocks noGrp="1"/>
          </p:cNvSpPr>
          <p:nvPr>
            <p:ph type="ctrTitle"/>
          </p:nvPr>
        </p:nvSpPr>
        <p:spPr/>
        <p:txBody>
          <a:bodyPr/>
          <a:lstStyle/>
          <a:p>
            <a:r>
              <a:rPr lang="en-US" dirty="0"/>
              <a:t>ENDF/B-VIII.1</a:t>
            </a:r>
            <a:r>
              <a:rPr lang="en-US" dirty="0">
                <a:latin typeface="Symbol" pitchFamily="2" charset="2"/>
              </a:rPr>
              <a:t>b</a:t>
            </a:r>
            <a:r>
              <a:rPr lang="en-US" dirty="0"/>
              <a:t>2</a:t>
            </a:r>
          </a:p>
        </p:txBody>
      </p:sp>
      <p:sp>
        <p:nvSpPr>
          <p:cNvPr id="3" name="Text Placeholder 2">
            <a:extLst>
              <a:ext uri="{FF2B5EF4-FFF2-40B4-BE49-F238E27FC236}">
                <a16:creationId xmlns:a16="http://schemas.microsoft.com/office/drawing/2014/main" id="{23BD80E2-64A8-2746-84CE-DAC7C5339965}"/>
              </a:ext>
            </a:extLst>
          </p:cNvPr>
          <p:cNvSpPr>
            <a:spLocks noGrp="1"/>
          </p:cNvSpPr>
          <p:nvPr>
            <p:ph type="body" sz="quarter" idx="10"/>
          </p:nvPr>
        </p:nvSpPr>
        <p:spPr/>
        <p:txBody>
          <a:bodyPr/>
          <a:lstStyle/>
          <a:p>
            <a:r>
              <a:rPr lang="en-US" dirty="0"/>
              <a:t>Thermal Neutron Cross Sections</a:t>
            </a:r>
          </a:p>
        </p:txBody>
      </p:sp>
    </p:spTree>
    <p:extLst>
      <p:ext uri="{BB962C8B-B14F-4D97-AF65-F5344CB8AC3E}">
        <p14:creationId xmlns:p14="http://schemas.microsoft.com/office/powerpoint/2010/main" val="1215709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C386D-EE39-044E-8BC5-FB7F41E40954}"/>
              </a:ext>
            </a:extLst>
          </p:cNvPr>
          <p:cNvSpPr>
            <a:spLocks noGrp="1"/>
          </p:cNvSpPr>
          <p:nvPr>
            <p:ph type="title"/>
          </p:nvPr>
        </p:nvSpPr>
        <p:spPr/>
        <p:txBody>
          <a:bodyPr/>
          <a:lstStyle/>
          <a:p>
            <a:pPr algn="ctr"/>
            <a:r>
              <a:rPr lang="en-US" dirty="0"/>
              <a:t>ENDF/B-VIII.1 Thermal </a:t>
            </a:r>
            <a:r>
              <a:rPr lang="en-US"/>
              <a:t>Cross Section Numerical Values</a:t>
            </a:r>
            <a:endParaRPr lang="en-US" dirty="0"/>
          </a:p>
        </p:txBody>
      </p:sp>
      <p:sp>
        <p:nvSpPr>
          <p:cNvPr id="3" name="Content Placeholder 2">
            <a:extLst>
              <a:ext uri="{FF2B5EF4-FFF2-40B4-BE49-F238E27FC236}">
                <a16:creationId xmlns:a16="http://schemas.microsoft.com/office/drawing/2014/main" id="{D9354935-17AF-994F-AF2F-3F8078A9C360}"/>
              </a:ext>
            </a:extLst>
          </p:cNvPr>
          <p:cNvSpPr>
            <a:spLocks noGrp="1"/>
          </p:cNvSpPr>
          <p:nvPr>
            <p:ph idx="1"/>
          </p:nvPr>
        </p:nvSpPr>
        <p:spPr/>
        <p:txBody>
          <a:bodyPr>
            <a:normAutofit/>
          </a:bodyPr>
          <a:lstStyle/>
          <a:p>
            <a:pPr marL="342900" indent="-342900">
              <a:buFont typeface="Arial" panose="020B0604020202020204" pitchFamily="34" charset="0"/>
              <a:buChar char="•"/>
            </a:pPr>
            <a:r>
              <a:rPr lang="en-US" sz="1800" dirty="0"/>
              <a:t>In the present work, the ENDF/B-VIII.1 library was  Doppler broaden at T=293.16 K using the PREPRO 2021/2023 code.</a:t>
            </a:r>
          </a:p>
          <a:p>
            <a:pPr marL="342900" indent="-342900">
              <a:buFont typeface="Arial" panose="020B0604020202020204" pitchFamily="34" charset="0"/>
              <a:buChar char="•"/>
            </a:pPr>
            <a:r>
              <a:rPr lang="en-US" sz="1800" dirty="0"/>
              <a:t>Two other libraries JEFF-3.3 and JENDL-5 were also broaden under the identical conditions; BROND-3.1 and CENDL-3.2 are in progress.</a:t>
            </a:r>
          </a:p>
          <a:p>
            <a:pPr marL="342900" indent="-342900">
              <a:buFont typeface="Arial" panose="020B0604020202020204" pitchFamily="34" charset="0"/>
              <a:buChar char="•"/>
            </a:pPr>
            <a:r>
              <a:rPr lang="en-US" sz="1800" dirty="0"/>
              <a:t>The large disagreement of theoretical </a:t>
            </a:r>
            <a:r>
              <a:rPr lang="en-US" sz="1800" baseline="30000" dirty="0"/>
              <a:t>240</a:t>
            </a:r>
            <a:r>
              <a:rPr lang="en-US" sz="1800" dirty="0"/>
              <a:t>U capture cross sections between ENDF/B-VIII.1 and JENDL- 5 libraries is noticeable</a:t>
            </a:r>
            <a:r>
              <a:rPr lang="en-US" sz="1800"/>
              <a:t>. </a:t>
            </a:r>
            <a:endParaRPr lang="en-US" sz="1800" dirty="0"/>
          </a:p>
        </p:txBody>
      </p:sp>
      <p:sp>
        <p:nvSpPr>
          <p:cNvPr id="4" name="Slide Number Placeholder 3">
            <a:extLst>
              <a:ext uri="{FF2B5EF4-FFF2-40B4-BE49-F238E27FC236}">
                <a16:creationId xmlns:a16="http://schemas.microsoft.com/office/drawing/2014/main" id="{F9BD5CCC-0299-6E44-A096-2741F158952F}"/>
              </a:ext>
            </a:extLst>
          </p:cNvPr>
          <p:cNvSpPr>
            <a:spLocks noGrp="1"/>
          </p:cNvSpPr>
          <p:nvPr>
            <p:ph type="sldNum" sz="quarter" idx="4"/>
          </p:nvPr>
        </p:nvSpPr>
        <p:spPr/>
        <p:txBody>
          <a:bodyPr/>
          <a:lstStyle/>
          <a:p>
            <a:fld id="{933A556B-7C63-244D-9B7C-B0EA8042B330}" type="slidenum">
              <a:rPr lang="en-US" smtClean="0"/>
              <a:pPr/>
              <a:t>4</a:t>
            </a:fld>
            <a:endParaRPr lang="en-US" sz="750" dirty="0"/>
          </a:p>
        </p:txBody>
      </p:sp>
      <p:pic>
        <p:nvPicPr>
          <p:cNvPr id="6" name="Picture 5">
            <a:extLst>
              <a:ext uri="{FF2B5EF4-FFF2-40B4-BE49-F238E27FC236}">
                <a16:creationId xmlns:a16="http://schemas.microsoft.com/office/drawing/2014/main" id="{97D0C6AD-5ACC-E040-9CE6-A2B417F8D45F}"/>
              </a:ext>
            </a:extLst>
          </p:cNvPr>
          <p:cNvPicPr>
            <a:picLocks noChangeAspect="1"/>
          </p:cNvPicPr>
          <p:nvPr/>
        </p:nvPicPr>
        <p:blipFill>
          <a:blip r:embed="rId2"/>
          <a:stretch>
            <a:fillRect/>
          </a:stretch>
        </p:blipFill>
        <p:spPr>
          <a:xfrm>
            <a:off x="1822218" y="2201796"/>
            <a:ext cx="7156173" cy="4114800"/>
          </a:xfrm>
          <a:prstGeom prst="rect">
            <a:avLst/>
          </a:prstGeom>
          <a:ln>
            <a:solidFill>
              <a:schemeClr val="bg1">
                <a:lumMod val="85000"/>
              </a:schemeClr>
            </a:solidFill>
          </a:ln>
        </p:spPr>
      </p:pic>
      <p:sp>
        <p:nvSpPr>
          <p:cNvPr id="5" name="TextBox 4">
            <a:extLst>
              <a:ext uri="{FF2B5EF4-FFF2-40B4-BE49-F238E27FC236}">
                <a16:creationId xmlns:a16="http://schemas.microsoft.com/office/drawing/2014/main" id="{4B2A3B35-A3B5-DB4C-BA09-21BAAFA811CD}"/>
              </a:ext>
            </a:extLst>
          </p:cNvPr>
          <p:cNvSpPr txBox="1"/>
          <p:nvPr/>
        </p:nvSpPr>
        <p:spPr>
          <a:xfrm>
            <a:off x="2222346" y="5991823"/>
            <a:ext cx="6624537" cy="182880"/>
          </a:xfrm>
          <a:prstGeom prst="rect">
            <a:avLst/>
          </a:prstGeom>
          <a:noFill/>
          <a:ln>
            <a:solidFill>
              <a:srgbClr val="C00000"/>
            </a:solidFill>
          </a:ln>
        </p:spPr>
        <p:txBody>
          <a:bodyPr wrap="square" rtlCol="0">
            <a:spAutoFit/>
          </a:bodyPr>
          <a:lstStyle/>
          <a:p>
            <a:endParaRPr lang="en-US" dirty="0"/>
          </a:p>
        </p:txBody>
      </p:sp>
    </p:spTree>
    <p:extLst>
      <p:ext uri="{BB962C8B-B14F-4D97-AF65-F5344CB8AC3E}">
        <p14:creationId xmlns:p14="http://schemas.microsoft.com/office/powerpoint/2010/main" val="204824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p:txBody>
          <a:bodyPr/>
          <a:lstStyle/>
          <a:p>
            <a:pPr algn="ctr"/>
            <a:r>
              <a:rPr lang="en-US" dirty="0"/>
              <a:t>Thermal Neutron Cross Sections</a:t>
            </a:r>
          </a:p>
        </p:txBody>
      </p:sp>
      <p:sp>
        <p:nvSpPr>
          <p:cNvPr id="7" name="Content Placeholder 6">
            <a:extLst>
              <a:ext uri="{FF2B5EF4-FFF2-40B4-BE49-F238E27FC236}">
                <a16:creationId xmlns:a16="http://schemas.microsoft.com/office/drawing/2014/main" id="{84BED499-6ED4-F54A-8BC4-75AB617CA064}"/>
              </a:ext>
            </a:extLst>
          </p:cNvPr>
          <p:cNvSpPr>
            <a:spLocks noGrp="1"/>
          </p:cNvSpPr>
          <p:nvPr>
            <p:ph idx="1"/>
          </p:nvPr>
        </p:nvSpPr>
        <p:spPr>
          <a:xfrm>
            <a:off x="428624" y="1825626"/>
            <a:ext cx="7962385" cy="4856095"/>
          </a:xfrm>
        </p:spPr>
        <p:txBody>
          <a:bodyPr>
            <a:normAutofit/>
          </a:bodyPr>
          <a:lstStyle/>
          <a:p>
            <a:pPr marL="342900" indent="-342900">
              <a:buFont typeface="Arial" panose="020B0604020202020204" pitchFamily="34" charset="0"/>
              <a:buChar char="•"/>
            </a:pPr>
            <a:r>
              <a:rPr lang="en-US" sz="1800" dirty="0"/>
              <a:t>The perfect agreement between two or more ENDF libraries indicates that evaluated nuclear data libraries adopted the same evaluation for a particular target nucleus. </a:t>
            </a:r>
          </a:p>
          <a:p>
            <a:pPr marL="342900" indent="-342900">
              <a:buFont typeface="Arial" panose="020B0604020202020204" pitchFamily="34" charset="0"/>
              <a:buChar char="•"/>
            </a:pPr>
            <a:r>
              <a:rPr lang="en-US" sz="1800" dirty="0"/>
              <a:t>The large disagreement of theoretical </a:t>
            </a:r>
            <a:r>
              <a:rPr lang="en-US" sz="1800" baseline="30000" dirty="0"/>
              <a:t>240</a:t>
            </a:r>
            <a:r>
              <a:rPr lang="en-US" sz="1800" dirty="0"/>
              <a:t>U capture cross sections between ENDF/B-VIII.1 and JENDL-5 libraries is noticeable (factor 50 for capture).</a:t>
            </a:r>
          </a:p>
          <a:p>
            <a:pPr marL="342900" indent="-342900">
              <a:buFont typeface="Arial" panose="020B0604020202020204" pitchFamily="34" charset="0"/>
              <a:buChar char="•"/>
            </a:pPr>
            <a:r>
              <a:rPr lang="en-US" sz="1800" dirty="0"/>
              <a:t>The similar situation was observed between calculated and measured capture cross section in </a:t>
            </a:r>
            <a:r>
              <a:rPr lang="en-US" sz="1800" baseline="30000" dirty="0"/>
              <a:t>88</a:t>
            </a:r>
            <a:r>
              <a:rPr lang="en-US" sz="1800" dirty="0"/>
              <a:t>Zr (5 orders of magnitude). </a:t>
            </a:r>
          </a:p>
          <a:p>
            <a:pPr marL="342900" indent="-342900">
              <a:buFont typeface="Arial" panose="020B0604020202020204" pitchFamily="34" charset="0"/>
              <a:buChar char="•"/>
            </a:pPr>
            <a:r>
              <a:rPr lang="en-US" sz="1800" dirty="0"/>
              <a:t>Recent measurement confirms large thermal cross section in </a:t>
            </a:r>
            <a:r>
              <a:rPr lang="en-US" sz="1800" baseline="30000" dirty="0"/>
              <a:t>88</a:t>
            </a:r>
            <a:r>
              <a:rPr lang="en-US" sz="1800" dirty="0"/>
              <a:t>Zr but disagrees on resonance integral (LECM 2023).</a:t>
            </a:r>
          </a:p>
          <a:p>
            <a:pPr marL="342900" indent="-342900">
              <a:buFont typeface="Arial" panose="020B0604020202020204" pitchFamily="34" charset="0"/>
              <a:buChar char="•"/>
            </a:pPr>
            <a:r>
              <a:rPr lang="en-US" sz="1800" dirty="0"/>
              <a:t>These cases underline issues with theoretical modeling at thermal energies when no experimental resonance data are available (R. Capote: R-matrix is not working without experimental data).</a:t>
            </a:r>
          </a:p>
          <a:p>
            <a:pPr marL="342900" indent="-342900">
              <a:buFont typeface="Arial" panose="020B0604020202020204" pitchFamily="34" charset="0"/>
              <a:buChar char="•"/>
            </a:pPr>
            <a:r>
              <a:rPr lang="en-US" sz="1800" dirty="0"/>
              <a:t>Experimental research and EXFOR project are essential.</a:t>
            </a:r>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5</a:t>
            </a:fld>
            <a:endParaRPr lang="en-US" dirty="0"/>
          </a:p>
        </p:txBody>
      </p:sp>
      <p:pic>
        <p:nvPicPr>
          <p:cNvPr id="5" name="Picture 4">
            <a:extLst>
              <a:ext uri="{FF2B5EF4-FFF2-40B4-BE49-F238E27FC236}">
                <a16:creationId xmlns:a16="http://schemas.microsoft.com/office/drawing/2014/main" id="{F8724AFE-2C32-7D45-8E3A-6CD2B3611E1A}"/>
              </a:ext>
            </a:extLst>
          </p:cNvPr>
          <p:cNvPicPr>
            <a:picLocks noChangeAspect="1"/>
          </p:cNvPicPr>
          <p:nvPr/>
        </p:nvPicPr>
        <p:blipFill>
          <a:blip r:embed="rId2"/>
          <a:stretch>
            <a:fillRect/>
          </a:stretch>
        </p:blipFill>
        <p:spPr>
          <a:xfrm>
            <a:off x="4843476" y="1717642"/>
            <a:ext cx="4087593" cy="4572000"/>
          </a:xfrm>
          <a:prstGeom prst="rect">
            <a:avLst/>
          </a:prstGeom>
          <a:ln>
            <a:solidFill>
              <a:schemeClr val="bg1">
                <a:lumMod val="85000"/>
              </a:schemeClr>
            </a:solidFill>
          </a:ln>
        </p:spPr>
      </p:pic>
      <p:pic>
        <p:nvPicPr>
          <p:cNvPr id="6" name="Picture 5">
            <a:extLst>
              <a:ext uri="{FF2B5EF4-FFF2-40B4-BE49-F238E27FC236}">
                <a16:creationId xmlns:a16="http://schemas.microsoft.com/office/drawing/2014/main" id="{554DFAF5-3A69-FD43-A316-0F0089BF4EEB}"/>
              </a:ext>
            </a:extLst>
          </p:cNvPr>
          <p:cNvPicPr>
            <a:picLocks noChangeAspect="1"/>
          </p:cNvPicPr>
          <p:nvPr/>
        </p:nvPicPr>
        <p:blipFill>
          <a:blip r:embed="rId3"/>
          <a:stretch>
            <a:fillRect/>
          </a:stretch>
        </p:blipFill>
        <p:spPr>
          <a:xfrm>
            <a:off x="4503581" y="2244658"/>
            <a:ext cx="4640419" cy="4572000"/>
          </a:xfrm>
          <a:prstGeom prst="rect">
            <a:avLst/>
          </a:prstGeom>
          <a:ln>
            <a:solidFill>
              <a:schemeClr val="bg1">
                <a:lumMod val="85000"/>
              </a:schemeClr>
            </a:solidFill>
          </a:ln>
        </p:spPr>
      </p:pic>
    </p:spTree>
    <p:extLst>
      <p:ext uri="{BB962C8B-B14F-4D97-AF65-F5344CB8AC3E}">
        <p14:creationId xmlns:p14="http://schemas.microsoft.com/office/powerpoint/2010/main" val="34171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E147A3-EBAC-5C4E-8CD3-74DAF0B9A4F7}"/>
              </a:ext>
            </a:extLst>
          </p:cNvPr>
          <p:cNvSpPr>
            <a:spLocks noGrp="1"/>
          </p:cNvSpPr>
          <p:nvPr>
            <p:ph type="sldNum" sz="quarter" idx="4"/>
          </p:nvPr>
        </p:nvSpPr>
        <p:spPr/>
        <p:txBody>
          <a:bodyPr/>
          <a:lstStyle/>
          <a:p>
            <a:fld id="{933A556B-7C63-244D-9B7C-B0EA8042B330}" type="slidenum">
              <a:rPr lang="en-US" smtClean="0"/>
              <a:pPr/>
              <a:t>6</a:t>
            </a:fld>
            <a:endParaRPr lang="en-US" dirty="0">
              <a:solidFill>
                <a:schemeClr val="bg1"/>
              </a:solidFill>
            </a:endParaRPr>
          </a:p>
        </p:txBody>
      </p:sp>
      <p:sp>
        <p:nvSpPr>
          <p:cNvPr id="2" name="Title 1">
            <a:extLst>
              <a:ext uri="{FF2B5EF4-FFF2-40B4-BE49-F238E27FC236}">
                <a16:creationId xmlns:a16="http://schemas.microsoft.com/office/drawing/2014/main" id="{0BDB68A9-B5EB-314F-849D-FB440A7B37AA}"/>
              </a:ext>
            </a:extLst>
          </p:cNvPr>
          <p:cNvSpPr>
            <a:spLocks noGrp="1"/>
          </p:cNvSpPr>
          <p:nvPr>
            <p:ph type="ctrTitle"/>
          </p:nvPr>
        </p:nvSpPr>
        <p:spPr/>
        <p:txBody>
          <a:bodyPr/>
          <a:lstStyle/>
          <a:p>
            <a:r>
              <a:rPr lang="en-US" dirty="0"/>
              <a:t>ENDF/B-VIII.1</a:t>
            </a:r>
            <a:r>
              <a:rPr lang="en-US" dirty="0">
                <a:latin typeface="Symbol" pitchFamily="2" charset="2"/>
              </a:rPr>
              <a:t>b</a:t>
            </a:r>
            <a:r>
              <a:rPr lang="en-US" dirty="0"/>
              <a:t>2</a:t>
            </a:r>
          </a:p>
        </p:txBody>
      </p:sp>
      <p:sp>
        <p:nvSpPr>
          <p:cNvPr id="3" name="Text Placeholder 2">
            <a:extLst>
              <a:ext uri="{FF2B5EF4-FFF2-40B4-BE49-F238E27FC236}">
                <a16:creationId xmlns:a16="http://schemas.microsoft.com/office/drawing/2014/main" id="{23BD80E2-64A8-2746-84CE-DAC7C5339965}"/>
              </a:ext>
            </a:extLst>
          </p:cNvPr>
          <p:cNvSpPr>
            <a:spLocks noGrp="1"/>
          </p:cNvSpPr>
          <p:nvPr>
            <p:ph type="body" sz="quarter" idx="10"/>
          </p:nvPr>
        </p:nvSpPr>
        <p:spPr/>
        <p:txBody>
          <a:bodyPr/>
          <a:lstStyle/>
          <a:p>
            <a:r>
              <a:rPr lang="en-US" dirty="0"/>
              <a:t>Westcott or g-factors</a:t>
            </a:r>
          </a:p>
        </p:txBody>
      </p:sp>
    </p:spTree>
    <p:extLst>
      <p:ext uri="{BB962C8B-B14F-4D97-AF65-F5344CB8AC3E}">
        <p14:creationId xmlns:p14="http://schemas.microsoft.com/office/powerpoint/2010/main" val="769847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p:txBody>
          <a:bodyPr/>
          <a:lstStyle/>
          <a:p>
            <a:pPr algn="ctr"/>
            <a:r>
              <a:rPr lang="en-US" dirty="0"/>
              <a:t>Westcott Factors</a:t>
            </a:r>
          </a:p>
        </p:txBody>
      </p:sp>
      <p:sp>
        <p:nvSpPr>
          <p:cNvPr id="7" name="Content Placeholder 6">
            <a:extLst>
              <a:ext uri="{FF2B5EF4-FFF2-40B4-BE49-F238E27FC236}">
                <a16:creationId xmlns:a16="http://schemas.microsoft.com/office/drawing/2014/main" id="{84BED499-6ED4-F54A-8BC4-75AB617CA064}"/>
              </a:ext>
            </a:extLst>
          </p:cNvPr>
          <p:cNvSpPr>
            <a:spLocks noGrp="1"/>
          </p:cNvSpPr>
          <p:nvPr>
            <p:ph idx="1"/>
          </p:nvPr>
        </p:nvSpPr>
        <p:spPr>
          <a:xfrm>
            <a:off x="428624" y="1825626"/>
            <a:ext cx="5749151" cy="4856095"/>
          </a:xfrm>
        </p:spPr>
        <p:txBody>
          <a:bodyPr>
            <a:normAutofit/>
          </a:bodyPr>
          <a:lstStyle/>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Westcott factors for ENDF/B-VIII.1</a:t>
            </a:r>
            <a:r>
              <a:rPr lang="en-US" sz="2000" dirty="0">
                <a:latin typeface="Symbol" pitchFamily="2" charset="2"/>
              </a:rPr>
              <a:t>b</a:t>
            </a:r>
            <a:r>
              <a:rPr lang="en-US" sz="2000" dirty="0"/>
              <a:t>2, JEFF-3.3, JENDL-5, BROND-3.1, and CENDL-3.2 libraries have been calculated.</a:t>
            </a:r>
          </a:p>
          <a:p>
            <a:pPr marL="342900" indent="-342900">
              <a:buFont typeface="Arial" panose="020B0604020202020204" pitchFamily="34" charset="0"/>
              <a:buChar char="•"/>
            </a:pPr>
            <a:r>
              <a:rPr lang="en-US" sz="2000" dirty="0"/>
              <a:t>Resonance integrals are also calculated.</a:t>
            </a:r>
          </a:p>
          <a:p>
            <a:pPr marL="342900" indent="-342900">
              <a:buFont typeface="Arial" panose="020B0604020202020204" pitchFamily="34" charset="0"/>
              <a:buChar char="•"/>
            </a:pPr>
            <a:r>
              <a:rPr lang="en-US" sz="2000" dirty="0"/>
              <a:t>Analysis is in progress.</a:t>
            </a:r>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7</a:t>
            </a:fld>
            <a:endParaRPr lang="en-US" dirty="0"/>
          </a:p>
        </p:txBody>
      </p:sp>
      <p:pic>
        <p:nvPicPr>
          <p:cNvPr id="8" name="Picture 7">
            <a:extLst>
              <a:ext uri="{FF2B5EF4-FFF2-40B4-BE49-F238E27FC236}">
                <a16:creationId xmlns:a16="http://schemas.microsoft.com/office/drawing/2014/main" id="{51BEBD8A-4F2E-2D40-9431-4DAC3BD539E5}"/>
              </a:ext>
            </a:extLst>
          </p:cNvPr>
          <p:cNvPicPr>
            <a:picLocks noChangeAspect="1"/>
          </p:cNvPicPr>
          <p:nvPr/>
        </p:nvPicPr>
        <p:blipFill>
          <a:blip r:embed="rId2"/>
          <a:stretch>
            <a:fillRect/>
          </a:stretch>
        </p:blipFill>
        <p:spPr>
          <a:xfrm>
            <a:off x="794911" y="2090235"/>
            <a:ext cx="5511800" cy="1473200"/>
          </a:xfrm>
          <a:prstGeom prst="rect">
            <a:avLst/>
          </a:prstGeom>
        </p:spPr>
      </p:pic>
    </p:spTree>
    <p:extLst>
      <p:ext uri="{BB962C8B-B14F-4D97-AF65-F5344CB8AC3E}">
        <p14:creationId xmlns:p14="http://schemas.microsoft.com/office/powerpoint/2010/main" val="1875637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E147A3-EBAC-5C4E-8CD3-74DAF0B9A4F7}"/>
              </a:ext>
            </a:extLst>
          </p:cNvPr>
          <p:cNvSpPr>
            <a:spLocks noGrp="1"/>
          </p:cNvSpPr>
          <p:nvPr>
            <p:ph type="sldNum" sz="quarter" idx="4"/>
          </p:nvPr>
        </p:nvSpPr>
        <p:spPr/>
        <p:txBody>
          <a:bodyPr/>
          <a:lstStyle/>
          <a:p>
            <a:fld id="{933A556B-7C63-244D-9B7C-B0EA8042B330}" type="slidenum">
              <a:rPr lang="en-US" smtClean="0"/>
              <a:pPr/>
              <a:t>8</a:t>
            </a:fld>
            <a:endParaRPr lang="en-US" dirty="0">
              <a:solidFill>
                <a:schemeClr val="bg1"/>
              </a:solidFill>
            </a:endParaRPr>
          </a:p>
        </p:txBody>
      </p:sp>
      <p:sp>
        <p:nvSpPr>
          <p:cNvPr id="2" name="Title 1">
            <a:extLst>
              <a:ext uri="{FF2B5EF4-FFF2-40B4-BE49-F238E27FC236}">
                <a16:creationId xmlns:a16="http://schemas.microsoft.com/office/drawing/2014/main" id="{0BDB68A9-B5EB-314F-849D-FB440A7B37AA}"/>
              </a:ext>
            </a:extLst>
          </p:cNvPr>
          <p:cNvSpPr>
            <a:spLocks noGrp="1"/>
          </p:cNvSpPr>
          <p:nvPr>
            <p:ph type="ctrTitle"/>
          </p:nvPr>
        </p:nvSpPr>
        <p:spPr/>
        <p:txBody>
          <a:bodyPr/>
          <a:lstStyle/>
          <a:p>
            <a:r>
              <a:rPr lang="en-US" dirty="0"/>
              <a:t>ENDF/B-VIII.1</a:t>
            </a:r>
            <a:r>
              <a:rPr lang="en-US" dirty="0">
                <a:latin typeface="Symbol" pitchFamily="2" charset="2"/>
              </a:rPr>
              <a:t>b</a:t>
            </a:r>
            <a:r>
              <a:rPr lang="en-US" dirty="0"/>
              <a:t>2</a:t>
            </a:r>
          </a:p>
        </p:txBody>
      </p:sp>
      <p:sp>
        <p:nvSpPr>
          <p:cNvPr id="3" name="Text Placeholder 2">
            <a:extLst>
              <a:ext uri="{FF2B5EF4-FFF2-40B4-BE49-F238E27FC236}">
                <a16:creationId xmlns:a16="http://schemas.microsoft.com/office/drawing/2014/main" id="{23BD80E2-64A8-2746-84CE-DAC7C5339965}"/>
              </a:ext>
            </a:extLst>
          </p:cNvPr>
          <p:cNvSpPr>
            <a:spLocks noGrp="1"/>
          </p:cNvSpPr>
          <p:nvPr>
            <p:ph type="body" sz="quarter" idx="10"/>
          </p:nvPr>
        </p:nvSpPr>
        <p:spPr/>
        <p:txBody>
          <a:bodyPr/>
          <a:lstStyle/>
          <a:p>
            <a:r>
              <a:rPr lang="en-US" dirty="0"/>
              <a:t>Maxwellian-averaged Cross Sections for Stellar Nucleosynthesis</a:t>
            </a:r>
          </a:p>
        </p:txBody>
      </p:sp>
    </p:spTree>
    <p:extLst>
      <p:ext uri="{BB962C8B-B14F-4D97-AF65-F5344CB8AC3E}">
        <p14:creationId xmlns:p14="http://schemas.microsoft.com/office/powerpoint/2010/main" val="2394705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763FB-7769-654C-B30E-0E62DB546D77}"/>
              </a:ext>
            </a:extLst>
          </p:cNvPr>
          <p:cNvSpPr>
            <a:spLocks noGrp="1"/>
          </p:cNvSpPr>
          <p:nvPr>
            <p:ph type="title"/>
          </p:nvPr>
        </p:nvSpPr>
        <p:spPr/>
        <p:txBody>
          <a:bodyPr/>
          <a:lstStyle/>
          <a:p>
            <a:pPr algn="ctr"/>
            <a:r>
              <a:rPr lang="en-US" dirty="0"/>
              <a:t>Human Body &amp; Stellar Nucleosynthesis</a:t>
            </a:r>
          </a:p>
        </p:txBody>
      </p:sp>
      <p:sp>
        <p:nvSpPr>
          <p:cNvPr id="3" name="Content Placeholder 2">
            <a:extLst>
              <a:ext uri="{FF2B5EF4-FFF2-40B4-BE49-F238E27FC236}">
                <a16:creationId xmlns:a16="http://schemas.microsoft.com/office/drawing/2014/main" id="{D0552D51-70C2-B243-8949-7DFC37CCF4E6}"/>
              </a:ext>
            </a:extLst>
          </p:cNvPr>
          <p:cNvSpPr>
            <a:spLocks noGrp="1"/>
          </p:cNvSpPr>
          <p:nvPr>
            <p:ph idx="1"/>
          </p:nvPr>
        </p:nvSpPr>
        <p:spPr>
          <a:xfrm>
            <a:off x="628650" y="2226469"/>
            <a:ext cx="3943350" cy="3263504"/>
          </a:xfrm>
        </p:spPr>
        <p:txBody>
          <a:bodyPr/>
          <a:lstStyle/>
          <a:p>
            <a:r>
              <a:rPr lang="en-US" dirty="0"/>
              <a:t>Oxygen 65%</a:t>
            </a:r>
          </a:p>
          <a:p>
            <a:r>
              <a:rPr lang="en-US" dirty="0"/>
              <a:t>Carbon 18%</a:t>
            </a:r>
          </a:p>
          <a:p>
            <a:r>
              <a:rPr lang="en-US" dirty="0"/>
              <a:t>Hydrogen 10%</a:t>
            </a:r>
          </a:p>
          <a:p>
            <a:r>
              <a:rPr lang="en-US" dirty="0"/>
              <a:t>Nitrogen 3%</a:t>
            </a:r>
          </a:p>
          <a:p>
            <a:r>
              <a:rPr lang="en-US" dirty="0"/>
              <a:t>Calcium 1.4%</a:t>
            </a:r>
          </a:p>
          <a:p>
            <a:r>
              <a:rPr lang="en-US" dirty="0"/>
              <a:t>Phosphorus 1.1%</a:t>
            </a:r>
          </a:p>
          <a:p>
            <a:r>
              <a:rPr lang="en-US" dirty="0"/>
              <a:t>Others 1.5%</a:t>
            </a:r>
          </a:p>
        </p:txBody>
      </p:sp>
      <p:pic>
        <p:nvPicPr>
          <p:cNvPr id="5" name="Picture 4">
            <a:extLst>
              <a:ext uri="{FF2B5EF4-FFF2-40B4-BE49-F238E27FC236}">
                <a16:creationId xmlns:a16="http://schemas.microsoft.com/office/drawing/2014/main" id="{ED11D1AF-14C8-874B-83A5-272AE54D8E99}"/>
              </a:ext>
            </a:extLst>
          </p:cNvPr>
          <p:cNvPicPr>
            <a:picLocks noChangeAspect="1"/>
          </p:cNvPicPr>
          <p:nvPr/>
        </p:nvPicPr>
        <p:blipFill>
          <a:blip r:embed="rId2"/>
          <a:stretch>
            <a:fillRect/>
          </a:stretch>
        </p:blipFill>
        <p:spPr>
          <a:xfrm>
            <a:off x="6010436" y="1686299"/>
            <a:ext cx="2857500" cy="4038600"/>
          </a:xfrm>
          <a:prstGeom prst="rect">
            <a:avLst/>
          </a:prstGeom>
        </p:spPr>
      </p:pic>
      <p:sp>
        <p:nvSpPr>
          <p:cNvPr id="6" name="TextBox 5">
            <a:extLst>
              <a:ext uri="{FF2B5EF4-FFF2-40B4-BE49-F238E27FC236}">
                <a16:creationId xmlns:a16="http://schemas.microsoft.com/office/drawing/2014/main" id="{BECCA969-0C4E-BC49-8FF0-B337FA434A93}"/>
              </a:ext>
            </a:extLst>
          </p:cNvPr>
          <p:cNvSpPr txBox="1"/>
          <p:nvPr/>
        </p:nvSpPr>
        <p:spPr>
          <a:xfrm>
            <a:off x="6794070" y="3342070"/>
            <a:ext cx="1290233" cy="230210"/>
          </a:xfrm>
          <a:prstGeom prst="rect">
            <a:avLst/>
          </a:prstGeom>
          <a:noFill/>
          <a:ln>
            <a:noFill/>
          </a:ln>
        </p:spPr>
        <p:txBody>
          <a:bodyPr wrap="none" rtlCol="0">
            <a:noAutofit/>
          </a:bodyPr>
          <a:lstStyle/>
          <a:p>
            <a:pPr algn="l"/>
            <a:r>
              <a:rPr lang="en-US" sz="1350" dirty="0" err="1">
                <a:latin typeface="Symbol" pitchFamily="2" charset="2"/>
              </a:rPr>
              <a:t>a</a:t>
            </a:r>
            <a:r>
              <a:rPr lang="en-US" sz="1350" dirty="0" err="1"/>
              <a:t>+</a:t>
            </a:r>
            <a:r>
              <a:rPr lang="en-US" sz="1350" dirty="0" err="1">
                <a:latin typeface="Symbol" pitchFamily="2" charset="2"/>
              </a:rPr>
              <a:t>a</a:t>
            </a:r>
            <a:r>
              <a:rPr lang="en-US" sz="1350" dirty="0"/>
              <a:t>-&gt;</a:t>
            </a:r>
            <a:r>
              <a:rPr lang="en-US" sz="1350" baseline="30000" dirty="0"/>
              <a:t>8</a:t>
            </a:r>
            <a:r>
              <a:rPr lang="en-US" sz="1350" dirty="0"/>
              <a:t>Be+</a:t>
            </a:r>
            <a:r>
              <a:rPr lang="en-US" sz="1350" dirty="0">
                <a:latin typeface="Symbol" pitchFamily="2" charset="2"/>
              </a:rPr>
              <a:t>a</a:t>
            </a:r>
            <a:r>
              <a:rPr lang="en-US" sz="1350" dirty="0"/>
              <a:t>-&gt;</a:t>
            </a:r>
            <a:r>
              <a:rPr lang="en-US" sz="1350" baseline="30000" dirty="0"/>
              <a:t>12</a:t>
            </a:r>
            <a:r>
              <a:rPr lang="en-US" sz="1350" dirty="0"/>
              <a:t>C</a:t>
            </a:r>
          </a:p>
        </p:txBody>
      </p:sp>
      <p:sp>
        <p:nvSpPr>
          <p:cNvPr id="7" name="TextBox 6">
            <a:extLst>
              <a:ext uri="{FF2B5EF4-FFF2-40B4-BE49-F238E27FC236}">
                <a16:creationId xmlns:a16="http://schemas.microsoft.com/office/drawing/2014/main" id="{1BB1A3E2-89B8-FA43-94F0-28EB6F303776}"/>
              </a:ext>
            </a:extLst>
          </p:cNvPr>
          <p:cNvSpPr txBox="1"/>
          <p:nvPr/>
        </p:nvSpPr>
        <p:spPr>
          <a:xfrm>
            <a:off x="7055605" y="3891044"/>
            <a:ext cx="906651" cy="230210"/>
          </a:xfrm>
          <a:prstGeom prst="rect">
            <a:avLst/>
          </a:prstGeom>
          <a:noFill/>
          <a:ln>
            <a:noFill/>
          </a:ln>
        </p:spPr>
        <p:txBody>
          <a:bodyPr wrap="none" rtlCol="0">
            <a:noAutofit/>
          </a:bodyPr>
          <a:lstStyle/>
          <a:p>
            <a:pPr algn="l"/>
            <a:r>
              <a:rPr lang="en-US" sz="1350" baseline="30000"/>
              <a:t>12</a:t>
            </a:r>
            <a:r>
              <a:rPr lang="en-US" sz="1350"/>
              <a:t>C+</a:t>
            </a:r>
            <a:r>
              <a:rPr lang="en-US" sz="1350">
                <a:latin typeface="Symbol" pitchFamily="2" charset="2"/>
              </a:rPr>
              <a:t>a</a:t>
            </a:r>
            <a:r>
              <a:rPr lang="en-US" sz="1350"/>
              <a:t>-&gt;</a:t>
            </a:r>
            <a:r>
              <a:rPr lang="en-US" sz="1350" baseline="30000"/>
              <a:t>16</a:t>
            </a:r>
            <a:r>
              <a:rPr lang="en-US" sz="1350"/>
              <a:t>O</a:t>
            </a:r>
          </a:p>
        </p:txBody>
      </p:sp>
      <p:sp>
        <p:nvSpPr>
          <p:cNvPr id="8" name="TextBox 7">
            <a:extLst>
              <a:ext uri="{FF2B5EF4-FFF2-40B4-BE49-F238E27FC236}">
                <a16:creationId xmlns:a16="http://schemas.microsoft.com/office/drawing/2014/main" id="{580DA08C-924D-544A-A076-B88B64E53CE9}"/>
              </a:ext>
            </a:extLst>
          </p:cNvPr>
          <p:cNvSpPr txBox="1"/>
          <p:nvPr/>
        </p:nvSpPr>
        <p:spPr>
          <a:xfrm>
            <a:off x="7096286" y="2769430"/>
            <a:ext cx="685800" cy="230210"/>
          </a:xfrm>
          <a:prstGeom prst="rect">
            <a:avLst/>
          </a:prstGeom>
          <a:noFill/>
          <a:ln>
            <a:noFill/>
          </a:ln>
        </p:spPr>
        <p:txBody>
          <a:bodyPr wrap="none" rtlCol="0">
            <a:noAutofit/>
          </a:bodyPr>
          <a:lstStyle/>
          <a:p>
            <a:pPr algn="l"/>
            <a:r>
              <a:rPr lang="en-US" sz="1350"/>
              <a:t>Big Bang</a:t>
            </a:r>
          </a:p>
        </p:txBody>
      </p:sp>
      <p:sp>
        <p:nvSpPr>
          <p:cNvPr id="9" name="TextBox 8">
            <a:extLst>
              <a:ext uri="{FF2B5EF4-FFF2-40B4-BE49-F238E27FC236}">
                <a16:creationId xmlns:a16="http://schemas.microsoft.com/office/drawing/2014/main" id="{4FA8B66E-85CF-4D45-993A-DC8E78F2B2C2}"/>
              </a:ext>
            </a:extLst>
          </p:cNvPr>
          <p:cNvSpPr txBox="1"/>
          <p:nvPr/>
        </p:nvSpPr>
        <p:spPr>
          <a:xfrm>
            <a:off x="7096286" y="2427001"/>
            <a:ext cx="685800" cy="230210"/>
          </a:xfrm>
          <a:prstGeom prst="rect">
            <a:avLst/>
          </a:prstGeom>
          <a:noFill/>
          <a:ln>
            <a:noFill/>
          </a:ln>
        </p:spPr>
        <p:txBody>
          <a:bodyPr wrap="none" rtlCol="0">
            <a:noAutofit/>
          </a:bodyPr>
          <a:lstStyle/>
          <a:p>
            <a:pPr algn="l"/>
            <a:r>
              <a:rPr lang="en-US" sz="1350"/>
              <a:t>CNO Cycle</a:t>
            </a:r>
          </a:p>
        </p:txBody>
      </p:sp>
      <p:sp>
        <p:nvSpPr>
          <p:cNvPr id="10" name="TextBox 9">
            <a:extLst>
              <a:ext uri="{FF2B5EF4-FFF2-40B4-BE49-F238E27FC236}">
                <a16:creationId xmlns:a16="http://schemas.microsoft.com/office/drawing/2014/main" id="{53687414-E181-CC4A-BBC1-9BC404089C02}"/>
              </a:ext>
            </a:extLst>
          </p:cNvPr>
          <p:cNvSpPr txBox="1"/>
          <p:nvPr/>
        </p:nvSpPr>
        <p:spPr>
          <a:xfrm>
            <a:off x="6614386" y="2054437"/>
            <a:ext cx="1649600" cy="230210"/>
          </a:xfrm>
          <a:prstGeom prst="rect">
            <a:avLst/>
          </a:prstGeom>
          <a:noFill/>
          <a:ln>
            <a:noFill/>
          </a:ln>
        </p:spPr>
        <p:txBody>
          <a:bodyPr wrap="none" rtlCol="0">
            <a:noAutofit/>
          </a:bodyPr>
          <a:lstStyle/>
          <a:p>
            <a:pPr algn="l"/>
            <a:r>
              <a:rPr lang="en-US" sz="1350"/>
              <a:t>Stellar Nucleosynthesis</a:t>
            </a:r>
          </a:p>
        </p:txBody>
      </p:sp>
      <p:pic>
        <p:nvPicPr>
          <p:cNvPr id="15" name="Picture 14">
            <a:extLst>
              <a:ext uri="{FF2B5EF4-FFF2-40B4-BE49-F238E27FC236}">
                <a16:creationId xmlns:a16="http://schemas.microsoft.com/office/drawing/2014/main" id="{FA0637A2-8ED9-7D4C-AF67-0DF9CC6F2D6E}"/>
              </a:ext>
            </a:extLst>
          </p:cNvPr>
          <p:cNvPicPr>
            <a:picLocks noChangeAspect="1"/>
          </p:cNvPicPr>
          <p:nvPr/>
        </p:nvPicPr>
        <p:blipFill>
          <a:blip r:embed="rId3"/>
          <a:stretch>
            <a:fillRect/>
          </a:stretch>
        </p:blipFill>
        <p:spPr>
          <a:xfrm>
            <a:off x="3172974" y="3891044"/>
            <a:ext cx="3494748" cy="2286000"/>
          </a:xfrm>
          <a:prstGeom prst="rect">
            <a:avLst/>
          </a:prstGeom>
        </p:spPr>
      </p:pic>
    </p:spTree>
    <p:extLst>
      <p:ext uri="{BB962C8B-B14F-4D97-AF65-F5344CB8AC3E}">
        <p14:creationId xmlns:p14="http://schemas.microsoft.com/office/powerpoint/2010/main" val="59668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Standard_Compressed_060121" id="{81931DB4-BE11-AC4C-8733-C612231D0574}" vid="{9DFA2559-1B1D-A844-9731-917E9F0BD7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Template>
  <TotalTime>647</TotalTime>
  <Words>946</Words>
  <Application>Microsoft Macintosh PowerPoint</Application>
  <PresentationFormat>On-screen Show (4:3)</PresentationFormat>
  <Paragraphs>95</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Symbol</vt:lpstr>
      <vt:lpstr>BNL</vt:lpstr>
      <vt:lpstr>ENDF/B-VIII.1b2 Library Nuclear Astrophysics Testing</vt:lpstr>
      <vt:lpstr>Nuclear Reaction Data Workflow</vt:lpstr>
      <vt:lpstr>ENDF/B-VIII.1b2</vt:lpstr>
      <vt:lpstr>ENDF/B-VIII.1 Thermal Cross Section Numerical Values</vt:lpstr>
      <vt:lpstr>Thermal Neutron Cross Sections</vt:lpstr>
      <vt:lpstr>ENDF/B-VIII.1b2</vt:lpstr>
      <vt:lpstr>Westcott Factors</vt:lpstr>
      <vt:lpstr>ENDF/B-VIII.1b2</vt:lpstr>
      <vt:lpstr>Human Body &amp; Stellar Nucleosynthesis</vt:lpstr>
      <vt:lpstr>Maxwellian-averaged Cross Sections (MACS)</vt:lpstr>
      <vt:lpstr>ASTRAL Database</vt:lpstr>
      <vt:lpstr>ENDF/B-VIII.1 MACS Analysis</vt:lpstr>
      <vt:lpstr>Stellar Nucleosynthesis with ENDF/B-VIII.1b2, Current Work </vt:lpstr>
      <vt:lpstr>Outlook</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ENDF/B-VIII.1b2</dc:title>
  <dc:subject/>
  <dc:creator>Pritychenko, Boris</dc:creator>
  <cp:keywords/>
  <dc:description/>
  <cp:lastModifiedBy>Pritychenko, Boris</cp:lastModifiedBy>
  <cp:revision>132</cp:revision>
  <dcterms:created xsi:type="dcterms:W3CDTF">2023-08-09T23:19:29Z</dcterms:created>
  <dcterms:modified xsi:type="dcterms:W3CDTF">2023-11-16T18:57:54Z</dcterms:modified>
  <cp:category/>
</cp:coreProperties>
</file>