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328" r:id="rId3"/>
    <p:sldId id="392" r:id="rId4"/>
    <p:sldId id="390" r:id="rId5"/>
    <p:sldId id="391" r:id="rId6"/>
    <p:sldId id="394" r:id="rId7"/>
    <p:sldId id="395" r:id="rId8"/>
    <p:sldId id="372" r:id="rId9"/>
    <p:sldId id="386" r:id="rId10"/>
    <p:sldId id="398" r:id="rId11"/>
    <p:sldId id="393" r:id="rId12"/>
    <p:sldId id="396" r:id="rId13"/>
    <p:sldId id="397" r:id="rId14"/>
    <p:sldId id="3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94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20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orispritychenko\Desktop\X4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orispritychenko\Desktop\NDUQWM\Erro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Completeness of EXFOR</a:t>
            </a:r>
            <a:r>
              <a:rPr lang="en-US" baseline="0"/>
              <a:t> Coverage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Compiled Data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Sheet1!$A$3:$A$9</c:f>
              <c:strCache>
                <c:ptCount val="7"/>
                <c:pt idx="0">
                  <c:v>n</c:v>
                </c:pt>
                <c:pt idx="1">
                  <c:v>p</c:v>
                </c:pt>
                <c:pt idx="2">
                  <c:v>2H</c:v>
                </c:pt>
                <c:pt idx="3">
                  <c:v>3H</c:v>
                </c:pt>
                <c:pt idx="4">
                  <c:v>3He</c:v>
                </c:pt>
                <c:pt idx="5">
                  <c:v>4He</c:v>
                </c:pt>
                <c:pt idx="6">
                  <c:v>Gamma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11008</c:v>
                </c:pt>
                <c:pt idx="1">
                  <c:v>4649</c:v>
                </c:pt>
                <c:pt idx="2">
                  <c:v>2093</c:v>
                </c:pt>
                <c:pt idx="3">
                  <c:v>223</c:v>
                </c:pt>
                <c:pt idx="4">
                  <c:v>750</c:v>
                </c:pt>
                <c:pt idx="5">
                  <c:v>1898</c:v>
                </c:pt>
                <c:pt idx="6">
                  <c:v>1493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F2-744B-B0E5-1E55DD5EB311}"/>
            </c:ext>
          </c:extLst>
        </c:ser>
        <c:ser>
          <c:idx val="1"/>
          <c:order val="1"/>
          <c:tx>
            <c:v>Missing Data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Sheet1!$A$3:$A$9</c:f>
              <c:strCache>
                <c:ptCount val="7"/>
                <c:pt idx="0">
                  <c:v>n</c:v>
                </c:pt>
                <c:pt idx="1">
                  <c:v>p</c:v>
                </c:pt>
                <c:pt idx="2">
                  <c:v>2H</c:v>
                </c:pt>
                <c:pt idx="3">
                  <c:v>3H</c:v>
                </c:pt>
                <c:pt idx="4">
                  <c:v>3He</c:v>
                </c:pt>
                <c:pt idx="5">
                  <c:v>4He</c:v>
                </c:pt>
                <c:pt idx="6">
                  <c:v>Gamma</c:v>
                </c:pt>
              </c:strCache>
            </c:strRef>
          </c:cat>
          <c:val>
            <c:numRef>
              <c:f>Sheet1!$C$3:$C$9</c:f>
              <c:numCache>
                <c:formatCode>General</c:formatCode>
                <c:ptCount val="7"/>
                <c:pt idx="0">
                  <c:v>1199</c:v>
                </c:pt>
                <c:pt idx="1">
                  <c:v>5994</c:v>
                </c:pt>
                <c:pt idx="2">
                  <c:v>2828</c:v>
                </c:pt>
                <c:pt idx="3">
                  <c:v>522</c:v>
                </c:pt>
                <c:pt idx="4">
                  <c:v>2167</c:v>
                </c:pt>
                <c:pt idx="5">
                  <c:v>3042</c:v>
                </c:pt>
                <c:pt idx="6">
                  <c:v>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F2-744B-B0E5-1E55DD5EB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187247"/>
        <c:axId val="91188879"/>
        <c:axId val="0"/>
      </c:bar3DChart>
      <c:catAx>
        <c:axId val="91187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88879"/>
        <c:crosses val="autoZero"/>
        <c:auto val="1"/>
        <c:lblAlgn val="ctr"/>
        <c:lblOffset val="100"/>
        <c:noMultiLvlLbl val="0"/>
      </c:catAx>
      <c:valAx>
        <c:axId val="9118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87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Uncertainties</a:t>
            </a:r>
            <a:r>
              <a:rPr lang="en-US" baseline="0" dirty="0"/>
              <a:t> in EXFOR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pattFill prst="pct5">
              <a:fgClr>
                <a:schemeClr val="accent2"/>
              </a:fgClr>
              <a:bgClr>
                <a:schemeClr val="bg1"/>
              </a:bgClr>
            </a:pattFill>
          </c:spPr>
          <c:dPt>
            <c:idx val="0"/>
            <c:bubble3D val="0"/>
            <c:explosion val="28"/>
            <c:spPr>
              <a:pattFill prst="pct90">
                <a:fgClr>
                  <a:srgbClr val="FF000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B8A-414F-84ED-3B4D9642719A}"/>
              </c:ext>
            </c:extLst>
          </c:dPt>
          <c:dPt>
            <c:idx val="1"/>
            <c:bubble3D val="0"/>
            <c:spPr>
              <a:pattFill prst="pct90">
                <a:fgClr>
                  <a:schemeClr val="accent1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B8A-414F-84ED-3B4D9642719A}"/>
              </c:ext>
            </c:extLst>
          </c:dPt>
          <c:dPt>
            <c:idx val="2"/>
            <c:bubble3D val="0"/>
            <c:spPr>
              <a:pattFill prst="pct90">
                <a:fgClr>
                  <a:srgbClr val="00B05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B8A-414F-84ED-3B4D9642719A}"/>
              </c:ext>
            </c:extLst>
          </c:dPt>
          <c:dPt>
            <c:idx val="3"/>
            <c:bubble3D val="0"/>
            <c:spPr>
              <a:pattFill prst="pct90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B8A-414F-84ED-3B4D9642719A}"/>
              </c:ext>
            </c:extLst>
          </c:dPt>
          <c:dPt>
            <c:idx val="4"/>
            <c:bubble3D val="0"/>
            <c:spPr>
              <a:pattFill prst="pct40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B8A-414F-84ED-3B4D9642719A}"/>
              </c:ext>
            </c:extLst>
          </c:dPt>
          <c:cat>
            <c:strRef>
              <c:f>Errors!$A$2:$A$6</c:f>
              <c:strCache>
                <c:ptCount val="5"/>
                <c:pt idx="0">
                  <c:v>DATA-ERR</c:v>
                </c:pt>
                <c:pt idx="1">
                  <c:v>ERR-T</c:v>
                </c:pt>
                <c:pt idx="2">
                  <c:v>ERR-S</c:v>
                </c:pt>
                <c:pt idx="3">
                  <c:v>ERR-SYS</c:v>
                </c:pt>
                <c:pt idx="4">
                  <c:v>No ERRORS</c:v>
                </c:pt>
              </c:strCache>
            </c:strRef>
          </c:cat>
          <c:val>
            <c:numRef>
              <c:f>Errors!$B$2:$B$6</c:f>
              <c:numCache>
                <c:formatCode>General</c:formatCode>
                <c:ptCount val="5"/>
                <c:pt idx="0">
                  <c:v>79447</c:v>
                </c:pt>
                <c:pt idx="1">
                  <c:v>32905</c:v>
                </c:pt>
                <c:pt idx="2">
                  <c:v>23328</c:v>
                </c:pt>
                <c:pt idx="3">
                  <c:v>3409</c:v>
                </c:pt>
                <c:pt idx="4">
                  <c:v>26214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8A-414F-84ED-3B4D96427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565650" cy="1947460"/>
          </a:xfrm>
        </p:spPr>
        <p:txBody>
          <a:bodyPr/>
          <a:lstStyle/>
          <a:p>
            <a:r>
              <a:rPr lang="en-US" dirty="0"/>
              <a:t>EXFOR &amp; NSR Report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057944"/>
            <a:ext cx="10565650" cy="1059179"/>
          </a:xfrm>
        </p:spPr>
        <p:txBody>
          <a:bodyPr/>
          <a:lstStyle/>
          <a:p>
            <a:r>
              <a:rPr lang="en-US" dirty="0"/>
              <a:t>Boris </a:t>
            </a:r>
            <a:r>
              <a:rPr lang="en-US" dirty="0" err="1"/>
              <a:t>Pritychenko</a:t>
            </a:r>
            <a:endParaRPr lang="en-US" dirty="0"/>
          </a:p>
          <a:p>
            <a:r>
              <a:rPr lang="en-US" sz="1600" i="1" dirty="0"/>
              <a:t>National Nuclear Data Center, Brookhaven National Laboratory, Upton, NY 11973-5000, USA</a:t>
            </a:r>
          </a:p>
          <a:p>
            <a:endParaRPr lang="en-US" sz="1600" i="1" dirty="0"/>
          </a:p>
          <a:p>
            <a:endParaRPr lang="en-US" sz="1600" i="1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F821A4-9759-0A4F-9B0F-9A71CE1E5786}"/>
              </a:ext>
            </a:extLst>
          </p:cNvPr>
          <p:cNvSpPr/>
          <p:nvPr/>
        </p:nvSpPr>
        <p:spPr>
          <a:xfrm>
            <a:off x="813175" y="53590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November 13, 2023</a:t>
            </a:r>
          </a:p>
          <a:p>
            <a:r>
              <a:rPr lang="en-US" b="1" dirty="0">
                <a:solidFill>
                  <a:schemeClr val="bg1"/>
                </a:solidFill>
              </a:rPr>
              <a:t>Nuclear Data Week 2023 (CSEWG-USNDP-NDAG)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4D95A-EC6E-C33B-BB8C-5C235773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Nuclear Science Progress in the Last Ten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1551-0540-B2C5-7FF9-D2F5871B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3365500" cy="420718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NSR, October 1, 2013 – September 30, 2023, vs. prior October 1,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Entries, Authors, Journals, Reactions: 14-20%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Nuclei, Decays: 40-65%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Total number of nuclei is 9,029</a:t>
            </a:r>
            <a:r>
              <a:rPr lang="en-US" sz="2000"/>
              <a:t>; Z&lt;</a:t>
            </a:r>
            <a:r>
              <a:rPr lang="en-US" sz="2000" dirty="0"/>
              <a:t>119=7,910; Z&lt;101=6,508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parameters exceed the percentage of entries (Less publications, more contents)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07C49-7C91-5AFE-6AB9-16A1E1D8E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4FB7AF-F38B-2FF9-8534-DE798399B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690005"/>
              </p:ext>
            </p:extLst>
          </p:nvPr>
        </p:nvGraphicFramePr>
        <p:xfrm>
          <a:off x="3987800" y="2631277"/>
          <a:ext cx="8128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76754977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8164858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351102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907237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10 years,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583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247,293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35,496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266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111,386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19,996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194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Journals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23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Nuclei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9,029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3,864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40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12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9,117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422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63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9FD2-1470-D44B-9B13-CFDA406F5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Missing References for Discovery of Nuclides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43C2-B6AC-ED48-B12E-F77CDA90D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5245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NNDC worked with M. Thoennessen (FRIB) on matching NSR with the Discovery of Nuclides Project references.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271 new references were added to NSR.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200 NSR references were corrected.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Many of them are of interest to the ENSDF project.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CAA46-A45B-534D-B5AB-9F56E9280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B535C-A63D-3543-AE5A-763638FE4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37131"/>
            <a:ext cx="4315968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105735-6876-B348-AF1E-434606B5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81" y="3200400"/>
            <a:ext cx="4349658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591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E7DF-5392-C74A-87A6-85D52811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Ongoing Contribution of Joann </a:t>
            </a:r>
            <a:r>
              <a:rPr lang="en-US" dirty="0" err="1"/>
              <a:t>Totans</a:t>
            </a:r>
            <a:r>
              <a:rPr lang="en-US" dirty="0"/>
              <a:t> to NSR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7A358-6D6F-9747-8500-82D6C695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8763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most important nuclear data resource is people.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Joann works on NSR since 2002.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Joann intends to retire at the end of 2023 and continue to to contribute as an NSR contractor.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Total number of new entries since 2002 is 81,668 vs. 247,389.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Every third new NSR entry was processed by Joann!!!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Addition of corrected entries will bring Joann’s contribution to 100,000.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We will celebrate 250,000 NSR entries in FY 2024.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E5614-6380-AB4B-8B46-E32D7FF22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0630B-48CB-B345-95D9-8AFF7D260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45500" y="2579688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82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7EAD-295F-564C-9DBB-20ADBD7A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Balraj Singh’s </a:t>
            </a:r>
            <a:r>
              <a:rPr lang="en-US" dirty="0"/>
              <a:t>Contribution to NSR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69C46-66E0-894B-83B0-69C3F62B5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524500" cy="420718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Dr. Balraj Singh (1941-2023): “I have three friends: ENSDF, XUNDL, and NSR.”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2007-2022 PR/C in NSR: 16,413 articles, 10,970 keyworded.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He helped enormously with NSR, mentored me, and taught Dima </a:t>
            </a:r>
            <a:r>
              <a:rPr lang="en-US" sz="2000" dirty="0" err="1"/>
              <a:t>Symochko</a:t>
            </a:r>
            <a:r>
              <a:rPr lang="en-US" sz="2000" dirty="0"/>
              <a:t> who is currently working on PR/C.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148 publications in Nuclear Data Sheets, 85 as a first author: 4,615 total or 31.2 citations per article as of October 24, 2023.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Enormous contributions to three databases. Balraj was a unique scientist (as Mike Thoennessen concluded) and the important nuclear data resource.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6E9DD-609E-F94B-B4AB-CFE45F0B7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D09B1-8B14-9546-8416-7217C0CA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059" y="1956841"/>
            <a:ext cx="1860027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6572E1-264B-D44D-B877-F7D871164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086" y="1956841"/>
            <a:ext cx="2979234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D115DE-5374-6746-ADE4-EFA9A58FC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072" y="2375210"/>
            <a:ext cx="3974558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6BB9AA-F1E4-074C-8635-347E98C78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704" y="3200400"/>
            <a:ext cx="4148590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236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0303-DF2E-154A-B49C-94BD2A54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2FB9A-28EC-654A-AAA8-14F8940B4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825625"/>
            <a:ext cx="11143421" cy="392913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NNDC EXFOR compilation efforts are complex and well-organized: B. </a:t>
            </a:r>
            <a:r>
              <a:rPr lang="en-US" sz="1800" dirty="0" err="1"/>
              <a:t>Pritychenko</a:t>
            </a:r>
            <a:r>
              <a:rPr lang="en-US" sz="1800" dirty="0"/>
              <a:t> (BNL), O. </a:t>
            </a:r>
            <a:r>
              <a:rPr lang="en-US" sz="1800" dirty="0" err="1"/>
              <a:t>Schwerer</a:t>
            </a:r>
            <a:r>
              <a:rPr lang="en-US" sz="1800" dirty="0"/>
              <a:t>, S. </a:t>
            </a:r>
            <a:r>
              <a:rPr lang="en-US" sz="1800" dirty="0" err="1"/>
              <a:t>Hlavac</a:t>
            </a:r>
            <a:r>
              <a:rPr lang="en-US" sz="1800" dirty="0"/>
              <a:t>, O. </a:t>
            </a:r>
            <a:r>
              <a:rPr lang="en-US" sz="1800" dirty="0" err="1"/>
              <a:t>Gritzay</a:t>
            </a:r>
            <a:r>
              <a:rPr lang="en-US" sz="1800" dirty="0"/>
              <a:t> (Under  contract with BNL), V. </a:t>
            </a:r>
            <a:r>
              <a:rPr lang="en-US" sz="1800" dirty="0" err="1"/>
              <a:t>Zerkin</a:t>
            </a:r>
            <a:r>
              <a:rPr lang="en-US" sz="1800" dirty="0"/>
              <a:t> (IAEA).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EXFOR modernization proposal was reported to NDAC.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NNDC NSR compilation efforts are complex and well-organized: B. </a:t>
            </a:r>
            <a:r>
              <a:rPr lang="en-US" sz="1800" dirty="0" err="1"/>
              <a:t>Pritychenko</a:t>
            </a:r>
            <a:r>
              <a:rPr lang="en-US" sz="1800" dirty="0"/>
              <a:t>, J. </a:t>
            </a:r>
            <a:r>
              <a:rPr lang="en-US" sz="1800" dirty="0" err="1"/>
              <a:t>Totans</a:t>
            </a:r>
            <a:r>
              <a:rPr lang="en-US" sz="1800" dirty="0"/>
              <a:t> (BNL),    </a:t>
            </a:r>
          </a:p>
          <a:p>
            <a:pPr marL="0" indent="0"/>
            <a:r>
              <a:rPr lang="en-US" sz="1800" dirty="0"/>
              <a:t>     late B. Singh</a:t>
            </a:r>
            <a:r>
              <a:rPr lang="en-US" sz="1800"/>
              <a:t>, D</a:t>
            </a:r>
            <a:r>
              <a:rPr lang="en-US" sz="1800" dirty="0"/>
              <a:t>. </a:t>
            </a:r>
            <a:r>
              <a:rPr lang="en-US" sz="1800" dirty="0" err="1"/>
              <a:t>Symochko</a:t>
            </a:r>
            <a:r>
              <a:rPr lang="en-US" sz="1800" dirty="0"/>
              <a:t> (Contractors).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People is the most important resource in nuclear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U.S. government funding issues may have a negative impact in FY 2024.</a:t>
            </a:r>
          </a:p>
        </p:txBody>
      </p:sp>
    </p:spTree>
    <p:extLst>
      <p:ext uri="{BB962C8B-B14F-4D97-AF65-F5344CB8AC3E}">
        <p14:creationId xmlns:p14="http://schemas.microsoft.com/office/powerpoint/2010/main" val="276303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78496"/>
            <a:ext cx="5314536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Outline of Nuclear Reaction Data Compilations in USA &amp; Worldwide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60627-88E4-8040-9974-76F34B8D1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1933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6215" y="1404059"/>
            <a:ext cx="6535783" cy="3375920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Experimental neutron reaction data compilations have been pioneered at the Metallurgical Laboratory, University of Chicago and Los Alamos National Laboratory in 1945-1947.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1947 - Publicly available compilations.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Donald J. Hughes (1915-1960) was behind the BNL-170 (1952); it is a precursor of BNL-325 (Atlas of Neutron Resonances).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SCISRS (Sigma Center Information and Retrieval System) at BNL (1964) was a precursor of EXFOR.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Other data centers were created in Paris, France (NEA-Databank),  Vienna, Austria (NDS-IAEA), and  </a:t>
            </a:r>
            <a:r>
              <a:rPr lang="en-US" sz="1800" dirty="0" err="1"/>
              <a:t>Obninsk</a:t>
            </a:r>
            <a:r>
              <a:rPr lang="en-US" sz="1800" dirty="0"/>
              <a:t>, USSR (IPPE) in 1963-1964.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Around 1970 four neutron data centers agreed on the data interchange format (EXFOR). The four centers could store data locally in its formats.  The Nuclear Data </a:t>
            </a:r>
            <a:r>
              <a:rPr lang="en-US" sz="1800" dirty="0" err="1"/>
              <a:t>Centres</a:t>
            </a:r>
            <a:r>
              <a:rPr lang="en-US" sz="1800" dirty="0"/>
              <a:t> Reaction (NRDC) network was founded in 1979 under the auspices of the IAEA.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C86047-10CF-124D-A551-9BA1F8EBD8C6}"/>
              </a:ext>
            </a:extLst>
          </p:cNvPr>
          <p:cNvGrpSpPr/>
          <p:nvPr/>
        </p:nvGrpSpPr>
        <p:grpSpPr>
          <a:xfrm>
            <a:off x="5979334" y="2207504"/>
            <a:ext cx="5865915" cy="4572000"/>
            <a:chOff x="3018435" y="2231347"/>
            <a:chExt cx="5865915" cy="457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D2FBCC-EAEA-D349-A9F2-593FDAE58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8435" y="2231347"/>
              <a:ext cx="5822518" cy="4572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2086BD-C9DD-3747-907A-850E6E8A32C8}"/>
                </a:ext>
              </a:extLst>
            </p:cNvPr>
            <p:cNvSpPr txBox="1"/>
            <p:nvPr/>
          </p:nvSpPr>
          <p:spPr>
            <a:xfrm>
              <a:off x="3061832" y="2753465"/>
              <a:ext cx="5822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highlight>
                    <a:srgbClr val="008000"/>
                  </a:highlight>
                </a:rPr>
                <a:t>75 Years of Experimental Nuclear Reaction Data Compilations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697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C70D-17B7-CF48-9BA6-59600613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EXFOR DB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AADF-B44A-774B-B8EB-3D05D5E33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5245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EXFOR File (database)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EXFOR Entries (experiments)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EXFOR </a:t>
            </a:r>
            <a:r>
              <a:rPr lang="en-US" sz="1800" dirty="0" err="1"/>
              <a:t>SubEntries</a:t>
            </a:r>
            <a:r>
              <a:rPr lang="en-US" sz="1800" dirty="0"/>
              <a:t> (data sets)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/>
              <a:t>NRDC Refereed Compilations.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97CFB-8FD7-674A-BFFF-F4EAE3BBC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0B057-B21B-7B4F-9684-73808F621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620386"/>
            <a:ext cx="3705474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97E15-04D4-DA45-8357-6C45DD0E4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26" y="1643217"/>
            <a:ext cx="3034975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A0A9D3-3C7A-964E-A44E-E9A14719B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215" y="1643217"/>
            <a:ext cx="2966190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837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28B9-1B21-F343-B86E-DF892484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Area #1 FY 2023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5F2B4-ADA0-2048-8213-398B34C01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4265543" cy="43633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Team effort: </a:t>
            </a:r>
            <a:r>
              <a:rPr lang="en-US" sz="2000" dirty="0" err="1"/>
              <a:t>B.Pritychenko</a:t>
            </a:r>
            <a:r>
              <a:rPr lang="en-US" sz="2000" dirty="0"/>
              <a:t> (BNL), </a:t>
            </a:r>
            <a:r>
              <a:rPr lang="en-US" sz="2000" dirty="0" err="1"/>
              <a:t>O.Schwerer</a:t>
            </a:r>
            <a:r>
              <a:rPr lang="en-US" sz="2000" dirty="0"/>
              <a:t>, </a:t>
            </a:r>
            <a:r>
              <a:rPr lang="en-US" sz="2000" dirty="0" err="1"/>
              <a:t>S.Hlavac</a:t>
            </a:r>
            <a:r>
              <a:rPr lang="en-US" sz="2000" dirty="0"/>
              <a:t>, </a:t>
            </a:r>
            <a:r>
              <a:rPr lang="en-US" sz="2000" dirty="0" err="1"/>
              <a:t>O.Gritsay</a:t>
            </a:r>
            <a:r>
              <a:rPr lang="en-US" sz="2000" dirty="0"/>
              <a:t> (Contractors).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0A51B-1206-CF47-9113-E67E1E4BD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9D6F7D-2119-B042-8B63-5510A2456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578250"/>
              </p:ext>
            </p:extLst>
          </p:nvPr>
        </p:nvGraphicFramePr>
        <p:xfrm>
          <a:off x="5092014" y="1825625"/>
          <a:ext cx="6096000" cy="333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283982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633709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42331105"/>
                    </a:ext>
                  </a:extLst>
                </a:gridCol>
              </a:tblGrid>
              <a:tr h="401120">
                <a:tc>
                  <a:txBody>
                    <a:bodyPr/>
                    <a:lstStyle/>
                    <a:p>
                      <a:r>
                        <a:rPr lang="en-US" dirty="0"/>
                        <a:t>EXFOR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90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Compilations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74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Updated Compilations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8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Preliminary Transmissions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54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Final Transmissions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398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Database 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120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877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B5F8-8050-324D-B7E2-6EC02952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IAEA EXFOR compilation control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AB481-45FC-7046-8B69-315EE9A22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8D9E3-F241-3C4C-A9B1-66EE07DE1439}"/>
              </a:ext>
            </a:extLst>
          </p:cNvPr>
          <p:cNvSpPr txBox="1">
            <a:spLocks/>
          </p:cNvSpPr>
          <p:nvPr/>
        </p:nvSpPr>
        <p:spPr>
          <a:xfrm>
            <a:off x="477081" y="1825625"/>
            <a:ext cx="4792047" cy="39291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EXFOR compilation control system is one of the tools used for this co-ordination (Developed by Viktor </a:t>
            </a:r>
            <a:r>
              <a:rPr lang="en-US" sz="1800" dirty="0" err="1"/>
              <a:t>Zerkin</a:t>
            </a:r>
            <a:r>
              <a:rPr lang="en-US" sz="1800" dirty="0"/>
              <a:t>, IAEA, retired on October 31, 2023).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Top panel: New entries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Bottom panel: New and Updated entries, number of data points and transmissions.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Overall performance of the Area #1 is very good.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Potential issue is EXFOR maintenance or correction of existing entries.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Area #1 has the largest number of entries -7,809: 4,790 (~61.3%) of entries were corrected.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74ECD9-20CF-2544-AC3C-464966131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614" y="1690688"/>
            <a:ext cx="5486400" cy="11316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29BE4E-AD65-9049-B05E-AB3B178EC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614" y="2864734"/>
            <a:ext cx="5486400" cy="1850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FC2764-1910-C84B-9884-E462DBBD0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614" y="4797827"/>
            <a:ext cx="5486400" cy="1913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CC3CC-533F-104A-A6A1-04935B118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3024120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9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96A8-A7A6-3C43-9902-6A48DC99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AIACHNE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7238-B815-0943-9612-BF98582F5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5774215" cy="4207185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Why EXFOR corrections are important???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AIACHNE (AI/ML Informed </a:t>
            </a:r>
            <a:r>
              <a:rPr lang="en-US" sz="2100" dirty="0" err="1"/>
              <a:t>cAlifornium</a:t>
            </a:r>
            <a:r>
              <a:rPr lang="en-US" sz="2100" dirty="0"/>
              <a:t> </a:t>
            </a:r>
            <a:r>
              <a:rPr lang="en-US" sz="2100" dirty="0" err="1"/>
              <a:t>CHi</a:t>
            </a:r>
            <a:r>
              <a:rPr lang="en-US" sz="2100" dirty="0"/>
              <a:t> Nuclear data Experiment): “Designing Nuclear-data Measurements that Resolve Discrepancies in Existing Data”.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EXFOR library analysis is often the key starting point for nuclear data evaluations.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We used NRDC network plot digitization software GSYS to obtain input used by </a:t>
            </a:r>
            <a:r>
              <a:rPr lang="en-US" sz="2100" dirty="0" err="1"/>
              <a:t>Mannhart</a:t>
            </a:r>
            <a:r>
              <a:rPr lang="en-US" sz="21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/>
              <a:t>Mannhart</a:t>
            </a:r>
            <a:r>
              <a:rPr lang="en-US" sz="2100" dirty="0"/>
              <a:t> input vs. EXFOR: 2 uncovered experiments for Area#2 are being included. Metadata found for existing EXFOR compilations will be included.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Curated data sets serve for standards and NEA WPEC SG-50 library as blue-print.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The SG-50 aims to store data as used for evaluations (profound effect on reproducibility).</a:t>
            </a:r>
          </a:p>
          <a:p>
            <a:pPr marL="0" indent="0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67CEC-3555-3E45-A7E3-082F0ADB4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C8FE5-027D-4347-8DBC-465FDD367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785" y="1795808"/>
            <a:ext cx="5774215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79C43-5AFF-C24E-8254-A3C376CA8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889" y="2130116"/>
            <a:ext cx="332661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5F93-B021-2F44-9639-C7922897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EXFOR Database Modernization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2680-1F3D-394B-9700-E7280DC28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5805835" cy="4667250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EXFOR is 75-year old, and it accumulated many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It has to capitalize on modern computer technologies: Automatization of the EXFOR life and production cycle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Development of EXFOR Application Programming Interface (API): IAEA X4Pro,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New data formats: JSON (JavaScript Object Notation) lightweight data interchange format for EXFOR is now in progress at the NNDC and IAEA-NDS.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Implementation of uncertainty templates developed by Denise </a:t>
            </a:r>
            <a:r>
              <a:rPr lang="en-US" sz="1800" dirty="0" err="1"/>
              <a:t>Neudecker</a:t>
            </a:r>
            <a:r>
              <a:rPr lang="en-US" sz="1800" dirty="0"/>
              <a:t> et al. (LANL) for resolving issues with missing uncertainties and covariances.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Potential collaboration: BNL, Los Alamos, IAEA, LBNL, NEA-DB, LLNL,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Proposal was presented to NDAC on September 14, 2023.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57E46-B245-8D4B-9130-943BBF281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70270-3D49-604D-B594-6E3968BE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34" y="1690688"/>
            <a:ext cx="3426763" cy="228600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AC5BAA-C80E-E34B-8746-EE9ACFABD4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13769"/>
              </p:ext>
            </p:extLst>
          </p:nvPr>
        </p:nvGraphicFramePr>
        <p:xfrm>
          <a:off x="7594257" y="2216944"/>
          <a:ext cx="3810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D54512-97CC-9447-B242-AF329BF459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603151"/>
              </p:ext>
            </p:extLst>
          </p:nvPr>
        </p:nvGraphicFramePr>
        <p:xfrm>
          <a:off x="8930026" y="2812256"/>
          <a:ext cx="3090794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D8804C2-2A1A-D749-B99A-AC501C06F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21" y="3573395"/>
            <a:ext cx="3797723" cy="2743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0A3B6-7E27-7443-ACCC-DF7511670510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947" r="628" b="584"/>
          <a:stretch/>
        </p:blipFill>
        <p:spPr bwMode="auto">
          <a:xfrm>
            <a:off x="8677650" y="4114800"/>
            <a:ext cx="3547745" cy="2743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732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8279-552E-8946-8343-7C46E451C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Nuclear Science References (NSR)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D9CB4-E513-7346-B8C3-4E20A3E76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1" y="1825624"/>
            <a:ext cx="8357430" cy="430893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Katherine Way (formerly at Met Lab, Chicago) recognized the importance of keywords and convinced several journals to include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Oak Ridge NSR entry consisted of authors, journal and simple nuclear structure keywords; title was often missing.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References were stored at the ORNL library.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In 1980 NSR operation was transferred from Oak Ridge to Brookhaven.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In subsequent years the database was integrated with XUNDL/ENSDF and EXFOR.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NSR is unique, constantly-maintained bibliographic USNDP/international  database.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079AB-B53C-874C-BD60-829DDF883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19" y="1553575"/>
            <a:ext cx="24384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4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BFFE-07A5-5948-826E-32966A24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NSR FY 2023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D80E9-263D-1B41-BADD-2B878E931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3292163" cy="43856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Total number of new compilations: 3,624 (3,284-FY22)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……..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Coverage of conferences: Proceedings of Helsinki, Budapest, China-Japan; ND 2022, Nuclear Physics In Astrophysics 2022, Covariance workshop 2022 were added among others.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Discovery of Nuclides references were added.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13712-25EA-5C41-9657-29664434B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B56FCE-ECA5-3F02-A69C-EF2CD738A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786604"/>
              </p:ext>
            </p:extLst>
          </p:nvPr>
        </p:nvGraphicFramePr>
        <p:xfrm>
          <a:off x="3863662" y="2151553"/>
          <a:ext cx="8127999" cy="3733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29007951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3153450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3046376"/>
                    </a:ext>
                  </a:extLst>
                </a:gridCol>
              </a:tblGrid>
              <a:tr h="396187">
                <a:tc>
                  <a:txBody>
                    <a:bodyPr/>
                    <a:lstStyle/>
                    <a:p>
                      <a:r>
                        <a:rPr lang="en-US" dirty="0"/>
                        <a:t>NSR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348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Entries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752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Corrected Entries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962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Keyworded Entries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2,457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2,705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114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Database 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979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2,072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705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Journals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5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Nuclides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449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Decays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80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Reactions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974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64861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517</TotalTime>
  <Words>1275</Words>
  <Application>Microsoft Macintosh PowerPoint</Application>
  <PresentationFormat>Widescreen</PresentationFormat>
  <Paragraphs>176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BNL</vt:lpstr>
      <vt:lpstr>EXFOR &amp; NSR Report</vt:lpstr>
      <vt:lpstr>Outline of Nuclear Reaction Data Compilations in USA &amp; Worldwide</vt:lpstr>
      <vt:lpstr>EXFOR DB Structure</vt:lpstr>
      <vt:lpstr>Area #1 FY 2023 Statistics</vt:lpstr>
      <vt:lpstr>The IAEA EXFOR compilation control system</vt:lpstr>
      <vt:lpstr>AIACHNE Project</vt:lpstr>
      <vt:lpstr>EXFOR Database Modernization</vt:lpstr>
      <vt:lpstr>Nuclear Science References (NSR)</vt:lpstr>
      <vt:lpstr>NSR FY 2023 Statistics</vt:lpstr>
      <vt:lpstr>Nuclear Science Progress in the Last Ten Years</vt:lpstr>
      <vt:lpstr> Missing References for Discovery of Nuclides Project</vt:lpstr>
      <vt:lpstr>Ongoing Contribution of Joann Totans to NSR</vt:lpstr>
      <vt:lpstr>Balraj Singh’s Contribution to NSR </vt:lpstr>
      <vt:lpstr>Takeaways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Pritychenko, Boris</dc:creator>
  <cp:keywords/>
  <dc:description/>
  <cp:lastModifiedBy>Pritychenko, Boris</cp:lastModifiedBy>
  <cp:revision>311</cp:revision>
  <dcterms:created xsi:type="dcterms:W3CDTF">2021-07-08T12:55:38Z</dcterms:created>
  <dcterms:modified xsi:type="dcterms:W3CDTF">2023-11-13T00:58:12Z</dcterms:modified>
  <cp:category/>
</cp:coreProperties>
</file>