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96" r:id="rId2"/>
    <p:sldId id="819" r:id="rId3"/>
    <p:sldId id="1292" r:id="rId4"/>
    <p:sldId id="256" r:id="rId5"/>
    <p:sldId id="1278" r:id="rId6"/>
    <p:sldId id="835" r:id="rId7"/>
    <p:sldId id="821" r:id="rId8"/>
    <p:sldId id="1282" r:id="rId9"/>
    <p:sldId id="1284" r:id="rId10"/>
    <p:sldId id="831" r:id="rId11"/>
    <p:sldId id="832" r:id="rId12"/>
    <p:sldId id="129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78B0"/>
    <a:srgbClr val="00303B"/>
    <a:srgbClr val="0432FF"/>
    <a:srgbClr val="1F497D"/>
    <a:srgbClr val="D74542"/>
    <a:srgbClr val="5FA963"/>
    <a:srgbClr val="60C0CE"/>
    <a:srgbClr val="BC66A4"/>
    <a:srgbClr val="4953A8"/>
    <a:srgbClr val="475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97"/>
    <p:restoredTop sz="94385"/>
  </p:normalViewPr>
  <p:slideViewPr>
    <p:cSldViewPr snapToGrid="0" snapToObjects="1">
      <p:cViewPr>
        <p:scale>
          <a:sx n="127" d="100"/>
          <a:sy n="127" d="100"/>
        </p:scale>
        <p:origin x="544" y="-6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52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 varScale="1">
      <p:scale>
        <a:sx n="1" d="1"/>
        <a:sy n="1" d="1"/>
      </p:scale>
      <p:origin x="0" y="-6956"/>
    </p:cViewPr>
  </p:sorterViewPr>
  <p:notesViewPr>
    <p:cSldViewPr snapToGrid="0" snapToObjects="1">
      <p:cViewPr varScale="1">
        <p:scale>
          <a:sx n="85" d="100"/>
          <a:sy n="85" d="100"/>
        </p:scale>
        <p:origin x="39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39DFE0-789E-E04D-9222-BE4AD9565B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6D1A1-44E5-B042-A1BF-874769AA3C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2B591-9E0F-5743-8D19-0C9013E02CF6}" type="datetimeFigureOut">
              <a:rPr lang="en-US" smtClean="0"/>
              <a:t>11/14/23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C6259A-1EF0-E046-BECF-FE3AE09B4C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8BCD7A-0179-3B47-80EE-CFFFAB6E64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4DDA2-5591-0447-BB70-A362CDD54C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88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7843E-5846-634D-BE82-29DB6492E927}" type="datetimeFigureOut">
              <a:rPr lang="en-US" smtClean="0"/>
              <a:t>11/14/23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D29B5-A7BA-884E-BD13-B6F37FBFF9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48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638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5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" y="3"/>
            <a:ext cx="12191999" cy="705554"/>
          </a:xfrm>
          <a:solidFill>
            <a:srgbClr val="1F497D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773" y="6432046"/>
            <a:ext cx="567940" cy="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17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4" y="1864179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405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4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3" y="5087822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450"/>
              </a:spcAft>
              <a:buNone/>
              <a:defRPr sz="1100" b="1" i="0" baseline="0">
                <a:solidFill>
                  <a:schemeClr val="tx1"/>
                </a:solidFill>
                <a:latin typeface="+mn-lt"/>
              </a:defRPr>
            </a:lvl1pPr>
            <a:lvl2pPr>
              <a:defRPr sz="825" b="0" i="0">
                <a:solidFill>
                  <a:schemeClr val="tx2"/>
                </a:solidFill>
                <a:latin typeface="+mj-lt"/>
              </a:defRPr>
            </a:lvl2pPr>
            <a:lvl3pPr>
              <a:defRPr sz="825" b="0" i="0">
                <a:solidFill>
                  <a:schemeClr val="tx2"/>
                </a:solidFill>
                <a:latin typeface="+mj-lt"/>
              </a:defRPr>
            </a:lvl3pPr>
            <a:lvl4pPr>
              <a:defRPr sz="825" b="0" i="0">
                <a:solidFill>
                  <a:schemeClr val="tx2"/>
                </a:solidFill>
                <a:latin typeface="+mj-lt"/>
              </a:defRPr>
            </a:lvl4pPr>
            <a:lvl5pPr>
              <a:defRPr sz="825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72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424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pic>
        <p:nvPicPr>
          <p:cNvPr id="156" name="Picture 1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49" y="323748"/>
            <a:ext cx="32004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68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64354" y="598751"/>
            <a:ext cx="10063480" cy="10013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 u="sng">
                <a:solidFill>
                  <a:srgbClr val="9353C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511654" y="5336901"/>
            <a:ext cx="4667250" cy="1064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69850">
              <a:lnSpc>
                <a:spcPts val="1190"/>
              </a:lnSpc>
            </a:pPr>
            <a:fld id="{81D60167-4931-47E6-BA6A-407CBD079E47}" type="slidenum">
              <a:rPr spc="-5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59925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7" y="3"/>
            <a:ext cx="12191999" cy="836613"/>
          </a:xfrm>
          <a:prstGeom prst="rect">
            <a:avLst/>
          </a:prstGeom>
          <a:solidFill>
            <a:srgbClr val="1F497D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5848351" y="6581777"/>
            <a:ext cx="364154" cy="276977"/>
          </a:xfrm>
          <a:prstGeom prst="rect">
            <a:avLst/>
          </a:prstGeom>
          <a:noFill/>
          <a:ln>
            <a:noFill/>
          </a:ln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2B45342-D41F-3246-BC88-9305F376649F}" type="slidenum">
              <a:rPr lang="en-US" sz="120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pPr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1F497D"/>
          </a:solidFill>
          <a:ln>
            <a:solidFill>
              <a:srgbClr val="4D72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1633421" y="6486537"/>
            <a:ext cx="489844" cy="246199"/>
          </a:xfrm>
          <a:prstGeom prst="rect">
            <a:avLst/>
          </a:prstGeom>
          <a:noFill/>
          <a:ln>
            <a:noFill/>
          </a:ln>
        </p:spPr>
        <p:txBody>
          <a:bodyPr wrap="squar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F46901F-252C-D946-B4FD-40072B8BE34D}" type="slidenum">
              <a:rPr lang="en-US" sz="100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pPr algn="ctr"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F9A8DF-D812-243C-BBBD-4594BE1151DB}"/>
              </a:ext>
            </a:extLst>
          </p:cNvPr>
          <p:cNvCxnSpPr/>
          <p:nvPr userDrawn="1"/>
        </p:nvCxnSpPr>
        <p:spPr>
          <a:xfrm>
            <a:off x="1626313" y="6448430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12">
            <a:extLst>
              <a:ext uri="{FF2B5EF4-FFF2-40B4-BE49-F238E27FC236}">
                <a16:creationId xmlns:a16="http://schemas.microsoft.com/office/drawing/2014/main" id="{77569D03-DA77-1682-5825-75DAF46B477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2" y="643044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4D4494-96CC-C928-B0F7-55ADE5B959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96657" y="6400801"/>
            <a:ext cx="457200" cy="45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961981-F622-E500-48B0-6004803ED3BC}"/>
              </a:ext>
            </a:extLst>
          </p:cNvPr>
          <p:cNvSpPr txBox="1"/>
          <p:nvPr userDrawn="1"/>
        </p:nvSpPr>
        <p:spPr>
          <a:xfrm>
            <a:off x="1626313" y="6471559"/>
            <a:ext cx="29609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Nuclear Data  Week 2023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7310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8" r:id="rId3"/>
    <p:sldLayoutId id="2147483669" r:id="rId4"/>
    <p:sldLayoutId id="2147483670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0" i="0">
          <a:solidFill>
            <a:schemeClr val="bg1"/>
          </a:solidFill>
          <a:latin typeface="Times New Roman" charset="0"/>
          <a:ea typeface="Times New Roman" charset="0"/>
          <a:cs typeface="Times New Roma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165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250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33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813" indent="-342813" algn="l" rtl="0" eaLnBrk="0" fontAlgn="base" hangingPunct="0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850" indent="-226954" algn="l" rtl="0" eaLnBrk="0" fontAlgn="base" hangingPunct="0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2pPr>
      <a:lvl3pPr marL="572941" indent="-117445" algn="l" rtl="0" eaLnBrk="0" fontAlgn="base" hangingPunct="0">
        <a:spcBef>
          <a:spcPts val="4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3pPr>
      <a:lvl4pPr marL="909404" indent="-226954" algn="l" rtl="0" eaLnBrk="0" fontAlgn="base" hangingPunct="0">
        <a:spcBef>
          <a:spcPct val="200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4pPr>
      <a:lvl5pPr marL="1145880" indent="-236478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86-021-04281-w%3C" TargetMode="External"/><Relationship Id="rId2" Type="http://schemas.openxmlformats.org/officeDocument/2006/relationships/hyperlink" Target="https://doi.org/10.1103/PhysRevLett.129.0750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oi.org/10.1140/epjp/i2019-12758-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nme.2016.02.006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938582-2581-DF18-2414-25AD59570114}"/>
              </a:ext>
            </a:extLst>
          </p:cNvPr>
          <p:cNvSpPr/>
          <p:nvPr/>
        </p:nvSpPr>
        <p:spPr bwMode="auto">
          <a:xfrm>
            <a:off x="0" y="0"/>
            <a:ext cx="12192000" cy="6413326"/>
          </a:xfrm>
          <a:prstGeom prst="rect">
            <a:avLst/>
          </a:prstGeom>
          <a:solidFill>
            <a:srgbClr val="0030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9B50A73-266E-0B44-8939-0C5227C83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203" y="1032146"/>
            <a:ext cx="10149131" cy="1562881"/>
          </a:xfrm>
          <a:noFill/>
          <a:ln>
            <a:noFill/>
          </a:ln>
        </p:spPr>
        <p:txBody>
          <a:bodyPr/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Data for Fusion Meeting 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Office of Science Technology Policy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D5773DE-2A24-5A46-A359-5B3DCC6AF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316" y="3278180"/>
            <a:ext cx="10968907" cy="3161011"/>
          </a:xfrm>
        </p:spPr>
        <p:txBody>
          <a:bodyPr/>
          <a:lstStyle/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Lee Bernstein</a:t>
            </a:r>
          </a:p>
          <a:p>
            <a:pPr algn="l"/>
            <a:endParaRPr lang="en-US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Nuclear Engineering	</a:t>
            </a: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UC-Berkeley</a:t>
            </a: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Science Division					</a:t>
            </a: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Lawrence Berkeley National Laboratory</a:t>
            </a:r>
          </a:p>
          <a:p>
            <a:pPr algn="l">
              <a:spcBef>
                <a:spcPts val="200"/>
              </a:spcBef>
            </a:pPr>
            <a:endParaRPr lang="en-US" sz="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200"/>
              </a:spcBef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Data Week 2023</a:t>
            </a:r>
          </a:p>
          <a:p>
            <a:pPr algn="l">
              <a:spcBef>
                <a:spcPts val="200"/>
              </a:spcBef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15, 2023</a:t>
            </a:r>
          </a:p>
          <a:p>
            <a:pPr algn="l"/>
            <a:endParaRPr lang="en-US" sz="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2ADDC3-80C5-A444-9BED-CB8F38F52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629" y="122746"/>
            <a:ext cx="1104743" cy="1104743"/>
          </a:xfrm>
          <a:prstGeom prst="rect">
            <a:avLst/>
          </a:prstGeom>
        </p:spPr>
      </p:pic>
      <p:pic>
        <p:nvPicPr>
          <p:cNvPr id="6" name="Picture 2" descr="NELogo">
            <a:extLst>
              <a:ext uri="{FF2B5EF4-FFF2-40B4-BE49-F238E27FC236}">
                <a16:creationId xmlns:a16="http://schemas.microsoft.com/office/drawing/2014/main" id="{97DF5616-A858-604B-BC6B-1AFE5438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9818" y="3967807"/>
            <a:ext cx="1613484" cy="16134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5F180440-5FD8-32FE-8998-18257B8BC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9070416" y="3991143"/>
            <a:ext cx="2178441" cy="159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OE_Office_Science_white.png">
            <a:extLst>
              <a:ext uri="{FF2B5EF4-FFF2-40B4-BE49-F238E27FC236}">
                <a16:creationId xmlns:a16="http://schemas.microsoft.com/office/drawing/2014/main" id="{A92DFA5E-08D6-7544-285F-6544307517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1373" y="193249"/>
            <a:ext cx="1769532" cy="58834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5DA059-D351-7EB1-B745-D871CF2BB6A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76" y="206374"/>
            <a:ext cx="3200400" cy="72237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08711AB-3270-0AA4-F775-3A3978200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548" y="2518811"/>
            <a:ext cx="2504440" cy="120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227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CECF3-AC80-82B1-65E3-B5933E958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Romano (ANL) described how we get from nuclear data to dpa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7ADE87-554A-8F6F-2FB0-5ED2BF4B7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/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D8C9244-5843-2068-5754-DC31FF99C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0973" y="1860738"/>
            <a:ext cx="7290054" cy="3416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E2FFA6-D8A3-862D-6FD1-4D606BABFC78}"/>
              </a:ext>
            </a:extLst>
          </p:cNvPr>
          <p:cNvSpPr txBox="1"/>
          <p:nvPr/>
        </p:nvSpPr>
        <p:spPr>
          <a:xfrm>
            <a:off x="7189694" y="5791200"/>
            <a:ext cx="4711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to Paul Romano (ANL)</a:t>
            </a:r>
          </a:p>
        </p:txBody>
      </p:sp>
    </p:spTree>
    <p:extLst>
      <p:ext uri="{BB962C8B-B14F-4D97-AF65-F5344CB8AC3E}">
        <p14:creationId xmlns:p14="http://schemas.microsoft.com/office/powerpoint/2010/main" val="4016462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795D-CA80-AEE2-E20D-A83A5033A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Romano (ANL) described how we get from nuclear data to dpa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753BB9-F421-5339-3FB9-FB74AA3F0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/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DC18ED4-AF32-0D0E-58FA-CAC42FBE5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2991" y="709947"/>
            <a:ext cx="7286019" cy="56725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0F18E-B3A1-3918-7B33-DBE09EBAA324}"/>
              </a:ext>
            </a:extLst>
          </p:cNvPr>
          <p:cNvSpPr txBox="1"/>
          <p:nvPr/>
        </p:nvSpPr>
        <p:spPr>
          <a:xfrm>
            <a:off x="7189694" y="5791200"/>
            <a:ext cx="4711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to Paul Romano (ANL)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6E2528-1B56-5AC9-1FDA-369E52607FFF}"/>
              </a:ext>
            </a:extLst>
          </p:cNvPr>
          <p:cNvSpPr txBox="1"/>
          <p:nvPr/>
        </p:nvSpPr>
        <p:spPr>
          <a:xfrm>
            <a:off x="9935494" y="1659285"/>
            <a:ext cx="20600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we get data that includes both the nuclear and atomic data?</a:t>
            </a:r>
          </a:p>
        </p:txBody>
      </p:sp>
    </p:spTree>
    <p:extLst>
      <p:ext uri="{BB962C8B-B14F-4D97-AF65-F5344CB8AC3E}">
        <p14:creationId xmlns:p14="http://schemas.microsoft.com/office/powerpoint/2010/main" val="344967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3D23B-A2F6-B01F-A0FB-C91CB9039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40"/>
          <a:stretch/>
        </p:blipFill>
        <p:spPr>
          <a:xfrm>
            <a:off x="403576" y="733580"/>
            <a:ext cx="6082384" cy="40307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2DB44-4F97-403C-8A43-C81A2472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259"/>
            <a:ext cx="12192000" cy="745629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Microcalorimeters together with DT-Associated Particle Imaging neutron source could measure </a:t>
            </a:r>
            <a:r>
              <a:rPr lang="en-US" sz="2400" i="1" dirty="0"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DPA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gas production measurements including stopping power info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56385-6DFA-79E6-A89B-5A00F31A2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950" y="562451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AC4E4-0064-4D3E-940B-3805507BB1B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A63AB12D-3B20-0EF4-FAE3-3EB707561AEA}"/>
              </a:ext>
            </a:extLst>
          </p:cNvPr>
          <p:cNvGrpSpPr/>
          <p:nvPr/>
        </p:nvGrpSpPr>
        <p:grpSpPr>
          <a:xfrm>
            <a:off x="1808300" y="3983697"/>
            <a:ext cx="4465879" cy="2334892"/>
            <a:chOff x="-251634" y="1591268"/>
            <a:chExt cx="5954505" cy="311318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A22FB77-02DE-CB90-F803-C30914CE5D85}"/>
                </a:ext>
              </a:extLst>
            </p:cNvPr>
            <p:cNvGrpSpPr/>
            <p:nvPr/>
          </p:nvGrpSpPr>
          <p:grpSpPr>
            <a:xfrm>
              <a:off x="-251634" y="1591268"/>
              <a:ext cx="5954505" cy="3090125"/>
              <a:chOff x="-251634" y="1591268"/>
              <a:chExt cx="5954505" cy="309012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9F98D7B-0A5A-88EF-7FE4-8346CEA17B7F}"/>
                  </a:ext>
                </a:extLst>
              </p:cNvPr>
              <p:cNvSpPr txBox="1"/>
              <p:nvPr/>
            </p:nvSpPr>
            <p:spPr>
              <a:xfrm>
                <a:off x="-251634" y="4188950"/>
                <a:ext cx="5954505" cy="49244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Cryogenic µcalorimeter</a:t>
                </a: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C8E9AB11-DF6A-FD60-928E-BE0476607604}"/>
                  </a:ext>
                </a:extLst>
              </p:cNvPr>
              <p:cNvGrpSpPr/>
              <p:nvPr/>
            </p:nvGrpSpPr>
            <p:grpSpPr>
              <a:xfrm>
                <a:off x="-251634" y="1591268"/>
                <a:ext cx="2783791" cy="2227656"/>
                <a:chOff x="-251634" y="1591268"/>
                <a:chExt cx="2783791" cy="2227656"/>
              </a:xfrm>
            </p:grpSpPr>
            <p:pic>
              <p:nvPicPr>
                <p:cNvPr id="46" name="Picture 2" descr="KIT - IMS - Research - Cryogenic particle detectors">
                  <a:extLst>
                    <a:ext uri="{FF2B5EF4-FFF2-40B4-BE49-F238E27FC236}">
                      <a16:creationId xmlns:a16="http://schemas.microsoft.com/office/drawing/2014/main" id="{935F8163-70F3-BDCE-6C63-BA41A3F642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931"/>
                <a:stretch/>
              </p:blipFill>
              <p:spPr bwMode="auto">
                <a:xfrm>
                  <a:off x="729591" y="1751423"/>
                  <a:ext cx="1802566" cy="20276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16C431E-63F5-0C46-AB75-6ED660F64235}"/>
                    </a:ext>
                  </a:extLst>
                </p:cNvPr>
                <p:cNvSpPr txBox="1"/>
                <p:nvPr/>
              </p:nvSpPr>
              <p:spPr>
                <a:xfrm>
                  <a:off x="-251634" y="1591268"/>
                  <a:ext cx="1105431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Absorber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C265534-9763-6EBF-D064-1750F59793C4}"/>
                    </a:ext>
                  </a:extLst>
                </p:cNvPr>
                <p:cNvSpPr txBox="1"/>
                <p:nvPr/>
              </p:nvSpPr>
              <p:spPr>
                <a:xfrm>
                  <a:off x="-251634" y="2055036"/>
                  <a:ext cx="874599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Sensor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D2E912D-DDB7-6AE5-0C40-9784B104BFDC}"/>
                    </a:ext>
                  </a:extLst>
                </p:cNvPr>
                <p:cNvSpPr txBox="1"/>
                <p:nvPr/>
              </p:nvSpPr>
              <p:spPr>
                <a:xfrm>
                  <a:off x="1232046" y="3480369"/>
                  <a:ext cx="797655" cy="33855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SQUID</a:t>
                  </a:r>
                </a:p>
              </p:txBody>
            </p: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E07CBDC4-C080-1499-2DD7-605ABBC64C12}"/>
                    </a:ext>
                  </a:extLst>
                </p:cNvPr>
                <p:cNvCxnSpPr>
                  <a:cxnSpLocks/>
                  <a:stCxn id="37" idx="3"/>
                </p:cNvCxnSpPr>
                <p:nvPr/>
              </p:nvCxnSpPr>
              <p:spPr bwMode="auto">
                <a:xfrm>
                  <a:off x="622965" y="2255091"/>
                  <a:ext cx="470243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412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178E1535-7207-D480-CB03-EF84C65A4707}"/>
                    </a:ext>
                  </a:extLst>
                </p:cNvPr>
                <p:cNvCxnSpPr>
                  <a:cxnSpLocks/>
                  <a:stCxn id="36" idx="3"/>
                </p:cNvCxnSpPr>
                <p:nvPr/>
              </p:nvCxnSpPr>
              <p:spPr bwMode="auto">
                <a:xfrm>
                  <a:off x="853797" y="1791323"/>
                  <a:ext cx="374720" cy="165117"/>
                </a:xfrm>
                <a:prstGeom prst="straightConnector1">
                  <a:avLst/>
                </a:prstGeom>
                <a:solidFill>
                  <a:schemeClr val="accent1"/>
                </a:solidFill>
                <a:ln w="412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6A8D05A-EFEF-BC3D-7423-CAEAE906A399}"/>
                </a:ext>
              </a:extLst>
            </p:cNvPr>
            <p:cNvSpPr/>
            <p:nvPr/>
          </p:nvSpPr>
          <p:spPr bwMode="auto">
            <a:xfrm>
              <a:off x="-251634" y="1591268"/>
              <a:ext cx="5954505" cy="3113189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4FAB20C-5239-12E8-1630-9F49B9F14118}"/>
              </a:ext>
            </a:extLst>
          </p:cNvPr>
          <p:cNvGrpSpPr/>
          <p:nvPr/>
        </p:nvGrpSpPr>
        <p:grpSpPr>
          <a:xfrm>
            <a:off x="4037530" y="4185328"/>
            <a:ext cx="1829129" cy="1624037"/>
            <a:chOff x="5278142" y="3940391"/>
            <a:chExt cx="2438838" cy="2165382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D409CB4B-8A6C-D030-26FE-F4C4F416C9E5}"/>
                </a:ext>
              </a:extLst>
            </p:cNvPr>
            <p:cNvSpPr/>
            <p:nvPr/>
          </p:nvSpPr>
          <p:spPr bwMode="auto">
            <a:xfrm>
              <a:off x="7189441" y="3947222"/>
              <a:ext cx="527539" cy="2158551"/>
            </a:xfrm>
            <a:custGeom>
              <a:avLst/>
              <a:gdLst>
                <a:gd name="connsiteX0" fmla="*/ 0 w 527539"/>
                <a:gd name="connsiteY0" fmla="*/ 685819 h 685819"/>
                <a:gd name="connsiteX1" fmla="*/ 246185 w 527539"/>
                <a:gd name="connsiteY1" fmla="*/ 19 h 685819"/>
                <a:gd name="connsiteX2" fmla="*/ 527539 w 527539"/>
                <a:gd name="connsiteY2" fmla="*/ 668234 h 68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7539" h="685819">
                  <a:moveTo>
                    <a:pt x="0" y="685819"/>
                  </a:moveTo>
                  <a:cubicBezTo>
                    <a:pt x="79131" y="344384"/>
                    <a:pt x="158262" y="2950"/>
                    <a:pt x="246185" y="19"/>
                  </a:cubicBezTo>
                  <a:cubicBezTo>
                    <a:pt x="334108" y="-2912"/>
                    <a:pt x="430823" y="332661"/>
                    <a:pt x="527539" y="668234"/>
                  </a:cubicBezTo>
                </a:path>
              </a:pathLst>
            </a:cu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1F4ABD2-3384-7C43-54B1-2E9F5F3A9EF3}"/>
                </a:ext>
              </a:extLst>
            </p:cNvPr>
            <p:cNvSpPr txBox="1"/>
            <p:nvPr/>
          </p:nvSpPr>
          <p:spPr>
            <a:xfrm>
              <a:off x="5278142" y="3940391"/>
              <a:ext cx="1936855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Multi-MeV </a:t>
              </a:r>
            </a:p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(n,p) &amp; (n,</a:t>
              </a:r>
              <a:r>
                <a:rPr lang="en-US" i="1" dirty="0">
                  <a:latin typeface="Symbol" pitchFamily="2" charset="2"/>
                  <a:cs typeface="Times New Roman" panose="02020603050405020304" pitchFamily="18" charset="0"/>
                </a:rPr>
                <a:t>a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</a:p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ejecta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797F16E-C671-077A-0B35-8B27CCCE54A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32421" y="4782850"/>
              <a:ext cx="948965" cy="0"/>
            </a:xfrm>
            <a:prstGeom prst="straightConnector1">
              <a:avLst/>
            </a:prstGeom>
            <a:solidFill>
              <a:schemeClr val="accent1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F655007-3BCF-5D02-45C3-4609DF72A1E6}"/>
              </a:ext>
            </a:extLst>
          </p:cNvPr>
          <p:cNvGrpSpPr/>
          <p:nvPr/>
        </p:nvGrpSpPr>
        <p:grpSpPr>
          <a:xfrm>
            <a:off x="4037530" y="5231252"/>
            <a:ext cx="1829129" cy="667106"/>
            <a:chOff x="5278142" y="5334957"/>
            <a:chExt cx="2438838" cy="889475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C1AF154-5B53-954E-1E51-E70B36897D0B}"/>
                </a:ext>
              </a:extLst>
            </p:cNvPr>
            <p:cNvSpPr/>
            <p:nvPr/>
          </p:nvSpPr>
          <p:spPr bwMode="auto">
            <a:xfrm>
              <a:off x="7189441" y="5334957"/>
              <a:ext cx="527539" cy="685819"/>
            </a:xfrm>
            <a:custGeom>
              <a:avLst/>
              <a:gdLst>
                <a:gd name="connsiteX0" fmla="*/ 0 w 527539"/>
                <a:gd name="connsiteY0" fmla="*/ 685819 h 685819"/>
                <a:gd name="connsiteX1" fmla="*/ 246185 w 527539"/>
                <a:gd name="connsiteY1" fmla="*/ 19 h 685819"/>
                <a:gd name="connsiteX2" fmla="*/ 527539 w 527539"/>
                <a:gd name="connsiteY2" fmla="*/ 668234 h 68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7539" h="685819">
                  <a:moveTo>
                    <a:pt x="0" y="685819"/>
                  </a:moveTo>
                  <a:cubicBezTo>
                    <a:pt x="79131" y="344384"/>
                    <a:pt x="158262" y="2950"/>
                    <a:pt x="246185" y="19"/>
                  </a:cubicBezTo>
                  <a:cubicBezTo>
                    <a:pt x="334108" y="-2912"/>
                    <a:pt x="430823" y="332661"/>
                    <a:pt x="527539" y="668234"/>
                  </a:cubicBezTo>
                </a:path>
              </a:pathLst>
            </a:custGeom>
            <a:noFill/>
            <a:ln w="444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734962-9C9E-B0BE-EC61-189C1806E45F}"/>
                </a:ext>
              </a:extLst>
            </p:cNvPr>
            <p:cNvSpPr txBox="1"/>
            <p:nvPr/>
          </p:nvSpPr>
          <p:spPr>
            <a:xfrm>
              <a:off x="5278142" y="5362657"/>
              <a:ext cx="161385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10’s of keV recoils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90766A1-6EFF-86EF-5AD9-2375A3D4D733}"/>
                </a:ext>
              </a:extLst>
            </p:cNvPr>
            <p:cNvCxnSpPr>
              <a:cxnSpLocks/>
              <a:endCxn id="26" idx="1"/>
            </p:cNvCxnSpPr>
            <p:nvPr/>
          </p:nvCxnSpPr>
          <p:spPr bwMode="auto">
            <a:xfrm flipV="1">
              <a:off x="6517401" y="5334976"/>
              <a:ext cx="918225" cy="539388"/>
            </a:xfrm>
            <a:prstGeom prst="straightConnector1">
              <a:avLst/>
            </a:prstGeom>
            <a:solidFill>
              <a:schemeClr val="accent1"/>
            </a:solidFill>
            <a:ln w="412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C5760D2-DBDE-4E1F-0F6E-A7CABEB0A5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2" t="16884" r="58729" b="64202"/>
          <a:stretch/>
        </p:blipFill>
        <p:spPr>
          <a:xfrm>
            <a:off x="6716038" y="1378955"/>
            <a:ext cx="4009838" cy="2637444"/>
          </a:xfrm>
          <a:prstGeom prst="rect">
            <a:avLst/>
          </a:prstGeom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C777AB7-D6CB-13CA-15B3-804DD743F818}"/>
              </a:ext>
            </a:extLst>
          </p:cNvPr>
          <p:cNvGrpSpPr/>
          <p:nvPr/>
        </p:nvGrpSpPr>
        <p:grpSpPr>
          <a:xfrm>
            <a:off x="8087604" y="1511470"/>
            <a:ext cx="573519" cy="1347323"/>
            <a:chOff x="1828991" y="2006420"/>
            <a:chExt cx="764692" cy="179643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1339995-F803-9510-A8D4-E755CA882B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3683" y="2634943"/>
              <a:ext cx="0" cy="1167908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959DDE6-2953-5940-44EA-00E4CF96761F}"/>
                </a:ext>
              </a:extLst>
            </p:cNvPr>
            <p:cNvSpPr txBox="1"/>
            <p:nvPr/>
          </p:nvSpPr>
          <p:spPr>
            <a:xfrm>
              <a:off x="1828991" y="2006420"/>
              <a:ext cx="697200" cy="9541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050" b="1" dirty="0">
                  <a:solidFill>
                    <a:schemeClr val="bg1"/>
                  </a:solidFill>
                  <a:latin typeface="Symbol" pitchFamily="2" charset="2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29" name="Explosion 1 28">
            <a:extLst>
              <a:ext uri="{FF2B5EF4-FFF2-40B4-BE49-F238E27FC236}">
                <a16:creationId xmlns:a16="http://schemas.microsoft.com/office/drawing/2014/main" id="{45468C33-5F44-2557-8204-426D569B6868}"/>
              </a:ext>
            </a:extLst>
          </p:cNvPr>
          <p:cNvSpPr/>
          <p:nvPr/>
        </p:nvSpPr>
        <p:spPr>
          <a:xfrm>
            <a:off x="8091540" y="2319033"/>
            <a:ext cx="1095548" cy="1079519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5203B3-B3F3-C162-AB81-AA74AE5DEC64}"/>
              </a:ext>
            </a:extLst>
          </p:cNvPr>
          <p:cNvSpPr txBox="1"/>
          <p:nvPr/>
        </p:nvSpPr>
        <p:spPr>
          <a:xfrm>
            <a:off x="6716038" y="755709"/>
            <a:ext cx="395196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neutron sources with Associated Particle Imaging (DT-API)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BC1BC58-5C7C-8270-4774-5E88B763DC76}"/>
              </a:ext>
            </a:extLst>
          </p:cNvPr>
          <p:cNvGrpSpPr/>
          <p:nvPr/>
        </p:nvGrpSpPr>
        <p:grpSpPr>
          <a:xfrm>
            <a:off x="8654694" y="2904513"/>
            <a:ext cx="1576294" cy="1062849"/>
            <a:chOff x="2585112" y="3863809"/>
            <a:chExt cx="2101725" cy="141713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D61EBF0-F301-BE0A-EC69-E7958091F890}"/>
                </a:ext>
              </a:extLst>
            </p:cNvPr>
            <p:cNvCxnSpPr>
              <a:cxnSpLocks/>
            </p:cNvCxnSpPr>
            <p:nvPr/>
          </p:nvCxnSpPr>
          <p:spPr>
            <a:xfrm>
              <a:off x="2585112" y="3863809"/>
              <a:ext cx="0" cy="1303837"/>
            </a:xfrm>
            <a:prstGeom prst="straightConnector1">
              <a:avLst/>
            </a:prstGeom>
            <a:ln w="73025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323712E-7D42-5307-CBD0-8AB08400B3C6}"/>
                </a:ext>
              </a:extLst>
            </p:cNvPr>
            <p:cNvSpPr txBox="1"/>
            <p:nvPr/>
          </p:nvSpPr>
          <p:spPr>
            <a:xfrm>
              <a:off x="2712193" y="4542277"/>
              <a:ext cx="1974644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F812B5E-5E02-84D7-69B5-7D539D61B45B}"/>
              </a:ext>
            </a:extLst>
          </p:cNvPr>
          <p:cNvGrpSpPr/>
          <p:nvPr/>
        </p:nvGrpSpPr>
        <p:grpSpPr>
          <a:xfrm>
            <a:off x="2832256" y="755708"/>
            <a:ext cx="3883784" cy="3260690"/>
            <a:chOff x="2107016" y="986086"/>
            <a:chExt cx="3883784" cy="3260690"/>
          </a:xfrm>
        </p:grpSpPr>
        <p:pic>
          <p:nvPicPr>
            <p:cNvPr id="1028" name="Picture 4" descr="Associated Particle Imaging: DT108 – Adelphi Technology, Inc.">
              <a:extLst>
                <a:ext uri="{FF2B5EF4-FFF2-40B4-BE49-F238E27FC236}">
                  <a16:creationId xmlns:a16="http://schemas.microsoft.com/office/drawing/2014/main" id="{FF192B0A-A07C-6151-68DB-6FA7CEA31C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00" t="13960" b="14620"/>
            <a:stretch/>
          </p:blipFill>
          <p:spPr bwMode="auto">
            <a:xfrm>
              <a:off x="2107016" y="2122361"/>
              <a:ext cx="1295644" cy="966359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rapezoid 53">
              <a:extLst>
                <a:ext uri="{FF2B5EF4-FFF2-40B4-BE49-F238E27FC236}">
                  <a16:creationId xmlns:a16="http://schemas.microsoft.com/office/drawing/2014/main" id="{C207A158-4BA6-B568-D4AA-3C9EEB2F028A}"/>
                </a:ext>
              </a:extLst>
            </p:cNvPr>
            <p:cNvSpPr/>
            <p:nvPr/>
          </p:nvSpPr>
          <p:spPr bwMode="auto">
            <a:xfrm rot="16200000">
              <a:off x="3066385" y="1322361"/>
              <a:ext cx="3260690" cy="2588140"/>
            </a:xfrm>
            <a:prstGeom prst="trapezoid">
              <a:avLst>
                <a:gd name="adj" fmla="val 4393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024" name="TextBox 1023">
            <a:extLst>
              <a:ext uri="{FF2B5EF4-FFF2-40B4-BE49-F238E27FC236}">
                <a16:creationId xmlns:a16="http://schemas.microsoft.com/office/drawing/2014/main" id="{5C8263CF-26AE-924C-BC0D-FADDDABE6D8B}"/>
              </a:ext>
            </a:extLst>
          </p:cNvPr>
          <p:cNvSpPr txBox="1"/>
          <p:nvPr/>
        </p:nvSpPr>
        <p:spPr>
          <a:xfrm>
            <a:off x="6842634" y="4367305"/>
            <a:ext cx="477624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that </a:t>
            </a:r>
            <a:r>
              <a:rPr lang="en-US" sz="2400" i="1" dirty="0"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never been measured directly before...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D391AB4-10B3-60AA-7109-0BADED0C2BC2}"/>
              </a:ext>
            </a:extLst>
          </p:cNvPr>
          <p:cNvCxnSpPr>
            <a:cxnSpLocks/>
          </p:cNvCxnSpPr>
          <p:nvPr/>
        </p:nvCxnSpPr>
        <p:spPr>
          <a:xfrm>
            <a:off x="3387618" y="2697677"/>
            <a:ext cx="0" cy="1606060"/>
          </a:xfrm>
          <a:prstGeom prst="straightConnector1">
            <a:avLst/>
          </a:prstGeom>
          <a:ln w="730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9" name="TextBox 1028">
            <a:extLst>
              <a:ext uri="{FF2B5EF4-FFF2-40B4-BE49-F238E27FC236}">
                <a16:creationId xmlns:a16="http://schemas.microsoft.com/office/drawing/2014/main" id="{E319AC3B-B95F-518C-7F12-07B134A4EA85}"/>
              </a:ext>
            </a:extLst>
          </p:cNvPr>
          <p:cNvSpPr txBox="1"/>
          <p:nvPr/>
        </p:nvSpPr>
        <p:spPr>
          <a:xfrm>
            <a:off x="2464249" y="990657"/>
            <a:ext cx="1987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Etcheverry Hall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Irradiation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Vault (UCB)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57DCD2-66B8-D48B-CBB7-C2D443F21E3E}"/>
              </a:ext>
            </a:extLst>
          </p:cNvPr>
          <p:cNvSpPr txBox="1"/>
          <p:nvPr/>
        </p:nvSpPr>
        <p:spPr>
          <a:xfrm>
            <a:off x="6842634" y="5346530"/>
            <a:ext cx="477624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…and these sorts of measurements would include stopping powers </a:t>
            </a:r>
          </a:p>
        </p:txBody>
      </p:sp>
    </p:spTree>
    <p:extLst>
      <p:ext uri="{BB962C8B-B14F-4D97-AF65-F5344CB8AC3E}">
        <p14:creationId xmlns:p14="http://schemas.microsoft.com/office/powerpoint/2010/main" val="334414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2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2990-A474-E05F-6B1E-1F212BDF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9709"/>
          </a:xfrm>
        </p:spPr>
        <p:txBody>
          <a:bodyPr/>
          <a:lstStyle/>
          <a:p>
            <a:r>
              <a:rPr lang="en-US" sz="3600" b="0" dirty="0">
                <a:solidFill>
                  <a:schemeClr val="bg1"/>
                </a:solidFill>
              </a:rPr>
              <a:t>Nuclear Data for Fusion Energy 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4C922-3ADB-7EA6-D72D-FE9D69BD2203}"/>
              </a:ext>
            </a:extLst>
          </p:cNvPr>
          <p:cNvSpPr txBox="1"/>
          <p:nvPr/>
        </p:nvSpPr>
        <p:spPr>
          <a:xfrm>
            <a:off x="376766" y="828287"/>
            <a:ext cx="70400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Fusion energy has received an increasing amount of attention from the Biden Administration and due to the achievement of Lawson’s criterion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Ignition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NIF.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 Fusion Energy Sciences sponsored a new FOA to accelerate fusion energy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Rian Bahran (now Office of Science and Technology Policy) convened a meeting to address one of the longest lead time items in advancing fusion research – Nuclear Data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9BF70A-3012-F9DB-013B-5B7303367B4B}"/>
              </a:ext>
            </a:extLst>
          </p:cNvPr>
          <p:cNvSpPr txBox="1"/>
          <p:nvPr/>
        </p:nvSpPr>
        <p:spPr>
          <a:xfrm>
            <a:off x="6913576" y="5800127"/>
            <a:ext cx="5630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Abu-Shawareb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et 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PRL. 129, 075001 (2022).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A.B. Zylstra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et 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Nature  601, pages 542–548 (2022)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object 6">
            <a:extLst>
              <a:ext uri="{FF2B5EF4-FFF2-40B4-BE49-F238E27FC236}">
                <a16:creationId xmlns:a16="http://schemas.microsoft.com/office/drawing/2014/main" id="{146C4DF2-CAA7-C866-AB6B-E5038DFA592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1000" y="1057872"/>
            <a:ext cx="4002024" cy="474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29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2990-A474-E05F-6B1E-1F212BDF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9709"/>
          </a:xfrm>
        </p:spPr>
        <p:txBody>
          <a:bodyPr/>
          <a:lstStyle/>
          <a:p>
            <a:r>
              <a:rPr lang="en-US" sz="3600" b="0" dirty="0">
                <a:solidFill>
                  <a:schemeClr val="bg1"/>
                </a:solidFill>
              </a:rPr>
              <a:t>Nuclear Data for Fusion Energy Systems</a:t>
            </a:r>
          </a:p>
        </p:txBody>
      </p:sp>
      <p:pic>
        <p:nvPicPr>
          <p:cNvPr id="13" name="object 6">
            <a:extLst>
              <a:ext uri="{FF2B5EF4-FFF2-40B4-BE49-F238E27FC236}">
                <a16:creationId xmlns:a16="http://schemas.microsoft.com/office/drawing/2014/main" id="{146C4DF2-CAA7-C866-AB6B-E5038DFA59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286" y="1057872"/>
            <a:ext cx="4002024" cy="4742255"/>
          </a:xfrm>
          <a:prstGeom prst="rect">
            <a:avLst/>
          </a:prstGeom>
        </p:spPr>
      </p:pic>
      <p:sp>
        <p:nvSpPr>
          <p:cNvPr id="3" name="object 8">
            <a:extLst>
              <a:ext uri="{FF2B5EF4-FFF2-40B4-BE49-F238E27FC236}">
                <a16:creationId xmlns:a16="http://schemas.microsoft.com/office/drawing/2014/main" id="{8F07FD75-A756-04DA-646A-FF89CB9A726B}"/>
              </a:ext>
            </a:extLst>
          </p:cNvPr>
          <p:cNvSpPr txBox="1"/>
          <p:nvPr/>
        </p:nvSpPr>
        <p:spPr>
          <a:xfrm>
            <a:off x="5072742" y="1134405"/>
            <a:ext cx="6875853" cy="37273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849630" indent="-342900">
              <a:lnSpc>
                <a:spcPct val="1072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spc="-10" dirty="0">
                <a:solidFill>
                  <a:srgbClr val="404040"/>
                </a:solidFill>
                <a:latin typeface="Georgia"/>
                <a:cs typeface="Georgia"/>
              </a:rPr>
              <a:t>Low-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GHG</a:t>
            </a:r>
            <a:r>
              <a:rPr sz="1600" b="1" spc="-1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Building</a:t>
            </a:r>
            <a:r>
              <a:rPr sz="1600" b="1" spc="-2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Heating</a:t>
            </a:r>
            <a:r>
              <a:rPr sz="1600" b="1" spc="-2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and</a:t>
            </a:r>
            <a:r>
              <a:rPr sz="1600" b="1" spc="-1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Cooling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,</a:t>
            </a:r>
            <a:r>
              <a:rPr sz="1600" spc="5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Georgia"/>
                <a:cs typeface="Georgia"/>
              </a:rPr>
              <a:t>including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refrigerants</a:t>
            </a:r>
            <a:r>
              <a:rPr sz="1600" spc="-1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with</a:t>
            </a:r>
            <a:r>
              <a:rPr sz="1600" spc="-2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low</a:t>
            </a:r>
            <a:r>
              <a:rPr sz="1600" spc="-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global</a:t>
            </a:r>
            <a:r>
              <a:rPr sz="1600" spc="-1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warming</a:t>
            </a:r>
            <a:r>
              <a:rPr sz="1600" spc="-1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Georgia"/>
                <a:cs typeface="Georgia"/>
              </a:rPr>
              <a:t>potential</a:t>
            </a:r>
            <a:endParaRPr sz="1600" dirty="0">
              <a:latin typeface="Georgia"/>
              <a:cs typeface="Georgia"/>
            </a:endParaRPr>
          </a:p>
          <a:p>
            <a:pPr marL="354965" marR="335280" indent="-342900">
              <a:lnSpc>
                <a:spcPct val="107000"/>
              </a:lnSpc>
              <a:spcBef>
                <a:spcPts val="6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Net-Zero</a:t>
            </a:r>
            <a:r>
              <a:rPr sz="1600" b="1" spc="-2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Aviation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,</a:t>
            </a:r>
            <a:r>
              <a:rPr sz="1600" spc="1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Georgia"/>
                <a:cs typeface="Georgia"/>
              </a:rPr>
              <a:t>cost-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competitive</a:t>
            </a:r>
            <a:r>
              <a:rPr sz="1600" spc="1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with</a:t>
            </a:r>
            <a:r>
              <a:rPr sz="1600" spc="-10" dirty="0">
                <a:solidFill>
                  <a:srgbClr val="404040"/>
                </a:solidFill>
                <a:latin typeface="Georgia"/>
                <a:cs typeface="Georgia"/>
              </a:rPr>
              <a:t> conventional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aviation,</a:t>
            </a:r>
            <a:r>
              <a:rPr sz="1600" spc="2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including</a:t>
            </a:r>
            <a:r>
              <a:rPr sz="1600" spc="-2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electric</a:t>
            </a:r>
            <a:r>
              <a:rPr sz="1600" spc="-1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and</a:t>
            </a:r>
            <a:r>
              <a:rPr sz="1600" spc="-1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hybrid</a:t>
            </a:r>
            <a:r>
              <a:rPr sz="1600" spc="1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aircraft</a:t>
            </a:r>
            <a:r>
              <a:rPr sz="1600" spc="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and </a:t>
            </a:r>
            <a:r>
              <a:rPr sz="1600" spc="-10" dirty="0">
                <a:solidFill>
                  <a:srgbClr val="404040"/>
                </a:solidFill>
                <a:latin typeface="Georgia"/>
                <a:cs typeface="Georgia"/>
              </a:rPr>
              <a:t>sustainable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aviation</a:t>
            </a:r>
            <a:r>
              <a:rPr sz="1600" spc="1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fuels</a:t>
            </a:r>
            <a:r>
              <a:rPr sz="1600" spc="-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spc="-10" dirty="0">
                <a:solidFill>
                  <a:srgbClr val="01225B"/>
                </a:solidFill>
                <a:latin typeface="Georgia"/>
                <a:cs typeface="Georgia"/>
              </a:rPr>
              <a:t>production</a:t>
            </a:r>
            <a:endParaRPr sz="1600" dirty="0">
              <a:latin typeface="Georgia"/>
              <a:cs typeface="Georgia"/>
            </a:endParaRPr>
          </a:p>
          <a:p>
            <a:pPr marL="354965" marR="830580" indent="-342265">
              <a:lnSpc>
                <a:spcPct val="107200"/>
              </a:lnSpc>
              <a:spcBef>
                <a:spcPts val="5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Net-Zero</a:t>
            </a:r>
            <a:r>
              <a:rPr sz="1600" b="1" spc="-4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Power</a:t>
            </a:r>
            <a:r>
              <a:rPr sz="1600" b="1" spc="-1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Grid</a:t>
            </a:r>
            <a:r>
              <a:rPr sz="1600" b="1" spc="-1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and</a:t>
            </a:r>
            <a:r>
              <a:rPr sz="1600" b="1" spc="-1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Electrification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,</a:t>
            </a:r>
            <a:r>
              <a:rPr sz="1600" spc="1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Georgia"/>
                <a:cs typeface="Georgia"/>
              </a:rPr>
              <a:t>including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advanced transmission</a:t>
            </a:r>
            <a:r>
              <a:rPr sz="1600" spc="-2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and</a:t>
            </a:r>
            <a:r>
              <a:rPr sz="1600" spc="-1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distribution</a:t>
            </a:r>
            <a:r>
              <a:rPr sz="1600" spc="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Georgia"/>
                <a:cs typeface="Georgia"/>
              </a:rPr>
              <a:t>systems</a:t>
            </a:r>
            <a:endParaRPr sz="1600" dirty="0">
              <a:latin typeface="Georgia"/>
              <a:cs typeface="Georgia"/>
            </a:endParaRPr>
          </a:p>
          <a:p>
            <a:pPr marL="354965" marR="5080" indent="-342265">
              <a:lnSpc>
                <a:spcPct val="107000"/>
              </a:lnSpc>
              <a:spcBef>
                <a:spcPts val="6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Alternative</a:t>
            </a:r>
            <a:r>
              <a:rPr sz="1600" b="1" spc="-5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Pathways and</a:t>
            </a:r>
            <a:r>
              <a:rPr sz="1600" b="1" spc="-1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Circular</a:t>
            </a:r>
            <a:r>
              <a:rPr sz="1600" b="1" spc="-1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Economy</a:t>
            </a:r>
            <a:r>
              <a:rPr sz="1600" b="1" spc="2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b="1" spc="-25" dirty="0">
                <a:solidFill>
                  <a:srgbClr val="404040"/>
                </a:solidFill>
                <a:latin typeface="Georgia"/>
                <a:cs typeface="Georgia"/>
              </a:rPr>
              <a:t>for 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Industrial</a:t>
            </a:r>
            <a:r>
              <a:rPr sz="1600" b="1" spc="-3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Processes</a:t>
            </a:r>
            <a:r>
              <a:rPr sz="1600" b="1" spc="-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and</a:t>
            </a:r>
            <a:r>
              <a:rPr sz="1600" b="1" spc="-1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Fuel</a:t>
            </a:r>
            <a:r>
              <a:rPr sz="1600" b="1" spc="-2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Georgia"/>
                <a:cs typeface="Georgia"/>
              </a:rPr>
              <a:t>Synthesis,</a:t>
            </a:r>
            <a:r>
              <a:rPr sz="1600" b="1" spc="-2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including</a:t>
            </a:r>
            <a:r>
              <a:rPr sz="1600" spc="-2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Georgia"/>
                <a:cs typeface="Georgia"/>
              </a:rPr>
              <a:t>secure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supply</a:t>
            </a:r>
            <a:r>
              <a:rPr sz="1600" spc="-2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chains,</a:t>
            </a:r>
            <a:r>
              <a:rPr sz="1600" spc="1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circular</a:t>
            </a:r>
            <a:r>
              <a:rPr sz="1600" spc="-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economy</a:t>
            </a:r>
            <a:r>
              <a:rPr sz="1600" spc="-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innovation</a:t>
            </a:r>
            <a:r>
              <a:rPr sz="1600" spc="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and</a:t>
            </a:r>
            <a:r>
              <a:rPr sz="1600" spc="-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Georgia"/>
                <a:cs typeface="Georgia"/>
              </a:rPr>
              <a:t>low-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carbon</a:t>
            </a:r>
            <a:r>
              <a:rPr sz="1600" spc="1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Georgia"/>
                <a:cs typeface="Georgia"/>
              </a:rPr>
              <a:t>steel,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aluminum,</a:t>
            </a:r>
            <a:r>
              <a:rPr sz="1600" spc="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cement,</a:t>
            </a:r>
            <a:r>
              <a:rPr sz="1600" spc="-10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chemicals,</a:t>
            </a:r>
            <a:r>
              <a:rPr sz="1600" spc="-1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industrial</a:t>
            </a:r>
            <a:r>
              <a:rPr sz="1600" spc="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heat,</a:t>
            </a:r>
            <a:r>
              <a:rPr sz="1600" spc="-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clean</a:t>
            </a:r>
            <a:r>
              <a:rPr sz="1600" spc="-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404040"/>
                </a:solidFill>
                <a:latin typeface="Georgia"/>
                <a:cs typeface="Georgia"/>
              </a:rPr>
              <a:t>water,</a:t>
            </a:r>
            <a:r>
              <a:rPr sz="1600" spc="-5" dirty="0">
                <a:solidFill>
                  <a:srgbClr val="404040"/>
                </a:solidFill>
                <a:latin typeface="Georgia"/>
                <a:cs typeface="Georgia"/>
              </a:rPr>
              <a:t> </a:t>
            </a:r>
            <a:r>
              <a:rPr sz="1600" spc="-25" dirty="0">
                <a:solidFill>
                  <a:srgbClr val="404040"/>
                </a:solidFill>
                <a:latin typeface="Georgia"/>
                <a:cs typeface="Georgia"/>
              </a:rPr>
              <a:t>and </a:t>
            </a:r>
            <a:r>
              <a:rPr sz="1600" spc="-10" dirty="0">
                <a:solidFill>
                  <a:srgbClr val="404040"/>
                </a:solidFill>
                <a:latin typeface="Georgia"/>
                <a:cs typeface="Georgia"/>
              </a:rPr>
              <a:t>electrofuels</a:t>
            </a:r>
            <a:endParaRPr sz="1600" dirty="0">
              <a:latin typeface="Georgia"/>
              <a:cs typeface="Georgia"/>
            </a:endParaRPr>
          </a:p>
          <a:p>
            <a:pPr marL="354965" marR="288290" indent="-342265">
              <a:lnSpc>
                <a:spcPct val="107300"/>
              </a:lnSpc>
              <a:spcBef>
                <a:spcPts val="5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dirty="0">
                <a:solidFill>
                  <a:srgbClr val="FF0000"/>
                </a:solidFill>
                <a:latin typeface="Georgia"/>
                <a:cs typeface="Georgia"/>
              </a:rPr>
              <a:t>Fusion</a:t>
            </a:r>
            <a:r>
              <a:rPr sz="1600" b="1" spc="-1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Georgia"/>
                <a:cs typeface="Georgia"/>
              </a:rPr>
              <a:t>Energy at</a:t>
            </a:r>
            <a:r>
              <a:rPr sz="1600" b="1" spc="1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Georgia"/>
                <a:cs typeface="Georgia"/>
              </a:rPr>
              <a:t>Scale</a:t>
            </a:r>
            <a:r>
              <a:rPr sz="1600" dirty="0">
                <a:solidFill>
                  <a:srgbClr val="FF0000"/>
                </a:solidFill>
                <a:latin typeface="Georgia"/>
                <a:cs typeface="Georgia"/>
              </a:rPr>
              <a:t>,</a:t>
            </a:r>
            <a:r>
              <a:rPr sz="1600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Georgia"/>
                <a:cs typeface="Georgia"/>
              </a:rPr>
              <a:t>cost-</a:t>
            </a:r>
            <a:r>
              <a:rPr sz="1600" dirty="0">
                <a:solidFill>
                  <a:srgbClr val="FF0000"/>
                </a:solidFill>
                <a:latin typeface="Georgia"/>
                <a:cs typeface="Georgia"/>
              </a:rPr>
              <a:t>competitive</a:t>
            </a:r>
            <a:r>
              <a:rPr sz="1600" spc="-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600" dirty="0">
                <a:solidFill>
                  <a:srgbClr val="FF0000"/>
                </a:solidFill>
                <a:latin typeface="Georgia"/>
                <a:cs typeface="Georgia"/>
              </a:rPr>
              <a:t>with</a:t>
            </a:r>
            <a:r>
              <a:rPr sz="1600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Georgia"/>
                <a:cs typeface="Georgia"/>
              </a:rPr>
              <a:t>conventional energy</a:t>
            </a:r>
            <a:endParaRPr sz="1600" dirty="0">
              <a:latin typeface="Georgia"/>
              <a:cs typeface="Georgia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1E930B-0DD0-09DF-2D76-2C36EDD36C96}"/>
              </a:ext>
            </a:extLst>
          </p:cNvPr>
          <p:cNvGrpSpPr/>
          <p:nvPr/>
        </p:nvGrpSpPr>
        <p:grpSpPr>
          <a:xfrm>
            <a:off x="4931229" y="4234543"/>
            <a:ext cx="7017366" cy="1965145"/>
            <a:chOff x="4931229" y="4234543"/>
            <a:chExt cx="7017366" cy="196514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B6B402-DDE1-31BE-5226-640CBB7058AE}"/>
                </a:ext>
              </a:extLst>
            </p:cNvPr>
            <p:cNvSpPr txBox="1"/>
            <p:nvPr/>
          </p:nvSpPr>
          <p:spPr>
            <a:xfrm>
              <a:off x="5487331" y="5738023"/>
              <a:ext cx="4767652" cy="461665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Only place where nuclear shows up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15EE3B-D654-08CD-59E3-354B1170DAEE}"/>
                </a:ext>
              </a:extLst>
            </p:cNvPr>
            <p:cNvSpPr/>
            <p:nvPr/>
          </p:nvSpPr>
          <p:spPr bwMode="auto">
            <a:xfrm>
              <a:off x="4931229" y="4234543"/>
              <a:ext cx="7017366" cy="729343"/>
            </a:xfrm>
            <a:prstGeom prst="rect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E7D1881-65E1-8C72-79C2-02C6EE5658EC}"/>
                </a:ext>
              </a:extLst>
            </p:cNvPr>
            <p:cNvCxnSpPr>
              <a:stCxn id="5" idx="0"/>
              <a:endCxn id="6" idx="2"/>
            </p:cNvCxnSpPr>
            <p:nvPr/>
          </p:nvCxnSpPr>
          <p:spPr bwMode="auto">
            <a:xfrm flipV="1">
              <a:off x="7871157" y="4963886"/>
              <a:ext cx="568755" cy="774137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7766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71515" y="1240536"/>
              <a:ext cx="1648967" cy="116128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200" i="1" dirty="0">
                <a:solidFill>
                  <a:srgbClr val="F6BC7D"/>
                </a:solidFill>
                <a:latin typeface="Georgia"/>
                <a:cs typeface="Georgia"/>
              </a:rPr>
              <a:t>Office</a:t>
            </a:r>
            <a:r>
              <a:rPr sz="2200" i="1" spc="-60" dirty="0">
                <a:solidFill>
                  <a:srgbClr val="F6BC7D"/>
                </a:solidFill>
                <a:latin typeface="Georgia"/>
                <a:cs typeface="Georgia"/>
              </a:rPr>
              <a:t> </a:t>
            </a:r>
            <a:r>
              <a:rPr sz="2200" i="1" dirty="0">
                <a:solidFill>
                  <a:srgbClr val="F6BC7D"/>
                </a:solidFill>
                <a:latin typeface="Georgia"/>
                <a:cs typeface="Georgia"/>
              </a:rPr>
              <a:t>of</a:t>
            </a:r>
            <a:r>
              <a:rPr sz="2200" i="1" spc="-70" dirty="0">
                <a:solidFill>
                  <a:srgbClr val="F6BC7D"/>
                </a:solidFill>
                <a:latin typeface="Georgia"/>
                <a:cs typeface="Georgia"/>
              </a:rPr>
              <a:t> </a:t>
            </a:r>
            <a:r>
              <a:rPr sz="2200" i="1" dirty="0">
                <a:solidFill>
                  <a:srgbClr val="F6BC7D"/>
                </a:solidFill>
                <a:latin typeface="Georgia"/>
                <a:cs typeface="Georgia"/>
              </a:rPr>
              <a:t>Science</a:t>
            </a:r>
            <a:r>
              <a:rPr sz="2200" i="1" spc="-60" dirty="0">
                <a:solidFill>
                  <a:srgbClr val="F6BC7D"/>
                </a:solidFill>
                <a:latin typeface="Georgia"/>
                <a:cs typeface="Georgia"/>
              </a:rPr>
              <a:t> </a:t>
            </a:r>
            <a:r>
              <a:rPr sz="2200" i="1" dirty="0">
                <a:solidFill>
                  <a:srgbClr val="F6BC7D"/>
                </a:solidFill>
                <a:latin typeface="Georgia"/>
                <a:cs typeface="Georgia"/>
              </a:rPr>
              <a:t>&amp;</a:t>
            </a:r>
            <a:r>
              <a:rPr sz="2200" i="1" spc="-80" dirty="0">
                <a:solidFill>
                  <a:srgbClr val="F6BC7D"/>
                </a:solidFill>
                <a:latin typeface="Georgia"/>
                <a:cs typeface="Georgia"/>
              </a:rPr>
              <a:t> </a:t>
            </a:r>
            <a:r>
              <a:rPr sz="2200" i="1" dirty="0">
                <a:solidFill>
                  <a:srgbClr val="F6BC7D"/>
                </a:solidFill>
                <a:latin typeface="Georgia"/>
                <a:cs typeface="Georgia"/>
              </a:rPr>
              <a:t>Technology</a:t>
            </a:r>
            <a:r>
              <a:rPr sz="2200" i="1" spc="-35" dirty="0">
                <a:solidFill>
                  <a:srgbClr val="F6BC7D"/>
                </a:solidFill>
                <a:latin typeface="Georgia"/>
                <a:cs typeface="Georgia"/>
              </a:rPr>
              <a:t> </a:t>
            </a:r>
            <a:r>
              <a:rPr sz="2200" i="1" spc="-10" dirty="0">
                <a:solidFill>
                  <a:srgbClr val="F6BC7D"/>
                </a:solidFill>
                <a:latin typeface="Georgia"/>
                <a:cs typeface="Georgia"/>
              </a:rPr>
              <a:t>Policy</a:t>
            </a:r>
            <a:endParaRPr sz="22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50" dirty="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</a:pPr>
            <a:r>
              <a:rPr sz="2200" i="1" dirty="0">
                <a:solidFill>
                  <a:srgbClr val="F6BC7D"/>
                </a:solidFill>
                <a:latin typeface="Georgia"/>
                <a:cs typeface="Georgia"/>
              </a:rPr>
              <a:t>May</a:t>
            </a:r>
            <a:r>
              <a:rPr sz="2200" i="1" spc="-45" dirty="0">
                <a:solidFill>
                  <a:srgbClr val="F6BC7D"/>
                </a:solidFill>
                <a:latin typeface="Georgia"/>
                <a:cs typeface="Georgia"/>
              </a:rPr>
              <a:t> </a:t>
            </a:r>
            <a:r>
              <a:rPr sz="2200" i="1" dirty="0">
                <a:solidFill>
                  <a:srgbClr val="F6BC7D"/>
                </a:solidFill>
                <a:latin typeface="Georgia"/>
                <a:cs typeface="Georgia"/>
              </a:rPr>
              <a:t>4,</a:t>
            </a:r>
            <a:r>
              <a:rPr sz="2200" i="1" spc="-45" dirty="0">
                <a:solidFill>
                  <a:srgbClr val="F6BC7D"/>
                </a:solidFill>
                <a:latin typeface="Georgia"/>
                <a:cs typeface="Georgia"/>
              </a:rPr>
              <a:t> </a:t>
            </a:r>
            <a:r>
              <a:rPr sz="2200" i="1" spc="-20" dirty="0">
                <a:solidFill>
                  <a:srgbClr val="F6BC7D"/>
                </a:solidFill>
                <a:latin typeface="Georgia"/>
                <a:cs typeface="Georgia"/>
              </a:rPr>
              <a:t>2023</a:t>
            </a:r>
            <a:endParaRPr sz="2200" dirty="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70758" y="2776266"/>
            <a:ext cx="66490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Georgia"/>
                <a:cs typeface="Georgia"/>
              </a:rPr>
              <a:t>Fusion</a:t>
            </a:r>
            <a:r>
              <a:rPr sz="360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dirty="0">
                <a:solidFill>
                  <a:srgbClr val="FFFFFF"/>
                </a:solidFill>
                <a:latin typeface="Georgia"/>
                <a:cs typeface="Georgia"/>
              </a:rPr>
              <a:t>Nuclear</a:t>
            </a:r>
            <a:r>
              <a:rPr sz="3600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dirty="0">
                <a:solidFill>
                  <a:srgbClr val="FFFFFF"/>
                </a:solidFill>
                <a:latin typeface="Georgia"/>
                <a:cs typeface="Georgia"/>
              </a:rPr>
              <a:t>Data</a:t>
            </a:r>
            <a:r>
              <a:rPr sz="3600" spc="-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Georgia"/>
                <a:cs typeface="Georgia"/>
              </a:rPr>
              <a:t>Roundtable</a:t>
            </a:r>
            <a:endParaRPr sz="3600" dirty="0">
              <a:latin typeface="Georgia"/>
              <a:cs typeface="Georgi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243645-7FC5-AA6B-C6B9-2E7B676F6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1751" y="3502773"/>
            <a:ext cx="3300807" cy="24756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9C52C2-68BE-5B19-363D-4843C1EB52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3707" y="3507695"/>
            <a:ext cx="4223186" cy="185972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1C02964-171C-4995-3B7F-BD13ABC2B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068827"/>
              </p:ext>
            </p:extLst>
          </p:nvPr>
        </p:nvGraphicFramePr>
        <p:xfrm>
          <a:off x="259692" y="219689"/>
          <a:ext cx="4479332" cy="2404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9061">
                  <a:extLst>
                    <a:ext uri="{9D8B030D-6E8A-4147-A177-3AD203B41FA5}">
                      <a16:colId xmlns:a16="http://schemas.microsoft.com/office/drawing/2014/main" val="4098803285"/>
                    </a:ext>
                  </a:extLst>
                </a:gridCol>
                <a:gridCol w="2740271">
                  <a:extLst>
                    <a:ext uri="{9D8B030D-6E8A-4147-A177-3AD203B41FA5}">
                      <a16:colId xmlns:a16="http://schemas.microsoft.com/office/drawing/2014/main" val="167122769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Welcome/General Overview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Rian Bahran (White House Asst. Dir. for Nucl. Tech. &amp; Strategy)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30943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Fusion Technology Overview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Scott Hsu (DOE Fusion Lead)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13870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Interagency Nuclear Data Working Group (NDWG) Overview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Keith Jankowski (DOE-NP)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94693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Fusion and the Current State of Nuclear Data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Lee Bernstein (UCB/LBNL)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84454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Discussion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Participants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15199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BREAK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346262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5D1B14C-FD70-20F8-871B-C84CE90AEC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565286"/>
              </p:ext>
            </p:extLst>
          </p:nvPr>
        </p:nvGraphicFramePr>
        <p:xfrm>
          <a:off x="7570960" y="62991"/>
          <a:ext cx="4479332" cy="2404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9061">
                  <a:extLst>
                    <a:ext uri="{9D8B030D-6E8A-4147-A177-3AD203B41FA5}">
                      <a16:colId xmlns:a16="http://schemas.microsoft.com/office/drawing/2014/main" val="4098803285"/>
                    </a:ext>
                  </a:extLst>
                </a:gridCol>
                <a:gridCol w="2740271">
                  <a:extLst>
                    <a:ext uri="{9D8B030D-6E8A-4147-A177-3AD203B41FA5}">
                      <a16:colId xmlns:a16="http://schemas.microsoft.com/office/drawing/2014/main" val="167122769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Materials Damage in Fusion and Nuclear Data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Paul Romano (ANL)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79475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Recent WANDA Discussion (Material Damage)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Cathy Romano (Aerospace)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9388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Relevant International Nuclear Data CRPs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J-C. Sublet  (IAEA-NDS)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36093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Discussion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Participants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31096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BREAK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63413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Path Forward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Participants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893210"/>
                  </a:ext>
                </a:extLst>
              </a:tr>
            </a:tbl>
          </a:graphicData>
        </a:graphic>
      </p:graphicFrame>
      <p:pic>
        <p:nvPicPr>
          <p:cNvPr id="12" name="Picture 11" descr="Two men standing next to a sign&#10;&#10;Description automatically generated">
            <a:extLst>
              <a:ext uri="{FF2B5EF4-FFF2-40B4-BE49-F238E27FC236}">
                <a16:creationId xmlns:a16="http://schemas.microsoft.com/office/drawing/2014/main" id="{BF3F712E-828D-2680-BD0D-FC4950906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24" y="3502773"/>
            <a:ext cx="3300807" cy="24756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2990-A474-E05F-6B1E-1F212BDF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3390"/>
          </a:xfrm>
        </p:spPr>
        <p:txBody>
          <a:bodyPr/>
          <a:lstStyle/>
          <a:p>
            <a:pPr>
              <a:lnSpc>
                <a:spcPts val="3360"/>
              </a:lnSpc>
            </a:pPr>
            <a:r>
              <a:rPr lang="en-US" sz="3200" b="0" dirty="0">
                <a:solidFill>
                  <a:schemeClr val="bg1"/>
                </a:solidFill>
              </a:rPr>
              <a:t>BLUF: Several Nuclear Data Needs have already been identified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07A1E-5AFC-D354-D4BC-8DB9FA804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268" y="1093290"/>
            <a:ext cx="4573462" cy="5120760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Tritium breeding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(n,t) cross sections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Multiplying materials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Neutron-induced damage, gas production &amp; activation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Containment vessel (All)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Magnets (MCF)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Optics (ICF)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Electronics/Sensor damage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stopping powers (All)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reactions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Polarized D+</a:t>
            </a:r>
            <a:r>
              <a:rPr lang="en-US" sz="215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(Helion)</a:t>
            </a:r>
            <a:endParaRPr lang="en-US" sz="215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4A72BC-EA1F-4A98-351C-28B785A4ADEE}"/>
              </a:ext>
            </a:extLst>
          </p:cNvPr>
          <p:cNvSpPr txBox="1"/>
          <p:nvPr/>
        </p:nvSpPr>
        <p:spPr>
          <a:xfrm>
            <a:off x="4824597" y="4567013"/>
            <a:ext cx="7198069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number to keep in mind:</a:t>
            </a:r>
          </a:p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2 GWe fusion power plant will liberate 106 g of 14 MeV neutrons every day!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42571-ECBF-97BC-BE34-3B2A13FEC635}"/>
              </a:ext>
            </a:extLst>
          </p:cNvPr>
          <p:cNvSpPr txBox="1"/>
          <p:nvPr/>
        </p:nvSpPr>
        <p:spPr>
          <a:xfrm>
            <a:off x="5158398" y="633391"/>
            <a:ext cx="653046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Times New Roman"/>
                <a:cs typeface="Times New Roman"/>
              </a:rPr>
              <a:t>What new energy differential measurements are needed?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5C96FD-09E5-3DED-6972-918002EDEC89}"/>
              </a:ext>
            </a:extLst>
          </p:cNvPr>
          <p:cNvSpPr txBox="1"/>
          <p:nvPr/>
        </p:nvSpPr>
        <p:spPr>
          <a:xfrm>
            <a:off x="4988730" y="1587498"/>
            <a:ext cx="686426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Times New Roman"/>
                <a:cs typeface="Times New Roman"/>
              </a:rPr>
              <a:t>What sort of integral benchmarks are needed?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6F34F-E38E-6DEE-72AB-272BB6A03F3D}"/>
              </a:ext>
            </a:extLst>
          </p:cNvPr>
          <p:cNvSpPr txBox="1"/>
          <p:nvPr/>
        </p:nvSpPr>
        <p:spPr>
          <a:xfrm>
            <a:off x="4824597" y="2231185"/>
            <a:ext cx="71980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Times New Roman"/>
                <a:cs typeface="Times New Roman"/>
              </a:rPr>
              <a:t>Are there significant holes in the compiled data?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964A18-826D-6315-7E18-2163E6468E8A}"/>
              </a:ext>
            </a:extLst>
          </p:cNvPr>
          <p:cNvSpPr txBox="1"/>
          <p:nvPr/>
        </p:nvSpPr>
        <p:spPr>
          <a:xfrm>
            <a:off x="4824597" y="2874872"/>
            <a:ext cx="719806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Times New Roman"/>
                <a:cs typeface="Times New Roman"/>
              </a:rPr>
              <a:t>Who are the domestic partners (e.g., stewardship science, fast reactors, nonproliferation)?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5C9505-6115-B899-EA68-1CA7873FBD3B}"/>
              </a:ext>
            </a:extLst>
          </p:cNvPr>
          <p:cNvSpPr txBox="1"/>
          <p:nvPr/>
        </p:nvSpPr>
        <p:spPr>
          <a:xfrm>
            <a:off x="5715315" y="3876282"/>
            <a:ext cx="541109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Times New Roman"/>
                <a:cs typeface="Times New Roman"/>
              </a:rPr>
              <a:t>Who are the international partners?</a:t>
            </a:r>
          </a:p>
        </p:txBody>
      </p:sp>
    </p:spTree>
    <p:extLst>
      <p:ext uri="{BB962C8B-B14F-4D97-AF65-F5344CB8AC3E}">
        <p14:creationId xmlns:p14="http://schemas.microsoft.com/office/powerpoint/2010/main" val="5919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2990-A474-E05F-6B1E-1F212BDF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02428"/>
          </a:xfrm>
        </p:spPr>
        <p:txBody>
          <a:bodyPr/>
          <a:lstStyle/>
          <a:p>
            <a:r>
              <a:rPr lang="en-US" sz="2800" b="0" dirty="0">
                <a:solidFill>
                  <a:schemeClr val="bg1"/>
                </a:solidFill>
              </a:rPr>
              <a:t>Tritium Breeding is one of the top issues identified by the fusion community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07A1E-5AFC-D354-D4BC-8DB9FA804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932" y="838561"/>
            <a:ext cx="6831352" cy="2639291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 is to produce 1.1-1.2 </a:t>
            </a:r>
            <a:r>
              <a:rPr lang="en-US" sz="2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per neutron!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Multiplication is a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 data for Pb, Zr…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9DD649-A0CC-CB30-E434-C4B736C42A22}"/>
              </a:ext>
            </a:extLst>
          </p:cNvPr>
          <p:cNvGrpSpPr/>
          <p:nvPr/>
        </p:nvGrpSpPr>
        <p:grpSpPr>
          <a:xfrm>
            <a:off x="6459622" y="730618"/>
            <a:ext cx="5739280" cy="5619815"/>
            <a:chOff x="6386052" y="730618"/>
            <a:chExt cx="5739280" cy="561981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189C7E-3C6A-15AC-79C8-4DB5A2E1E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7842" y="1465406"/>
              <a:ext cx="4818758" cy="488502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7A3951-192F-8223-75F1-BC29A0754CDD}"/>
                </a:ext>
              </a:extLst>
            </p:cNvPr>
            <p:cNvSpPr txBox="1"/>
            <p:nvPr/>
          </p:nvSpPr>
          <p:spPr>
            <a:xfrm>
              <a:off x="6386052" y="730618"/>
              <a:ext cx="573928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First principles review of options for tritium breeder and neutron multiplier materials for breeding blankets in fusion reactors</a:t>
              </a:r>
            </a:p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F.A. Hernandez⁎, P. Pereslavtsev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BD0668-449F-5356-C459-6D46190D6757}"/>
              </a:ext>
            </a:extLst>
          </p:cNvPr>
          <p:cNvGrpSpPr/>
          <p:nvPr/>
        </p:nvGrpSpPr>
        <p:grpSpPr>
          <a:xfrm>
            <a:off x="694185" y="3522806"/>
            <a:ext cx="4591921" cy="2872936"/>
            <a:chOff x="694185" y="3461846"/>
            <a:chExt cx="4591921" cy="28729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613854-CE7B-9181-AEAC-8A678475C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180" t="5451" r="8538" b="4039"/>
            <a:stretch/>
          </p:blipFill>
          <p:spPr>
            <a:xfrm rot="5400000">
              <a:off x="1553678" y="2602353"/>
              <a:ext cx="2872936" cy="459192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753370-B4C8-2545-1780-2848978CA648}"/>
                </a:ext>
              </a:extLst>
            </p:cNvPr>
            <p:cNvSpPr txBox="1"/>
            <p:nvPr/>
          </p:nvSpPr>
          <p:spPr>
            <a:xfrm>
              <a:off x="1242938" y="5135454"/>
              <a:ext cx="1387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Li(n,t)</a:t>
              </a:r>
              <a:r>
                <a:rPr lang="en-US" sz="2400" dirty="0">
                  <a:latin typeface="Symbol" pitchFamily="2" charset="2"/>
                  <a:cs typeface="Times New Roman" panose="02020603050405020304" pitchFamily="18" charset="0"/>
                </a:rPr>
                <a:t>a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864D718-8EDA-A9D8-722D-75465410503D}"/>
                </a:ext>
              </a:extLst>
            </p:cNvPr>
            <p:cNvGrpSpPr/>
            <p:nvPr/>
          </p:nvGrpSpPr>
          <p:grpSpPr>
            <a:xfrm>
              <a:off x="3374114" y="3772303"/>
              <a:ext cx="1588897" cy="1364111"/>
              <a:chOff x="2679175" y="3990142"/>
              <a:chExt cx="1588897" cy="1364111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0F1E8EE-AED1-C2E9-07A2-E99D9FC8E33A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 bwMode="auto">
              <a:xfrm flipH="1">
                <a:off x="2990627" y="4359474"/>
                <a:ext cx="482997" cy="994779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stealth"/>
              </a:ln>
              <a:effectLst/>
            </p:spPr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8494D10-6D8E-ADDF-663C-76B79DC1BAFE}"/>
                  </a:ext>
                </a:extLst>
              </p:cNvPr>
              <p:cNvSpPr txBox="1"/>
              <p:nvPr/>
            </p:nvSpPr>
            <p:spPr>
              <a:xfrm>
                <a:off x="2679175" y="3990142"/>
                <a:ext cx="15888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Old Evaluation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34E7DA-59B3-458D-4263-888CAE109F6B}"/>
              </a:ext>
            </a:extLst>
          </p:cNvPr>
          <p:cNvGrpSpPr/>
          <p:nvPr/>
        </p:nvGrpSpPr>
        <p:grpSpPr>
          <a:xfrm>
            <a:off x="694185" y="3484173"/>
            <a:ext cx="5401815" cy="2872937"/>
            <a:chOff x="-3990926" y="3482658"/>
            <a:chExt cx="4044302" cy="26148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848D3F-BFF6-2B79-3809-AE4C23665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990926" y="3482658"/>
              <a:ext cx="4044302" cy="261482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AE27BB-EFB7-A0AA-A8E9-479EE1521818}"/>
                </a:ext>
              </a:extLst>
            </p:cNvPr>
            <p:cNvGrpSpPr/>
            <p:nvPr/>
          </p:nvGrpSpPr>
          <p:grpSpPr>
            <a:xfrm>
              <a:off x="-1507559" y="3823609"/>
              <a:ext cx="1256805" cy="1384183"/>
              <a:chOff x="-1659959" y="3671209"/>
              <a:chExt cx="1256805" cy="1384183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A163591A-3207-7E8E-7C85-1ED6AADAB0EA}"/>
                  </a:ext>
                </a:extLst>
              </p:cNvPr>
              <p:cNvCxnSpPr>
                <a:cxnSpLocks/>
                <a:stCxn id="20" idx="2"/>
              </p:cNvCxnSpPr>
              <p:nvPr/>
            </p:nvCxnSpPr>
            <p:spPr bwMode="auto">
              <a:xfrm flipH="1">
                <a:off x="-1449055" y="4007359"/>
                <a:ext cx="417499" cy="1048033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stealth"/>
              </a:ln>
              <a:effectLst/>
            </p:spPr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4634AC-D58E-C23B-18B8-748CB1A30DB9}"/>
                  </a:ext>
                </a:extLst>
              </p:cNvPr>
              <p:cNvSpPr txBox="1"/>
              <p:nvPr/>
            </p:nvSpPr>
            <p:spPr>
              <a:xfrm>
                <a:off x="-1659959" y="3671209"/>
                <a:ext cx="1256805" cy="336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 Evaluation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2695ED-D21B-AE3C-3FFC-7AFD7DCDD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520709" y="3604208"/>
              <a:ext cx="3415306" cy="165131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F3D5570-1B3A-2F70-97A9-C7EEC9B758A4}"/>
              </a:ext>
            </a:extLst>
          </p:cNvPr>
          <p:cNvSpPr txBox="1"/>
          <p:nvPr/>
        </p:nvSpPr>
        <p:spPr>
          <a:xfrm>
            <a:off x="6923284" y="6334780"/>
            <a:ext cx="3148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to Mike Loughlin &amp; Paul Humrickhouse (ORNL)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7D4EBE-FDAA-8A4A-6818-4A265611728A}"/>
              </a:ext>
            </a:extLst>
          </p:cNvPr>
          <p:cNvSpPr txBox="1"/>
          <p:nvPr/>
        </p:nvSpPr>
        <p:spPr>
          <a:xfrm>
            <a:off x="3388826" y="6394090"/>
            <a:ext cx="3148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to Mark Paris (LANL)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3B155F7-9C93-A88F-A498-737395760C1E}"/>
              </a:ext>
            </a:extLst>
          </p:cNvPr>
          <p:cNvSpPr txBox="1">
            <a:spLocks/>
          </p:cNvSpPr>
          <p:nvPr/>
        </p:nvSpPr>
        <p:spPr>
          <a:xfrm>
            <a:off x="91932" y="3150836"/>
            <a:ext cx="6831352" cy="374606"/>
          </a:xfrm>
        </p:spPr>
        <p:txBody>
          <a:bodyPr anchor="b">
            <a:noAutofit/>
          </a:bodyPr>
          <a:lstStyle>
            <a:lvl1pPr marL="0" indent="0" algn="ctr" rtl="0" eaLnBrk="0" fontAlgn="base" hangingPunct="0">
              <a:spcBef>
                <a:spcPts val="900"/>
              </a:spcBef>
              <a:spcAft>
                <a:spcPct val="0"/>
              </a:spcAft>
              <a:buNone/>
              <a:defRPr sz="1600" b="0" i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None/>
              <a:defRPr sz="13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ＭＳ Ｐゴシック"/>
              </a:defRPr>
            </a:lvl2pPr>
            <a:lvl3pPr marL="685800" indent="0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ＭＳ Ｐゴシック"/>
              </a:defRPr>
            </a:lvl3pPr>
            <a:lvl4pPr marL="10287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None/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ＭＳ Ｐゴシック"/>
              </a:defRPr>
            </a:lvl4pPr>
            <a:lvl5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ＭＳ Ｐゴシック"/>
              </a:defRPr>
            </a:lvl5pPr>
            <a:lvl6pPr marL="17145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marL="2057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marL="24003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en-US" sz="265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650" i="1" kern="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65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Li(n,t)</a:t>
            </a:r>
            <a:r>
              <a:rPr lang="en-US" sz="2650" i="1" kern="0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a</a:t>
            </a:r>
            <a:r>
              <a:rPr lang="en-US" sz="265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evaluation is a recent success: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F52DB01-9551-19E0-C415-9D1103817D07}"/>
              </a:ext>
            </a:extLst>
          </p:cNvPr>
          <p:cNvSpPr txBox="1">
            <a:spLocks/>
          </p:cNvSpPr>
          <p:nvPr/>
        </p:nvSpPr>
        <p:spPr>
          <a:xfrm>
            <a:off x="91932" y="1465406"/>
            <a:ext cx="6831352" cy="1605764"/>
          </a:xfrm>
        </p:spPr>
        <p:txBody>
          <a:bodyPr anchor="b">
            <a:noAutofit/>
          </a:bodyPr>
          <a:lstStyle>
            <a:lvl1pPr marL="0" indent="0" algn="ctr" rtl="0" eaLnBrk="0" fontAlgn="base" hangingPunct="0">
              <a:spcBef>
                <a:spcPts val="900"/>
              </a:spcBef>
              <a:spcAft>
                <a:spcPct val="0"/>
              </a:spcAft>
              <a:buNone/>
              <a:defRPr sz="1600" b="0" i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None/>
              <a:defRPr sz="13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ＭＳ Ｐゴシック"/>
              </a:defRPr>
            </a:lvl2pPr>
            <a:lvl3pPr marL="685800" indent="0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ＭＳ Ｐゴシック"/>
              </a:defRPr>
            </a:lvl3pPr>
            <a:lvl4pPr marL="10287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None/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ＭＳ Ｐゴシック"/>
              </a:defRPr>
            </a:lvl4pPr>
            <a:lvl5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ＭＳ Ｐゴシック"/>
              </a:defRPr>
            </a:lvl5pPr>
            <a:lvl6pPr marL="17145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marL="2057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marL="24003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pPr marL="285750" indent="-285750" algn="l" defTabSz="9144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well do we know these cross sections?</a:t>
            </a:r>
          </a:p>
          <a:p>
            <a:pPr marL="628650" lvl="1" indent="-28575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we need measurements?</a:t>
            </a:r>
          </a:p>
          <a:p>
            <a:pPr marL="628650" lvl="1" indent="-28575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we need improved compilation?</a:t>
            </a:r>
          </a:p>
        </p:txBody>
      </p:sp>
    </p:spTree>
    <p:extLst>
      <p:ext uri="{BB962C8B-B14F-4D97-AF65-F5344CB8AC3E}">
        <p14:creationId xmlns:p14="http://schemas.microsoft.com/office/powerpoint/2010/main" val="174689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45"/>
            <a:ext cx="12192000" cy="973817"/>
          </a:xfrm>
        </p:spPr>
        <p:txBody>
          <a:bodyPr/>
          <a:lstStyle/>
          <a:p>
            <a:r>
              <a:rPr lang="en-US" sz="3200" dirty="0">
                <a:latin typeface="Times New Roman"/>
                <a:cs typeface="Times New Roman"/>
              </a:rPr>
              <a:t>Fusion displacement damage and gas production will be MUCH larger than fission and involve different (n,x) reactions</a:t>
            </a:r>
            <a:endParaRPr lang="en-US" sz="3200" i="1" dirty="0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7FD358-CF40-DAC2-8879-408ACE909E7D}"/>
              </a:ext>
            </a:extLst>
          </p:cNvPr>
          <p:cNvSpPr txBox="1"/>
          <p:nvPr/>
        </p:nvSpPr>
        <p:spPr>
          <a:xfrm>
            <a:off x="145374" y="5984168"/>
            <a:ext cx="516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3141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J.-Ch. Sublet </a:t>
            </a:r>
            <a:r>
              <a:rPr lang="en-US" i="1" dirty="0">
                <a:solidFill>
                  <a:srgbClr val="13141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et al., </a:t>
            </a:r>
            <a:r>
              <a:rPr lang="en-US" dirty="0">
                <a:solidFill>
                  <a:srgbClr val="13141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Eur. Phys. J. Plus (2019) 134: 350</a:t>
            </a:r>
            <a:endParaRPr lang="en-US" dirty="0">
              <a:solidFill>
                <a:srgbClr val="1314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992DB-7D4E-3EA2-AE89-24C5CABA6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49"/>
          <a:stretch/>
        </p:blipFill>
        <p:spPr>
          <a:xfrm>
            <a:off x="0" y="1896500"/>
            <a:ext cx="8896105" cy="410770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EE235C8-4FBD-2F4F-D68C-9C6BF03F64B7}"/>
              </a:ext>
            </a:extLst>
          </p:cNvPr>
          <p:cNvGrpSpPr/>
          <p:nvPr/>
        </p:nvGrpSpPr>
        <p:grpSpPr>
          <a:xfrm>
            <a:off x="6096000" y="1049714"/>
            <a:ext cx="5785781" cy="3266660"/>
            <a:chOff x="6096000" y="1049714"/>
            <a:chExt cx="5785781" cy="326666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9066E6B-E8BD-9DD5-5852-20A55B41B7A6}"/>
                </a:ext>
              </a:extLst>
            </p:cNvPr>
            <p:cNvGrpSpPr/>
            <p:nvPr/>
          </p:nvGrpSpPr>
          <p:grpSpPr>
            <a:xfrm>
              <a:off x="6096000" y="1049714"/>
              <a:ext cx="5785781" cy="2379286"/>
              <a:chOff x="6096000" y="1049714"/>
              <a:chExt cx="5785781" cy="237928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4EA4B17-69C9-97DA-ED81-3C824A65D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67181" y="1049714"/>
                <a:ext cx="2514600" cy="2379286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ADB4278A-7A73-DEB7-0CC3-F6502B51CAFD}"/>
                  </a:ext>
                </a:extLst>
              </p:cNvPr>
              <p:cNvCxnSpPr>
                <a:cxnSpLocks/>
                <a:stCxn id="7" idx="1"/>
              </p:cNvCxnSpPr>
              <p:nvPr/>
            </p:nvCxnSpPr>
            <p:spPr bwMode="auto">
              <a:xfrm flipH="1">
                <a:off x="6096000" y="2239357"/>
                <a:ext cx="3271181" cy="1124614"/>
              </a:xfrm>
              <a:prstGeom prst="straightConnector1">
                <a:avLst/>
              </a:prstGeom>
              <a:solidFill>
                <a:schemeClr val="accent1"/>
              </a:solidFill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9FD8535-9C39-099E-8BB2-5878D16D9452}"/>
                </a:ext>
              </a:extLst>
            </p:cNvPr>
            <p:cNvCxnSpPr>
              <a:cxnSpLocks/>
              <a:stCxn id="7" idx="1"/>
            </p:cNvCxnSpPr>
            <p:nvPr/>
          </p:nvCxnSpPr>
          <p:spPr bwMode="auto">
            <a:xfrm flipH="1">
              <a:off x="7807790" y="2239357"/>
              <a:ext cx="1559391" cy="2037133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5FFC47F-E95C-E733-9211-0C9F0E3B5B8E}"/>
                </a:ext>
              </a:extLst>
            </p:cNvPr>
            <p:cNvCxnSpPr>
              <a:cxnSpLocks/>
              <a:stCxn id="7" idx="1"/>
            </p:cNvCxnSpPr>
            <p:nvPr/>
          </p:nvCxnSpPr>
          <p:spPr bwMode="auto">
            <a:xfrm flipH="1">
              <a:off x="6891130" y="2239357"/>
              <a:ext cx="2476051" cy="2077017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F398A0F-88F3-760A-AE1A-AA2A89E7AF45}"/>
              </a:ext>
            </a:extLst>
          </p:cNvPr>
          <p:cNvGrpSpPr/>
          <p:nvPr/>
        </p:nvGrpSpPr>
        <p:grpSpPr>
          <a:xfrm>
            <a:off x="6915931" y="4316374"/>
            <a:ext cx="4965850" cy="1975215"/>
            <a:chOff x="6915931" y="4316374"/>
            <a:chExt cx="4965850" cy="19752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86933CA-05A0-C4DE-C345-596747C36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181" y="4316374"/>
              <a:ext cx="2514600" cy="1975215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AE34F8E-6078-3825-86DA-C4A11DC38A73}"/>
                </a:ext>
              </a:extLst>
            </p:cNvPr>
            <p:cNvCxnSpPr>
              <a:cxnSpLocks/>
              <a:stCxn id="8" idx="1"/>
            </p:cNvCxnSpPr>
            <p:nvPr/>
          </p:nvCxnSpPr>
          <p:spPr bwMode="auto">
            <a:xfrm flipH="1" flipV="1">
              <a:off x="7807790" y="4460328"/>
              <a:ext cx="1559391" cy="843654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27436E8-D31D-BAEF-9AE6-05B5862DD2F9}"/>
                </a:ext>
              </a:extLst>
            </p:cNvPr>
            <p:cNvCxnSpPr>
              <a:cxnSpLocks/>
              <a:stCxn id="8" idx="1"/>
            </p:cNvCxnSpPr>
            <p:nvPr/>
          </p:nvCxnSpPr>
          <p:spPr bwMode="auto">
            <a:xfrm flipH="1" flipV="1">
              <a:off x="7460974" y="4631956"/>
              <a:ext cx="1906207" cy="672026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2B4D4A9-7F56-122E-93E1-D724A856DAD3}"/>
                </a:ext>
              </a:extLst>
            </p:cNvPr>
            <p:cNvCxnSpPr>
              <a:cxnSpLocks/>
              <a:stCxn id="8" idx="1"/>
            </p:cNvCxnSpPr>
            <p:nvPr/>
          </p:nvCxnSpPr>
          <p:spPr bwMode="auto">
            <a:xfrm flipH="1" flipV="1">
              <a:off x="6915931" y="4660382"/>
              <a:ext cx="2451250" cy="64360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F1FD04-15C9-2599-DF85-1334828C7F0D}"/>
              </a:ext>
            </a:extLst>
          </p:cNvPr>
          <p:cNvGrpSpPr/>
          <p:nvPr/>
        </p:nvGrpSpPr>
        <p:grpSpPr>
          <a:xfrm>
            <a:off x="3373066" y="957529"/>
            <a:ext cx="2992496" cy="889306"/>
            <a:chOff x="9098175" y="3393202"/>
            <a:chExt cx="2992496" cy="8893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BAD467-68A3-4CB0-8204-F1E15229B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98175" y="3539088"/>
              <a:ext cx="2992496" cy="74342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6618B9-4761-1390-D132-09600177866C}"/>
                </a:ext>
              </a:extLst>
            </p:cNvPr>
            <p:cNvSpPr/>
            <p:nvPr/>
          </p:nvSpPr>
          <p:spPr bwMode="auto">
            <a:xfrm rot="21006065">
              <a:off x="10675917" y="3633849"/>
              <a:ext cx="95002" cy="10094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45E3E16-0511-2A2D-8D24-C521182B34AB}"/>
                </a:ext>
              </a:extLst>
            </p:cNvPr>
            <p:cNvCxnSpPr>
              <a:stCxn id="31" idx="2"/>
            </p:cNvCxnSpPr>
            <p:nvPr/>
          </p:nvCxnSpPr>
          <p:spPr bwMode="auto">
            <a:xfrm flipH="1">
              <a:off x="10379034" y="3692486"/>
              <a:ext cx="297590" cy="10761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FAB7E2D-BAC2-EF3A-55B0-9F24017F6D60}"/>
                </a:ext>
              </a:extLst>
            </p:cNvPr>
            <p:cNvSpPr txBox="1"/>
            <p:nvPr/>
          </p:nvSpPr>
          <p:spPr>
            <a:xfrm>
              <a:off x="10400951" y="3393202"/>
              <a:ext cx="6559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417D4-D9DA-D7AB-77E3-ADA4AEBBCA7D}"/>
              </a:ext>
            </a:extLst>
          </p:cNvPr>
          <p:cNvSpPr/>
          <p:nvPr/>
        </p:nvSpPr>
        <p:spPr bwMode="auto">
          <a:xfrm>
            <a:off x="954741" y="1743102"/>
            <a:ext cx="589525" cy="2874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73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F24C3-E79F-4B2B-9308-0C3DCC29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816"/>
            <a:ext cx="12192000" cy="99417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Cathy Romano reviewed the Findings and Recommendations from the WANDA 2019 Materials Damage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03EB9-FCD8-45CA-9410-4A3EA9D21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2" y="969357"/>
            <a:ext cx="11484076" cy="538699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ENDF is missing data for recoils and (n,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Inaccurate (n,</a:t>
            </a:r>
            <a:r>
              <a:rPr lang="el-G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data caused serious miscalculation of materials lifetimes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to understand how changed materials properties change the neutronics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Transmutation, Porosity and Chemical bonds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Processing of the data in NJOY needs modernization to meet the needs of the fusion community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models do not determine the size of vacancies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Stopping Powers are not well understood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Radionuclides produced under transmutation might create further Primary Knock-on Atoms (PKAs) as they decay, and so the rate of these must also be quantified.</a:t>
            </a:r>
          </a:p>
          <a:p>
            <a:pPr marL="1079400" lvl="3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Gilbert, Mark &amp; Sublet, Jean-Christophe. (2016). PKA distributions: Contributions from transmutation products and from radioactive decay. Nuclear Materials and Energy. 9. 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https://doi.org/10.1016/j.nme.2016.02.006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685800" indent="-6858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Inelastic Scatter cross sections need to be improved for fast neutron transport calculations</a:t>
            </a:r>
          </a:p>
          <a:p>
            <a:pPr marL="685800" indent="-6858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Secondary particle production is not well known and requires measurement and theory development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BFB21-60D0-95ED-CE6A-71AED00B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AC4E4-0064-4D3E-940B-3805507BB1B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6AB388-1A27-1450-DC98-3EABCFBFAFDA}"/>
              </a:ext>
            </a:extLst>
          </p:cNvPr>
          <p:cNvSpPr/>
          <p:nvPr/>
        </p:nvSpPr>
        <p:spPr bwMode="auto">
          <a:xfrm>
            <a:off x="851338" y="5087007"/>
            <a:ext cx="10415752" cy="1269344"/>
          </a:xfrm>
          <a:prstGeom prst="rect">
            <a:avLst/>
          </a:prstGeom>
          <a:solidFill>
            <a:schemeClr val="accent1">
              <a:alpha val="2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GRIN</a:t>
            </a:r>
          </a:p>
        </p:txBody>
      </p:sp>
    </p:spTree>
    <p:extLst>
      <p:ext uri="{BB962C8B-B14F-4D97-AF65-F5344CB8AC3E}">
        <p14:creationId xmlns:p14="http://schemas.microsoft.com/office/powerpoint/2010/main" val="395369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F480B-8523-96AD-990D-2FFE6D60D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4172"/>
          </a:xfrm>
        </p:spPr>
        <p:txBody>
          <a:bodyPr>
            <a:noAutofit/>
          </a:bodyPr>
          <a:lstStyle/>
          <a:p>
            <a:r>
              <a:rPr lang="en-US" sz="3200" dirty="0"/>
              <a:t>WANDA 2019 stated that the goal would be an integrated model using current data to guide the design of nuclear energy systems</a:t>
            </a:r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BBAFAB-45E2-83FA-BF4F-340952516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92" y="1160033"/>
            <a:ext cx="6754643" cy="514513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D9FF3E-7099-AFAF-C3D2-D1754CFB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AC4E4-0064-4D3E-940B-3805507BB1B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147E80-B647-D333-E686-2E90BB943C8C}"/>
              </a:ext>
            </a:extLst>
          </p:cNvPr>
          <p:cNvSpPr txBox="1"/>
          <p:nvPr/>
        </p:nvSpPr>
        <p:spPr>
          <a:xfrm>
            <a:off x="7588398" y="5152006"/>
            <a:ext cx="40333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Sublet, J.C., Bondarenko, I.P., Bonny, G. et al. Neutron-induced damage simulations: Beyond defect production cross-section, displacement per atom and iron-based metrics. Eur. Phys. J. Plus 134, 350 (2019). https://doi.org/10.1140/epjp/i2019-12758-y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216213-F7CD-5FCA-6655-6B4ED5E0AA10}"/>
              </a:ext>
            </a:extLst>
          </p:cNvPr>
          <p:cNvSpPr txBox="1"/>
          <p:nvPr/>
        </p:nvSpPr>
        <p:spPr>
          <a:xfrm>
            <a:off x="7337761" y="1303374"/>
            <a:ext cx="453460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models with correct data (including nuclear data!) at different length scales together with links to neutronics and thermal properties are needed to provide an advanced modeling capability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70950"/>
      </p:ext>
    </p:extLst>
  </p:cSld>
  <p:clrMapOvr>
    <a:masterClrMapping/>
  </p:clrMapOvr>
</p:sld>
</file>

<file path=ppt/theme/theme1.xml><?xml version="1.0" encoding="utf-8"?>
<a:theme xmlns:a="http://schemas.openxmlformats.org/drawingml/2006/main" name="4_LBNL_Template_0324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139111</TotalTime>
  <Words>1104</Words>
  <Application>Microsoft Macintosh PowerPoint</Application>
  <PresentationFormat>Widescreen</PresentationFormat>
  <Paragraphs>134</Paragraphs>
  <Slides>12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Georgia</vt:lpstr>
      <vt:lpstr>Lucida Grande</vt:lpstr>
      <vt:lpstr>Symbol</vt:lpstr>
      <vt:lpstr>Times New Roman</vt:lpstr>
      <vt:lpstr>4_LBNL_Template_032411</vt:lpstr>
      <vt:lpstr>Nuclear Data for Fusion Meeting  at the Office of Science Technology Policy</vt:lpstr>
      <vt:lpstr>Nuclear Data for Fusion Energy Systems</vt:lpstr>
      <vt:lpstr>Nuclear Data for Fusion Energy Systems</vt:lpstr>
      <vt:lpstr>PowerPoint Presentation</vt:lpstr>
      <vt:lpstr>BLUF: Several Nuclear Data Needs have already been identified  </vt:lpstr>
      <vt:lpstr>Tritium Breeding is one of the top issues identified by the fusion community</vt:lpstr>
      <vt:lpstr>Fusion displacement damage and gas production will be MUCH larger than fission and involve different (n,x) reactions</vt:lpstr>
      <vt:lpstr>Cathy Romano reviewed the Findings and Recommendations from the WANDA 2019 Materials Damage Session</vt:lpstr>
      <vt:lpstr>WANDA 2019 stated that the goal would be an integrated model using current data to guide the design of nuclear energy systems</vt:lpstr>
      <vt:lpstr>Paul Romano (ANL) described how we get from nuclear data to dpa</vt:lpstr>
      <vt:lpstr>Paul Romano (ANL) described how we get from nuclear data to dpa</vt:lpstr>
      <vt:lpstr>Microcalorimeters together with DT-Associated Particle Imaging neutron source could measure sDPA and gas production measurements including stopping power info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Title</dc:title>
  <dc:creator>Paul Fallon</dc:creator>
  <cp:lastModifiedBy>Lee Bernstein</cp:lastModifiedBy>
  <cp:revision>910</cp:revision>
  <cp:lastPrinted>2022-04-11T16:36:39Z</cp:lastPrinted>
  <dcterms:created xsi:type="dcterms:W3CDTF">2016-09-27T17:58:19Z</dcterms:created>
  <dcterms:modified xsi:type="dcterms:W3CDTF">2023-11-15T19:16:55Z</dcterms:modified>
</cp:coreProperties>
</file>