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5"/>
  </p:notesMasterIdLst>
  <p:handoutMasterIdLst>
    <p:handoutMasterId r:id="rId16"/>
  </p:handoutMasterIdLst>
  <p:sldIdLst>
    <p:sldId id="376" r:id="rId5"/>
    <p:sldId id="419" r:id="rId6"/>
    <p:sldId id="420" r:id="rId7"/>
    <p:sldId id="413" r:id="rId8"/>
    <p:sldId id="415" r:id="rId9"/>
    <p:sldId id="416" r:id="rId10"/>
    <p:sldId id="417" r:id="rId11"/>
    <p:sldId id="414" r:id="rId12"/>
    <p:sldId id="418" r:id="rId13"/>
    <p:sldId id="412"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EC7C1"/>
    <a:srgbClr val="AEB832"/>
    <a:srgbClr val="7CA743"/>
    <a:srgbClr val="9A9B9D"/>
    <a:srgbClr val="AEB0AF"/>
    <a:srgbClr val="8C8D90"/>
    <a:srgbClr val="D25350"/>
    <a:srgbClr val="808184"/>
    <a:srgbClr val="75767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AE647-0EC9-A66A-5A43-38258919375D}" v="53" dt="2023-11-07T15:23:54.666"/>
    <p1510:client id="{2EAA6E45-443E-A1C6-B47B-FD46B9F00D27}" v="391" dt="2023-11-07T14:24:13.676"/>
    <p1510:client id="{34DED73A-1A25-01AE-AF84-70FDB0EA8ABA}" v="1" dt="2023-11-15T15:21:47.993"/>
    <p1510:client id="{41E46871-5123-57FE-A703-84B512F98C37}" v="19" dt="2023-11-13T18:21:11.534"/>
    <p1510:client id="{57D6E26E-3458-26DC-69FF-8BFE1F2B5BE7}" v="279" dt="2023-11-07T22:53:56.433"/>
    <p1510:client id="{621D7006-8D2B-ABD5-B016-5CB29F5021B2}" v="9" dt="2023-11-13T16:13:57.289"/>
    <p1510:client id="{7F0DF353-9872-347F-0498-2785E79BF5CE}" v="71" dt="2023-11-08T21:48:05.511"/>
    <p1510:client id="{B48409F4-FE7B-7D4F-BC1B-3D77FC1B91A4}" v="3" dt="2023-11-07T15:25:28.694"/>
    <p1510:client id="{C83EE5F8-FC36-009F-1A6C-EF1BE18AB9F2}" v="17" dt="2023-11-07T17:48:10.385"/>
    <p1510:client id="{CAB89ACD-2F0D-7373-742C-737D4CC68747}" v="25" dt="2023-11-07T15:20:03.432"/>
    <p1510:client id="{CAD98250-C45F-4680-607C-4815FD12AAE4}" v="111" dt="2023-11-07T20:38:47.047"/>
    <p1510:client id="{DA69E93C-E0F4-9F40-0ED0-B5F68D3E7325}" v="3" dt="2023-11-13T14:50:39.898"/>
    <p1510:client id="{E1B3DFF8-7396-E1F3-D4A5-596A340B8FE3}" v="25" dt="2023-11-08T14:22:39.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96327" autoAdjust="0"/>
  </p:normalViewPr>
  <p:slideViewPr>
    <p:cSldViewPr snapToGrid="0" showGuides="1">
      <p:cViewPr varScale="1">
        <p:scale>
          <a:sx n="123" d="100"/>
          <a:sy n="123" d="100"/>
        </p:scale>
        <p:origin x="528" y="19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11/15/2023</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1" y="8810628"/>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11/15/2023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565307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378" y="320040"/>
            <a:ext cx="11425236" cy="535531"/>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347563" y="1637229"/>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38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413129" y="6486525"/>
            <a:ext cx="1088136"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6"/>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7" r:id="rId14"/>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ovell@lanl.gov" TargetMode="External"/><Relationship Id="rId2" Type="http://schemas.openxmlformats.org/officeDocument/2006/relationships/hyperlink" Target="mailto:brownjm@ornl.gov" TargetMode="External"/><Relationship Id="rId1" Type="http://schemas.openxmlformats.org/officeDocument/2006/relationships/slideLayout" Target="../slideLayouts/slideLayout2.xml"/><Relationship Id="rId6" Type="http://schemas.openxmlformats.org/officeDocument/2006/relationships/hyperlink" Target="mailto:ressler2@llnl.gov" TargetMode="External"/><Relationship Id="rId5" Type="http://schemas.openxmlformats.org/officeDocument/2006/relationships/hyperlink" Target="mailto:toddb@lanl.gov" TargetMode="External"/><Relationship Id="rId4" Type="http://schemas.openxmlformats.org/officeDocument/2006/relationships/hyperlink" Target="mailto:felker7@llnl.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4" y="1198462"/>
            <a:ext cx="8375901" cy="507831"/>
          </a:xfrm>
          <a:solidFill>
            <a:schemeClr val="tx1">
              <a:alpha val="50915"/>
            </a:schemeClr>
          </a:solidFill>
        </p:spPr>
        <p:txBody>
          <a:bodyPr/>
          <a:lstStyle/>
          <a:p>
            <a:r>
              <a:rPr lang="en-US" sz="3000" dirty="0"/>
              <a:t>WANDA 2024 – CSEWG Discussion</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a:xfrm>
            <a:off x="428734" y="1973021"/>
            <a:ext cx="9217071" cy="2970982"/>
          </a:xfrm>
          <a:solidFill>
            <a:schemeClr val="tx1">
              <a:alpha val="50915"/>
            </a:schemeClr>
          </a:solidFill>
        </p:spPr>
        <p:txBody>
          <a:bodyPr/>
          <a:lstStyle/>
          <a:p>
            <a:r>
              <a:rPr lang="en-US" sz="1600" dirty="0">
                <a:latin typeface="Century Gothic"/>
                <a:cs typeface="Arial"/>
              </a:rPr>
              <a:t>Amy Lovell</a:t>
            </a:r>
            <a:r>
              <a:rPr lang="en-US" sz="1600" baseline="30000" dirty="0">
                <a:latin typeface="Century Gothic"/>
                <a:cs typeface="Arial"/>
              </a:rPr>
              <a:t>1</a:t>
            </a:r>
            <a:r>
              <a:rPr lang="en-US" sz="1600" dirty="0">
                <a:latin typeface="Century Gothic"/>
                <a:cs typeface="Arial"/>
              </a:rPr>
              <a:t>, Jesse Brown</a:t>
            </a:r>
            <a:r>
              <a:rPr lang="en-US" sz="1600" baseline="30000" dirty="0">
                <a:latin typeface="Century Gothic"/>
                <a:cs typeface="Arial"/>
              </a:rPr>
              <a:t>2</a:t>
            </a:r>
            <a:r>
              <a:rPr lang="en-US" sz="1600" dirty="0">
                <a:latin typeface="Century Gothic"/>
                <a:cs typeface="Arial"/>
              </a:rPr>
              <a:t>, Todd Bredeweg</a:t>
            </a:r>
            <a:r>
              <a:rPr lang="en-US" sz="1200" baseline="30000" dirty="0">
                <a:latin typeface="Century Gothic"/>
                <a:cs typeface="Arial"/>
              </a:rPr>
              <a:t>1</a:t>
            </a:r>
            <a:r>
              <a:rPr lang="en-US" sz="1600" dirty="0">
                <a:latin typeface="Century Gothic"/>
                <a:cs typeface="Arial"/>
              </a:rPr>
              <a:t>, Jo Ressler</a:t>
            </a:r>
            <a:r>
              <a:rPr lang="en-US" sz="1200" baseline="30000" dirty="0">
                <a:latin typeface="Century Gothic"/>
                <a:cs typeface="Arial"/>
              </a:rPr>
              <a:t>3</a:t>
            </a:r>
            <a:r>
              <a:rPr lang="en-US" sz="1600" dirty="0">
                <a:latin typeface="Century Gothic"/>
                <a:cs typeface="Arial"/>
              </a:rPr>
              <a:t>, Cathy Romano</a:t>
            </a:r>
            <a:r>
              <a:rPr lang="en-US" sz="1600" baseline="30000" dirty="0">
                <a:latin typeface="Century Gothic"/>
                <a:cs typeface="Arial"/>
              </a:rPr>
              <a:t>4</a:t>
            </a:r>
            <a:endParaRPr lang="en-US" sz="1200" baseline="30000" dirty="0"/>
          </a:p>
          <a:p>
            <a:endParaRPr lang="en-US" sz="1600" dirty="0">
              <a:latin typeface="Century Gothic"/>
              <a:cs typeface="Arial"/>
            </a:endParaRPr>
          </a:p>
          <a:p>
            <a:r>
              <a:rPr lang="en-US" sz="1200" baseline="30000" dirty="0">
                <a:latin typeface="Century Gothic"/>
                <a:cs typeface="Arial"/>
              </a:rPr>
              <a:t>1</a:t>
            </a:r>
            <a:r>
              <a:rPr lang="en-US" sz="1600" dirty="0">
                <a:latin typeface="Century Gothic"/>
                <a:cs typeface="Arial"/>
              </a:rPr>
              <a:t>Los Alamos National Laboratory</a:t>
            </a:r>
            <a:endParaRPr lang="en-US" dirty="0">
              <a:latin typeface="Century Gothic"/>
              <a:cs typeface="Arial"/>
            </a:endParaRPr>
          </a:p>
          <a:p>
            <a:r>
              <a:rPr lang="en-US" sz="1200" baseline="30000" dirty="0">
                <a:latin typeface="Century Gothic"/>
                <a:cs typeface="Arial"/>
              </a:rPr>
              <a:t>2</a:t>
            </a:r>
            <a:r>
              <a:rPr lang="en-US" sz="1600" dirty="0">
                <a:latin typeface="Century Gothic"/>
                <a:cs typeface="Arial"/>
              </a:rPr>
              <a:t>Oak Ridge National Laboratory</a:t>
            </a:r>
            <a:endParaRPr lang="en-US" dirty="0">
              <a:latin typeface="Century Gothic"/>
              <a:cs typeface="Arial"/>
            </a:endParaRPr>
          </a:p>
          <a:p>
            <a:r>
              <a:rPr lang="en-US" sz="1200" baseline="30000" dirty="0">
                <a:latin typeface="Century Gothic"/>
                <a:cs typeface="Arial"/>
              </a:rPr>
              <a:t>3</a:t>
            </a:r>
            <a:r>
              <a:rPr lang="en-US" sz="1600" dirty="0">
                <a:latin typeface="Century Gothic"/>
                <a:cs typeface="Arial"/>
              </a:rPr>
              <a:t>Lawrence Livermore National Laboratory</a:t>
            </a:r>
            <a:endParaRPr lang="en-US" dirty="0"/>
          </a:p>
          <a:p>
            <a:r>
              <a:rPr lang="en-US" sz="1200" baseline="30000" dirty="0">
                <a:latin typeface="Century Gothic"/>
                <a:cs typeface="Arial"/>
              </a:rPr>
              <a:t>4</a:t>
            </a:r>
            <a:r>
              <a:rPr lang="en-US" sz="1600" dirty="0">
                <a:latin typeface="Century Gothic"/>
                <a:cs typeface="Arial"/>
              </a:rPr>
              <a:t>Aerospace Corporation</a:t>
            </a:r>
            <a:endParaRPr lang="en-US" dirty="0"/>
          </a:p>
          <a:p>
            <a:r>
              <a:rPr lang="en-US" sz="1600" dirty="0">
                <a:latin typeface="Century Gothic"/>
                <a:cs typeface="Arial"/>
              </a:rPr>
              <a:t>CSEWG 2023: Nov 15</a:t>
            </a:r>
            <a:r>
              <a:rPr lang="en-US" sz="1600" baseline="30000" dirty="0">
                <a:latin typeface="Century Gothic"/>
                <a:cs typeface="Arial"/>
              </a:rPr>
              <a:t>th</a:t>
            </a:r>
            <a:r>
              <a:rPr lang="en-US" sz="1600" dirty="0">
                <a:latin typeface="Century Gothic"/>
                <a:cs typeface="Arial"/>
              </a:rPr>
              <a:t> – 17</a:t>
            </a:r>
            <a:r>
              <a:rPr lang="en-US" sz="1600" baseline="30000" dirty="0">
                <a:latin typeface="Century Gothic"/>
                <a:cs typeface="Arial"/>
              </a:rPr>
              <a:t>th</a:t>
            </a:r>
            <a:r>
              <a:rPr lang="en-US" sz="1600" dirty="0">
                <a:latin typeface="Century Gothic"/>
                <a:cs typeface="Arial"/>
              </a:rPr>
              <a:t>, 2023</a:t>
            </a:r>
          </a:p>
          <a:p>
            <a:endParaRPr lang="en-US" sz="1600" dirty="0"/>
          </a:p>
        </p:txBody>
      </p:sp>
    </p:spTree>
    <p:extLst>
      <p:ext uri="{BB962C8B-B14F-4D97-AF65-F5344CB8AC3E}">
        <p14:creationId xmlns:p14="http://schemas.microsoft.com/office/powerpoint/2010/main" val="427363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15EB-245F-9F25-C655-EF0B30D4B5D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16F8818-23AF-2382-8901-565C97007A45}"/>
              </a:ext>
            </a:extLst>
          </p:cNvPr>
          <p:cNvSpPr>
            <a:spLocks noGrp="1"/>
          </p:cNvSpPr>
          <p:nvPr>
            <p:ph idx="1"/>
          </p:nvPr>
        </p:nvSpPr>
        <p:spPr/>
        <p:txBody>
          <a:bodyPr/>
          <a:lstStyle/>
          <a:p>
            <a:pPr marL="457200" indent="-457200"/>
            <a:r>
              <a:rPr lang="en-US" dirty="0">
                <a:latin typeface="Century Gothic"/>
              </a:rPr>
              <a:t>WANDA is sponsored by the Nuclear Data Interagency Working Group (NDIAWG</a:t>
            </a:r>
            <a:r>
              <a:rPr lang="en-US">
                <a:latin typeface="Century Gothic"/>
              </a:rPr>
              <a:t>).</a:t>
            </a:r>
          </a:p>
          <a:p>
            <a:pPr>
              <a:buClr>
                <a:prstClr val="black"/>
              </a:buClr>
            </a:pPr>
            <a:endParaRPr lang="en-US" dirty="0"/>
          </a:p>
        </p:txBody>
      </p:sp>
    </p:spTree>
    <p:extLst>
      <p:ext uri="{BB962C8B-B14F-4D97-AF65-F5344CB8AC3E}">
        <p14:creationId xmlns:p14="http://schemas.microsoft.com/office/powerpoint/2010/main" val="153698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371B-DC18-11CA-D510-6BB0F622BB40}"/>
              </a:ext>
            </a:extLst>
          </p:cNvPr>
          <p:cNvSpPr>
            <a:spLocks noGrp="1"/>
          </p:cNvSpPr>
          <p:nvPr>
            <p:ph type="title"/>
          </p:nvPr>
        </p:nvSpPr>
        <p:spPr/>
        <p:txBody>
          <a:bodyPr/>
          <a:lstStyle/>
          <a:p>
            <a:r>
              <a:rPr lang="en-US">
                <a:latin typeface="Century Gothic"/>
              </a:rPr>
              <a:t>WANDA 2024 location:  Hilton Arlington National Landing</a:t>
            </a:r>
            <a:endParaRPr lang="en-US" dirty="0"/>
          </a:p>
        </p:txBody>
      </p:sp>
      <p:sp>
        <p:nvSpPr>
          <p:cNvPr id="3" name="Content Placeholder 2">
            <a:extLst>
              <a:ext uri="{FF2B5EF4-FFF2-40B4-BE49-F238E27FC236}">
                <a16:creationId xmlns:a16="http://schemas.microsoft.com/office/drawing/2014/main" id="{DB21DC9F-4F3D-18FF-89D9-9526C1A7B0AE}"/>
              </a:ext>
            </a:extLst>
          </p:cNvPr>
          <p:cNvSpPr>
            <a:spLocks noGrp="1"/>
          </p:cNvSpPr>
          <p:nvPr>
            <p:ph idx="1"/>
          </p:nvPr>
        </p:nvSpPr>
        <p:spPr>
          <a:xfrm>
            <a:off x="428895" y="1134751"/>
            <a:ext cx="5381625" cy="4846848"/>
          </a:xfrm>
        </p:spPr>
        <p:txBody>
          <a:bodyPr/>
          <a:lstStyle/>
          <a:p>
            <a:r>
              <a:rPr lang="en-US">
                <a:latin typeface="Century Gothic"/>
              </a:rPr>
              <a:t>•</a:t>
            </a:r>
            <a:r>
              <a:rPr lang="en-US" b="1" u="sng">
                <a:latin typeface="Century Gothic"/>
              </a:rPr>
              <a:t>Feb 26</a:t>
            </a:r>
            <a:r>
              <a:rPr lang="en-US" b="1" u="sng" baseline="30000">
                <a:latin typeface="Century Gothic"/>
              </a:rPr>
              <a:t>th</a:t>
            </a:r>
            <a:r>
              <a:rPr lang="en-US" b="1" u="sng">
                <a:latin typeface="Century Gothic"/>
              </a:rPr>
              <a:t>-29</a:t>
            </a:r>
            <a:r>
              <a:rPr lang="en-US" b="1" u="sng" baseline="30000">
                <a:latin typeface="Century Gothic"/>
              </a:rPr>
              <a:t>th</a:t>
            </a:r>
            <a:r>
              <a:rPr lang="en-US" b="1" u="sng">
                <a:latin typeface="Century Gothic"/>
              </a:rPr>
              <a:t>, 2024</a:t>
            </a:r>
            <a:endParaRPr lang="en-US"/>
          </a:p>
          <a:p>
            <a:pPr>
              <a:buClr>
                <a:srgbClr val="000000"/>
              </a:buClr>
            </a:pPr>
            <a:r>
              <a:rPr lang="en-US">
                <a:latin typeface="Century Gothic"/>
              </a:rPr>
              <a:t>Close to DCA and metro </a:t>
            </a:r>
            <a:r>
              <a:rPr lang="en-US" dirty="0">
                <a:latin typeface="Century Gothic"/>
              </a:rPr>
              <a:t>stations (shuttle from the airport)</a:t>
            </a:r>
            <a:endParaRPr lang="en-US" dirty="0"/>
          </a:p>
          <a:p>
            <a:pPr>
              <a:buClr>
                <a:srgbClr val="000000"/>
              </a:buClr>
            </a:pPr>
            <a:r>
              <a:rPr lang="en-US" dirty="0">
                <a:latin typeface="Century Gothic"/>
              </a:rPr>
              <a:t>Newly renovated as of fall 2023</a:t>
            </a:r>
            <a:endParaRPr lang="en-US" dirty="0"/>
          </a:p>
          <a:p>
            <a:pPr>
              <a:buClr>
                <a:srgbClr val="000000"/>
              </a:buClr>
            </a:pPr>
            <a:r>
              <a:rPr lang="en-US" dirty="0">
                <a:latin typeface="Century Gothic"/>
              </a:rPr>
              <a:t>Poster session for WANDA 2024, have a dedicated space for the posters all week</a:t>
            </a:r>
            <a:endParaRPr lang="en-US" dirty="0"/>
          </a:p>
        </p:txBody>
      </p:sp>
      <p:pic>
        <p:nvPicPr>
          <p:cNvPr id="4" name="Picture 3" descr="Map&#10;&#10;Description automatically generated">
            <a:extLst>
              <a:ext uri="{FF2B5EF4-FFF2-40B4-BE49-F238E27FC236}">
                <a16:creationId xmlns:a16="http://schemas.microsoft.com/office/drawing/2014/main" id="{A43B0AD1-A95F-BA43-FD15-E57E52087885}"/>
              </a:ext>
            </a:extLst>
          </p:cNvPr>
          <p:cNvPicPr>
            <a:picLocks noChangeAspect="1"/>
          </p:cNvPicPr>
          <p:nvPr/>
        </p:nvPicPr>
        <p:blipFill>
          <a:blip r:embed="rId2"/>
          <a:stretch>
            <a:fillRect/>
          </a:stretch>
        </p:blipFill>
        <p:spPr>
          <a:xfrm>
            <a:off x="6146346" y="1052507"/>
            <a:ext cx="5675539" cy="4365182"/>
          </a:xfrm>
          <a:prstGeom prst="rect">
            <a:avLst/>
          </a:prstGeom>
        </p:spPr>
      </p:pic>
    </p:spTree>
    <p:extLst>
      <p:ext uri="{BB962C8B-B14F-4D97-AF65-F5344CB8AC3E}">
        <p14:creationId xmlns:p14="http://schemas.microsoft.com/office/powerpoint/2010/main" val="394618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A6E0-31F0-D0A8-AB72-63BB153DC26A}"/>
              </a:ext>
            </a:extLst>
          </p:cNvPr>
          <p:cNvSpPr>
            <a:spLocks noGrp="1"/>
          </p:cNvSpPr>
          <p:nvPr>
            <p:ph type="title"/>
          </p:nvPr>
        </p:nvSpPr>
        <p:spPr/>
        <p:txBody>
          <a:bodyPr/>
          <a:lstStyle/>
          <a:p>
            <a:r>
              <a:rPr lang="en-US" dirty="0">
                <a:latin typeface="Century Gothic"/>
              </a:rPr>
              <a:t>WANDA 2024 Contacts</a:t>
            </a:r>
            <a:endParaRPr lang="en-US" dirty="0"/>
          </a:p>
        </p:txBody>
      </p:sp>
      <p:sp>
        <p:nvSpPr>
          <p:cNvPr id="3" name="Content Placeholder 2">
            <a:extLst>
              <a:ext uri="{FF2B5EF4-FFF2-40B4-BE49-F238E27FC236}">
                <a16:creationId xmlns:a16="http://schemas.microsoft.com/office/drawing/2014/main" id="{597B3FAE-F689-49DF-DBF1-CD56199B15FE}"/>
              </a:ext>
            </a:extLst>
          </p:cNvPr>
          <p:cNvSpPr>
            <a:spLocks noGrp="1"/>
          </p:cNvSpPr>
          <p:nvPr>
            <p:ph idx="1"/>
          </p:nvPr>
        </p:nvSpPr>
        <p:spPr/>
        <p:txBody>
          <a:bodyPr/>
          <a:lstStyle/>
          <a:p>
            <a:r>
              <a:rPr lang="en-US">
                <a:latin typeface="Century Gothic"/>
              </a:rPr>
              <a:t>WANDA chairs:  Jesse Brown (</a:t>
            </a:r>
            <a:r>
              <a:rPr lang="en-US">
                <a:latin typeface="Century Gothic"/>
                <a:hlinkClick r:id="rId2"/>
              </a:rPr>
              <a:t>brownjm@ornl.gov</a:t>
            </a:r>
            <a:r>
              <a:rPr lang="en-US">
                <a:latin typeface="Century Gothic"/>
              </a:rPr>
              <a:t>, ORNL) and Amy Lovell (</a:t>
            </a:r>
            <a:r>
              <a:rPr lang="en-US">
                <a:latin typeface="Century Gothic"/>
                <a:hlinkClick r:id="rId3"/>
              </a:rPr>
              <a:t>lovell@lanl.gov</a:t>
            </a:r>
            <a:r>
              <a:rPr lang="en-US">
                <a:latin typeface="Century Gothic"/>
              </a:rPr>
              <a:t>, LANL)</a:t>
            </a:r>
          </a:p>
          <a:p>
            <a:pPr>
              <a:buClr>
                <a:srgbClr val="000000"/>
              </a:buClr>
            </a:pPr>
            <a:r>
              <a:rPr lang="en-US">
                <a:latin typeface="Century Gothic"/>
              </a:rPr>
              <a:t>Logistics point of contact:  Lisa Felker (</a:t>
            </a:r>
            <a:r>
              <a:rPr lang="en-US">
                <a:latin typeface="Century Gothic"/>
                <a:hlinkClick r:id="rId4"/>
              </a:rPr>
              <a:t>felker7@llnl.gov</a:t>
            </a:r>
            <a:r>
              <a:rPr lang="en-US">
                <a:latin typeface="Century Gothic"/>
              </a:rPr>
              <a:t>, LLNL)</a:t>
            </a:r>
          </a:p>
          <a:p>
            <a:pPr>
              <a:buClr>
                <a:srgbClr val="000000"/>
              </a:buClr>
            </a:pPr>
            <a:r>
              <a:rPr lang="en-US">
                <a:latin typeface="Century Gothic"/>
              </a:rPr>
              <a:t>Nuclear Data Working Group chair:  Todd Bredeweg (</a:t>
            </a:r>
            <a:r>
              <a:rPr lang="en-US">
                <a:latin typeface="Century Gothic"/>
                <a:hlinkClick r:id="rId5"/>
              </a:rPr>
              <a:t>toddb@lanl.gov</a:t>
            </a:r>
            <a:r>
              <a:rPr lang="en-US">
                <a:latin typeface="Century Gothic"/>
              </a:rPr>
              <a:t>, LANL)</a:t>
            </a:r>
          </a:p>
          <a:p>
            <a:pPr>
              <a:buClr>
                <a:srgbClr val="000000"/>
              </a:buClr>
            </a:pPr>
            <a:r>
              <a:rPr lang="en-US">
                <a:latin typeface="Century Gothic"/>
              </a:rPr>
              <a:t>Nuclear Data Working Group vice chair:  Jo Ressler (</a:t>
            </a:r>
            <a:r>
              <a:rPr lang="en-US">
                <a:latin typeface="Century Gothic"/>
                <a:hlinkClick r:id="rId6"/>
              </a:rPr>
              <a:t>ressler2@llnl.gov</a:t>
            </a:r>
            <a:r>
              <a:rPr lang="en-US">
                <a:latin typeface="Century Gothic"/>
              </a:rPr>
              <a:t>, LLNL)</a:t>
            </a:r>
            <a:endParaRPr lang="en-US"/>
          </a:p>
        </p:txBody>
      </p:sp>
    </p:spTree>
    <p:extLst>
      <p:ext uri="{BB962C8B-B14F-4D97-AF65-F5344CB8AC3E}">
        <p14:creationId xmlns:p14="http://schemas.microsoft.com/office/powerpoint/2010/main" val="192294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3650-9DD3-5B91-DBE8-030ACA1212A4}"/>
              </a:ext>
            </a:extLst>
          </p:cNvPr>
          <p:cNvSpPr>
            <a:spLocks noGrp="1"/>
          </p:cNvSpPr>
          <p:nvPr>
            <p:ph type="title"/>
          </p:nvPr>
        </p:nvSpPr>
        <p:spPr/>
        <p:txBody>
          <a:bodyPr/>
          <a:lstStyle/>
          <a:p>
            <a:r>
              <a:rPr lang="en-US" dirty="0"/>
              <a:t>Sessions</a:t>
            </a:r>
          </a:p>
        </p:txBody>
      </p:sp>
      <p:sp>
        <p:nvSpPr>
          <p:cNvPr id="3" name="Content Placeholder 2">
            <a:extLst>
              <a:ext uri="{FF2B5EF4-FFF2-40B4-BE49-F238E27FC236}">
                <a16:creationId xmlns:a16="http://schemas.microsoft.com/office/drawing/2014/main" id="{EAE0AE87-8422-741E-EA1A-0958D095A4F6}"/>
              </a:ext>
            </a:extLst>
          </p:cNvPr>
          <p:cNvSpPr>
            <a:spLocks noGrp="1"/>
          </p:cNvSpPr>
          <p:nvPr>
            <p:ph idx="1"/>
          </p:nvPr>
        </p:nvSpPr>
        <p:spPr>
          <a:xfrm>
            <a:off x="418477" y="993866"/>
            <a:ext cx="5489770" cy="1955941"/>
          </a:xfrm>
        </p:spPr>
        <p:txBody>
          <a:bodyPr/>
          <a:lstStyle/>
          <a:p>
            <a:r>
              <a:rPr lang="en-US" dirty="0"/>
              <a:t>ND for Fusion Energy</a:t>
            </a:r>
          </a:p>
          <a:p>
            <a:pPr marL="687070" lvl="1"/>
            <a:r>
              <a:rPr lang="en-US" dirty="0" err="1">
                <a:ea typeface="+mn-lt"/>
                <a:cs typeface="+mn-lt"/>
              </a:rPr>
              <a:t>Rxn's</a:t>
            </a:r>
            <a:r>
              <a:rPr lang="en-US" dirty="0">
                <a:ea typeface="+mn-lt"/>
                <a:cs typeface="+mn-lt"/>
              </a:rPr>
              <a:t> and Transport for Fusion</a:t>
            </a:r>
          </a:p>
          <a:p>
            <a:pPr marL="687070" lvl="1">
              <a:buClr>
                <a:srgbClr val="000000"/>
              </a:buClr>
            </a:pPr>
            <a:r>
              <a:rPr lang="en-US" dirty="0">
                <a:cs typeface="Arial"/>
              </a:rPr>
              <a:t>Tritium Production</a:t>
            </a:r>
            <a:endParaRPr lang="en-US" dirty="0"/>
          </a:p>
          <a:p>
            <a:pPr marL="687070" lvl="1"/>
            <a:r>
              <a:rPr lang="en-US" dirty="0"/>
              <a:t>Material Damage</a:t>
            </a:r>
          </a:p>
        </p:txBody>
      </p:sp>
      <p:grpSp>
        <p:nvGrpSpPr>
          <p:cNvPr id="14" name="Group 13">
            <a:extLst>
              <a:ext uri="{FF2B5EF4-FFF2-40B4-BE49-F238E27FC236}">
                <a16:creationId xmlns:a16="http://schemas.microsoft.com/office/drawing/2014/main" id="{7C83C39B-CA83-346B-A47E-358CF0EC5A87}"/>
              </a:ext>
            </a:extLst>
          </p:cNvPr>
          <p:cNvGrpSpPr/>
          <p:nvPr/>
        </p:nvGrpSpPr>
        <p:grpSpPr>
          <a:xfrm>
            <a:off x="1198000" y="3667561"/>
            <a:ext cx="10387770" cy="2442258"/>
            <a:chOff x="1026593" y="3974584"/>
            <a:chExt cx="10387770" cy="2442258"/>
          </a:xfrm>
        </p:grpSpPr>
        <p:sp>
          <p:nvSpPr>
            <p:cNvPr id="4" name="Rectangle 3">
              <a:extLst>
                <a:ext uri="{FF2B5EF4-FFF2-40B4-BE49-F238E27FC236}">
                  <a16:creationId xmlns:a16="http://schemas.microsoft.com/office/drawing/2014/main" id="{9B285E67-461D-E574-ED9A-3F7E708DA9CD}"/>
                </a:ext>
              </a:extLst>
            </p:cNvPr>
            <p:cNvSpPr/>
            <p:nvPr/>
          </p:nvSpPr>
          <p:spPr>
            <a:xfrm>
              <a:off x="1026593"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Rectangle 9">
              <a:extLst>
                <a:ext uri="{FF2B5EF4-FFF2-40B4-BE49-F238E27FC236}">
                  <a16:creationId xmlns:a16="http://schemas.microsoft.com/office/drawing/2014/main" id="{05F016A3-193E-CC83-A789-E87FE4F9F69A}"/>
                </a:ext>
              </a:extLst>
            </p:cNvPr>
            <p:cNvSpPr/>
            <p:nvPr/>
          </p:nvSpPr>
          <p:spPr>
            <a:xfrm>
              <a:off x="3104147"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Rectangle 10">
              <a:extLst>
                <a:ext uri="{FF2B5EF4-FFF2-40B4-BE49-F238E27FC236}">
                  <a16:creationId xmlns:a16="http://schemas.microsoft.com/office/drawing/2014/main" id="{86098C44-8315-7011-453C-543840752647}"/>
                </a:ext>
              </a:extLst>
            </p:cNvPr>
            <p:cNvSpPr/>
            <p:nvPr/>
          </p:nvSpPr>
          <p:spPr>
            <a:xfrm>
              <a:off x="5181701"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0B8E8EB7-E7A2-FB74-6388-261E7DE3A020}"/>
                </a:ext>
              </a:extLst>
            </p:cNvPr>
            <p:cNvSpPr/>
            <p:nvPr/>
          </p:nvSpPr>
          <p:spPr>
            <a:xfrm>
              <a:off x="7259255"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52758DD1-AEF8-52C7-0524-AA19EB47AE4A}"/>
                </a:ext>
              </a:extLst>
            </p:cNvPr>
            <p:cNvSpPr/>
            <p:nvPr/>
          </p:nvSpPr>
          <p:spPr>
            <a:xfrm>
              <a:off x="9336809" y="3974584"/>
              <a:ext cx="2077554" cy="2442258"/>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sp>
        <p:nvSpPr>
          <p:cNvPr id="15" name="TextBox 14">
            <a:extLst>
              <a:ext uri="{FF2B5EF4-FFF2-40B4-BE49-F238E27FC236}">
                <a16:creationId xmlns:a16="http://schemas.microsoft.com/office/drawing/2014/main" id="{67FA6496-21DA-B98C-32E7-3A55BE2768D6}"/>
              </a:ext>
            </a:extLst>
          </p:cNvPr>
          <p:cNvSpPr txBox="1"/>
          <p:nvPr/>
        </p:nvSpPr>
        <p:spPr>
          <a:xfrm>
            <a:off x="1551028" y="3251485"/>
            <a:ext cx="1127232" cy="341632"/>
          </a:xfrm>
          <a:prstGeom prst="rect">
            <a:avLst/>
          </a:prstGeom>
          <a:noFill/>
        </p:spPr>
        <p:txBody>
          <a:bodyPr wrap="none" rtlCol="0">
            <a:spAutoFit/>
          </a:bodyPr>
          <a:lstStyle/>
          <a:p>
            <a:pPr algn="l">
              <a:lnSpc>
                <a:spcPct val="90000"/>
              </a:lnSpc>
            </a:pPr>
            <a:r>
              <a:rPr lang="en-US" dirty="0">
                <a:latin typeface="+mn-lt"/>
              </a:rPr>
              <a:t>Monday</a:t>
            </a:r>
          </a:p>
        </p:txBody>
      </p:sp>
      <p:sp>
        <p:nvSpPr>
          <p:cNvPr id="16" name="TextBox 15">
            <a:extLst>
              <a:ext uri="{FF2B5EF4-FFF2-40B4-BE49-F238E27FC236}">
                <a16:creationId xmlns:a16="http://schemas.microsoft.com/office/drawing/2014/main" id="{42446038-A693-9B5E-C57E-D20D4D41AF08}"/>
              </a:ext>
            </a:extLst>
          </p:cNvPr>
          <p:cNvSpPr txBox="1"/>
          <p:nvPr/>
        </p:nvSpPr>
        <p:spPr>
          <a:xfrm>
            <a:off x="3734673" y="3251485"/>
            <a:ext cx="1103187" cy="341632"/>
          </a:xfrm>
          <a:prstGeom prst="rect">
            <a:avLst/>
          </a:prstGeom>
          <a:noFill/>
        </p:spPr>
        <p:txBody>
          <a:bodyPr wrap="none" rtlCol="0">
            <a:spAutoFit/>
          </a:bodyPr>
          <a:lstStyle/>
          <a:p>
            <a:pPr algn="l">
              <a:lnSpc>
                <a:spcPct val="90000"/>
              </a:lnSpc>
            </a:pPr>
            <a:r>
              <a:rPr lang="en-US" dirty="0">
                <a:latin typeface="+mn-lt"/>
              </a:rPr>
              <a:t>Tuesday</a:t>
            </a:r>
          </a:p>
        </p:txBody>
      </p:sp>
      <p:sp>
        <p:nvSpPr>
          <p:cNvPr id="17" name="TextBox 16">
            <a:extLst>
              <a:ext uri="{FF2B5EF4-FFF2-40B4-BE49-F238E27FC236}">
                <a16:creationId xmlns:a16="http://schemas.microsoft.com/office/drawing/2014/main" id="{197A3C28-5D53-598D-8C08-7195F04AE007}"/>
              </a:ext>
            </a:extLst>
          </p:cNvPr>
          <p:cNvSpPr txBox="1"/>
          <p:nvPr/>
        </p:nvSpPr>
        <p:spPr>
          <a:xfrm>
            <a:off x="5609681" y="3272275"/>
            <a:ext cx="1535998" cy="341632"/>
          </a:xfrm>
          <a:prstGeom prst="rect">
            <a:avLst/>
          </a:prstGeom>
          <a:noFill/>
        </p:spPr>
        <p:txBody>
          <a:bodyPr wrap="none" rtlCol="0">
            <a:spAutoFit/>
          </a:bodyPr>
          <a:lstStyle/>
          <a:p>
            <a:pPr algn="l">
              <a:lnSpc>
                <a:spcPct val="90000"/>
              </a:lnSpc>
            </a:pPr>
            <a:r>
              <a:rPr lang="en-US" dirty="0">
                <a:latin typeface="+mn-lt"/>
              </a:rPr>
              <a:t>Wednesday</a:t>
            </a:r>
          </a:p>
        </p:txBody>
      </p:sp>
      <p:sp>
        <p:nvSpPr>
          <p:cNvPr id="18" name="TextBox 17">
            <a:extLst>
              <a:ext uri="{FF2B5EF4-FFF2-40B4-BE49-F238E27FC236}">
                <a16:creationId xmlns:a16="http://schemas.microsoft.com/office/drawing/2014/main" id="{DA9970E5-FBF9-0362-3843-FAB157288170}"/>
              </a:ext>
            </a:extLst>
          </p:cNvPr>
          <p:cNvSpPr txBox="1"/>
          <p:nvPr/>
        </p:nvSpPr>
        <p:spPr>
          <a:xfrm>
            <a:off x="7872148" y="3272275"/>
            <a:ext cx="1162498" cy="341632"/>
          </a:xfrm>
          <a:prstGeom prst="rect">
            <a:avLst/>
          </a:prstGeom>
          <a:noFill/>
        </p:spPr>
        <p:txBody>
          <a:bodyPr wrap="none" rtlCol="0">
            <a:spAutoFit/>
          </a:bodyPr>
          <a:lstStyle/>
          <a:p>
            <a:pPr algn="l">
              <a:lnSpc>
                <a:spcPct val="90000"/>
              </a:lnSpc>
            </a:pPr>
            <a:r>
              <a:rPr lang="en-US" dirty="0">
                <a:latin typeface="+mn-lt"/>
              </a:rPr>
              <a:t>Thursday</a:t>
            </a:r>
          </a:p>
        </p:txBody>
      </p:sp>
      <p:sp>
        <p:nvSpPr>
          <p:cNvPr id="19" name="TextBox 18">
            <a:extLst>
              <a:ext uri="{FF2B5EF4-FFF2-40B4-BE49-F238E27FC236}">
                <a16:creationId xmlns:a16="http://schemas.microsoft.com/office/drawing/2014/main" id="{BFA14779-DCF0-603A-2C97-3188FCB939F9}"/>
              </a:ext>
            </a:extLst>
          </p:cNvPr>
          <p:cNvSpPr txBox="1"/>
          <p:nvPr/>
        </p:nvSpPr>
        <p:spPr>
          <a:xfrm>
            <a:off x="10105193" y="3272275"/>
            <a:ext cx="851515" cy="341632"/>
          </a:xfrm>
          <a:prstGeom prst="rect">
            <a:avLst/>
          </a:prstGeom>
          <a:noFill/>
        </p:spPr>
        <p:txBody>
          <a:bodyPr wrap="none" rtlCol="0">
            <a:spAutoFit/>
          </a:bodyPr>
          <a:lstStyle/>
          <a:p>
            <a:pPr algn="l">
              <a:lnSpc>
                <a:spcPct val="90000"/>
              </a:lnSpc>
            </a:pPr>
            <a:r>
              <a:rPr lang="en-US" dirty="0">
                <a:latin typeface="+mn-lt"/>
              </a:rPr>
              <a:t>Friday</a:t>
            </a:r>
          </a:p>
        </p:txBody>
      </p:sp>
      <p:sp>
        <p:nvSpPr>
          <p:cNvPr id="22" name="Content Placeholder 2">
            <a:extLst>
              <a:ext uri="{FF2B5EF4-FFF2-40B4-BE49-F238E27FC236}">
                <a16:creationId xmlns:a16="http://schemas.microsoft.com/office/drawing/2014/main" id="{7BAF8EA1-F172-5A6F-D35A-DDEFA6D9FE9B}"/>
              </a:ext>
            </a:extLst>
          </p:cNvPr>
          <p:cNvSpPr txBox="1">
            <a:spLocks/>
          </p:cNvSpPr>
          <p:nvPr/>
        </p:nvSpPr>
        <p:spPr bwMode="auto">
          <a:xfrm>
            <a:off x="6096000" y="947455"/>
            <a:ext cx="5489770" cy="1955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Isotope Production &amp; </a:t>
            </a:r>
            <a:r>
              <a:rPr lang="en-US" dirty="0" err="1"/>
              <a:t>Targetry</a:t>
            </a:r>
            <a:endParaRPr lang="en-US" dirty="0"/>
          </a:p>
          <a:p>
            <a:r>
              <a:rPr lang="en-US" dirty="0"/>
              <a:t>Uncertainty Quantification</a:t>
            </a:r>
          </a:p>
        </p:txBody>
      </p:sp>
      <p:sp>
        <p:nvSpPr>
          <p:cNvPr id="23" name="TextBox 22">
            <a:extLst>
              <a:ext uri="{FF2B5EF4-FFF2-40B4-BE49-F238E27FC236}">
                <a16:creationId xmlns:a16="http://schemas.microsoft.com/office/drawing/2014/main" id="{917394A5-4CD4-F222-C600-2CDD2244D796}"/>
              </a:ext>
            </a:extLst>
          </p:cNvPr>
          <p:cNvSpPr txBox="1"/>
          <p:nvPr/>
        </p:nvSpPr>
        <p:spPr>
          <a:xfrm rot="16200000">
            <a:off x="125410" y="4193410"/>
            <a:ext cx="1393330" cy="341632"/>
          </a:xfrm>
          <a:prstGeom prst="rect">
            <a:avLst/>
          </a:prstGeom>
          <a:noFill/>
        </p:spPr>
        <p:txBody>
          <a:bodyPr wrap="none" rtlCol="0">
            <a:spAutoFit/>
          </a:bodyPr>
          <a:lstStyle/>
          <a:p>
            <a:pPr algn="l">
              <a:lnSpc>
                <a:spcPct val="90000"/>
              </a:lnSpc>
            </a:pPr>
            <a:r>
              <a:rPr lang="en-US" dirty="0">
                <a:latin typeface="+mn-lt"/>
              </a:rPr>
              <a:t>8am-12pm</a:t>
            </a:r>
          </a:p>
        </p:txBody>
      </p:sp>
      <p:sp>
        <p:nvSpPr>
          <p:cNvPr id="24" name="TextBox 23">
            <a:extLst>
              <a:ext uri="{FF2B5EF4-FFF2-40B4-BE49-F238E27FC236}">
                <a16:creationId xmlns:a16="http://schemas.microsoft.com/office/drawing/2014/main" id="{92337970-959D-4F3D-FC92-94B23238DCC3}"/>
              </a:ext>
            </a:extLst>
          </p:cNvPr>
          <p:cNvSpPr txBox="1"/>
          <p:nvPr/>
        </p:nvSpPr>
        <p:spPr>
          <a:xfrm rot="16200000">
            <a:off x="401544" y="5493207"/>
            <a:ext cx="891591" cy="341632"/>
          </a:xfrm>
          <a:prstGeom prst="rect">
            <a:avLst/>
          </a:prstGeom>
          <a:noFill/>
        </p:spPr>
        <p:txBody>
          <a:bodyPr wrap="none" rtlCol="0">
            <a:spAutoFit/>
          </a:bodyPr>
          <a:lstStyle/>
          <a:p>
            <a:pPr algn="l">
              <a:lnSpc>
                <a:spcPct val="90000"/>
              </a:lnSpc>
            </a:pPr>
            <a:r>
              <a:rPr lang="en-US" dirty="0">
                <a:latin typeface="+mn-lt"/>
              </a:rPr>
              <a:t>1-5pm</a:t>
            </a:r>
          </a:p>
        </p:txBody>
      </p:sp>
      <p:cxnSp>
        <p:nvCxnSpPr>
          <p:cNvPr id="26" name="Straight Connector 25">
            <a:extLst>
              <a:ext uri="{FF2B5EF4-FFF2-40B4-BE49-F238E27FC236}">
                <a16:creationId xmlns:a16="http://schemas.microsoft.com/office/drawing/2014/main" id="{A5D8D240-2525-8BFA-3B25-C3751B16EE5B}"/>
              </a:ext>
            </a:extLst>
          </p:cNvPr>
          <p:cNvCxnSpPr>
            <a:stCxn id="4" idx="1"/>
          </p:cNvCxnSpPr>
          <p:nvPr/>
        </p:nvCxnSpPr>
        <p:spPr>
          <a:xfrm>
            <a:off x="1198000" y="4888690"/>
            <a:ext cx="1038777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BBDFF9F-1378-5C8B-948C-F18FEEAB8260}"/>
              </a:ext>
            </a:extLst>
          </p:cNvPr>
          <p:cNvSpPr txBox="1"/>
          <p:nvPr/>
        </p:nvSpPr>
        <p:spPr>
          <a:xfrm>
            <a:off x="1403012" y="4129747"/>
            <a:ext cx="1724526" cy="590931"/>
          </a:xfrm>
          <a:prstGeom prst="rect">
            <a:avLst/>
          </a:prstGeom>
          <a:noFill/>
        </p:spPr>
        <p:txBody>
          <a:bodyPr wrap="square" lIns="91440" tIns="45720" rIns="91440" bIns="45720" anchor="t">
            <a:spAutoFit/>
          </a:bodyPr>
          <a:lstStyle/>
          <a:p>
            <a:pPr algn="ctr">
              <a:lnSpc>
                <a:spcPct val="90000"/>
              </a:lnSpc>
            </a:pPr>
            <a:r>
              <a:rPr lang="en-US" dirty="0">
                <a:latin typeface="+mn-lt"/>
              </a:rPr>
              <a:t>Intro &amp; PMs</a:t>
            </a:r>
          </a:p>
          <a:p>
            <a:pPr algn="ctr">
              <a:lnSpc>
                <a:spcPct val="90000"/>
              </a:lnSpc>
            </a:pPr>
            <a:endParaRPr lang="en-US" dirty="0">
              <a:latin typeface="+mn-lt"/>
            </a:endParaRPr>
          </a:p>
        </p:txBody>
      </p:sp>
      <p:sp>
        <p:nvSpPr>
          <p:cNvPr id="29" name="TextBox 28">
            <a:extLst>
              <a:ext uri="{FF2B5EF4-FFF2-40B4-BE49-F238E27FC236}">
                <a16:creationId xmlns:a16="http://schemas.microsoft.com/office/drawing/2014/main" id="{B66DDCDD-49CB-9901-D239-64DB81CF437E}"/>
              </a:ext>
            </a:extLst>
          </p:cNvPr>
          <p:cNvSpPr txBox="1"/>
          <p:nvPr/>
        </p:nvSpPr>
        <p:spPr>
          <a:xfrm>
            <a:off x="5577420" y="4161800"/>
            <a:ext cx="1600778" cy="341632"/>
          </a:xfrm>
          <a:prstGeom prst="rect">
            <a:avLst/>
          </a:prstGeom>
          <a:noFill/>
        </p:spPr>
        <p:txBody>
          <a:bodyPr wrap="square" lIns="91440" tIns="45720" rIns="91440" bIns="45720" anchor="t">
            <a:spAutoFit/>
          </a:bodyPr>
          <a:lstStyle/>
          <a:p>
            <a:pPr algn="ctr">
              <a:lnSpc>
                <a:spcPct val="90000"/>
              </a:lnSpc>
            </a:pPr>
            <a:r>
              <a:rPr lang="en-US" dirty="0">
                <a:latin typeface="+mn-lt"/>
              </a:rPr>
              <a:t>Isotopes</a:t>
            </a:r>
          </a:p>
        </p:txBody>
      </p:sp>
      <p:sp>
        <p:nvSpPr>
          <p:cNvPr id="30" name="TextBox 29">
            <a:extLst>
              <a:ext uri="{FF2B5EF4-FFF2-40B4-BE49-F238E27FC236}">
                <a16:creationId xmlns:a16="http://schemas.microsoft.com/office/drawing/2014/main" id="{7BA5D8FA-E042-0487-BCDA-B1DDDBBC8E3C}"/>
              </a:ext>
            </a:extLst>
          </p:cNvPr>
          <p:cNvSpPr txBox="1"/>
          <p:nvPr/>
        </p:nvSpPr>
        <p:spPr>
          <a:xfrm>
            <a:off x="1222830" y="5058238"/>
            <a:ext cx="2078572" cy="590931"/>
          </a:xfrm>
          <a:prstGeom prst="rect">
            <a:avLst/>
          </a:prstGeom>
          <a:noFill/>
        </p:spPr>
        <p:txBody>
          <a:bodyPr wrap="square" lIns="91440" tIns="45720" rIns="91440" bIns="45720" anchor="t">
            <a:spAutoFit/>
          </a:bodyPr>
          <a:lstStyle/>
          <a:p>
            <a:pPr algn="ctr">
              <a:lnSpc>
                <a:spcPct val="90000"/>
              </a:lnSpc>
            </a:pPr>
            <a:r>
              <a:rPr lang="en-US" dirty="0" err="1">
                <a:latin typeface="+mn-lt"/>
                <a:cs typeface="Arial"/>
              </a:rPr>
              <a:t>Rxn's</a:t>
            </a:r>
            <a:r>
              <a:rPr lang="en-US" dirty="0">
                <a:latin typeface="+mn-lt"/>
                <a:cs typeface="Arial"/>
              </a:rPr>
              <a:t> &amp; Transport for Fusion</a:t>
            </a:r>
            <a:endParaRPr lang="en-US" dirty="0">
              <a:latin typeface="+mn-lt"/>
            </a:endParaRPr>
          </a:p>
        </p:txBody>
      </p:sp>
      <p:sp>
        <p:nvSpPr>
          <p:cNvPr id="31" name="TextBox 30">
            <a:extLst>
              <a:ext uri="{FF2B5EF4-FFF2-40B4-BE49-F238E27FC236}">
                <a16:creationId xmlns:a16="http://schemas.microsoft.com/office/drawing/2014/main" id="{A941D08B-8123-780A-F311-663A0BA51942}"/>
              </a:ext>
            </a:extLst>
          </p:cNvPr>
          <p:cNvSpPr txBox="1"/>
          <p:nvPr/>
        </p:nvSpPr>
        <p:spPr>
          <a:xfrm>
            <a:off x="3534903" y="3972439"/>
            <a:ext cx="1600778" cy="840230"/>
          </a:xfrm>
          <a:prstGeom prst="rect">
            <a:avLst/>
          </a:prstGeom>
          <a:noFill/>
        </p:spPr>
        <p:txBody>
          <a:bodyPr wrap="square" lIns="91440" tIns="45720" rIns="91440" bIns="45720" anchor="t">
            <a:spAutoFit/>
          </a:bodyPr>
          <a:lstStyle/>
          <a:p>
            <a:pPr algn="ctr">
              <a:lnSpc>
                <a:spcPct val="90000"/>
              </a:lnSpc>
            </a:pPr>
            <a:r>
              <a:rPr lang="en-US" dirty="0">
                <a:latin typeface="+mn-lt"/>
                <a:cs typeface="Arial"/>
              </a:rPr>
              <a:t>Tritium Production</a:t>
            </a:r>
          </a:p>
          <a:p>
            <a:pPr algn="ctr">
              <a:lnSpc>
                <a:spcPct val="90000"/>
              </a:lnSpc>
            </a:pPr>
            <a:endParaRPr lang="en-US" dirty="0">
              <a:latin typeface="+mn-lt"/>
            </a:endParaRPr>
          </a:p>
        </p:txBody>
      </p:sp>
      <p:sp>
        <p:nvSpPr>
          <p:cNvPr id="32" name="TextBox 31">
            <a:extLst>
              <a:ext uri="{FF2B5EF4-FFF2-40B4-BE49-F238E27FC236}">
                <a16:creationId xmlns:a16="http://schemas.microsoft.com/office/drawing/2014/main" id="{776BE5F5-BA34-D8C5-6039-659FEBDC5D29}"/>
              </a:ext>
            </a:extLst>
          </p:cNvPr>
          <p:cNvSpPr txBox="1"/>
          <p:nvPr/>
        </p:nvSpPr>
        <p:spPr>
          <a:xfrm>
            <a:off x="3486214" y="5115488"/>
            <a:ext cx="1600778" cy="840230"/>
          </a:xfrm>
          <a:prstGeom prst="rect">
            <a:avLst/>
          </a:prstGeom>
          <a:noFill/>
        </p:spPr>
        <p:txBody>
          <a:bodyPr wrap="square" lIns="91440" tIns="45720" rIns="91440" bIns="45720" anchor="t">
            <a:spAutoFit/>
          </a:bodyPr>
          <a:lstStyle/>
          <a:p>
            <a:pPr algn="ctr">
              <a:lnSpc>
                <a:spcPct val="90000"/>
              </a:lnSpc>
            </a:pPr>
            <a:r>
              <a:rPr lang="en-US" dirty="0">
                <a:latin typeface="+mn-lt"/>
              </a:rPr>
              <a:t>Material Damage</a:t>
            </a:r>
          </a:p>
          <a:p>
            <a:pPr algn="ctr">
              <a:lnSpc>
                <a:spcPct val="90000"/>
              </a:lnSpc>
            </a:pPr>
            <a:endParaRPr lang="en-US" dirty="0">
              <a:latin typeface="+mn-lt"/>
            </a:endParaRPr>
          </a:p>
        </p:txBody>
      </p:sp>
      <p:sp>
        <p:nvSpPr>
          <p:cNvPr id="33" name="TextBox 32">
            <a:extLst>
              <a:ext uri="{FF2B5EF4-FFF2-40B4-BE49-F238E27FC236}">
                <a16:creationId xmlns:a16="http://schemas.microsoft.com/office/drawing/2014/main" id="{A42FEF5B-99A8-4464-DAA7-33C14786C24B}"/>
              </a:ext>
            </a:extLst>
          </p:cNvPr>
          <p:cNvSpPr txBox="1"/>
          <p:nvPr/>
        </p:nvSpPr>
        <p:spPr>
          <a:xfrm>
            <a:off x="5526566" y="5090057"/>
            <a:ext cx="1816159" cy="840230"/>
          </a:xfrm>
          <a:prstGeom prst="rect">
            <a:avLst/>
          </a:prstGeom>
          <a:noFill/>
        </p:spPr>
        <p:txBody>
          <a:bodyPr wrap="square" lIns="91440" tIns="45720" rIns="91440" bIns="45720" anchor="t">
            <a:spAutoFit/>
          </a:bodyPr>
          <a:lstStyle/>
          <a:p>
            <a:pPr algn="ctr">
              <a:lnSpc>
                <a:spcPct val="90000"/>
              </a:lnSpc>
            </a:pPr>
            <a:r>
              <a:rPr lang="en-US" dirty="0">
                <a:latin typeface="+mn-lt"/>
              </a:rPr>
              <a:t>Uncertainty Quantification</a:t>
            </a:r>
          </a:p>
          <a:p>
            <a:pPr algn="ctr">
              <a:lnSpc>
                <a:spcPct val="90000"/>
              </a:lnSpc>
            </a:pPr>
            <a:endParaRPr lang="en-US" dirty="0">
              <a:latin typeface="+mn-lt"/>
            </a:endParaRPr>
          </a:p>
        </p:txBody>
      </p:sp>
      <p:sp>
        <p:nvSpPr>
          <p:cNvPr id="34" name="TextBox 33">
            <a:extLst>
              <a:ext uri="{FF2B5EF4-FFF2-40B4-BE49-F238E27FC236}">
                <a16:creationId xmlns:a16="http://schemas.microsoft.com/office/drawing/2014/main" id="{D142A760-9BCE-558C-1744-5B47205260D1}"/>
              </a:ext>
            </a:extLst>
          </p:cNvPr>
          <p:cNvSpPr txBox="1"/>
          <p:nvPr/>
        </p:nvSpPr>
        <p:spPr>
          <a:xfrm>
            <a:off x="7548490" y="3879813"/>
            <a:ext cx="1816159" cy="840230"/>
          </a:xfrm>
          <a:prstGeom prst="rect">
            <a:avLst/>
          </a:prstGeom>
          <a:noFill/>
        </p:spPr>
        <p:txBody>
          <a:bodyPr wrap="square" lIns="91440" tIns="45720" rIns="91440" bIns="45720" anchor="t">
            <a:spAutoFit/>
          </a:bodyPr>
          <a:lstStyle/>
          <a:p>
            <a:pPr algn="ctr">
              <a:lnSpc>
                <a:spcPct val="90000"/>
              </a:lnSpc>
            </a:pPr>
            <a:r>
              <a:rPr lang="en-US" dirty="0">
                <a:latin typeface="+mn-lt"/>
              </a:rPr>
              <a:t>Project Reports</a:t>
            </a:r>
          </a:p>
          <a:p>
            <a:pPr algn="ctr">
              <a:lnSpc>
                <a:spcPct val="90000"/>
              </a:lnSpc>
            </a:pPr>
            <a:endParaRPr lang="en-US" dirty="0">
              <a:latin typeface="+mn-lt"/>
            </a:endParaRPr>
          </a:p>
        </p:txBody>
      </p:sp>
      <p:sp>
        <p:nvSpPr>
          <p:cNvPr id="35" name="TextBox 34">
            <a:extLst>
              <a:ext uri="{FF2B5EF4-FFF2-40B4-BE49-F238E27FC236}">
                <a16:creationId xmlns:a16="http://schemas.microsoft.com/office/drawing/2014/main" id="{DAFE5D6E-7DB5-C74D-4020-0D22EFB559AF}"/>
              </a:ext>
            </a:extLst>
          </p:cNvPr>
          <p:cNvSpPr txBox="1"/>
          <p:nvPr/>
        </p:nvSpPr>
        <p:spPr>
          <a:xfrm>
            <a:off x="7420864" y="5113527"/>
            <a:ext cx="2092271" cy="840230"/>
          </a:xfrm>
          <a:prstGeom prst="rect">
            <a:avLst/>
          </a:prstGeom>
          <a:noFill/>
        </p:spPr>
        <p:txBody>
          <a:bodyPr wrap="square" lIns="91440" tIns="45720" rIns="91440" bIns="45720" anchor="t">
            <a:spAutoFit/>
          </a:bodyPr>
          <a:lstStyle/>
          <a:p>
            <a:pPr algn="ctr">
              <a:lnSpc>
                <a:spcPct val="90000"/>
              </a:lnSpc>
            </a:pPr>
            <a:r>
              <a:rPr lang="en-US" dirty="0">
                <a:latin typeface="+mn-lt"/>
              </a:rPr>
              <a:t>Project Reports &amp; Session Wrap-up</a:t>
            </a:r>
          </a:p>
          <a:p>
            <a:pPr algn="ctr">
              <a:lnSpc>
                <a:spcPct val="90000"/>
              </a:lnSpc>
            </a:pPr>
            <a:endParaRPr lang="en-US" dirty="0">
              <a:latin typeface="+mn-lt"/>
            </a:endParaRPr>
          </a:p>
        </p:txBody>
      </p:sp>
      <p:sp>
        <p:nvSpPr>
          <p:cNvPr id="36" name="TextBox 35">
            <a:extLst>
              <a:ext uri="{FF2B5EF4-FFF2-40B4-BE49-F238E27FC236}">
                <a16:creationId xmlns:a16="http://schemas.microsoft.com/office/drawing/2014/main" id="{F782AF48-A28F-07D5-CF85-3D7F910B9581}"/>
              </a:ext>
            </a:extLst>
          </p:cNvPr>
          <p:cNvSpPr txBox="1"/>
          <p:nvPr/>
        </p:nvSpPr>
        <p:spPr>
          <a:xfrm rot="2682124">
            <a:off x="9578995" y="4783090"/>
            <a:ext cx="2092271" cy="424732"/>
          </a:xfrm>
          <a:prstGeom prst="rect">
            <a:avLst/>
          </a:prstGeom>
          <a:noFill/>
        </p:spPr>
        <p:txBody>
          <a:bodyPr wrap="square" lIns="91440" tIns="45720" rIns="91440" bIns="45720" anchor="t">
            <a:spAutoFit/>
          </a:bodyPr>
          <a:lstStyle/>
          <a:p>
            <a:pPr algn="l">
              <a:lnSpc>
                <a:spcPct val="90000"/>
              </a:lnSpc>
            </a:pPr>
            <a:r>
              <a:rPr lang="en-US" sz="2400" b="1" dirty="0">
                <a:solidFill>
                  <a:srgbClr val="FF0000"/>
                </a:solidFill>
                <a:latin typeface="+mn-lt"/>
                <a:cs typeface="Arial"/>
              </a:rPr>
              <a:t>Restricted</a:t>
            </a:r>
            <a:endParaRPr lang="en-US" sz="2400" b="1" dirty="0">
              <a:solidFill>
                <a:srgbClr val="FF0000"/>
              </a:solidFill>
              <a:latin typeface="+mn-lt"/>
            </a:endParaRPr>
          </a:p>
        </p:txBody>
      </p:sp>
    </p:spTree>
    <p:extLst>
      <p:ext uri="{BB962C8B-B14F-4D97-AF65-F5344CB8AC3E}">
        <p14:creationId xmlns:p14="http://schemas.microsoft.com/office/powerpoint/2010/main" val="251370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645E-608F-B89B-9BF4-EF818BD3A808}"/>
              </a:ext>
            </a:extLst>
          </p:cNvPr>
          <p:cNvSpPr>
            <a:spLocks noGrp="1"/>
          </p:cNvSpPr>
          <p:nvPr>
            <p:ph type="title"/>
          </p:nvPr>
        </p:nvSpPr>
        <p:spPr/>
        <p:txBody>
          <a:bodyPr/>
          <a:lstStyle/>
          <a:p>
            <a:r>
              <a:rPr lang="en-US" dirty="0">
                <a:latin typeface="Century Gothic"/>
              </a:rPr>
              <a:t>ND for FE: Reactions &amp; Transport for Fusion</a:t>
            </a:r>
          </a:p>
        </p:txBody>
      </p:sp>
      <p:sp>
        <p:nvSpPr>
          <p:cNvPr id="3" name="Content Placeholder 2">
            <a:extLst>
              <a:ext uri="{FF2B5EF4-FFF2-40B4-BE49-F238E27FC236}">
                <a16:creationId xmlns:a16="http://schemas.microsoft.com/office/drawing/2014/main" id="{5119B3AA-CA1E-72F5-B546-A77D84207449}"/>
              </a:ext>
            </a:extLst>
          </p:cNvPr>
          <p:cNvSpPr>
            <a:spLocks noGrp="1"/>
          </p:cNvSpPr>
          <p:nvPr>
            <p:ph idx="1"/>
          </p:nvPr>
        </p:nvSpPr>
        <p:spPr>
          <a:xfrm>
            <a:off x="308854" y="811884"/>
            <a:ext cx="11825416" cy="5493846"/>
          </a:xfrm>
        </p:spPr>
        <p:txBody>
          <a:bodyPr/>
          <a:lstStyle/>
          <a:p>
            <a:pPr>
              <a:buNone/>
            </a:pPr>
            <a:r>
              <a:rPr lang="en-US" sz="2400" b="1" dirty="0">
                <a:latin typeface="Century Gothic"/>
              </a:rPr>
              <a:t>NDWG contact: </a:t>
            </a:r>
            <a:r>
              <a:rPr lang="en-US" sz="2400" dirty="0">
                <a:latin typeface="Century Gothic"/>
              </a:rPr>
              <a:t>Cathy Romano (Aerospace Corp)</a:t>
            </a:r>
          </a:p>
          <a:p>
            <a:pPr>
              <a:buNone/>
            </a:pPr>
            <a:r>
              <a:rPr lang="en-US" sz="2400" b="1" dirty="0">
                <a:latin typeface="Century Gothic"/>
              </a:rPr>
              <a:t>Chairs: </a:t>
            </a:r>
            <a:r>
              <a:rPr lang="en-US" sz="2400" dirty="0">
                <a:latin typeface="Century Gothic"/>
              </a:rPr>
              <a:t>Keegan Kelly (LANL), Laura Gustad (MDA), Mike Loughlin (ORNL)</a:t>
            </a:r>
          </a:p>
          <a:p>
            <a:pPr marL="0" indent="0">
              <a:buClr>
                <a:srgbClr val="000000"/>
              </a:buClr>
              <a:buNone/>
            </a:pPr>
            <a:r>
              <a:rPr lang="en-US" sz="2400" u="sng" dirty="0">
                <a:latin typeface="Century Gothic"/>
              </a:rPr>
              <a:t>Summary:</a:t>
            </a:r>
          </a:p>
          <a:p>
            <a:pPr>
              <a:buClr>
                <a:srgbClr val="000000"/>
              </a:buClr>
            </a:pPr>
            <a:r>
              <a:rPr lang="en-US" sz="2400" dirty="0">
                <a:latin typeface="Century Gothic"/>
              </a:rPr>
              <a:t>Modeling and simulation of fusion energy sources will involve a range of charged particle and neutron reactions.  Fusion energy reactors based on D-T fusion reactions will produce intense sources of high energy (14 MeV) neutrons, where these neutrons will interact with the surrounding materials causing potential radiological and engineering hazards.  </a:t>
            </a:r>
            <a:r>
              <a:rPr lang="en-US" sz="2400" b="1" dirty="0">
                <a:latin typeface="Century Gothic"/>
              </a:rPr>
              <a:t>What are the anticipated reactions for energy production, and do specific data needs exist?</a:t>
            </a:r>
            <a:r>
              <a:rPr lang="en-US" sz="2400" dirty="0">
                <a:latin typeface="Century Gothic"/>
              </a:rPr>
              <a:t>  </a:t>
            </a:r>
            <a:r>
              <a:rPr lang="en-US" sz="2400" b="1" dirty="0">
                <a:latin typeface="Century Gothic"/>
              </a:rPr>
              <a:t>What are the products of these reactions, and are there data needs for understanding secondary reactions?  Are there gaps in current neutronics code capabilities to accurately model the interactions? </a:t>
            </a:r>
            <a:r>
              <a:rPr lang="en-US" sz="2400" dirty="0">
                <a:latin typeface="Century Gothic"/>
              </a:rPr>
              <a:t>ND </a:t>
            </a:r>
            <a:r>
              <a:rPr lang="en-US" sz="2400">
                <a:latin typeface="Century Gothic"/>
              </a:rPr>
              <a:t>must accurately predict shielding, activation, dose rates, and neutron diagnostics. </a:t>
            </a:r>
            <a:r>
              <a:rPr lang="en-US" sz="2400" b="1" dirty="0">
                <a:latin typeface="Century Gothic"/>
              </a:rPr>
              <a:t>What data </a:t>
            </a:r>
            <a:r>
              <a:rPr lang="en-US" sz="2400" b="1">
                <a:latin typeface="Century Gothic"/>
              </a:rPr>
              <a:t>are necessary to operate neutron sources (IFMIF, FPNS, etc.)?</a:t>
            </a:r>
            <a:r>
              <a:rPr lang="en-US" b="1">
                <a:latin typeface="Century Gothic"/>
              </a:rPr>
              <a:t> </a:t>
            </a:r>
          </a:p>
        </p:txBody>
      </p:sp>
    </p:spTree>
    <p:extLst>
      <p:ext uri="{BB962C8B-B14F-4D97-AF65-F5344CB8AC3E}">
        <p14:creationId xmlns:p14="http://schemas.microsoft.com/office/powerpoint/2010/main" val="192142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645E-608F-B89B-9BF4-EF818BD3A808}"/>
              </a:ext>
            </a:extLst>
          </p:cNvPr>
          <p:cNvSpPr>
            <a:spLocks noGrp="1"/>
          </p:cNvSpPr>
          <p:nvPr>
            <p:ph type="title"/>
          </p:nvPr>
        </p:nvSpPr>
        <p:spPr/>
        <p:txBody>
          <a:bodyPr/>
          <a:lstStyle/>
          <a:p>
            <a:r>
              <a:rPr lang="en-US" dirty="0">
                <a:latin typeface="Century Gothic"/>
              </a:rPr>
              <a:t>ND for FE: Tritium Production</a:t>
            </a:r>
          </a:p>
        </p:txBody>
      </p:sp>
      <p:sp>
        <p:nvSpPr>
          <p:cNvPr id="3" name="Content Placeholder 2">
            <a:extLst>
              <a:ext uri="{FF2B5EF4-FFF2-40B4-BE49-F238E27FC236}">
                <a16:creationId xmlns:a16="http://schemas.microsoft.com/office/drawing/2014/main" id="{5119B3AA-CA1E-72F5-B546-A77D84207449}"/>
              </a:ext>
            </a:extLst>
          </p:cNvPr>
          <p:cNvSpPr>
            <a:spLocks noGrp="1"/>
          </p:cNvSpPr>
          <p:nvPr>
            <p:ph idx="1"/>
          </p:nvPr>
        </p:nvSpPr>
        <p:spPr>
          <a:xfrm>
            <a:off x="456714" y="952349"/>
            <a:ext cx="11430000" cy="5476528"/>
          </a:xfrm>
        </p:spPr>
        <p:txBody>
          <a:bodyPr/>
          <a:lstStyle/>
          <a:p>
            <a:pPr>
              <a:buNone/>
            </a:pPr>
            <a:r>
              <a:rPr lang="en-US" sz="2400" b="1" dirty="0">
                <a:latin typeface="Century Gothic"/>
              </a:rPr>
              <a:t>NDWG contact:</a:t>
            </a:r>
            <a:r>
              <a:rPr lang="en-US" sz="2400" dirty="0">
                <a:latin typeface="Century Gothic"/>
              </a:rPr>
              <a:t> Cathy Romano (Aerospace Corp)</a:t>
            </a:r>
            <a:endParaRPr lang="en-US" sz="2400" u="sng" dirty="0">
              <a:latin typeface="Century Gothic"/>
            </a:endParaRPr>
          </a:p>
          <a:p>
            <a:pPr>
              <a:buNone/>
            </a:pPr>
            <a:r>
              <a:rPr lang="en-US" sz="2400" b="1" dirty="0">
                <a:latin typeface="Century Gothic"/>
              </a:rPr>
              <a:t>Chairs:</a:t>
            </a:r>
            <a:r>
              <a:rPr lang="en-US" sz="2400">
                <a:latin typeface="Century Gothic"/>
              </a:rPr>
              <a:t> Stephanie Lyons (PNNL), Paul Humrickhouse (ORNL)</a:t>
            </a:r>
          </a:p>
          <a:p>
            <a:pPr marL="0" indent="0">
              <a:buNone/>
            </a:pPr>
            <a:r>
              <a:rPr lang="en-US" sz="2400" u="sng" dirty="0">
                <a:latin typeface="Century Gothic"/>
              </a:rPr>
              <a:t>Summary:</a:t>
            </a:r>
            <a:endParaRPr lang="en-US" sz="2400" dirty="0"/>
          </a:p>
          <a:p>
            <a:pPr>
              <a:buClr>
                <a:srgbClr val="000000"/>
              </a:buClr>
            </a:pPr>
            <a:r>
              <a:rPr lang="en-US" sz="2400" dirty="0">
                <a:latin typeface="Century Gothic"/>
              </a:rPr>
              <a:t>Fusion-based reactors are anticipated to breed tritium (</a:t>
            </a:r>
            <a:r>
              <a:rPr lang="en-US" sz="2400" baseline="30000" dirty="0">
                <a:latin typeface="Century Gothic"/>
              </a:rPr>
              <a:t>3</a:t>
            </a:r>
            <a:r>
              <a:rPr lang="en-US" sz="2400" dirty="0">
                <a:latin typeface="Century Gothic"/>
              </a:rPr>
              <a:t>H) needed to fuel energy production.  However, quantities of this isotope will be needed during reactor startup, and it may be in short supply.  Tritium is currently produced in Canadian Deuterium Uranium (CANDU) nuclear reactors as a waste product.  However, about half of the current 19 reactors will be retiring in the next decade and the tritium supply will quickly decline.  </a:t>
            </a:r>
            <a:r>
              <a:rPr lang="en-US" sz="2400" b="1" dirty="0">
                <a:latin typeface="Century Gothic"/>
              </a:rPr>
              <a:t>Are there other production processes or reactor materials that can be used to establish a new source of tritium for fusion energy applications? Which nuclear data are necessary to support testing and operation of liquid blankets? Ceramic blankets? What are the uncertainties and sensitivities to tritium breeding ratio?</a:t>
            </a:r>
            <a:endParaRPr lang="en-US" sz="2400" b="1" dirty="0"/>
          </a:p>
        </p:txBody>
      </p:sp>
    </p:spTree>
    <p:extLst>
      <p:ext uri="{BB962C8B-B14F-4D97-AF65-F5344CB8AC3E}">
        <p14:creationId xmlns:p14="http://schemas.microsoft.com/office/powerpoint/2010/main" val="3761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645E-608F-B89B-9BF4-EF818BD3A808}"/>
              </a:ext>
            </a:extLst>
          </p:cNvPr>
          <p:cNvSpPr>
            <a:spLocks noGrp="1"/>
          </p:cNvSpPr>
          <p:nvPr>
            <p:ph type="title"/>
          </p:nvPr>
        </p:nvSpPr>
        <p:spPr/>
        <p:txBody>
          <a:bodyPr/>
          <a:lstStyle/>
          <a:p>
            <a:r>
              <a:rPr lang="en-US" dirty="0"/>
              <a:t>ND for FE: Material Damage</a:t>
            </a:r>
          </a:p>
        </p:txBody>
      </p:sp>
      <p:sp>
        <p:nvSpPr>
          <p:cNvPr id="3" name="Content Placeholder 2">
            <a:extLst>
              <a:ext uri="{FF2B5EF4-FFF2-40B4-BE49-F238E27FC236}">
                <a16:creationId xmlns:a16="http://schemas.microsoft.com/office/drawing/2014/main" id="{5119B3AA-CA1E-72F5-B546-A77D84207449}"/>
              </a:ext>
            </a:extLst>
          </p:cNvPr>
          <p:cNvSpPr>
            <a:spLocks noGrp="1"/>
          </p:cNvSpPr>
          <p:nvPr>
            <p:ph idx="1"/>
          </p:nvPr>
        </p:nvSpPr>
        <p:spPr>
          <a:xfrm>
            <a:off x="439396" y="1653735"/>
            <a:ext cx="11430000" cy="4524028"/>
          </a:xfrm>
        </p:spPr>
        <p:txBody>
          <a:bodyPr/>
          <a:lstStyle/>
          <a:p>
            <a:pPr>
              <a:buNone/>
            </a:pPr>
            <a:r>
              <a:rPr lang="en-US" sz="2400" b="1" dirty="0">
                <a:latin typeface="Century Gothic"/>
              </a:rPr>
              <a:t>NDWG contact:</a:t>
            </a:r>
            <a:r>
              <a:rPr lang="en-US" sz="2400">
                <a:latin typeface="Century Gothic"/>
              </a:rPr>
              <a:t> Cathy Romano (Aerospace Corp)</a:t>
            </a:r>
          </a:p>
          <a:p>
            <a:pPr>
              <a:buNone/>
            </a:pPr>
            <a:r>
              <a:rPr lang="en-US" sz="2400" b="1" dirty="0">
                <a:latin typeface="Century Gothic"/>
              </a:rPr>
              <a:t>Chairs:</a:t>
            </a:r>
            <a:r>
              <a:rPr lang="en-US" sz="2400" dirty="0">
                <a:latin typeface="Century Gothic"/>
              </a:rPr>
              <a:t> TBD</a:t>
            </a:r>
          </a:p>
          <a:p>
            <a:pPr marL="0" indent="0">
              <a:buNone/>
            </a:pPr>
            <a:r>
              <a:rPr lang="en-US" sz="2400" u="sng" dirty="0">
                <a:latin typeface="Century Gothic"/>
              </a:rPr>
              <a:t>Summary:</a:t>
            </a:r>
            <a:endParaRPr lang="en-US" sz="2400" dirty="0"/>
          </a:p>
          <a:p>
            <a:pPr>
              <a:buClr>
                <a:srgbClr val="000000"/>
              </a:buClr>
            </a:pPr>
            <a:r>
              <a:rPr lang="en-US" sz="2400" dirty="0">
                <a:latin typeface="Century Gothic"/>
              </a:rPr>
              <a:t>The intense neutron fields produced in fusion energy reactors can affect the materials in the reactor, changing the performance and safety over time.  Nuclear data may be needed to improve predictive capabilities that may affect reactor material choices and costs.  For example, </a:t>
            </a:r>
            <a:r>
              <a:rPr lang="en-US" sz="2400" b="1" dirty="0">
                <a:latin typeface="Century Gothic"/>
              </a:rPr>
              <a:t>what nuclear data needs exist for estimates of displacement-per-atom (DPA) rates that may cause material embrittlement or failure?  Are there gas-producing reactions (e.g. H, He products) that may affect material swelling or fracture?</a:t>
            </a:r>
            <a:endParaRPr lang="en-US" sz="2400" b="1" dirty="0"/>
          </a:p>
        </p:txBody>
      </p:sp>
    </p:spTree>
    <p:extLst>
      <p:ext uri="{BB962C8B-B14F-4D97-AF65-F5344CB8AC3E}">
        <p14:creationId xmlns:p14="http://schemas.microsoft.com/office/powerpoint/2010/main" val="26340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23CC-D7B5-B196-56A5-3D48354B4B3C}"/>
              </a:ext>
            </a:extLst>
          </p:cNvPr>
          <p:cNvSpPr>
            <a:spLocks noGrp="1"/>
          </p:cNvSpPr>
          <p:nvPr>
            <p:ph type="title"/>
          </p:nvPr>
        </p:nvSpPr>
        <p:spPr/>
        <p:txBody>
          <a:bodyPr/>
          <a:lstStyle/>
          <a:p>
            <a:r>
              <a:rPr lang="en-US" dirty="0"/>
              <a:t>Isotope Production &amp; </a:t>
            </a:r>
            <a:r>
              <a:rPr lang="en-US" dirty="0" err="1"/>
              <a:t>Targetry</a:t>
            </a:r>
            <a:endParaRPr lang="en-US" dirty="0"/>
          </a:p>
        </p:txBody>
      </p:sp>
      <p:sp>
        <p:nvSpPr>
          <p:cNvPr id="3" name="Content Placeholder 2">
            <a:extLst>
              <a:ext uri="{FF2B5EF4-FFF2-40B4-BE49-F238E27FC236}">
                <a16:creationId xmlns:a16="http://schemas.microsoft.com/office/drawing/2014/main" id="{AEBE260D-650B-E89A-49CF-73409769CA5F}"/>
              </a:ext>
            </a:extLst>
          </p:cNvPr>
          <p:cNvSpPr>
            <a:spLocks noGrp="1"/>
          </p:cNvSpPr>
          <p:nvPr>
            <p:ph idx="1"/>
          </p:nvPr>
        </p:nvSpPr>
        <p:spPr>
          <a:xfrm>
            <a:off x="513958" y="1241843"/>
            <a:ext cx="11430000" cy="5019842"/>
          </a:xfrm>
        </p:spPr>
        <p:txBody>
          <a:bodyPr/>
          <a:lstStyle/>
          <a:p>
            <a:pPr marL="0" indent="0">
              <a:buNone/>
            </a:pPr>
            <a:r>
              <a:rPr lang="en-US" sz="2400" b="1" dirty="0">
                <a:latin typeface="Century Gothic"/>
                <a:cs typeface="Calibri"/>
              </a:rPr>
              <a:t>NDWG contact:</a:t>
            </a:r>
            <a:r>
              <a:rPr lang="en-US" sz="2400" dirty="0">
                <a:latin typeface="Century Gothic"/>
                <a:cs typeface="Calibri"/>
              </a:rPr>
              <a:t> Etienne Vermeulen (LANL)</a:t>
            </a:r>
            <a:endParaRPr lang="en-US" dirty="0">
              <a:latin typeface="Century Gothic"/>
            </a:endParaRPr>
          </a:p>
          <a:p>
            <a:pPr marL="0" indent="0">
              <a:buClr>
                <a:srgbClr val="000000"/>
              </a:buClr>
              <a:buNone/>
            </a:pPr>
            <a:r>
              <a:rPr lang="en-US" sz="2400" b="1" dirty="0">
                <a:latin typeface="Century Gothic"/>
                <a:cs typeface="Calibri"/>
              </a:rPr>
              <a:t>Chairs:</a:t>
            </a:r>
            <a:r>
              <a:rPr lang="en-US" sz="2400" dirty="0">
                <a:latin typeface="Century Gothic"/>
                <a:cs typeface="Calibri"/>
              </a:rPr>
              <a:t> Ellen O’Brien (LANL), Matt Gott (ORNL), Khachatur Manukyan (Notre Dame)</a:t>
            </a:r>
          </a:p>
          <a:p>
            <a:pPr marL="0" indent="0">
              <a:buNone/>
            </a:pPr>
            <a:r>
              <a:rPr lang="en-US" sz="2400" u="sng" dirty="0">
                <a:latin typeface="Century Gothic"/>
                <a:cs typeface="Calibri"/>
              </a:rPr>
              <a:t>Summary:</a:t>
            </a:r>
            <a:r>
              <a:rPr lang="en-US" sz="2400" dirty="0">
                <a:latin typeface="Century Gothic"/>
                <a:cs typeface="Calibri"/>
              </a:rPr>
              <a:t> </a:t>
            </a:r>
          </a:p>
          <a:p>
            <a:pPr marL="342900" indent="-342900"/>
            <a:r>
              <a:rPr lang="en-US" sz="2400" dirty="0">
                <a:latin typeface="Century Gothic"/>
                <a:cs typeface="Calibri"/>
              </a:rPr>
              <a:t>This session will be focused on cross-cutting developments, challenges, and needs in the field of </a:t>
            </a:r>
            <a:r>
              <a:rPr lang="en-US" sz="2400" dirty="0" err="1">
                <a:latin typeface="Century Gothic"/>
                <a:cs typeface="Calibri"/>
              </a:rPr>
              <a:t>targetry</a:t>
            </a:r>
            <a:r>
              <a:rPr lang="en-US" sz="2400" dirty="0">
                <a:latin typeface="Century Gothic"/>
                <a:cs typeface="Calibri"/>
              </a:rPr>
              <a:t> for nuclear data applications, including the availability of enriched stable and radioactive isotopes. Invited talks and discussion will be focused on target needs for a variety of nuclear data application spaces, the availability of these targets, and novel </a:t>
            </a:r>
            <a:r>
              <a:rPr lang="en-US" sz="2400" dirty="0" err="1">
                <a:latin typeface="Century Gothic"/>
                <a:cs typeface="Calibri"/>
              </a:rPr>
              <a:t>targetry</a:t>
            </a:r>
            <a:r>
              <a:rPr lang="en-US" sz="2400" dirty="0">
                <a:latin typeface="Century Gothic"/>
                <a:cs typeface="Calibri"/>
              </a:rPr>
              <a:t> fabrication techniques. </a:t>
            </a:r>
            <a:r>
              <a:rPr lang="en-US" sz="2400" b="1" dirty="0">
                <a:latin typeface="Century Gothic"/>
                <a:cs typeface="Calibri"/>
              </a:rPr>
              <a:t>The intent of this session is to discuss unmet needs and identify areas in which investment would benefit the </a:t>
            </a:r>
            <a:r>
              <a:rPr lang="en-US" sz="2400" b="1">
                <a:latin typeface="Century Gothic"/>
                <a:cs typeface="Calibri"/>
              </a:rPr>
              <a:t>quality and availability of targets for end users to generate nuclear data. </a:t>
            </a:r>
            <a:endParaRPr lang="en-US"/>
          </a:p>
        </p:txBody>
      </p:sp>
    </p:spTree>
    <p:extLst>
      <p:ext uri="{BB962C8B-B14F-4D97-AF65-F5344CB8AC3E}">
        <p14:creationId xmlns:p14="http://schemas.microsoft.com/office/powerpoint/2010/main" val="409942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645E-608F-B89B-9BF4-EF818BD3A808}"/>
              </a:ext>
            </a:extLst>
          </p:cNvPr>
          <p:cNvSpPr>
            <a:spLocks noGrp="1"/>
          </p:cNvSpPr>
          <p:nvPr>
            <p:ph type="title"/>
          </p:nvPr>
        </p:nvSpPr>
        <p:spPr/>
        <p:txBody>
          <a:bodyPr/>
          <a:lstStyle/>
          <a:p>
            <a:r>
              <a:rPr lang="en-US" dirty="0"/>
              <a:t>Uncertainty Quantification</a:t>
            </a:r>
          </a:p>
        </p:txBody>
      </p:sp>
      <p:sp>
        <p:nvSpPr>
          <p:cNvPr id="3" name="Content Placeholder 2">
            <a:extLst>
              <a:ext uri="{FF2B5EF4-FFF2-40B4-BE49-F238E27FC236}">
                <a16:creationId xmlns:a16="http://schemas.microsoft.com/office/drawing/2014/main" id="{5119B3AA-CA1E-72F5-B546-A77D84207449}"/>
              </a:ext>
            </a:extLst>
          </p:cNvPr>
          <p:cNvSpPr>
            <a:spLocks noGrp="1"/>
          </p:cNvSpPr>
          <p:nvPr>
            <p:ph idx="1"/>
          </p:nvPr>
        </p:nvSpPr>
        <p:spPr>
          <a:xfrm>
            <a:off x="448055" y="1298135"/>
            <a:ext cx="11430000" cy="4047778"/>
          </a:xfrm>
        </p:spPr>
        <p:txBody>
          <a:bodyPr/>
          <a:lstStyle/>
          <a:p>
            <a:pPr marL="0" indent="0">
              <a:buClr>
                <a:srgbClr val="000000"/>
              </a:buClr>
              <a:buNone/>
            </a:pPr>
            <a:r>
              <a:rPr lang="en-US" sz="2400" b="1" dirty="0">
                <a:latin typeface="Century Gothic"/>
                <a:cs typeface="Calibri"/>
              </a:rPr>
              <a:t>NDWG contact</a:t>
            </a:r>
            <a:r>
              <a:rPr lang="en-US" sz="2400" dirty="0">
                <a:latin typeface="Century Gothic"/>
                <a:cs typeface="Calibri"/>
              </a:rPr>
              <a:t>: Nathan Gibson (LANL) </a:t>
            </a:r>
            <a:endParaRPr lang="en-US"/>
          </a:p>
          <a:p>
            <a:pPr>
              <a:buClr>
                <a:srgbClr val="000000"/>
              </a:buClr>
              <a:buNone/>
            </a:pPr>
            <a:r>
              <a:rPr lang="en-US" sz="2400" b="1" dirty="0">
                <a:latin typeface="Century Gothic"/>
                <a:cs typeface="Calibri"/>
              </a:rPr>
              <a:t>Chairs</a:t>
            </a:r>
            <a:r>
              <a:rPr lang="en-US" sz="2400" dirty="0">
                <a:latin typeface="Century Gothic"/>
                <a:cs typeface="Calibri"/>
              </a:rPr>
              <a:t>: Robert Casperson (LLNL), </a:t>
            </a:r>
            <a:r>
              <a:rPr lang="en-US" sz="2400">
                <a:latin typeface="Century Gothic"/>
                <a:cs typeface="Calibri"/>
              </a:rPr>
              <a:t>Denise Neudecker (LANL), TBD</a:t>
            </a:r>
            <a:endParaRPr lang="en-US">
              <a:latin typeface="Century Gothic"/>
            </a:endParaRPr>
          </a:p>
          <a:p>
            <a:pPr marL="0" indent="0">
              <a:buNone/>
            </a:pPr>
            <a:r>
              <a:rPr lang="en-US" sz="2400" u="sng" dirty="0">
                <a:latin typeface="Century Gothic"/>
              </a:rPr>
              <a:t>Summary</a:t>
            </a:r>
            <a:r>
              <a:rPr lang="en-US" sz="3200" u="sng" dirty="0">
                <a:latin typeface="Century Gothic"/>
              </a:rPr>
              <a:t>:</a:t>
            </a:r>
            <a:endParaRPr lang="en-US" sz="3200" dirty="0">
              <a:latin typeface="Century Gothic"/>
            </a:endParaRPr>
          </a:p>
          <a:p>
            <a:pPr>
              <a:buClr>
                <a:srgbClr val="000000"/>
              </a:buClr>
            </a:pPr>
            <a:r>
              <a:rPr lang="en-US" sz="2000" dirty="0">
                <a:latin typeface="Century Gothic"/>
              </a:rPr>
              <a:t>Following last year’s Nuclear Data Uncertainty Quantification Working Meeting and a handful of related previous WANDA sessions, </a:t>
            </a:r>
            <a:r>
              <a:rPr lang="en-US" sz="2000" b="1" dirty="0">
                <a:latin typeface="Century Gothic"/>
              </a:rPr>
              <a:t>this session seeks to highlight the identified biggest needs to enable proper uncertainty quantification of nuclear data from theory and experiment through evaluation and all the way to end users.</a:t>
            </a:r>
            <a:r>
              <a:rPr lang="en-US" sz="2000" dirty="0">
                <a:latin typeface="Century Gothic"/>
              </a:rPr>
              <a:t>  The incomplete and inconsistent quality of existing covariance information poses a large challenge for those well-versed in the UQ field.  For those newer to this field, complications as to the meaning and trustworthiness of covariance data, as well as the complexity of techniques for forward propagation, require training and resources from those established in the community.  By hearing from those that have pioneered many of the important aspects of this work and from those that would benefit from future work, </a:t>
            </a:r>
            <a:r>
              <a:rPr lang="en-US" sz="2000" b="1" dirty="0">
                <a:latin typeface="Century Gothic"/>
              </a:rPr>
              <a:t>this session will make the case for the exciting and modern approach of UQ-oriented nuclear data work.</a:t>
            </a:r>
            <a:endParaRPr lang="en-US" sz="2000" b="1" dirty="0"/>
          </a:p>
        </p:txBody>
      </p:sp>
    </p:spTree>
    <p:extLst>
      <p:ext uri="{BB962C8B-B14F-4D97-AF65-F5344CB8AC3E}">
        <p14:creationId xmlns:p14="http://schemas.microsoft.com/office/powerpoint/2010/main" val="44990425"/>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20C22-D077-412B-81BA-8B2541026FAD}">
  <ds:schemaRefs>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AF6B0504-AE38-4B68-B5E7-89AA9450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764</Words>
  <Application>Microsoft Office PowerPoint</Application>
  <PresentationFormat>Widescreen</PresentationFormat>
  <Paragraphs>66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ORNL</vt:lpstr>
      <vt:lpstr>WANDA 2024 – CSEWG Discussion</vt:lpstr>
      <vt:lpstr>WANDA 2024 location:  Hilton Arlington National Landing</vt:lpstr>
      <vt:lpstr>WANDA 2024 Contacts</vt:lpstr>
      <vt:lpstr>Sessions</vt:lpstr>
      <vt:lpstr>ND for FE: Reactions &amp; Transport for Fusion</vt:lpstr>
      <vt:lpstr>ND for FE: Tritium Production</vt:lpstr>
      <vt:lpstr>ND for FE: Material Damage</vt:lpstr>
      <vt:lpstr>Isotope Production &amp; Targetry</vt:lpstr>
      <vt:lpstr>Uncertainty Quantification</vt:lpstr>
      <vt:lpstr>Acknowledgements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Monte-Carlo Evaluation Framework of Differential and Integral Data</dc:title>
  <dc:subject/>
  <dc:creator/>
  <cp:keywords/>
  <dc:description/>
  <cp:lastModifiedBy/>
  <cp:revision>484</cp:revision>
  <cp:lastPrinted>2023-11-07T15:25:37Z</cp:lastPrinted>
  <dcterms:created xsi:type="dcterms:W3CDTF">2018-07-12T19:30:01Z</dcterms:created>
  <dcterms:modified xsi:type="dcterms:W3CDTF">2023-11-15T15:21:48Z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