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6" d="100"/>
          <a:sy n="96" d="100"/>
        </p:scale>
        <p:origin x="5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Zerkle" userId="2f2cf85c4257eb3a" providerId="LiveId" clId="{8380D31B-144E-4586-8007-1A4E5118DE35}"/>
    <pc:docChg chg="custSel modSld">
      <pc:chgData name="Michael Zerkle" userId="2f2cf85c4257eb3a" providerId="LiveId" clId="{8380D31B-144E-4586-8007-1A4E5118DE35}" dt="2023-11-17T18:49:37.718" v="320" actId="6549"/>
      <pc:docMkLst>
        <pc:docMk/>
      </pc:docMkLst>
      <pc:sldChg chg="modSp mod">
        <pc:chgData name="Michael Zerkle" userId="2f2cf85c4257eb3a" providerId="LiveId" clId="{8380D31B-144E-4586-8007-1A4E5118DE35}" dt="2023-11-17T18:49:37.718" v="320" actId="6549"/>
        <pc:sldMkLst>
          <pc:docMk/>
          <pc:sldMk cId="393700547" sldId="259"/>
        </pc:sldMkLst>
        <pc:spChg chg="mod">
          <ac:chgData name="Michael Zerkle" userId="2f2cf85c4257eb3a" providerId="LiveId" clId="{8380D31B-144E-4586-8007-1A4E5118DE35}" dt="2023-11-17T18:49:37.718" v="320" actId="6549"/>
          <ac:spMkLst>
            <pc:docMk/>
            <pc:sldMk cId="393700547" sldId="259"/>
            <ac:spMk id="3" creationId="{554CC098-12E4-4959-0639-4D7607FDDE4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7005B29-EEFE-9241-8DC3-8AA59BB4857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976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485" y="457200"/>
            <a:ext cx="10974916" cy="36625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485" y="1905000"/>
            <a:ext cx="10974916" cy="4572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52"/>
          <p:cNvSpPr>
            <a:spLocks noGrp="1"/>
          </p:cNvSpPr>
          <p:nvPr>
            <p:ph type="sldNum" sz="quarter" idx="4"/>
          </p:nvPr>
        </p:nvSpPr>
        <p:spPr>
          <a:xfrm>
            <a:off x="10296939" y="6569303"/>
            <a:ext cx="13208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000000"/>
                </a:solidFill>
              </a:rPr>
              <a:t>Page </a:t>
            </a:r>
            <a:fld id="{675658CD-8464-4987-906E-006271C3A4BE}" type="slidenum">
              <a:rPr lang="en-US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en-US" dirty="0">
                <a:solidFill>
                  <a:srgbClr val="000000"/>
                </a:solidFill>
              </a:rPr>
              <a:t> of 10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079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485" y="440635"/>
            <a:ext cx="10974916" cy="36625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7484" y="1906357"/>
            <a:ext cx="5384800" cy="449444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5" y="1906357"/>
            <a:ext cx="5386916" cy="449444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2">
            <a:extLst>
              <a:ext uri="{FF2B5EF4-FFF2-40B4-BE49-F238E27FC236}">
                <a16:creationId xmlns:a16="http://schemas.microsoft.com/office/drawing/2014/main" id="{EF166D60-473B-436B-8895-0EEB40BF23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61600" y="6569303"/>
            <a:ext cx="13208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000000"/>
                </a:solidFill>
              </a:rPr>
              <a:t>Page </a:t>
            </a:r>
            <a:fld id="{675658CD-8464-4987-906E-006271C3A4BE}" type="slidenum">
              <a:rPr lang="en-US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en-US" dirty="0">
                <a:solidFill>
                  <a:srgbClr val="000000"/>
                </a:solidFill>
              </a:rPr>
              <a:t> of 10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239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563" y="457200"/>
            <a:ext cx="10974916" cy="36625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2">
            <a:extLst>
              <a:ext uri="{FF2B5EF4-FFF2-40B4-BE49-F238E27FC236}">
                <a16:creationId xmlns:a16="http://schemas.microsoft.com/office/drawing/2014/main" id="{9DD88BC5-CDBC-4A12-8B97-2440A660AE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61600" y="6400800"/>
            <a:ext cx="13208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000000"/>
                </a:solidFill>
              </a:rPr>
              <a:t>Page </a:t>
            </a:r>
            <a:fld id="{675658CD-8464-4987-906E-006271C3A4BE}" type="slidenum">
              <a:rPr lang="en-US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en-US" dirty="0">
                <a:solidFill>
                  <a:srgbClr val="000000"/>
                </a:solidFill>
              </a:rPr>
              <a:t> of 10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694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2">
            <a:extLst>
              <a:ext uri="{FF2B5EF4-FFF2-40B4-BE49-F238E27FC236}">
                <a16:creationId xmlns:a16="http://schemas.microsoft.com/office/drawing/2014/main" id="{1C9425E4-8637-4AE5-9C6E-085B2B4F1B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64800" y="6477000"/>
            <a:ext cx="13208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000000"/>
                </a:solidFill>
              </a:rPr>
              <a:t>Page </a:t>
            </a:r>
            <a:fld id="{675658CD-8464-4987-906E-006271C3A4BE}" type="slidenum">
              <a:rPr lang="en-US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en-US" dirty="0">
                <a:solidFill>
                  <a:srgbClr val="000000"/>
                </a:solidFill>
              </a:rPr>
              <a:t> of 10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597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EF2C6-AA2A-ED0F-3495-4F326CB9F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21381-D0FA-F116-B9E7-2B624DBEF8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A1EB0F-60DA-C1AC-6DC0-24511D026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B46CC-8D9E-45D6-9342-22964738883D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D5BBBB-3CE4-0B6A-19EB-69110F64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71A73-DAE0-A8A5-27A8-23853DA14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3D83B-A8F6-4C01-91B3-B84840B06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554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7485" y="760643"/>
            <a:ext cx="10974916" cy="366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7485" y="1371600"/>
            <a:ext cx="10974916" cy="4925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7" name="AutoShape 3"/>
          <p:cNvSpPr>
            <a:spLocks noChangeAspect="1" noChangeArrowheads="1" noTextEdit="1"/>
          </p:cNvSpPr>
          <p:nvPr userDrawn="1"/>
        </p:nvSpPr>
        <p:spPr bwMode="auto">
          <a:xfrm>
            <a:off x="615953" y="152401"/>
            <a:ext cx="109601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10" name="Picture 9" descr="ncsp7.gif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49108" y="20599"/>
            <a:ext cx="2134283" cy="697607"/>
          </a:xfrm>
          <a:prstGeom prst="rect">
            <a:avLst/>
          </a:prstGeom>
        </p:spPr>
      </p:pic>
      <p:grpSp>
        <p:nvGrpSpPr>
          <p:cNvPr id="11" name="Group 10"/>
          <p:cNvGrpSpPr/>
          <p:nvPr userDrawn="1"/>
        </p:nvGrpSpPr>
        <p:grpSpPr>
          <a:xfrm>
            <a:off x="609600" y="228600"/>
            <a:ext cx="8636000" cy="457200"/>
            <a:chOff x="457200" y="228600"/>
            <a:chExt cx="4343400" cy="457200"/>
          </a:xfrm>
        </p:grpSpPr>
        <p:sp>
          <p:nvSpPr>
            <p:cNvPr id="12" name="Freeform 11"/>
            <p:cNvSpPr>
              <a:spLocks noEditPoints="1"/>
            </p:cNvSpPr>
            <p:nvPr userDrawn="1"/>
          </p:nvSpPr>
          <p:spPr bwMode="auto">
            <a:xfrm>
              <a:off x="457200" y="301625"/>
              <a:ext cx="4343400" cy="3222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96" y="0"/>
                </a:cxn>
                <a:cxn ang="0">
                  <a:pos x="4196" y="40"/>
                </a:cxn>
                <a:cxn ang="0">
                  <a:pos x="0" y="40"/>
                </a:cxn>
                <a:cxn ang="0">
                  <a:pos x="0" y="0"/>
                </a:cxn>
                <a:cxn ang="0">
                  <a:pos x="4196" y="0"/>
                </a:cxn>
                <a:cxn ang="0">
                  <a:pos x="4204" y="0"/>
                </a:cxn>
                <a:cxn ang="0">
                  <a:pos x="4210" y="6"/>
                </a:cxn>
                <a:cxn ang="0">
                  <a:pos x="4196" y="20"/>
                </a:cxn>
                <a:cxn ang="0">
                  <a:pos x="4196" y="0"/>
                </a:cxn>
                <a:cxn ang="0">
                  <a:pos x="4210" y="6"/>
                </a:cxn>
                <a:cxn ang="0">
                  <a:pos x="5153" y="983"/>
                </a:cxn>
                <a:cxn ang="0">
                  <a:pos x="5123" y="1011"/>
                </a:cxn>
                <a:cxn ang="0">
                  <a:pos x="4182" y="34"/>
                </a:cxn>
                <a:cxn ang="0">
                  <a:pos x="4210" y="6"/>
                </a:cxn>
                <a:cxn ang="0">
                  <a:pos x="5139" y="1017"/>
                </a:cxn>
                <a:cxn ang="0">
                  <a:pos x="5129" y="1017"/>
                </a:cxn>
                <a:cxn ang="0">
                  <a:pos x="5123" y="1011"/>
                </a:cxn>
                <a:cxn ang="0">
                  <a:pos x="5139" y="997"/>
                </a:cxn>
                <a:cxn ang="0">
                  <a:pos x="5139" y="1017"/>
                </a:cxn>
                <a:cxn ang="0">
                  <a:pos x="5139" y="977"/>
                </a:cxn>
                <a:cxn ang="0">
                  <a:pos x="13680" y="977"/>
                </a:cxn>
                <a:cxn ang="0">
                  <a:pos x="13680" y="1017"/>
                </a:cxn>
                <a:cxn ang="0">
                  <a:pos x="5139" y="1017"/>
                </a:cxn>
                <a:cxn ang="0">
                  <a:pos x="5139" y="977"/>
                </a:cxn>
              </a:cxnLst>
              <a:rect l="0" t="0" r="r" b="b"/>
              <a:pathLst>
                <a:path w="13680" h="1017">
                  <a:moveTo>
                    <a:pt x="0" y="0"/>
                  </a:moveTo>
                  <a:lnTo>
                    <a:pt x="4196" y="0"/>
                  </a:lnTo>
                  <a:lnTo>
                    <a:pt x="4196" y="40"/>
                  </a:lnTo>
                  <a:lnTo>
                    <a:pt x="0" y="40"/>
                  </a:lnTo>
                  <a:lnTo>
                    <a:pt x="0" y="0"/>
                  </a:lnTo>
                  <a:close/>
                  <a:moveTo>
                    <a:pt x="4196" y="0"/>
                  </a:moveTo>
                  <a:lnTo>
                    <a:pt x="4204" y="0"/>
                  </a:lnTo>
                  <a:lnTo>
                    <a:pt x="4210" y="6"/>
                  </a:lnTo>
                  <a:lnTo>
                    <a:pt x="4196" y="20"/>
                  </a:lnTo>
                  <a:lnTo>
                    <a:pt x="4196" y="0"/>
                  </a:lnTo>
                  <a:close/>
                  <a:moveTo>
                    <a:pt x="4210" y="6"/>
                  </a:moveTo>
                  <a:lnTo>
                    <a:pt x="5153" y="983"/>
                  </a:lnTo>
                  <a:lnTo>
                    <a:pt x="5123" y="1011"/>
                  </a:lnTo>
                  <a:lnTo>
                    <a:pt x="4182" y="34"/>
                  </a:lnTo>
                  <a:lnTo>
                    <a:pt x="4210" y="6"/>
                  </a:lnTo>
                  <a:close/>
                  <a:moveTo>
                    <a:pt x="5139" y="1017"/>
                  </a:moveTo>
                  <a:lnTo>
                    <a:pt x="5129" y="1017"/>
                  </a:lnTo>
                  <a:lnTo>
                    <a:pt x="5123" y="1011"/>
                  </a:lnTo>
                  <a:lnTo>
                    <a:pt x="5139" y="997"/>
                  </a:lnTo>
                  <a:lnTo>
                    <a:pt x="5139" y="1017"/>
                  </a:lnTo>
                  <a:close/>
                  <a:moveTo>
                    <a:pt x="5139" y="977"/>
                  </a:moveTo>
                  <a:lnTo>
                    <a:pt x="13680" y="977"/>
                  </a:lnTo>
                  <a:lnTo>
                    <a:pt x="13680" y="1017"/>
                  </a:lnTo>
                  <a:lnTo>
                    <a:pt x="5139" y="1017"/>
                  </a:lnTo>
                  <a:lnTo>
                    <a:pt x="5139" y="977"/>
                  </a:lnTo>
                  <a:close/>
                </a:path>
              </a:pathLst>
            </a:custGeom>
            <a:solidFill>
              <a:srgbClr val="F374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cxnSp>
          <p:nvCxnSpPr>
            <p:cNvPr id="13" name="Straight Connector 12"/>
            <p:cNvCxnSpPr/>
            <p:nvPr userDrawn="1"/>
          </p:nvCxnSpPr>
          <p:spPr bwMode="auto">
            <a:xfrm>
              <a:off x="457200" y="228600"/>
              <a:ext cx="16002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 userDrawn="1"/>
          </p:nvCxnSpPr>
          <p:spPr bwMode="auto">
            <a:xfrm>
              <a:off x="2057400" y="228600"/>
              <a:ext cx="457200" cy="457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 userDrawn="1"/>
          </p:nvCxnSpPr>
          <p:spPr bwMode="auto">
            <a:xfrm>
              <a:off x="2514600" y="685800"/>
              <a:ext cx="2286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6" name="Slide Number Placeholder 52">
            <a:extLst>
              <a:ext uri="{FF2B5EF4-FFF2-40B4-BE49-F238E27FC236}">
                <a16:creationId xmlns:a16="http://schemas.microsoft.com/office/drawing/2014/main" id="{3AC82A47-5B29-4923-9F0B-65B1C41FF1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55252" y="6491746"/>
            <a:ext cx="13208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Page </a:t>
            </a:r>
            <a:fld id="{BEC1EDD0-D031-49DA-8ABE-DBF061A56B83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of xx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0F36CC-97F6-47C9-ADAF-E36CD68EEE36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8" y="1524"/>
            <a:ext cx="12190645" cy="6854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462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 i="1">
          <a:solidFill>
            <a:srgbClr val="122857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 i="1">
          <a:solidFill>
            <a:srgbClr val="003663"/>
          </a:solidFill>
          <a:latin typeface="Arial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 i="1">
          <a:solidFill>
            <a:srgbClr val="003663"/>
          </a:solidFill>
          <a:latin typeface="Arial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 i="1">
          <a:solidFill>
            <a:srgbClr val="003663"/>
          </a:solidFill>
          <a:latin typeface="Arial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 i="1">
          <a:solidFill>
            <a:srgbClr val="003663"/>
          </a:solidFill>
          <a:latin typeface="Arial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 i="1">
          <a:solidFill>
            <a:srgbClr val="003663"/>
          </a:solidFill>
          <a:latin typeface="Arial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 i="1">
          <a:solidFill>
            <a:srgbClr val="003663"/>
          </a:solidFill>
          <a:latin typeface="Arial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 i="1">
          <a:solidFill>
            <a:srgbClr val="003663"/>
          </a:solidFill>
          <a:latin typeface="Arial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 i="1">
          <a:solidFill>
            <a:srgbClr val="003663"/>
          </a:solidFill>
          <a:latin typeface="Arial" pitchFamily="34" charset="0"/>
        </a:defRPr>
      </a:lvl9pPr>
    </p:titleStyle>
    <p:bodyStyle>
      <a:lvl1pPr marL="230188" indent="-230188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F3742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2701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F37421"/>
        </a:buClr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F37421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F37421"/>
        </a:buClr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F3742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FF6600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FF6600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FF6600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FF6600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88552-C727-8B63-E7E6-8021BB6A483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1687063"/>
            <a:ext cx="12391534" cy="109876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NDAG Meeting</a:t>
            </a:r>
            <a:br>
              <a:rPr lang="en-US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November 17, 2023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709146-37AE-0BFE-AEE5-ECFF75BD6ACD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0" y="3602038"/>
            <a:ext cx="9144000" cy="1655762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ND M&amp;V Team</a:t>
            </a:r>
          </a:p>
        </p:txBody>
      </p:sp>
    </p:spTree>
    <p:extLst>
      <p:ext uri="{BB962C8B-B14F-4D97-AF65-F5344CB8AC3E}">
        <p14:creationId xmlns:p14="http://schemas.microsoft.com/office/powerpoint/2010/main" val="518999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01B1A-F402-DACA-03C1-028D0B440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03B2522-91D0-070C-8331-4EE8AF5031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4998197"/>
              </p:ext>
            </p:extLst>
          </p:nvPr>
        </p:nvGraphicFramePr>
        <p:xfrm>
          <a:off x="1322773" y="1748902"/>
          <a:ext cx="8974167" cy="465189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47757">
                  <a:extLst>
                    <a:ext uri="{9D8B030D-6E8A-4147-A177-3AD203B41FA5}">
                      <a16:colId xmlns:a16="http://schemas.microsoft.com/office/drawing/2014/main" val="3199519823"/>
                    </a:ext>
                  </a:extLst>
                </a:gridCol>
                <a:gridCol w="4979983">
                  <a:extLst>
                    <a:ext uri="{9D8B030D-6E8A-4147-A177-3AD203B41FA5}">
                      <a16:colId xmlns:a16="http://schemas.microsoft.com/office/drawing/2014/main" val="2393923881"/>
                    </a:ext>
                  </a:extLst>
                </a:gridCol>
                <a:gridCol w="894206">
                  <a:extLst>
                    <a:ext uri="{9D8B030D-6E8A-4147-A177-3AD203B41FA5}">
                      <a16:colId xmlns:a16="http://schemas.microsoft.com/office/drawing/2014/main" val="975516140"/>
                    </a:ext>
                  </a:extLst>
                </a:gridCol>
                <a:gridCol w="1496638">
                  <a:extLst>
                    <a:ext uri="{9D8B030D-6E8A-4147-A177-3AD203B41FA5}">
                      <a16:colId xmlns:a16="http://schemas.microsoft.com/office/drawing/2014/main" val="3847379804"/>
                    </a:ext>
                  </a:extLst>
                </a:gridCol>
                <a:gridCol w="955583">
                  <a:extLst>
                    <a:ext uri="{9D8B030D-6E8A-4147-A177-3AD203B41FA5}">
                      <a16:colId xmlns:a16="http://schemas.microsoft.com/office/drawing/2014/main" val="3680730747"/>
                    </a:ext>
                  </a:extLst>
                </a:gridCol>
              </a:tblGrid>
              <a:tr h="6243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Item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Topic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Start Time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Duration(min)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Lead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0964884"/>
                  </a:ext>
                </a:extLst>
              </a:tr>
              <a:tr h="3695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Opening Remarks &amp; Introductions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1:30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Chair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3655921"/>
                  </a:ext>
                </a:extLst>
              </a:tr>
              <a:tr h="3011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Review and Adoption of the Agenda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1:35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Chair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5845120"/>
                  </a:ext>
                </a:extLst>
              </a:tr>
              <a:tr h="3011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NDAG Membership Nomination Process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1:40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Chair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0793285"/>
                  </a:ext>
                </a:extLst>
              </a:tr>
              <a:tr h="6243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ND Quarterly Reports – Schedule &amp; Content Expectations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2:00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Chair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2442551"/>
                  </a:ext>
                </a:extLst>
              </a:tr>
              <a:tr h="3011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Break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3:00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3918960"/>
                  </a:ext>
                </a:extLst>
              </a:tr>
              <a:tr h="6243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Progress Update on FY2024 Measurement and Evaluation Work, Appendix B (see URL below)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3:15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All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6013412"/>
                  </a:ext>
                </a:extLst>
              </a:tr>
              <a:tr h="3011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New Nuclear Data Needs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4:35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All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8583481"/>
                  </a:ext>
                </a:extLst>
              </a:tr>
              <a:tr h="3011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Other Business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5:00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All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713123"/>
                  </a:ext>
                </a:extLst>
              </a:tr>
              <a:tr h="3011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FY2024 NCSP Calendar (see URL below)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5:15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Chair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5282632"/>
                  </a:ext>
                </a:extLst>
              </a:tr>
              <a:tr h="3011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Time and Place of Next NDAG Meeting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5:20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Chair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701169"/>
                  </a:ext>
                </a:extLst>
              </a:tr>
              <a:tr h="3011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Summary of Action Items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5:25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Chair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866668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7F25B0-B862-2F8F-9865-AF550DC794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solidFill>
                  <a:srgbClr val="000000"/>
                </a:solidFill>
              </a:rPr>
              <a:t>Page </a:t>
            </a:r>
            <a:fld id="{675658CD-8464-4987-906E-006271C3A4BE}" type="slidenum">
              <a:rPr lang="en-US" smtClean="0">
                <a:solidFill>
                  <a:srgbClr val="000000"/>
                </a:solidFill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r>
              <a:rPr lang="en-US">
                <a:solidFill>
                  <a:srgbClr val="000000"/>
                </a:solidFill>
              </a:rPr>
              <a:t> of 10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266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7D06F-04D3-F50D-9861-57D335BE0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NDAG Member Nominations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CC098-12E4-4959-0639-4D7607FDD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Andrew Holcomb (NEA)</a:t>
            </a:r>
          </a:p>
          <a:p>
            <a:r>
              <a:rPr lang="en-US" sz="2400"/>
              <a:t>Catherine </a:t>
            </a:r>
            <a:r>
              <a:rPr lang="en-US" sz="2400" dirty="0"/>
              <a:t>Percher (LLNL)</a:t>
            </a:r>
          </a:p>
          <a:p>
            <a:r>
              <a:rPr lang="en-US" sz="2400" dirty="0"/>
              <a:t>Jason Thompson (NNL)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Please provide additional Nominations by 11/30/2023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Propose electronic vote by 12/31/2023 or physical vote at NDAG meeting at TPR</a:t>
            </a:r>
          </a:p>
          <a:p>
            <a:r>
              <a:rPr lang="en-US" dirty="0"/>
              <a:t>Would like additional time to determine continued membership with inactive members</a:t>
            </a:r>
          </a:p>
          <a:p>
            <a:r>
              <a:rPr lang="en-US" b="1" dirty="0"/>
              <a:t>Group Preference?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814885-DEBF-D384-B27D-FC359B0D30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solidFill>
                  <a:srgbClr val="000000"/>
                </a:solidFill>
              </a:rPr>
              <a:t>Page </a:t>
            </a:r>
            <a:fld id="{675658CD-8464-4987-906E-006271C3A4BE}" type="slidenum">
              <a:rPr lang="en-US" smtClean="0">
                <a:solidFill>
                  <a:srgbClr val="000000"/>
                </a:solidFill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r>
              <a:rPr lang="en-US">
                <a:solidFill>
                  <a:srgbClr val="000000"/>
                </a:solidFill>
              </a:rPr>
              <a:t> of 10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00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71578-65AD-0ED0-0454-9051958B1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ND Quarterly Meeting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C80DC-2372-D497-51BC-A1C4CAEBA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Schedule (WebEx or Teams)</a:t>
            </a:r>
          </a:p>
          <a:p>
            <a:r>
              <a:rPr lang="en-US" dirty="0"/>
              <a:t>February 7, 2024</a:t>
            </a:r>
          </a:p>
          <a:p>
            <a:r>
              <a:rPr lang="en-US" dirty="0"/>
              <a:t>April 24, 2024</a:t>
            </a:r>
          </a:p>
          <a:p>
            <a:r>
              <a:rPr lang="en-US" dirty="0"/>
              <a:t>July 31, 2024</a:t>
            </a:r>
          </a:p>
          <a:p>
            <a:r>
              <a:rPr lang="en-US" dirty="0"/>
              <a:t>October 23, 2024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Attendees</a:t>
            </a:r>
          </a:p>
          <a:p>
            <a:r>
              <a:rPr lang="en-US" dirty="0"/>
              <a:t>NCSP Management Team</a:t>
            </a:r>
          </a:p>
          <a:p>
            <a:r>
              <a:rPr lang="en-US" dirty="0"/>
              <a:t>ND Site Program Managers</a:t>
            </a:r>
          </a:p>
          <a:p>
            <a:r>
              <a:rPr lang="en-US" dirty="0"/>
              <a:t>NDAG Members (invited)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CB0C27-62A7-4100-A0BF-D359ABB922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solidFill>
                  <a:srgbClr val="000000"/>
                </a:solidFill>
              </a:rPr>
              <a:t>Page </a:t>
            </a:r>
            <a:fld id="{675658CD-8464-4987-906E-006271C3A4BE}" type="slidenum">
              <a:rPr lang="en-US" smtClean="0">
                <a:solidFill>
                  <a:srgbClr val="000000"/>
                </a:solidFill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r>
              <a:rPr lang="en-US">
                <a:solidFill>
                  <a:srgbClr val="000000"/>
                </a:solidFill>
              </a:rPr>
              <a:t> of 10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953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BCFA2-A651-E4FD-64DD-FFB43B77C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NDAG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AA582-0C19-97A4-CD40-DDC40F248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February 22, 2024 @ NCSP TPR (BNL)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Nuclear Data Requests</a:t>
            </a:r>
          </a:p>
          <a:p>
            <a:r>
              <a:rPr lang="en-US" dirty="0"/>
              <a:t>PVC thermal scattering</a:t>
            </a:r>
          </a:p>
          <a:p>
            <a:r>
              <a:rPr lang="en-US" dirty="0"/>
              <a:t>CPVC thermal scattering</a:t>
            </a:r>
          </a:p>
          <a:p>
            <a:r>
              <a:rPr lang="en-US" dirty="0"/>
              <a:t>UF6 thermal scattering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/>
              <a:t>Request </a:t>
            </a:r>
            <a:r>
              <a:rPr lang="en-US" b="1" dirty="0"/>
              <a:t>technical talks for future NDAG meetings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00A8E7-89C8-4E48-94B8-E5CE454E8A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solidFill>
                  <a:srgbClr val="000000"/>
                </a:solidFill>
              </a:rPr>
              <a:t>Page </a:t>
            </a:r>
            <a:fld id="{675658CD-8464-4987-906E-006271C3A4BE}" type="slidenum">
              <a:rPr lang="en-US" smtClean="0">
                <a:solidFill>
                  <a:srgbClr val="000000"/>
                </a:solidFill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r>
              <a:rPr lang="en-US">
                <a:solidFill>
                  <a:srgbClr val="000000"/>
                </a:solidFill>
              </a:rPr>
              <a:t> of 10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480817"/>
      </p:ext>
    </p:extLst>
  </p:cSld>
  <p:clrMapOvr>
    <a:masterClrMapping/>
  </p:clrMapOvr>
</p:sld>
</file>

<file path=ppt/theme/theme1.xml><?xml version="1.0" encoding="utf-8"?>
<a:theme xmlns:a="http://schemas.openxmlformats.org/drawingml/2006/main" name="INL_Presentation_-_Light">
  <a:themeElements>
    <a:clrScheme name="INL_Presentation_-_Light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9999FF"/>
      </a:hlink>
      <a:folHlink>
        <a:srgbClr val="B2B2B2"/>
      </a:folHlink>
    </a:clrScheme>
    <a:fontScheme name="INL_Presentation_-_Ligh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L_Presentation_-_L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L_Presentation_-_Ligh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L_Presentation_-_Ligh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L_Presentation_-_Ligh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L_Presentation_-_Ligh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L_Presentation_-_Ligh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L_Presentation_-_Ligh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L_Presentation_-_Light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9999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269</Words>
  <Application>Microsoft Office PowerPoint</Application>
  <PresentationFormat>Widescreen</PresentationFormat>
  <Paragraphs>98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INL_Presentation_-_Light</vt:lpstr>
      <vt:lpstr>NDAG Meeting  November 17, 2023</vt:lpstr>
      <vt:lpstr>Agenda</vt:lpstr>
      <vt:lpstr>NDAG Member Nominations</vt:lpstr>
      <vt:lpstr>ND Quarterly Meeting </vt:lpstr>
      <vt:lpstr>Next NDAG Meeting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NDAG Meeting  November 17, 2023</dc:title>
  <dc:creator>Zerkle, Michael L. (Contractor)</dc:creator>
  <cp:lastModifiedBy>Michael Zerkle</cp:lastModifiedBy>
  <cp:revision>1</cp:revision>
  <dcterms:created xsi:type="dcterms:W3CDTF">2023-11-17T12:05:28Z</dcterms:created>
  <dcterms:modified xsi:type="dcterms:W3CDTF">2023-11-17T18:49:40Z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8d7c701-e957-4ed0-8a14-6c8631eefb31_Enabled">
    <vt:lpwstr>true</vt:lpwstr>
  </property>
  <property fmtid="{D5CDD505-2E9C-101B-9397-08002B2CF9AE}" pid="3" name="MSIP_Label_c8d7c701-e957-4ed0-8a14-6c8631eefb31_SetDate">
    <vt:lpwstr>2023-11-17T12:24:17Z</vt:lpwstr>
  </property>
  <property fmtid="{D5CDD505-2E9C-101B-9397-08002B2CF9AE}" pid="4" name="MSIP_Label_c8d7c701-e957-4ed0-8a14-6c8631eefb31_Method">
    <vt:lpwstr>Privileged</vt:lpwstr>
  </property>
  <property fmtid="{D5CDD505-2E9C-101B-9397-08002B2CF9AE}" pid="5" name="MSIP_Label_c8d7c701-e957-4ed0-8a14-6c8631eefb31_Name">
    <vt:lpwstr>Unclassified-Child</vt:lpwstr>
  </property>
  <property fmtid="{D5CDD505-2E9C-101B-9397-08002B2CF9AE}" pid="6" name="MSIP_Label_c8d7c701-e957-4ed0-8a14-6c8631eefb31_SiteId">
    <vt:lpwstr>ebb151f0-4882-4a81-94a2-1e2262f517ee</vt:lpwstr>
  </property>
  <property fmtid="{D5CDD505-2E9C-101B-9397-08002B2CF9AE}" pid="7" name="MSIP_Label_c8d7c701-e957-4ed0-8a14-6c8631eefb31_ActionId">
    <vt:lpwstr>48f6e07e-b37d-43b4-8f37-3dd1c7bcf421</vt:lpwstr>
  </property>
  <property fmtid="{D5CDD505-2E9C-101B-9397-08002B2CF9AE}" pid="8" name="MSIP_Label_c8d7c701-e957-4ed0-8a14-6c8631eefb31_ContentBits">
    <vt:lpwstr>0</vt:lpwstr>
  </property>
</Properties>
</file>