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59" r:id="rId6"/>
    <p:sldId id="306" r:id="rId7"/>
    <p:sldId id="314" r:id="rId8"/>
    <p:sldId id="315" r:id="rId9"/>
    <p:sldId id="31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685F7-1322-5220-C76C-9AEBE7C98798}" v="449" dt="2023-04-24T22:35:14.067"/>
    <p1510:client id="{36402BB0-E42F-7C9D-5F15-FACD50CE2B1F}" v="2" dt="2023-02-21T06:48:20.827"/>
    <p1510:client id="{8CF10CAC-562C-2D06-30EA-607632777BC3}" v="219" dt="2023-04-25T15:48:11.774"/>
    <p1510:client id="{C0EC37CB-E1C1-F194-D428-BBB41CC6FE65}" v="463" dt="2023-04-24T19:11:07.521"/>
    <p1510:client id="{EDD53610-6C96-EA8B-13DE-153E04920ED9}" v="1" dt="2023-02-07T17:51:35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09"/>
  </p:normalViewPr>
  <p:slideViewPr>
    <p:cSldViewPr snapToGrid="0" snapToObjects="1">
      <p:cViewPr varScale="1">
        <p:scale>
          <a:sx n="195" d="100"/>
          <a:sy n="195" d="100"/>
        </p:scale>
        <p:origin x="4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Thermal neutron capture primary gamma-rays: Issue and repair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Apr 25,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Emanuel V. </a:t>
            </a:r>
            <a:r>
              <a:rPr lang="en-US" dirty="0" err="1"/>
              <a:t>Chimanski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GRIN (Gamma-Ray Induced by Neutrons)</a:t>
            </a:r>
            <a:br>
              <a:rPr lang="en-US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Arrow Connector 38">
            <a:extLst>
              <a:ext uri="{FF2B5EF4-FFF2-40B4-BE49-F238E27FC236}">
                <a16:creationId xmlns:a16="http://schemas.microsoft.com/office/drawing/2014/main" id="{237EB74D-02B4-A9A9-D8A9-E3ED4973D9FD}"/>
              </a:ext>
            </a:extLst>
          </p:cNvPr>
          <p:cNvCxnSpPr>
            <a:cxnSpLocks/>
          </p:cNvCxnSpPr>
          <p:nvPr/>
        </p:nvCxnSpPr>
        <p:spPr>
          <a:xfrm flipV="1">
            <a:off x="2190059" y="5683338"/>
            <a:ext cx="0" cy="877755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US" sz="2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03C35-C9FB-CA3D-8CB7-7D73849D511A}"/>
              </a:ext>
            </a:extLst>
          </p:cNvPr>
          <p:cNvSpPr txBox="1"/>
          <p:nvPr/>
        </p:nvSpPr>
        <p:spPr>
          <a:xfrm>
            <a:off x="494228" y="1975335"/>
            <a:ext cx="473605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Triage of differences in thermal capture spectrum between GNDS and ENSDF (and EGAF):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cs typeface="Arial"/>
              </a:rPr>
              <a:t>One should have </a:t>
            </a:r>
            <a:r>
              <a:rPr lang="en-US" sz="2000" b="1" i="1" dirty="0">
                <a:cs typeface="Arial"/>
              </a:rPr>
              <a:t>one </a:t>
            </a:r>
            <a:r>
              <a:rPr lang="en-US" sz="2000" b="1" dirty="0">
                <a:cs typeface="Arial"/>
              </a:rPr>
              <a:t>primary capture emission for </a:t>
            </a:r>
            <a:r>
              <a:rPr lang="en-US" sz="2000" b="1" i="1" dirty="0">
                <a:cs typeface="Arial"/>
              </a:rPr>
              <a:t>each neutron capture</a:t>
            </a:r>
            <a:r>
              <a:rPr lang="en-US" sz="2000" b="1" dirty="0">
                <a:cs typeface="Arial"/>
              </a:rPr>
              <a:t>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Summary and repair strategy;</a:t>
            </a:r>
            <a:endParaRPr lang="en-US" sz="2000" dirty="0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52424E19-4537-011B-A7C6-2E5ED43893F5}"/>
              </a:ext>
            </a:extLst>
          </p:cNvPr>
          <p:cNvGrpSpPr/>
          <p:nvPr/>
        </p:nvGrpSpPr>
        <p:grpSpPr>
          <a:xfrm>
            <a:off x="5700670" y="109512"/>
            <a:ext cx="3134124" cy="4062945"/>
            <a:chOff x="5421401" y="1694786"/>
            <a:chExt cx="3134124" cy="4062945"/>
          </a:xfrm>
        </p:grpSpPr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25CA6E28-D2D9-BDEC-1A90-C07C664B2032}"/>
                </a:ext>
              </a:extLst>
            </p:cNvPr>
            <p:cNvGrpSpPr/>
            <p:nvPr/>
          </p:nvGrpSpPr>
          <p:grpSpPr>
            <a:xfrm>
              <a:off x="5421401" y="1694786"/>
              <a:ext cx="3134124" cy="4062945"/>
              <a:chOff x="4298041" y="-172108"/>
              <a:chExt cx="5734350" cy="6974642"/>
            </a:xfrm>
          </p:grpSpPr>
          <p:cxnSp>
            <p:nvCxnSpPr>
              <p:cNvPr id="5" name="Straight Connector 27">
                <a:extLst>
                  <a:ext uri="{FF2B5EF4-FFF2-40B4-BE49-F238E27FC236}">
                    <a16:creationId xmlns:a16="http://schemas.microsoft.com/office/drawing/2014/main" id="{D1243176-0748-A5FE-8D31-CC7656EB3B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7818" y="3937496"/>
                <a:ext cx="4415928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4">
                <a:extLst>
                  <a:ext uri="{FF2B5EF4-FFF2-40B4-BE49-F238E27FC236}">
                    <a16:creationId xmlns:a16="http://schemas.microsoft.com/office/drawing/2014/main" id="{C209327D-7ED0-B0FA-7C8A-202985015C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7818" y="6384133"/>
                <a:ext cx="4403571" cy="0"/>
              </a:xfrm>
              <a:prstGeom prst="line">
                <a:avLst/>
              </a:prstGeom>
              <a:ln w="508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6BE9031-E793-202E-2113-69AC82ADFB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7818" y="5613896"/>
                <a:ext cx="4403571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11AC340-5E6E-D345-5235-CD257DD12D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7818" y="4452360"/>
                <a:ext cx="4415928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9">
                <a:extLst>
                  <a:ext uri="{FF2B5EF4-FFF2-40B4-BE49-F238E27FC236}">
                    <a16:creationId xmlns:a16="http://schemas.microsoft.com/office/drawing/2014/main" id="{03AD52E1-A86C-8594-73BF-DE7868D80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7818" y="1777259"/>
                <a:ext cx="4341787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10">
                <a:extLst>
                  <a:ext uri="{FF2B5EF4-FFF2-40B4-BE49-F238E27FC236}">
                    <a16:creationId xmlns:a16="http://schemas.microsoft.com/office/drawing/2014/main" id="{6B383C73-275A-1159-7233-7C29959D8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7818" y="2757562"/>
                <a:ext cx="4391214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C197B9BA-1105-ACAB-FEAD-34D7E39219B0}"/>
                  </a:ext>
                </a:extLst>
              </p:cNvPr>
              <p:cNvSpPr txBox="1"/>
              <p:nvPr/>
            </p:nvSpPr>
            <p:spPr>
              <a:xfrm>
                <a:off x="4755503" y="-172108"/>
                <a:ext cx="1597489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“capture” state</a:t>
                </a:r>
              </a:p>
            </p:txBody>
          </p:sp>
          <p:cxnSp>
            <p:nvCxnSpPr>
              <p:cNvPr id="12" name="Straight Arrow Connector 14">
                <a:extLst>
                  <a:ext uri="{FF2B5EF4-FFF2-40B4-BE49-F238E27FC236}">
                    <a16:creationId xmlns:a16="http://schemas.microsoft.com/office/drawing/2014/main" id="{47A8D2E6-B121-68AA-FB4C-0955F1227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5951" y="642242"/>
                <a:ext cx="0" cy="5741891"/>
              </a:xfrm>
              <a:prstGeom prst="straightConnector1">
                <a:avLst/>
              </a:prstGeom>
              <a:ln w="666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6">
                <a:extLst>
                  <a:ext uri="{FF2B5EF4-FFF2-40B4-BE49-F238E27FC236}">
                    <a16:creationId xmlns:a16="http://schemas.microsoft.com/office/drawing/2014/main" id="{55734664-5CD3-EBAE-065B-64AB2AA47A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6059" y="619843"/>
                <a:ext cx="0" cy="4994053"/>
              </a:xfrm>
              <a:prstGeom prst="straightConnector1">
                <a:avLst/>
              </a:prstGeom>
              <a:ln w="920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8">
                <a:extLst>
                  <a:ext uri="{FF2B5EF4-FFF2-40B4-BE49-F238E27FC236}">
                    <a16:creationId xmlns:a16="http://schemas.microsoft.com/office/drawing/2014/main" id="{61FE9A51-8F60-C6A3-2EB9-3C98F648ED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2686" y="620899"/>
                <a:ext cx="0" cy="3831461"/>
              </a:xfrm>
              <a:prstGeom prst="straightConnector1">
                <a:avLst/>
              </a:prstGeom>
              <a:ln w="603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1">
                <a:extLst>
                  <a:ext uri="{FF2B5EF4-FFF2-40B4-BE49-F238E27FC236}">
                    <a16:creationId xmlns:a16="http://schemas.microsoft.com/office/drawing/2014/main" id="{2E5C656F-276A-6A4F-81BA-FF758AB5E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7818" y="619843"/>
                <a:ext cx="4378857" cy="22399"/>
              </a:xfrm>
              <a:prstGeom prst="line">
                <a:avLst/>
              </a:prstGeom>
              <a:ln w="50800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20">
                <a:extLst>
                  <a:ext uri="{FF2B5EF4-FFF2-40B4-BE49-F238E27FC236}">
                    <a16:creationId xmlns:a16="http://schemas.microsoft.com/office/drawing/2014/main" id="{3325B26D-4EE4-9E49-F950-82D84E6904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6869" y="4464717"/>
                <a:ext cx="0" cy="1149179"/>
              </a:xfrm>
              <a:prstGeom prst="straightConnector1">
                <a:avLst/>
              </a:prstGeom>
              <a:ln w="603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23">
                <a:extLst>
                  <a:ext uri="{FF2B5EF4-FFF2-40B4-BE49-F238E27FC236}">
                    <a16:creationId xmlns:a16="http://schemas.microsoft.com/office/drawing/2014/main" id="{F990AE8B-0C5A-982F-FEC1-6D127FF13D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5767" y="5613896"/>
                <a:ext cx="0" cy="770237"/>
              </a:xfrm>
              <a:prstGeom prst="straightConnector1">
                <a:avLst/>
              </a:prstGeom>
              <a:ln w="603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25">
                <a:extLst>
                  <a:ext uri="{FF2B5EF4-FFF2-40B4-BE49-F238E27FC236}">
                    <a16:creationId xmlns:a16="http://schemas.microsoft.com/office/drawing/2014/main" id="{D8EF64A3-D845-E12B-5EE5-87952001ED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6144" y="4464717"/>
                <a:ext cx="0" cy="1919416"/>
              </a:xfrm>
              <a:prstGeom prst="straightConnector1">
                <a:avLst/>
              </a:prstGeom>
              <a:ln w="1079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30">
                <a:extLst>
                  <a:ext uri="{FF2B5EF4-FFF2-40B4-BE49-F238E27FC236}">
                    <a16:creationId xmlns:a16="http://schemas.microsoft.com/office/drawing/2014/main" id="{E48FD443-BAF5-2A42-FCBB-553D330E2B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0167" y="642242"/>
                <a:ext cx="0" cy="2115320"/>
              </a:xfrm>
              <a:prstGeom prst="straightConnector1">
                <a:avLst/>
              </a:prstGeom>
              <a:ln w="76200" cmpd="dbl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32">
                <a:extLst>
                  <a:ext uri="{FF2B5EF4-FFF2-40B4-BE49-F238E27FC236}">
                    <a16:creationId xmlns:a16="http://schemas.microsoft.com/office/drawing/2014/main" id="{E032F6F2-889F-6404-56F2-BE9A5BE50F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9767" y="1777259"/>
                <a:ext cx="0" cy="980303"/>
              </a:xfrm>
              <a:prstGeom prst="straightConnector1">
                <a:avLst/>
              </a:prstGeom>
              <a:ln w="76200" cmpd="dbl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35">
                <a:extLst>
                  <a:ext uri="{FF2B5EF4-FFF2-40B4-BE49-F238E27FC236}">
                    <a16:creationId xmlns:a16="http://schemas.microsoft.com/office/drawing/2014/main" id="{AFAACF10-756D-3E50-6272-759F09830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7345" y="619843"/>
                <a:ext cx="0" cy="1157416"/>
              </a:xfrm>
              <a:prstGeom prst="straightConnector1">
                <a:avLst/>
              </a:prstGeom>
              <a:ln w="76200" cmpd="dbl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37">
                <a:extLst>
                  <a:ext uri="{FF2B5EF4-FFF2-40B4-BE49-F238E27FC236}">
                    <a16:creationId xmlns:a16="http://schemas.microsoft.com/office/drawing/2014/main" id="{28386B23-81CF-8AFC-1F62-79E86B59F7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2166" y="2813167"/>
                <a:ext cx="0" cy="1124329"/>
              </a:xfrm>
              <a:prstGeom prst="straightConnector1">
                <a:avLst/>
              </a:prstGeom>
              <a:ln w="76200" cmpd="dbl">
                <a:solidFill>
                  <a:srgbClr val="FF8DFF">
                    <a:alpha val="9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39">
                <a:extLst>
                  <a:ext uri="{FF2B5EF4-FFF2-40B4-BE49-F238E27FC236}">
                    <a16:creationId xmlns:a16="http://schemas.microsoft.com/office/drawing/2014/main" id="{79224F66-31BF-06E4-C66C-64890E7D16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3993" y="2813167"/>
                <a:ext cx="0" cy="1639193"/>
              </a:xfrm>
              <a:prstGeom prst="straightConnector1">
                <a:avLst/>
              </a:prstGeom>
              <a:ln w="76200" cmpd="dbl">
                <a:solidFill>
                  <a:srgbClr val="FF8DFF">
                    <a:alpha val="9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41">
                <a:extLst>
                  <a:ext uri="{FF2B5EF4-FFF2-40B4-BE49-F238E27FC236}">
                    <a16:creationId xmlns:a16="http://schemas.microsoft.com/office/drawing/2014/main" id="{1FE28AA6-2963-1E06-1090-613EE167B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6393" y="2813167"/>
                <a:ext cx="0" cy="2800729"/>
              </a:xfrm>
              <a:prstGeom prst="straightConnector1">
                <a:avLst/>
              </a:prstGeom>
              <a:ln w="76200" cmpd="dbl">
                <a:solidFill>
                  <a:srgbClr val="FF8DFF">
                    <a:alpha val="9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43">
                <a:extLst>
                  <a:ext uri="{FF2B5EF4-FFF2-40B4-BE49-F238E27FC236}">
                    <a16:creationId xmlns:a16="http://schemas.microsoft.com/office/drawing/2014/main" id="{8F79EADB-E66F-8295-AC21-8848272A0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1150" y="2813167"/>
                <a:ext cx="0" cy="3570966"/>
              </a:xfrm>
              <a:prstGeom prst="straightConnector1">
                <a:avLst/>
              </a:prstGeom>
              <a:ln w="76200" cmpd="dbl">
                <a:solidFill>
                  <a:srgbClr val="FF8DFF">
                    <a:alpha val="9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45">
                <a:extLst>
                  <a:ext uri="{FF2B5EF4-FFF2-40B4-BE49-F238E27FC236}">
                    <a16:creationId xmlns:a16="http://schemas.microsoft.com/office/drawing/2014/main" id="{631F231D-97B2-3CBC-1765-685FAAD6AA30}"/>
                  </a:ext>
                </a:extLst>
              </p:cNvPr>
              <p:cNvSpPr txBox="1"/>
              <p:nvPr/>
            </p:nvSpPr>
            <p:spPr>
              <a:xfrm>
                <a:off x="4298041" y="634086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GS</a:t>
                </a:r>
              </a:p>
            </p:txBody>
          </p:sp>
          <p:cxnSp>
            <p:nvCxnSpPr>
              <p:cNvPr id="28" name="Straight Arrow Connector 95">
                <a:extLst>
                  <a:ext uri="{FF2B5EF4-FFF2-40B4-BE49-F238E27FC236}">
                    <a16:creationId xmlns:a16="http://schemas.microsoft.com/office/drawing/2014/main" id="{4C1DAC49-F8AA-F8B4-3167-310090DB5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5335" y="1777259"/>
                <a:ext cx="0" cy="2160237"/>
              </a:xfrm>
              <a:prstGeom prst="straightConnector1">
                <a:avLst/>
              </a:prstGeom>
              <a:ln w="76200" cmpd="dbl">
                <a:solidFill>
                  <a:srgbClr val="FF8DFF">
                    <a:alpha val="5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97">
                <a:extLst>
                  <a:ext uri="{FF2B5EF4-FFF2-40B4-BE49-F238E27FC236}">
                    <a16:creationId xmlns:a16="http://schemas.microsoft.com/office/drawing/2014/main" id="{E2C7237C-9F6B-150D-6F53-454EA3D3EE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0091" y="1789616"/>
                <a:ext cx="0" cy="2675101"/>
              </a:xfrm>
              <a:prstGeom prst="straightConnector1">
                <a:avLst/>
              </a:prstGeom>
              <a:ln w="76200" cmpd="dbl">
                <a:solidFill>
                  <a:srgbClr val="FF8DFF">
                    <a:alpha val="5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99">
                <a:extLst>
                  <a:ext uri="{FF2B5EF4-FFF2-40B4-BE49-F238E27FC236}">
                    <a16:creationId xmlns:a16="http://schemas.microsoft.com/office/drawing/2014/main" id="{D2E2A61C-89DA-DB20-439C-9BCCDD7D9D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2491" y="1789616"/>
                <a:ext cx="0" cy="3836637"/>
              </a:xfrm>
              <a:prstGeom prst="straightConnector1">
                <a:avLst/>
              </a:prstGeom>
              <a:ln w="76200" cmpd="dbl">
                <a:solidFill>
                  <a:srgbClr val="FF8DFF">
                    <a:alpha val="5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102">
                <a:extLst>
                  <a:ext uri="{FF2B5EF4-FFF2-40B4-BE49-F238E27FC236}">
                    <a16:creationId xmlns:a16="http://schemas.microsoft.com/office/drawing/2014/main" id="{29D86B22-A4C8-3805-F95F-0910AC3132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9605" y="1789616"/>
                <a:ext cx="0" cy="4594517"/>
              </a:xfrm>
              <a:prstGeom prst="straightConnector1">
                <a:avLst/>
              </a:prstGeom>
              <a:ln w="76200" cmpd="dbl">
                <a:solidFill>
                  <a:srgbClr val="FF8DFF">
                    <a:alpha val="5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85">
                <a:extLst>
                  <a:ext uri="{FF2B5EF4-FFF2-40B4-BE49-F238E27FC236}">
                    <a16:creationId xmlns:a16="http://schemas.microsoft.com/office/drawing/2014/main" id="{F9D94B46-006E-2241-663E-D1D914E5C61F}"/>
                  </a:ext>
                </a:extLst>
              </p:cNvPr>
              <p:cNvSpPr txBox="1"/>
              <p:nvPr/>
            </p:nvSpPr>
            <p:spPr>
              <a:xfrm>
                <a:off x="9408502" y="6199467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1/2+</a:t>
                </a:r>
              </a:p>
            </p:txBody>
          </p:sp>
          <p:sp>
            <p:nvSpPr>
              <p:cNvPr id="33" name="TextBox 86">
                <a:extLst>
                  <a:ext uri="{FF2B5EF4-FFF2-40B4-BE49-F238E27FC236}">
                    <a16:creationId xmlns:a16="http://schemas.microsoft.com/office/drawing/2014/main" id="{E5882973-03FB-F9E9-9EE0-82DB3A323FDA}"/>
                  </a:ext>
                </a:extLst>
              </p:cNvPr>
              <p:cNvSpPr txBox="1"/>
              <p:nvPr/>
            </p:nvSpPr>
            <p:spPr>
              <a:xfrm>
                <a:off x="9372945" y="5424425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3/2+</a:t>
                </a:r>
              </a:p>
            </p:txBody>
          </p:sp>
          <p:sp>
            <p:nvSpPr>
              <p:cNvPr id="34" name="TextBox 87">
                <a:extLst>
                  <a:ext uri="{FF2B5EF4-FFF2-40B4-BE49-F238E27FC236}">
                    <a16:creationId xmlns:a16="http://schemas.microsoft.com/office/drawing/2014/main" id="{0C90095B-E5F9-653C-3429-AC6F228F53C6}"/>
                  </a:ext>
                </a:extLst>
              </p:cNvPr>
              <p:cNvSpPr txBox="1"/>
              <p:nvPr/>
            </p:nvSpPr>
            <p:spPr>
              <a:xfrm>
                <a:off x="9369131" y="4280051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5/2+</a:t>
                </a:r>
              </a:p>
            </p:txBody>
          </p:sp>
          <p:sp>
            <p:nvSpPr>
              <p:cNvPr id="35" name="TextBox 88">
                <a:extLst>
                  <a:ext uri="{FF2B5EF4-FFF2-40B4-BE49-F238E27FC236}">
                    <a16:creationId xmlns:a16="http://schemas.microsoft.com/office/drawing/2014/main" id="{D6A29D59-65BD-648F-0BE3-3B529C312B5B}"/>
                  </a:ext>
                </a:extLst>
              </p:cNvPr>
              <p:cNvSpPr txBox="1"/>
              <p:nvPr/>
            </p:nvSpPr>
            <p:spPr>
              <a:xfrm>
                <a:off x="9334362" y="3752830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7/2+</a:t>
                </a:r>
              </a:p>
            </p:txBody>
          </p:sp>
          <p:sp>
            <p:nvSpPr>
              <p:cNvPr id="36" name="TextBox 89">
                <a:extLst>
                  <a:ext uri="{FF2B5EF4-FFF2-40B4-BE49-F238E27FC236}">
                    <a16:creationId xmlns:a16="http://schemas.microsoft.com/office/drawing/2014/main" id="{AC0580F3-FB34-ABF5-B007-154C29C59A03}"/>
                  </a:ext>
                </a:extLst>
              </p:cNvPr>
              <p:cNvSpPr txBox="1"/>
              <p:nvPr/>
            </p:nvSpPr>
            <p:spPr>
              <a:xfrm>
                <a:off x="9297291" y="435177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1/2+</a:t>
                </a:r>
              </a:p>
            </p:txBody>
          </p:sp>
        </p:grpSp>
        <p:cxnSp>
          <p:nvCxnSpPr>
            <p:cNvPr id="39" name="Straight Arrow Connector 18">
              <a:extLst>
                <a:ext uri="{FF2B5EF4-FFF2-40B4-BE49-F238E27FC236}">
                  <a16:creationId xmlns:a16="http://schemas.microsoft.com/office/drawing/2014/main" id="{4BF0B040-0E79-4752-D9F7-83333502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464479" y="2167735"/>
              <a:ext cx="0" cy="1925574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886C5EF3-9FFE-DD9C-C9EB-5CA4D99CB584}"/>
              </a:ext>
            </a:extLst>
          </p:cNvPr>
          <p:cNvGrpSpPr/>
          <p:nvPr/>
        </p:nvGrpSpPr>
        <p:grpSpPr>
          <a:xfrm>
            <a:off x="344571" y="4672622"/>
            <a:ext cx="4712661" cy="2134850"/>
            <a:chOff x="231155" y="1656831"/>
            <a:chExt cx="5820310" cy="2669035"/>
          </a:xfrm>
        </p:grpSpPr>
        <p:cxnSp>
          <p:nvCxnSpPr>
            <p:cNvPr id="76" name="Straight Arrow Connector 8">
              <a:extLst>
                <a:ext uri="{FF2B5EF4-FFF2-40B4-BE49-F238E27FC236}">
                  <a16:creationId xmlns:a16="http://schemas.microsoft.com/office/drawing/2014/main" id="{DB1068BF-47F0-6520-9D4B-B0704928BEE4}"/>
                </a:ext>
              </a:extLst>
            </p:cNvPr>
            <p:cNvCxnSpPr>
              <a:cxnSpLocks/>
            </p:cNvCxnSpPr>
            <p:nvPr/>
          </p:nvCxnSpPr>
          <p:spPr>
            <a:xfrm>
              <a:off x="568548" y="4017838"/>
              <a:ext cx="2420471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13">
              <a:extLst>
                <a:ext uri="{FF2B5EF4-FFF2-40B4-BE49-F238E27FC236}">
                  <a16:creationId xmlns:a16="http://schemas.microsoft.com/office/drawing/2014/main" id="{03C96753-D535-D183-6BC3-EC8ECF0CF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548" y="1737899"/>
              <a:ext cx="0" cy="2300899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24">
              <a:extLst>
                <a:ext uri="{FF2B5EF4-FFF2-40B4-BE49-F238E27FC236}">
                  <a16:creationId xmlns:a16="http://schemas.microsoft.com/office/drawing/2014/main" id="{F0135C91-52BC-C242-25DE-24E5F63189DC}"/>
                </a:ext>
              </a:extLst>
            </p:cNvPr>
            <p:cNvCxnSpPr>
              <a:cxnSpLocks/>
            </p:cNvCxnSpPr>
            <p:nvPr/>
          </p:nvCxnSpPr>
          <p:spPr>
            <a:xfrm>
              <a:off x="3477716" y="3988041"/>
              <a:ext cx="2420471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26">
              <a:extLst>
                <a:ext uri="{FF2B5EF4-FFF2-40B4-BE49-F238E27FC236}">
                  <a16:creationId xmlns:a16="http://schemas.microsoft.com/office/drawing/2014/main" id="{BA3867BF-8E28-34EF-F3EE-76ACC657F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7716" y="1687142"/>
              <a:ext cx="0" cy="2300899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29">
              <a:extLst>
                <a:ext uri="{FF2B5EF4-FFF2-40B4-BE49-F238E27FC236}">
                  <a16:creationId xmlns:a16="http://schemas.microsoft.com/office/drawing/2014/main" id="{350F1847-3C84-A0B8-A723-7BFBD642E376}"/>
                </a:ext>
              </a:extLst>
            </p:cNvPr>
            <p:cNvSpPr txBox="1"/>
            <p:nvPr/>
          </p:nvSpPr>
          <p:spPr>
            <a:xfrm>
              <a:off x="4068951" y="1656831"/>
              <a:ext cx="1811883" cy="46174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Secondaries</a:t>
              </a:r>
              <a:endParaRPr lang="pt-BR" dirty="0"/>
            </a:p>
          </p:txBody>
        </p:sp>
        <p:sp>
          <p:nvSpPr>
            <p:cNvPr id="81" name="TextBox 31">
              <a:extLst>
                <a:ext uri="{FF2B5EF4-FFF2-40B4-BE49-F238E27FC236}">
                  <a16:creationId xmlns:a16="http://schemas.microsoft.com/office/drawing/2014/main" id="{65EB6E5A-C292-5768-7183-53B3073AD42D}"/>
                </a:ext>
              </a:extLst>
            </p:cNvPr>
            <p:cNvSpPr txBox="1"/>
            <p:nvPr/>
          </p:nvSpPr>
          <p:spPr>
            <a:xfrm>
              <a:off x="974238" y="1681079"/>
              <a:ext cx="1431768" cy="46174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Primaries</a:t>
              </a:r>
              <a:endParaRPr lang="pt-BR" dirty="0"/>
            </a:p>
          </p:txBody>
        </p:sp>
        <p:sp>
          <p:nvSpPr>
            <p:cNvPr id="82" name="TextBox 33">
              <a:extLst>
                <a:ext uri="{FF2B5EF4-FFF2-40B4-BE49-F238E27FC236}">
                  <a16:creationId xmlns:a16="http://schemas.microsoft.com/office/drawing/2014/main" id="{B77F43B9-A09D-BF8B-D13E-809BCCD436FC}"/>
                </a:ext>
              </a:extLst>
            </p:cNvPr>
            <p:cNvSpPr txBox="1"/>
            <p:nvPr/>
          </p:nvSpPr>
          <p:spPr>
            <a:xfrm>
              <a:off x="2104076" y="4038798"/>
              <a:ext cx="8936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Eout</a:t>
              </a:r>
              <a:r>
                <a:rPr lang="en-US" sz="1200" dirty="0"/>
                <a:t> (MeV)</a:t>
              </a:r>
            </a:p>
          </p:txBody>
        </p:sp>
        <p:sp>
          <p:nvSpPr>
            <p:cNvPr id="83" name="TextBox 36">
              <a:extLst>
                <a:ext uri="{FF2B5EF4-FFF2-40B4-BE49-F238E27FC236}">
                  <a16:creationId xmlns:a16="http://schemas.microsoft.com/office/drawing/2014/main" id="{053C1328-87AF-C8FD-1932-72875594F4BC}"/>
                </a:ext>
              </a:extLst>
            </p:cNvPr>
            <p:cNvSpPr txBox="1"/>
            <p:nvPr/>
          </p:nvSpPr>
          <p:spPr>
            <a:xfrm>
              <a:off x="5157822" y="4048867"/>
              <a:ext cx="8936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Eout</a:t>
              </a:r>
              <a:r>
                <a:rPr lang="en-US" sz="1200" dirty="0"/>
                <a:t> (MeV)</a:t>
              </a:r>
            </a:p>
          </p:txBody>
        </p:sp>
        <p:cxnSp>
          <p:nvCxnSpPr>
            <p:cNvPr id="84" name="Straight Arrow Connector 38">
              <a:extLst>
                <a:ext uri="{FF2B5EF4-FFF2-40B4-BE49-F238E27FC236}">
                  <a16:creationId xmlns:a16="http://schemas.microsoft.com/office/drawing/2014/main" id="{AA8B0FB2-F50D-E9CD-3D86-010A63247F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3362" y="2896633"/>
              <a:ext cx="0" cy="109738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42">
              <a:extLst>
                <a:ext uri="{FF2B5EF4-FFF2-40B4-BE49-F238E27FC236}">
                  <a16:creationId xmlns:a16="http://schemas.microsoft.com/office/drawing/2014/main" id="{FF59A288-0A27-FA59-4490-E3536D8EB3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117" y="2724592"/>
              <a:ext cx="0" cy="1268796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7">
              <a:extLst>
                <a:ext uri="{FF2B5EF4-FFF2-40B4-BE49-F238E27FC236}">
                  <a16:creationId xmlns:a16="http://schemas.microsoft.com/office/drawing/2014/main" id="{5F44F5FA-7990-8E47-618D-1FF9888B65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009" y="3130460"/>
              <a:ext cx="0" cy="8873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9">
              <a:extLst>
                <a:ext uri="{FF2B5EF4-FFF2-40B4-BE49-F238E27FC236}">
                  <a16:creationId xmlns:a16="http://schemas.microsoft.com/office/drawing/2014/main" id="{3E39A6E0-F6BF-7980-8CFF-8373B34F9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7742" y="2994381"/>
              <a:ext cx="0" cy="967414"/>
            </a:xfrm>
            <a:prstGeom prst="straightConnector1">
              <a:avLst/>
            </a:prstGeom>
            <a:ln w="603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51">
              <a:extLst>
                <a:ext uri="{FF2B5EF4-FFF2-40B4-BE49-F238E27FC236}">
                  <a16:creationId xmlns:a16="http://schemas.microsoft.com/office/drawing/2014/main" id="{58C0D4BD-A4AF-6C44-B4A5-9B4A75584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0954" y="3469144"/>
              <a:ext cx="0" cy="482354"/>
            </a:xfrm>
            <a:prstGeom prst="straightConnector1">
              <a:avLst/>
            </a:prstGeom>
            <a:ln w="603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54">
              <a:extLst>
                <a:ext uri="{FF2B5EF4-FFF2-40B4-BE49-F238E27FC236}">
                  <a16:creationId xmlns:a16="http://schemas.microsoft.com/office/drawing/2014/main" id="{F5B2BBDF-3D91-FEF2-6E06-ACDE5CCE7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4802" y="2538789"/>
              <a:ext cx="0" cy="1449252"/>
            </a:xfrm>
            <a:prstGeom prst="straightConnector1">
              <a:avLst/>
            </a:prstGeom>
            <a:ln w="1079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59">
              <a:extLst>
                <a:ext uri="{FF2B5EF4-FFF2-40B4-BE49-F238E27FC236}">
                  <a16:creationId xmlns:a16="http://schemas.microsoft.com/office/drawing/2014/main" id="{8882AA03-2916-99FC-EC0A-73D11CFF2C2E}"/>
                </a:ext>
              </a:extLst>
            </p:cNvPr>
            <p:cNvSpPr txBox="1"/>
            <p:nvPr/>
          </p:nvSpPr>
          <p:spPr>
            <a:xfrm rot="16200000">
              <a:off x="-657711" y="2789644"/>
              <a:ext cx="2039341" cy="26161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/>
                <a:t>Multiplicity (prob per capture) </a:t>
              </a:r>
            </a:p>
          </p:txBody>
        </p:sp>
        <p:sp>
          <p:nvSpPr>
            <p:cNvPr id="91" name="TextBox 60">
              <a:extLst>
                <a:ext uri="{FF2B5EF4-FFF2-40B4-BE49-F238E27FC236}">
                  <a16:creationId xmlns:a16="http://schemas.microsoft.com/office/drawing/2014/main" id="{60EDF11C-1268-DC85-1519-58918AB58F13}"/>
                </a:ext>
              </a:extLst>
            </p:cNvPr>
            <p:cNvSpPr txBox="1"/>
            <p:nvPr/>
          </p:nvSpPr>
          <p:spPr>
            <a:xfrm rot="16200000">
              <a:off x="2708853" y="2700241"/>
              <a:ext cx="1133644" cy="26161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/>
                <a:t>Branching ratio</a:t>
              </a:r>
            </a:p>
          </p:txBody>
        </p:sp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BF646911-CBF1-ABB8-D1F3-3304B2A42D2B}"/>
              </a:ext>
            </a:extLst>
          </p:cNvPr>
          <p:cNvGrpSpPr/>
          <p:nvPr/>
        </p:nvGrpSpPr>
        <p:grpSpPr>
          <a:xfrm>
            <a:off x="5347944" y="4676516"/>
            <a:ext cx="3191210" cy="2122934"/>
            <a:chOff x="5774310" y="4674063"/>
            <a:chExt cx="3970688" cy="2611764"/>
          </a:xfrm>
        </p:grpSpPr>
        <p:cxnSp>
          <p:nvCxnSpPr>
            <p:cNvPr id="114" name="Straight Arrow Connector 61">
              <a:extLst>
                <a:ext uri="{FF2B5EF4-FFF2-40B4-BE49-F238E27FC236}">
                  <a16:creationId xmlns:a16="http://schemas.microsoft.com/office/drawing/2014/main" id="{FE832902-0D53-3A5A-6A3B-10CAC080D225}"/>
                </a:ext>
              </a:extLst>
            </p:cNvPr>
            <p:cNvCxnSpPr>
              <a:cxnSpLocks/>
            </p:cNvCxnSpPr>
            <p:nvPr/>
          </p:nvCxnSpPr>
          <p:spPr>
            <a:xfrm>
              <a:off x="6213516" y="6974962"/>
              <a:ext cx="2420471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62">
              <a:extLst>
                <a:ext uri="{FF2B5EF4-FFF2-40B4-BE49-F238E27FC236}">
                  <a16:creationId xmlns:a16="http://schemas.microsoft.com/office/drawing/2014/main" id="{D7AF42A9-A237-3A9A-BD05-33804B00C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3516" y="4674063"/>
              <a:ext cx="0" cy="2300899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63">
              <a:extLst>
                <a:ext uri="{FF2B5EF4-FFF2-40B4-BE49-F238E27FC236}">
                  <a16:creationId xmlns:a16="http://schemas.microsoft.com/office/drawing/2014/main" id="{546C6E93-EE5A-A9D4-255C-1BB32688A20E}"/>
                </a:ext>
              </a:extLst>
            </p:cNvPr>
            <p:cNvSpPr txBox="1"/>
            <p:nvPr/>
          </p:nvSpPr>
          <p:spPr>
            <a:xfrm>
              <a:off x="8642546" y="6824162"/>
              <a:ext cx="1102452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u="sng" dirty="0" err="1"/>
                <a:t>Eout</a:t>
              </a:r>
              <a:r>
                <a:rPr lang="en-US" sz="1200" u="sng" dirty="0"/>
                <a:t> (MeV)</a:t>
              </a:r>
              <a:br>
                <a:rPr lang="en-US" sz="1200" u="sng" dirty="0"/>
              </a:br>
              <a:r>
                <a:rPr lang="en-US" sz="1200" u="sng" dirty="0"/>
                <a:t> [in bins]</a:t>
              </a:r>
            </a:p>
          </p:txBody>
        </p:sp>
        <p:sp>
          <p:nvSpPr>
            <p:cNvPr id="117" name="TextBox 64">
              <a:extLst>
                <a:ext uri="{FF2B5EF4-FFF2-40B4-BE49-F238E27FC236}">
                  <a16:creationId xmlns:a16="http://schemas.microsoft.com/office/drawing/2014/main" id="{EC5C6276-57F0-2AF4-2F32-A0E23D79BD5B}"/>
                </a:ext>
              </a:extLst>
            </p:cNvPr>
            <p:cNvSpPr txBox="1"/>
            <p:nvPr/>
          </p:nvSpPr>
          <p:spPr>
            <a:xfrm rot="16200000">
              <a:off x="4955741" y="5697494"/>
              <a:ext cx="1962648" cy="32551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/>
                <a:t>Probability per capture</a:t>
              </a:r>
              <a:endParaRPr lang="en-US" sz="1100" dirty="0">
                <a:cs typeface="Arial"/>
              </a:endParaRPr>
            </a:p>
          </p:txBody>
        </p:sp>
        <p:sp>
          <p:nvSpPr>
            <p:cNvPr id="118" name="Rectangle 65">
              <a:extLst>
                <a:ext uri="{FF2B5EF4-FFF2-40B4-BE49-F238E27FC236}">
                  <a16:creationId xmlns:a16="http://schemas.microsoft.com/office/drawing/2014/main" id="{3DE37198-2CA8-BB59-A8A5-A1B02C5556EF}"/>
                </a:ext>
              </a:extLst>
            </p:cNvPr>
            <p:cNvSpPr/>
            <p:nvPr/>
          </p:nvSpPr>
          <p:spPr>
            <a:xfrm>
              <a:off x="6591219" y="5604741"/>
              <a:ext cx="273048" cy="13579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119" name="Rectangle 66">
              <a:extLst>
                <a:ext uri="{FF2B5EF4-FFF2-40B4-BE49-F238E27FC236}">
                  <a16:creationId xmlns:a16="http://schemas.microsoft.com/office/drawing/2014/main" id="{E6A1BCDE-9F29-0C59-BB40-08C5758FF3FB}"/>
                </a:ext>
              </a:extLst>
            </p:cNvPr>
            <p:cNvSpPr/>
            <p:nvPr/>
          </p:nvSpPr>
          <p:spPr>
            <a:xfrm>
              <a:off x="7661501" y="5093649"/>
              <a:ext cx="273048" cy="18650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120" name="Rectangle 67">
              <a:extLst>
                <a:ext uri="{FF2B5EF4-FFF2-40B4-BE49-F238E27FC236}">
                  <a16:creationId xmlns:a16="http://schemas.microsoft.com/office/drawing/2014/main" id="{8D845A91-E731-4E7C-A96A-2D86BB3C430A}"/>
                </a:ext>
              </a:extLst>
            </p:cNvPr>
            <p:cNvSpPr/>
            <p:nvPr/>
          </p:nvSpPr>
          <p:spPr>
            <a:xfrm>
              <a:off x="6980248" y="5107796"/>
              <a:ext cx="273048" cy="18650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121" name="Rectangle 68">
              <a:extLst>
                <a:ext uri="{FF2B5EF4-FFF2-40B4-BE49-F238E27FC236}">
                  <a16:creationId xmlns:a16="http://schemas.microsoft.com/office/drawing/2014/main" id="{FD2278BC-78D6-CCA9-7F08-F99248F0A4B2}"/>
                </a:ext>
              </a:extLst>
            </p:cNvPr>
            <p:cNvSpPr/>
            <p:nvPr/>
          </p:nvSpPr>
          <p:spPr>
            <a:xfrm>
              <a:off x="6288491" y="5093650"/>
              <a:ext cx="273048" cy="18650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cxnSp>
          <p:nvCxnSpPr>
            <p:cNvPr id="122" name="Straight Arrow Connector 72">
              <a:extLst>
                <a:ext uri="{FF2B5EF4-FFF2-40B4-BE49-F238E27FC236}">
                  <a16:creationId xmlns:a16="http://schemas.microsoft.com/office/drawing/2014/main" id="{06080592-7AB0-9A6C-7AD6-014AD0D25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3561" y="6414560"/>
              <a:ext cx="0" cy="544168"/>
            </a:xfrm>
            <a:prstGeom prst="straightConnector1">
              <a:avLst/>
            </a:prstGeom>
            <a:ln w="76200" cmpd="dbl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74">
              <a:extLst>
                <a:ext uri="{FF2B5EF4-FFF2-40B4-BE49-F238E27FC236}">
                  <a16:creationId xmlns:a16="http://schemas.microsoft.com/office/drawing/2014/main" id="{5A649534-AC83-6E88-AE73-73317A98C4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3561" y="6179330"/>
              <a:ext cx="0" cy="779398"/>
            </a:xfrm>
            <a:prstGeom prst="straightConnector1">
              <a:avLst/>
            </a:prstGeom>
            <a:ln w="76200" cmpd="dbl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77">
              <a:extLst>
                <a:ext uri="{FF2B5EF4-FFF2-40B4-BE49-F238E27FC236}">
                  <a16:creationId xmlns:a16="http://schemas.microsoft.com/office/drawing/2014/main" id="{32C35E4F-477F-B7D0-30AD-7FC779155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7743" y="5992095"/>
              <a:ext cx="0" cy="952432"/>
            </a:xfrm>
            <a:prstGeom prst="straightConnector1">
              <a:avLst/>
            </a:prstGeom>
            <a:ln w="76200" cmpd="dbl">
              <a:solidFill>
                <a:srgbClr val="FF8DFF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79">
              <a:extLst>
                <a:ext uri="{FF2B5EF4-FFF2-40B4-BE49-F238E27FC236}">
                  <a16:creationId xmlns:a16="http://schemas.microsoft.com/office/drawing/2014/main" id="{3821CFB7-1352-9C28-040C-8F705AF88A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2917" y="5992095"/>
              <a:ext cx="0" cy="952432"/>
            </a:xfrm>
            <a:prstGeom prst="straightConnector1">
              <a:avLst/>
            </a:prstGeom>
            <a:ln w="76200" cmpd="dbl">
              <a:solidFill>
                <a:srgbClr val="FF8DFF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80">
              <a:extLst>
                <a:ext uri="{FF2B5EF4-FFF2-40B4-BE49-F238E27FC236}">
                  <a16:creationId xmlns:a16="http://schemas.microsoft.com/office/drawing/2014/main" id="{9ADE9213-44A4-95B8-3D95-7640FA195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8025" y="5992095"/>
              <a:ext cx="0" cy="952432"/>
            </a:xfrm>
            <a:prstGeom prst="straightConnector1">
              <a:avLst/>
            </a:prstGeom>
            <a:ln w="76200" cmpd="dbl">
              <a:solidFill>
                <a:srgbClr val="FF8DFF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81">
              <a:extLst>
                <a:ext uri="{FF2B5EF4-FFF2-40B4-BE49-F238E27FC236}">
                  <a16:creationId xmlns:a16="http://schemas.microsoft.com/office/drawing/2014/main" id="{DB691FD6-F61D-2650-DC9A-30E2560CF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9474" y="5784070"/>
              <a:ext cx="0" cy="1142645"/>
            </a:xfrm>
            <a:prstGeom prst="straightConnector1">
              <a:avLst/>
            </a:prstGeom>
            <a:ln w="76200" cmpd="dbl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">
              <a:extLst>
                <a:ext uri="{FF2B5EF4-FFF2-40B4-BE49-F238E27FC236}">
                  <a16:creationId xmlns:a16="http://schemas.microsoft.com/office/drawing/2014/main" id="{C9E2F2EA-E16E-0C54-C82A-F0B0954FA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7743" y="6253817"/>
              <a:ext cx="0" cy="719058"/>
            </a:xfrm>
            <a:prstGeom prst="straightConnector1">
              <a:avLst/>
            </a:prstGeom>
            <a:ln w="76200" cmpd="dbl">
              <a:solidFill>
                <a:srgbClr val="FF8DFF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3">
              <a:extLst>
                <a:ext uri="{FF2B5EF4-FFF2-40B4-BE49-F238E27FC236}">
                  <a16:creationId xmlns:a16="http://schemas.microsoft.com/office/drawing/2014/main" id="{94DF7C7B-2479-08A8-BDB0-D133259751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2917" y="5650026"/>
              <a:ext cx="0" cy="1294501"/>
            </a:xfrm>
            <a:prstGeom prst="straightConnector1">
              <a:avLst/>
            </a:prstGeom>
            <a:ln w="76200" cmpd="dbl">
              <a:solidFill>
                <a:srgbClr val="FF8DFF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5">
              <a:extLst>
                <a:ext uri="{FF2B5EF4-FFF2-40B4-BE49-F238E27FC236}">
                  <a16:creationId xmlns:a16="http://schemas.microsoft.com/office/drawing/2014/main" id="{5655C885-4C4D-D65C-B15B-9436EC3054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4907" y="5678374"/>
              <a:ext cx="0" cy="1294501"/>
            </a:xfrm>
            <a:prstGeom prst="straightConnector1">
              <a:avLst/>
            </a:prstGeom>
            <a:ln w="76200" cmpd="dbl">
              <a:solidFill>
                <a:srgbClr val="FF8DFF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7">
              <a:extLst>
                <a:ext uri="{FF2B5EF4-FFF2-40B4-BE49-F238E27FC236}">
                  <a16:creationId xmlns:a16="http://schemas.microsoft.com/office/drawing/2014/main" id="{2E1B1158-9ED2-123C-6080-E71B8571BC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98025" y="5093649"/>
              <a:ext cx="16882" cy="1807418"/>
            </a:xfrm>
            <a:prstGeom prst="straightConnector1">
              <a:avLst/>
            </a:prstGeom>
            <a:ln w="76200" cmpd="dbl">
              <a:solidFill>
                <a:srgbClr val="FF8DFF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21">
              <a:extLst>
                <a:ext uri="{FF2B5EF4-FFF2-40B4-BE49-F238E27FC236}">
                  <a16:creationId xmlns:a16="http://schemas.microsoft.com/office/drawing/2014/main" id="{313B64A2-0D5C-836A-DE72-CC2091CB4B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10081" y="5260798"/>
              <a:ext cx="22958" cy="1688580"/>
            </a:xfrm>
            <a:prstGeom prst="straightConnector1">
              <a:avLst/>
            </a:prstGeom>
            <a:ln w="76200" cmpd="dbl">
              <a:solidFill>
                <a:srgbClr val="FF8DFF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51458025-93A7-44F1-03D2-1189D1E5019A}"/>
              </a:ext>
            </a:extLst>
          </p:cNvPr>
          <p:cNvSpPr txBox="1"/>
          <p:nvPr/>
        </p:nvSpPr>
        <p:spPr>
          <a:xfrm>
            <a:off x="6190890" y="46381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"continuum"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56708-BBD3-D22F-2682-06CAA6F1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70706"/>
                </a:solidFill>
                <a:latin typeface="Calibri"/>
                <a:ea typeface="Calibri" panose="020F0502020204030204" pitchFamily="34" charset="0"/>
                <a:cs typeface="Calibri"/>
              </a:rPr>
              <a:t>Photon</a:t>
            </a:r>
            <a:r>
              <a:rPr lang="en-US" sz="36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 (gamma) distributions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(@termal)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84F999A-DE35-3846-BC19-5AF58F46B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376D04E1-A4C6-E5AA-5899-1064552F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901" y="1800454"/>
            <a:ext cx="5472899" cy="3628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C13D7A-484E-AE66-F268-92A018E15114}"/>
              </a:ext>
            </a:extLst>
          </p:cNvPr>
          <p:cNvSpPr txBox="1"/>
          <p:nvPr/>
        </p:nvSpPr>
        <p:spPr>
          <a:xfrm>
            <a:off x="315107" y="2537059"/>
            <a:ext cx="2971800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144 targets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with no photon data for capture in ENDF</a:t>
            </a:r>
            <a:br>
              <a:rPr lang="en-US" sz="1600" dirty="0">
                <a:ea typeface="Calibri" panose="020F0502020204030204" pitchFamily="34" charset="0"/>
              </a:rPr>
            </a:br>
            <a:endParaRPr lang="en-US" sz="1600" dirty="0">
              <a:solidFill>
                <a:srgbClr val="000000"/>
              </a:solidFill>
              <a:effectLst/>
              <a:ea typeface="Calibri" panose="020F050202020403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11 with primary + discrete photons</a:t>
            </a:r>
            <a:br>
              <a:rPr lang="en-US" sz="1600" dirty="0">
                <a:effectLst/>
                <a:ea typeface="Calibri" panose="020F0502020204030204" pitchFamily="34" charset="0"/>
              </a:rPr>
            </a:br>
            <a:endParaRPr lang="en-US" sz="1600" dirty="0">
              <a:solidFill>
                <a:srgbClr val="000000"/>
              </a:solidFill>
              <a:effectLst/>
              <a:ea typeface="Calibri" panose="020F050202020403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161 with only discrete photons</a:t>
            </a:r>
            <a:br>
              <a:rPr lang="en-US" sz="1600" dirty="0">
                <a:ea typeface="Calibri" panose="020F0502020204030204" pitchFamily="34" charset="0"/>
              </a:rPr>
            </a:br>
            <a:endParaRPr lang="en-US" sz="1600" dirty="0">
              <a:solidFill>
                <a:srgbClr val="000000"/>
              </a:solidFill>
              <a:effectLst/>
              <a:ea typeface="Calibri" panose="020F050202020403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Most isotopes in ENDF do not have flagged primary transitions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separately but seem to include them all into the </a:t>
            </a:r>
            <a:r>
              <a:rPr lang="en-US" sz="16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discrete type</a:t>
            </a:r>
            <a:r>
              <a:rPr lang="en-US" sz="1600">
                <a:solidFill>
                  <a:srgbClr val="000000"/>
                </a:solidFill>
                <a:ea typeface="Calibri" panose="020F0502020204030204" pitchFamily="34" charset="0"/>
              </a:rPr>
              <a:t> or into the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"continuum"</a:t>
            </a:r>
            <a:r>
              <a:rPr lang="en-US" sz="1300" dirty="0"/>
              <a:t> </a:t>
            </a:r>
            <a:endParaRPr lang="en-US" sz="1300" dirty="0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6B29D-1211-20BF-19D7-DA56395B7DAA}"/>
              </a:ext>
            </a:extLst>
          </p:cNvPr>
          <p:cNvSpPr txBox="1"/>
          <p:nvPr/>
        </p:nvSpPr>
        <p:spPr>
          <a:xfrm>
            <a:off x="674491" y="1985448"/>
            <a:ext cx="2227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ENDF/VIII.0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214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C775-6F07-6A92-5ABB-6862CC18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467182" cy="1325563"/>
          </a:xfrm>
        </p:spPr>
        <p:txBody>
          <a:bodyPr>
            <a:normAutofit/>
          </a:bodyPr>
          <a:lstStyle/>
          <a:p>
            <a:r>
              <a:rPr lang="en-US" dirty="0"/>
              <a:t>Some selected cases with highlighting differences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62736-5802-1DEE-0F53-4DB0F221F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45A73-1294-A8F6-C6BB-41BF8C434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4" y="2213290"/>
            <a:ext cx="3485450" cy="26119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15E5DC-AD14-8FBC-AFC1-1D8802DBC46C}"/>
              </a:ext>
            </a:extLst>
          </p:cNvPr>
          <p:cNvSpPr txBox="1"/>
          <p:nvPr/>
        </p:nvSpPr>
        <p:spPr>
          <a:xfrm>
            <a:off x="809627" y="199164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16</a:t>
            </a:r>
            <a:r>
              <a:rPr lang="en-US" dirty="0"/>
              <a:t>O(n,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979E59-345E-98C5-293A-81FC53242FB3}"/>
              </a:ext>
            </a:extLst>
          </p:cNvPr>
          <p:cNvSpPr txBox="1"/>
          <p:nvPr/>
        </p:nvSpPr>
        <p:spPr>
          <a:xfrm>
            <a:off x="480795" y="5161925"/>
            <a:ext cx="36967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ENDF does not always flag primaries</a:t>
            </a:r>
            <a:br>
              <a:rPr lang="en-US" dirty="0"/>
            </a:br>
            <a:endParaRPr lang="en-US">
              <a:cs typeface="Arial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D4C381CA-F24C-FB92-2E04-2A9B99946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18" y="2156977"/>
            <a:ext cx="3853364" cy="2887531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1235E91D-B08C-0C8A-2F61-36EFF45AD1C1}"/>
              </a:ext>
            </a:extLst>
          </p:cNvPr>
          <p:cNvSpPr txBox="1"/>
          <p:nvPr/>
        </p:nvSpPr>
        <p:spPr>
          <a:xfrm>
            <a:off x="7502230" y="197204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65</a:t>
            </a:r>
            <a:r>
              <a:rPr lang="en-US" dirty="0"/>
              <a:t>Cu(n,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)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E11FE427-5496-8FAE-90A6-C7A8B5C37265}"/>
              </a:ext>
            </a:extLst>
          </p:cNvPr>
          <p:cNvSpPr txBox="1"/>
          <p:nvPr/>
        </p:nvSpPr>
        <p:spPr>
          <a:xfrm>
            <a:off x="4979082" y="1669996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Secondary emissions</a:t>
            </a:r>
          </a:p>
        </p:txBody>
      </p:sp>
      <p:sp>
        <p:nvSpPr>
          <p:cNvPr id="19" name="Right Brace 14">
            <a:extLst>
              <a:ext uri="{FF2B5EF4-FFF2-40B4-BE49-F238E27FC236}">
                <a16:creationId xmlns:a16="http://schemas.microsoft.com/office/drawing/2014/main" id="{7C9FE938-74B7-46C0-975C-0BAE85562201}"/>
              </a:ext>
            </a:extLst>
          </p:cNvPr>
          <p:cNvSpPr/>
          <p:nvPr/>
        </p:nvSpPr>
        <p:spPr>
          <a:xfrm rot="16200000">
            <a:off x="5420405" y="1562320"/>
            <a:ext cx="544960" cy="1270208"/>
          </a:xfrm>
          <a:prstGeom prst="rightBrace">
            <a:avLst>
              <a:gd name="adj1" fmla="val 0"/>
              <a:gd name="adj2" fmla="val 49642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6680DF8-A9AA-9372-F8B0-842E3A427504}"/>
              </a:ext>
            </a:extLst>
          </p:cNvPr>
          <p:cNvSpPr txBox="1"/>
          <p:nvPr/>
        </p:nvSpPr>
        <p:spPr>
          <a:xfrm>
            <a:off x="4980717" y="5185554"/>
            <a:ext cx="3550312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Sometimes ENDF includes primaries into the “continuum” spectrum</a:t>
            </a:r>
            <a:endParaRPr lang="en-US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Likely</a:t>
            </a:r>
            <a:r>
              <a:rPr lang="en-US" dirty="0">
                <a:ea typeface="+mn-lt"/>
                <a:cs typeface="+mn-lt"/>
              </a:rPr>
              <a:t> to require new cascade simulation</a:t>
            </a:r>
            <a:br>
              <a:rPr lang="en-US" sz="1200" dirty="0"/>
            </a:br>
            <a:endParaRPr lang="en-US" sz="1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3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1A702CA2-4602-F896-B1AB-C7CD0C74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460281"/>
            <a:ext cx="6867525" cy="2137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27C775-6F07-6A92-5ABB-6862CC18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365126"/>
            <a:ext cx="8623935" cy="1325563"/>
          </a:xfrm>
        </p:spPr>
        <p:txBody>
          <a:bodyPr>
            <a:normAutofit/>
          </a:bodyPr>
          <a:lstStyle/>
          <a:p>
            <a:r>
              <a:rPr lang="en-US" dirty="0"/>
              <a:t>Repair strategy</a:t>
            </a:r>
            <a:endParaRPr lang="en-US" dirty="0">
              <a:cs typeface="Arial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FBB770D-29C6-DA09-0A1B-14AE40879D59}"/>
              </a:ext>
            </a:extLst>
          </p:cNvPr>
          <p:cNvGrpSpPr/>
          <p:nvPr/>
        </p:nvGrpSpPr>
        <p:grpSpPr>
          <a:xfrm>
            <a:off x="2486220" y="3095526"/>
            <a:ext cx="4351430" cy="3439506"/>
            <a:chOff x="1924245" y="3171726"/>
            <a:chExt cx="3973005" cy="3439506"/>
          </a:xfrm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72333903-FC9E-8C91-1CAC-8001BA2D7EE5}"/>
                </a:ext>
              </a:extLst>
            </p:cNvPr>
            <p:cNvSpPr/>
            <p:nvPr/>
          </p:nvSpPr>
          <p:spPr>
            <a:xfrm>
              <a:off x="1924245" y="3171726"/>
              <a:ext cx="3973005" cy="3439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DF9235B-295D-3B8F-6291-D781E334B40A}"/>
                </a:ext>
              </a:extLst>
            </p:cNvPr>
            <p:cNvSpPr txBox="1"/>
            <p:nvPr/>
          </p:nvSpPr>
          <p:spPr>
            <a:xfrm>
              <a:off x="2144726" y="3868080"/>
              <a:ext cx="3271403" cy="23083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Do not change ENDF capture gamma structure (MF-6, MF-12)</a:t>
              </a:r>
              <a:br>
                <a:rPr lang="en-US" dirty="0">
                  <a:solidFill>
                    <a:schemeClr val="bg1"/>
                  </a:solidFill>
                </a:rPr>
              </a:br>
              <a:endParaRPr lang="pt-BR">
                <a:solidFill>
                  <a:schemeClr val="bg1"/>
                </a:solidFill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Use FUDGE to Flag primaries </a:t>
              </a:r>
              <a:r>
                <a:rPr lang="en-US" dirty="0">
                  <a:solidFill>
                    <a:schemeClr val="bg1"/>
                  </a:solidFill>
                  <a:ea typeface="+mn-lt"/>
                  <a:cs typeface="+mn-lt"/>
                </a:rPr>
                <a:t>accordingly </a:t>
              </a:r>
              <a:r>
                <a:rPr lang="en-US" dirty="0">
                  <a:solidFill>
                    <a:schemeClr val="bg1"/>
                  </a:solidFill>
                </a:rPr>
                <a:t>to ENSDF-Thermal or EGAF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27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C775-6F07-6A92-5ABB-6862CC18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365126"/>
            <a:ext cx="8623935" cy="1325563"/>
          </a:xfrm>
        </p:spPr>
        <p:txBody>
          <a:bodyPr>
            <a:normAutofit/>
          </a:bodyPr>
          <a:lstStyle/>
          <a:p>
            <a:r>
              <a:rPr lang="en-US" dirty="0"/>
              <a:t>Some selected cases with highlighting differences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62736-5802-1DEE-0F53-4DB0F221F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BD361-2EA4-0EDB-F210-12929E60CC16}"/>
              </a:ext>
            </a:extLst>
          </p:cNvPr>
          <p:cNvSpPr txBox="1"/>
          <p:nvPr/>
        </p:nvSpPr>
        <p:spPr>
          <a:xfrm>
            <a:off x="3331027" y="4030770"/>
            <a:ext cx="248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ENDF includes primaries into “continuum” spectrum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979E59-345E-98C5-293A-81FC53242FB3}"/>
              </a:ext>
            </a:extLst>
          </p:cNvPr>
          <p:cNvSpPr txBox="1"/>
          <p:nvPr/>
        </p:nvSpPr>
        <p:spPr>
          <a:xfrm>
            <a:off x="251858" y="4439289"/>
            <a:ext cx="2249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ENDF does not flag primaries or secondaries.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Some peaks at high energy  attempt to include primary emission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B4AE05-F3DB-317F-7F63-219CB243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39" y="1960585"/>
            <a:ext cx="2800705" cy="21019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239046-298F-D663-60B5-3D1F04057F38}"/>
              </a:ext>
            </a:extLst>
          </p:cNvPr>
          <p:cNvSpPr txBox="1"/>
          <p:nvPr/>
        </p:nvSpPr>
        <p:spPr>
          <a:xfrm>
            <a:off x="3975035" y="2694764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65</a:t>
            </a:r>
            <a:r>
              <a:rPr lang="en-US" dirty="0"/>
              <a:t>Cu(n,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74003-2E4C-C853-AFA9-AA3097439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7" y="1985925"/>
            <a:ext cx="2688517" cy="2017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15E5DC-AD14-8FBC-AFC1-1D8802DBC46C}"/>
              </a:ext>
            </a:extLst>
          </p:cNvPr>
          <p:cNvSpPr txBox="1"/>
          <p:nvPr/>
        </p:nvSpPr>
        <p:spPr>
          <a:xfrm>
            <a:off x="625760" y="2972656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31</a:t>
            </a:r>
            <a:r>
              <a:rPr lang="en-US" dirty="0"/>
              <a:t>P(n,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6A18E-BD4A-7662-2CCC-AA30A2ACD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81" y="1960585"/>
            <a:ext cx="2800642" cy="21019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346068-28E0-927D-DF14-605107265833}"/>
              </a:ext>
            </a:extLst>
          </p:cNvPr>
          <p:cNvSpPr txBox="1"/>
          <p:nvPr/>
        </p:nvSpPr>
        <p:spPr>
          <a:xfrm>
            <a:off x="7073109" y="3010915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197</a:t>
            </a:r>
            <a:r>
              <a:rPr lang="en-US" dirty="0"/>
              <a:t>Au(n,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A2B053-E41B-12C3-7ABB-4F5DC783DB7B}"/>
              </a:ext>
            </a:extLst>
          </p:cNvPr>
          <p:cNvSpPr txBox="1"/>
          <p:nvPr/>
        </p:nvSpPr>
        <p:spPr>
          <a:xfrm>
            <a:off x="6386524" y="4439289"/>
            <a:ext cx="2481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ENDF includes only a “continuum” spectrum.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Primaries are not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Secondaries seem to be included in the continuum spectrum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7F21D-2DF0-E15C-23AB-65A1DFCAF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272" y="4479967"/>
            <a:ext cx="1893456" cy="1332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269E9-7AAA-959B-CA61-AA01414CEB03}"/>
              </a:ext>
            </a:extLst>
          </p:cNvPr>
          <p:cNvSpPr txBox="1"/>
          <p:nvPr/>
        </p:nvSpPr>
        <p:spPr>
          <a:xfrm>
            <a:off x="3383302" y="6132734"/>
            <a:ext cx="253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About half of secondary emissions are present in ENDF: Some with mismatches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D1021490-DFAD-E45A-709F-C09CBE29C29D}"/>
              </a:ext>
            </a:extLst>
          </p:cNvPr>
          <p:cNvSpPr/>
          <p:nvPr/>
        </p:nvSpPr>
        <p:spPr>
          <a:xfrm rot="16200000">
            <a:off x="3809992" y="1381639"/>
            <a:ext cx="544960" cy="1270208"/>
          </a:xfrm>
          <a:prstGeom prst="rightBrace">
            <a:avLst>
              <a:gd name="adj1" fmla="val 0"/>
              <a:gd name="adj2" fmla="val 49642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6F85A-92ED-C5A7-12AF-6A818833A197}"/>
              </a:ext>
            </a:extLst>
          </p:cNvPr>
          <p:cNvSpPr txBox="1"/>
          <p:nvPr/>
        </p:nvSpPr>
        <p:spPr>
          <a:xfrm>
            <a:off x="3180134" y="1450037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Secondary emissions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9768C281-E4CB-CB6A-645C-147062A0C4E2}"/>
              </a:ext>
            </a:extLst>
          </p:cNvPr>
          <p:cNvSpPr/>
          <p:nvPr/>
        </p:nvSpPr>
        <p:spPr>
          <a:xfrm rot="5400000">
            <a:off x="4494917" y="5163999"/>
            <a:ext cx="320545" cy="1616927"/>
          </a:xfrm>
          <a:prstGeom prst="rightBrace">
            <a:avLst>
              <a:gd name="adj1" fmla="val 0"/>
              <a:gd name="adj2" fmla="val 4992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293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C65EFF26AD3E45B712521F246DED42" ma:contentTypeVersion="2" ma:contentTypeDescription="Create a new document." ma:contentTypeScope="" ma:versionID="48b915949e5b51b64c0502734691278e">
  <xsd:schema xmlns:xsd="http://www.w3.org/2001/XMLSchema" xmlns:xs="http://www.w3.org/2001/XMLSchema" xmlns:p="http://schemas.microsoft.com/office/2006/metadata/properties" xmlns:ns2="96bd4440-509e-4547-b03d-7de19c3682a6" targetNamespace="http://schemas.microsoft.com/office/2006/metadata/properties" ma:root="true" ma:fieldsID="b2d6aa18c0b8722c31ce72c5245255ca" ns2:_="">
    <xsd:import namespace="96bd4440-509e-4547-b03d-7de19c368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d4440-509e-4547-b03d-7de19c368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6ED577-89BA-4D6C-9133-6C5A9394F99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96bd4440-509e-4547-b03d-7de19c3682a6"/>
  </ds:schemaRefs>
</ds:datastoreItem>
</file>

<file path=customXml/itemProps2.xml><?xml version="1.0" encoding="utf-8"?>
<ds:datastoreItem xmlns:ds="http://schemas.openxmlformats.org/officeDocument/2006/customXml" ds:itemID="{4212BD2A-9C12-43AC-9540-459E8D5A2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bd4440-509e-4547-b03d-7de19c368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5AFC68-3737-4D7D-9792-9B3C17256A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1317</TotalTime>
  <Words>1467</Words>
  <Application>Microsoft Office PowerPoint</Application>
  <PresentationFormat>Apresentação na tela (4:3)</PresentationFormat>
  <Paragraphs>169</Paragraphs>
  <Slides>6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BNL</vt:lpstr>
      <vt:lpstr>Thermal neutron capture primary gamma-rays: Issue and repair</vt:lpstr>
      <vt:lpstr>Outline</vt:lpstr>
      <vt:lpstr>Photon (gamma) distributions (@termal)</vt:lpstr>
      <vt:lpstr>Some selected cases with highlighting differences</vt:lpstr>
      <vt:lpstr>Repair strategy</vt:lpstr>
      <vt:lpstr>Some selected cases with highlighting differences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GRIN Gamma Rays Induced by Neutrons</dc:title>
  <dc:subject/>
  <dc:creator>Chimanski, Emanuel</dc:creator>
  <cp:keywords/>
  <dc:description/>
  <cp:lastModifiedBy>Chimanski, Emanuel</cp:lastModifiedBy>
  <cp:revision>358</cp:revision>
  <dcterms:created xsi:type="dcterms:W3CDTF">2022-09-30T16:57:41Z</dcterms:created>
  <dcterms:modified xsi:type="dcterms:W3CDTF">2023-04-25T15:48:39Z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0x010100FBC65EFF26AD3E45B712521F246DED42</vt:lpwstr>
  </property>
</Properties>
</file>