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1"/>
  </p:sldMasterIdLst>
  <p:notesMasterIdLst>
    <p:notesMasterId r:id="rId12"/>
  </p:notesMasterIdLst>
  <p:handoutMasterIdLst>
    <p:handoutMasterId r:id="rId13"/>
  </p:handoutMasterIdLst>
  <p:sldIdLst>
    <p:sldId id="551" r:id="rId2"/>
    <p:sldId id="493" r:id="rId3"/>
    <p:sldId id="544" r:id="rId4"/>
    <p:sldId id="550" r:id="rId5"/>
    <p:sldId id="545" r:id="rId6"/>
    <p:sldId id="548" r:id="rId7"/>
    <p:sldId id="546" r:id="rId8"/>
    <p:sldId id="547" r:id="rId9"/>
    <p:sldId id="552" r:id="rId10"/>
    <p:sldId id="537" r:id="rId1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5" userDrawn="1">
          <p15:clr>
            <a:srgbClr val="A4A3A4"/>
          </p15:clr>
        </p15:guide>
        <p15:guide id="2" orient="horz" pos="4002"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rmann, Cynthia 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F4F97"/>
    <a:srgbClr val="F6CE86"/>
    <a:srgbClr val="AEF8E5"/>
    <a:srgbClr val="0A8464"/>
    <a:srgbClr val="0DB78A"/>
    <a:srgbClr val="D68F10"/>
    <a:srgbClr val="F1B13D"/>
    <a:srgbClr val="10D6A2"/>
    <a:srgbClr val="2DEFBC"/>
    <a:srgbClr val="11D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17" autoAdjust="0"/>
    <p:restoredTop sz="95732" autoAdjust="0"/>
  </p:normalViewPr>
  <p:slideViewPr>
    <p:cSldViewPr snapToGrid="0">
      <p:cViewPr varScale="1">
        <p:scale>
          <a:sx n="124" d="100"/>
          <a:sy n="124" d="100"/>
        </p:scale>
        <p:origin x="744" y="168"/>
      </p:cViewPr>
      <p:guideLst>
        <p:guide orient="horz" pos="905"/>
        <p:guide orient="horz" pos="40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165" d="100"/>
          <a:sy n="165" d="100"/>
        </p:scale>
        <p:origin x="-5256"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78132" y="2"/>
            <a:ext cx="3043343" cy="465455"/>
          </a:xfrm>
          <a:prstGeom prst="rect">
            <a:avLst/>
          </a:prstGeom>
        </p:spPr>
        <p:txBody>
          <a:bodyPr vert="horz" lIns="93253" tIns="46627" rIns="93253" bIns="46627" rtlCol="0"/>
          <a:lstStyle>
            <a:lvl1pPr algn="r">
              <a:defRPr sz="1100"/>
            </a:lvl1pPr>
          </a:lstStyle>
          <a:p>
            <a:fld id="{7A1D2F2F-8618-2143-A89B-2D6D3F007EBC}" type="datetimeFigureOut">
              <a:rPr lang="en-US" smtClean="0">
                <a:latin typeface="Arial"/>
              </a:rPr>
              <a:pPr/>
              <a:t>4/25/23</a:t>
            </a:fld>
            <a:endParaRPr lang="en-US" dirty="0">
              <a:latin typeface="Arial"/>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53" tIns="46627" rIns="93253" bIns="46627"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253" tIns="46627" rIns="93253" bIns="46627"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atin typeface="Arial"/>
              </a:defRPr>
            </a:lvl1pPr>
          </a:lstStyle>
          <a:p>
            <a:endParaRPr lang="en-US" dirty="0"/>
          </a:p>
        </p:txBody>
      </p:sp>
      <p:sp>
        <p:nvSpPr>
          <p:cNvPr id="3" name="Date Placeholder 2"/>
          <p:cNvSpPr>
            <a:spLocks noGrp="1"/>
          </p:cNvSpPr>
          <p:nvPr>
            <p:ph type="dt" idx="1"/>
          </p:nvPr>
        </p:nvSpPr>
        <p:spPr>
          <a:xfrm>
            <a:off x="3978132" y="2"/>
            <a:ext cx="3043343" cy="465455"/>
          </a:xfrm>
          <a:prstGeom prst="rect">
            <a:avLst/>
          </a:prstGeom>
        </p:spPr>
        <p:txBody>
          <a:bodyPr vert="horz" lIns="93253" tIns="46627" rIns="93253" bIns="46627" rtlCol="0"/>
          <a:lstStyle>
            <a:lvl1pPr algn="r">
              <a:defRPr sz="1100">
                <a:latin typeface="Arial"/>
              </a:defRPr>
            </a:lvl1pPr>
          </a:lstStyle>
          <a:p>
            <a:fld id="{D8B0A143-2353-BE4A-A6C4-57C9AE3FBC68}" type="datetimeFigureOut">
              <a:rPr lang="en-US" smtClean="0"/>
              <a:pPr/>
              <a:t>4/25/23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53" tIns="46627" rIns="93253" bIns="46627"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53" tIns="46627" rIns="93253" bIns="466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53" tIns="46627" rIns="93253" bIns="46627"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253" tIns="46627" rIns="93253" bIns="46627"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dirty="0"/>
          </a:p>
        </p:txBody>
      </p:sp>
    </p:spTree>
    <p:extLst>
      <p:ext uri="{BB962C8B-B14F-4D97-AF65-F5344CB8AC3E}">
        <p14:creationId xmlns:p14="http://schemas.microsoft.com/office/powerpoint/2010/main" val="100618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2</a:t>
            </a:fld>
            <a:endParaRPr lang="en-US" dirty="0"/>
          </a:p>
        </p:txBody>
      </p:sp>
    </p:spTree>
    <p:extLst>
      <p:ext uri="{BB962C8B-B14F-4D97-AF65-F5344CB8AC3E}">
        <p14:creationId xmlns:p14="http://schemas.microsoft.com/office/powerpoint/2010/main" val="1448349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4</a:t>
            </a:fld>
            <a:endParaRPr lang="en-US" dirty="0"/>
          </a:p>
        </p:txBody>
      </p:sp>
    </p:spTree>
    <p:extLst>
      <p:ext uri="{BB962C8B-B14F-4D97-AF65-F5344CB8AC3E}">
        <p14:creationId xmlns:p14="http://schemas.microsoft.com/office/powerpoint/2010/main" val="3966125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A3D2A3-E316-5B4D-B559-0EBDF6B1377B}"/>
              </a:ext>
            </a:extLst>
          </p:cNvPr>
          <p:cNvPicPr>
            <a:picLocks noChangeAspect="1"/>
          </p:cNvPicPr>
          <p:nvPr userDrawn="1"/>
        </p:nvPicPr>
        <p:blipFill>
          <a:blip r:embed="rId2">
            <a:alphaModFix/>
          </a:blip>
          <a:stretch>
            <a:fillRect/>
          </a:stretch>
        </p:blipFill>
        <p:spPr>
          <a:xfrm>
            <a:off x="0" y="3575304"/>
            <a:ext cx="9144000" cy="2743200"/>
          </a:xfrm>
          <a:prstGeom prst="rect">
            <a:avLst/>
          </a:prstGeom>
          <a:gradFill flip="none" rotWithShape="1">
            <a:gsLst>
              <a:gs pos="0">
                <a:schemeClr val="accent1">
                  <a:lumMod val="0"/>
                  <a:lumOff val="100000"/>
                </a:schemeClr>
              </a:gs>
              <a:gs pos="35000">
                <a:schemeClr val="accent1">
                  <a:lumMod val="0"/>
                  <a:lumOff val="100000"/>
                </a:schemeClr>
              </a:gs>
              <a:gs pos="100000">
                <a:schemeClr val="bg1"/>
              </a:gs>
            </a:gsLst>
            <a:lin ang="2700000" scaled="1"/>
            <a:tileRect/>
          </a:gradFill>
        </p:spPr>
      </p:pic>
      <p:sp>
        <p:nvSpPr>
          <p:cNvPr id="8" name="Rectangle 7">
            <a:extLst>
              <a:ext uri="{FF2B5EF4-FFF2-40B4-BE49-F238E27FC236}">
                <a16:creationId xmlns:a16="http://schemas.microsoft.com/office/drawing/2014/main" id="{D6D9C9D9-72EC-6D46-9AAD-E59A139F1299}"/>
              </a:ext>
            </a:extLst>
          </p:cNvPr>
          <p:cNvSpPr/>
          <p:nvPr userDrawn="1"/>
        </p:nvSpPr>
        <p:spPr bwMode="auto">
          <a:xfrm>
            <a:off x="-378" y="3193257"/>
            <a:ext cx="9144378" cy="1028423"/>
          </a:xfrm>
          <a:prstGeom prst="rect">
            <a:avLst/>
          </a:prstGeom>
          <a:gradFill flip="none" rotWithShape="1">
            <a:gsLst>
              <a:gs pos="0">
                <a:schemeClr val="bg1">
                  <a:alpha val="0"/>
                  <a:lumMod val="0"/>
                  <a:lumOff val="100000"/>
                </a:schemeClr>
              </a:gs>
              <a:gs pos="51000">
                <a:schemeClr val="bg1"/>
              </a:gs>
            </a:gsLst>
            <a:lin ang="16200000" scaled="1"/>
            <a:tileRect/>
          </a:gradFill>
          <a:ln>
            <a:noFill/>
            <a:headEnd/>
            <a:tailEnd/>
          </a:ln>
          <a:effectLst/>
        </p:spPr>
        <p:style>
          <a:lnRef idx="1">
            <a:schemeClr val="accent1"/>
          </a:lnRef>
          <a:fillRef idx="2">
            <a:schemeClr val="accent1"/>
          </a:fillRef>
          <a:effectRef idx="1">
            <a:schemeClr val="accent1"/>
          </a:effectRef>
          <a:fontRef idx="minor">
            <a:schemeClr val="dk1"/>
          </a:fontRef>
        </p:style>
        <p:txBody>
          <a:bodyPr rtlCol="0" anchor="b">
            <a:prstTxWarp prst="textNoShape">
              <a:avLst/>
            </a:prstTxWarp>
          </a:bodyPr>
          <a:lstStyle/>
          <a:p>
            <a:pPr algn="ctr">
              <a:spcBef>
                <a:spcPct val="0"/>
              </a:spcBef>
            </a:pPr>
            <a:endParaRPr lang="en-US" sz="1600" dirty="0">
              <a:solidFill>
                <a:srgbClr val="000000"/>
              </a:solidFill>
            </a:endParaRPr>
          </a:p>
        </p:txBody>
      </p:sp>
      <p:sp>
        <p:nvSpPr>
          <p:cNvPr id="19" name="Rectangle 18"/>
          <p:cNvSpPr/>
          <p:nvPr userDrawn="1"/>
        </p:nvSpPr>
        <p:spPr>
          <a:xfrm>
            <a:off x="-378" y="6316956"/>
            <a:ext cx="9144000" cy="544880"/>
          </a:xfrm>
          <a:prstGeom prst="rect">
            <a:avLst/>
          </a:prstGeom>
          <a:gradFill flip="none" rotWithShape="1">
            <a:gsLst>
              <a:gs pos="0">
                <a:srgbClr val="294861"/>
              </a:gs>
              <a:gs pos="46000">
                <a:schemeClr val="accent1">
                  <a:lumMod val="50000"/>
                </a:schemeClr>
              </a:gs>
              <a:gs pos="100000">
                <a:srgbClr val="4388B8"/>
              </a:gs>
            </a:gsLst>
            <a:lin ang="16200000" scaled="1"/>
            <a:tileRect/>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10" name="Title 9"/>
          <p:cNvSpPr>
            <a:spLocks noGrp="1"/>
          </p:cNvSpPr>
          <p:nvPr>
            <p:ph type="title" hasCustomPrompt="1"/>
          </p:nvPr>
        </p:nvSpPr>
        <p:spPr>
          <a:xfrm>
            <a:off x="457200" y="565126"/>
            <a:ext cx="8229600" cy="1447576"/>
          </a:xfrm>
        </p:spPr>
        <p:txBody>
          <a:bodyPr anchor="b" anchorCtr="0"/>
          <a:lstStyle>
            <a:lvl1pPr>
              <a:lnSpc>
                <a:spcPts val="3800"/>
              </a:lnSpc>
              <a:defRPr sz="3600" b="1" i="0">
                <a:solidFill>
                  <a:schemeClr val="accent1">
                    <a:lumMod val="75000"/>
                  </a:schemeClr>
                </a:solidFill>
                <a:effectLst/>
                <a:latin typeface="Arial"/>
                <a:cs typeface="Arial"/>
              </a:defRPr>
            </a:lvl1pPr>
          </a:lstStyle>
          <a:p>
            <a:r>
              <a:rPr lang="en-US" dirty="0"/>
              <a:t>Click to edit </a:t>
            </a:r>
            <a:br>
              <a:rPr lang="en-US" dirty="0"/>
            </a:br>
            <a:r>
              <a:rPr lang="en-US" dirty="0"/>
              <a:t>Master title style</a:t>
            </a:r>
          </a:p>
        </p:txBody>
      </p:sp>
      <p:sp>
        <p:nvSpPr>
          <p:cNvPr id="12" name="Text Placeholder 11"/>
          <p:cNvSpPr>
            <a:spLocks noGrp="1"/>
          </p:cNvSpPr>
          <p:nvPr>
            <p:ph type="body" sz="quarter" idx="13"/>
          </p:nvPr>
        </p:nvSpPr>
        <p:spPr>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4" name="TextBox 13"/>
          <p:cNvSpPr txBox="1"/>
          <p:nvPr userDrawn="1"/>
        </p:nvSpPr>
        <p:spPr>
          <a:xfrm>
            <a:off x="68386" y="6416000"/>
            <a:ext cx="4503614" cy="435504"/>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800" kern="1200" dirty="0">
                <a:solidFill>
                  <a:schemeClr val="bg1"/>
                </a:solidFill>
                <a:effectLst/>
                <a:latin typeface="Arial"/>
                <a:ea typeface="+mn-ea"/>
                <a:cs typeface="Arial"/>
              </a:rPr>
              <a:t>LLNL-PRES-847832</a:t>
            </a:r>
          </a:p>
          <a:p>
            <a:pPr marL="0" algn="l" defTabSz="457200" rtl="0" eaLnBrk="1" latinLnBrk="0" hangingPunct="1">
              <a:lnSpc>
                <a:spcPct val="90000"/>
              </a:lnSpc>
              <a:spcAft>
                <a:spcPts val="600"/>
              </a:spcAft>
            </a:pPr>
            <a:r>
              <a:rPr lang="en-US" sz="700" kern="1200" dirty="0">
                <a:solidFill>
                  <a:schemeClr val="bg1"/>
                </a:solidFill>
                <a:effectLst/>
                <a:latin typeface="Arial"/>
                <a:ea typeface="+mn-ea"/>
                <a:cs typeface="Arial"/>
              </a:rPr>
              <a:t>This work was performed under the auspices of the</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U.S. Department of Energy by Lawrence Livermore National Laboratory under contract DE-AC52-07NA27344.</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Lawrence Livermore National Security, LLC</a:t>
            </a:r>
          </a:p>
        </p:txBody>
      </p:sp>
      <p:pic>
        <p:nvPicPr>
          <p:cNvPr id="18" name="Picture 17" descr="LLNL_Logo_WHT-LR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57062" y="6446832"/>
            <a:ext cx="1865376" cy="314705"/>
          </a:xfrm>
          <a:prstGeom prst="rect">
            <a:avLst/>
          </a:prstGeom>
        </p:spPr>
      </p:pic>
      <p:sp>
        <p:nvSpPr>
          <p:cNvPr id="20" name="Rectangle 19"/>
          <p:cNvSpPr/>
          <p:nvPr userDrawn="1"/>
        </p:nvSpPr>
        <p:spPr>
          <a:xfrm>
            <a:off x="0" y="0"/>
            <a:ext cx="9144000" cy="112889"/>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3" name="Text Placeholder 2"/>
          <p:cNvSpPr>
            <a:spLocks noGrp="1"/>
          </p:cNvSpPr>
          <p:nvPr>
            <p:ph type="body" sz="quarter" idx="14" hasCustomPrompt="1"/>
          </p:nvPr>
        </p:nvSpPr>
        <p:spPr>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r>
              <a:rPr lang="en-US" dirty="0"/>
              <a:t>Authors Name</a:t>
            </a:r>
          </a:p>
          <a:p>
            <a:pPr lvl="0"/>
            <a:r>
              <a:rPr lang="en-US" dirty="0"/>
              <a:t>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736" cy="607808"/>
          </a:xfrm>
          <a:prstGeom prst="rect">
            <a:avLst/>
          </a:prstGeom>
        </p:spPr>
      </p:pic>
    </p:spTree>
    <p:extLst>
      <p:ext uri="{BB962C8B-B14F-4D97-AF65-F5344CB8AC3E}">
        <p14:creationId xmlns:p14="http://schemas.microsoft.com/office/powerpoint/2010/main" val="312718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1"/>
          <p:cNvSpPr>
            <a:spLocks noGrp="1"/>
          </p:cNvSpPr>
          <p:nvPr>
            <p:ph type="title"/>
          </p:nvPr>
        </p:nvSpPr>
        <p:spPr>
          <a:xfrm>
            <a:off x="457200" y="219509"/>
            <a:ext cx="8229600" cy="1008771"/>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with side-text-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with side-text-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0831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Content Placeholder 2"/>
          <p:cNvSpPr>
            <a:spLocks noGrp="1"/>
          </p:cNvSpPr>
          <p:nvPr>
            <p:ph idx="10"/>
          </p:nvPr>
        </p:nvSpPr>
        <p:spPr>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29412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
        <p:nvSpPr>
          <p:cNvPr id="6" name="Title 5"/>
          <p:cNvSpPr>
            <a:spLocks noGrp="1"/>
          </p:cNvSpPr>
          <p:nvPr>
            <p:ph type="title"/>
          </p:nvPr>
        </p:nvSpPr>
        <p:spPr>
          <a:xfrm>
            <a:off x="1" y="2"/>
            <a:ext cx="9143999" cy="1228907"/>
          </a:xfrm>
          <a:solidFill>
            <a:schemeClr val="bg1"/>
          </a:solidFill>
          <a:effectLst/>
        </p:spPr>
        <p:txBody>
          <a:bodyPr vert="horz" lIns="457200" rIns="45720" rtlCol="0" anchor="ctr" anchorCtr="0">
            <a:normAutofit/>
            <a:scene3d>
              <a:camera prst="orthographicFront"/>
              <a:lightRig rig="threePt" dir="t">
                <a:rot lat="0" lon="0" rev="4800000"/>
              </a:lightRig>
            </a:scene3d>
            <a:sp3d prstMaterial="matte"/>
          </a:bodyPr>
          <a:lstStyle>
            <a:lvl1pPr marL="233363" indent="0" algn="l" rtl="0" eaLnBrk="1" latinLnBrk="0" hangingPunct="1">
              <a:lnSpc>
                <a:spcPct val="90000"/>
              </a:lnSpc>
              <a:spcBef>
                <a:spcPct val="0"/>
              </a:spcBef>
              <a:buNone/>
              <a:defRPr kumimoji="0" lang="en-US" sz="3200" b="1" kern="1200" dirty="0">
                <a:solidFill>
                  <a:schemeClr val="accent1">
                    <a:lumMod val="75000"/>
                  </a:schemeClr>
                </a:solidFill>
                <a:effectLst/>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sz="1800" dirty="0">
              <a:latin typeface="Arial"/>
            </a:endParaRPr>
          </a:p>
        </p:txBody>
      </p:sp>
      <p:pic>
        <p:nvPicPr>
          <p:cNvPr id="8" name="Picture 7">
            <a:extLst>
              <a:ext uri="{FF2B5EF4-FFF2-40B4-BE49-F238E27FC236}">
                <a16:creationId xmlns:a16="http://schemas.microsoft.com/office/drawing/2014/main" id="{9C590909-6878-E44E-9AA0-07880FBE8AE0}"/>
              </a:ext>
            </a:extLst>
          </p:cNvPr>
          <p:cNvPicPr>
            <a:picLocks noChangeAspect="1"/>
          </p:cNvPicPr>
          <p:nvPr userDrawn="1"/>
        </p:nvPicPr>
        <p:blipFill rotWithShape="1">
          <a:blip r:embed="rId12" cstate="print">
            <a:extLst>
              <a:ext uri="{28A0092B-C50C-407E-A947-70E740481C1C}">
                <a14:useLocalDpi xmlns:a14="http://schemas.microsoft.com/office/drawing/2010/main"/>
              </a:ext>
            </a:extLst>
          </a:blip>
          <a:srcRect/>
          <a:stretch/>
        </p:blipFill>
        <p:spPr>
          <a:xfrm>
            <a:off x="128016" y="6492240"/>
            <a:ext cx="2743200" cy="283464"/>
          </a:xfrm>
          <a:prstGeom prst="rect">
            <a:avLst/>
          </a:prstGeom>
        </p:spPr>
      </p:pic>
      <p:sp>
        <p:nvSpPr>
          <p:cNvPr id="3" name="Text Placeholder 2"/>
          <p:cNvSpPr>
            <a:spLocks noGrp="1"/>
          </p:cNvSpPr>
          <p:nvPr>
            <p:ph type="body" idx="1"/>
          </p:nvPr>
        </p:nvSpPr>
        <p:spPr>
          <a:xfrm>
            <a:off x="457200" y="1441524"/>
            <a:ext cx="8229600" cy="4906889"/>
          </a:xfrm>
          <a:prstGeom prst="rect">
            <a:avLst/>
          </a:prstGeom>
        </p:spPr>
        <p:txBody>
          <a:bodyPr vert="horz" lIns="0" tIns="0" rIns="0" bIns="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latin typeface="Arial"/>
            </a:endParaRPr>
          </a:p>
        </p:txBody>
      </p:sp>
      <p:sp>
        <p:nvSpPr>
          <p:cNvPr id="19" name="Slide Number Placeholder 7"/>
          <p:cNvSpPr txBox="1">
            <a:spLocks/>
          </p:cNvSpPr>
          <p:nvPr/>
        </p:nvSpPr>
        <p:spPr>
          <a:xfrm>
            <a:off x="8826124" y="6403254"/>
            <a:ext cx="317877" cy="454747"/>
          </a:xfrm>
          <a:prstGeom prst="rect">
            <a:avLst/>
          </a:prstGeom>
        </p:spPr>
        <p:txBody>
          <a:bodyPr rIns="45720" anchor="ctr" anchorCtr="0"/>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1000" b="0" i="0" u="none" strike="noStrike" kern="1200" cap="none" spc="0" normalizeH="0" baseline="0" noProof="0" smtClean="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endParaRPr>
          </a:p>
        </p:txBody>
      </p:sp>
      <p:sp>
        <p:nvSpPr>
          <p:cNvPr id="14" name="TextBox 13"/>
          <p:cNvSpPr txBox="1"/>
          <p:nvPr/>
        </p:nvSpPr>
        <p:spPr>
          <a:xfrm>
            <a:off x="484954" y="6698648"/>
            <a:ext cx="873871" cy="92333"/>
          </a:xfrm>
          <a:prstGeom prst="rect">
            <a:avLst/>
          </a:prstGeom>
          <a:noFill/>
        </p:spPr>
        <p:txBody>
          <a:bodyPr wrap="square" lIns="0" tIns="0" rIns="0" bIns="0" rtlCol="0" anchor="b" anchorCtr="0">
            <a:spAutoFit/>
          </a:bodyPr>
          <a:lstStyle/>
          <a:p>
            <a:pPr algn="l"/>
            <a:r>
              <a:rPr lang="en-US" sz="600" dirty="0">
                <a:latin typeface="Arial"/>
                <a:cs typeface="Arial"/>
              </a:rPr>
              <a:t>LLNL-PRES-847832</a:t>
            </a:r>
          </a:p>
        </p:txBody>
      </p:sp>
      <p:sp>
        <p:nvSpPr>
          <p:cNvPr id="2" name="Title Placeholder 1"/>
          <p:cNvSpPr>
            <a:spLocks noGrp="1"/>
          </p:cNvSpPr>
          <p:nvPr>
            <p:ph type="title"/>
          </p:nvPr>
        </p:nvSpPr>
        <p:spPr>
          <a:xfrm>
            <a:off x="457200" y="220136"/>
            <a:ext cx="8229600" cy="1005840"/>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cxnSp>
        <p:nvCxnSpPr>
          <p:cNvPr id="5" name="Straight Connector 4"/>
          <p:cNvCxnSpPr/>
          <p:nvPr/>
        </p:nvCxnSpPr>
        <p:spPr>
          <a:xfrm>
            <a:off x="-6058" y="1267155"/>
            <a:ext cx="9150059"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54311BD-8720-D040-927F-1192591CB67C}"/>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7909560" y="6446520"/>
            <a:ext cx="978408" cy="374904"/>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5" r:id="rId4"/>
    <p:sldLayoutId id="2147483722" r:id="rId5"/>
    <p:sldLayoutId id="2147483721" r:id="rId6"/>
    <p:sldLayoutId id="2147483717" r:id="rId7"/>
    <p:sldLayoutId id="2147483718" r:id="rId8"/>
    <p:sldLayoutId id="2147483719" r:id="rId9"/>
    <p:sldLayoutId id="2147483723" r:id="rId10"/>
  </p:sldLayoutIdLst>
  <p:hf hdr="0" ftr="0" dt="0"/>
  <p:txStyles>
    <p:titleStyle>
      <a:lvl1pPr algn="l" rtl="0" eaLnBrk="1" latinLnBrk="0" hangingPunct="1">
        <a:lnSpc>
          <a:spcPct val="90000"/>
        </a:lnSpc>
        <a:spcBef>
          <a:spcPct val="0"/>
        </a:spcBef>
        <a:buNone/>
        <a:defRPr kumimoji="0" sz="3200" b="1" kern="1200">
          <a:solidFill>
            <a:schemeClr val="accent1">
              <a:lumMod val="75000"/>
            </a:schemeClr>
          </a:solidFill>
          <a:effectLst/>
          <a:latin typeface="Calibri" panose="020F0502020204030204" pitchFamily="34" charset="0"/>
          <a:ea typeface="+mj-ea"/>
          <a:cs typeface="Calibri" panose="020F0502020204030204" pitchFamily="34" charset="0"/>
        </a:defRPr>
      </a:lvl1pPr>
    </p:titleStyle>
    <p:bodyStyle>
      <a:lvl1pPr marL="285750" indent="-228600" algn="l" rtl="0" eaLnBrk="1" latinLnBrk="0" hangingPunct="1">
        <a:spcBef>
          <a:spcPts val="1800"/>
        </a:spcBef>
        <a:spcAft>
          <a:spcPts val="0"/>
        </a:spcAft>
        <a:buClr>
          <a:schemeClr val="accent1">
            <a:lumMod val="75000"/>
          </a:schemeClr>
        </a:buClr>
        <a:buSzPct val="90000"/>
        <a:buFont typeface="Wingdings" charset="2"/>
        <a:buChar char="§"/>
        <a:tabLst/>
        <a:defRPr kumimoji="0" sz="2400" b="0" kern="1200">
          <a:solidFill>
            <a:schemeClr val="tx1"/>
          </a:solidFill>
          <a:latin typeface="Calibri" panose="020F0502020204030204" pitchFamily="34" charset="0"/>
          <a:ea typeface="+mn-ea"/>
          <a:cs typeface="Calibri" panose="020F0502020204030204" pitchFamily="34" charset="0"/>
        </a:defRPr>
      </a:lvl1pPr>
      <a:lvl2pPr marL="628650" indent="-285750" algn="l" rtl="0" eaLnBrk="1" latinLnBrk="0" hangingPunct="1">
        <a:spcBef>
          <a:spcPts val="0"/>
        </a:spcBef>
        <a:spcAft>
          <a:spcPts val="0"/>
        </a:spcAft>
        <a:buClrTx/>
        <a:buSzPct val="90000"/>
        <a:buFont typeface="Calibri" panose="020F0502020204030204" pitchFamily="34" charset="0"/>
        <a:buChar char="—"/>
        <a:defRPr kumimoji="0" sz="2000" kern="1200">
          <a:solidFill>
            <a:schemeClr val="tx1"/>
          </a:solidFill>
          <a:latin typeface="Calibri" panose="020F0502020204030204" pitchFamily="34" charset="0"/>
          <a:ea typeface="+mn-ea"/>
          <a:cs typeface="Calibri" panose="020F0502020204030204" pitchFamily="34" charset="0"/>
        </a:defRPr>
      </a:lvl2pPr>
      <a:lvl3pPr marL="800100" indent="-171450" algn="l" rtl="0" eaLnBrk="1" latinLnBrk="0" hangingPunct="1">
        <a:spcBef>
          <a:spcPts val="0"/>
        </a:spcBef>
        <a:spcAft>
          <a:spcPts val="0"/>
        </a:spcAft>
        <a:buClrTx/>
        <a:buSzPct val="90000"/>
        <a:buFont typeface="Arial" panose="020B0604020202020204" pitchFamily="34" charset="0"/>
        <a:buChar char="•"/>
        <a:defRPr kumimoji="0" sz="1800" kern="1200">
          <a:solidFill>
            <a:schemeClr val="tx1"/>
          </a:solidFill>
          <a:latin typeface="Calibri" panose="020F0502020204030204" pitchFamily="34" charset="0"/>
          <a:ea typeface="+mn-ea"/>
          <a:cs typeface="Calibri" panose="020F0502020204030204" pitchFamily="34" charset="0"/>
        </a:defRPr>
      </a:lvl3pPr>
      <a:lvl4pPr marL="1028700" indent="-171450" algn="l" rtl="0" eaLnBrk="1" latinLnBrk="0" hangingPunct="1">
        <a:spcBef>
          <a:spcPts val="0"/>
        </a:spcBef>
        <a:spcAft>
          <a:spcPts val="0"/>
        </a:spcAft>
        <a:buClrTx/>
        <a:buSzPct val="100000"/>
        <a:buFont typeface="Lucida Grande"/>
        <a:buChar char="–"/>
        <a:defRPr kumimoji="0" sz="1600" kern="1200">
          <a:solidFill>
            <a:schemeClr val="tx1"/>
          </a:solidFill>
          <a:latin typeface="Calibri" panose="020F0502020204030204" pitchFamily="34" charset="0"/>
          <a:ea typeface="+mn-ea"/>
          <a:cs typeface="Calibri" panose="020F0502020204030204" pitchFamily="34" charset="0"/>
        </a:defRPr>
      </a:lvl4pPr>
      <a:lvl5pPr marL="1257300" indent="-171450" algn="l" rtl="0" eaLnBrk="1" latinLnBrk="0" hangingPunct="1">
        <a:spcBef>
          <a:spcPts val="0"/>
        </a:spcBef>
        <a:spcAft>
          <a:spcPts val="0"/>
        </a:spcAft>
        <a:buClrTx/>
        <a:buFont typeface="Arial"/>
        <a:buChar char="•"/>
        <a:tabLst>
          <a:tab pos="1200150" algn="l"/>
        </a:tabLst>
        <a:defRPr kumimoji="0" lang="en-US" sz="1600" kern="1200" smtClean="0">
          <a:solidFill>
            <a:schemeClr val="tx1"/>
          </a:solidFill>
          <a:latin typeface="Calibri" panose="020F0502020204030204" pitchFamily="34" charset="0"/>
          <a:ea typeface="+mn-ea"/>
          <a:cs typeface="Calibri" panose="020F0502020204030204"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Two proposals:</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Documentation: use ‘</a:t>
            </a:r>
            <a:r>
              <a:rPr lang="en-US" dirty="0" err="1">
                <a:latin typeface="Calibri" panose="020F0502020204030204" pitchFamily="34" charset="0"/>
                <a:cs typeface="Calibri" panose="020F0502020204030204" pitchFamily="34" charset="0"/>
              </a:rPr>
              <a:t>helion</a:t>
            </a:r>
            <a:r>
              <a:rPr lang="en-US" dirty="0">
                <a:latin typeface="Calibri" panose="020F0502020204030204" pitchFamily="34" charset="0"/>
                <a:cs typeface="Calibri" panose="020F0502020204030204" pitchFamily="34" charset="0"/>
              </a:rPr>
              <a:t>’ for </a:t>
            </a:r>
            <a:r>
              <a:rPr lang="en-US" baseline="30000" dirty="0">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He.</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Formats: MT=900-999 for primary gammas</a:t>
            </a:r>
          </a:p>
        </p:txBody>
      </p:sp>
      <p:sp>
        <p:nvSpPr>
          <p:cNvPr id="11" name="Text Placeholder 10"/>
          <p:cNvSpPr>
            <a:spLocks noGrp="1"/>
          </p:cNvSpPr>
          <p:nvPr>
            <p:ph type="body" sz="quarter" idx="13"/>
          </p:nvPr>
        </p:nvSpPr>
        <p:spPr>
          <a:xfrm>
            <a:off x="457199" y="2456747"/>
            <a:ext cx="5864087" cy="369888"/>
          </a:xfrm>
        </p:spPr>
        <p:txBody>
          <a:bodyPr/>
          <a:lstStyle/>
          <a:p>
            <a:pPr marL="58738" indent="-1588"/>
            <a:r>
              <a:rPr lang="en-US" dirty="0">
                <a:latin typeface="Calibri" panose="020F0502020204030204" pitchFamily="34" charset="0"/>
                <a:cs typeface="Calibri" panose="020F0502020204030204" pitchFamily="34" charset="0"/>
              </a:rPr>
              <a:t>Presented to Mini-CSEWG meeting, LLNL, April 2023</a:t>
            </a:r>
          </a:p>
        </p:txBody>
      </p:sp>
      <p:sp>
        <p:nvSpPr>
          <p:cNvPr id="5" name="Text Placeholder 4"/>
          <p:cNvSpPr>
            <a:spLocks noGrp="1"/>
          </p:cNvSpPr>
          <p:nvPr>
            <p:ph type="body" sz="quarter" idx="14"/>
          </p:nvPr>
        </p:nvSpPr>
        <p:spPr/>
        <p:txBody>
          <a:bodyPr/>
          <a:lstStyle/>
          <a:p>
            <a:pPr lvl="0"/>
            <a:r>
              <a:rPr lang="en-US" dirty="0"/>
              <a:t>Ian J Thompson</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April 24, 2023</a:t>
            </a:r>
          </a:p>
        </p:txBody>
      </p:sp>
    </p:spTree>
    <p:extLst>
      <p:ext uri="{BB962C8B-B14F-4D97-AF65-F5344CB8AC3E}">
        <p14:creationId xmlns:p14="http://schemas.microsoft.com/office/powerpoint/2010/main" val="411319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27171"/>
            <a:ext cx="4399351" cy="1569660"/>
          </a:xfrm>
          <a:prstGeom prst="rect">
            <a:avLst/>
          </a:prstGeom>
        </p:spPr>
        <p:txBody>
          <a:bodyPr wrap="square" anchor="b" anchorCtr="0">
            <a:spAutoFit/>
          </a:bodyPr>
          <a:lstStyle/>
          <a:p>
            <a:r>
              <a:rPr lang="en-US" sz="800" b="1" dirty="0">
                <a:solidFill>
                  <a:schemeClr val="bg1"/>
                </a:solidFill>
              </a:rPr>
              <a:t>Disclaimer</a:t>
            </a:r>
          </a:p>
          <a:p>
            <a:r>
              <a:rPr lang="en-US" sz="800" dirty="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dirty="0">
              <a:solidFill>
                <a:schemeClr val="bg1"/>
              </a:solidFill>
              <a:effectLst/>
              <a:latin typeface="Open Sans" panose="020B06060305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Proposal</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Documentation: use ‘</a:t>
            </a:r>
            <a:r>
              <a:rPr lang="en-US" dirty="0" err="1">
                <a:latin typeface="Calibri" panose="020F0502020204030204" pitchFamily="34" charset="0"/>
                <a:cs typeface="Calibri" panose="020F0502020204030204" pitchFamily="34" charset="0"/>
              </a:rPr>
              <a:t>helion</a:t>
            </a:r>
            <a:r>
              <a:rPr lang="en-US" dirty="0">
                <a:latin typeface="Calibri" panose="020F0502020204030204" pitchFamily="34" charset="0"/>
                <a:cs typeface="Calibri" panose="020F0502020204030204" pitchFamily="34" charset="0"/>
              </a:rPr>
              <a:t>’ for </a:t>
            </a:r>
            <a:r>
              <a:rPr lang="en-US" baseline="30000" dirty="0">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He.</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11" name="Text Placeholder 10"/>
          <p:cNvSpPr>
            <a:spLocks noGrp="1"/>
          </p:cNvSpPr>
          <p:nvPr>
            <p:ph type="body" sz="quarter" idx="13"/>
          </p:nvPr>
        </p:nvSpPr>
        <p:spPr>
          <a:xfrm>
            <a:off x="457199" y="2456747"/>
            <a:ext cx="5864087" cy="369888"/>
          </a:xfrm>
        </p:spPr>
        <p:txBody>
          <a:bodyPr/>
          <a:lstStyle/>
          <a:p>
            <a:pPr marL="58738" indent="-1588"/>
            <a:r>
              <a:rPr lang="en-US" dirty="0">
                <a:latin typeface="Calibri" panose="020F0502020204030204" pitchFamily="34" charset="0"/>
                <a:cs typeface="Calibri" panose="020F0502020204030204" pitchFamily="34" charset="0"/>
              </a:rPr>
              <a:t>Presented to Mini-CSEWG meeting at LLNL, April 2023</a:t>
            </a:r>
          </a:p>
        </p:txBody>
      </p:sp>
      <p:sp>
        <p:nvSpPr>
          <p:cNvPr id="5" name="Text Placeholder 4"/>
          <p:cNvSpPr>
            <a:spLocks noGrp="1"/>
          </p:cNvSpPr>
          <p:nvPr>
            <p:ph type="body" sz="quarter" idx="14"/>
          </p:nvPr>
        </p:nvSpPr>
        <p:spPr/>
        <p:txBody>
          <a:bodyPr/>
          <a:lstStyle/>
          <a:p>
            <a:pPr lvl="0"/>
            <a:r>
              <a:rPr lang="en-US" dirty="0"/>
              <a:t>Ian J Thompson</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April 24,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38E136-ED64-0969-9C85-4C35E1342726}"/>
              </a:ext>
            </a:extLst>
          </p:cNvPr>
          <p:cNvSpPr>
            <a:spLocks noGrp="1"/>
          </p:cNvSpPr>
          <p:nvPr>
            <p:ph idx="1"/>
          </p:nvPr>
        </p:nvSpPr>
        <p:spPr/>
        <p:txBody>
          <a:bodyPr/>
          <a:lstStyle/>
          <a:p>
            <a:r>
              <a:rPr lang="en-US" dirty="0"/>
              <a:t>Present manual uses a mixture of terms for </a:t>
            </a:r>
            <a:r>
              <a:rPr lang="en-US" baseline="30000" dirty="0"/>
              <a:t>3</a:t>
            </a:r>
            <a:r>
              <a:rPr lang="en-US" dirty="0"/>
              <a:t>He nuclide:</a:t>
            </a:r>
          </a:p>
          <a:p>
            <a:pPr lvl="1"/>
            <a:r>
              <a:rPr lang="en-US" dirty="0"/>
              <a:t>3He and h</a:t>
            </a:r>
          </a:p>
          <a:p>
            <a:pPr lvl="1"/>
            <a:r>
              <a:rPr lang="en-US" dirty="0"/>
              <a:t>Helium3 and </a:t>
            </a:r>
            <a:r>
              <a:rPr lang="en-US" dirty="0" err="1"/>
              <a:t>helion</a:t>
            </a:r>
            <a:endParaRPr lang="en-US" dirty="0"/>
          </a:p>
          <a:p>
            <a:r>
              <a:rPr lang="en-US" dirty="0"/>
              <a:t>I propose to use ‘h’ and ‘</a:t>
            </a:r>
            <a:r>
              <a:rPr lang="en-US" dirty="0" err="1"/>
              <a:t>helion</a:t>
            </a:r>
            <a:r>
              <a:rPr lang="en-US" dirty="0"/>
              <a:t>’ exclusively</a:t>
            </a:r>
          </a:p>
          <a:p>
            <a:pPr lvl="1"/>
            <a:r>
              <a:rPr lang="en-US" dirty="0"/>
              <a:t>See merge request </a:t>
            </a:r>
            <a:br>
              <a:rPr lang="en-US" dirty="0"/>
            </a:br>
            <a:r>
              <a:rPr lang="en-US" dirty="0"/>
              <a:t>“140-helion-and-helium3-both-used-recommend-picking-one”</a:t>
            </a:r>
          </a:p>
          <a:p>
            <a:r>
              <a:rPr lang="en-US" dirty="0"/>
              <a:t>Advantages:</a:t>
            </a:r>
          </a:p>
          <a:p>
            <a:pPr lvl="1"/>
            <a:r>
              <a:rPr lang="en-US" dirty="0"/>
              <a:t>In accord with abbreviations </a:t>
            </a:r>
          </a:p>
          <a:p>
            <a:pPr lvl="2"/>
            <a:r>
              <a:rPr lang="en-US" dirty="0"/>
              <a:t>n, p, d, t, </a:t>
            </a:r>
            <a:r>
              <a:rPr lang="en-US" dirty="0">
                <a:solidFill>
                  <a:srgbClr val="FF0000"/>
                </a:solidFill>
              </a:rPr>
              <a:t>h</a:t>
            </a:r>
            <a:r>
              <a:rPr lang="en-US" dirty="0"/>
              <a:t>, a</a:t>
            </a:r>
          </a:p>
          <a:p>
            <a:pPr lvl="1"/>
            <a:r>
              <a:rPr lang="en-US" dirty="0"/>
              <a:t>In accord with short names </a:t>
            </a:r>
          </a:p>
          <a:p>
            <a:pPr lvl="2"/>
            <a:r>
              <a:rPr lang="en-US" dirty="0"/>
              <a:t>neutron, proton, deuteron, triton, </a:t>
            </a:r>
            <a:r>
              <a:rPr lang="en-US" dirty="0" err="1">
                <a:solidFill>
                  <a:srgbClr val="FF0000"/>
                </a:solidFill>
              </a:rPr>
              <a:t>helion</a:t>
            </a:r>
            <a:r>
              <a:rPr lang="en-US" dirty="0"/>
              <a:t>, alpha</a:t>
            </a:r>
          </a:p>
          <a:p>
            <a:pPr lvl="1"/>
            <a:endParaRPr lang="en-US" dirty="0"/>
          </a:p>
          <a:p>
            <a:r>
              <a:rPr lang="en-US" dirty="0"/>
              <a:t>Merge request 140</a:t>
            </a:r>
          </a:p>
        </p:txBody>
      </p:sp>
      <p:sp>
        <p:nvSpPr>
          <p:cNvPr id="2" name="Title 1">
            <a:extLst>
              <a:ext uri="{FF2B5EF4-FFF2-40B4-BE49-F238E27FC236}">
                <a16:creationId xmlns:a16="http://schemas.microsoft.com/office/drawing/2014/main" id="{C25FCF3E-E8B9-4488-8A2A-58E6CC93F99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Documentation: use ‘</a:t>
            </a:r>
            <a:r>
              <a:rPr lang="en-US" dirty="0" err="1">
                <a:latin typeface="Calibri" panose="020F0502020204030204" pitchFamily="34" charset="0"/>
                <a:cs typeface="Calibri" panose="020F0502020204030204" pitchFamily="34" charset="0"/>
              </a:rPr>
              <a:t>helion</a:t>
            </a:r>
            <a:r>
              <a:rPr lang="en-US" dirty="0">
                <a:latin typeface="Calibri" panose="020F0502020204030204" pitchFamily="34" charset="0"/>
                <a:cs typeface="Calibri" panose="020F0502020204030204" pitchFamily="34" charset="0"/>
              </a:rPr>
              <a:t>’ for </a:t>
            </a:r>
            <a:r>
              <a:rPr lang="en-US" baseline="30000" dirty="0">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He</a:t>
            </a:r>
            <a:endParaRPr lang="en-US" dirty="0"/>
          </a:p>
        </p:txBody>
      </p:sp>
    </p:spTree>
    <p:extLst>
      <p:ext uri="{BB962C8B-B14F-4D97-AF65-F5344CB8AC3E}">
        <p14:creationId xmlns:p14="http://schemas.microsoft.com/office/powerpoint/2010/main" val="28503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Proposal</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Formats: MT=900-999 for primary gammas</a:t>
            </a:r>
          </a:p>
        </p:txBody>
      </p:sp>
      <p:sp>
        <p:nvSpPr>
          <p:cNvPr id="11" name="Text Placeholder 10"/>
          <p:cNvSpPr>
            <a:spLocks noGrp="1"/>
          </p:cNvSpPr>
          <p:nvPr>
            <p:ph type="body" sz="quarter" idx="13"/>
          </p:nvPr>
        </p:nvSpPr>
        <p:spPr>
          <a:xfrm>
            <a:off x="457199" y="2456747"/>
            <a:ext cx="5864087" cy="369888"/>
          </a:xfrm>
        </p:spPr>
        <p:txBody>
          <a:bodyPr/>
          <a:lstStyle/>
          <a:p>
            <a:pPr marL="58738" indent="-1588"/>
            <a:r>
              <a:rPr lang="en-US" dirty="0">
                <a:latin typeface="Calibri" panose="020F0502020204030204" pitchFamily="34" charset="0"/>
                <a:cs typeface="Calibri" panose="020F0502020204030204" pitchFamily="34" charset="0"/>
              </a:rPr>
              <a:t>Presented to Mini-CSEWG meeting, LLNL, April 2023</a:t>
            </a:r>
          </a:p>
        </p:txBody>
      </p:sp>
      <p:sp>
        <p:nvSpPr>
          <p:cNvPr id="5" name="Text Placeholder 4"/>
          <p:cNvSpPr>
            <a:spLocks noGrp="1"/>
          </p:cNvSpPr>
          <p:nvPr>
            <p:ph type="body" sz="quarter" idx="14"/>
          </p:nvPr>
        </p:nvSpPr>
        <p:spPr/>
        <p:txBody>
          <a:bodyPr/>
          <a:lstStyle/>
          <a:p>
            <a:pPr lvl="0"/>
            <a:r>
              <a:rPr lang="en-US" dirty="0"/>
              <a:t>Ian J Thompson</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April 24, 2023</a:t>
            </a:r>
          </a:p>
        </p:txBody>
      </p:sp>
    </p:spTree>
    <p:extLst>
      <p:ext uri="{BB962C8B-B14F-4D97-AF65-F5344CB8AC3E}">
        <p14:creationId xmlns:p14="http://schemas.microsoft.com/office/powerpoint/2010/main" val="29918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336BDA-6472-F38B-EDBB-4637539FF75D}"/>
              </a:ext>
            </a:extLst>
          </p:cNvPr>
          <p:cNvSpPr>
            <a:spLocks noGrp="1"/>
          </p:cNvSpPr>
          <p:nvPr>
            <p:ph idx="1"/>
          </p:nvPr>
        </p:nvSpPr>
        <p:spPr>
          <a:xfrm>
            <a:off x="457200" y="1441524"/>
            <a:ext cx="8150087" cy="4906889"/>
          </a:xfrm>
        </p:spPr>
        <p:txBody>
          <a:bodyPr>
            <a:normAutofit/>
          </a:bodyPr>
          <a:lstStyle/>
          <a:p>
            <a:r>
              <a:rPr lang="en-US" i="1" dirty="0"/>
              <a:t>Primary</a:t>
            </a:r>
            <a:r>
              <a:rPr lang="en-US" dirty="0"/>
              <a:t> gammas:</a:t>
            </a:r>
          </a:p>
          <a:p>
            <a:pPr lvl="1"/>
            <a:r>
              <a:rPr lang="en-US" dirty="0"/>
              <a:t>Two-body reaction (</a:t>
            </a:r>
            <a:r>
              <a:rPr lang="en-US" dirty="0" err="1"/>
              <a:t>z,g</a:t>
            </a:r>
            <a:r>
              <a:rPr lang="en-US" dirty="0"/>
              <a:t>) </a:t>
            </a:r>
          </a:p>
          <a:p>
            <a:pPr lvl="1"/>
            <a:r>
              <a:rPr lang="en-US" dirty="0"/>
              <a:t>producing first one gamma to specific level in </a:t>
            </a:r>
            <a:r>
              <a:rPr lang="en-US" dirty="0" err="1"/>
              <a:t>target+z</a:t>
            </a:r>
            <a:r>
              <a:rPr lang="en-US" dirty="0"/>
              <a:t> system.</a:t>
            </a:r>
          </a:p>
          <a:p>
            <a:pPr lvl="1"/>
            <a:r>
              <a:rPr lang="en-US" dirty="0"/>
              <a:t>Distinguish from </a:t>
            </a:r>
            <a:r>
              <a:rPr lang="en-US" i="1" dirty="0"/>
              <a:t>secondary</a:t>
            </a:r>
            <a:r>
              <a:rPr lang="en-US" dirty="0"/>
              <a:t> (discrete) gammas from decays of that level.</a:t>
            </a:r>
          </a:p>
          <a:p>
            <a:r>
              <a:rPr lang="en-US" dirty="0"/>
              <a:t>History</a:t>
            </a:r>
          </a:p>
          <a:p>
            <a:pPr lvl="1"/>
            <a:r>
              <a:rPr lang="en-US" dirty="0"/>
              <a:t>MT=102 used traditionally in ENDF format for capture reactions.</a:t>
            </a:r>
          </a:p>
          <a:p>
            <a:pPr lvl="1"/>
            <a:r>
              <a:rPr lang="en-US" dirty="0"/>
              <a:t>Two-body reactions for particle products exist for </a:t>
            </a:r>
            <a:r>
              <a:rPr lang="en-US" dirty="0" err="1"/>
              <a:t>n,p,d,t,h</a:t>
            </a:r>
            <a:r>
              <a:rPr lang="en-US" dirty="0"/>
              <a:t> and a.</a:t>
            </a:r>
            <a:br>
              <a:rPr lang="en-US" dirty="0"/>
            </a:br>
            <a:r>
              <a:rPr lang="en-US" dirty="0">
                <a:solidFill>
                  <a:srgbClr val="FF0000"/>
                </a:solidFill>
              </a:rPr>
              <a:t>But not for gammas (g)</a:t>
            </a:r>
            <a:r>
              <a:rPr lang="en-US" dirty="0"/>
              <a:t> !</a:t>
            </a:r>
          </a:p>
          <a:p>
            <a:pPr lvl="1"/>
            <a:r>
              <a:rPr lang="en-US" dirty="0"/>
              <a:t>Result: </a:t>
            </a:r>
          </a:p>
          <a:p>
            <a:pPr lvl="2"/>
            <a:r>
              <a:rPr lang="en-US" dirty="0"/>
              <a:t>MT=102 not in accord with other summing channels 4, 103, 104, 105, 106, 107 for n, p, d, t, h and a respectively.</a:t>
            </a:r>
          </a:p>
          <a:p>
            <a:pPr lvl="2"/>
            <a:r>
              <a:rPr lang="en-US" dirty="0"/>
              <a:t>MT=102 format is complicated with both primary and secondary gammas</a:t>
            </a:r>
          </a:p>
          <a:p>
            <a:pPr lvl="3"/>
            <a:r>
              <a:rPr lang="en-US" dirty="0"/>
              <a:t>Primary gammas  have energy that </a:t>
            </a:r>
            <a:r>
              <a:rPr lang="en-US" dirty="0">
                <a:solidFill>
                  <a:srgbClr val="FF0000"/>
                </a:solidFill>
              </a:rPr>
              <a:t>rises</a:t>
            </a:r>
            <a:r>
              <a:rPr lang="en-US" dirty="0"/>
              <a:t> with incident projectile energy</a:t>
            </a:r>
          </a:p>
          <a:p>
            <a:pPr lvl="3"/>
            <a:r>
              <a:rPr lang="en-US" dirty="0"/>
              <a:t>Secondary gammas have energies that are fixed, independent of projectile energy.</a:t>
            </a:r>
          </a:p>
          <a:p>
            <a:pPr lvl="2"/>
            <a:r>
              <a:rPr lang="en-US" dirty="0"/>
              <a:t>Requires all MT=102 gammas have the same form of cross section</a:t>
            </a:r>
          </a:p>
        </p:txBody>
      </p:sp>
      <p:sp>
        <p:nvSpPr>
          <p:cNvPr id="3" name="Title 2">
            <a:extLst>
              <a:ext uri="{FF2B5EF4-FFF2-40B4-BE49-F238E27FC236}">
                <a16:creationId xmlns:a16="http://schemas.microsoft.com/office/drawing/2014/main" id="{FE339B08-1A06-6C95-0580-1F8114837BD6}"/>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Formats: new </a:t>
            </a:r>
            <a:r>
              <a:rPr lang="en-US" dirty="0"/>
              <a:t>specification </a:t>
            </a:r>
            <a:r>
              <a:rPr lang="en-US" dirty="0">
                <a:latin typeface="Calibri" panose="020F0502020204030204" pitchFamily="34" charset="0"/>
                <a:cs typeface="Calibri" panose="020F0502020204030204" pitchFamily="34" charset="0"/>
              </a:rPr>
              <a:t>for primary gammas</a:t>
            </a:r>
            <a:endParaRPr lang="en-US" dirty="0"/>
          </a:p>
        </p:txBody>
      </p:sp>
    </p:spTree>
    <p:extLst>
      <p:ext uri="{BB962C8B-B14F-4D97-AF65-F5344CB8AC3E}">
        <p14:creationId xmlns:p14="http://schemas.microsoft.com/office/powerpoint/2010/main" val="201900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55CDF7-CB17-E2CF-EDD7-752722A64AEA}"/>
              </a:ext>
            </a:extLst>
          </p:cNvPr>
          <p:cNvSpPr>
            <a:spLocks noGrp="1"/>
          </p:cNvSpPr>
          <p:nvPr>
            <p:ph idx="1"/>
          </p:nvPr>
        </p:nvSpPr>
        <p:spPr/>
        <p:txBody>
          <a:bodyPr>
            <a:normAutofit lnSpcReduction="10000"/>
          </a:bodyPr>
          <a:lstStyle/>
          <a:p>
            <a:pPr marL="57150" indent="0">
              <a:lnSpc>
                <a:spcPct val="70000"/>
              </a:lnSpc>
              <a:spcBef>
                <a:spcPts val="600"/>
              </a:spcBef>
              <a:buNone/>
            </a:pPr>
            <a:r>
              <a:rPr lang="en-US" sz="2000" dirty="0"/>
              <a:t>Numbers of primary gammas:</a:t>
            </a:r>
          </a:p>
          <a:p>
            <a:pPr marL="57150" indent="0">
              <a:lnSpc>
                <a:spcPct val="70000"/>
              </a:lnSpc>
              <a:spcBef>
                <a:spcPts val="600"/>
              </a:spcBef>
              <a:buNone/>
            </a:pPr>
            <a:endParaRPr lang="en-US" sz="2000" dirty="0"/>
          </a:p>
          <a:p>
            <a:pPr marL="57150" indent="0">
              <a:lnSpc>
                <a:spcPct val="70000"/>
              </a:lnSpc>
              <a:spcBef>
                <a:spcPts val="600"/>
              </a:spcBef>
              <a:buNone/>
            </a:pPr>
            <a:r>
              <a:rPr lang="en-US" sz="2000" dirty="0"/>
              <a:t>n-001_H_002.endf:	1    - this is the only explicit two-body primary.</a:t>
            </a:r>
          </a:p>
          <a:p>
            <a:pPr marL="57150" indent="0">
              <a:lnSpc>
                <a:spcPct val="70000"/>
              </a:lnSpc>
              <a:spcBef>
                <a:spcPts val="600"/>
              </a:spcBef>
              <a:buNone/>
            </a:pPr>
            <a:r>
              <a:rPr lang="en-US" sz="2000" dirty="0"/>
              <a:t>n-003_Li_006.endf:	2</a:t>
            </a:r>
          </a:p>
          <a:p>
            <a:pPr marL="57150" indent="0">
              <a:lnSpc>
                <a:spcPct val="70000"/>
              </a:lnSpc>
              <a:spcBef>
                <a:spcPts val="600"/>
              </a:spcBef>
              <a:buNone/>
            </a:pPr>
            <a:r>
              <a:rPr lang="en-US" sz="2000" dirty="0"/>
              <a:t>n-003_Li_007.endf:	2</a:t>
            </a:r>
          </a:p>
          <a:p>
            <a:pPr marL="57150" indent="0">
              <a:lnSpc>
                <a:spcPct val="70000"/>
              </a:lnSpc>
              <a:spcBef>
                <a:spcPts val="600"/>
              </a:spcBef>
              <a:buNone/>
            </a:pPr>
            <a:r>
              <a:rPr lang="en-US" sz="2000" dirty="0"/>
              <a:t>n-005_B_010.endf:	6</a:t>
            </a:r>
          </a:p>
          <a:p>
            <a:pPr marL="57150" indent="0">
              <a:lnSpc>
                <a:spcPct val="70000"/>
              </a:lnSpc>
              <a:spcBef>
                <a:spcPts val="600"/>
              </a:spcBef>
              <a:buNone/>
            </a:pPr>
            <a:r>
              <a:rPr lang="en-US" sz="2000" dirty="0"/>
              <a:t>n-005_B_011.endf:	6</a:t>
            </a:r>
          </a:p>
          <a:p>
            <a:pPr marL="57150" indent="0">
              <a:lnSpc>
                <a:spcPct val="70000"/>
              </a:lnSpc>
              <a:spcBef>
                <a:spcPts val="600"/>
              </a:spcBef>
              <a:buNone/>
            </a:pPr>
            <a:r>
              <a:rPr lang="en-US" sz="2000" dirty="0"/>
              <a:t>n-006_C_012.endf:	2</a:t>
            </a:r>
          </a:p>
          <a:p>
            <a:pPr marL="57150" indent="0">
              <a:lnSpc>
                <a:spcPct val="70000"/>
              </a:lnSpc>
              <a:spcBef>
                <a:spcPts val="600"/>
              </a:spcBef>
              <a:buNone/>
            </a:pPr>
            <a:r>
              <a:rPr lang="en-US" sz="2000" dirty="0"/>
              <a:t>n-007_N_014.endf:	11</a:t>
            </a:r>
          </a:p>
          <a:p>
            <a:pPr marL="57150" indent="0">
              <a:lnSpc>
                <a:spcPct val="70000"/>
              </a:lnSpc>
              <a:spcBef>
                <a:spcPts val="600"/>
              </a:spcBef>
              <a:buNone/>
            </a:pPr>
            <a:r>
              <a:rPr lang="en-US" sz="2000" dirty="0"/>
              <a:t>n-014_Si_029.endf:	23</a:t>
            </a:r>
          </a:p>
          <a:p>
            <a:pPr marL="57150" indent="0">
              <a:lnSpc>
                <a:spcPct val="70000"/>
              </a:lnSpc>
              <a:spcBef>
                <a:spcPts val="600"/>
              </a:spcBef>
              <a:buNone/>
            </a:pPr>
            <a:r>
              <a:rPr lang="en-US" sz="2000" dirty="0"/>
              <a:t>n-014_Si_030.endf:	8</a:t>
            </a:r>
          </a:p>
          <a:p>
            <a:pPr marL="57150" indent="0">
              <a:lnSpc>
                <a:spcPct val="70000"/>
              </a:lnSpc>
              <a:spcBef>
                <a:spcPts val="600"/>
              </a:spcBef>
              <a:buNone/>
            </a:pPr>
            <a:r>
              <a:rPr lang="en-US" sz="2000" dirty="0"/>
              <a:t>n-017_Cl_035.endf:	69</a:t>
            </a:r>
          </a:p>
          <a:p>
            <a:pPr marL="57150" indent="0">
              <a:lnSpc>
                <a:spcPct val="70000"/>
              </a:lnSpc>
              <a:spcBef>
                <a:spcPts val="600"/>
              </a:spcBef>
              <a:buNone/>
            </a:pPr>
            <a:r>
              <a:rPr lang="en-US" sz="2000" dirty="0"/>
              <a:t>n-017_Cl_037.endf:	22</a:t>
            </a:r>
          </a:p>
          <a:p>
            <a:pPr marL="57150" indent="0">
              <a:lnSpc>
                <a:spcPct val="70000"/>
              </a:lnSpc>
              <a:spcBef>
                <a:spcPts val="600"/>
              </a:spcBef>
              <a:buNone/>
            </a:pPr>
            <a:endParaRPr lang="en-US" sz="2000" dirty="0"/>
          </a:p>
          <a:p>
            <a:pPr marL="57150" indent="0">
              <a:lnSpc>
                <a:spcPct val="70000"/>
              </a:lnSpc>
              <a:spcBef>
                <a:spcPts val="600"/>
              </a:spcBef>
              <a:buNone/>
            </a:pPr>
            <a:r>
              <a:rPr lang="en-US" sz="2000" dirty="0"/>
              <a:t>+ more proposed recently by </a:t>
            </a:r>
            <a:r>
              <a:rPr lang="en-US" sz="2000" dirty="0" err="1"/>
              <a:t>Chimanski</a:t>
            </a:r>
            <a:r>
              <a:rPr lang="en-US" sz="2000" dirty="0"/>
              <a:t> to be labelled properly</a:t>
            </a:r>
          </a:p>
          <a:p>
            <a:pPr marL="57150" indent="0">
              <a:lnSpc>
                <a:spcPct val="70000"/>
              </a:lnSpc>
              <a:spcBef>
                <a:spcPts val="600"/>
              </a:spcBef>
              <a:buNone/>
            </a:pPr>
            <a:endParaRPr lang="en-US" sz="2000" dirty="0"/>
          </a:p>
          <a:p>
            <a:pPr marL="57150" indent="0">
              <a:lnSpc>
                <a:spcPct val="70000"/>
              </a:lnSpc>
              <a:spcBef>
                <a:spcPts val="600"/>
              </a:spcBef>
              <a:buNone/>
            </a:pPr>
            <a:r>
              <a:rPr lang="en-US" sz="2000" dirty="0"/>
              <a:t>All of these are candidates for conversion to MT=900-999.</a:t>
            </a:r>
          </a:p>
          <a:p>
            <a:pPr marL="57150" indent="0">
              <a:lnSpc>
                <a:spcPct val="70000"/>
              </a:lnSpc>
              <a:spcBef>
                <a:spcPts val="600"/>
              </a:spcBef>
              <a:buNone/>
            </a:pPr>
            <a:endParaRPr lang="en-US" sz="2000" dirty="0"/>
          </a:p>
          <a:p>
            <a:pPr marL="57150" indent="0">
              <a:lnSpc>
                <a:spcPct val="70000"/>
              </a:lnSpc>
              <a:spcBef>
                <a:spcPts val="600"/>
              </a:spcBef>
              <a:buNone/>
            </a:pPr>
            <a:r>
              <a:rPr lang="en-US" sz="2000" u="sng" dirty="0"/>
              <a:t>All</a:t>
            </a:r>
            <a:r>
              <a:rPr lang="en-US" sz="2000" dirty="0"/>
              <a:t> nuclear targets should have distinctive primary gammas.</a:t>
            </a:r>
          </a:p>
        </p:txBody>
      </p:sp>
      <p:sp>
        <p:nvSpPr>
          <p:cNvPr id="3" name="Title 2">
            <a:extLst>
              <a:ext uri="{FF2B5EF4-FFF2-40B4-BE49-F238E27FC236}">
                <a16:creationId xmlns:a16="http://schemas.microsoft.com/office/drawing/2014/main" id="{7EA922D0-BBDC-1ECA-FBAE-56175479730C}"/>
              </a:ext>
            </a:extLst>
          </p:cNvPr>
          <p:cNvSpPr>
            <a:spLocks noGrp="1"/>
          </p:cNvSpPr>
          <p:nvPr>
            <p:ph type="title"/>
          </p:nvPr>
        </p:nvSpPr>
        <p:spPr/>
        <p:txBody>
          <a:bodyPr/>
          <a:lstStyle/>
          <a:p>
            <a:r>
              <a:rPr lang="en-US" dirty="0"/>
              <a:t>Current ENDF/B-VIII.0 with primary </a:t>
            </a:r>
            <a:r>
              <a:rPr lang="en-US" dirty="0">
                <a:latin typeface="Symbol" pitchFamily="2" charset="2"/>
              </a:rPr>
              <a:t>g</a:t>
            </a:r>
          </a:p>
        </p:txBody>
      </p:sp>
    </p:spTree>
    <p:extLst>
      <p:ext uri="{BB962C8B-B14F-4D97-AF65-F5344CB8AC3E}">
        <p14:creationId xmlns:p14="http://schemas.microsoft.com/office/powerpoint/2010/main" val="276546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16F8FC-073E-7445-6876-456077E4A8CA}"/>
              </a:ext>
            </a:extLst>
          </p:cNvPr>
          <p:cNvSpPr>
            <a:spLocks noGrp="1"/>
          </p:cNvSpPr>
          <p:nvPr>
            <p:ph idx="1"/>
          </p:nvPr>
        </p:nvSpPr>
        <p:spPr>
          <a:xfrm>
            <a:off x="457200" y="1441524"/>
            <a:ext cx="8437418" cy="4906889"/>
          </a:xfrm>
        </p:spPr>
        <p:txBody>
          <a:bodyPr>
            <a:normAutofit fontScale="70000" lnSpcReduction="20000"/>
          </a:bodyPr>
          <a:lstStyle/>
          <a:p>
            <a:pPr>
              <a:lnSpc>
                <a:spcPct val="120000"/>
              </a:lnSpc>
            </a:pPr>
            <a:r>
              <a:rPr lang="en-US" sz="2600" dirty="0"/>
              <a:t>Propose to use new MT numbers 900-999 with own Q values:</a:t>
            </a:r>
            <a:br>
              <a:rPr lang="en-US" sz="2600" dirty="0"/>
            </a:br>
            <a:r>
              <a:rPr lang="en-US" sz="2600" dirty="0"/>
              <a:t>break down the inclusive MT=102 into exclusive MT channels for each primary gamma</a:t>
            </a:r>
          </a:p>
          <a:p>
            <a:pPr>
              <a:lnSpc>
                <a:spcPct val="120000"/>
              </a:lnSpc>
            </a:pPr>
            <a:r>
              <a:rPr lang="en-US" sz="2600" u="sng" dirty="0"/>
              <a:t>If</a:t>
            </a:r>
            <a:r>
              <a:rPr lang="en-US" sz="2600" dirty="0"/>
              <a:t> choose this new option:</a:t>
            </a:r>
          </a:p>
          <a:p>
            <a:pPr lvl="1">
              <a:lnSpc>
                <a:spcPct val="120000"/>
              </a:lnSpc>
            </a:pPr>
            <a:r>
              <a:rPr lang="en-US" sz="2300" dirty="0"/>
              <a:t>MT=102 remains the summed channel: the total primary cross section, like MT=4, 103-107.</a:t>
            </a:r>
          </a:p>
          <a:p>
            <a:pPr lvl="1">
              <a:lnSpc>
                <a:spcPct val="120000"/>
              </a:lnSpc>
            </a:pPr>
            <a:r>
              <a:rPr lang="en-US" sz="2300" dirty="0"/>
              <a:t>MT=102 </a:t>
            </a:r>
            <a:r>
              <a:rPr lang="en-US" sz="2300" u="sng" dirty="0"/>
              <a:t>also</a:t>
            </a:r>
            <a:r>
              <a:rPr lang="en-US" sz="2300" dirty="0"/>
              <a:t> lists primary and secondary gamma energies with energy-dependent multiplicities </a:t>
            </a:r>
            <a:r>
              <a:rPr lang="en-US" sz="2300" u="sng" dirty="0"/>
              <a:t>as now</a:t>
            </a:r>
            <a:r>
              <a:rPr lang="en-US" sz="2300" dirty="0"/>
              <a:t>.             Suggest to give some average angular distribution, or isotropic. </a:t>
            </a:r>
          </a:p>
          <a:p>
            <a:pPr lvl="1">
              <a:lnSpc>
                <a:spcPct val="120000"/>
              </a:lnSpc>
            </a:pPr>
            <a:r>
              <a:rPr lang="en-US" sz="2300" dirty="0"/>
              <a:t>Identical physics to MT 900-999 if they all have the same cross section angular distributions,</a:t>
            </a:r>
          </a:p>
          <a:p>
            <a:pPr>
              <a:lnSpc>
                <a:spcPct val="120000"/>
              </a:lnSpc>
            </a:pPr>
            <a:r>
              <a:rPr lang="en-US" sz="2600" dirty="0"/>
              <a:t>New Definitions</a:t>
            </a:r>
          </a:p>
          <a:p>
            <a:pPr lvl="1">
              <a:lnSpc>
                <a:spcPct val="120000"/>
              </a:lnSpc>
            </a:pPr>
            <a:r>
              <a:rPr lang="en-US" dirty="0"/>
              <a:t>MT=900: </a:t>
            </a:r>
            <a:r>
              <a:rPr lang="en-US" dirty="0">
                <a:effectLst/>
                <a:latin typeface="LMRoman12-Regular-Identity-H"/>
              </a:rPr>
              <a:t>Production of a primary-</a:t>
            </a:r>
            <a:r>
              <a:rPr lang="el-GR" dirty="0">
                <a:effectLst/>
                <a:latin typeface="CMMI12"/>
              </a:rPr>
              <a:t>γ </a:t>
            </a:r>
            <a:r>
              <a:rPr lang="en-US" dirty="0">
                <a:effectLst/>
                <a:latin typeface="LMRoman12-Regular-Identity-H"/>
              </a:rPr>
              <a:t>particle leaving the residual nucleus in the ground state</a:t>
            </a:r>
          </a:p>
          <a:p>
            <a:pPr lvl="1">
              <a:lnSpc>
                <a:spcPct val="120000"/>
              </a:lnSpc>
            </a:pPr>
            <a:r>
              <a:rPr lang="en-US" dirty="0">
                <a:latin typeface="LMRoman12-Regular-Identity-H"/>
              </a:rPr>
              <a:t>MT=901: </a:t>
            </a:r>
            <a:r>
              <a:rPr lang="en-US" dirty="0">
                <a:effectLst/>
                <a:latin typeface="LMRoman12-Regular-Identity-H"/>
              </a:rPr>
              <a:t>Production of a primary-</a:t>
            </a:r>
            <a:r>
              <a:rPr lang="el-GR" dirty="0">
                <a:effectLst/>
                <a:latin typeface="CMMI12"/>
              </a:rPr>
              <a:t>γ </a:t>
            </a:r>
            <a:r>
              <a:rPr lang="en-US" dirty="0">
                <a:effectLst/>
                <a:latin typeface="LMRoman12-Regular-Identity-H"/>
              </a:rPr>
              <a:t>particle, with residual in the 1st excited state </a:t>
            </a:r>
            <a:endParaRPr lang="en-US" dirty="0"/>
          </a:p>
          <a:p>
            <a:pPr lvl="1">
              <a:lnSpc>
                <a:spcPct val="120000"/>
              </a:lnSpc>
            </a:pPr>
            <a:r>
              <a:rPr lang="en-US" dirty="0">
                <a:effectLst/>
                <a:latin typeface="LMRoman12-Regular-Identity-H"/>
              </a:rPr>
              <a:t>(</a:t>
            </a:r>
            <a:r>
              <a:rPr lang="en-US" dirty="0" err="1">
                <a:effectLst/>
                <a:latin typeface="LMRoman12-Regular-Identity-H"/>
              </a:rPr>
              <a:t>etc</a:t>
            </a:r>
            <a:r>
              <a:rPr lang="en-US" dirty="0">
                <a:effectLst/>
                <a:latin typeface="LMRoman12-Regular-Identity-H"/>
              </a:rPr>
              <a:t>)</a:t>
            </a:r>
          </a:p>
          <a:p>
            <a:pPr lvl="1">
              <a:lnSpc>
                <a:spcPct val="120000"/>
              </a:lnSpc>
            </a:pPr>
            <a:r>
              <a:rPr lang="en-US" dirty="0">
                <a:effectLst/>
                <a:latin typeface="LMRoman12-Regular-Identity-H"/>
              </a:rPr>
              <a:t>MT=999: Production of a primary-</a:t>
            </a:r>
            <a:r>
              <a:rPr lang="el-GR" dirty="0">
                <a:effectLst/>
                <a:latin typeface="LMRoman12-Regular-Identity-H"/>
              </a:rPr>
              <a:t>γ </a:t>
            </a:r>
            <a:r>
              <a:rPr lang="en-US" dirty="0">
                <a:effectLst/>
                <a:latin typeface="LMRoman12-Regular-Identity-H"/>
              </a:rPr>
              <a:t>particle in the continuum not included in the above discrete representation.</a:t>
            </a:r>
          </a:p>
          <a:p>
            <a:pPr lvl="1">
              <a:lnSpc>
                <a:spcPct val="120000"/>
              </a:lnSpc>
            </a:pPr>
            <a:r>
              <a:rPr lang="en-US" dirty="0">
                <a:latin typeface="LMRoman12-Regular-Identity-H"/>
              </a:rPr>
              <a:t>MT=102: Radiative capture: production of one or more gammas (photons) plus a residual. Specifies gamma energies and energy-dependent multiplicities, summed from MT=900-999 if they are present.</a:t>
            </a:r>
            <a:endParaRPr lang="en-US" dirty="0">
              <a:effectLst/>
              <a:latin typeface="LMRoman12-Regular-Identity-H"/>
            </a:endParaRPr>
          </a:p>
          <a:p>
            <a:pPr>
              <a:lnSpc>
                <a:spcPct val="120000"/>
              </a:lnSpc>
            </a:pPr>
            <a:r>
              <a:rPr lang="en-US" sz="2600" dirty="0">
                <a:latin typeface="LMRoman12-Regular-Identity-H"/>
              </a:rPr>
              <a:t>Still can use just MT=102 with distributions as now, </a:t>
            </a:r>
            <a:br>
              <a:rPr lang="en-US" sz="2600" dirty="0">
                <a:latin typeface="LMRoman12-Regular-Identity-H"/>
              </a:rPr>
            </a:br>
            <a:r>
              <a:rPr lang="en-US" sz="2600" dirty="0">
                <a:latin typeface="LMRoman12-Regular-Identity-H"/>
              </a:rPr>
              <a:t>when there are no MT 900-999 components to be summed</a:t>
            </a:r>
          </a:p>
          <a:p>
            <a:endParaRPr lang="en-US" dirty="0"/>
          </a:p>
          <a:p>
            <a:endParaRPr lang="en-US" dirty="0"/>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6D1F86A4-EF2E-55F9-EF48-2D44BA91C283}"/>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Proposal: MT=900-999 for primary gammas</a:t>
            </a:r>
            <a:br>
              <a:rPr lang="en-US" dirty="0">
                <a:latin typeface="Calibri" panose="020F0502020204030204" pitchFamily="34" charset="0"/>
                <a:cs typeface="Calibri" panose="020F0502020204030204" pitchFamily="34" charset="0"/>
              </a:rPr>
            </a:br>
            <a:r>
              <a:rPr lang="en-US" sz="2400" dirty="0"/>
              <a:t>Merge request 139</a:t>
            </a:r>
            <a:endParaRPr lang="en-US" dirty="0"/>
          </a:p>
        </p:txBody>
      </p:sp>
    </p:spTree>
    <p:extLst>
      <p:ext uri="{BB962C8B-B14F-4D97-AF65-F5344CB8AC3E}">
        <p14:creationId xmlns:p14="http://schemas.microsoft.com/office/powerpoint/2010/main" val="144430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399341-DFF4-98AC-5A59-952737E67269}"/>
              </a:ext>
            </a:extLst>
          </p:cNvPr>
          <p:cNvSpPr>
            <a:spLocks noGrp="1"/>
          </p:cNvSpPr>
          <p:nvPr>
            <p:ph idx="1"/>
          </p:nvPr>
        </p:nvSpPr>
        <p:spPr>
          <a:xfrm>
            <a:off x="457199" y="1441524"/>
            <a:ext cx="8510155" cy="4938494"/>
          </a:xfrm>
        </p:spPr>
        <p:txBody>
          <a:bodyPr>
            <a:normAutofit lnSpcReduction="10000"/>
          </a:bodyPr>
          <a:lstStyle/>
          <a:p>
            <a:r>
              <a:rPr lang="en-US" dirty="0"/>
              <a:t>The secondary decay gammas must be a </a:t>
            </a:r>
            <a:r>
              <a:rPr lang="en-US" u="sng" dirty="0"/>
              <a:t>complete set</a:t>
            </a:r>
            <a:r>
              <a:rPr lang="en-US" dirty="0"/>
              <a:t>, given</a:t>
            </a:r>
          </a:p>
          <a:p>
            <a:pPr marL="800100" lvl="1" indent="-457200">
              <a:buFont typeface="+mj-lt"/>
              <a:buAutoNum type="arabicPeriod"/>
            </a:pPr>
            <a:r>
              <a:rPr lang="en-US" dirty="0"/>
              <a:t>separately for each of those MT channels, or</a:t>
            </a:r>
          </a:p>
          <a:p>
            <a:pPr marL="800100" lvl="1" indent="-457200">
              <a:buFont typeface="+mj-lt"/>
              <a:buAutoNum type="arabicPeriod"/>
            </a:pPr>
            <a:r>
              <a:rPr lang="en-US" dirty="0"/>
              <a:t>by transition probability arrays with MF=12 data.</a:t>
            </a:r>
          </a:p>
          <a:p>
            <a:pPr marL="342900" lvl="1" indent="0">
              <a:buNone/>
            </a:pPr>
            <a:r>
              <a:rPr lang="en-US" sz="2400" u="sng" dirty="0"/>
              <a:t>If</a:t>
            </a:r>
            <a:r>
              <a:rPr lang="en-US" sz="2400" dirty="0"/>
              <a:t> any discrete gamma levels </a:t>
            </a:r>
            <a:r>
              <a:rPr lang="en-US" sz="2400" u="sng" dirty="0"/>
              <a:t>unknown</a:t>
            </a:r>
            <a:r>
              <a:rPr lang="en-US" sz="2400" dirty="0"/>
              <a:t>, use inclusive MT=102 only </a:t>
            </a:r>
          </a:p>
          <a:p>
            <a:r>
              <a:rPr lang="en-US" u="sng" dirty="0"/>
              <a:t>All</a:t>
            </a:r>
            <a:r>
              <a:rPr lang="en-US" dirty="0"/>
              <a:t> primary gammas are specified as 2-body channels.</a:t>
            </a:r>
          </a:p>
          <a:p>
            <a:pPr lvl="1"/>
            <a:r>
              <a:rPr lang="en-US" dirty="0"/>
              <a:t>Use MT=999 for distribution of multiple levels from primary decay steps</a:t>
            </a:r>
          </a:p>
          <a:p>
            <a:r>
              <a:rPr lang="en-US" dirty="0"/>
              <a:t>Can reconstruct MT=102 inclusive sums if desired:</a:t>
            </a:r>
          </a:p>
          <a:p>
            <a:pPr lvl="1"/>
            <a:r>
              <a:rPr lang="en-US" b="0" i="0" u="none" strike="noStrike" dirty="0">
                <a:solidFill>
                  <a:srgbClr val="212121"/>
                </a:solidFill>
                <a:effectLst/>
                <a:latin typeface="Calibri" panose="020F0502020204030204" pitchFamily="34" charset="0"/>
              </a:rPr>
              <a:t>Accurate if primary gammas have same angular distributions (</a:t>
            </a:r>
            <a:r>
              <a:rPr lang="en-US" b="0" i="0" u="none" strike="noStrike" dirty="0" err="1">
                <a:solidFill>
                  <a:srgbClr val="212121"/>
                </a:solidFill>
                <a:effectLst/>
                <a:latin typeface="Calibri" panose="020F0502020204030204" pitchFamily="34" charset="0"/>
              </a:rPr>
              <a:t>eg</a:t>
            </a:r>
            <a:r>
              <a:rPr lang="en-US" b="0" i="0" u="none" strike="noStrike" dirty="0">
                <a:solidFill>
                  <a:srgbClr val="212121"/>
                </a:solidFill>
                <a:effectLst/>
                <a:latin typeface="Calibri" panose="020F0502020204030204" pitchFamily="34" charset="0"/>
              </a:rPr>
              <a:t> isotropic)</a:t>
            </a:r>
          </a:p>
          <a:p>
            <a:pPr lvl="1"/>
            <a:r>
              <a:rPr lang="en-US" b="0" i="0" u="none" strike="noStrike" dirty="0">
                <a:solidFill>
                  <a:srgbClr val="212121"/>
                </a:solidFill>
                <a:effectLst/>
                <a:latin typeface="Calibri" panose="020F0502020204030204" pitchFamily="34" charset="0"/>
              </a:rPr>
              <a:t>Better to process primaries just from the specific MT 900-999 numbers.</a:t>
            </a:r>
          </a:p>
          <a:p>
            <a:r>
              <a:rPr lang="en-US" dirty="0">
                <a:solidFill>
                  <a:srgbClr val="212121"/>
                </a:solidFill>
              </a:rPr>
              <a:t>R-matrix data can have explicit primary gamma channels:</a:t>
            </a:r>
          </a:p>
          <a:p>
            <a:pPr lvl="1"/>
            <a:r>
              <a:rPr lang="en-US" dirty="0">
                <a:solidFill>
                  <a:srgbClr val="212121"/>
                </a:solidFill>
              </a:rPr>
              <a:t>No need to use inclusive Reich-Moore approximation for primaries</a:t>
            </a:r>
          </a:p>
          <a:p>
            <a:pPr lvl="1"/>
            <a:r>
              <a:rPr lang="en-US" dirty="0">
                <a:solidFill>
                  <a:srgbClr val="212121"/>
                </a:solidFill>
              </a:rPr>
              <a:t>Get explicit exit distributions for primaries.</a:t>
            </a:r>
          </a:p>
          <a:p>
            <a:pPr lvl="1"/>
            <a:r>
              <a:rPr lang="en-US" dirty="0">
                <a:solidFill>
                  <a:srgbClr val="212121"/>
                </a:solidFill>
              </a:rPr>
              <a:t>Use decay probabilities for secondary gammas </a:t>
            </a:r>
            <a:r>
              <a:rPr lang="en-US" dirty="0" err="1">
                <a:solidFill>
                  <a:srgbClr val="212121"/>
                </a:solidFill>
              </a:rPr>
              <a:t>eg</a:t>
            </a:r>
            <a:r>
              <a:rPr lang="en-US" dirty="0">
                <a:solidFill>
                  <a:srgbClr val="212121"/>
                </a:solidFill>
              </a:rPr>
              <a:t> from RIPL or ENSDF.</a:t>
            </a:r>
            <a:endParaRPr lang="en-US" dirty="0"/>
          </a:p>
          <a:p>
            <a:pPr lvl="1"/>
            <a:endParaRPr lang="en-US" dirty="0"/>
          </a:p>
        </p:txBody>
      </p:sp>
      <p:sp>
        <p:nvSpPr>
          <p:cNvPr id="3" name="Title 2">
            <a:extLst>
              <a:ext uri="{FF2B5EF4-FFF2-40B4-BE49-F238E27FC236}">
                <a16:creationId xmlns:a16="http://schemas.microsoft.com/office/drawing/2014/main" id="{640DB90D-CCF1-6519-F834-9E8BEB7393EF}"/>
              </a:ext>
            </a:extLst>
          </p:cNvPr>
          <p:cNvSpPr>
            <a:spLocks noGrp="1"/>
          </p:cNvSpPr>
          <p:nvPr>
            <p:ph type="title"/>
          </p:nvPr>
        </p:nvSpPr>
        <p:spPr>
          <a:xfrm>
            <a:off x="457199" y="219509"/>
            <a:ext cx="8428383" cy="1008771"/>
          </a:xfrm>
        </p:spPr>
        <p:txBody>
          <a:bodyPr/>
          <a:lstStyle/>
          <a:p>
            <a:r>
              <a:rPr lang="en-US" dirty="0"/>
              <a:t>If using new MT, consequences for Gamma Data:</a:t>
            </a:r>
          </a:p>
        </p:txBody>
      </p:sp>
    </p:spTree>
    <p:extLst>
      <p:ext uri="{BB962C8B-B14F-4D97-AF65-F5344CB8AC3E}">
        <p14:creationId xmlns:p14="http://schemas.microsoft.com/office/powerpoint/2010/main" val="437515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C3FC0-8861-E8CC-1ED9-6DB8504F4918}"/>
              </a:ext>
            </a:extLst>
          </p:cNvPr>
          <p:cNvSpPr>
            <a:spLocks noGrp="1"/>
          </p:cNvSpPr>
          <p:nvPr>
            <p:ph idx="1"/>
          </p:nvPr>
        </p:nvSpPr>
        <p:spPr/>
        <p:txBody>
          <a:bodyPr>
            <a:normAutofit/>
          </a:bodyPr>
          <a:lstStyle/>
          <a:p>
            <a:pPr marL="514350" indent="-457200">
              <a:buFont typeface="+mj-lt"/>
              <a:buAutoNum type="arabicPeriod"/>
            </a:pPr>
            <a:r>
              <a:rPr lang="en-US" dirty="0"/>
              <a:t>Will make a PREPRO-like code to sum exclusive MT=900-999 primary and secondary data to regular MT=102 inclusive form</a:t>
            </a:r>
            <a:br>
              <a:rPr lang="en-US" dirty="0"/>
            </a:br>
            <a:r>
              <a:rPr lang="en-US" dirty="0"/>
              <a:t>(necessarily approximating if angular distribution differences)</a:t>
            </a:r>
          </a:p>
          <a:p>
            <a:pPr marL="514350" indent="-457200">
              <a:buFont typeface="+mj-lt"/>
              <a:buAutoNum type="arabicPeriod"/>
            </a:pPr>
            <a:r>
              <a:rPr lang="en-US" dirty="0"/>
              <a:t>LLNL has a GNDS estimation code to try converting MT=102 to MT=900-998 primary and secondary data by ignoring feeding</a:t>
            </a:r>
          </a:p>
          <a:p>
            <a:pPr marL="857250" lvl="1" indent="-457200"/>
            <a:r>
              <a:rPr lang="en-US" dirty="0"/>
              <a:t>Equivalent to building a full decay scheme from experimental spectra</a:t>
            </a:r>
          </a:p>
          <a:p>
            <a:pPr marL="857250" lvl="1" indent="-457200"/>
            <a:r>
              <a:rPr lang="en-US" dirty="0"/>
              <a:t>Compares decay probabilities to RIPL3 database</a:t>
            </a:r>
          </a:p>
          <a:p>
            <a:pPr marL="857250" lvl="1" indent="-457200"/>
            <a:r>
              <a:rPr lang="en-US" dirty="0"/>
              <a:t>If multiple feeding present, it still produces formatted (but incorrect) discrete decay data. Can use as a template to be corrected numerically.</a:t>
            </a:r>
          </a:p>
          <a:p>
            <a:pPr marL="857250" lvl="1" indent="-457200"/>
            <a:r>
              <a:rPr lang="en-US" dirty="0"/>
              <a:t>Gives plausible results for ENDF/B-VIII.0 versions of </a:t>
            </a:r>
            <a:br>
              <a:rPr lang="en-US" dirty="0"/>
            </a:br>
            <a:r>
              <a:rPr lang="en-US" dirty="0"/>
              <a:t>neutrons on Li6, Li7, B10, B11, Si29, Si30 but not N14, Cl35,Cl37.</a:t>
            </a:r>
          </a:p>
          <a:p>
            <a:pPr marL="857250" lvl="1" indent="-457200"/>
            <a:endParaRPr lang="en-US" dirty="0"/>
          </a:p>
          <a:p>
            <a:pPr marL="857250" lvl="1" indent="-457200"/>
            <a:r>
              <a:rPr lang="en-US" dirty="0"/>
              <a:t>ENDF examples of MT=900, 901 for Li6, Li7 added to merge request.</a:t>
            </a:r>
            <a:br>
              <a:rPr lang="en-US" dirty="0"/>
            </a:br>
            <a:r>
              <a:rPr lang="en-US" dirty="0"/>
              <a:t>Will try converting ENDF/B-VIII.1b1 files soon.</a:t>
            </a:r>
          </a:p>
        </p:txBody>
      </p:sp>
      <p:sp>
        <p:nvSpPr>
          <p:cNvPr id="3" name="Title 2">
            <a:extLst>
              <a:ext uri="{FF2B5EF4-FFF2-40B4-BE49-F238E27FC236}">
                <a16:creationId xmlns:a16="http://schemas.microsoft.com/office/drawing/2014/main" id="{C1D79CE3-8CAB-42FB-FFA3-A54FD9D2FA76}"/>
              </a:ext>
            </a:extLst>
          </p:cNvPr>
          <p:cNvSpPr>
            <a:spLocks noGrp="1"/>
          </p:cNvSpPr>
          <p:nvPr>
            <p:ph type="title"/>
          </p:nvPr>
        </p:nvSpPr>
        <p:spPr/>
        <p:txBody>
          <a:bodyPr/>
          <a:lstStyle/>
          <a:p>
            <a:r>
              <a:rPr lang="en-US" dirty="0"/>
              <a:t>Code support</a:t>
            </a:r>
          </a:p>
        </p:txBody>
      </p:sp>
    </p:spTree>
    <p:extLst>
      <p:ext uri="{BB962C8B-B14F-4D97-AF65-F5344CB8AC3E}">
        <p14:creationId xmlns:p14="http://schemas.microsoft.com/office/powerpoint/2010/main" val="3985543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tileRect/>
        </a:gradFill>
        <a:ln>
          <a:solidFill>
            <a:schemeClr val="accent1">
              <a:lumMod val="75000"/>
            </a:schemeClr>
          </a:solidFill>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28575" cmpd="sng">
          <a:solidFill>
            <a:schemeClr val="accent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D114F82E-376B-4ACC-A94E-6CC45E223DFA}" vid="{F6807AF6-4644-4B72-BCA3-01426733B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2015_PPT_UNC_V7</Template>
  <TotalTime>4930</TotalTime>
  <Words>1220</Words>
  <Application>Microsoft Macintosh PowerPoint</Application>
  <PresentationFormat>On-screen Show (4:3)</PresentationFormat>
  <Paragraphs>103</Paragraphs>
  <Slides>10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CMMI12</vt:lpstr>
      <vt:lpstr>LMRoman12-Regular-Identity-H</vt:lpstr>
      <vt:lpstr>Lucida Grande</vt:lpstr>
      <vt:lpstr>Open Sans</vt:lpstr>
      <vt:lpstr>Symbol</vt:lpstr>
      <vt:lpstr>Wingdings</vt:lpstr>
      <vt:lpstr>Wingdings 2</vt:lpstr>
      <vt:lpstr>2015_PPT_UNC_V7.06 (1)</vt:lpstr>
      <vt:lpstr>Two proposals: Documentation: use ‘helion’ for 3He. Formats: MT=900-999 for primary gammas</vt:lpstr>
      <vt:lpstr>Proposal Documentation: use ‘helion’ for 3He. </vt:lpstr>
      <vt:lpstr>Documentation: use ‘helion’ for 3He</vt:lpstr>
      <vt:lpstr>Proposal Formats: MT=900-999 for primary gammas</vt:lpstr>
      <vt:lpstr>Formats: new specification for primary gammas</vt:lpstr>
      <vt:lpstr>Current ENDF/B-VIII.0 with primary g</vt:lpstr>
      <vt:lpstr>Proposal: MT=900-999 for primary gammas Merge request 139</vt:lpstr>
      <vt:lpstr>If using new MT, consequences for Gamma Data:</vt:lpstr>
      <vt:lpstr>Code support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Should not exceed two lines</dc:title>
  <dc:creator>Thompson, Ian J.</dc:creator>
  <cp:lastModifiedBy>Lynn Thompson</cp:lastModifiedBy>
  <cp:revision>31</cp:revision>
  <cp:lastPrinted>2023-04-18T17:57:42Z</cp:lastPrinted>
  <dcterms:created xsi:type="dcterms:W3CDTF">2023-04-18T16:53:25Z</dcterms:created>
  <dcterms:modified xsi:type="dcterms:W3CDTF">2023-04-25T11:31:25Z</dcterms:modified>
</cp:coreProperties>
</file>