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63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65" r:id="rId8"/>
    <p:sldId id="261" r:id="rId9"/>
    <p:sldId id="263" r:id="rId10"/>
    <p:sldId id="264" r:id="rId11"/>
    <p:sldId id="262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194BC4-7789-A5BC-7B4B-AC36C33C58BD}" name="McDonnell, Jordan" initials="MJ" userId="S::4d1@ornl.gov::3e05342f-68bc-4b25-af4e-b97be8e8b0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6"/>
    <p:restoredTop sz="94694"/>
  </p:normalViewPr>
  <p:slideViewPr>
    <p:cSldViewPr snapToGrid="0">
      <p:cViewPr varScale="1">
        <p:scale>
          <a:sx n="117" d="100"/>
          <a:sy n="11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4/25/23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646331"/>
          </a:xfrm>
        </p:spPr>
        <p:txBody>
          <a:bodyPr/>
          <a:lstStyle>
            <a:lvl1pPr algn="l">
              <a:defRPr sz="20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5" name="Rectangle 256">
            <a:extLst>
              <a:ext uri="{FF2B5EF4-FFF2-40B4-BE49-F238E27FC236}">
                <a16:creationId xmlns:a16="http://schemas.microsoft.com/office/drawing/2014/main" id="{A0B82150-909B-A876-D6D8-8B4786C50EB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36933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20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369332"/>
          </a:xfrm>
        </p:spPr>
        <p:txBody>
          <a:bodyPr/>
          <a:lstStyle>
            <a:lvl1pPr>
              <a:lnSpc>
                <a:spcPct val="90000"/>
              </a:lnSpc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FFEDA038-56C5-5CE9-8C53-01534B4E576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01F99F04-1B2B-1AA1-1EF2-D6C6C149CEA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369332"/>
          </a:xfrm>
        </p:spPr>
        <p:txBody>
          <a:bodyPr/>
          <a:lstStyle>
            <a:lvl1pPr>
              <a:lnSpc>
                <a:spcPct val="90000"/>
              </a:lnSpc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0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20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F766DFD6-D14D-3426-C9AA-0A94CD9AEEBE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86671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B313661A-6810-67DC-158E-3FDFB07A537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2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437098D8-7148-FCB7-A7AC-06EE0C3B6A2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20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20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91406"/>
            <a:ext cx="10332720" cy="369332"/>
          </a:xfrm>
        </p:spPr>
        <p:txBody>
          <a:bodyPr anchor="ctr"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20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/>
              <a:t>Third level</a:t>
            </a:r>
          </a:p>
        </p:txBody>
      </p:sp>
      <p:sp>
        <p:nvSpPr>
          <p:cNvPr id="2" name="Rectangle 256">
            <a:extLst>
              <a:ext uri="{FF2B5EF4-FFF2-40B4-BE49-F238E27FC236}">
                <a16:creationId xmlns:a16="http://schemas.microsoft.com/office/drawing/2014/main" id="{62643518-CDBA-A024-4E10-5EEEE8FF7F0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646331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20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369332"/>
          </a:xfrm>
        </p:spPr>
        <p:txBody>
          <a:bodyPr/>
          <a:lstStyle>
            <a:lvl1pPr>
              <a:lnSpc>
                <a:spcPct val="90000"/>
              </a:lnSpc>
              <a:defRPr sz="20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2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01E9-04F6-7D44-9C56-8BF304B4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7" y="153990"/>
            <a:ext cx="11700933" cy="5109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C04319E-25A9-8645-96A3-0CE2E0CC1C7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160867" y="1354138"/>
            <a:ext cx="10972801" cy="453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703570" y="6583680"/>
            <a:ext cx="6167512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Format Proposal for Isotopic Distribution in TSL Files for ENDF/B-VIII.1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74" r:id="rId15"/>
    <p:sldLayoutId id="2147483775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3" name="Rectangle 256">
            <a:extLst>
              <a:ext uri="{FF2B5EF4-FFF2-40B4-BE49-F238E27FC236}">
                <a16:creationId xmlns:a16="http://schemas.microsoft.com/office/drawing/2014/main" id="{87AA2964-9797-B309-16A8-D14894E888C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162682" y="6566367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b="0" i="0" u="none" strike="noStrike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SCALE Data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50" r:id="rId7"/>
    <p:sldLayoutId id="2147483755" r:id="rId8"/>
    <p:sldLayoutId id="2147483754" r:id="rId9"/>
    <p:sldLayoutId id="2147483770" r:id="rId10"/>
    <p:sldLayoutId id="2147483771" r:id="rId11"/>
    <p:sldLayoutId id="2147483772" r:id="rId12"/>
    <p:sldLayoutId id="2147483773" r:id="rId13"/>
    <p:sldLayoutId id="2147483761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293333" cy="978729"/>
          </a:xfrm>
        </p:spPr>
        <p:txBody>
          <a:bodyPr/>
          <a:lstStyle/>
          <a:p>
            <a:r>
              <a:rPr lang="en-US" b="1" dirty="0">
                <a:latin typeface="Century Gothic"/>
              </a:rPr>
              <a:t>Format Proposal for Isotopic Distribution in TSL Files for ENDF/B-VIII.1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10822304" cy="2028101"/>
          </a:xfrm>
        </p:spPr>
        <p:txBody>
          <a:bodyPr/>
          <a:lstStyle/>
          <a:p>
            <a:r>
              <a:rPr lang="en-US" dirty="0"/>
              <a:t>Chris W. Chapman</a:t>
            </a:r>
            <a:r>
              <a:rPr lang="en-US" baseline="30000" dirty="0"/>
              <a:t>1</a:t>
            </a:r>
            <a:r>
              <a:rPr lang="en-US" dirty="0"/>
              <a:t>, Doro Wiarda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baseline="30000" dirty="0"/>
              <a:t>1</a:t>
            </a:r>
            <a:r>
              <a:rPr lang="en-US" dirty="0"/>
              <a:t>Oak Ridge National Laboratory</a:t>
            </a:r>
          </a:p>
          <a:p>
            <a:r>
              <a:rPr lang="en-US" dirty="0"/>
              <a:t>Mini-CSEWG – 25 April 2023</a:t>
            </a: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B841-9DF8-6F8A-99B6-43C8C9C1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Format: MF7/MT451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B194E-3C76-6536-4E64-B8225CC0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‘footer’ file for ENDF6-format TSL files</a:t>
            </a:r>
          </a:p>
          <a:p>
            <a:r>
              <a:rPr lang="en-US" dirty="0"/>
              <a:t>Would contain several pieces of pertinent information for the scattering atom:</a:t>
            </a:r>
          </a:p>
          <a:p>
            <a:pPr lvl="1"/>
            <a:r>
              <a:rPr lang="en-US" dirty="0"/>
              <a:t>Number of scattering atoms in molecule</a:t>
            </a:r>
          </a:p>
          <a:p>
            <a:pPr lvl="1"/>
            <a:r>
              <a:rPr lang="en-US" dirty="0"/>
              <a:t>Isotopic distribution within scattering atom</a:t>
            </a:r>
          </a:p>
          <a:p>
            <a:pPr lvl="1"/>
            <a:r>
              <a:rPr lang="en-US" dirty="0"/>
              <a:t>Free atom and atomic weight ratios for each isotope</a:t>
            </a:r>
          </a:p>
          <a:p>
            <a:r>
              <a:rPr lang="en-US" dirty="0"/>
              <a:t>Will not require significant changes to processing codes or to other sections of the MF7 file</a:t>
            </a:r>
          </a:p>
        </p:txBody>
      </p:sp>
    </p:spTree>
    <p:extLst>
      <p:ext uri="{BB962C8B-B14F-4D97-AF65-F5344CB8AC3E}">
        <p14:creationId xmlns:p14="http://schemas.microsoft.com/office/powerpoint/2010/main" val="1764902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6C4E1D-7A2F-C7C5-6D40-132A66D1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395" y="588579"/>
            <a:ext cx="6960148" cy="5668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E5D2E-56B2-E7FB-2298-3ED87CC3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1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73E94-7BB3-434B-F369-E68AA0C1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85" y="2548398"/>
            <a:ext cx="11498546" cy="19884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2E5D2E-56B2-E7FB-2298-3ED87CC3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HinH2O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6A21E4-2A21-6185-BD7E-19E7DA943837}"/>
              </a:ext>
            </a:extLst>
          </p:cNvPr>
          <p:cNvSpPr/>
          <p:nvPr/>
        </p:nvSpPr>
        <p:spPr>
          <a:xfrm>
            <a:off x="5085347" y="2941053"/>
            <a:ext cx="368969" cy="374315"/>
          </a:xfrm>
          <a:prstGeom prst="ellipse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5087FF-427F-0B29-885D-F92BAD64FDC3}"/>
              </a:ext>
            </a:extLst>
          </p:cNvPr>
          <p:cNvCxnSpPr>
            <a:endCxn id="10" idx="7"/>
          </p:cNvCxnSpPr>
          <p:nvPr/>
        </p:nvCxnSpPr>
        <p:spPr>
          <a:xfrm flipH="1">
            <a:off x="5400282" y="2400968"/>
            <a:ext cx="925655" cy="594902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0CB6354-2A07-A1B8-82C8-80561A6694F3}"/>
              </a:ext>
            </a:extLst>
          </p:cNvPr>
          <p:cNvSpPr txBox="1"/>
          <p:nvPr/>
        </p:nvSpPr>
        <p:spPr>
          <a:xfrm>
            <a:off x="6181558" y="2021305"/>
            <a:ext cx="141705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98055-2D18-DF10-F331-7CF18CE20DBC}"/>
              </a:ext>
            </a:extLst>
          </p:cNvPr>
          <p:cNvSpPr/>
          <p:nvPr/>
        </p:nvSpPr>
        <p:spPr>
          <a:xfrm>
            <a:off x="1796716" y="3315368"/>
            <a:ext cx="1898316" cy="29945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68F019-9C10-635F-DC8B-ECC1C2B28B00}"/>
              </a:ext>
            </a:extLst>
          </p:cNvPr>
          <p:cNvCxnSpPr>
            <a:cxnSpLocks/>
          </p:cNvCxnSpPr>
          <p:nvPr/>
        </p:nvCxnSpPr>
        <p:spPr>
          <a:xfrm flipH="1">
            <a:off x="3695032" y="2362937"/>
            <a:ext cx="1165726" cy="952431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D9B56DC-F37C-89E1-266A-1251937313B5}"/>
              </a:ext>
            </a:extLst>
          </p:cNvPr>
          <p:cNvSpPr txBox="1"/>
          <p:nvPr/>
        </p:nvSpPr>
        <p:spPr>
          <a:xfrm>
            <a:off x="4106779" y="2021305"/>
            <a:ext cx="14972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N_1, NI_1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7497D4-2CD8-7A08-AE31-FBD3EEE025E8}"/>
              </a:ext>
            </a:extLst>
          </p:cNvPr>
          <p:cNvSpPr/>
          <p:nvPr/>
        </p:nvSpPr>
        <p:spPr>
          <a:xfrm>
            <a:off x="1454484" y="3614821"/>
            <a:ext cx="7311144" cy="33526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6CD205-1978-45E3-A4BC-B67859D9866E}"/>
              </a:ext>
            </a:extLst>
          </p:cNvPr>
          <p:cNvCxnSpPr>
            <a:cxnSpLocks/>
            <a:endCxn id="25" idx="2"/>
          </p:cNvCxnSpPr>
          <p:nvPr/>
        </p:nvCxnSpPr>
        <p:spPr>
          <a:xfrm flipH="1" flipV="1">
            <a:off x="5110056" y="3950089"/>
            <a:ext cx="151755" cy="104970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F55902C-4FEB-EDE5-5367-9483297354CA}"/>
              </a:ext>
            </a:extLst>
          </p:cNvPr>
          <p:cNvSpPr txBox="1"/>
          <p:nvPr/>
        </p:nvSpPr>
        <p:spPr>
          <a:xfrm>
            <a:off x="5320632" y="4996379"/>
            <a:ext cx="32137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IZA, ILIS, IFR, IS, IAWR</a:t>
            </a:r>
          </a:p>
        </p:txBody>
      </p:sp>
    </p:spTree>
    <p:extLst>
      <p:ext uri="{BB962C8B-B14F-4D97-AF65-F5344CB8AC3E}">
        <p14:creationId xmlns:p14="http://schemas.microsoft.com/office/powerpoint/2010/main" val="294949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5D2E-56B2-E7FB-2298-3ED87CC3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– ZrinZrH2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7B915-E0D2-7576-9BAD-D487C149B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48" y="2002971"/>
            <a:ext cx="11335104" cy="285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E5D2E-56B2-E7FB-2298-3ED87CC3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– SiO2-beta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0BC5D-45DB-5855-7F95-CEB764244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2" y="1687286"/>
            <a:ext cx="11030856" cy="34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4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E258-6809-7036-2A5E-0871BAAD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E2F2D-04B1-4724-481D-48E9F9E04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This work was supported by the Nuclear Criticality Safety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Program, funded and managed by the National Nuclear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Security Administration for the Department of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5610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B52C8D84CEDB459345D265B90218D7" ma:contentTypeVersion="2" ma:contentTypeDescription="Create a new document." ma:contentTypeScope="" ma:versionID="95485918d7b21889768ccc9e22c9cf6f">
  <xsd:schema xmlns:xsd="http://www.w3.org/2001/XMLSchema" xmlns:xs="http://www.w3.org/2001/XMLSchema" xmlns:p="http://schemas.microsoft.com/office/2006/metadata/properties" xmlns:ns2="19a242cb-3216-419c-839e-892d82122160" targetNamespace="http://schemas.microsoft.com/office/2006/metadata/properties" ma:root="true" ma:fieldsID="1500a0f395cd162cd1af01326a2bf3f0" ns2:_="">
    <xsd:import namespace="19a242cb-3216-419c-839e-892d82122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242cb-3216-419c-839e-892d82122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894A7-C9C6-4C7C-9610-622316445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242cb-3216-419c-839e-892d82122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8e4deb0-de08-4adb-aafc-d8ff02544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9146</TotalTime>
  <Words>154</Words>
  <Application>Microsoft Macintosh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Century Gothic</vt:lpstr>
      <vt:lpstr>ORNL</vt:lpstr>
      <vt:lpstr>ORNL</vt:lpstr>
      <vt:lpstr>Format Proposal for Isotopic Distribution in TSL Files for ENDF/B-VIII.1</vt:lpstr>
      <vt:lpstr>Proposed Format: MF7/MT451 File</vt:lpstr>
      <vt:lpstr>Proposed Format</vt:lpstr>
      <vt:lpstr>Example 1 – HinH2O</vt:lpstr>
      <vt:lpstr>Example 2 – ZrinZrH2</vt:lpstr>
      <vt:lpstr>Example 3 – SiO2-beta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Wieselquist, William</dc:creator>
  <cp:keywords/>
  <dc:description/>
  <cp:lastModifiedBy>Chapman, Chris</cp:lastModifiedBy>
  <cp:revision>103</cp:revision>
  <dcterms:created xsi:type="dcterms:W3CDTF">2022-07-28T16:37:11Z</dcterms:created>
  <dcterms:modified xsi:type="dcterms:W3CDTF">2023-04-25T14:50:14Z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