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8" r:id="rId6"/>
    <p:sldId id="259" r:id="rId7"/>
    <p:sldId id="260" r:id="rId8"/>
    <p:sldId id="262" r:id="rId9"/>
    <p:sldId id="263" r:id="rId10"/>
    <p:sldId id="264" r:id="rId11"/>
    <p:sldId id="276" r:id="rId12"/>
    <p:sldId id="265" r:id="rId13"/>
    <p:sldId id="266" r:id="rId14"/>
    <p:sldId id="261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61" autoAdjust="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4/13/2023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Covariance Data Testing at ORNL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Covariance Testing Progress for</a:t>
            </a:r>
            <a:br>
              <a:rPr lang="en-US" dirty="0"/>
            </a:br>
            <a:r>
              <a:rPr lang="en-US" dirty="0"/>
              <a:t>ENDF/B-VIII.1</a:t>
            </a:r>
            <a:r>
              <a:rPr lang="el-GR" dirty="0"/>
              <a:t>β</a:t>
            </a:r>
            <a:r>
              <a:rPr lang="en-US" dirty="0"/>
              <a:t>1 at ORNL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B.J. Marshall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Mini-CSEWG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Livermore, 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April 25-27, 2023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42BA-F4E2-0B27-65E9-A3FF0FDB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baseline="30000" dirty="0"/>
              <a:t>239</a:t>
            </a:r>
            <a:r>
              <a:rPr lang="en-US" dirty="0"/>
              <a:t>Pu fission, </a:t>
            </a:r>
            <a:r>
              <a:rPr lang="en-US" dirty="0" err="1"/>
              <a:t>nubar</a:t>
            </a:r>
            <a:r>
              <a:rPr lang="en-US" dirty="0"/>
              <a:t>, and </a:t>
            </a:r>
            <a:r>
              <a:rPr lang="en-US" dirty="0" err="1"/>
              <a:t>n,gamma</a:t>
            </a:r>
            <a:r>
              <a:rPr lang="en-US" dirty="0"/>
              <a:t> uncertainties</a:t>
            </a:r>
            <a:endParaRPr lang="en-US" baseline="30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DE5662-D539-5FD7-4506-D9D1C4AC49A4}"/>
              </a:ext>
            </a:extLst>
          </p:cNvPr>
          <p:cNvGrpSpPr/>
          <p:nvPr/>
        </p:nvGrpSpPr>
        <p:grpSpPr>
          <a:xfrm>
            <a:off x="6636547" y="1027606"/>
            <a:ext cx="4658797" cy="2605817"/>
            <a:chOff x="6636547" y="1027606"/>
            <a:chExt cx="4658797" cy="2605817"/>
          </a:xfrm>
        </p:grpSpPr>
        <p:pic>
          <p:nvPicPr>
            <p:cNvPr id="11" name="Picture 10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CA37D27B-E21D-2F3C-18FE-C6D54F785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547" y="1027606"/>
              <a:ext cx="4658797" cy="26058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168496-660C-783B-ED31-251CF4F6CAE8}"/>
                </a:ext>
              </a:extLst>
            </p:cNvPr>
            <p:cNvSpPr txBox="1"/>
            <p:nvPr/>
          </p:nvSpPr>
          <p:spPr>
            <a:xfrm>
              <a:off x="7388759" y="2386291"/>
              <a:ext cx="157718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More than a factor of 30!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66A66E1-5F2D-1B40-8DCD-0AD4768BD55B}"/>
                </a:ext>
              </a:extLst>
            </p:cNvPr>
            <p:cNvCxnSpPr>
              <a:cxnSpLocks/>
            </p:cNvCxnSpPr>
            <p:nvPr/>
          </p:nvCxnSpPr>
          <p:spPr>
            <a:xfrm>
              <a:off x="8544610" y="3086100"/>
              <a:ext cx="0" cy="24010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4FAC8A-293C-2CEB-46C5-297860A1B986}"/>
              </a:ext>
            </a:extLst>
          </p:cNvPr>
          <p:cNvGrpSpPr/>
          <p:nvPr/>
        </p:nvGrpSpPr>
        <p:grpSpPr>
          <a:xfrm>
            <a:off x="896658" y="1027607"/>
            <a:ext cx="4658797" cy="2605817"/>
            <a:chOff x="896658" y="1027607"/>
            <a:chExt cx="4658797" cy="2605817"/>
          </a:xfrm>
        </p:grpSpPr>
        <p:pic>
          <p:nvPicPr>
            <p:cNvPr id="10" name="Picture 9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51DA9830-0D00-81DE-E967-43D6F0D8A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6658" y="1027607"/>
              <a:ext cx="4658797" cy="2605817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663ABB6-4D2D-7E09-0E96-0F58DCBE45FB}"/>
                </a:ext>
              </a:extLst>
            </p:cNvPr>
            <p:cNvCxnSpPr>
              <a:cxnSpLocks/>
            </p:cNvCxnSpPr>
            <p:nvPr/>
          </p:nvCxnSpPr>
          <p:spPr>
            <a:xfrm>
              <a:off x="2592045" y="3024290"/>
              <a:ext cx="0" cy="24010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D14338-6EB0-CCB6-E3C0-6C4A46D93EE5}"/>
                </a:ext>
              </a:extLst>
            </p:cNvPr>
            <p:cNvSpPr txBox="1"/>
            <p:nvPr/>
          </p:nvSpPr>
          <p:spPr>
            <a:xfrm>
              <a:off x="1147082" y="2343692"/>
              <a:ext cx="157718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More than a factor of 10!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AED43A-121C-7F42-3DF8-B76370B5F96A}"/>
              </a:ext>
            </a:extLst>
          </p:cNvPr>
          <p:cNvGrpSpPr/>
          <p:nvPr/>
        </p:nvGrpSpPr>
        <p:grpSpPr>
          <a:xfrm>
            <a:off x="3766601" y="3851178"/>
            <a:ext cx="4658797" cy="2605817"/>
            <a:chOff x="3766601" y="3851178"/>
            <a:chExt cx="4658797" cy="2605817"/>
          </a:xfrm>
        </p:grpSpPr>
        <p:pic>
          <p:nvPicPr>
            <p:cNvPr id="12" name="Picture 11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A4C51E17-39D8-F940-7139-10A7FDB4D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6601" y="3851178"/>
              <a:ext cx="4658797" cy="260581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DD6501-A5B8-402F-B410-CFF8A1373F3C}"/>
                </a:ext>
              </a:extLst>
            </p:cNvPr>
            <p:cNvSpPr txBox="1"/>
            <p:nvPr/>
          </p:nvSpPr>
          <p:spPr>
            <a:xfrm>
              <a:off x="4128849" y="4990820"/>
              <a:ext cx="178113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Only a factor of about 2.5.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B78F5D4-4C4D-879D-C40E-54F50A4531E4}"/>
                </a:ext>
              </a:extLst>
            </p:cNvPr>
            <p:cNvCxnSpPr>
              <a:cxnSpLocks/>
            </p:cNvCxnSpPr>
            <p:nvPr/>
          </p:nvCxnSpPr>
          <p:spPr>
            <a:xfrm>
              <a:off x="5743140" y="4581908"/>
              <a:ext cx="0" cy="140875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083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AD5A2A-A332-5DF8-0998-49816A61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978729"/>
          </a:xfrm>
        </p:spPr>
        <p:txBody>
          <a:bodyPr/>
          <a:lstStyle/>
          <a:p>
            <a:r>
              <a:rPr lang="en-US" dirty="0"/>
              <a:t>Questions on VALID results?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013470-9C54-173C-3A2F-7A4936672C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8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F1037-10D5-2D0C-513C-56C2F9C3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Data-induced uncertainty in SNF </a:t>
            </a:r>
            <a:r>
              <a:rPr lang="en-US" i="1" dirty="0" err="1"/>
              <a:t>k</a:t>
            </a:r>
            <a:r>
              <a:rPr lang="en-US" baseline="-25000" dirty="0" err="1"/>
              <a:t>eff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32B1A4-D2F6-CADD-B497-66D9021D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11430000" cy="4397441"/>
          </a:xfrm>
        </p:spPr>
        <p:txBody>
          <a:bodyPr/>
          <a:lstStyle/>
          <a:p>
            <a:r>
              <a:rPr lang="en-US" dirty="0"/>
              <a:t>Data-induced uncertainty in minor actinides and fission products used to determine a potential validation penalty in NUREG/CR-7109</a:t>
            </a:r>
          </a:p>
          <a:p>
            <a:r>
              <a:rPr lang="en-US" dirty="0"/>
              <a:t>Currently incorporated in NUREG-2215, Appendix 7A, and NUREG-2216, Appendix 6A</a:t>
            </a:r>
          </a:p>
          <a:p>
            <a:r>
              <a:rPr lang="en-US" dirty="0"/>
              <a:t>Penalty based on uncertainty as a fraction of fission product worth</a:t>
            </a:r>
          </a:p>
          <a:p>
            <a:pPr lvl="1"/>
            <a:r>
              <a:rPr lang="en-US" dirty="0"/>
              <a:t>Work on-going to re-evaluate entirely in ENDF/B-VII.1 and ENDF/B-VIII.0</a:t>
            </a:r>
          </a:p>
          <a:p>
            <a:r>
              <a:rPr lang="en-US" dirty="0"/>
              <a:t>Covariance testing looks only at how much the uncertainty has changed</a:t>
            </a:r>
          </a:p>
        </p:txBody>
      </p:sp>
    </p:spTree>
    <p:extLst>
      <p:ext uri="{BB962C8B-B14F-4D97-AF65-F5344CB8AC3E}">
        <p14:creationId xmlns:p14="http://schemas.microsoft.com/office/powerpoint/2010/main" val="235790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6705-CEDD-7F0B-E3FD-54AE1CA9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DD7686-2041-485E-C604-C22FDAFFA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35050"/>
              </p:ext>
            </p:extLst>
          </p:nvPr>
        </p:nvGraphicFramePr>
        <p:xfrm>
          <a:off x="429767" y="914400"/>
          <a:ext cx="5392062" cy="528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805">
                  <a:extLst>
                    <a:ext uri="{9D8B030D-6E8A-4147-A177-3AD203B41FA5}">
                      <a16:colId xmlns:a16="http://schemas.microsoft.com/office/drawing/2014/main" val="367999064"/>
                    </a:ext>
                  </a:extLst>
                </a:gridCol>
                <a:gridCol w="1241743">
                  <a:extLst>
                    <a:ext uri="{9D8B030D-6E8A-4147-A177-3AD203B41FA5}">
                      <a16:colId xmlns:a16="http://schemas.microsoft.com/office/drawing/2014/main" val="2888597953"/>
                    </a:ext>
                  </a:extLst>
                </a:gridCol>
                <a:gridCol w="1241743">
                  <a:extLst>
                    <a:ext uri="{9D8B030D-6E8A-4147-A177-3AD203B41FA5}">
                      <a16:colId xmlns:a16="http://schemas.microsoft.com/office/drawing/2014/main" val="3869550126"/>
                    </a:ext>
                  </a:extLst>
                </a:gridCol>
                <a:gridCol w="1801771">
                  <a:extLst>
                    <a:ext uri="{9D8B030D-6E8A-4147-A177-3AD203B41FA5}">
                      <a16:colId xmlns:a16="http://schemas.microsoft.com/office/drawing/2014/main" val="4252015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Nuclide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E8.0 </a:t>
                      </a:r>
                      <a:r>
                        <a:rPr lang="en-US" dirty="0" err="1"/>
                        <a:t>Unc</a:t>
                      </a:r>
                      <a:r>
                        <a:rPr lang="en-US" dirty="0"/>
                        <a:t>.</a:t>
                      </a:r>
                    </a:p>
                    <a:p>
                      <a:pPr algn="ctr"/>
                      <a:r>
                        <a:rPr lang="en-US" dirty="0"/>
                        <a:t>(%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E8.1 </a:t>
                      </a:r>
                      <a:r>
                        <a:rPr lang="en-US" dirty="0" err="1"/>
                        <a:t>Unc</a:t>
                      </a:r>
                      <a:r>
                        <a:rPr lang="en-US" dirty="0"/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(%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Difference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988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mo-95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7966"/>
                  </a:ext>
                </a:extLst>
              </a:tr>
              <a:tr h="4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tc-99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166660"/>
                  </a:ext>
                </a:extLst>
              </a:tr>
              <a:tr h="36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ru-101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0.00788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0.00788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7298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rh-103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0.02118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0.02735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29.11%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3360626"/>
                  </a:ext>
                </a:extLst>
              </a:tr>
              <a:tr h="148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ag-109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90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cs-133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6373354"/>
                  </a:ext>
                </a:extLst>
              </a:tr>
              <a:tr h="44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sm-147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0.00549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0.00549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8697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sm-149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3625561"/>
                  </a:ext>
                </a:extLst>
              </a:tr>
              <a:tr h="49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sm-150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0.00521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0.00521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721333"/>
                  </a:ext>
                </a:extLst>
              </a:tr>
              <a:tr h="8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sm-151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162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sm-152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0.00617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0.00617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15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nd-143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0.03510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0449830"/>
                  </a:ext>
                </a:extLst>
              </a:tr>
              <a:tr h="44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nd-145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254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eu-151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0.00024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0.00024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58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eu-153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0.00805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0.00805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5574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gd-155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833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0.06060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4.34%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502419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solidFill>
                            <a:srgbClr val="FF0000"/>
                          </a:solidFill>
                          <a:latin typeface="+mn-lt"/>
                        </a:rPr>
                        <a:t>Red: Big change	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+mn-lt"/>
                        </a:rPr>
                        <a:t>Orange: SCALE data not in ENDF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825847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text, diagram, line, parallel&#10;&#10;Description automatically generated">
            <a:extLst>
              <a:ext uri="{FF2B5EF4-FFF2-40B4-BE49-F238E27FC236}">
                <a16:creationId xmlns:a16="http://schemas.microsoft.com/office/drawing/2014/main" id="{C4FB29ED-C8A6-6CE5-345D-D6BCFBCA1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27990"/>
            <a:ext cx="5918947" cy="33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5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AD5A2A-A332-5DF8-0998-49816A61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421928"/>
          </a:xfrm>
        </p:spPr>
        <p:txBody>
          <a:bodyPr/>
          <a:lstStyle/>
          <a:p>
            <a:r>
              <a:rPr lang="en-US" dirty="0"/>
              <a:t>Questions on fission product uncertainty data?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013470-9C54-173C-3A2F-7A4936672C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5071D-6CBD-3009-AA69-EC1C6217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SNF cask c</a:t>
            </a:r>
            <a:r>
              <a:rPr lang="en-US" baseline="-25000" dirty="0"/>
              <a:t>k</a:t>
            </a:r>
            <a:r>
              <a:rPr lang="en-US" dirty="0"/>
              <a:t> calculations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3A6F98-6B77-C7B1-B670-EE8B910D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11430000" cy="4740341"/>
          </a:xfrm>
        </p:spPr>
        <p:txBody>
          <a:bodyPr/>
          <a:lstStyle/>
          <a:p>
            <a:r>
              <a:rPr lang="en-US" dirty="0"/>
              <a:t>The integral index c</a:t>
            </a:r>
            <a:r>
              <a:rPr lang="en-US" baseline="-25000" dirty="0"/>
              <a:t>k</a:t>
            </a:r>
            <a:r>
              <a:rPr lang="en-US" dirty="0"/>
              <a:t> is used to assess similarity between an application system and potentially applicable benchmarks</a:t>
            </a:r>
          </a:p>
          <a:p>
            <a:r>
              <a:rPr lang="en-US" dirty="0"/>
              <a:t>Calculated as the Pearson correlation coefficient of nuclear data induced uncertainty in </a:t>
            </a:r>
            <a:r>
              <a:rPr lang="en-US" i="1" dirty="0" err="1"/>
              <a:t>k</a:t>
            </a:r>
            <a:r>
              <a:rPr lang="en-US" baseline="-25000" dirty="0" err="1"/>
              <a:t>eff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Covariance data changes the relative contribution of different sensitivities to the overall similarity assessment</a:t>
            </a:r>
          </a:p>
          <a:p>
            <a:r>
              <a:rPr lang="en-US" dirty="0"/>
              <a:t>Impacts are typically assessed on PWR SNF at 40 </a:t>
            </a:r>
            <a:r>
              <a:rPr lang="en-US" dirty="0" err="1"/>
              <a:t>GWd</a:t>
            </a:r>
            <a:r>
              <a:rPr lang="en-US" dirty="0"/>
              <a:t>/MTU</a:t>
            </a:r>
          </a:p>
          <a:p>
            <a:pPr lvl="1"/>
            <a:r>
              <a:rPr lang="en-US" dirty="0"/>
              <a:t>Included in the regulatory basis documents discussed earlier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A1445-0ECE-E460-2993-98ADAC1E765F}"/>
                  </a:ext>
                </a:extLst>
              </p:cNvPr>
              <p:cNvSpPr txBox="1"/>
              <p:nvPr/>
            </p:nvSpPr>
            <p:spPr>
              <a:xfrm>
                <a:off x="1210748" y="3677624"/>
                <a:ext cx="6577762" cy="560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1219170">
                  <a:lnSpc>
                    <a:spcPct val="9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 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𝐶𝑜𝑣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  <m:r>
                        <a:rPr lang="en-US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∙  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A1445-0ECE-E460-2993-98ADAC1E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48" y="3677624"/>
                <a:ext cx="6577762" cy="560538"/>
              </a:xfrm>
              <a:prstGeom prst="rect">
                <a:avLst/>
              </a:prstGeom>
              <a:blipFill>
                <a:blip r:embed="rId2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6904C2-8F0C-197A-CFAC-3680E5CD32CE}"/>
                  </a:ext>
                </a:extLst>
              </p:cNvPr>
              <p:cNvSpPr txBox="1"/>
              <p:nvPr/>
            </p:nvSpPr>
            <p:spPr>
              <a:xfrm>
                <a:off x="9065471" y="3500203"/>
                <a:ext cx="1915781" cy="915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1219170">
                  <a:lnSpc>
                    <a:spcPct val="9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6904C2-8F0C-197A-CFAC-3680E5CD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71" y="3500203"/>
                <a:ext cx="1915781" cy="915379"/>
              </a:xfrm>
              <a:prstGeom prst="rect">
                <a:avLst/>
              </a:prstGeom>
              <a:blipFill>
                <a:blip r:embed="rId3"/>
                <a:stretch>
                  <a:fillRect t="-2667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2AAD9269-CFE7-D86A-4AA4-6BE645974265}"/>
              </a:ext>
            </a:extLst>
          </p:cNvPr>
          <p:cNvSpPr/>
          <p:nvPr/>
        </p:nvSpPr>
        <p:spPr>
          <a:xfrm>
            <a:off x="7788510" y="3785347"/>
            <a:ext cx="1021977" cy="376518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2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C3AF-7EEF-68CB-8E72-040A71A4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ENDF/B-VIII.1</a:t>
            </a:r>
            <a:r>
              <a:rPr lang="el-GR" dirty="0"/>
              <a:t>β</a:t>
            </a:r>
            <a:r>
              <a:rPr lang="en-US" dirty="0"/>
              <a:t>1 vs. ENDF/B-VIII.0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32F4F-6EC3-AC8A-D4CE-B4973F899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165" y="955584"/>
            <a:ext cx="7657669" cy="55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67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E50B-7BF1-3D8D-3610-3D1F19DF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FFD6-3ADF-ADB1-37AD-3508A9457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Data-induced uncertainty significantly increased for thermal </a:t>
            </a:r>
            <a:r>
              <a:rPr lang="en-US" baseline="30000" dirty="0"/>
              <a:t>235</a:t>
            </a:r>
            <a:r>
              <a:rPr lang="en-US" dirty="0"/>
              <a:t>U-fueled systems</a:t>
            </a:r>
          </a:p>
          <a:p>
            <a:r>
              <a:rPr lang="en-US" baseline="30000" dirty="0"/>
              <a:t>239</a:t>
            </a:r>
            <a:r>
              <a:rPr lang="en-US" dirty="0"/>
              <a:t>Pu covariance changes are worrying</a:t>
            </a:r>
          </a:p>
          <a:p>
            <a:r>
              <a:rPr lang="en-US" baseline="30000" dirty="0"/>
              <a:t>103</a:t>
            </a:r>
            <a:r>
              <a:rPr lang="en-US" dirty="0"/>
              <a:t>Rh only significant important fission product change</a:t>
            </a:r>
          </a:p>
          <a:p>
            <a:r>
              <a:rPr lang="en-US" dirty="0"/>
              <a:t>Impact of ENDF/B-VIII.1β1 on burnup credit similarity assessments similar to ENDF/B-VII.1 data </a:t>
            </a:r>
          </a:p>
        </p:txBody>
      </p:sp>
    </p:spTree>
    <p:extLst>
      <p:ext uri="{BB962C8B-B14F-4D97-AF65-F5344CB8AC3E}">
        <p14:creationId xmlns:p14="http://schemas.microsoft.com/office/powerpoint/2010/main" val="314221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F6B9-3AA7-42F0-BD8C-DBAEC94F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8F22-FA6B-44F3-AFC6-DD684A6B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50" y="2777175"/>
            <a:ext cx="10854100" cy="13036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  <a:latin typeface="+mj-lt"/>
              </a:rPr>
              <a:t>This presentation was supported by the Nuclear Criticality Safety Program, funded and managed by the National Nuclear Security Administration for the Department of Energy.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86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D39B6-5107-4FA6-A24B-995429DA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57" y="2893469"/>
            <a:ext cx="5413469" cy="535531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2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1534-FFBD-AF26-4091-B54BE12B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46BF-D960-10FE-9D22-35EA4A33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Data-induced uncertainty in VALID benchmarks</a:t>
            </a:r>
          </a:p>
          <a:p>
            <a:r>
              <a:rPr lang="en-US" dirty="0"/>
              <a:t>Data-induced uncertainty for fission products in SNF</a:t>
            </a:r>
          </a:p>
          <a:p>
            <a:r>
              <a:rPr lang="en-US" dirty="0"/>
              <a:t>C</a:t>
            </a:r>
            <a:r>
              <a:rPr lang="en-US" baseline="-25000" dirty="0"/>
              <a:t>k</a:t>
            </a:r>
            <a:r>
              <a:rPr lang="en-US" dirty="0"/>
              <a:t> values for SNF validation</a:t>
            </a:r>
          </a:p>
        </p:txBody>
      </p:sp>
    </p:spTree>
    <p:extLst>
      <p:ext uri="{BB962C8B-B14F-4D97-AF65-F5344CB8AC3E}">
        <p14:creationId xmlns:p14="http://schemas.microsoft.com/office/powerpoint/2010/main" val="405471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A0EE-27D2-0E60-1073-AF9D9A8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Data-induced uncertainty in VALID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030E-2FA1-3D4B-C321-65D24048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 a check ORNL has used to compare predicted variability with observed variability from benchmarks</a:t>
            </a:r>
          </a:p>
          <a:p>
            <a:r>
              <a:rPr lang="en-US" dirty="0"/>
              <a:t>TSUNAMI-IP propagates covariance data with sensitivities from benchmarks</a:t>
            </a:r>
          </a:p>
          <a:p>
            <a:r>
              <a:rPr lang="en-US" dirty="0"/>
              <a:t>The uncertainty is determined by reaction-nuclide pair and summed to determine the total data-induced uncertainty in </a:t>
            </a:r>
            <a:r>
              <a:rPr lang="en-US" i="1" dirty="0" err="1"/>
              <a:t>k</a:t>
            </a:r>
            <a:r>
              <a:rPr lang="en-US" baseline="-25000" dirty="0" err="1"/>
              <a:t>eff</a:t>
            </a:r>
            <a:endParaRPr lang="en-US" dirty="0"/>
          </a:p>
          <a:p>
            <a:r>
              <a:rPr lang="en-US" dirty="0"/>
              <a:t>Examination of results highlights covariance data issues</a:t>
            </a:r>
          </a:p>
        </p:txBody>
      </p:sp>
    </p:spTree>
    <p:extLst>
      <p:ext uri="{BB962C8B-B14F-4D97-AF65-F5344CB8AC3E}">
        <p14:creationId xmlns:p14="http://schemas.microsoft.com/office/powerpoint/2010/main" val="336740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8632-5817-3B40-DCB6-F9E5EC9C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772CAD-7A57-83D3-0E4C-D027F01AD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60765"/>
              </p:ext>
            </p:extLst>
          </p:nvPr>
        </p:nvGraphicFramePr>
        <p:xfrm>
          <a:off x="344288" y="1240787"/>
          <a:ext cx="11586455" cy="432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297">
                  <a:extLst>
                    <a:ext uri="{9D8B030D-6E8A-4147-A177-3AD203B41FA5}">
                      <a16:colId xmlns:a16="http://schemas.microsoft.com/office/drawing/2014/main" val="1064442264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3257318339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21161700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70493902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288542503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1714030545"/>
                    </a:ext>
                  </a:extLst>
                </a:gridCol>
                <a:gridCol w="1365567">
                  <a:extLst>
                    <a:ext uri="{9D8B030D-6E8A-4147-A177-3AD203B41FA5}">
                      <a16:colId xmlns:a16="http://schemas.microsoft.com/office/drawing/2014/main" val="315870316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739233013"/>
                    </a:ext>
                  </a:extLst>
                </a:gridCol>
                <a:gridCol w="1377809">
                  <a:extLst>
                    <a:ext uri="{9D8B030D-6E8A-4147-A177-3AD203B41FA5}">
                      <a16:colId xmlns:a16="http://schemas.microsoft.com/office/drawing/2014/main" val="212964617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Number of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Avg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 C/E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(CE_V8.1)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Avg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 Exp.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Unc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pcm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St. Dev. Of C/Es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pcm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Avg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 1</a:t>
                      </a:r>
                      <a:r>
                        <a:rPr lang="el-GR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 XS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Unc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pcm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% of Cases Within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072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E8+SCALE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E8.1+SCALE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Exp.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Unc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. Band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E8.1+SCALE XS Band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20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34.0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96.0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7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00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50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29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765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0.99244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18.4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7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0.99177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64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83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16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8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E0F9-6619-489B-0D83-D2E02DAA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changes…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B2A39-E348-B2C1-22F8-21F0DD2BB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HMF systems show small differences in general: ~3%</a:t>
            </a:r>
          </a:p>
          <a:p>
            <a:pPr lvl="1"/>
            <a:r>
              <a:rPr lang="en-US" dirty="0"/>
              <a:t>HMF systems reflected with DU appear to have significant reductions in </a:t>
            </a:r>
            <a:r>
              <a:rPr lang="en-US" baseline="30000" dirty="0"/>
              <a:t>235</a:t>
            </a:r>
            <a:r>
              <a:rPr lang="en-US" dirty="0"/>
              <a:t>U </a:t>
            </a:r>
            <a:r>
              <a:rPr lang="en-US" dirty="0" err="1"/>
              <a:t>nubar</a:t>
            </a:r>
            <a:r>
              <a:rPr lang="en-US" dirty="0"/>
              <a:t> uncertainty (~400 </a:t>
            </a:r>
            <a:r>
              <a:rPr lang="en-US" dirty="0" err="1"/>
              <a:t>pcm</a:t>
            </a:r>
            <a:r>
              <a:rPr lang="en-US" dirty="0"/>
              <a:t> in E8.0 → ~225 </a:t>
            </a:r>
            <a:r>
              <a:rPr lang="en-US" dirty="0" err="1"/>
              <a:t>pcm</a:t>
            </a:r>
            <a:r>
              <a:rPr lang="en-US" dirty="0"/>
              <a:t> in E8.1)</a:t>
            </a:r>
          </a:p>
          <a:p>
            <a:r>
              <a:rPr lang="en-US" dirty="0"/>
              <a:t>IMF system uncertainties ~2% lower with ENDF/B-VIII.1</a:t>
            </a:r>
            <a:r>
              <a:rPr lang="el-GR" dirty="0"/>
              <a:t>β</a:t>
            </a:r>
            <a:r>
              <a:rPr lang="en-US" dirty="0"/>
              <a:t>1</a:t>
            </a:r>
          </a:p>
          <a:p>
            <a:pPr lvl="1"/>
            <a:r>
              <a:rPr lang="en-US" baseline="30000" dirty="0"/>
              <a:t>235</a:t>
            </a:r>
            <a:r>
              <a:rPr lang="en-US" dirty="0"/>
              <a:t>U </a:t>
            </a:r>
            <a:r>
              <a:rPr lang="en-US" dirty="0" err="1"/>
              <a:t>nubar</a:t>
            </a:r>
            <a:r>
              <a:rPr lang="en-US" dirty="0"/>
              <a:t> ~10% lower, 3</a:t>
            </a:r>
            <a:r>
              <a:rPr lang="en-US" baseline="30000" dirty="0"/>
              <a:t>rd</a:t>
            </a:r>
            <a:r>
              <a:rPr lang="en-US" dirty="0"/>
              <a:t> highest contribution to uncertainty</a:t>
            </a:r>
          </a:p>
          <a:p>
            <a:r>
              <a:rPr lang="en-US" dirty="0"/>
              <a:t>PMF systems a little less than 2% higher on average</a:t>
            </a:r>
          </a:p>
        </p:txBody>
      </p:sp>
    </p:spTree>
    <p:extLst>
      <p:ext uri="{BB962C8B-B14F-4D97-AF65-F5344CB8AC3E}">
        <p14:creationId xmlns:p14="http://schemas.microsoft.com/office/powerpoint/2010/main" val="403676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8F19-FDD0-C24D-BB4F-CB6CA59F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changes (1): HST, LCT, and LST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BA75D-B1EA-CF5F-CCF7-03B1C8439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HST, LCT and LST systems see large increases in uncertainty</a:t>
            </a:r>
          </a:p>
          <a:p>
            <a:pPr lvl="1"/>
            <a:r>
              <a:rPr lang="en-US" dirty="0"/>
              <a:t>Average uncertainty increased ~22% for HST and LCT systems and ~15% for LST systems</a:t>
            </a:r>
          </a:p>
          <a:p>
            <a:r>
              <a:rPr lang="en-US" dirty="0"/>
              <a:t>Directly attributable to ~40% increase in </a:t>
            </a:r>
            <a:r>
              <a:rPr lang="en-US" dirty="0" err="1"/>
              <a:t>nubar</a:t>
            </a:r>
            <a:r>
              <a:rPr lang="en-US" dirty="0"/>
              <a:t> contribution to uncertainty in thermal uranium systems</a:t>
            </a:r>
          </a:p>
          <a:p>
            <a:pPr lvl="1"/>
            <a:r>
              <a:rPr lang="en-US" dirty="0"/>
              <a:t>ORNL still disagrees with the </a:t>
            </a:r>
            <a:r>
              <a:rPr lang="en-US" baseline="30000" dirty="0"/>
              <a:t>1</a:t>
            </a:r>
            <a:r>
              <a:rPr lang="en-US" dirty="0"/>
              <a:t>H covariance introduced in ENDF/B-VIII.0 and </a:t>
            </a:r>
            <a:r>
              <a:rPr lang="en-US" i="1" dirty="0"/>
              <a:t>its</a:t>
            </a:r>
            <a:r>
              <a:rPr lang="en-US" dirty="0"/>
              <a:t> associated significant increase in data-induced uncertainty</a:t>
            </a:r>
          </a:p>
          <a:p>
            <a:r>
              <a:rPr lang="en-US" dirty="0"/>
              <a:t>Plot on next slide shows comparison of ENDF/B-VIII.0 and ENDF/B-VIII.1β1 </a:t>
            </a:r>
            <a:r>
              <a:rPr lang="en-US" dirty="0" err="1"/>
              <a:t>nubar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032A-014C-6EF2-349E-D83461C3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baseline="30000" dirty="0"/>
              <a:t>235</a:t>
            </a:r>
            <a:r>
              <a:rPr lang="en-US" dirty="0"/>
              <a:t>U </a:t>
            </a:r>
            <a:r>
              <a:rPr lang="en-US" dirty="0" err="1"/>
              <a:t>nubar</a:t>
            </a:r>
            <a:r>
              <a:rPr lang="en-US" dirty="0"/>
              <a:t> comparison</a:t>
            </a:r>
            <a:endParaRPr lang="en-US" baseline="30000" dirty="0"/>
          </a:p>
        </p:txBody>
      </p:sp>
      <p:pic>
        <p:nvPicPr>
          <p:cNvPr id="5" name="Picture 4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E2A439AF-0257-8270-1E7E-3A38A722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65" y="1053738"/>
            <a:ext cx="9518470" cy="53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5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6963-5DF0-4977-7E06-83F07841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perspective on LCTs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AC0BF-4D38-1DE8-927D-1EA7CD9A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68" y="934052"/>
            <a:ext cx="7673063" cy="55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7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1C2D-203F-4698-FE5A-7D74FB83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changes (2): MCT, MST, and PST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04DC-0CCA-10AD-B8D7-5BF2A0B2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MST, MCT, and PST systems see large decreases in uncertainty</a:t>
            </a:r>
          </a:p>
          <a:p>
            <a:pPr lvl="1"/>
            <a:r>
              <a:rPr lang="en-US" dirty="0"/>
              <a:t>Average uncertainty decreased ~22% for MST and MCT systems and ~30% for PST systems</a:t>
            </a:r>
          </a:p>
          <a:p>
            <a:r>
              <a:rPr lang="en-US" dirty="0"/>
              <a:t>Basically all the </a:t>
            </a:r>
            <a:r>
              <a:rPr lang="en-US" baseline="30000" dirty="0"/>
              <a:t>239</a:t>
            </a:r>
            <a:r>
              <a:rPr lang="en-US" dirty="0"/>
              <a:t>Pu covariance data is totally different</a:t>
            </a:r>
          </a:p>
          <a:p>
            <a:pPr lvl="1"/>
            <a:r>
              <a:rPr lang="en-US" dirty="0" err="1"/>
              <a:t>Nubar</a:t>
            </a:r>
            <a:r>
              <a:rPr lang="en-US" dirty="0"/>
              <a:t> uncertainty up by 167%</a:t>
            </a:r>
          </a:p>
          <a:p>
            <a:pPr lvl="1"/>
            <a:r>
              <a:rPr lang="en-US" dirty="0"/>
              <a:t>Chi down by 80%</a:t>
            </a:r>
          </a:p>
          <a:p>
            <a:pPr lvl="1"/>
            <a:r>
              <a:rPr lang="en-US" dirty="0"/>
              <a:t>Fission down by &gt;85%</a:t>
            </a:r>
          </a:p>
          <a:p>
            <a:pPr lvl="1"/>
            <a:r>
              <a:rPr lang="en-US" dirty="0" err="1"/>
              <a:t>n,gamma</a:t>
            </a:r>
            <a:r>
              <a:rPr lang="en-US" dirty="0"/>
              <a:t> (leading contributor in E8.0) down by 95%</a:t>
            </a:r>
          </a:p>
          <a:p>
            <a:pPr lvl="2"/>
            <a:r>
              <a:rPr lang="en-US" dirty="0"/>
              <a:t>1130 </a:t>
            </a:r>
            <a:r>
              <a:rPr lang="en-US" dirty="0" err="1"/>
              <a:t>pcm</a:t>
            </a:r>
            <a:r>
              <a:rPr lang="en-US" dirty="0"/>
              <a:t> → 50 </a:t>
            </a:r>
            <a:r>
              <a:rPr lang="en-US" dirty="0" err="1"/>
              <a:t>pcm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639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2087</TotalTime>
  <Words>904</Words>
  <Application>Microsoft Office PowerPoint</Application>
  <PresentationFormat>Widescreen</PresentationFormat>
  <Paragraphs>240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Cambria Math</vt:lpstr>
      <vt:lpstr>Century Gothic</vt:lpstr>
      <vt:lpstr>ORNL</vt:lpstr>
      <vt:lpstr>Covariance Testing Progress for ENDF/B-VIII.1β1 at ORNL</vt:lpstr>
      <vt:lpstr>Outline</vt:lpstr>
      <vt:lpstr>Data-induced uncertainty in VALID benchmarks</vt:lpstr>
      <vt:lpstr>Results</vt:lpstr>
      <vt:lpstr>Small changes…</vt:lpstr>
      <vt:lpstr>Big changes (1): HST, LCT, and LST</vt:lpstr>
      <vt:lpstr>235U nubar comparison</vt:lpstr>
      <vt:lpstr>Historical perspective on LCTs</vt:lpstr>
      <vt:lpstr>Big changes (2): MCT, MST, and PST</vt:lpstr>
      <vt:lpstr>239Pu fission, nubar, and n,gamma uncertainties</vt:lpstr>
      <vt:lpstr>Questions on VALID results?</vt:lpstr>
      <vt:lpstr>Data-induced uncertainty in SNF keff</vt:lpstr>
      <vt:lpstr>Results</vt:lpstr>
      <vt:lpstr>Questions on fission product uncertainty data?</vt:lpstr>
      <vt:lpstr>SNF cask ck calculations</vt:lpstr>
      <vt:lpstr>Results: ENDF/B-VIII.1β1 vs. ENDF/B-VIII.0</vt:lpstr>
      <vt:lpstr>Conclusions</vt:lpstr>
      <vt:lpstr>Acknowledgment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 Testing Progress for ENDF/B-VIII.1β1 at ORNL</dc:title>
  <dc:subject/>
  <dc:creator>Marshall, William B.J.</dc:creator>
  <cp:keywords/>
  <dc:description/>
  <cp:lastModifiedBy>Marshall, William B.J.</cp:lastModifiedBy>
  <cp:revision>22</cp:revision>
  <dcterms:created xsi:type="dcterms:W3CDTF">2023-04-12T14:03:57Z</dcterms:created>
  <dcterms:modified xsi:type="dcterms:W3CDTF">2023-04-14T02:18:31Z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