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735" r:id="rId3"/>
    <p:sldId id="741" r:id="rId4"/>
    <p:sldId id="736" r:id="rId5"/>
    <p:sldId id="739" r:id="rId6"/>
    <p:sldId id="738" r:id="rId7"/>
    <p:sldId id="632" r:id="rId8"/>
    <p:sldId id="630" r:id="rId9"/>
    <p:sldId id="631" r:id="rId10"/>
    <p:sldId id="638" r:id="rId11"/>
    <p:sldId id="740" r:id="rId12"/>
    <p:sldId id="742" r:id="rId13"/>
    <p:sldId id="743" r:id="rId14"/>
    <p:sldId id="633" r:id="rId15"/>
    <p:sldId id="634" r:id="rId16"/>
    <p:sldId id="635" r:id="rId17"/>
    <p:sldId id="636" r:id="rId18"/>
    <p:sldId id="637" r:id="rId1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lkington, Desmond (LAB)" initials="PD(" lastIdx="4" clrIdx="0">
    <p:extLst>
      <p:ext uri="{19B8F6BF-5375-455C-9EA6-DF929625EA0E}">
        <p15:presenceInfo xmlns:p15="http://schemas.microsoft.com/office/powerpoint/2012/main" userId="S-1-5-21-2844929807-1687724802-988633214-170995" providerId="AD"/>
      </p:ext>
    </p:extLst>
  </p:cmAuthor>
  <p:cmAuthor id="2" name="Hebner, Gregory A" initials="HGA" lastIdx="5" clrIdx="1">
    <p:extLst>
      <p:ext uri="{19B8F6BF-5375-455C-9EA6-DF929625EA0E}">
        <p15:presenceInfo xmlns:p15="http://schemas.microsoft.com/office/powerpoint/2012/main" userId="S-1-5-21-2076390139-1363556362-943750798-5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3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6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631952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945" b="-138"/>
          <a:stretch/>
        </p:blipFill>
        <p:spPr>
          <a:xfrm>
            <a:off x="8709" y="0"/>
            <a:ext cx="6858000" cy="63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6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presenter/s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632434"/>
            <a:ext cx="7772400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subtitle/venue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52454"/>
            <a:chOff x="4572000" y="5026384"/>
            <a:chExt cx="4572000" cy="452454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Triad National Security, LLC for the U.S. Department of Energy's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4/26/23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2" y="15127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22239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4/26/23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4/26/23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4/26/23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4/26/23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B098140-90E5-4392-9510-CF3F577C3551}" type="datetime1">
              <a:rPr lang="en-US" smtClean="0"/>
              <a:pPr/>
              <a:t>4/26/23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7" r:id="rId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478603"/>
          </a:xfrm>
        </p:spPr>
        <p:txBody>
          <a:bodyPr/>
          <a:lstStyle/>
          <a:p>
            <a:pPr algn="l"/>
            <a:r>
              <a:rPr lang="en-US" sz="2800" b="1" dirty="0"/>
              <a:t>Photonuclear evaluations for ENDF8.1</a:t>
            </a:r>
            <a:endParaRPr lang="en-US" sz="2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37771" y="1911650"/>
            <a:ext cx="7649029" cy="952770"/>
          </a:xfrm>
        </p:spPr>
        <p:txBody>
          <a:bodyPr/>
          <a:lstStyle/>
          <a:p>
            <a:r>
              <a:rPr lang="en-US" sz="2400" dirty="0"/>
              <a:t>Mark B. Chadwick</a:t>
            </a:r>
          </a:p>
          <a:p>
            <a:r>
              <a:rPr lang="en-US" sz="1600" dirty="0"/>
              <a:t>Chief Scientist &amp; Chief Operating Officer for Weapons Physics </a:t>
            </a:r>
          </a:p>
          <a:p>
            <a:r>
              <a:rPr lang="en-US" sz="1600" dirty="0"/>
              <a:t>Los Alamos National Laboratory</a:t>
            </a:r>
          </a:p>
          <a:p>
            <a:r>
              <a:rPr lang="en-US" sz="1600" dirty="0"/>
              <a:t>April 27, 2023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C2B8C9E-E870-A84A-A6F1-30A18BBB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34" y="4276788"/>
            <a:ext cx="72473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9822E-A953-BB44-82AF-5D503D5F2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22" y="981109"/>
            <a:ext cx="6772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 descr="Image result for los alamos national laboratory">
            <a:extLst>
              <a:ext uri="{FF2B5EF4-FFF2-40B4-BE49-F238E27FC236}">
                <a16:creationId xmlns:a16="http://schemas.microsoft.com/office/drawing/2014/main" id="{98AC0735-D528-AB49-AE62-852D5F98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8237" y="130946"/>
            <a:ext cx="1444874" cy="13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los alamos national laboratory main gate">
            <a:extLst>
              <a:ext uri="{FF2B5EF4-FFF2-40B4-BE49-F238E27FC236}">
                <a16:creationId xmlns:a16="http://schemas.microsoft.com/office/drawing/2014/main" id="{77422BA3-E68E-3C45-8FC9-946ADB3AE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123631"/>
            <a:ext cx="4255908" cy="24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875EC3-1F7A-8983-F167-8F98FF6F96D0}"/>
              </a:ext>
            </a:extLst>
          </p:cNvPr>
          <p:cNvSpPr txBox="1"/>
          <p:nvPr/>
        </p:nvSpPr>
        <p:spPr>
          <a:xfrm>
            <a:off x="648622" y="3945835"/>
            <a:ext cx="3403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Thanks also for help from</a:t>
            </a:r>
          </a:p>
          <a:p>
            <a:r>
              <a:rPr lang="en-US" dirty="0"/>
              <a:t>Nathan Gibson and </a:t>
            </a:r>
            <a:r>
              <a:rPr lang="en-US" dirty="0" err="1"/>
              <a:t>Ajeeta</a:t>
            </a:r>
            <a:endParaRPr lang="en-US" dirty="0"/>
          </a:p>
          <a:p>
            <a:r>
              <a:rPr lang="en-US" dirty="0"/>
              <a:t>for some exp data comparisons</a:t>
            </a:r>
          </a:p>
        </p:txBody>
      </p:sp>
    </p:spTree>
    <p:extLst>
      <p:ext uri="{BB962C8B-B14F-4D97-AF65-F5344CB8AC3E}">
        <p14:creationId xmlns:p14="http://schemas.microsoft.com/office/powerpoint/2010/main" val="82619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comparisons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6873C5E-D576-321D-A529-26F2998A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1019731"/>
            <a:ext cx="4232981" cy="3738217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3D45DB8C-C745-36BB-5D50-D3AD6E240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86" y="3119779"/>
            <a:ext cx="4481720" cy="3421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30B335-6780-E978-896A-F19E1613E652}"/>
              </a:ext>
            </a:extLst>
          </p:cNvPr>
          <p:cNvSpPr txBox="1"/>
          <p:nvPr/>
        </p:nvSpPr>
        <p:spPr>
          <a:xfrm>
            <a:off x="367748" y="4830418"/>
            <a:ext cx="3816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IAEA2019 is higher, matching Caldwell 1980 data. But this is not supported by the recent LLNL/TUNL </a:t>
            </a:r>
            <a:r>
              <a:rPr lang="en-US" dirty="0" err="1"/>
              <a:t>Tonchev</a:t>
            </a:r>
            <a:r>
              <a:rPr lang="en-US" dirty="0"/>
              <a:t> measurement.</a:t>
            </a:r>
          </a:p>
          <a:p>
            <a:r>
              <a:rPr lang="en-US" dirty="0"/>
              <a:t>(and why change from </a:t>
            </a:r>
            <a:r>
              <a:rPr lang="en-US" dirty="0" err="1"/>
              <a:t>Varlamob</a:t>
            </a:r>
            <a:r>
              <a:rPr lang="en-US" dirty="0"/>
              <a:t>?)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BABAC4-6C23-7821-FEEA-D2DF8EAF1C7A}"/>
              </a:ext>
            </a:extLst>
          </p:cNvPr>
          <p:cNvCxnSpPr/>
          <p:nvPr/>
        </p:nvCxnSpPr>
        <p:spPr>
          <a:xfrm flipV="1">
            <a:off x="2703443" y="4989443"/>
            <a:ext cx="4154557" cy="84482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23EF18-B414-2664-4F29-83FED3475C0C}"/>
              </a:ext>
            </a:extLst>
          </p:cNvPr>
          <p:cNvCxnSpPr>
            <a:cxnSpLocks/>
          </p:cNvCxnSpPr>
          <p:nvPr/>
        </p:nvCxnSpPr>
        <p:spPr>
          <a:xfrm flipV="1">
            <a:off x="1275520" y="1523656"/>
            <a:ext cx="1059631" cy="33067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3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Tantalum-181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31B1586-D3D7-EB4E-600A-9F76BE87A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" y="1151818"/>
            <a:ext cx="4175077" cy="3313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E66E1-B720-1CA8-3F9B-D84CFA27483B}"/>
              </a:ext>
            </a:extLst>
          </p:cNvPr>
          <p:cNvSpPr txBox="1"/>
          <p:nvPr/>
        </p:nvSpPr>
        <p:spPr>
          <a:xfrm>
            <a:off x="4939747" y="1551048"/>
            <a:ext cx="36079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IAEA2019 evaluation </a:t>
            </a:r>
          </a:p>
          <a:p>
            <a:endParaRPr lang="en-US" dirty="0"/>
          </a:p>
          <a:p>
            <a:r>
              <a:rPr lang="en-US" dirty="0"/>
              <a:t>But a decision was made to follow some new </a:t>
            </a:r>
            <a:r>
              <a:rPr lang="en-US" dirty="0" err="1"/>
              <a:t>NewSUBARU</a:t>
            </a:r>
            <a:r>
              <a:rPr lang="en-US" dirty="0"/>
              <a:t> data, which seems reasonable</a:t>
            </a:r>
          </a:p>
          <a:p>
            <a:endParaRPr lang="en-US" dirty="0"/>
          </a:p>
          <a:p>
            <a:r>
              <a:rPr lang="en-US" dirty="0"/>
              <a:t>More testing is warranted owing to the wide usage of 181Ta in shielding</a:t>
            </a:r>
          </a:p>
          <a:p>
            <a:endParaRPr lang="en-US" dirty="0"/>
          </a:p>
          <a:p>
            <a:r>
              <a:rPr lang="en-US" dirty="0"/>
              <a:t>But tentatively, adopt IAEA2019 here </a:t>
            </a:r>
          </a:p>
        </p:txBody>
      </p:sp>
    </p:spTree>
    <p:extLst>
      <p:ext uri="{BB962C8B-B14F-4D97-AF65-F5344CB8AC3E}">
        <p14:creationId xmlns:p14="http://schemas.microsoft.com/office/powerpoint/2010/main" val="124366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Other cases – </a:t>
            </a:r>
            <a:r>
              <a:rPr lang="en-US" sz="2800" dirty="0" err="1">
                <a:solidFill>
                  <a:srgbClr val="FFFF00"/>
                </a:solidFill>
              </a:rPr>
              <a:t>D,C,B,O,Al,Si,Ca,W</a:t>
            </a:r>
            <a:r>
              <a:rPr lang="en-US" sz="2800" dirty="0">
                <a:solidFill>
                  <a:srgbClr val="FFFF00"/>
                </a:solidFill>
              </a:rPr>
              <a:t>, actinides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E66E1-B720-1CA8-3F9B-D84CFA27483B}"/>
              </a:ext>
            </a:extLst>
          </p:cNvPr>
          <p:cNvSpPr txBox="1"/>
          <p:nvPr/>
        </p:nvSpPr>
        <p:spPr>
          <a:xfrm>
            <a:off x="556590" y="1453055"/>
            <a:ext cx="7722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performed quick reviews</a:t>
            </a:r>
          </a:p>
          <a:p>
            <a:endParaRPr lang="en-US" dirty="0"/>
          </a:p>
          <a:p>
            <a:r>
              <a:rPr lang="en-US" dirty="0"/>
              <a:t>I see no reason not to keep LANL/ENDF7=9</a:t>
            </a:r>
          </a:p>
          <a:p>
            <a:endParaRPr lang="en-US" dirty="0"/>
          </a:p>
          <a:p>
            <a:r>
              <a:rPr lang="en-US" dirty="0"/>
              <a:t>No recent data have come since 1999 (accept LLNL/Duke – see earlier)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1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Backup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0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239</a:t>
            </a:r>
            <a:r>
              <a:rPr lang="en-US" dirty="0">
                <a:solidFill>
                  <a:srgbClr val="FFFF00"/>
                </a:solidFill>
              </a:rPr>
              <a:t>Pu – ENDF8 is a better fit to the Berman LLNL data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56D80A6-4B96-9B57-EF5D-43F4B5C38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09" y="1019731"/>
            <a:ext cx="2117101" cy="45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9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239</a:t>
            </a:r>
            <a:r>
              <a:rPr lang="en-US" dirty="0">
                <a:solidFill>
                  <a:srgbClr val="FFFF00"/>
                </a:solidFill>
              </a:rPr>
              <a:t>Pu – ENDF8 is a better fit to the Berman LLNL data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B0661D1A-C4E9-37B4-ADCD-1ED6C658A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28" y="1520687"/>
            <a:ext cx="2144656" cy="4641574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500AC23A-95FF-B3BC-2395-DC328961A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16" y="64095"/>
            <a:ext cx="3077511" cy="66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7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01149E68-66E2-04A0-8204-D348BD9B1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36" y="1152938"/>
            <a:ext cx="2264058" cy="4899991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EBA73C3E-2753-B5FF-75D5-C5F11AA6F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93" y="985095"/>
            <a:ext cx="2456940" cy="531743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3E48472-B7E1-4326-8F55-2B4C272F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4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AD098C8-E982-8526-2618-8AEDA83B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" y="1594402"/>
            <a:ext cx="8093690" cy="461755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60A3CDD-D074-0130-583C-8C87FDD9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A203AE57-6446-5E32-ECA3-7E24E7FB6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46" y="1898374"/>
            <a:ext cx="5631130" cy="38467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6EAC9E-468A-9688-A417-4C440641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8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Background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298172" y="1191051"/>
            <a:ext cx="76531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Late 1990s first IAEA CRP on photonuclear. Chadwick chair.</a:t>
            </a:r>
          </a:p>
          <a:p>
            <a:r>
              <a:rPr lang="en-US" dirty="0"/>
              <a:t>	- LANL developed evaluations for D, C, N, O, Al, Si, Ca, Ta, W, 235U, 238U, 239Pu, 241Am. (and some of these were included in the IAEA database)</a:t>
            </a:r>
          </a:p>
          <a:p>
            <a:r>
              <a:rPr lang="en-US" dirty="0"/>
              <a:t>	- LANL-CEA collaboration results documented in 3 ANS/NSE papers and in ENDF/B-VII.0 big paper (2007)</a:t>
            </a:r>
          </a:p>
          <a:p>
            <a:r>
              <a:rPr lang="en-US" dirty="0"/>
              <a:t>	- LANL’s evaluations were released in ENDF/B-VII.0 together with 100+ others from the IAEA 1999 library.</a:t>
            </a:r>
          </a:p>
          <a:p>
            <a:endParaRPr lang="en-US" dirty="0"/>
          </a:p>
          <a:p>
            <a:r>
              <a:rPr lang="en-US" b="1" dirty="0"/>
              <a:t>2019 IAEA 2</a:t>
            </a:r>
            <a:r>
              <a:rPr lang="en-US" b="1" baseline="30000" dirty="0"/>
              <a:t>nd</a:t>
            </a:r>
            <a:r>
              <a:rPr lang="en-US" b="1" dirty="0"/>
              <a:t> CRP. Kawano chair</a:t>
            </a:r>
          </a:p>
          <a:p>
            <a:r>
              <a:rPr lang="en-US" dirty="0"/>
              <a:t>	- No USA-authored evaluations are part of this IAEA2019 file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Our ENDF8=ENDF7 library is widely used in LANL-LLNL NNSA  photonuclear applications today</a:t>
            </a:r>
          </a:p>
          <a:p>
            <a:r>
              <a:rPr lang="en-US" b="1" dirty="0"/>
              <a:t>	</a:t>
            </a:r>
            <a:r>
              <a:rPr lang="en-US" dirty="0"/>
              <a:t>- we can’t afford to screw up</a:t>
            </a:r>
          </a:p>
          <a:p>
            <a:r>
              <a:rPr lang="en-US" b="1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BLUF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2CAB32-497D-6732-AA6B-37E02EDEE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78209"/>
              </p:ext>
            </p:extLst>
          </p:nvPr>
        </p:nvGraphicFramePr>
        <p:xfrm>
          <a:off x="1192696" y="232656"/>
          <a:ext cx="7832034" cy="595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017">
                  <a:extLst>
                    <a:ext uri="{9D8B030D-6E8A-4147-A177-3AD203B41FA5}">
                      <a16:colId xmlns:a16="http://schemas.microsoft.com/office/drawing/2014/main" val="3281711605"/>
                    </a:ext>
                  </a:extLst>
                </a:gridCol>
                <a:gridCol w="3855621">
                  <a:extLst>
                    <a:ext uri="{9D8B030D-6E8A-4147-A177-3AD203B41FA5}">
                      <a16:colId xmlns:a16="http://schemas.microsoft.com/office/drawing/2014/main" val="287927948"/>
                    </a:ext>
                  </a:extLst>
                </a:gridCol>
                <a:gridCol w="2346396">
                  <a:extLst>
                    <a:ext uri="{9D8B030D-6E8A-4147-A177-3AD203B41FA5}">
                      <a16:colId xmlns:a16="http://schemas.microsoft.com/office/drawing/2014/main" val="3764286839"/>
                    </a:ext>
                  </a:extLst>
                </a:gridCol>
              </a:tblGrid>
              <a:tr h="676663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Recent data?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8561"/>
                  </a:ext>
                </a:extLst>
              </a:tr>
              <a:tr h="617822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100s of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Use IAEA2019. (but 9Be should be studied) –generally making an assumption that IAEA2019 are better than IAEA1999.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24395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9Be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Was Chinese, now consider using NNL (+merging)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0446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Use from ENDF8 (Hale) / 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341564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ENDF8. / 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964175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14N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 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028160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16O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080173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27Al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14092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28Si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43219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40Ca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Use from ENDF8/not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77161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63Cu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468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181Ta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Use from IAEA2019/Romania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>
                          <a:solidFill>
                            <a:srgbClr val="FF0000"/>
                          </a:solidFill>
                        </a:rPr>
                        <a:t>newSUBARU</a:t>
                      </a:r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832299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184W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391827"/>
                  </a:ext>
                </a:extLst>
              </a:tr>
              <a:tr h="295375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206,207,208Pb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654587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237Np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49625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235U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LLNL/Duke. 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080320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238U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LLNL/Duke.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934281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239Pu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Use from ENDF8/not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LLNL/Duke. ratios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3244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8BF049-F0A6-1774-C29C-F6F89510C6BE}"/>
              </a:ext>
            </a:extLst>
          </p:cNvPr>
          <p:cNvSpPr txBox="1"/>
          <p:nvPr/>
        </p:nvSpPr>
        <p:spPr>
          <a:xfrm>
            <a:off x="0" y="3508513"/>
            <a:ext cx="904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Previously from LANL, 2—25 years ago</a:t>
            </a:r>
          </a:p>
          <a:p>
            <a:endParaRPr lang="en-US" sz="1200" dirty="0"/>
          </a:p>
          <a:p>
            <a:r>
              <a:rPr lang="en-US" sz="1200" dirty="0"/>
              <a:t>~Keep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238DC80A-4508-12E8-C1EC-2C839E9111CC}"/>
              </a:ext>
            </a:extLst>
          </p:cNvPr>
          <p:cNvSpPr/>
          <p:nvPr/>
        </p:nvSpPr>
        <p:spPr>
          <a:xfrm>
            <a:off x="834887" y="1977886"/>
            <a:ext cx="244889" cy="43930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A80C2378-3811-298A-4533-0BD1E338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980" y="668941"/>
            <a:ext cx="3094107" cy="3105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CBC816-0261-0B4A-BE8F-02C91EEFF3A1}"/>
              </a:ext>
            </a:extLst>
          </p:cNvPr>
          <p:cNvSpPr txBox="1"/>
          <p:nvPr/>
        </p:nvSpPr>
        <p:spPr>
          <a:xfrm>
            <a:off x="7408937" y="1018733"/>
            <a:ext cx="1672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 SUBARU</a:t>
            </a:r>
          </a:p>
        </p:txBody>
      </p:sp>
    </p:spTree>
    <p:extLst>
      <p:ext uri="{BB962C8B-B14F-4D97-AF65-F5344CB8AC3E}">
        <p14:creationId xmlns:p14="http://schemas.microsoft.com/office/powerpoint/2010/main" val="232670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Issues in making ENDF photonuclear files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-1" y="1298027"/>
            <a:ext cx="92533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Typically we start by evaluating the photo-absorption data from measurements</a:t>
            </a:r>
          </a:p>
          <a:p>
            <a:r>
              <a:rPr lang="en-US" dirty="0"/>
              <a:t>	- make evaluation choices</a:t>
            </a:r>
          </a:p>
          <a:p>
            <a:r>
              <a:rPr lang="en-US" dirty="0"/>
              <a:t>	- try to resolve discrepancies </a:t>
            </a:r>
          </a:p>
          <a:p>
            <a:r>
              <a:rPr lang="en-US" dirty="0"/>
              <a:t>	- often fit with (double) </a:t>
            </a:r>
            <a:r>
              <a:rPr lang="en-US" dirty="0" err="1"/>
              <a:t>Lorenzian</a:t>
            </a:r>
            <a:r>
              <a:rPr lang="en-US" dirty="0"/>
              <a:t> + QD parameters, but modifications often needed</a:t>
            </a:r>
          </a:p>
          <a:p>
            <a:endParaRPr lang="en-US" b="1" dirty="0"/>
          </a:p>
          <a:p>
            <a:r>
              <a:rPr lang="en-US" b="1" dirty="0"/>
              <a:t>The (</a:t>
            </a:r>
            <a:r>
              <a:rPr lang="en-US" b="1" dirty="0" err="1">
                <a:latin typeface="Symbol" pitchFamily="2" charset="2"/>
              </a:rPr>
              <a:t>g</a:t>
            </a:r>
            <a:r>
              <a:rPr lang="en-US" b="1" dirty="0" err="1"/>
              <a:t>,abs</a:t>
            </a:r>
            <a:r>
              <a:rPr lang="en-US" b="1" dirty="0"/>
              <a:t>) is then split into partial cross sections (</a:t>
            </a:r>
            <a:r>
              <a:rPr lang="en-US" b="1" dirty="0" err="1">
                <a:latin typeface="Symbol" pitchFamily="2" charset="2"/>
              </a:rPr>
              <a:t>g</a:t>
            </a:r>
            <a:r>
              <a:rPr lang="en-US" b="1" dirty="0" err="1"/>
              <a:t>,F</a:t>
            </a:r>
            <a:r>
              <a:rPr lang="en-US" b="1" dirty="0"/>
              <a:t>), (</a:t>
            </a:r>
            <a:r>
              <a:rPr lang="en-US" b="1" dirty="0">
                <a:latin typeface="Symbol" pitchFamily="2" charset="2"/>
              </a:rPr>
              <a:t>g</a:t>
            </a:r>
            <a:r>
              <a:rPr lang="en-US" b="1" dirty="0"/>
              <a:t>,1n), (</a:t>
            </a:r>
            <a:r>
              <a:rPr lang="en-US" b="1" dirty="0">
                <a:latin typeface="Symbol" pitchFamily="2" charset="2"/>
              </a:rPr>
              <a:t>g</a:t>
            </a:r>
            <a:r>
              <a:rPr lang="en-US" b="1" dirty="0"/>
              <a:t>,2n), …</a:t>
            </a:r>
          </a:p>
          <a:p>
            <a:r>
              <a:rPr lang="en-US" dirty="0"/>
              <a:t>	- often using a model, but modifications often needed owing to model deficiencies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	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80F6F-FB67-4ABA-1AB5-283ECE5DD800}"/>
              </a:ext>
            </a:extLst>
          </p:cNvPr>
          <p:cNvSpPr txBox="1"/>
          <p:nvPr/>
        </p:nvSpPr>
        <p:spPr>
          <a:xfrm>
            <a:off x="672584" y="3258589"/>
            <a:ext cx="790816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Longstanding discrepancy challenges in photonuclear measurement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Magnitudes (LLNL v. </a:t>
            </a:r>
            <a:r>
              <a:rPr lang="en-US" dirty="0" err="1"/>
              <a:t>Saclay</a:t>
            </a:r>
            <a:r>
              <a:rPr lang="en-US" dirty="0"/>
              <a:t> v. Russian, v …)</a:t>
            </a:r>
          </a:p>
          <a:p>
            <a:pPr marL="285750" indent="-285750">
              <a:buFontTx/>
              <a:buChar char="-"/>
            </a:pPr>
            <a:r>
              <a:rPr lang="en-US" dirty="0"/>
              <a:t>Multiplicity sorting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These require real care and study. Conclusions were derived in 1999 on – for example – how to normalize LLNL 1980 (Caldwell-Berman) data v. </a:t>
            </a:r>
            <a:r>
              <a:rPr lang="en-US" dirty="0" err="1"/>
              <a:t>Saclay</a:t>
            </a:r>
            <a:r>
              <a:rPr lang="en-US" dirty="0"/>
              <a:t> (</a:t>
            </a:r>
            <a:r>
              <a:rPr lang="en-US" dirty="0" err="1"/>
              <a:t>Veyssiere</a:t>
            </a:r>
            <a:r>
              <a:rPr lang="en-US" dirty="0"/>
              <a:t>) v Russian </a:t>
            </a:r>
            <a:r>
              <a:rPr lang="en-US" dirty="0" err="1"/>
              <a:t>brem</a:t>
            </a:r>
            <a:r>
              <a:rPr lang="en-US" dirty="0"/>
              <a:t> (</a:t>
            </a:r>
            <a:r>
              <a:rPr lang="en-US" dirty="0" err="1"/>
              <a:t>Gurevich</a:t>
            </a:r>
            <a:r>
              <a:rPr lang="en-US" dirty="0"/>
              <a:t>).</a:t>
            </a:r>
          </a:p>
          <a:p>
            <a:r>
              <a:rPr lang="en-US" dirty="0"/>
              <a:t>Like all science, such conclusions are provisional, but attention is needed</a:t>
            </a:r>
          </a:p>
          <a:p>
            <a:endParaRPr lang="en-US" dirty="0"/>
          </a:p>
          <a:p>
            <a:r>
              <a:rPr lang="en-US" dirty="0"/>
              <a:t>I have seen no discussions that would challenge the conclusions from Varlamov in 1999 (adopted by ENDF7=8 &amp; IAEA2019 &amp; </a:t>
            </a:r>
            <a:r>
              <a:rPr lang="en-US" dirty="0" err="1"/>
              <a:t>Obninsk</a:t>
            </a:r>
            <a:r>
              <a:rPr lang="en-US" dirty="0"/>
              <a:t>) as to the magnitude of the 235U photonuclear data. New LLNL u5/pu9 support this.</a:t>
            </a:r>
          </a:p>
        </p:txBody>
      </p:sp>
    </p:spTree>
    <p:extLst>
      <p:ext uri="{BB962C8B-B14F-4D97-AF65-F5344CB8AC3E}">
        <p14:creationId xmlns:p14="http://schemas.microsoft.com/office/powerpoint/2010/main" val="326001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reasons why IAEA2019 should not be adopted in all cases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251102" y="1019731"/>
            <a:ext cx="82594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 239Pu it looks like ENDF is better</a:t>
            </a:r>
          </a:p>
          <a:p>
            <a:endParaRPr lang="en-US" b="1" dirty="0"/>
          </a:p>
          <a:p>
            <a:r>
              <a:rPr lang="en-US" b="1" dirty="0"/>
              <a:t>For 235U, discrepant data. ENDF and IAEA2019 made different choices</a:t>
            </a:r>
          </a:p>
          <a:p>
            <a:r>
              <a:rPr lang="en-US" b="1" dirty="0"/>
              <a:t>	-new </a:t>
            </a:r>
            <a:r>
              <a:rPr lang="en-US" b="1" dirty="0">
                <a:solidFill>
                  <a:srgbClr val="0000FF"/>
                </a:solidFill>
              </a:rPr>
              <a:t>LLNL(</a:t>
            </a:r>
            <a:r>
              <a:rPr lang="en-US" b="1" dirty="0" err="1">
                <a:solidFill>
                  <a:srgbClr val="0000FF"/>
                </a:solidFill>
              </a:rPr>
              <a:t>Tonchev</a:t>
            </a:r>
            <a:r>
              <a:rPr lang="en-US" b="1" dirty="0">
                <a:solidFill>
                  <a:srgbClr val="0000FF"/>
                </a:solidFill>
              </a:rPr>
              <a:t>) </a:t>
            </a:r>
            <a:r>
              <a:rPr lang="en-US" b="1" dirty="0"/>
              <a:t>– Duke Univ (</a:t>
            </a:r>
            <a:r>
              <a:rPr lang="en-US" b="1" dirty="0" err="1"/>
              <a:t>Higs</a:t>
            </a:r>
            <a:r>
              <a:rPr lang="en-US" b="1" dirty="0"/>
              <a:t>) data don’t support </a:t>
            </a:r>
            <a:r>
              <a:rPr lang="en-US" b="1" dirty="0">
                <a:solidFill>
                  <a:schemeClr val="accent6"/>
                </a:solidFill>
              </a:rPr>
              <a:t>IAEA2019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Actinides are a big deal for us …. </a:t>
            </a:r>
          </a:p>
          <a:p>
            <a:r>
              <a:rPr lang="en-US" b="1" dirty="0"/>
              <a:t>New exp work is ramping up</a:t>
            </a:r>
          </a:p>
          <a:p>
            <a:r>
              <a:rPr lang="en-US" b="1" dirty="0"/>
              <a:t>in the US, driven by our NNSA </a:t>
            </a:r>
          </a:p>
          <a:p>
            <a:r>
              <a:rPr lang="en-US" b="1" dirty="0"/>
              <a:t>applications, and it makes sense to </a:t>
            </a:r>
          </a:p>
          <a:p>
            <a:r>
              <a:rPr lang="en-US" b="1" dirty="0"/>
              <a:t>wait for these data before we make </a:t>
            </a:r>
          </a:p>
          <a:p>
            <a:r>
              <a:rPr lang="en-US" b="1" dirty="0"/>
              <a:t>ENDF changes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	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2770C-B570-C763-ABA3-572220E7277D}"/>
              </a:ext>
            </a:extLst>
          </p:cNvPr>
          <p:cNvSpPr txBox="1"/>
          <p:nvPr/>
        </p:nvSpPr>
        <p:spPr>
          <a:xfrm>
            <a:off x="617277" y="5715534"/>
            <a:ext cx="790816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But most importantly, don’t make a change until due diligence has been done to assure it is an improvement</a:t>
            </a:r>
          </a:p>
          <a:p>
            <a:endParaRPr lang="en-US" dirty="0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CE3BCB9-3C3B-072F-8267-676A2F6B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92" y="2294256"/>
            <a:ext cx="4481720" cy="342127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FEA2E7-CDFB-DD68-F623-3C13004741E0}"/>
              </a:ext>
            </a:extLst>
          </p:cNvPr>
          <p:cNvCxnSpPr>
            <a:cxnSpLocks/>
          </p:cNvCxnSpPr>
          <p:nvPr/>
        </p:nvCxnSpPr>
        <p:spPr>
          <a:xfrm>
            <a:off x="5507320" y="3013316"/>
            <a:ext cx="1012750" cy="773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0890FD-8143-085B-E4C6-2F084BEF3726}"/>
              </a:ext>
            </a:extLst>
          </p:cNvPr>
          <p:cNvCxnSpPr>
            <a:cxnSpLocks/>
          </p:cNvCxnSpPr>
          <p:nvPr/>
        </p:nvCxnSpPr>
        <p:spPr>
          <a:xfrm>
            <a:off x="2758100" y="2245551"/>
            <a:ext cx="3215317" cy="204841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B03548-E6F7-CD47-F283-3F394F256800}"/>
              </a:ext>
            </a:extLst>
          </p:cNvPr>
          <p:cNvCxnSpPr>
            <a:cxnSpLocks/>
          </p:cNvCxnSpPr>
          <p:nvPr/>
        </p:nvCxnSpPr>
        <p:spPr>
          <a:xfrm flipH="1">
            <a:off x="6805864" y="2146852"/>
            <a:ext cx="594861" cy="131716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BA1145-108D-A736-2CDC-42F55AE708C2}"/>
              </a:ext>
            </a:extLst>
          </p:cNvPr>
          <p:cNvCxnSpPr/>
          <p:nvPr/>
        </p:nvCxnSpPr>
        <p:spPr>
          <a:xfrm>
            <a:off x="2925417" y="2299252"/>
            <a:ext cx="3786809" cy="185804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E00931-FCFE-2400-BAFB-54648CF1E25C}"/>
              </a:ext>
            </a:extLst>
          </p:cNvPr>
          <p:cNvSpPr txBox="1"/>
          <p:nvPr/>
        </p:nvSpPr>
        <p:spPr>
          <a:xfrm>
            <a:off x="4909664" y="2237032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235</a:t>
            </a:r>
            <a:r>
              <a:rPr lang="en-US" b="1" dirty="0">
                <a:solidFill>
                  <a:srgbClr val="FF0000"/>
                </a:solidFill>
              </a:rPr>
              <a:t>U(</a:t>
            </a:r>
            <a:r>
              <a:rPr lang="en-US" b="1" dirty="0" err="1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US" b="1" dirty="0" err="1">
                <a:solidFill>
                  <a:srgbClr val="FF0000"/>
                </a:solidFill>
              </a:rPr>
              <a:t>,F</a:t>
            </a:r>
            <a:r>
              <a:rPr lang="en-US" b="1" dirty="0">
                <a:solidFill>
                  <a:srgbClr val="FF0000"/>
                </a:solidFill>
              </a:rPr>
              <a:t>)/</a:t>
            </a:r>
            <a:r>
              <a:rPr lang="en-US" b="1" baseline="30000" dirty="0">
                <a:solidFill>
                  <a:srgbClr val="FF0000"/>
                </a:solidFill>
              </a:rPr>
              <a:t>239</a:t>
            </a:r>
            <a:r>
              <a:rPr lang="en-US" b="1" dirty="0">
                <a:solidFill>
                  <a:srgbClr val="FF0000"/>
                </a:solidFill>
              </a:rPr>
              <a:t>Pu(</a:t>
            </a:r>
            <a:r>
              <a:rPr lang="en-US" b="1" dirty="0" err="1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US" b="1" dirty="0" err="1">
                <a:solidFill>
                  <a:srgbClr val="FF0000"/>
                </a:solidFill>
              </a:rPr>
              <a:t>,F</a:t>
            </a:r>
            <a:r>
              <a:rPr lang="en-US" b="1" dirty="0">
                <a:solidFill>
                  <a:srgbClr val="FF0000"/>
                </a:solidFill>
              </a:rPr>
              <a:t>), PRC98 (2018)</a:t>
            </a:r>
          </a:p>
        </p:txBody>
      </p:sp>
    </p:spTree>
    <p:extLst>
      <p:ext uri="{BB962C8B-B14F-4D97-AF65-F5344CB8AC3E}">
        <p14:creationId xmlns:p14="http://schemas.microsoft.com/office/powerpoint/2010/main" val="191076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Principles for making changes to ENDF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277790" y="1019731"/>
            <a:ext cx="88598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don’t just update an ENDF evaluation without a detailed study to convince ourselves a new proposed evaluation is “better”</a:t>
            </a:r>
          </a:p>
          <a:p>
            <a:r>
              <a:rPr lang="en-US" dirty="0"/>
              <a:t>	- that would be reckless in the extreme</a:t>
            </a:r>
          </a:p>
          <a:p>
            <a:r>
              <a:rPr lang="en-US" dirty="0"/>
              <a:t>	- also, giving up US (LANL) evaluations to all-foreign doesn’t sound right</a:t>
            </a:r>
          </a:p>
          <a:p>
            <a:endParaRPr lang="en-US" dirty="0"/>
          </a:p>
          <a:p>
            <a:r>
              <a:rPr lang="en-US" b="1" dirty="0"/>
              <a:t>IAEA2019 shows some/many comparison plots of IAEA2019 v IAEA1999, but for the LANL files in ENDF this doesn’t help much, since in most cases IAEA1999 =/= ENDF7=ENDF8 </a:t>
            </a:r>
          </a:p>
          <a:p>
            <a:r>
              <a:rPr lang="en-US" b="1" dirty="0"/>
              <a:t>	</a:t>
            </a:r>
            <a:r>
              <a:rPr lang="en-US" dirty="0"/>
              <a:t>- we need to compare ENDF v  IAEA2019 if we want to sub some IAEA2010 file</a:t>
            </a:r>
          </a:p>
          <a:p>
            <a:r>
              <a:rPr lang="en-US" dirty="0"/>
              <a:t>	- I have just started this, with some help from Nathan. It takes time.</a:t>
            </a:r>
          </a:p>
          <a:p>
            <a:endParaRPr lang="en-US" b="1" dirty="0"/>
          </a:p>
          <a:p>
            <a:r>
              <a:rPr lang="en-US" b="1" dirty="0"/>
              <a:t>To update an ENDF file, we should remember key Chadwick Top 10 CSEWG evaluation principles:</a:t>
            </a:r>
          </a:p>
          <a:p>
            <a:r>
              <a:rPr lang="en-US" b="1" dirty="0"/>
              <a:t>	</a:t>
            </a:r>
            <a:r>
              <a:rPr lang="en-US" dirty="0"/>
              <a:t>- do no harm</a:t>
            </a:r>
          </a:p>
          <a:p>
            <a:r>
              <a:rPr lang="en-US" dirty="0"/>
              <a:t>	- be cognizant of our history and previous evaluation decisions</a:t>
            </a:r>
          </a:p>
          <a:p>
            <a:r>
              <a:rPr lang="en-US" dirty="0"/>
              <a:t>	- convince ourselves that proposed changes are better</a:t>
            </a:r>
          </a:p>
          <a:p>
            <a:r>
              <a:rPr lang="en-US" dirty="0"/>
              <a:t>	- adequately anticipate problems that can arise &amp; do V&amp;V testing</a:t>
            </a:r>
          </a:p>
          <a:p>
            <a:r>
              <a:rPr lang="en-US" dirty="0"/>
              <a:t>	- matching measured data is our highest priority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0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239</a:t>
            </a:r>
            <a:r>
              <a:rPr lang="en-US" dirty="0">
                <a:solidFill>
                  <a:srgbClr val="FFFF00"/>
                </a:solidFill>
              </a:rPr>
              <a:t>Pu – ENDF8 is a better fit to the Berman LLNL data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7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42C62-0CF6-C235-605C-ABFC0773C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141"/>
            <a:ext cx="6054298" cy="46730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BB7BEC-7812-D0DA-547C-87F092045580}"/>
              </a:ext>
            </a:extLst>
          </p:cNvPr>
          <p:cNvSpPr/>
          <p:nvPr/>
        </p:nvSpPr>
        <p:spPr>
          <a:xfrm rot="20043420">
            <a:off x="4167626" y="2341937"/>
            <a:ext cx="807462" cy="217412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D3005-882B-7E20-A3F1-8894841E31E6}"/>
              </a:ext>
            </a:extLst>
          </p:cNvPr>
          <p:cNvSpPr txBox="1"/>
          <p:nvPr/>
        </p:nvSpPr>
        <p:spPr>
          <a:xfrm>
            <a:off x="6231835" y="1720822"/>
            <a:ext cx="28221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Chi</a:t>
            </a:r>
            <a:r>
              <a:rPr lang="en-US" b="1" baseline="30000" dirty="0"/>
              <a:t>2</a:t>
            </a:r>
            <a:r>
              <a:rPr lang="en-US" b="1" dirty="0"/>
              <a:t>/deg </a:t>
            </a:r>
          </a:p>
          <a:p>
            <a:r>
              <a:rPr lang="en-US" dirty="0">
                <a:solidFill>
                  <a:srgbClr val="0000FF"/>
                </a:solidFill>
              </a:rPr>
              <a:t>1.2, ENDF</a:t>
            </a:r>
          </a:p>
          <a:p>
            <a:r>
              <a:rPr lang="en-US" dirty="0">
                <a:solidFill>
                  <a:srgbClr val="0000FF"/>
                </a:solidFill>
              </a:rPr>
              <a:t>2.4, IAEA2019</a:t>
            </a:r>
          </a:p>
          <a:p>
            <a:endParaRPr lang="en-US" dirty="0"/>
          </a:p>
          <a:p>
            <a:r>
              <a:rPr lang="en-US" dirty="0"/>
              <a:t>(data 10-17 MeV)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Integral v. data, 7-17 MeV</a:t>
            </a:r>
          </a:p>
          <a:p>
            <a:r>
              <a:rPr lang="en-US" dirty="0"/>
              <a:t>ENDF/data      =1.01</a:t>
            </a:r>
          </a:p>
          <a:p>
            <a:r>
              <a:rPr lang="en-US" dirty="0"/>
              <a:t>IAEA2019/data=1.025</a:t>
            </a:r>
          </a:p>
        </p:txBody>
      </p:sp>
    </p:spTree>
    <p:extLst>
      <p:ext uri="{BB962C8B-B14F-4D97-AF65-F5344CB8AC3E}">
        <p14:creationId xmlns:p14="http://schemas.microsoft.com/office/powerpoint/2010/main" val="25706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239</a:t>
            </a:r>
            <a:r>
              <a:rPr lang="en-US" dirty="0">
                <a:solidFill>
                  <a:srgbClr val="FFFF00"/>
                </a:solidFill>
              </a:rPr>
              <a:t>Pu – both evaluations aimed to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model the LLNL Berman data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9B315-BAF6-4742-8DAC-32550EA2E51A}"/>
              </a:ext>
            </a:extLst>
          </p:cNvPr>
          <p:cNvSpPr txBox="1"/>
          <p:nvPr/>
        </p:nvSpPr>
        <p:spPr>
          <a:xfrm>
            <a:off x="124126" y="1159043"/>
            <a:ext cx="88944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IAEA 2019 (from JEND/PD 2016) </a:t>
            </a:r>
          </a:p>
          <a:p>
            <a:r>
              <a:rPr lang="en-US" dirty="0"/>
              <a:t>     aimed to fit LLNL Berman 1986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347588-257B-32E7-1DA9-346C9BF6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1" y="2125508"/>
            <a:ext cx="4263979" cy="435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C18791EE-D7F9-53D0-7ABF-11A4C3C72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55" y="2351663"/>
            <a:ext cx="3700670" cy="3497584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34C3CB13-044D-CF77-3E23-DBB865C5A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47" y="2644693"/>
            <a:ext cx="4096621" cy="2668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ACE634-194C-2382-DE58-E695E48AB4F8}"/>
              </a:ext>
            </a:extLst>
          </p:cNvPr>
          <p:cNvSpPr txBox="1"/>
          <p:nvPr/>
        </p:nvSpPr>
        <p:spPr>
          <a:xfrm>
            <a:off x="827536" y="2580780"/>
            <a:ext cx="127477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IAEA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72D78F-C690-EBA0-B7D1-25833C956CF0}"/>
              </a:ext>
            </a:extLst>
          </p:cNvPr>
          <p:cNvSpPr txBox="1"/>
          <p:nvPr/>
        </p:nvSpPr>
        <p:spPr>
          <a:xfrm>
            <a:off x="4656459" y="2580780"/>
            <a:ext cx="81304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ENDF</a:t>
            </a:r>
          </a:p>
        </p:txBody>
      </p:sp>
      <p:pic>
        <p:nvPicPr>
          <p:cNvPr id="16" name="Picture 15" descr="Text, letter&#10;&#10;Description automatically generated">
            <a:extLst>
              <a:ext uri="{FF2B5EF4-FFF2-40B4-BE49-F238E27FC236}">
                <a16:creationId xmlns:a16="http://schemas.microsoft.com/office/drawing/2014/main" id="{DDB1C44A-4534-6D3A-679B-1D9685D20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557" y="510498"/>
            <a:ext cx="3958985" cy="1916092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7ADF0-476C-1375-19DA-5003FB6DF2DD}"/>
              </a:ext>
            </a:extLst>
          </p:cNvPr>
          <p:cNvSpPr txBox="1"/>
          <p:nvPr/>
        </p:nvSpPr>
        <p:spPr>
          <a:xfrm>
            <a:off x="2678988" y="4341499"/>
            <a:ext cx="344071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Previous slide examined in detail how these two evaluations compare to the LLNL Berman 1986 data </a:t>
            </a:r>
          </a:p>
        </p:txBody>
      </p:sp>
    </p:spTree>
    <p:extLst>
      <p:ext uri="{BB962C8B-B14F-4D97-AF65-F5344CB8AC3E}">
        <p14:creationId xmlns:p14="http://schemas.microsoft.com/office/powerpoint/2010/main" val="57757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baseline="30000" dirty="0">
                <a:solidFill>
                  <a:srgbClr val="FFFF00"/>
                </a:solidFill>
              </a:rPr>
              <a:t>239</a:t>
            </a:r>
            <a:r>
              <a:rPr lang="en-US" dirty="0">
                <a:solidFill>
                  <a:srgbClr val="FFFF00"/>
                </a:solidFill>
              </a:rPr>
              <a:t>Pu – ENDF8 is a better fit to the Berman LLNL data (&amp; both aimed to fit Berman)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D0B6C-83B3-B79D-EA79-9E20A880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5" y="1019731"/>
            <a:ext cx="4210450" cy="3226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A2D8BC-37F3-0CFA-25F2-E08DDEAAB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24" y="1019731"/>
            <a:ext cx="3156902" cy="2892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B3D45C-B519-92B1-36F1-D86FA71D6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735" y="3753763"/>
            <a:ext cx="3211937" cy="27861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42C62-0CF6-C235-605C-ABFC0773C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98" y="3919841"/>
            <a:ext cx="3330976" cy="25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2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heproduction_kscott" id="{3D508043-CA7E-44C1-8C4A-B4C515335CCC}" vid="{B1EC991F-B9B5-4537-8EAC-6B57952D60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iheproduction_kscott</Template>
  <TotalTime>52198</TotalTime>
  <Words>1172</Words>
  <Application>Microsoft Macintosh PowerPoint</Application>
  <PresentationFormat>On-screen Show (4:3)</PresentationFormat>
  <Paragraphs>211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Office Theme</vt:lpstr>
      <vt:lpstr>Photonuclear evaluations for ENDF8.1</vt:lpstr>
      <vt:lpstr>Background</vt:lpstr>
      <vt:lpstr>BLUF</vt:lpstr>
      <vt:lpstr>Issues in making ENDF photonuclear files</vt:lpstr>
      <vt:lpstr>Some reasons why IAEA2019 should not be adopted in all cases</vt:lpstr>
      <vt:lpstr>Principles for making changes to ENDF</vt:lpstr>
      <vt:lpstr>239Pu – ENDF8 is a better fit to the Berman LLNL data</vt:lpstr>
      <vt:lpstr>239Pu – both evaluations aimed to model the LLNL Berman data </vt:lpstr>
      <vt:lpstr>239Pu – ENDF8 is a better fit to the Berman LLNL data (&amp; both aimed to fit Berman)</vt:lpstr>
      <vt:lpstr>comparisons</vt:lpstr>
      <vt:lpstr>Tantalum-181</vt:lpstr>
      <vt:lpstr>Other cases – D,C,B,O,Al,Si,Ca,W, actinides</vt:lpstr>
      <vt:lpstr>Backup</vt:lpstr>
      <vt:lpstr>239Pu – ENDF8 is a better fit to the Berman LLNL data</vt:lpstr>
      <vt:lpstr>239Pu – ENDF8 is a better fit to the Berman LLNL data</vt:lpstr>
      <vt:lpstr>PowerPoint Presentation</vt:lpstr>
      <vt:lpstr>PowerPoint Presentation</vt:lpstr>
      <vt:lpstr>PowerPoint Presentation</vt:lpstr>
    </vt:vector>
  </TitlesOfParts>
  <Company>LANL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Kimberly</dc:creator>
  <cp:lastModifiedBy>Chadwick, Mark Benjamin</cp:lastModifiedBy>
  <cp:revision>416</cp:revision>
  <cp:lastPrinted>2023-04-21T17:16:49Z</cp:lastPrinted>
  <dcterms:created xsi:type="dcterms:W3CDTF">2018-01-12T16:14:10Z</dcterms:created>
  <dcterms:modified xsi:type="dcterms:W3CDTF">2023-04-27T03:54:43Z</dcterms:modified>
</cp:coreProperties>
</file>