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735" r:id="rId3"/>
    <p:sldId id="736" r:id="rId4"/>
    <p:sldId id="739" r:id="rId5"/>
    <p:sldId id="737" r:id="rId6"/>
    <p:sldId id="738" r:id="rId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lkington, Desmond (LAB)" initials="PD(" lastIdx="4" clrIdx="0">
    <p:extLst>
      <p:ext uri="{19B8F6BF-5375-455C-9EA6-DF929625EA0E}">
        <p15:presenceInfo xmlns:p15="http://schemas.microsoft.com/office/powerpoint/2012/main" userId="S-1-5-21-2844929807-1687724802-988633214-170995" providerId="AD"/>
      </p:ext>
    </p:extLst>
  </p:cmAuthor>
  <p:cmAuthor id="2" name="Hebner, Gregory A" initials="HGA" lastIdx="5" clrIdx="1">
    <p:extLst>
      <p:ext uri="{19B8F6BF-5375-455C-9EA6-DF929625EA0E}">
        <p15:presenceInfo xmlns:p15="http://schemas.microsoft.com/office/powerpoint/2012/main" userId="S-1-5-21-2076390139-1363556362-943750798-51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13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16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2BFC5B56-155A-8A4F-A200-15510EAC000D}" type="datetime1">
              <a:rPr lang="en-US" smtClean="0"/>
              <a:t>4/27/23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/>
          <a:lstStyle>
            <a:lvl1pPr algn="r">
              <a:defRPr sz="1200"/>
            </a:lvl1pPr>
          </a:lstStyle>
          <a:p>
            <a:fld id="{420232FE-02A3-6D41-B422-B15757ACBFED}" type="datetime1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8" tIns="46474" rIns="92948" bIns="46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48" tIns="46474" rIns="92948" bIns="464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48" tIns="46474" rIns="92948" bIns="46474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Operated by Los Alamos National Security, LLC for the U.S. Department of Energy's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631952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945" b="-138"/>
          <a:stretch/>
        </p:blipFill>
        <p:spPr>
          <a:xfrm>
            <a:off x="8709" y="0"/>
            <a:ext cx="6858000" cy="63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"/>
            <a:ext cx="7772400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6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b"/>
          <a:lstStyle>
            <a:lvl1pPr marL="0" indent="0" algn="r">
              <a:buNone/>
              <a:defRPr sz="1800" b="1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presenter/s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2434"/>
            <a:ext cx="7772400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subtitle/venue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52454"/>
            <a:chOff x="4572000" y="5026384"/>
            <a:chExt cx="4572000" cy="452454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294172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Operated by Triad National Security, LLC for the U.S. Department of Energy's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C695E-3847-284B-804A-F0C0441E204C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95602" y="15127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time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2223912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6442-326F-BF43-9512-C754596C1A34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50BD-D5D4-004B-87E1-382D8D28594F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497D45A-E2C2-5444-8727-94AA467EBF1A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5A60-AEBD-CD41-AE13-C139EF5F076B}" type="datetime1">
              <a:rPr lang="en-US" smtClean="0"/>
              <a:t>4/27/23</a:t>
            </a:fld>
            <a:r>
              <a:rPr lang="en-US"/>
              <a:t>   |   </a:t>
            </a:r>
            <a:fld id="{5D01E7E5-6465-7A46-A26D-BAABC2D34D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Los Alamos National Laboratory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BB098140-90E5-4392-9510-CF3F577C3551}" type="datetime1">
              <a:rPr lang="en-US" smtClean="0"/>
              <a:pPr/>
              <a:t>4/27/23</a:t>
            </a:fld>
            <a:r>
              <a:rPr lang="en-US" dirty="0"/>
              <a:t>   |   </a:t>
            </a:r>
            <a:fld id="{5D01E7E5-6465-7A46-A26D-BAABC2D34D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49" r:id="rId3"/>
    <p:sldLayoutId id="2147483673" r:id="rId4"/>
    <p:sldLayoutId id="2147483671" r:id="rId5"/>
    <p:sldLayoutId id="2147483650" r:id="rId6"/>
    <p:sldLayoutId id="2147483660" r:id="rId7"/>
    <p:sldLayoutId id="2147483674" r:id="rId8"/>
    <p:sldLayoutId id="2147483677" r:id="rId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78603"/>
          </a:xfrm>
        </p:spPr>
        <p:txBody>
          <a:bodyPr/>
          <a:lstStyle/>
          <a:p>
            <a:pPr algn="l"/>
            <a:r>
              <a:rPr lang="en-US" sz="2800" b="1" dirty="0"/>
              <a:t>ENDF8.1 evaluations</a:t>
            </a:r>
            <a:endParaRPr lang="en-US" sz="24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037771" y="1911650"/>
            <a:ext cx="7649029" cy="952770"/>
          </a:xfrm>
        </p:spPr>
        <p:txBody>
          <a:bodyPr/>
          <a:lstStyle/>
          <a:p>
            <a:r>
              <a:rPr lang="en-US" sz="2400" dirty="0"/>
              <a:t>Mark B. Chadwick</a:t>
            </a:r>
          </a:p>
          <a:p>
            <a:r>
              <a:rPr lang="en-US" sz="1600" dirty="0"/>
              <a:t>Chief Scientist &amp; Chief Operating Officer for Weapons Physics </a:t>
            </a:r>
          </a:p>
          <a:p>
            <a:r>
              <a:rPr lang="en-US" sz="1600" dirty="0"/>
              <a:t>Los Alamos National Laboratory</a:t>
            </a:r>
          </a:p>
          <a:p>
            <a:r>
              <a:rPr lang="en-US" sz="1600" dirty="0"/>
              <a:t>April 27, 2023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C2B8C9E-E870-A84A-A6F1-30A18BBB8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34" y="4276788"/>
            <a:ext cx="72473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9822E-A953-BB44-82AF-5D503D5F2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22" y="981109"/>
            <a:ext cx="6772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 descr="Image result for los alamos national laboratory">
            <a:extLst>
              <a:ext uri="{FF2B5EF4-FFF2-40B4-BE49-F238E27FC236}">
                <a16:creationId xmlns:a16="http://schemas.microsoft.com/office/drawing/2014/main" id="{98AC0735-D528-AB49-AE62-852D5F98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8237" y="130946"/>
            <a:ext cx="1444874" cy="13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los alamos national laboratory main gate">
            <a:extLst>
              <a:ext uri="{FF2B5EF4-FFF2-40B4-BE49-F238E27FC236}">
                <a16:creationId xmlns:a16="http://schemas.microsoft.com/office/drawing/2014/main" id="{77422BA3-E68E-3C45-8FC9-946ADB3AE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3123631"/>
            <a:ext cx="4255908" cy="24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1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Some highlights on evaluations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178903" y="960096"/>
            <a:ext cx="895874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Actinides – great advances (resonances, PFNS, </a:t>
            </a:r>
            <a:r>
              <a:rPr lang="en-US" dirty="0" err="1"/>
              <a:t>nubar</a:t>
            </a:r>
            <a:r>
              <a:rPr lang="en-US" dirty="0"/>
              <a:t>, n2n, capture, scattering)</a:t>
            </a:r>
          </a:p>
          <a:p>
            <a:r>
              <a:rPr lang="en-US" dirty="0"/>
              <a:t>U5 &amp;U8(beta2) – good performance. [234U </a:t>
            </a:r>
            <a:r>
              <a:rPr lang="en-US" dirty="0" err="1"/>
              <a:t>n,g</a:t>
            </a:r>
            <a:r>
              <a:rPr lang="en-US" dirty="0"/>
              <a:t> new data adopted; 236g being studied]</a:t>
            </a:r>
          </a:p>
          <a:p>
            <a:r>
              <a:rPr lang="en-US" dirty="0"/>
              <a:t>239Pu fast performance good, but work still needed on resonances, burnup, …</a:t>
            </a:r>
          </a:p>
          <a:p>
            <a:endParaRPr lang="en-US" dirty="0"/>
          </a:p>
          <a:p>
            <a:r>
              <a:rPr lang="en-US" dirty="0"/>
              <a:t>Copper, </a:t>
            </a:r>
            <a:r>
              <a:rPr lang="en-US" dirty="0" err="1"/>
              <a:t>flourine</a:t>
            </a:r>
            <a:r>
              <a:rPr lang="en-US" dirty="0"/>
              <a:t> changes made notable improvements to the crits. (Si coming)</a:t>
            </a:r>
          </a:p>
          <a:p>
            <a:endParaRPr lang="en-US" dirty="0"/>
          </a:p>
          <a:p>
            <a:r>
              <a:rPr lang="en-US" dirty="0"/>
              <a:t>Iron looks better – transmission.</a:t>
            </a:r>
          </a:p>
          <a:p>
            <a:endParaRPr lang="en-US" dirty="0"/>
          </a:p>
          <a:p>
            <a:r>
              <a:rPr lang="en-US" dirty="0"/>
              <a:t>Ta advances helped criticality performance</a:t>
            </a:r>
          </a:p>
          <a:p>
            <a:endParaRPr lang="en-US" dirty="0"/>
          </a:p>
          <a:p>
            <a:r>
              <a:rPr lang="en-US" dirty="0"/>
              <a:t>9Be photonuclear from NNL</a:t>
            </a:r>
          </a:p>
          <a:p>
            <a:endParaRPr lang="en-US" dirty="0"/>
          </a:p>
          <a:p>
            <a:r>
              <a:rPr lang="en-US" dirty="0"/>
              <a:t>Broadscale gaps in data – masses; outgoing spectra; capture spectra …</a:t>
            </a:r>
          </a:p>
          <a:p>
            <a:r>
              <a:rPr lang="en-US" dirty="0"/>
              <a:t> </a:t>
            </a:r>
          </a:p>
          <a:p>
            <a:r>
              <a:rPr lang="en-US" b="1" dirty="0"/>
              <a:t>Major things  to understand/fix still: </a:t>
            </a:r>
            <a:r>
              <a:rPr lang="en-US" dirty="0"/>
              <a:t>[Si ready; copper almost done; u8 ~ done].</a:t>
            </a:r>
          </a:p>
          <a:p>
            <a:r>
              <a:rPr lang="en-US" baseline="30000" dirty="0"/>
              <a:t>239</a:t>
            </a:r>
            <a:r>
              <a:rPr lang="en-US" dirty="0"/>
              <a:t>Pu resonances will require work, given our adopting the “better” PFNS.</a:t>
            </a:r>
          </a:p>
          <a:p>
            <a:r>
              <a:rPr lang="en-US" dirty="0"/>
              <a:t> </a:t>
            </a:r>
            <a:r>
              <a:rPr lang="en-US" baseline="30000" dirty="0"/>
              <a:t>9</a:t>
            </a:r>
            <a:r>
              <a:rPr lang="en-US" dirty="0"/>
              <a:t>Be fast needs study – n2n; scattering angular distributions; … testing…</a:t>
            </a:r>
          </a:p>
          <a:p>
            <a:r>
              <a:rPr lang="en-US" dirty="0"/>
              <a:t> </a:t>
            </a:r>
            <a:r>
              <a:rPr lang="en-US" baseline="30000" dirty="0"/>
              <a:t>6</a:t>
            </a:r>
            <a:r>
              <a:rPr lang="en-US" dirty="0"/>
              <a:t>Li. Understanding impacts of changed (</a:t>
            </a:r>
            <a:r>
              <a:rPr lang="en-US" dirty="0" err="1"/>
              <a:t>n,t</a:t>
            </a:r>
            <a:r>
              <a:rPr lang="en-US" dirty="0"/>
              <a:t>) and kinematic spectrum fix.</a:t>
            </a:r>
          </a:p>
          <a:p>
            <a:r>
              <a:rPr lang="en-US" baseline="30000" dirty="0"/>
              <a:t>16</a:t>
            </a:r>
            <a:r>
              <a:rPr lang="en-US" dirty="0"/>
              <a:t>O. Do we want to consider any more changes?</a:t>
            </a:r>
          </a:p>
          <a:p>
            <a:r>
              <a:rPr lang="en-US" dirty="0"/>
              <a:t>TSL.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Hybrid evaluations (not Frankenstein)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93778" y="843677"/>
            <a:ext cx="8955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People have forgotten some basics….</a:t>
            </a:r>
          </a:p>
          <a:p>
            <a:endParaRPr lang="en-US" b="1" dirty="0"/>
          </a:p>
          <a:p>
            <a:r>
              <a:rPr lang="en-US" b="1" dirty="0"/>
              <a:t>Our very best most accurate evaluations have always been </a:t>
            </a:r>
            <a:r>
              <a:rPr lang="en-US" b="1" dirty="0" err="1"/>
              <a:t>hydrid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20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Hybrid evaluations (not Frankenstein)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93778" y="843677"/>
            <a:ext cx="89551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People have forgotten some basics….</a:t>
            </a:r>
          </a:p>
          <a:p>
            <a:endParaRPr lang="en-US" b="1" dirty="0"/>
          </a:p>
          <a:p>
            <a:r>
              <a:rPr lang="en-US" b="1" dirty="0"/>
              <a:t>Our very best most accurate evaluations have always been </a:t>
            </a:r>
            <a:r>
              <a:rPr lang="en-US" b="1" dirty="0" err="1"/>
              <a:t>hydrid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Actinides for example, have always had fission from GLS  &amp; models elsewhere</a:t>
            </a:r>
          </a:p>
          <a:p>
            <a:r>
              <a:rPr lang="en-US" dirty="0"/>
              <a:t>	- aim to have model calc close to the GLS, but then we don’t use it there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Where </a:t>
            </a:r>
            <a:r>
              <a:rPr lang="en-US" b="1" dirty="0" err="1"/>
              <a:t>n,</a:t>
            </a:r>
            <a:r>
              <a:rPr lang="en-US" b="1" dirty="0" err="1">
                <a:latin typeface="Symbol" pitchFamily="2" charset="2"/>
              </a:rPr>
              <a:t>g</a:t>
            </a:r>
            <a:r>
              <a:rPr lang="en-US" b="1" dirty="0"/>
              <a:t> or n,2n come from Dosimetry or Standards, we use them. We should.</a:t>
            </a:r>
          </a:p>
          <a:p>
            <a:r>
              <a:rPr lang="en-US" b="1" dirty="0"/>
              <a:t>	- </a:t>
            </a:r>
            <a:r>
              <a:rPr lang="en-US" dirty="0"/>
              <a:t>they are data-driven, for cases where we have a good exp. database</a:t>
            </a:r>
          </a:p>
          <a:p>
            <a:r>
              <a:rPr lang="en-US" dirty="0"/>
              <a:t>	- even better methodology is the “model prior” updated using GLS: dosimetry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4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Hybrid evaluations (not Frankenstein)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08FBED-03AF-A5DF-9977-8F013505092D}"/>
              </a:ext>
            </a:extLst>
          </p:cNvPr>
          <p:cNvSpPr txBox="1"/>
          <p:nvPr/>
        </p:nvSpPr>
        <p:spPr>
          <a:xfrm>
            <a:off x="-60278" y="893372"/>
            <a:ext cx="9263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It is misguided to think that the highest-accuracy evaluations can come from one (comprehensive) model calculation </a:t>
            </a:r>
          </a:p>
          <a:p>
            <a:endParaRPr lang="en-US" b="1" dirty="0"/>
          </a:p>
          <a:p>
            <a:r>
              <a:rPr lang="en-US" b="1" dirty="0"/>
              <a:t>	- models/theory play essential role, but measurements are our gold standard</a:t>
            </a:r>
          </a:p>
          <a:p>
            <a:r>
              <a:rPr lang="en-US" b="1" dirty="0"/>
              <a:t>	- models should be optimized to fit data, but we often are limited by </a:t>
            </a:r>
          </a:p>
          <a:p>
            <a:r>
              <a:rPr lang="en-US" b="1" dirty="0"/>
              <a:t>	  models being too rigid (“model form error”)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only (kind of) exception to date is the remarkable R-matrix theory, but of course this is measured data driven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1B901-04A5-D8F0-7839-68355E063972}"/>
              </a:ext>
            </a:extLst>
          </p:cNvPr>
          <p:cNvSpPr txBox="1"/>
          <p:nvPr/>
        </p:nvSpPr>
        <p:spPr>
          <a:xfrm>
            <a:off x="2266122" y="5178287"/>
            <a:ext cx="381386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So instead of poor Frankenstein ….</a:t>
            </a:r>
          </a:p>
        </p:txBody>
      </p:sp>
    </p:spTree>
    <p:extLst>
      <p:ext uri="{BB962C8B-B14F-4D97-AF65-F5344CB8AC3E}">
        <p14:creationId xmlns:p14="http://schemas.microsoft.com/office/powerpoint/2010/main" val="235383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" y="34638"/>
            <a:ext cx="9132586" cy="98509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Mermaid (or Minotaur?) evaluations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|   </a:t>
            </a:r>
            <a:fld id="{5D01E7E5-6465-7A46-A26D-BAABC2D34D3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9513AC-AD3D-16A8-8CCE-24580A0F5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5" y="1914939"/>
            <a:ext cx="3785153" cy="3028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B6654-E819-183E-696B-18659378C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900" y="3136900"/>
            <a:ext cx="584200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0677B7-5B44-0A6D-4B78-D31226118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845" y="1238392"/>
            <a:ext cx="4607340" cy="46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2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heproduction_kscott" id="{3D508043-CA7E-44C1-8C4A-B4C515335CCC}" vid="{B1EC991F-B9B5-4537-8EAC-6B57952D60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iheproduction_kscott</Template>
  <TotalTime>52119</TotalTime>
  <Words>446</Words>
  <Application>Microsoft Macintosh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Office Theme</vt:lpstr>
      <vt:lpstr>ENDF8.1 evaluations</vt:lpstr>
      <vt:lpstr>Some highlights on evaluations</vt:lpstr>
      <vt:lpstr>Hybrid evaluations (not Frankenstein)</vt:lpstr>
      <vt:lpstr>Hybrid evaluations (not Frankenstein)</vt:lpstr>
      <vt:lpstr>Hybrid evaluations (not Frankenstein)</vt:lpstr>
      <vt:lpstr>Mermaid (or Minotaur?) evaluations</vt:lpstr>
    </vt:vector>
  </TitlesOfParts>
  <Company>LANL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Kimberly</dc:creator>
  <cp:lastModifiedBy>Chadwick, Mark Benjamin</cp:lastModifiedBy>
  <cp:revision>417</cp:revision>
  <cp:lastPrinted>2023-04-21T17:16:49Z</cp:lastPrinted>
  <dcterms:created xsi:type="dcterms:W3CDTF">2018-01-12T16:14:10Z</dcterms:created>
  <dcterms:modified xsi:type="dcterms:W3CDTF">2023-04-27T15:12:38Z</dcterms:modified>
</cp:coreProperties>
</file>