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8" r:id="rId2"/>
    <p:sldId id="735" r:id="rId3"/>
    <p:sldId id="741" r:id="rId4"/>
    <p:sldId id="736" r:id="rId5"/>
    <p:sldId id="739" r:id="rId6"/>
    <p:sldId id="738" r:id="rId7"/>
    <p:sldId id="632" r:id="rId8"/>
    <p:sldId id="630" r:id="rId9"/>
    <p:sldId id="631" r:id="rId10"/>
    <p:sldId id="744" r:id="rId11"/>
    <p:sldId id="638" r:id="rId12"/>
    <p:sldId id="745" r:id="rId13"/>
    <p:sldId id="740" r:id="rId14"/>
    <p:sldId id="742" r:id="rId15"/>
    <p:sldId id="747" r:id="rId16"/>
    <p:sldId id="746" r:id="rId17"/>
    <p:sldId id="743" r:id="rId18"/>
    <p:sldId id="633" r:id="rId19"/>
    <p:sldId id="634" r:id="rId20"/>
    <p:sldId id="635" r:id="rId21"/>
    <p:sldId id="636" r:id="rId22"/>
    <p:sldId id="637" r:id="rId23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lkington, Desmond (LAB)" initials="PD(" lastIdx="4" clrIdx="0">
    <p:extLst>
      <p:ext uri="{19B8F6BF-5375-455C-9EA6-DF929625EA0E}">
        <p15:presenceInfo xmlns:p15="http://schemas.microsoft.com/office/powerpoint/2012/main" userId="S-1-5-21-2844929807-1687724802-988633214-170995" providerId="AD"/>
      </p:ext>
    </p:extLst>
  </p:cmAuthor>
  <p:cmAuthor id="2" name="Hebner, Gregory A" initials="HGA" lastIdx="5" clrIdx="1">
    <p:extLst>
      <p:ext uri="{19B8F6BF-5375-455C-9EA6-DF929625EA0E}">
        <p15:presenceInfo xmlns:p15="http://schemas.microsoft.com/office/powerpoint/2012/main" userId="S-1-5-21-2076390139-1363556362-943750798-51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51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23" autoAdjust="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4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3" cy="464185"/>
          </a:xfrm>
          <a:prstGeom prst="rect">
            <a:avLst/>
          </a:prstGeom>
        </p:spPr>
        <p:txBody>
          <a:bodyPr vert="horz" lIns="92948" tIns="46474" rIns="92948" bIns="4647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1" y="1"/>
            <a:ext cx="3026833" cy="464185"/>
          </a:xfrm>
          <a:prstGeom prst="rect">
            <a:avLst/>
          </a:prstGeom>
        </p:spPr>
        <p:txBody>
          <a:bodyPr vert="horz" lIns="92948" tIns="46474" rIns="92948" bIns="46474" rtlCol="0"/>
          <a:lstStyle>
            <a:lvl1pPr algn="r">
              <a:defRPr sz="1200"/>
            </a:lvl1pPr>
          </a:lstStyle>
          <a:p>
            <a:fld id="{2BFC5B56-155A-8A4F-A200-15510EAC000D}" type="datetime1">
              <a:rPr lang="en-US" smtClean="0"/>
              <a:t>4/27/23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48" tIns="46474" rIns="92948" bIns="46474" rtlCol="0" anchor="b"/>
          <a:lstStyle>
            <a:lvl1pPr algn="l">
              <a:defRPr sz="1200"/>
            </a:lvl1pPr>
          </a:lstStyle>
          <a:p>
            <a:r>
              <a:rPr lang="en-US"/>
              <a:t>Los Alamos National Laboratory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48" tIns="46474" rIns="92948" bIns="46474" rtlCol="0" anchor="b"/>
          <a:lstStyle>
            <a:lvl1pPr algn="r">
              <a:defRPr sz="1200"/>
            </a:lvl1pPr>
          </a:lstStyle>
          <a:p>
            <a:fld id="{FA3DA938-9C0B-3841-966A-9297D5C04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0931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3" cy="464185"/>
          </a:xfrm>
          <a:prstGeom prst="rect">
            <a:avLst/>
          </a:prstGeom>
        </p:spPr>
        <p:txBody>
          <a:bodyPr vert="horz" lIns="92948" tIns="46474" rIns="92948" bIns="4647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1"/>
            <a:ext cx="3026833" cy="464185"/>
          </a:xfrm>
          <a:prstGeom prst="rect">
            <a:avLst/>
          </a:prstGeom>
        </p:spPr>
        <p:txBody>
          <a:bodyPr vert="horz" lIns="92948" tIns="46474" rIns="92948" bIns="46474" rtlCol="0"/>
          <a:lstStyle>
            <a:lvl1pPr algn="r">
              <a:defRPr sz="1200"/>
            </a:lvl1pPr>
          </a:lstStyle>
          <a:p>
            <a:fld id="{420232FE-02A3-6D41-B422-B15757ACBFED}" type="datetime1">
              <a:rPr lang="en-US" smtClean="0"/>
              <a:t>4/27/23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48" tIns="46474" rIns="92948" bIns="4647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48" tIns="46474" rIns="92948" bIns="464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48" tIns="46474" rIns="92948" bIns="46474" rtlCol="0" anchor="b"/>
          <a:lstStyle>
            <a:lvl1pPr algn="l">
              <a:defRPr sz="1200"/>
            </a:lvl1pPr>
          </a:lstStyle>
          <a:p>
            <a:r>
              <a:rPr lang="en-US"/>
              <a:t>Los Alamos National Laboratory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48" tIns="46474" rIns="92948" bIns="46474" rtlCol="0" anchor="b"/>
          <a:lstStyle>
            <a:lvl1pPr algn="r">
              <a:defRPr sz="1200"/>
            </a:lvl1pPr>
          </a:lstStyle>
          <a:p>
            <a:fld id="{9B4268CE-33B7-7549-BEF6-7F438D74A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3916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-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1371600" y="0"/>
            <a:ext cx="1371600" cy="2677650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NOTE</a:t>
            </a:r>
            <a:r>
              <a:rPr lang="en-US" sz="1200" b="0" dirty="0">
                <a:solidFill>
                  <a:srgbClr val="000000"/>
                </a:solidFill>
              </a:rPr>
              <a:t>: THIS IS YOUR WALK-IN SLIDE OPTION #1.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the Title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Slide, display this slide on the venue screen while your audience is arriving.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title slide.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309670"/>
            <a:ext cx="9144000" cy="55957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D0C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572000" y="6647649"/>
            <a:ext cx="4572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Operated by Los Alamos National Security, LLC for the U.S. Department of Energy's NNSA</a:t>
            </a:r>
          </a:p>
        </p:txBody>
      </p:sp>
      <p:pic>
        <p:nvPicPr>
          <p:cNvPr id="14" name="Picture 13" descr="LANL_allWHITE.ai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21" t="26248" r="27098" b="30198"/>
          <a:stretch/>
        </p:blipFill>
        <p:spPr>
          <a:xfrm>
            <a:off x="545314" y="796040"/>
            <a:ext cx="7542237" cy="3763219"/>
          </a:xfrm>
          <a:prstGeom prst="rect">
            <a:avLst/>
          </a:prstGeom>
        </p:spPr>
      </p:pic>
      <p:pic>
        <p:nvPicPr>
          <p:cNvPr id="15" name="Picture 14" descr="NNSA_80%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16" t="44234" r="25200" b="40485"/>
          <a:stretch/>
        </p:blipFill>
        <p:spPr>
          <a:xfrm>
            <a:off x="8104485" y="6393736"/>
            <a:ext cx="961301" cy="32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1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-in slide - Photo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09670"/>
            <a:ext cx="9144000" cy="55957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D0C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572000" y="6647649"/>
            <a:ext cx="4572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Operated by Los Alamos National Security, LLC for the U.S. Department of Energy's NNSA</a:t>
            </a:r>
          </a:p>
        </p:txBody>
      </p:sp>
      <p:pic>
        <p:nvPicPr>
          <p:cNvPr id="12" name="Picture 11" descr="NNSA_80%.ai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16" t="44234" r="25200" b="40485"/>
          <a:stretch/>
        </p:blipFill>
        <p:spPr>
          <a:xfrm>
            <a:off x="8087554" y="6326302"/>
            <a:ext cx="961301" cy="385862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0160"/>
            <a:ext cx="5334000" cy="631952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>
            <a:off x="5334000" y="-10160"/>
            <a:ext cx="3810000" cy="6309360"/>
          </a:xfrm>
          <a:custGeom>
            <a:avLst/>
            <a:gdLst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3810000 w 3810000"/>
              <a:gd name="connsiteY2" fmla="*/ 5257800 h 5257800"/>
              <a:gd name="connsiteX3" fmla="*/ 0 w 3810000"/>
              <a:gd name="connsiteY3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46200 w 3810000"/>
              <a:gd name="connsiteY2" fmla="*/ 3852333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46200 w 3810000"/>
              <a:gd name="connsiteY2" fmla="*/ 3852333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257800">
                <a:moveTo>
                  <a:pt x="0" y="5257800"/>
                </a:moveTo>
                <a:lnTo>
                  <a:pt x="0" y="0"/>
                </a:lnTo>
                <a:cubicBezTo>
                  <a:pt x="16933" y="708378"/>
                  <a:pt x="59269" y="2737554"/>
                  <a:pt x="1193801" y="3911599"/>
                </a:cubicBezTo>
                <a:cubicBezTo>
                  <a:pt x="1899356" y="4580464"/>
                  <a:pt x="2791178" y="5012267"/>
                  <a:pt x="3810000" y="5257800"/>
                </a:cubicBezTo>
                <a:lnTo>
                  <a:pt x="0" y="5257800"/>
                </a:lnTo>
                <a:close/>
              </a:path>
            </a:pathLst>
          </a:custGeom>
          <a:solidFill>
            <a:srgbClr val="080419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884335" y="3291843"/>
            <a:ext cx="2971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Delivering science and technology</a:t>
            </a:r>
            <a:b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</a:br>
            <a: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to protect our nation</a:t>
            </a:r>
            <a:b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</a:br>
            <a: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and promote world stability</a:t>
            </a:r>
          </a:p>
          <a:p>
            <a:pPr algn="ctr"/>
            <a:endParaRPr lang="en-US" sz="1400" dirty="0">
              <a:solidFill>
                <a:srgbClr val="FFFFFF">
                  <a:alpha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439333" y="3"/>
            <a:ext cx="1439333" cy="3231647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NOTE</a:t>
            </a:r>
            <a:r>
              <a:rPr lang="en-US" sz="1200" b="0" dirty="0">
                <a:solidFill>
                  <a:srgbClr val="000000"/>
                </a:solidFill>
              </a:rPr>
              <a:t>: THIS IS YOUR WALK</a:t>
            </a:r>
            <a:r>
              <a:rPr lang="en-US" sz="1200" b="0" baseline="0" dirty="0">
                <a:solidFill>
                  <a:srgbClr val="000000"/>
                </a:solidFill>
              </a:rPr>
              <a:t>-IN </a:t>
            </a:r>
            <a:r>
              <a:rPr lang="en-US" sz="1200" b="0" dirty="0">
                <a:solidFill>
                  <a:srgbClr val="000000"/>
                </a:solidFill>
              </a:rPr>
              <a:t>SLIDE OPTION #2.</a:t>
            </a:r>
            <a:r>
              <a:rPr lang="en-US" sz="1200" b="0" baseline="0" dirty="0">
                <a:solidFill>
                  <a:srgbClr val="000000"/>
                </a:solidFill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the Title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Slide, display this slide on the venue screen while your audience is arriving.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title slide.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dirty="0">
                <a:effectLst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only a high-resolution photograph.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6" name="Picture 15" descr="LANL_allWHITE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21" t="26248" r="27098" b="30198"/>
          <a:stretch/>
        </p:blipFill>
        <p:spPr>
          <a:xfrm>
            <a:off x="5582838" y="989895"/>
            <a:ext cx="3055811" cy="15247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945" b="-138"/>
          <a:stretch/>
        </p:blipFill>
        <p:spPr>
          <a:xfrm>
            <a:off x="8709" y="0"/>
            <a:ext cx="6858000" cy="632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1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632432"/>
            <a:ext cx="9144000" cy="48974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"/>
            <a:ext cx="7772400" cy="1633361"/>
          </a:xfrm>
          <a:prstGeom prst="rect">
            <a:avLst/>
          </a:prstGeom>
        </p:spPr>
        <p:txBody>
          <a:bodyPr lIns="91433" tIns="45717" rIns="91433" bIns="45717" anchor="b"/>
          <a:lstStyle>
            <a:lvl1pPr algn="r">
              <a:defRPr sz="3600" b="0" i="0">
                <a:solidFill>
                  <a:srgbClr val="FFFFFF"/>
                </a:solidFill>
                <a:latin typeface="+mj-lt"/>
              </a:defRPr>
            </a:lvl1pPr>
          </a:lstStyle>
          <a:p>
            <a:pPr algn="r"/>
            <a:r>
              <a:rPr lang="en-US" b="1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143500" y="3798488"/>
            <a:ext cx="3543300" cy="728290"/>
          </a:xfrm>
          <a:prstGeom prst="rect">
            <a:avLst/>
          </a:prstGeom>
        </p:spPr>
        <p:txBody>
          <a:bodyPr vert="horz" lIns="91433" tIns="45717" rIns="91433" bIns="45717" anchor="b"/>
          <a:lstStyle>
            <a:lvl1pPr marL="0" indent="0" algn="r">
              <a:buNone/>
              <a:defRPr sz="1800" b="1">
                <a:solidFill>
                  <a:schemeClr val="tx1"/>
                </a:solidFill>
              </a:defRPr>
            </a:lvl1pPr>
            <a:lvl2pPr marL="457164" indent="0">
              <a:buNone/>
              <a:defRPr sz="2400" b="1">
                <a:solidFill>
                  <a:schemeClr val="tx1"/>
                </a:solidFill>
              </a:defRPr>
            </a:lvl2pPr>
            <a:lvl3pPr marL="914327" indent="0">
              <a:buNone/>
              <a:defRPr sz="2400" b="1">
                <a:solidFill>
                  <a:schemeClr val="tx1"/>
                </a:solidFill>
              </a:defRPr>
            </a:lvl3pPr>
            <a:lvl4pPr marL="1371491" indent="0">
              <a:buNone/>
              <a:defRPr sz="2400" b="1">
                <a:solidFill>
                  <a:schemeClr val="tx1"/>
                </a:solidFill>
              </a:defRPr>
            </a:lvl4pPr>
            <a:lvl5pPr marL="1828654" indent="0">
              <a:buNone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presenter/s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4527560"/>
            <a:ext cx="3543300" cy="752592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632434"/>
            <a:ext cx="7772400" cy="1088908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164" indent="0" algn="r">
              <a:buNone/>
              <a:defRPr sz="3600"/>
            </a:lvl2pPr>
            <a:lvl3pPr marL="914327" indent="0" algn="r">
              <a:buNone/>
              <a:defRPr sz="3600"/>
            </a:lvl3pPr>
            <a:lvl4pPr marL="1371491" indent="0" algn="r">
              <a:buNone/>
              <a:defRPr sz="3600"/>
            </a:lvl4pPr>
            <a:lvl5pPr marL="1828654" indent="0" algn="r">
              <a:buNone/>
              <a:defRPr sz="3600"/>
            </a:lvl5pPr>
          </a:lstStyle>
          <a:p>
            <a:pPr lvl="0"/>
            <a:r>
              <a:rPr lang="en-US" dirty="0"/>
              <a:t>Click to add subtitle/venue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69" y="6529923"/>
            <a:ext cx="1947333" cy="31609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LA-UR# 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572000" y="6016849"/>
            <a:ext cx="4572000" cy="452454"/>
            <a:chOff x="4572000" y="5026384"/>
            <a:chExt cx="4572000" cy="452454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572000" y="5294172"/>
              <a:ext cx="45720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Operated by Triad National Security, LLC for the U.S. Department of Energy's NNSA</a:t>
              </a:r>
            </a:p>
          </p:txBody>
        </p:sp>
        <p:pic>
          <p:nvPicPr>
            <p:cNvPr id="25" name="Picture 24" descr="NNSA_80%.ai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116" t="44234" r="25200" b="40485"/>
            <a:stretch/>
          </p:blipFill>
          <p:spPr>
            <a:xfrm>
              <a:off x="8087551" y="5026384"/>
              <a:ext cx="961301" cy="3215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99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5093"/>
            <a:ext cx="9144000" cy="55077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"/>
            <a:ext cx="8229600" cy="98509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agenda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C695E-3847-284B-804A-F0C0441E204C}" type="datetime1">
              <a:rPr lang="en-US" smtClean="0"/>
              <a:t>4/27/23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31268" y="1131636"/>
            <a:ext cx="0" cy="51941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895602" y="1131637"/>
            <a:ext cx="1617663" cy="381074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95602" y="1512712"/>
            <a:ext cx="1617663" cy="381074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 b="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/>
              <a:t>Click to edit time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95602" y="2223912"/>
            <a:ext cx="1617663" cy="381074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 b="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/>
              <a:t>Click to edit location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1131636"/>
            <a:ext cx="3886200" cy="51941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agenda item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025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64180"/>
            <a:ext cx="8229600" cy="98509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6442-326F-BF43-9512-C754596C1A34}" type="datetime1">
              <a:rPr lang="en-US" smtClean="0"/>
              <a:t>4/27/23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2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5093"/>
            <a:ext cx="9144000" cy="55077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"/>
            <a:ext cx="8229600" cy="98509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4/27/23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8289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-11364"/>
            <a:ext cx="8229600" cy="1143000"/>
          </a:xfrm>
          <a:prstGeom prst="rect">
            <a:avLst/>
          </a:prstGeom>
        </p:spPr>
        <p:txBody>
          <a:bodyPr vert="horz" anchor="ctr"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497D45A-E2C2-5444-8727-94AA467EBF1A}" type="datetime1">
              <a:rPr lang="en-US" smtClean="0"/>
              <a:t>4/27/23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082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83824"/>
            <a:ext cx="9144000" cy="61090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5A60-AEBD-CD41-AE13-C139EF5F076B}" type="datetime1">
              <a:rPr lang="en-US" smtClean="0"/>
              <a:t>4/27/23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3822"/>
            <a:ext cx="8229600" cy="60127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199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75171"/>
            <a:ext cx="9144000" cy="6308195"/>
          </a:xfrm>
          <a:prstGeom prst="rect">
            <a:avLst/>
          </a:prstGeom>
        </p:spPr>
        <p:txBody>
          <a:bodyPr vert="horz" lIns="91433" tIns="45717" rIns="91433" bIns="45717" anchor="ctr"/>
          <a:lstStyle>
            <a:lvl1pPr marL="0" marR="0" indent="0" algn="ctr" defTabSz="45716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500" smtClean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75329" y="3656395"/>
            <a:ext cx="5393342" cy="46165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txBody>
          <a:bodyPr vert="horz" wrap="square" lIns="91433" tIns="45717" rIns="91433" bIns="45717">
            <a:sp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statement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-117070" y="1337846"/>
            <a:ext cx="101168" cy="403105"/>
          </a:xfrm>
          <a:prstGeom prst="rect">
            <a:avLst/>
          </a:prstGeom>
          <a:solidFill>
            <a:srgbClr val="2682C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-117070" y="1740950"/>
            <a:ext cx="101168" cy="403105"/>
          </a:xfrm>
          <a:prstGeom prst="rect">
            <a:avLst/>
          </a:prstGeom>
          <a:solidFill>
            <a:srgbClr val="EA77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-117070" y="2144054"/>
            <a:ext cx="101168" cy="403105"/>
          </a:xfrm>
          <a:prstGeom prst="rect">
            <a:avLst/>
          </a:prstGeom>
          <a:solidFill>
            <a:srgbClr val="F448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-117070" y="2547159"/>
            <a:ext cx="101168" cy="403105"/>
          </a:xfrm>
          <a:prstGeom prst="rect">
            <a:avLst/>
          </a:prstGeom>
          <a:solidFill>
            <a:srgbClr val="2293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-117070" y="2"/>
            <a:ext cx="101168" cy="403105"/>
          </a:xfrm>
          <a:prstGeom prst="rect">
            <a:avLst/>
          </a:prstGeom>
          <a:solidFill>
            <a:srgbClr val="0D0E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-117070" y="403106"/>
            <a:ext cx="101168" cy="403105"/>
          </a:xfrm>
          <a:prstGeom prst="rect">
            <a:avLst/>
          </a:prstGeom>
          <a:solidFill>
            <a:srgbClr val="F8B6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-117070" y="872773"/>
            <a:ext cx="101168" cy="4031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8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51D7D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-1" y="6491818"/>
            <a:ext cx="3310467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004050" y="6491818"/>
            <a:ext cx="2133600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BB098140-90E5-4392-9510-CF3F577C3551}" type="datetime1">
              <a:rPr lang="en-US" smtClean="0"/>
              <a:pPr/>
              <a:t>4/27/23</a:t>
            </a:fld>
            <a:r>
              <a:rPr lang="en-US" dirty="0"/>
              <a:t>   |   </a:t>
            </a:r>
            <a:fld id="{5D01E7E5-6465-7A46-A26D-BAABC2D34D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117070" y="1486493"/>
            <a:ext cx="101168" cy="447895"/>
          </a:xfrm>
          <a:prstGeom prst="rect">
            <a:avLst/>
          </a:prstGeom>
          <a:solidFill>
            <a:srgbClr val="2682C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-117070" y="1934387"/>
            <a:ext cx="101168" cy="447895"/>
          </a:xfrm>
          <a:prstGeom prst="rect">
            <a:avLst/>
          </a:prstGeom>
          <a:solidFill>
            <a:srgbClr val="EA77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-117070" y="2382281"/>
            <a:ext cx="101168" cy="447895"/>
          </a:xfrm>
          <a:prstGeom prst="rect">
            <a:avLst/>
          </a:prstGeom>
          <a:solidFill>
            <a:srgbClr val="F448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-117070" y="2830175"/>
            <a:ext cx="101168" cy="447895"/>
          </a:xfrm>
          <a:prstGeom prst="rect">
            <a:avLst/>
          </a:prstGeom>
          <a:solidFill>
            <a:srgbClr val="2293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-117070" y="0"/>
            <a:ext cx="101168" cy="447895"/>
          </a:xfrm>
          <a:prstGeom prst="rect">
            <a:avLst/>
          </a:prstGeom>
          <a:solidFill>
            <a:srgbClr val="0D0E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-117070" y="447894"/>
            <a:ext cx="101168" cy="447895"/>
          </a:xfrm>
          <a:prstGeom prst="rect">
            <a:avLst/>
          </a:prstGeom>
          <a:solidFill>
            <a:srgbClr val="F8B6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-117070" y="969744"/>
            <a:ext cx="101168" cy="4478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-635000" y="-2"/>
            <a:ext cx="51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rgbClr val="0D0C2E"/>
                </a:solidFill>
              </a:rPr>
              <a:t>NOTE:</a:t>
            </a:r>
          </a:p>
          <a:p>
            <a:pPr algn="r"/>
            <a:r>
              <a:rPr lang="en-US" sz="800" dirty="0">
                <a:solidFill>
                  <a:srgbClr val="0D0C2E"/>
                </a:solidFill>
              </a:rPr>
              <a:t>This is</a:t>
            </a:r>
            <a:r>
              <a:rPr lang="en-US" sz="800" baseline="0" dirty="0">
                <a:solidFill>
                  <a:srgbClr val="0D0C2E"/>
                </a:solidFill>
              </a:rPr>
              <a:t> the lab color palette.</a:t>
            </a:r>
            <a:endParaRPr lang="en-US" sz="800" baseline="0" dirty="0">
              <a:solidFill>
                <a:srgbClr val="0D0C2E"/>
              </a:solidFill>
              <a:latin typeface="Wingdings"/>
              <a:ea typeface="Wingdings"/>
              <a:cs typeface="Wingding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34279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49" r:id="rId3"/>
    <p:sldLayoutId id="2147483673" r:id="rId4"/>
    <p:sldLayoutId id="2147483671" r:id="rId5"/>
    <p:sldLayoutId id="2147483650" r:id="rId6"/>
    <p:sldLayoutId id="2147483660" r:id="rId7"/>
    <p:sldLayoutId id="2147483674" r:id="rId8"/>
    <p:sldLayoutId id="2147483677" r:id="rId9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03225" indent="-1714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3038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54075" indent="-173038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87438" indent="-174625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1"/>
            <a:ext cx="9143999" cy="1478603"/>
          </a:xfrm>
        </p:spPr>
        <p:txBody>
          <a:bodyPr/>
          <a:lstStyle/>
          <a:p>
            <a:pPr algn="l"/>
            <a:r>
              <a:rPr lang="en-US" sz="2800" b="1" dirty="0"/>
              <a:t>Photonuclear evaluations for ENDF8.1</a:t>
            </a:r>
            <a:endParaRPr lang="en-US" sz="24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37771" y="1911650"/>
            <a:ext cx="7649029" cy="952770"/>
          </a:xfrm>
        </p:spPr>
        <p:txBody>
          <a:bodyPr/>
          <a:lstStyle/>
          <a:p>
            <a:r>
              <a:rPr lang="en-US" sz="2400" dirty="0"/>
              <a:t>Mark B. Chadwick</a:t>
            </a:r>
          </a:p>
          <a:p>
            <a:r>
              <a:rPr lang="en-US" sz="1600" dirty="0"/>
              <a:t>Chief Scientist &amp; Chief Operating Officer for Weapons Physics </a:t>
            </a:r>
          </a:p>
          <a:p>
            <a:r>
              <a:rPr lang="en-US" sz="1600" dirty="0"/>
              <a:t>Los Alamos National Laboratory</a:t>
            </a:r>
          </a:p>
          <a:p>
            <a:r>
              <a:rPr lang="en-US" sz="1600" dirty="0"/>
              <a:t>April 27, 2023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C2B8C9E-E870-A84A-A6F1-30A18BBB8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334" y="4276788"/>
            <a:ext cx="724737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D9822E-A953-BB44-82AF-5D503D5F2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622" y="981109"/>
            <a:ext cx="67729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0" name="Picture 16" descr="Image result for los alamos national laboratory">
            <a:extLst>
              <a:ext uri="{FF2B5EF4-FFF2-40B4-BE49-F238E27FC236}">
                <a16:creationId xmlns:a16="http://schemas.microsoft.com/office/drawing/2014/main" id="{98AC0735-D528-AB49-AE62-852D5F980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8237" y="130946"/>
            <a:ext cx="1444874" cy="138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los alamos national laboratory main gate">
            <a:extLst>
              <a:ext uri="{FF2B5EF4-FFF2-40B4-BE49-F238E27FC236}">
                <a16:creationId xmlns:a16="http://schemas.microsoft.com/office/drawing/2014/main" id="{77422BA3-E68E-3C45-8FC9-946ADB3AE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9" y="3123631"/>
            <a:ext cx="4255908" cy="240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875EC3-1F7A-8983-F167-8F98FF6F96D0}"/>
              </a:ext>
            </a:extLst>
          </p:cNvPr>
          <p:cNvSpPr txBox="1"/>
          <p:nvPr/>
        </p:nvSpPr>
        <p:spPr>
          <a:xfrm>
            <a:off x="648622" y="3945835"/>
            <a:ext cx="3403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 Thanks also for help from</a:t>
            </a:r>
          </a:p>
          <a:p>
            <a:r>
              <a:rPr lang="en-US" dirty="0"/>
              <a:t>Nathan Gibson and </a:t>
            </a:r>
            <a:r>
              <a:rPr lang="en-US" dirty="0" err="1"/>
              <a:t>Ajeeta</a:t>
            </a:r>
            <a:endParaRPr lang="en-US" dirty="0"/>
          </a:p>
          <a:p>
            <a:r>
              <a:rPr lang="en-US" dirty="0"/>
              <a:t>for some exp data comparisons</a:t>
            </a:r>
          </a:p>
        </p:txBody>
      </p:sp>
    </p:spTree>
    <p:extLst>
      <p:ext uri="{BB962C8B-B14F-4D97-AF65-F5344CB8AC3E}">
        <p14:creationId xmlns:p14="http://schemas.microsoft.com/office/powerpoint/2010/main" val="826197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" y="34638"/>
            <a:ext cx="9132586" cy="985093"/>
          </a:xfrm>
          <a:prstGeom prst="rect">
            <a:avLst/>
          </a:prstGeom>
        </p:spPr>
        <p:txBody>
          <a:bodyPr/>
          <a:lstStyle/>
          <a:p>
            <a:r>
              <a:rPr lang="en-US" baseline="30000" dirty="0">
                <a:solidFill>
                  <a:srgbClr val="FFFF00"/>
                </a:solidFill>
              </a:rPr>
              <a:t>239</a:t>
            </a:r>
            <a:r>
              <a:rPr lang="en-US" dirty="0">
                <a:solidFill>
                  <a:srgbClr val="FFFF00"/>
                </a:solidFill>
              </a:rPr>
              <a:t>Pu – more comparisons from Nathan and </a:t>
            </a:r>
            <a:r>
              <a:rPr lang="en-US" dirty="0" err="1">
                <a:solidFill>
                  <a:srgbClr val="FFFF00"/>
                </a:solidFill>
              </a:rPr>
              <a:t>Ajeeta</a:t>
            </a:r>
            <a:r>
              <a:rPr lang="en-US" dirty="0">
                <a:solidFill>
                  <a:srgbClr val="FFFF00"/>
                </a:solidFill>
              </a:rPr>
              <a:t>. Same comparisons as what we just saw.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|   </a:t>
            </a:r>
            <a:fld id="{5D01E7E5-6465-7A46-A26D-BAABC2D34D38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 descr="Chart, line chart, histogram&#10;&#10;Description automatically generated">
            <a:extLst>
              <a:ext uri="{FF2B5EF4-FFF2-40B4-BE49-F238E27FC236}">
                <a16:creationId xmlns:a16="http://schemas.microsoft.com/office/drawing/2014/main" id="{A77E4A24-E31E-ED43-16A1-A0A5E1F7B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44" y="1625876"/>
            <a:ext cx="4604027" cy="3453020"/>
          </a:xfrm>
          <a:prstGeom prst="rect">
            <a:avLst/>
          </a:prstGeom>
        </p:spPr>
      </p:pic>
      <p:pic>
        <p:nvPicPr>
          <p:cNvPr id="9" name="Picture 8" descr="Chart, line chart, histogram&#10;&#10;Description automatically generated">
            <a:extLst>
              <a:ext uri="{FF2B5EF4-FFF2-40B4-BE49-F238E27FC236}">
                <a16:creationId xmlns:a16="http://schemas.microsoft.com/office/drawing/2014/main" id="{8C0AF3A1-1B9B-23B5-D0B4-70FC3387E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623" y="1625876"/>
            <a:ext cx="4604027" cy="34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40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" y="34638"/>
            <a:ext cx="9132586" cy="985093"/>
          </a:xfrm>
          <a:prstGeom prst="rect">
            <a:avLst/>
          </a:prstGeom>
        </p:spPr>
        <p:txBody>
          <a:bodyPr/>
          <a:lstStyle/>
          <a:p>
            <a:r>
              <a:rPr lang="en-US" baseline="30000" dirty="0">
                <a:solidFill>
                  <a:srgbClr val="FFFF00"/>
                </a:solidFill>
              </a:rPr>
              <a:t>comparisons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|   </a:t>
            </a:r>
            <a:fld id="{5D01E7E5-6465-7A46-A26D-BAABC2D34D38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6873C5E-D576-321D-A529-26F2998A3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61" y="1019731"/>
            <a:ext cx="4232981" cy="3738217"/>
          </a:xfrm>
          <a:prstGeom prst="rect">
            <a:avLst/>
          </a:prstGeom>
        </p:spPr>
      </p:pic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3D45DB8C-C745-36BB-5D50-D3AD6E240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786" y="3119779"/>
            <a:ext cx="4481720" cy="34212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30B335-6780-E978-896A-F19E1613E652}"/>
              </a:ext>
            </a:extLst>
          </p:cNvPr>
          <p:cNvSpPr txBox="1"/>
          <p:nvPr/>
        </p:nvSpPr>
        <p:spPr>
          <a:xfrm>
            <a:off x="367748" y="4830418"/>
            <a:ext cx="38166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IAEA2019 is higher, matching Caldwell 1980 data. But this is not supported by the recent LLNL/TUNL </a:t>
            </a:r>
            <a:r>
              <a:rPr lang="en-US" dirty="0" err="1"/>
              <a:t>Tonchev</a:t>
            </a:r>
            <a:r>
              <a:rPr lang="en-US" dirty="0"/>
              <a:t> measurement.</a:t>
            </a:r>
          </a:p>
          <a:p>
            <a:r>
              <a:rPr lang="en-US" dirty="0"/>
              <a:t>(and why change from </a:t>
            </a:r>
            <a:r>
              <a:rPr lang="en-US" dirty="0" err="1"/>
              <a:t>Varlamob</a:t>
            </a:r>
            <a:r>
              <a:rPr lang="en-US" dirty="0"/>
              <a:t>?)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CBABAC4-6C23-7821-FEEA-D2DF8EAF1C7A}"/>
              </a:ext>
            </a:extLst>
          </p:cNvPr>
          <p:cNvCxnSpPr/>
          <p:nvPr/>
        </p:nvCxnSpPr>
        <p:spPr>
          <a:xfrm flipV="1">
            <a:off x="2703443" y="4989443"/>
            <a:ext cx="4154557" cy="844827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423EF18-B414-2664-4F29-83FED3475C0C}"/>
              </a:ext>
            </a:extLst>
          </p:cNvPr>
          <p:cNvCxnSpPr>
            <a:cxnSpLocks/>
          </p:cNvCxnSpPr>
          <p:nvPr/>
        </p:nvCxnSpPr>
        <p:spPr>
          <a:xfrm flipV="1">
            <a:off x="1275520" y="1523656"/>
            <a:ext cx="1059631" cy="330676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336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" y="34638"/>
            <a:ext cx="9132586" cy="985093"/>
          </a:xfrm>
          <a:prstGeom prst="rect">
            <a:avLst/>
          </a:prstGeom>
        </p:spPr>
        <p:txBody>
          <a:bodyPr/>
          <a:lstStyle/>
          <a:p>
            <a:r>
              <a:rPr lang="en-US" baseline="30000" dirty="0">
                <a:solidFill>
                  <a:srgbClr val="FFFF00"/>
                </a:solidFill>
              </a:rPr>
              <a:t>235</a:t>
            </a:r>
            <a:r>
              <a:rPr lang="en-US" dirty="0">
                <a:solidFill>
                  <a:srgbClr val="FFFF00"/>
                </a:solidFill>
              </a:rPr>
              <a:t>U – more comparisons from Nathan and </a:t>
            </a:r>
            <a:r>
              <a:rPr lang="en-US" dirty="0" err="1">
                <a:solidFill>
                  <a:srgbClr val="FFFF00"/>
                </a:solidFill>
              </a:rPr>
              <a:t>Ajeeta</a:t>
            </a:r>
            <a:r>
              <a:rPr lang="en-US" dirty="0">
                <a:solidFill>
                  <a:srgbClr val="FFFF00"/>
                </a:solidFill>
              </a:rPr>
              <a:t>. Same comparisons as what we just saw.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|   </a:t>
            </a:r>
            <a:fld id="{5D01E7E5-6465-7A46-A26D-BAABC2D34D38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 descr="Chart, line chart, histogram&#10;&#10;Description automatically generated">
            <a:extLst>
              <a:ext uri="{FF2B5EF4-FFF2-40B4-BE49-F238E27FC236}">
                <a16:creationId xmlns:a16="http://schemas.microsoft.com/office/drawing/2014/main" id="{285BFE73-8687-9FB6-C53F-2A38D860F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96" y="1564293"/>
            <a:ext cx="4093817" cy="3070363"/>
          </a:xfrm>
          <a:prstGeom prst="rect">
            <a:avLst/>
          </a:prstGeom>
        </p:spPr>
      </p:pic>
      <p:pic>
        <p:nvPicPr>
          <p:cNvPr id="8" name="Picture 7" descr="Chart, line chart, histogram&#10;&#10;Description automatically generated">
            <a:extLst>
              <a:ext uri="{FF2B5EF4-FFF2-40B4-BE49-F238E27FC236}">
                <a16:creationId xmlns:a16="http://schemas.microsoft.com/office/drawing/2014/main" id="{F3FBA481-163F-52A5-8ECF-5393C2FBD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574" y="1313914"/>
            <a:ext cx="4496076" cy="337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25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" y="34638"/>
            <a:ext cx="9132586" cy="985093"/>
          </a:xfrm>
          <a:prstGeom prst="rect">
            <a:avLst/>
          </a:prstGeom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Tantalum-181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|   </a:t>
            </a:r>
            <a:fld id="{5D01E7E5-6465-7A46-A26D-BAABC2D34D38}" type="slidenum">
              <a:rPr lang="en-US" smtClean="0"/>
              <a:t>13</a:t>
            </a:fld>
            <a:endParaRPr lang="en-US" dirty="0"/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B31B1586-D3D7-EB4E-600A-9F76BE87A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" y="1151818"/>
            <a:ext cx="4175077" cy="33133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0E66E1-B720-1CA8-3F9B-D84CFA27483B}"/>
              </a:ext>
            </a:extLst>
          </p:cNvPr>
          <p:cNvSpPr txBox="1"/>
          <p:nvPr/>
        </p:nvSpPr>
        <p:spPr>
          <a:xfrm>
            <a:off x="4939747" y="1551048"/>
            <a:ext cx="36079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IAEA2019 evaluation </a:t>
            </a:r>
          </a:p>
          <a:p>
            <a:endParaRPr lang="en-US" dirty="0"/>
          </a:p>
          <a:p>
            <a:r>
              <a:rPr lang="en-US" dirty="0"/>
              <a:t>But a decision was made to follow some new </a:t>
            </a:r>
            <a:r>
              <a:rPr lang="en-US" dirty="0" err="1"/>
              <a:t>NewSUBARU</a:t>
            </a:r>
            <a:r>
              <a:rPr lang="en-US" dirty="0"/>
              <a:t> data, which seems reasonable</a:t>
            </a:r>
          </a:p>
          <a:p>
            <a:endParaRPr lang="en-US" dirty="0"/>
          </a:p>
          <a:p>
            <a:r>
              <a:rPr lang="en-US" dirty="0"/>
              <a:t>More testing is warranted owing to the wide usage of 181Ta in shielding</a:t>
            </a:r>
          </a:p>
          <a:p>
            <a:endParaRPr lang="en-US" dirty="0"/>
          </a:p>
          <a:p>
            <a:r>
              <a:rPr lang="en-US" dirty="0"/>
              <a:t>But tentatively, adopt IAEA2019 here </a:t>
            </a:r>
          </a:p>
        </p:txBody>
      </p:sp>
    </p:spTree>
    <p:extLst>
      <p:ext uri="{BB962C8B-B14F-4D97-AF65-F5344CB8AC3E}">
        <p14:creationId xmlns:p14="http://schemas.microsoft.com/office/powerpoint/2010/main" val="1243667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" y="34638"/>
            <a:ext cx="9132586" cy="985093"/>
          </a:xfrm>
          <a:prstGeom prst="rect">
            <a:avLst/>
          </a:prstGeom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Other cases – </a:t>
            </a:r>
            <a:r>
              <a:rPr lang="en-US" sz="2800" dirty="0" err="1">
                <a:solidFill>
                  <a:srgbClr val="FFFF00"/>
                </a:solidFill>
              </a:rPr>
              <a:t>D,C,B,O,Al,Si,Ca,W</a:t>
            </a:r>
            <a:r>
              <a:rPr lang="en-US" sz="2800" dirty="0">
                <a:solidFill>
                  <a:srgbClr val="FFFF00"/>
                </a:solidFill>
              </a:rPr>
              <a:t>, actinides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|   </a:t>
            </a:r>
            <a:fld id="{5D01E7E5-6465-7A46-A26D-BAABC2D34D38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0E66E1-B720-1CA8-3F9B-D84CFA27483B}"/>
              </a:ext>
            </a:extLst>
          </p:cNvPr>
          <p:cNvSpPr txBox="1"/>
          <p:nvPr/>
        </p:nvSpPr>
        <p:spPr>
          <a:xfrm>
            <a:off x="556590" y="1453055"/>
            <a:ext cx="77227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have performed quick reviews</a:t>
            </a:r>
          </a:p>
          <a:p>
            <a:endParaRPr lang="en-US" dirty="0"/>
          </a:p>
          <a:p>
            <a:r>
              <a:rPr lang="en-US" dirty="0"/>
              <a:t>I see no reason not to keep LANL/ENDF7=9</a:t>
            </a:r>
          </a:p>
          <a:p>
            <a:endParaRPr lang="en-US" dirty="0"/>
          </a:p>
          <a:p>
            <a:r>
              <a:rPr lang="en-US" dirty="0"/>
              <a:t>No recent data have come since 1999 (accept LLNL/Duke – see earlier)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218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" y="34638"/>
            <a:ext cx="9132586" cy="985093"/>
          </a:xfrm>
          <a:prstGeom prst="rect">
            <a:avLst/>
          </a:prstGeom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Some other notable comparisons… </a:t>
            </a:r>
            <a:r>
              <a:rPr lang="en-US" sz="2800" dirty="0" err="1">
                <a:solidFill>
                  <a:srgbClr val="FFFF00"/>
                </a:solidFill>
              </a:rPr>
              <a:t>eg</a:t>
            </a:r>
            <a:r>
              <a:rPr lang="en-US" sz="2800" dirty="0">
                <a:solidFill>
                  <a:srgbClr val="FFFF00"/>
                </a:solidFill>
              </a:rPr>
              <a:t> Gold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|   </a:t>
            </a:r>
            <a:fld id="{5D01E7E5-6465-7A46-A26D-BAABC2D34D38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0E66E1-B720-1CA8-3F9B-D84CFA27483B}"/>
              </a:ext>
            </a:extLst>
          </p:cNvPr>
          <p:cNvSpPr txBox="1"/>
          <p:nvPr/>
        </p:nvSpPr>
        <p:spPr>
          <a:xfrm>
            <a:off x="556590" y="1019731"/>
            <a:ext cx="77227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threshold behavior might matter for background (</a:t>
            </a:r>
            <a:r>
              <a:rPr lang="en-US" dirty="0" err="1"/>
              <a:t>g,n</a:t>
            </a:r>
            <a:r>
              <a:rPr lang="en-US" dirty="0"/>
              <a:t>) versus (n,2n) activation dosimetry</a:t>
            </a:r>
          </a:p>
          <a:p>
            <a:endParaRPr lang="en-US" dirty="0"/>
          </a:p>
          <a:p>
            <a:r>
              <a:rPr lang="en-US" dirty="0"/>
              <a:t>Neither 1999 </a:t>
            </a:r>
            <a:r>
              <a:rPr lang="en-US" dirty="0" err="1"/>
              <a:t>noer</a:t>
            </a:r>
            <a:r>
              <a:rPr lang="en-US" dirty="0"/>
              <a:t> 2019 great…. Maybe 1999=ENDF better?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D849E2-200A-AD61-358D-A35033C2B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50" y="2250018"/>
            <a:ext cx="56261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86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" y="34638"/>
            <a:ext cx="9132586" cy="98509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BLUF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|   </a:t>
            </a:r>
            <a:fld id="{5D01E7E5-6465-7A46-A26D-BAABC2D34D38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42CAB32-497D-6732-AA6B-37E02EDEE96E}"/>
              </a:ext>
            </a:extLst>
          </p:cNvPr>
          <p:cNvGraphicFramePr>
            <a:graphicFrameLocks noGrp="1"/>
          </p:cNvGraphicFramePr>
          <p:nvPr/>
        </p:nvGraphicFramePr>
        <p:xfrm>
          <a:off x="1192696" y="232656"/>
          <a:ext cx="7832034" cy="5956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017">
                  <a:extLst>
                    <a:ext uri="{9D8B030D-6E8A-4147-A177-3AD203B41FA5}">
                      <a16:colId xmlns:a16="http://schemas.microsoft.com/office/drawing/2014/main" val="3281711605"/>
                    </a:ext>
                  </a:extLst>
                </a:gridCol>
                <a:gridCol w="3855621">
                  <a:extLst>
                    <a:ext uri="{9D8B030D-6E8A-4147-A177-3AD203B41FA5}">
                      <a16:colId xmlns:a16="http://schemas.microsoft.com/office/drawing/2014/main" val="287927948"/>
                    </a:ext>
                  </a:extLst>
                </a:gridCol>
                <a:gridCol w="2346396">
                  <a:extLst>
                    <a:ext uri="{9D8B030D-6E8A-4147-A177-3AD203B41FA5}">
                      <a16:colId xmlns:a16="http://schemas.microsoft.com/office/drawing/2014/main" val="3764286839"/>
                    </a:ext>
                  </a:extLst>
                </a:gridCol>
              </a:tblGrid>
              <a:tr h="676663">
                <a:tc>
                  <a:txBody>
                    <a:bodyPr/>
                    <a:lstStyle/>
                    <a:p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/>
                        <a:t>Recent data?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68561"/>
                  </a:ext>
                </a:extLst>
              </a:tr>
              <a:tr h="617822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100s of 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solidFill>
                            <a:srgbClr val="FF0000"/>
                          </a:solidFill>
                        </a:rPr>
                        <a:t>Use IAEA2019. (but 9Be should be studied) –generally making an assumption that IAEA2019 are better than IAEA1999.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924395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9Be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solidFill>
                            <a:srgbClr val="FF0000"/>
                          </a:solidFill>
                        </a:rPr>
                        <a:t>Was Chinese, now consider using NNL (+merging)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40446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1D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Use from ENDF8 (Hale) / not 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341564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12C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Use from ENDF8. / not 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964175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14N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Use from ENDF8 /not 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028160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16O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Use from ENDF8/not 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080173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27Al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Use from ENDF8//not 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114092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28Si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Use from ENDF8/not Korea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543219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40Ca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Use from ENDF8/not Korea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677161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63Cu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Use from ENDF8/not 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476468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181Ta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rgbClr val="FF0000"/>
                          </a:solidFill>
                        </a:rPr>
                        <a:t>Use from IAEA2019/Romania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err="1">
                          <a:solidFill>
                            <a:srgbClr val="FF0000"/>
                          </a:solidFill>
                        </a:rPr>
                        <a:t>newSUBARU</a:t>
                      </a:r>
                      <a:endParaRPr lang="en-US" sz="1200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832299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184W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Use from ENDF8/not 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391827"/>
                  </a:ext>
                </a:extLst>
              </a:tr>
              <a:tr h="295375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206,207,208Pb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Use from ENDF8/not 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654587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237Np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Use from ENDF8/not 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349625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235U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Use from ENDF8/not 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LLNL/Duke.  ratios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080320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238U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Use from ENDF8/not 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LLNL/Duke. ratios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934281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239Pu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Use from ENDF8/not 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LLNL/Duke. ratios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32447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28BF049-F0A6-1774-C29C-F6F89510C6BE}"/>
              </a:ext>
            </a:extLst>
          </p:cNvPr>
          <p:cNvSpPr txBox="1"/>
          <p:nvPr/>
        </p:nvSpPr>
        <p:spPr>
          <a:xfrm>
            <a:off x="0" y="3508513"/>
            <a:ext cx="9044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Previously from LANL, 2—25 years ago</a:t>
            </a:r>
          </a:p>
          <a:p>
            <a:endParaRPr lang="en-US" sz="1200" dirty="0"/>
          </a:p>
          <a:p>
            <a:r>
              <a:rPr lang="en-US" sz="1200" dirty="0"/>
              <a:t>~Keep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238DC80A-4508-12E8-C1EC-2C839E9111CC}"/>
              </a:ext>
            </a:extLst>
          </p:cNvPr>
          <p:cNvSpPr/>
          <p:nvPr/>
        </p:nvSpPr>
        <p:spPr>
          <a:xfrm>
            <a:off x="834887" y="1977886"/>
            <a:ext cx="244889" cy="439309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A80C2378-3811-298A-4533-0BD1E338C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980" y="668941"/>
            <a:ext cx="3094107" cy="31057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CBC816-0261-0B4A-BE8F-02C91EEFF3A1}"/>
              </a:ext>
            </a:extLst>
          </p:cNvPr>
          <p:cNvSpPr txBox="1"/>
          <p:nvPr/>
        </p:nvSpPr>
        <p:spPr>
          <a:xfrm>
            <a:off x="7408937" y="1018733"/>
            <a:ext cx="16722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New SUBARU</a:t>
            </a:r>
          </a:p>
        </p:txBody>
      </p:sp>
    </p:spTree>
    <p:extLst>
      <p:ext uri="{BB962C8B-B14F-4D97-AF65-F5344CB8AC3E}">
        <p14:creationId xmlns:p14="http://schemas.microsoft.com/office/powerpoint/2010/main" val="2231489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" y="34638"/>
            <a:ext cx="9132586" cy="985093"/>
          </a:xfrm>
          <a:prstGeom prst="rect">
            <a:avLst/>
          </a:prstGeom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Backup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|   </a:t>
            </a:r>
            <a:fld id="{5D01E7E5-6465-7A46-A26D-BAABC2D34D3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509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" y="34638"/>
            <a:ext cx="9132586" cy="985093"/>
          </a:xfrm>
          <a:prstGeom prst="rect">
            <a:avLst/>
          </a:prstGeom>
        </p:spPr>
        <p:txBody>
          <a:bodyPr/>
          <a:lstStyle/>
          <a:p>
            <a:r>
              <a:rPr lang="en-US" baseline="30000" dirty="0">
                <a:solidFill>
                  <a:srgbClr val="FFFF00"/>
                </a:solidFill>
              </a:rPr>
              <a:t>2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|   </a:t>
            </a:r>
            <a:fld id="{5D01E7E5-6465-7A46-A26D-BAABC2D34D38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56D80A6-4B96-9B57-EF5D-43F4B5C38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09" y="1019731"/>
            <a:ext cx="2117101" cy="458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96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" y="34638"/>
            <a:ext cx="9132586" cy="985093"/>
          </a:xfrm>
          <a:prstGeom prst="rect">
            <a:avLst/>
          </a:prstGeom>
        </p:spPr>
        <p:txBody>
          <a:bodyPr/>
          <a:lstStyle/>
          <a:p>
            <a:r>
              <a:rPr lang="en-US" baseline="30000" dirty="0">
                <a:solidFill>
                  <a:srgbClr val="FFFF00"/>
                </a:solidFill>
              </a:rPr>
              <a:t>239</a:t>
            </a:r>
            <a:r>
              <a:rPr lang="en-US" dirty="0">
                <a:solidFill>
                  <a:srgbClr val="FFFF00"/>
                </a:solidFill>
              </a:rPr>
              <a:t>Pu – ENDF8 is a better fit to the Berman LLNL data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|   </a:t>
            </a:r>
            <a:fld id="{5D01E7E5-6465-7A46-A26D-BAABC2D34D38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 descr="Graphical user interface, text, application, letter&#10;&#10;Description automatically generated">
            <a:extLst>
              <a:ext uri="{FF2B5EF4-FFF2-40B4-BE49-F238E27FC236}">
                <a16:creationId xmlns:a16="http://schemas.microsoft.com/office/drawing/2014/main" id="{B0661D1A-C4E9-37B4-ADCD-1ED6C658A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628" y="1520687"/>
            <a:ext cx="2144656" cy="4641574"/>
          </a:xfrm>
          <a:prstGeom prst="rect">
            <a:avLst/>
          </a:prstGeom>
        </p:spPr>
      </p:pic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500AC23A-95FF-B3BC-2395-DC328961A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816" y="64095"/>
            <a:ext cx="3077511" cy="666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73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" y="34638"/>
            <a:ext cx="9132586" cy="98509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Background – Lots of LLNL &amp; LANL history here, back to 70s &amp; 80s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|   </a:t>
            </a:r>
            <a:fld id="{5D01E7E5-6465-7A46-A26D-BAABC2D34D38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08FBED-03AF-A5DF-9977-8F013505092D}"/>
              </a:ext>
            </a:extLst>
          </p:cNvPr>
          <p:cNvSpPr txBox="1"/>
          <p:nvPr/>
        </p:nvSpPr>
        <p:spPr>
          <a:xfrm>
            <a:off x="298172" y="1191051"/>
            <a:ext cx="765313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Late 1990s first IAEA CRP on photonuclear. Chadwick chair.</a:t>
            </a:r>
          </a:p>
          <a:p>
            <a:r>
              <a:rPr lang="en-US" dirty="0"/>
              <a:t>	- LANL developed evaluations for D, C, N, O, Al, Si, Ca, Ta, W, 235U, 238U, 239Pu, 241Am. (and some of these were included in the IAEA database)</a:t>
            </a:r>
          </a:p>
          <a:p>
            <a:r>
              <a:rPr lang="en-US" dirty="0"/>
              <a:t>	- LANL-CEA collaboration results documented in 3 ANS/NSE papers and in ENDF/B-VII.0 big paper (2007)</a:t>
            </a:r>
          </a:p>
          <a:p>
            <a:r>
              <a:rPr lang="en-US" dirty="0"/>
              <a:t>	- LANL’s evaluations were released in ENDF/B-VII.0 together with 100+ others from the IAEA 1999 library.</a:t>
            </a:r>
          </a:p>
          <a:p>
            <a:endParaRPr lang="en-US" dirty="0"/>
          </a:p>
          <a:p>
            <a:r>
              <a:rPr lang="en-US" b="1" dirty="0"/>
              <a:t>2019 IAEA 2</a:t>
            </a:r>
            <a:r>
              <a:rPr lang="en-US" b="1" baseline="30000" dirty="0"/>
              <a:t>nd</a:t>
            </a:r>
            <a:r>
              <a:rPr lang="en-US" b="1" dirty="0"/>
              <a:t> CRP. Kawano chair</a:t>
            </a:r>
          </a:p>
          <a:p>
            <a:r>
              <a:rPr lang="en-US" dirty="0"/>
              <a:t>	- Good work! But some questions remain.</a:t>
            </a:r>
          </a:p>
          <a:p>
            <a:r>
              <a:rPr lang="en-US" dirty="0"/>
              <a:t>	- No USA-authored evaluations are part of this IAEA2019 file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Our ENDF8=ENDF7 library is widely used in LANL-LLNL NNSA  photonuclear applications today</a:t>
            </a:r>
          </a:p>
          <a:p>
            <a:r>
              <a:rPr lang="en-US" b="1" dirty="0"/>
              <a:t>	</a:t>
            </a:r>
            <a:r>
              <a:rPr lang="en-US" dirty="0"/>
              <a:t>- we can’t afford to screw up</a:t>
            </a:r>
          </a:p>
          <a:p>
            <a:r>
              <a:rPr lang="en-US" b="1" dirty="0"/>
              <a:t>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71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|   </a:t>
            </a:r>
            <a:fld id="{5D01E7E5-6465-7A46-A26D-BAABC2D34D38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01149E68-66E2-04A0-8204-D348BD9B1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636" y="1152938"/>
            <a:ext cx="2264058" cy="4899991"/>
          </a:xfrm>
          <a:prstGeom prst="rect">
            <a:avLst/>
          </a:prstGeom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EBA73C3E-2753-B5FF-75D5-C5F11AA6F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593" y="985095"/>
            <a:ext cx="2456940" cy="531743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3E48472-B7E1-4326-8F55-2B4C272FC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48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|   </a:t>
            </a:r>
            <a:fld id="{5D01E7E5-6465-7A46-A26D-BAABC2D34D38}" type="slidenum">
              <a:rPr lang="en-US" smtClean="0"/>
              <a:t>21</a:t>
            </a:fld>
            <a:endParaRPr lang="en-US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5AD098C8-E982-8526-2618-8AEDA83B6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0" y="1594402"/>
            <a:ext cx="8093690" cy="461755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60A3CDD-D074-0130-583C-8C87FDD9E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08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|   </a:t>
            </a:r>
            <a:fld id="{5D01E7E5-6465-7A46-A26D-BAABC2D34D38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 descr="Graphical user interface, chart, histogram&#10;&#10;Description automatically generated">
            <a:extLst>
              <a:ext uri="{FF2B5EF4-FFF2-40B4-BE49-F238E27FC236}">
                <a16:creationId xmlns:a16="http://schemas.microsoft.com/office/drawing/2014/main" id="{A203AE57-6446-5E32-ECA3-7E24E7FB6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346" y="1898374"/>
            <a:ext cx="5631130" cy="384672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76EAC9E-468A-9688-A417-4C440641A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80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" y="34638"/>
            <a:ext cx="9132586" cy="98509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BLUF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|   </a:t>
            </a:r>
            <a:fld id="{5D01E7E5-6465-7A46-A26D-BAABC2D34D38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42CAB32-497D-6732-AA6B-37E02EDEE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978209"/>
              </p:ext>
            </p:extLst>
          </p:nvPr>
        </p:nvGraphicFramePr>
        <p:xfrm>
          <a:off x="1192696" y="232656"/>
          <a:ext cx="7832034" cy="5956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017">
                  <a:extLst>
                    <a:ext uri="{9D8B030D-6E8A-4147-A177-3AD203B41FA5}">
                      <a16:colId xmlns:a16="http://schemas.microsoft.com/office/drawing/2014/main" val="3281711605"/>
                    </a:ext>
                  </a:extLst>
                </a:gridCol>
                <a:gridCol w="3855621">
                  <a:extLst>
                    <a:ext uri="{9D8B030D-6E8A-4147-A177-3AD203B41FA5}">
                      <a16:colId xmlns:a16="http://schemas.microsoft.com/office/drawing/2014/main" val="287927948"/>
                    </a:ext>
                  </a:extLst>
                </a:gridCol>
                <a:gridCol w="2346396">
                  <a:extLst>
                    <a:ext uri="{9D8B030D-6E8A-4147-A177-3AD203B41FA5}">
                      <a16:colId xmlns:a16="http://schemas.microsoft.com/office/drawing/2014/main" val="3764286839"/>
                    </a:ext>
                  </a:extLst>
                </a:gridCol>
              </a:tblGrid>
              <a:tr h="676663">
                <a:tc>
                  <a:txBody>
                    <a:bodyPr/>
                    <a:lstStyle/>
                    <a:p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/>
                        <a:t>Recent data?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68561"/>
                  </a:ext>
                </a:extLst>
              </a:tr>
              <a:tr h="617822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100s of 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solidFill>
                            <a:srgbClr val="FF0000"/>
                          </a:solidFill>
                        </a:rPr>
                        <a:t>Use IAEA2019. (but 9Be should be studied) –generally making an assumption that IAEA2019 are better than IAEA1999.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924395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9Be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solidFill>
                            <a:srgbClr val="FF0000"/>
                          </a:solidFill>
                        </a:rPr>
                        <a:t>Was Chinese, now consider using NNL (+merging)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40446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1D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Use from ENDF8 (Hale) / not 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341564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12C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Use from ENDF8. / not 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964175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14N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Use from ENDF8 /not 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028160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16O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Use from ENDF8/not 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080173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27Al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Use from ENDF8//not 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114092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28Si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Use from ENDF8/not Korea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543219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40Ca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Use from ENDF8/not Korea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677161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63Cu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Use from ENDF8/not 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476468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181Ta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rgbClr val="FF0000"/>
                          </a:solidFill>
                        </a:rPr>
                        <a:t>Use from IAEA2019/Romania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err="1">
                          <a:solidFill>
                            <a:srgbClr val="FF0000"/>
                          </a:solidFill>
                        </a:rPr>
                        <a:t>newSUBARU</a:t>
                      </a:r>
                      <a:endParaRPr lang="en-US" sz="1200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832299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184W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Use from ENDF8/not 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391827"/>
                  </a:ext>
                </a:extLst>
              </a:tr>
              <a:tr h="295375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206,207,208Pb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Use from ENDF8/not 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654587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237Np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Use from ENDF8/not 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349625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235U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Use from ENDF8/not 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LLNL/Duke.  ratios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080320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238U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Use from ENDF8/not 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LLNL/Duke. ratios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934281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239Pu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Use from ENDF8/not 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LLNL/Duke. ratios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32447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28BF049-F0A6-1774-C29C-F6F89510C6BE}"/>
              </a:ext>
            </a:extLst>
          </p:cNvPr>
          <p:cNvSpPr txBox="1"/>
          <p:nvPr/>
        </p:nvSpPr>
        <p:spPr>
          <a:xfrm>
            <a:off x="0" y="3508513"/>
            <a:ext cx="9044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Previously from LANL, 2—25 years ago</a:t>
            </a:r>
          </a:p>
          <a:p>
            <a:endParaRPr lang="en-US" sz="1200" dirty="0"/>
          </a:p>
          <a:p>
            <a:r>
              <a:rPr lang="en-US" sz="1200" dirty="0"/>
              <a:t>~Keep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238DC80A-4508-12E8-C1EC-2C839E9111CC}"/>
              </a:ext>
            </a:extLst>
          </p:cNvPr>
          <p:cNvSpPr/>
          <p:nvPr/>
        </p:nvSpPr>
        <p:spPr>
          <a:xfrm>
            <a:off x="834887" y="1977886"/>
            <a:ext cx="244889" cy="439309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A80C2378-3811-298A-4533-0BD1E338C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980" y="668941"/>
            <a:ext cx="3094107" cy="31057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CBC816-0261-0B4A-BE8F-02C91EEFF3A1}"/>
              </a:ext>
            </a:extLst>
          </p:cNvPr>
          <p:cNvSpPr txBox="1"/>
          <p:nvPr/>
        </p:nvSpPr>
        <p:spPr>
          <a:xfrm>
            <a:off x="7408937" y="1018733"/>
            <a:ext cx="16722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New SUBARU</a:t>
            </a:r>
          </a:p>
        </p:txBody>
      </p:sp>
    </p:spTree>
    <p:extLst>
      <p:ext uri="{BB962C8B-B14F-4D97-AF65-F5344CB8AC3E}">
        <p14:creationId xmlns:p14="http://schemas.microsoft.com/office/powerpoint/2010/main" val="2326704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" y="34638"/>
            <a:ext cx="9132586" cy="98509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Issues in making ENDF photonuclear files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|   </a:t>
            </a:r>
            <a:fld id="{5D01E7E5-6465-7A46-A26D-BAABC2D34D38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08FBED-03AF-A5DF-9977-8F013505092D}"/>
              </a:ext>
            </a:extLst>
          </p:cNvPr>
          <p:cNvSpPr txBox="1"/>
          <p:nvPr/>
        </p:nvSpPr>
        <p:spPr>
          <a:xfrm>
            <a:off x="0" y="1019731"/>
            <a:ext cx="925333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Typically, we start by evaluating the photo-absorption data from measurements</a:t>
            </a:r>
          </a:p>
          <a:p>
            <a:r>
              <a:rPr lang="en-US" dirty="0"/>
              <a:t>	- make evaluation choices</a:t>
            </a:r>
          </a:p>
          <a:p>
            <a:r>
              <a:rPr lang="en-US" dirty="0"/>
              <a:t>	- try to resolve discrepancies </a:t>
            </a:r>
          </a:p>
          <a:p>
            <a:r>
              <a:rPr lang="en-US" dirty="0"/>
              <a:t>	- often fit with (double) </a:t>
            </a:r>
            <a:r>
              <a:rPr lang="en-US" dirty="0" err="1"/>
              <a:t>Lorenzian</a:t>
            </a:r>
            <a:r>
              <a:rPr lang="en-US" dirty="0"/>
              <a:t> + QD parameters, but modifications often needed</a:t>
            </a:r>
          </a:p>
          <a:p>
            <a:r>
              <a:rPr lang="en-US" dirty="0"/>
              <a:t>	- (GLS has rarely/never been used in existing evaluations – a gap)</a:t>
            </a:r>
            <a:endParaRPr lang="en-US" b="1" dirty="0"/>
          </a:p>
          <a:p>
            <a:r>
              <a:rPr lang="en-US" b="1" dirty="0"/>
              <a:t>The (</a:t>
            </a:r>
            <a:r>
              <a:rPr lang="en-US" b="1" dirty="0" err="1">
                <a:latin typeface="Symbol" pitchFamily="2" charset="2"/>
              </a:rPr>
              <a:t>g</a:t>
            </a:r>
            <a:r>
              <a:rPr lang="en-US" b="1" dirty="0" err="1"/>
              <a:t>,abs</a:t>
            </a:r>
            <a:r>
              <a:rPr lang="en-US" b="1" dirty="0"/>
              <a:t>) is then split into partial cross sections (</a:t>
            </a:r>
            <a:r>
              <a:rPr lang="en-US" b="1" dirty="0" err="1">
                <a:latin typeface="Symbol" pitchFamily="2" charset="2"/>
              </a:rPr>
              <a:t>g</a:t>
            </a:r>
            <a:r>
              <a:rPr lang="en-US" b="1" dirty="0" err="1"/>
              <a:t>,F</a:t>
            </a:r>
            <a:r>
              <a:rPr lang="en-US" b="1" dirty="0"/>
              <a:t>), (</a:t>
            </a:r>
            <a:r>
              <a:rPr lang="en-US" b="1" dirty="0">
                <a:latin typeface="Symbol" pitchFamily="2" charset="2"/>
              </a:rPr>
              <a:t>g</a:t>
            </a:r>
            <a:r>
              <a:rPr lang="en-US" b="1" dirty="0"/>
              <a:t>,1n), (</a:t>
            </a:r>
            <a:r>
              <a:rPr lang="en-US" b="1" dirty="0">
                <a:latin typeface="Symbol" pitchFamily="2" charset="2"/>
              </a:rPr>
              <a:t>g</a:t>
            </a:r>
            <a:r>
              <a:rPr lang="en-US" b="1" dirty="0"/>
              <a:t>,2n), …</a:t>
            </a:r>
          </a:p>
          <a:p>
            <a:r>
              <a:rPr lang="en-US" dirty="0"/>
              <a:t>	- often using a model, but modifications often needed owing to model deficiencies</a:t>
            </a:r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	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180F6F-FB67-4ABA-1AB5-283ECE5DD800}"/>
              </a:ext>
            </a:extLst>
          </p:cNvPr>
          <p:cNvSpPr txBox="1"/>
          <p:nvPr/>
        </p:nvSpPr>
        <p:spPr>
          <a:xfrm>
            <a:off x="672585" y="2989837"/>
            <a:ext cx="7908160" cy="341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Longstanding discrepancy challenges in photonuclear measurement</a:t>
            </a:r>
          </a:p>
          <a:p>
            <a:pPr marL="285750" indent="-285750">
              <a:buFontTx/>
              <a:buChar char="-"/>
            </a:pPr>
            <a:r>
              <a:rPr lang="en-US" dirty="0"/>
              <a:t>Magnitudes (LLNL v. </a:t>
            </a:r>
            <a:r>
              <a:rPr lang="en-US" dirty="0" err="1"/>
              <a:t>Saclay</a:t>
            </a:r>
            <a:r>
              <a:rPr lang="en-US" dirty="0"/>
              <a:t> v. Russian, v …)</a:t>
            </a:r>
          </a:p>
          <a:p>
            <a:pPr marL="285750" indent="-285750">
              <a:buFontTx/>
              <a:buChar char="-"/>
            </a:pPr>
            <a:r>
              <a:rPr lang="en-US" dirty="0"/>
              <a:t>Multiplicity sorting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These require real care and study. Conclusions were derived in 1999 on – for example – how to normalize LLNL 1980 (Caldwell-Berman) data v. </a:t>
            </a:r>
            <a:r>
              <a:rPr lang="en-US" dirty="0" err="1"/>
              <a:t>Saclay</a:t>
            </a:r>
            <a:r>
              <a:rPr lang="en-US" dirty="0"/>
              <a:t> (</a:t>
            </a:r>
            <a:r>
              <a:rPr lang="en-US" dirty="0" err="1"/>
              <a:t>Veyssiere</a:t>
            </a:r>
            <a:r>
              <a:rPr lang="en-US" dirty="0"/>
              <a:t>) v Russian </a:t>
            </a:r>
            <a:r>
              <a:rPr lang="en-US" dirty="0" err="1"/>
              <a:t>brem</a:t>
            </a:r>
            <a:r>
              <a:rPr lang="en-US" dirty="0"/>
              <a:t> (</a:t>
            </a:r>
            <a:r>
              <a:rPr lang="en-US" dirty="0" err="1"/>
              <a:t>Gurevich</a:t>
            </a:r>
            <a:r>
              <a:rPr lang="en-US" dirty="0"/>
              <a:t>).</a:t>
            </a:r>
          </a:p>
          <a:p>
            <a:r>
              <a:rPr lang="en-US" dirty="0"/>
              <a:t>Like all science, such conclusions are provisional, but attention is needed</a:t>
            </a:r>
          </a:p>
          <a:p>
            <a:endParaRPr lang="en-US" dirty="0"/>
          </a:p>
          <a:p>
            <a:r>
              <a:rPr lang="en-US" dirty="0"/>
              <a:t>I have seen no discussions that would challenge the conclusions from Varlamov in 1999 (adopted by ENDF7=8 &amp; IAEA2019 &amp; </a:t>
            </a:r>
            <a:r>
              <a:rPr lang="en-US" dirty="0" err="1"/>
              <a:t>Obninsk</a:t>
            </a:r>
            <a:r>
              <a:rPr lang="en-US" dirty="0"/>
              <a:t>) as to the magnitude of the 235U photonuclear data. New LLNL u5/pu9 support this.</a:t>
            </a:r>
          </a:p>
        </p:txBody>
      </p:sp>
    </p:spTree>
    <p:extLst>
      <p:ext uri="{BB962C8B-B14F-4D97-AF65-F5344CB8AC3E}">
        <p14:creationId xmlns:p14="http://schemas.microsoft.com/office/powerpoint/2010/main" val="3260017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" y="34638"/>
            <a:ext cx="9132586" cy="98509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Some reasons why IAEA2019 should not be adopted in all cases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|   </a:t>
            </a:r>
            <a:fld id="{5D01E7E5-6465-7A46-A26D-BAABC2D34D38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08FBED-03AF-A5DF-9977-8F013505092D}"/>
              </a:ext>
            </a:extLst>
          </p:cNvPr>
          <p:cNvSpPr txBox="1"/>
          <p:nvPr/>
        </p:nvSpPr>
        <p:spPr>
          <a:xfrm>
            <a:off x="251102" y="1019731"/>
            <a:ext cx="82594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For 239Pu it looks like ENDF is better</a:t>
            </a:r>
          </a:p>
          <a:p>
            <a:endParaRPr lang="en-US" b="1" dirty="0"/>
          </a:p>
          <a:p>
            <a:r>
              <a:rPr lang="en-US" b="1" dirty="0"/>
              <a:t>For 235U, discrepant data. ENDF and IAEA2019 made different choices</a:t>
            </a:r>
          </a:p>
          <a:p>
            <a:r>
              <a:rPr lang="en-US" b="1" dirty="0"/>
              <a:t>	-new </a:t>
            </a:r>
            <a:r>
              <a:rPr lang="en-US" b="1" dirty="0">
                <a:solidFill>
                  <a:srgbClr val="0000FF"/>
                </a:solidFill>
              </a:rPr>
              <a:t>LLNL(</a:t>
            </a:r>
            <a:r>
              <a:rPr lang="en-US" b="1" dirty="0" err="1">
                <a:solidFill>
                  <a:srgbClr val="0000FF"/>
                </a:solidFill>
              </a:rPr>
              <a:t>Tonchev</a:t>
            </a:r>
            <a:r>
              <a:rPr lang="en-US" b="1" dirty="0">
                <a:solidFill>
                  <a:srgbClr val="0000FF"/>
                </a:solidFill>
              </a:rPr>
              <a:t>) </a:t>
            </a:r>
            <a:r>
              <a:rPr lang="en-US" b="1" dirty="0"/>
              <a:t>– Duke Univ (</a:t>
            </a:r>
            <a:r>
              <a:rPr lang="en-US" b="1" dirty="0" err="1"/>
              <a:t>Higs</a:t>
            </a:r>
            <a:r>
              <a:rPr lang="en-US" b="1" dirty="0"/>
              <a:t>) data don’t support </a:t>
            </a:r>
            <a:r>
              <a:rPr lang="en-US" b="1" dirty="0">
                <a:solidFill>
                  <a:schemeClr val="accent6"/>
                </a:solidFill>
              </a:rPr>
              <a:t>IAEA2019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Actinides are a big deal for us …. </a:t>
            </a:r>
          </a:p>
          <a:p>
            <a:r>
              <a:rPr lang="en-US" b="1" dirty="0"/>
              <a:t>New exp work is ramping up</a:t>
            </a:r>
          </a:p>
          <a:p>
            <a:r>
              <a:rPr lang="en-US" b="1" dirty="0"/>
              <a:t>in the US, driven by our NNSA </a:t>
            </a:r>
          </a:p>
          <a:p>
            <a:r>
              <a:rPr lang="en-US" b="1" dirty="0"/>
              <a:t>applications, and it makes sense to </a:t>
            </a:r>
          </a:p>
          <a:p>
            <a:r>
              <a:rPr lang="en-US" b="1" dirty="0"/>
              <a:t>wait for these data before we make </a:t>
            </a:r>
          </a:p>
          <a:p>
            <a:r>
              <a:rPr lang="en-US" b="1" dirty="0"/>
              <a:t>ENDF changes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	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CE3BCB9-3C3B-072F-8267-676A2F6B8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892" y="2294256"/>
            <a:ext cx="4481720" cy="342127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FFEA2E7-CDFB-DD68-F623-3C13004741E0}"/>
              </a:ext>
            </a:extLst>
          </p:cNvPr>
          <p:cNvCxnSpPr>
            <a:cxnSpLocks/>
          </p:cNvCxnSpPr>
          <p:nvPr/>
        </p:nvCxnSpPr>
        <p:spPr>
          <a:xfrm>
            <a:off x="5507320" y="3013316"/>
            <a:ext cx="1012750" cy="7737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F0890FD-8143-085B-E4C6-2F084BEF3726}"/>
              </a:ext>
            </a:extLst>
          </p:cNvPr>
          <p:cNvCxnSpPr>
            <a:cxnSpLocks/>
          </p:cNvCxnSpPr>
          <p:nvPr/>
        </p:nvCxnSpPr>
        <p:spPr>
          <a:xfrm>
            <a:off x="2758100" y="2245551"/>
            <a:ext cx="3215317" cy="204841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0B03548-E6F7-CD47-F283-3F394F256800}"/>
              </a:ext>
            </a:extLst>
          </p:cNvPr>
          <p:cNvCxnSpPr>
            <a:cxnSpLocks/>
          </p:cNvCxnSpPr>
          <p:nvPr/>
        </p:nvCxnSpPr>
        <p:spPr>
          <a:xfrm flipH="1">
            <a:off x="6805864" y="2146852"/>
            <a:ext cx="594861" cy="1317164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9BA1145-108D-A736-2CDC-42F55AE708C2}"/>
              </a:ext>
            </a:extLst>
          </p:cNvPr>
          <p:cNvCxnSpPr/>
          <p:nvPr/>
        </p:nvCxnSpPr>
        <p:spPr>
          <a:xfrm>
            <a:off x="2925417" y="2299252"/>
            <a:ext cx="3786809" cy="1858043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EE00931-FCFE-2400-BAFB-54648CF1E25C}"/>
              </a:ext>
            </a:extLst>
          </p:cNvPr>
          <p:cNvSpPr txBox="1"/>
          <p:nvPr/>
        </p:nvSpPr>
        <p:spPr>
          <a:xfrm>
            <a:off x="4909664" y="2237032"/>
            <a:ext cx="3730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>
                <a:solidFill>
                  <a:srgbClr val="FF0000"/>
                </a:solidFill>
              </a:rPr>
              <a:t>235</a:t>
            </a:r>
            <a:r>
              <a:rPr lang="en-US" b="1" dirty="0">
                <a:solidFill>
                  <a:srgbClr val="FF0000"/>
                </a:solidFill>
              </a:rPr>
              <a:t>U(</a:t>
            </a:r>
            <a:r>
              <a:rPr lang="en-US" b="1" dirty="0" err="1">
                <a:solidFill>
                  <a:srgbClr val="FF0000"/>
                </a:solidFill>
                <a:latin typeface="Symbol" pitchFamily="2" charset="2"/>
              </a:rPr>
              <a:t>g</a:t>
            </a:r>
            <a:r>
              <a:rPr lang="en-US" b="1" dirty="0" err="1">
                <a:solidFill>
                  <a:srgbClr val="FF0000"/>
                </a:solidFill>
              </a:rPr>
              <a:t>,F</a:t>
            </a:r>
            <a:r>
              <a:rPr lang="en-US" b="1" dirty="0">
                <a:solidFill>
                  <a:srgbClr val="FF0000"/>
                </a:solidFill>
              </a:rPr>
              <a:t>)/</a:t>
            </a:r>
            <a:r>
              <a:rPr lang="en-US" b="1" baseline="30000" dirty="0">
                <a:solidFill>
                  <a:srgbClr val="FF0000"/>
                </a:solidFill>
              </a:rPr>
              <a:t>239</a:t>
            </a:r>
            <a:r>
              <a:rPr lang="en-US" b="1" dirty="0">
                <a:solidFill>
                  <a:srgbClr val="FF0000"/>
                </a:solidFill>
              </a:rPr>
              <a:t>Pu(</a:t>
            </a:r>
            <a:r>
              <a:rPr lang="en-US" b="1" dirty="0" err="1">
                <a:solidFill>
                  <a:srgbClr val="FF0000"/>
                </a:solidFill>
                <a:latin typeface="Symbol" pitchFamily="2" charset="2"/>
              </a:rPr>
              <a:t>g</a:t>
            </a:r>
            <a:r>
              <a:rPr lang="en-US" b="1" dirty="0" err="1">
                <a:solidFill>
                  <a:srgbClr val="FF0000"/>
                </a:solidFill>
              </a:rPr>
              <a:t>,F</a:t>
            </a:r>
            <a:r>
              <a:rPr lang="en-US" b="1" dirty="0">
                <a:solidFill>
                  <a:srgbClr val="FF0000"/>
                </a:solidFill>
              </a:rPr>
              <a:t>), PRC98 (2018)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32770C-B570-C763-ABA3-572220E7277D}"/>
              </a:ext>
            </a:extLst>
          </p:cNvPr>
          <p:cNvSpPr txBox="1"/>
          <p:nvPr/>
        </p:nvSpPr>
        <p:spPr>
          <a:xfrm>
            <a:off x="667186" y="5510381"/>
            <a:ext cx="790816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But most importantly, don’t make a change until due diligence has been done to assure it is an improvement</a:t>
            </a:r>
          </a:p>
        </p:txBody>
      </p:sp>
    </p:spTree>
    <p:extLst>
      <p:ext uri="{BB962C8B-B14F-4D97-AF65-F5344CB8AC3E}">
        <p14:creationId xmlns:p14="http://schemas.microsoft.com/office/powerpoint/2010/main" val="1910760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" y="34638"/>
            <a:ext cx="9132586" cy="98509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Principles for making changes to ENDF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|   </a:t>
            </a:r>
            <a:fld id="{5D01E7E5-6465-7A46-A26D-BAABC2D34D38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08FBED-03AF-A5DF-9977-8F013505092D}"/>
              </a:ext>
            </a:extLst>
          </p:cNvPr>
          <p:cNvSpPr txBox="1"/>
          <p:nvPr/>
        </p:nvSpPr>
        <p:spPr>
          <a:xfrm>
            <a:off x="277790" y="1019731"/>
            <a:ext cx="88598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 don’t just update an ENDF evaluation without a detailed study to convince ourselves a new proposed evaluation is “better”</a:t>
            </a:r>
          </a:p>
          <a:p>
            <a:r>
              <a:rPr lang="en-US" dirty="0"/>
              <a:t>	- that would be reckless in the extreme</a:t>
            </a:r>
          </a:p>
          <a:p>
            <a:r>
              <a:rPr lang="en-US" dirty="0"/>
              <a:t>	- also, giving up US (LANL) evaluations to all-foreign doesn’t sound right</a:t>
            </a:r>
          </a:p>
          <a:p>
            <a:endParaRPr lang="en-US" dirty="0"/>
          </a:p>
          <a:p>
            <a:r>
              <a:rPr lang="en-US" b="1" dirty="0"/>
              <a:t>IAEA2019 shows some/many comparison plots of IAEA2019 v IAEA1999, but for the LANL files in ENDF this doesn’t help much, since in most cases IAEA1999 =/= ENDF7=ENDF8 </a:t>
            </a:r>
          </a:p>
          <a:p>
            <a:r>
              <a:rPr lang="en-US" b="1" dirty="0"/>
              <a:t>	</a:t>
            </a:r>
            <a:r>
              <a:rPr lang="en-US" dirty="0"/>
              <a:t>- we need to compare ENDF v  IAEA2019 if we want to sub some IAEA2010 file</a:t>
            </a:r>
          </a:p>
          <a:p>
            <a:r>
              <a:rPr lang="en-US" dirty="0"/>
              <a:t>	- I have just started this, with some help from Nathan. It takes time.</a:t>
            </a:r>
          </a:p>
          <a:p>
            <a:endParaRPr lang="en-US" b="1" dirty="0"/>
          </a:p>
          <a:p>
            <a:r>
              <a:rPr lang="en-US" b="1" dirty="0"/>
              <a:t>To update an ENDF file, we should remember key Chadwick Top 10 CSEWG evaluation principles:</a:t>
            </a:r>
          </a:p>
          <a:p>
            <a:r>
              <a:rPr lang="en-US" b="1" dirty="0"/>
              <a:t>	</a:t>
            </a:r>
            <a:r>
              <a:rPr lang="en-US" dirty="0"/>
              <a:t>- do no harm</a:t>
            </a:r>
          </a:p>
          <a:p>
            <a:r>
              <a:rPr lang="en-US" dirty="0"/>
              <a:t>	- be cognizant of our history and previous evaluation decisions</a:t>
            </a:r>
          </a:p>
          <a:p>
            <a:r>
              <a:rPr lang="en-US" dirty="0"/>
              <a:t>	- convince ourselves that proposed changes are better</a:t>
            </a:r>
          </a:p>
          <a:p>
            <a:r>
              <a:rPr lang="en-US" dirty="0"/>
              <a:t>	- adequately anticipate problems that can arise &amp; do V&amp;V testing</a:t>
            </a:r>
          </a:p>
          <a:p>
            <a:r>
              <a:rPr lang="en-US" dirty="0"/>
              <a:t>	- matching measured data is our highest priority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703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" y="34638"/>
            <a:ext cx="9132586" cy="985093"/>
          </a:xfrm>
          <a:prstGeom prst="rect">
            <a:avLst/>
          </a:prstGeom>
        </p:spPr>
        <p:txBody>
          <a:bodyPr/>
          <a:lstStyle/>
          <a:p>
            <a:r>
              <a:rPr lang="en-US" baseline="30000" dirty="0">
                <a:solidFill>
                  <a:srgbClr val="FFFF00"/>
                </a:solidFill>
              </a:rPr>
              <a:t>239</a:t>
            </a:r>
            <a:r>
              <a:rPr lang="en-US" dirty="0">
                <a:solidFill>
                  <a:srgbClr val="FFFF00"/>
                </a:solidFill>
              </a:rPr>
              <a:t>Pu – ENDF8 is a better fit to the Berman LLNL data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|   </a:t>
            </a:r>
            <a:fld id="{5D01E7E5-6465-7A46-A26D-BAABC2D34D38}" type="slidenum">
              <a:rPr lang="en-US" smtClean="0"/>
              <a:t>7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042C62-0CF6-C235-605C-ABFC0773C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5141"/>
            <a:ext cx="6054298" cy="467301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DBB7BEC-7812-D0DA-547C-87F092045580}"/>
              </a:ext>
            </a:extLst>
          </p:cNvPr>
          <p:cNvSpPr/>
          <p:nvPr/>
        </p:nvSpPr>
        <p:spPr>
          <a:xfrm rot="20043420">
            <a:off x="4167626" y="2341937"/>
            <a:ext cx="807462" cy="2174127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2D3005-882B-7E20-A3F1-8894841E31E6}"/>
              </a:ext>
            </a:extLst>
          </p:cNvPr>
          <p:cNvSpPr txBox="1"/>
          <p:nvPr/>
        </p:nvSpPr>
        <p:spPr>
          <a:xfrm>
            <a:off x="6231835" y="1720822"/>
            <a:ext cx="282211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Chi</a:t>
            </a:r>
            <a:r>
              <a:rPr lang="en-US" b="1" baseline="30000" dirty="0"/>
              <a:t>2</a:t>
            </a:r>
            <a:r>
              <a:rPr lang="en-US" b="1" dirty="0"/>
              <a:t>/deg </a:t>
            </a:r>
          </a:p>
          <a:p>
            <a:r>
              <a:rPr lang="en-US" dirty="0">
                <a:solidFill>
                  <a:srgbClr val="0000FF"/>
                </a:solidFill>
              </a:rPr>
              <a:t>1.2, ENDF</a:t>
            </a:r>
          </a:p>
          <a:p>
            <a:r>
              <a:rPr lang="en-US" dirty="0">
                <a:solidFill>
                  <a:srgbClr val="0000FF"/>
                </a:solidFill>
              </a:rPr>
              <a:t>2.4, IAEA2019</a:t>
            </a:r>
          </a:p>
          <a:p>
            <a:endParaRPr lang="en-US" dirty="0"/>
          </a:p>
          <a:p>
            <a:r>
              <a:rPr lang="en-US" dirty="0"/>
              <a:t>(data 10-17 MeV)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Integral v. data, 7-17 MeV</a:t>
            </a:r>
          </a:p>
          <a:p>
            <a:r>
              <a:rPr lang="en-US" dirty="0"/>
              <a:t>ENDF/data      =1.01</a:t>
            </a:r>
          </a:p>
          <a:p>
            <a:r>
              <a:rPr lang="en-US" dirty="0"/>
              <a:t>IAEA2019/data=1.025</a:t>
            </a:r>
          </a:p>
        </p:txBody>
      </p:sp>
    </p:spTree>
    <p:extLst>
      <p:ext uri="{BB962C8B-B14F-4D97-AF65-F5344CB8AC3E}">
        <p14:creationId xmlns:p14="http://schemas.microsoft.com/office/powerpoint/2010/main" val="257063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" y="34638"/>
            <a:ext cx="9132586" cy="985093"/>
          </a:xfrm>
          <a:prstGeom prst="rect">
            <a:avLst/>
          </a:prstGeom>
        </p:spPr>
        <p:txBody>
          <a:bodyPr/>
          <a:lstStyle/>
          <a:p>
            <a:r>
              <a:rPr lang="en-US" baseline="30000" dirty="0">
                <a:solidFill>
                  <a:srgbClr val="FFFF00"/>
                </a:solidFill>
              </a:rPr>
              <a:t>239</a:t>
            </a:r>
            <a:r>
              <a:rPr lang="en-US" dirty="0">
                <a:solidFill>
                  <a:srgbClr val="FFFF00"/>
                </a:solidFill>
              </a:rPr>
              <a:t>Pu – both evaluations aimed to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model the LLNL Berman data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|   </a:t>
            </a:r>
            <a:fld id="{5D01E7E5-6465-7A46-A26D-BAABC2D34D38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69B315-BAF6-4742-8DAC-32550EA2E51A}"/>
              </a:ext>
            </a:extLst>
          </p:cNvPr>
          <p:cNvSpPr txBox="1"/>
          <p:nvPr/>
        </p:nvSpPr>
        <p:spPr>
          <a:xfrm>
            <a:off x="124126" y="1159043"/>
            <a:ext cx="88944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IAEA 2019 (from JEND/PD 2016) </a:t>
            </a:r>
          </a:p>
          <a:p>
            <a:r>
              <a:rPr lang="en-US" dirty="0"/>
              <a:t>     aimed to fit LLNL Berman 1986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347588-257B-32E7-1DA9-346C9BF65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91" y="2125508"/>
            <a:ext cx="4263979" cy="4351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C18791EE-D7F9-53D0-7ABF-11A4C3C72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655" y="2351663"/>
            <a:ext cx="3700670" cy="3497584"/>
          </a:xfrm>
          <a:prstGeom prst="rect">
            <a:avLst/>
          </a:prstGeom>
        </p:spPr>
      </p:pic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34C3CB13-044D-CF77-3E23-DBB865C5A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247" y="2644693"/>
            <a:ext cx="4096621" cy="26683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ACE634-194C-2382-DE58-E695E48AB4F8}"/>
              </a:ext>
            </a:extLst>
          </p:cNvPr>
          <p:cNvSpPr txBox="1"/>
          <p:nvPr/>
        </p:nvSpPr>
        <p:spPr>
          <a:xfrm>
            <a:off x="827536" y="2580780"/>
            <a:ext cx="1274773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IAEA 2019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72D78F-C690-EBA0-B7D1-25833C956CF0}"/>
              </a:ext>
            </a:extLst>
          </p:cNvPr>
          <p:cNvSpPr txBox="1"/>
          <p:nvPr/>
        </p:nvSpPr>
        <p:spPr>
          <a:xfrm>
            <a:off x="4656459" y="2580780"/>
            <a:ext cx="813043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ENDF</a:t>
            </a:r>
          </a:p>
        </p:txBody>
      </p:sp>
      <p:pic>
        <p:nvPicPr>
          <p:cNvPr id="16" name="Picture 15" descr="Text, letter&#10;&#10;Description automatically generated">
            <a:extLst>
              <a:ext uri="{FF2B5EF4-FFF2-40B4-BE49-F238E27FC236}">
                <a16:creationId xmlns:a16="http://schemas.microsoft.com/office/drawing/2014/main" id="{DDB1C44A-4534-6D3A-679B-1D9685D203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557" y="510498"/>
            <a:ext cx="3958985" cy="1916092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57ADF0-476C-1375-19DA-5003FB6DF2DD}"/>
              </a:ext>
            </a:extLst>
          </p:cNvPr>
          <p:cNvSpPr txBox="1"/>
          <p:nvPr/>
        </p:nvSpPr>
        <p:spPr>
          <a:xfrm>
            <a:off x="2678988" y="4341499"/>
            <a:ext cx="3440716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Previous slide examined in detail how these two evaluations compare to the LLNL Berman 1986 data </a:t>
            </a:r>
          </a:p>
        </p:txBody>
      </p:sp>
    </p:spTree>
    <p:extLst>
      <p:ext uri="{BB962C8B-B14F-4D97-AF65-F5344CB8AC3E}">
        <p14:creationId xmlns:p14="http://schemas.microsoft.com/office/powerpoint/2010/main" val="577577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" y="34638"/>
            <a:ext cx="9132586" cy="985093"/>
          </a:xfrm>
          <a:prstGeom prst="rect">
            <a:avLst/>
          </a:prstGeom>
        </p:spPr>
        <p:txBody>
          <a:bodyPr/>
          <a:lstStyle/>
          <a:p>
            <a:r>
              <a:rPr lang="en-US" baseline="30000" dirty="0">
                <a:solidFill>
                  <a:srgbClr val="FFFF00"/>
                </a:solidFill>
              </a:rPr>
              <a:t>239</a:t>
            </a:r>
            <a:r>
              <a:rPr lang="en-US" dirty="0">
                <a:solidFill>
                  <a:srgbClr val="FFFF00"/>
                </a:solidFill>
              </a:rPr>
              <a:t>Pu – ENDF8 is a better fit to the Berman LLNL data (&amp; both aimed to fit Berman)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|   </a:t>
            </a:r>
            <a:fld id="{5D01E7E5-6465-7A46-A26D-BAABC2D34D38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CD0B6C-83B3-B79D-EA79-9E20A8807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5" y="1019731"/>
            <a:ext cx="4210450" cy="32265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A2D8BC-37F3-0CFA-25F2-E08DDEAAB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524" y="1019731"/>
            <a:ext cx="3156902" cy="28927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B3D45C-B519-92B1-36F1-D86FA71D6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735" y="3753763"/>
            <a:ext cx="3211937" cy="27861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042C62-0CF6-C235-605C-ABFC0773C1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798" y="3919841"/>
            <a:ext cx="3330976" cy="25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26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ANL 1">
      <a:dk1>
        <a:srgbClr val="3C3C3B"/>
      </a:dk1>
      <a:lt1>
        <a:sysClr val="window" lastClr="FFFFFF"/>
      </a:lt1>
      <a:dk2>
        <a:srgbClr val="636463"/>
      </a:dk2>
      <a:lt2>
        <a:srgbClr val="EFEEED"/>
      </a:lt2>
      <a:accent1>
        <a:srgbClr val="130D1F"/>
      </a:accent1>
      <a:accent2>
        <a:srgbClr val="F8B617"/>
      </a:accent2>
      <a:accent3>
        <a:srgbClr val="2682CF"/>
      </a:accent3>
      <a:accent4>
        <a:srgbClr val="EA7820"/>
      </a:accent4>
      <a:accent5>
        <a:srgbClr val="F4482D"/>
      </a:accent5>
      <a:accent6>
        <a:srgbClr val="229357"/>
      </a:accent6>
      <a:hlink>
        <a:srgbClr val="385AC7"/>
      </a:hlink>
      <a:folHlink>
        <a:srgbClr val="4E13D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heproduction_kscott" id="{3D508043-CA7E-44C1-8C4A-B4C515335CCC}" vid="{B1EC991F-B9B5-4537-8EAC-6B57952D60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iheproduction_kscott</Template>
  <TotalTime>52228</TotalTime>
  <Words>1472</Words>
  <Application>Microsoft Macintosh PowerPoint</Application>
  <PresentationFormat>On-screen Show (4:3)</PresentationFormat>
  <Paragraphs>279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Symbol</vt:lpstr>
      <vt:lpstr>Wingdings</vt:lpstr>
      <vt:lpstr>Office Theme</vt:lpstr>
      <vt:lpstr>Photonuclear evaluations for ENDF8.1</vt:lpstr>
      <vt:lpstr>Background – Lots of LLNL &amp; LANL history here, back to 70s &amp; 80s</vt:lpstr>
      <vt:lpstr>BLUF</vt:lpstr>
      <vt:lpstr>Issues in making ENDF photonuclear files</vt:lpstr>
      <vt:lpstr>Some reasons why IAEA2019 should not be adopted in all cases</vt:lpstr>
      <vt:lpstr>Principles for making changes to ENDF</vt:lpstr>
      <vt:lpstr>239Pu – ENDF8 is a better fit to the Berman LLNL data</vt:lpstr>
      <vt:lpstr>239Pu – both evaluations aimed to model the LLNL Berman data </vt:lpstr>
      <vt:lpstr>239Pu – ENDF8 is a better fit to the Berman LLNL data (&amp; both aimed to fit Berman)</vt:lpstr>
      <vt:lpstr>239Pu – more comparisons from Nathan and Ajeeta. Same comparisons as what we just saw.</vt:lpstr>
      <vt:lpstr>comparisons</vt:lpstr>
      <vt:lpstr>235U – more comparisons from Nathan and Ajeeta. Same comparisons as what we just saw.</vt:lpstr>
      <vt:lpstr>Tantalum-181</vt:lpstr>
      <vt:lpstr>Other cases – D,C,B,O,Al,Si,Ca,W, actinides</vt:lpstr>
      <vt:lpstr>Some other notable comparisons… eg Gold</vt:lpstr>
      <vt:lpstr>BLUF</vt:lpstr>
      <vt:lpstr>Backup</vt:lpstr>
      <vt:lpstr>2</vt:lpstr>
      <vt:lpstr>239Pu – ENDF8 is a better fit to the Berman LLNL data</vt:lpstr>
      <vt:lpstr>PowerPoint Presentation</vt:lpstr>
      <vt:lpstr>PowerPoint Presentation</vt:lpstr>
      <vt:lpstr>PowerPoint Presentation</vt:lpstr>
    </vt:vector>
  </TitlesOfParts>
  <Company>LANL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Scott, Kimberly</dc:creator>
  <cp:lastModifiedBy>Chadwick, Mark Benjamin</cp:lastModifiedBy>
  <cp:revision>422</cp:revision>
  <cp:lastPrinted>2023-04-21T17:16:49Z</cp:lastPrinted>
  <dcterms:created xsi:type="dcterms:W3CDTF">2018-01-12T16:14:10Z</dcterms:created>
  <dcterms:modified xsi:type="dcterms:W3CDTF">2023-04-27T18:50:00Z</dcterms:modified>
</cp:coreProperties>
</file>