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9" r:id="rId1"/>
  </p:sldMasterIdLst>
  <p:notesMasterIdLst>
    <p:notesMasterId r:id="rId8"/>
  </p:notesMasterIdLst>
  <p:handoutMasterIdLst>
    <p:handoutMasterId r:id="rId9"/>
  </p:handoutMasterIdLst>
  <p:sldIdLst>
    <p:sldId id="493" r:id="rId2"/>
    <p:sldId id="538" r:id="rId3"/>
    <p:sldId id="539" r:id="rId4"/>
    <p:sldId id="541" r:id="rId5"/>
    <p:sldId id="540" r:id="rId6"/>
    <p:sldId id="537" r:id="rId7"/>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5" userDrawn="1">
          <p15:clr>
            <a:srgbClr val="A4A3A4"/>
          </p15:clr>
        </p15:guide>
        <p15:guide id="2" orient="horz" pos="4002" userDrawn="1">
          <p15:clr>
            <a:srgbClr val="A4A3A4"/>
          </p15:clr>
        </p15:guide>
        <p15:guide id="3" pos="2880"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rrmann, Cynthia 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F4F97"/>
    <a:srgbClr val="F6CE86"/>
    <a:srgbClr val="AEF8E5"/>
    <a:srgbClr val="0A8464"/>
    <a:srgbClr val="0DB78A"/>
    <a:srgbClr val="D68F10"/>
    <a:srgbClr val="F1B13D"/>
    <a:srgbClr val="10D6A2"/>
    <a:srgbClr val="2DEFBC"/>
    <a:srgbClr val="11D9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5732" autoAdjust="0"/>
  </p:normalViewPr>
  <p:slideViewPr>
    <p:cSldViewPr snapToGrid="0">
      <p:cViewPr>
        <p:scale>
          <a:sx n="130" d="100"/>
          <a:sy n="130" d="100"/>
        </p:scale>
        <p:origin x="1048" y="32"/>
      </p:cViewPr>
      <p:guideLst>
        <p:guide orient="horz" pos="905"/>
        <p:guide orient="horz" pos="400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165" d="100"/>
          <a:sy n="165" d="100"/>
        </p:scale>
        <p:origin x="-5256" y="-11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253" tIns="46627" rIns="93253" bIns="46627" rtlCol="0"/>
          <a:lstStyle>
            <a:lvl1pPr algn="l">
              <a:defRPr sz="1100"/>
            </a:lvl1pPr>
          </a:lstStyle>
          <a:p>
            <a:endParaRPr lang="en-US" dirty="0">
              <a:latin typeface="Arial"/>
            </a:endParaRPr>
          </a:p>
        </p:txBody>
      </p:sp>
      <p:sp>
        <p:nvSpPr>
          <p:cNvPr id="3" name="Date Placeholder 2"/>
          <p:cNvSpPr>
            <a:spLocks noGrp="1"/>
          </p:cNvSpPr>
          <p:nvPr>
            <p:ph type="dt" sz="quarter" idx="1"/>
          </p:nvPr>
        </p:nvSpPr>
        <p:spPr>
          <a:xfrm>
            <a:off x="3978132" y="2"/>
            <a:ext cx="3043343" cy="465455"/>
          </a:xfrm>
          <a:prstGeom prst="rect">
            <a:avLst/>
          </a:prstGeom>
        </p:spPr>
        <p:txBody>
          <a:bodyPr vert="horz" lIns="93253" tIns="46627" rIns="93253" bIns="46627" rtlCol="0"/>
          <a:lstStyle>
            <a:lvl1pPr algn="r">
              <a:defRPr sz="1100"/>
            </a:lvl1pPr>
          </a:lstStyle>
          <a:p>
            <a:fld id="{7A1D2F2F-8618-2143-A89B-2D6D3F007EBC}" type="datetimeFigureOut">
              <a:rPr lang="en-US" smtClean="0">
                <a:latin typeface="Arial"/>
              </a:rPr>
              <a:pPr/>
              <a:t>4/24/23</a:t>
            </a:fld>
            <a:endParaRPr lang="en-US" dirty="0">
              <a:latin typeface="Arial"/>
            </a:endParaRPr>
          </a:p>
        </p:txBody>
      </p:sp>
      <p:sp>
        <p:nvSpPr>
          <p:cNvPr id="4" name="Footer Placeholder 3"/>
          <p:cNvSpPr>
            <a:spLocks noGrp="1"/>
          </p:cNvSpPr>
          <p:nvPr>
            <p:ph type="ftr" sz="quarter" idx="2"/>
          </p:nvPr>
        </p:nvSpPr>
        <p:spPr>
          <a:xfrm>
            <a:off x="0" y="8842031"/>
            <a:ext cx="3043343" cy="465455"/>
          </a:xfrm>
          <a:prstGeom prst="rect">
            <a:avLst/>
          </a:prstGeom>
        </p:spPr>
        <p:txBody>
          <a:bodyPr vert="horz" lIns="93253" tIns="46627" rIns="93253" bIns="46627" rtlCol="0" anchor="b"/>
          <a:lstStyle>
            <a:lvl1pPr algn="l">
              <a:defRPr sz="1100"/>
            </a:lvl1pPr>
          </a:lstStyle>
          <a:p>
            <a:endParaRPr lang="en-US" dirty="0">
              <a:latin typeface="Arial"/>
            </a:endParaRPr>
          </a:p>
        </p:txBody>
      </p:sp>
      <p:sp>
        <p:nvSpPr>
          <p:cNvPr id="5" name="Slide Number Placeholder 4"/>
          <p:cNvSpPr>
            <a:spLocks noGrp="1"/>
          </p:cNvSpPr>
          <p:nvPr>
            <p:ph type="sldNum" sz="quarter" idx="3"/>
          </p:nvPr>
        </p:nvSpPr>
        <p:spPr>
          <a:xfrm>
            <a:off x="3978132" y="8842031"/>
            <a:ext cx="3043343" cy="465455"/>
          </a:xfrm>
          <a:prstGeom prst="rect">
            <a:avLst/>
          </a:prstGeom>
        </p:spPr>
        <p:txBody>
          <a:bodyPr vert="horz" lIns="93253" tIns="46627" rIns="93253" bIns="46627" rtlCol="0" anchor="b"/>
          <a:lstStyle>
            <a:lvl1pPr algn="r">
              <a:defRPr sz="1100"/>
            </a:lvl1pPr>
          </a:lstStyle>
          <a:p>
            <a:fld id="{CE221CE3-F987-1944-AB66-8BE5522C5EC6}"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33228481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253" tIns="46627" rIns="93253" bIns="46627" rtlCol="0"/>
          <a:lstStyle>
            <a:lvl1pPr algn="l">
              <a:defRPr sz="1100">
                <a:latin typeface="Arial"/>
              </a:defRPr>
            </a:lvl1pPr>
          </a:lstStyle>
          <a:p>
            <a:endParaRPr lang="en-US" dirty="0"/>
          </a:p>
        </p:txBody>
      </p:sp>
      <p:sp>
        <p:nvSpPr>
          <p:cNvPr id="3" name="Date Placeholder 2"/>
          <p:cNvSpPr>
            <a:spLocks noGrp="1"/>
          </p:cNvSpPr>
          <p:nvPr>
            <p:ph type="dt" idx="1"/>
          </p:nvPr>
        </p:nvSpPr>
        <p:spPr>
          <a:xfrm>
            <a:off x="3978132" y="2"/>
            <a:ext cx="3043343" cy="465455"/>
          </a:xfrm>
          <a:prstGeom prst="rect">
            <a:avLst/>
          </a:prstGeom>
        </p:spPr>
        <p:txBody>
          <a:bodyPr vert="horz" lIns="93253" tIns="46627" rIns="93253" bIns="46627" rtlCol="0"/>
          <a:lstStyle>
            <a:lvl1pPr algn="r">
              <a:defRPr sz="1100">
                <a:latin typeface="Arial"/>
              </a:defRPr>
            </a:lvl1pPr>
          </a:lstStyle>
          <a:p>
            <a:fld id="{D8B0A143-2353-BE4A-A6C4-57C9AE3FBC68}" type="datetimeFigureOut">
              <a:rPr lang="en-US" smtClean="0"/>
              <a:pPr/>
              <a:t>4/24/23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53" tIns="46627" rIns="93253" bIns="46627" rtlCol="0" anchor="ctr"/>
          <a:lstStyle/>
          <a:p>
            <a:endParaRPr lang="en-US" dirty="0"/>
          </a:p>
        </p:txBody>
      </p:sp>
      <p:sp>
        <p:nvSpPr>
          <p:cNvPr id="5" name="Notes Placeholder 4"/>
          <p:cNvSpPr>
            <a:spLocks noGrp="1"/>
          </p:cNvSpPr>
          <p:nvPr>
            <p:ph type="body" sz="quarter" idx="3"/>
          </p:nvPr>
        </p:nvSpPr>
        <p:spPr>
          <a:xfrm>
            <a:off x="702310" y="4421825"/>
            <a:ext cx="5618480" cy="4189095"/>
          </a:xfrm>
          <a:prstGeom prst="rect">
            <a:avLst/>
          </a:prstGeom>
        </p:spPr>
        <p:txBody>
          <a:bodyPr vert="horz" lIns="93253" tIns="46627" rIns="93253" bIns="466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253" tIns="46627" rIns="93253" bIns="46627" rtlCol="0" anchor="b"/>
          <a:lstStyle>
            <a:lvl1pPr algn="l">
              <a:defRPr sz="1100">
                <a:latin typeface="Arial"/>
              </a:defRPr>
            </a:lvl1pPr>
          </a:lstStyle>
          <a:p>
            <a:endParaRPr lang="en-US" dirty="0"/>
          </a:p>
        </p:txBody>
      </p:sp>
      <p:sp>
        <p:nvSpPr>
          <p:cNvPr id="7" name="Slide Number Placeholder 6"/>
          <p:cNvSpPr>
            <a:spLocks noGrp="1"/>
          </p:cNvSpPr>
          <p:nvPr>
            <p:ph type="sldNum" sz="quarter" idx="5"/>
          </p:nvPr>
        </p:nvSpPr>
        <p:spPr>
          <a:xfrm>
            <a:off x="3978132" y="8842031"/>
            <a:ext cx="3043343" cy="465455"/>
          </a:xfrm>
          <a:prstGeom prst="rect">
            <a:avLst/>
          </a:prstGeom>
        </p:spPr>
        <p:txBody>
          <a:bodyPr vert="horz" lIns="93253" tIns="46627" rIns="93253" bIns="46627" rtlCol="0" anchor="b"/>
          <a:lstStyle>
            <a:lvl1pPr algn="r">
              <a:defRPr sz="1100">
                <a:latin typeface="Arial"/>
              </a:defRPr>
            </a:lvl1pPr>
          </a:lstStyle>
          <a:p>
            <a:fld id="{4CFDF800-FE0E-A944-8AC1-D57C07B352FC}" type="slidenum">
              <a:rPr lang="en-US" smtClean="0"/>
              <a:pPr/>
              <a:t>‹#›</a:t>
            </a:fld>
            <a:endParaRPr lang="en-US" dirty="0"/>
          </a:p>
        </p:txBody>
      </p:sp>
    </p:spTree>
    <p:extLst>
      <p:ext uri="{BB962C8B-B14F-4D97-AF65-F5344CB8AC3E}">
        <p14:creationId xmlns:p14="http://schemas.microsoft.com/office/powerpoint/2010/main" val="35167650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CFDF800-FE0E-A944-8AC1-D57C07B352FC}" type="slidenum">
              <a:rPr lang="en-US" smtClean="0"/>
              <a:pPr/>
              <a:t>1</a:t>
            </a:fld>
            <a:endParaRPr lang="en-US" dirty="0"/>
          </a:p>
        </p:txBody>
      </p:sp>
    </p:spTree>
    <p:extLst>
      <p:ext uri="{BB962C8B-B14F-4D97-AF65-F5344CB8AC3E}">
        <p14:creationId xmlns:p14="http://schemas.microsoft.com/office/powerpoint/2010/main" val="14483496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BA3D2A3-E316-5B4D-B559-0EBDF6B1377B}"/>
              </a:ext>
            </a:extLst>
          </p:cNvPr>
          <p:cNvPicPr>
            <a:picLocks noChangeAspect="1"/>
          </p:cNvPicPr>
          <p:nvPr userDrawn="1"/>
        </p:nvPicPr>
        <p:blipFill>
          <a:blip r:embed="rId2">
            <a:alphaModFix/>
          </a:blip>
          <a:stretch>
            <a:fillRect/>
          </a:stretch>
        </p:blipFill>
        <p:spPr>
          <a:xfrm>
            <a:off x="0" y="3575304"/>
            <a:ext cx="9144000" cy="2743200"/>
          </a:xfrm>
          <a:prstGeom prst="rect">
            <a:avLst/>
          </a:prstGeom>
          <a:gradFill flip="none" rotWithShape="1">
            <a:gsLst>
              <a:gs pos="0">
                <a:schemeClr val="accent1">
                  <a:lumMod val="0"/>
                  <a:lumOff val="100000"/>
                </a:schemeClr>
              </a:gs>
              <a:gs pos="35000">
                <a:schemeClr val="accent1">
                  <a:lumMod val="0"/>
                  <a:lumOff val="100000"/>
                </a:schemeClr>
              </a:gs>
              <a:gs pos="100000">
                <a:schemeClr val="bg1"/>
              </a:gs>
            </a:gsLst>
            <a:lin ang="2700000" scaled="1"/>
            <a:tileRect/>
          </a:gradFill>
        </p:spPr>
      </p:pic>
      <p:sp>
        <p:nvSpPr>
          <p:cNvPr id="8" name="Rectangle 7">
            <a:extLst>
              <a:ext uri="{FF2B5EF4-FFF2-40B4-BE49-F238E27FC236}">
                <a16:creationId xmlns:a16="http://schemas.microsoft.com/office/drawing/2014/main" id="{D6D9C9D9-72EC-6D46-9AAD-E59A139F1299}"/>
              </a:ext>
            </a:extLst>
          </p:cNvPr>
          <p:cNvSpPr/>
          <p:nvPr userDrawn="1"/>
        </p:nvSpPr>
        <p:spPr bwMode="auto">
          <a:xfrm>
            <a:off x="-378" y="3193257"/>
            <a:ext cx="9144378" cy="1028423"/>
          </a:xfrm>
          <a:prstGeom prst="rect">
            <a:avLst/>
          </a:prstGeom>
          <a:gradFill flip="none" rotWithShape="1">
            <a:gsLst>
              <a:gs pos="0">
                <a:schemeClr val="bg1">
                  <a:alpha val="0"/>
                  <a:lumMod val="0"/>
                  <a:lumOff val="100000"/>
                </a:schemeClr>
              </a:gs>
              <a:gs pos="51000">
                <a:schemeClr val="bg1"/>
              </a:gs>
            </a:gsLst>
            <a:lin ang="16200000" scaled="1"/>
            <a:tileRect/>
          </a:gradFill>
          <a:ln>
            <a:noFill/>
            <a:headEnd/>
            <a:tailEnd/>
          </a:ln>
          <a:effectLst/>
        </p:spPr>
        <p:style>
          <a:lnRef idx="1">
            <a:schemeClr val="accent1"/>
          </a:lnRef>
          <a:fillRef idx="2">
            <a:schemeClr val="accent1"/>
          </a:fillRef>
          <a:effectRef idx="1">
            <a:schemeClr val="accent1"/>
          </a:effectRef>
          <a:fontRef idx="minor">
            <a:schemeClr val="dk1"/>
          </a:fontRef>
        </p:style>
        <p:txBody>
          <a:bodyPr rtlCol="0" anchor="b">
            <a:prstTxWarp prst="textNoShape">
              <a:avLst/>
            </a:prstTxWarp>
          </a:bodyPr>
          <a:lstStyle/>
          <a:p>
            <a:pPr algn="ctr">
              <a:spcBef>
                <a:spcPct val="0"/>
              </a:spcBef>
            </a:pPr>
            <a:endParaRPr lang="en-US" sz="1600" dirty="0">
              <a:solidFill>
                <a:srgbClr val="000000"/>
              </a:solidFill>
            </a:endParaRPr>
          </a:p>
        </p:txBody>
      </p:sp>
      <p:sp>
        <p:nvSpPr>
          <p:cNvPr id="19" name="Rectangle 18"/>
          <p:cNvSpPr/>
          <p:nvPr userDrawn="1"/>
        </p:nvSpPr>
        <p:spPr>
          <a:xfrm>
            <a:off x="-378" y="6316956"/>
            <a:ext cx="9144000" cy="544880"/>
          </a:xfrm>
          <a:prstGeom prst="rect">
            <a:avLst/>
          </a:prstGeom>
          <a:gradFill flip="none" rotWithShape="1">
            <a:gsLst>
              <a:gs pos="0">
                <a:srgbClr val="294861"/>
              </a:gs>
              <a:gs pos="46000">
                <a:schemeClr val="accent1">
                  <a:lumMod val="50000"/>
                </a:schemeClr>
              </a:gs>
              <a:gs pos="100000">
                <a:srgbClr val="4388B8"/>
              </a:gs>
            </a:gsLst>
            <a:lin ang="16200000" scaled="1"/>
            <a:tileRect/>
          </a:gradFill>
          <a:ln>
            <a:noFill/>
          </a:ln>
          <a:effectLst>
            <a:outerShdw blurRad="50800" dist="38100" dir="16200000"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1800" dirty="0">
              <a:latin typeface="Arial"/>
            </a:endParaRPr>
          </a:p>
        </p:txBody>
      </p:sp>
      <p:sp>
        <p:nvSpPr>
          <p:cNvPr id="10" name="Title 9"/>
          <p:cNvSpPr>
            <a:spLocks noGrp="1"/>
          </p:cNvSpPr>
          <p:nvPr>
            <p:ph type="title" hasCustomPrompt="1"/>
          </p:nvPr>
        </p:nvSpPr>
        <p:spPr>
          <a:xfrm>
            <a:off x="457200" y="565126"/>
            <a:ext cx="8229600" cy="1447576"/>
          </a:xfrm>
        </p:spPr>
        <p:txBody>
          <a:bodyPr anchor="b" anchorCtr="0"/>
          <a:lstStyle>
            <a:lvl1pPr>
              <a:lnSpc>
                <a:spcPts val="3800"/>
              </a:lnSpc>
              <a:defRPr sz="3600" b="1" i="0">
                <a:solidFill>
                  <a:schemeClr val="accent1">
                    <a:lumMod val="75000"/>
                  </a:schemeClr>
                </a:solidFill>
                <a:effectLst/>
                <a:latin typeface="Arial"/>
                <a:cs typeface="Arial"/>
              </a:defRPr>
            </a:lvl1pPr>
          </a:lstStyle>
          <a:p>
            <a:r>
              <a:rPr lang="en-US" dirty="0"/>
              <a:t>Click to edit </a:t>
            </a:r>
            <a:br>
              <a:rPr lang="en-US" dirty="0"/>
            </a:br>
            <a:r>
              <a:rPr lang="en-US" dirty="0"/>
              <a:t>Master title style</a:t>
            </a:r>
          </a:p>
        </p:txBody>
      </p:sp>
      <p:sp>
        <p:nvSpPr>
          <p:cNvPr id="12" name="Text Placeholder 11"/>
          <p:cNvSpPr>
            <a:spLocks noGrp="1"/>
          </p:cNvSpPr>
          <p:nvPr>
            <p:ph type="body" sz="quarter" idx="13"/>
          </p:nvPr>
        </p:nvSpPr>
        <p:spPr>
          <a:xfrm>
            <a:off x="457201" y="2024863"/>
            <a:ext cx="5629274" cy="369888"/>
          </a:xfrm>
        </p:spPr>
        <p:txBody>
          <a:bodyPr>
            <a:noAutofit/>
          </a:bodyPr>
          <a:lstStyle>
            <a:lvl1pPr>
              <a:lnSpc>
                <a:spcPts val="2200"/>
              </a:lnSpc>
              <a:buNone/>
              <a:defRPr sz="2000" b="0">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4" name="TextBox 13"/>
          <p:cNvSpPr txBox="1"/>
          <p:nvPr userDrawn="1"/>
        </p:nvSpPr>
        <p:spPr>
          <a:xfrm>
            <a:off x="68386" y="6416000"/>
            <a:ext cx="4503614" cy="435504"/>
          </a:xfrm>
          <a:prstGeom prst="rect">
            <a:avLst/>
          </a:prstGeom>
          <a:noFill/>
          <a:effectLst/>
        </p:spPr>
        <p:txBody>
          <a:bodyPr wrap="square" rtlCol="0">
            <a:spAutoFit/>
          </a:bodyPr>
          <a:lstStyle/>
          <a:p>
            <a:pPr marL="0" algn="l" defTabSz="457200" rtl="0" eaLnBrk="1" latinLnBrk="0" hangingPunct="1">
              <a:lnSpc>
                <a:spcPct val="90000"/>
              </a:lnSpc>
              <a:spcAft>
                <a:spcPts val="300"/>
              </a:spcAft>
            </a:pPr>
            <a:r>
              <a:rPr lang="en-US" sz="800" kern="1200" dirty="0">
                <a:solidFill>
                  <a:schemeClr val="bg1"/>
                </a:solidFill>
                <a:effectLst/>
                <a:latin typeface="Arial"/>
                <a:ea typeface="+mn-ea"/>
                <a:cs typeface="Arial"/>
              </a:rPr>
              <a:t>LLNL-PRES-841825</a:t>
            </a:r>
          </a:p>
          <a:p>
            <a:pPr marL="0" algn="l" defTabSz="457200" rtl="0" eaLnBrk="1" latinLnBrk="0" hangingPunct="1">
              <a:lnSpc>
                <a:spcPct val="90000"/>
              </a:lnSpc>
              <a:spcAft>
                <a:spcPts val="600"/>
              </a:spcAft>
            </a:pPr>
            <a:r>
              <a:rPr lang="en-US" sz="700" kern="1200" dirty="0">
                <a:solidFill>
                  <a:schemeClr val="bg1"/>
                </a:solidFill>
                <a:effectLst/>
                <a:latin typeface="Arial"/>
                <a:ea typeface="+mn-ea"/>
                <a:cs typeface="Arial"/>
              </a:rPr>
              <a:t>This work was performed under the auspices of the</a:t>
            </a:r>
            <a:r>
              <a:rPr lang="en-US" sz="700" kern="1200" baseline="0" dirty="0">
                <a:solidFill>
                  <a:schemeClr val="bg1"/>
                </a:solidFill>
                <a:effectLst/>
                <a:latin typeface="Arial"/>
                <a:ea typeface="+mn-ea"/>
                <a:cs typeface="Arial"/>
              </a:rPr>
              <a:t> </a:t>
            </a:r>
            <a:r>
              <a:rPr lang="en-US" sz="700" kern="1200" dirty="0">
                <a:solidFill>
                  <a:schemeClr val="bg1"/>
                </a:solidFill>
                <a:effectLst/>
                <a:latin typeface="Arial"/>
                <a:ea typeface="+mn-ea"/>
                <a:cs typeface="Arial"/>
              </a:rPr>
              <a:t>U.S. Department of Energy by Lawrence Livermore National Laboratory under contract DE-AC52-07NA27344.</a:t>
            </a:r>
            <a:r>
              <a:rPr lang="en-US" sz="700" kern="1200" baseline="0" dirty="0">
                <a:solidFill>
                  <a:schemeClr val="bg1"/>
                </a:solidFill>
                <a:effectLst/>
                <a:latin typeface="Arial"/>
                <a:ea typeface="+mn-ea"/>
                <a:cs typeface="Arial"/>
              </a:rPr>
              <a:t> </a:t>
            </a:r>
            <a:r>
              <a:rPr lang="en-US" sz="700" kern="1200" dirty="0">
                <a:solidFill>
                  <a:schemeClr val="bg1"/>
                </a:solidFill>
                <a:effectLst/>
                <a:latin typeface="Arial"/>
                <a:ea typeface="+mn-ea"/>
                <a:cs typeface="Arial"/>
              </a:rPr>
              <a:t>Lawrence Livermore National Security, LLC</a:t>
            </a:r>
          </a:p>
        </p:txBody>
      </p:sp>
      <p:pic>
        <p:nvPicPr>
          <p:cNvPr id="18" name="Picture 17" descr="LLNL_Logo_WHT-LRG.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57062" y="6446832"/>
            <a:ext cx="1865376" cy="314705"/>
          </a:xfrm>
          <a:prstGeom prst="rect">
            <a:avLst/>
          </a:prstGeom>
        </p:spPr>
      </p:pic>
      <p:sp>
        <p:nvSpPr>
          <p:cNvPr id="20" name="Rectangle 19"/>
          <p:cNvSpPr/>
          <p:nvPr userDrawn="1"/>
        </p:nvSpPr>
        <p:spPr>
          <a:xfrm>
            <a:off x="0" y="0"/>
            <a:ext cx="9144000" cy="112889"/>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1800" dirty="0">
              <a:latin typeface="Arial"/>
            </a:endParaRPr>
          </a:p>
        </p:txBody>
      </p:sp>
      <p:sp>
        <p:nvSpPr>
          <p:cNvPr id="3" name="Text Placeholder 2"/>
          <p:cNvSpPr>
            <a:spLocks noGrp="1"/>
          </p:cNvSpPr>
          <p:nvPr>
            <p:ph type="body" sz="quarter" idx="14" hasCustomPrompt="1"/>
          </p:nvPr>
        </p:nvSpPr>
        <p:spPr>
          <a:xfrm>
            <a:off x="4572001" y="3096715"/>
            <a:ext cx="4572000" cy="477838"/>
          </a:xfrm>
        </p:spPr>
        <p:txBody>
          <a:bodyPr rIns="182880" anchor="b" anchorCtr="0">
            <a:noAutofit/>
          </a:bodyPr>
          <a:lstStyle>
            <a:lvl1pPr marL="57150" indent="0" algn="r">
              <a:spcBef>
                <a:spcPts val="0"/>
              </a:spcBef>
              <a:buNone/>
              <a:defRPr sz="1600" b="0"/>
            </a:lvl1pPr>
            <a:lvl2pPr marL="342900" indent="0" algn="r">
              <a:buNone/>
              <a:defRPr sz="1600" b="0"/>
            </a:lvl2pPr>
            <a:lvl3pPr marL="628650" indent="0" algn="r">
              <a:buNone/>
              <a:defRPr sz="1600" b="0"/>
            </a:lvl3pPr>
            <a:lvl4pPr marL="857250" indent="0" algn="r">
              <a:buNone/>
              <a:defRPr sz="1600" b="0"/>
            </a:lvl4pPr>
            <a:lvl5pPr marL="1085850" indent="0" algn="r">
              <a:buNone/>
              <a:defRPr sz="1600" b="0"/>
            </a:lvl5pPr>
          </a:lstStyle>
          <a:p>
            <a:pPr lvl="0"/>
            <a:r>
              <a:rPr lang="en-US" dirty="0"/>
              <a:t>Authors Name</a:t>
            </a:r>
          </a:p>
          <a:p>
            <a:pPr lvl="0"/>
            <a:r>
              <a:rPr lang="en-US" dirty="0"/>
              <a:t>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0_end page">
    <p:bg>
      <p:bgPr>
        <a:solidFill>
          <a:srgbClr val="0F4F97"/>
        </a:solidFill>
        <a:effectLst/>
      </p:bgPr>
    </p:bg>
    <p:spTree>
      <p:nvGrpSpPr>
        <p:cNvPr id="1" name=""/>
        <p:cNvGrpSpPr/>
        <p:nvPr/>
      </p:nvGrpSpPr>
      <p:grpSpPr>
        <a:xfrm>
          <a:off x="0" y="0"/>
          <a:ext cx="0" cy="0"/>
          <a:chOff x="0" y="0"/>
          <a:chExt cx="0" cy="0"/>
        </a:xfrm>
      </p:grpSpPr>
      <p:pic>
        <p:nvPicPr>
          <p:cNvPr id="3" name="Picture 2" descr="LLNL_Logo_WHT-LRG.png"/>
          <p:cNvPicPr>
            <a:picLocks noChangeAspect="1"/>
          </p:cNvPicPr>
          <p:nvPr userDrawn="1"/>
        </p:nvPicPr>
        <p:blipFill>
          <a:blip r:embed="rId2"/>
          <a:stretch>
            <a:fillRect/>
          </a:stretch>
        </p:blipFill>
        <p:spPr>
          <a:xfrm>
            <a:off x="721852" y="5437487"/>
            <a:ext cx="3602736" cy="607808"/>
          </a:xfrm>
          <a:prstGeom prst="rect">
            <a:avLst/>
          </a:prstGeom>
        </p:spPr>
      </p:pic>
    </p:spTree>
    <p:extLst>
      <p:ext uri="{BB962C8B-B14F-4D97-AF65-F5344CB8AC3E}">
        <p14:creationId xmlns:p14="http://schemas.microsoft.com/office/powerpoint/2010/main" val="312718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rot lat="0" lon="0" rev="4800000"/>
              </a:lightRig>
            </a:scene3d>
            <a:sp3d prstMaterial="matte"/>
          </a:bodyPr>
          <a:lstStyle/>
          <a:p>
            <a:r>
              <a:rPr kumimoji="0" lang="en-US"/>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lIns="0" bIns="0"/>
          <a:lstStyle>
            <a:lvl1pPr eaLnBrk="1" latinLnBrk="0" hangingPunct="1">
              <a:spcBef>
                <a:spcPts val="1800"/>
              </a:spcBef>
              <a:spcAft>
                <a:spcPts val="0"/>
              </a:spcAft>
              <a:defRPr/>
            </a:lvl1pPr>
            <a:lvl2pPr eaLnBrk="1" latinLnBrk="0" hangingPunct="1">
              <a:spcAft>
                <a:spcPts val="0"/>
              </a:spcAft>
              <a:defRPr/>
            </a:lvl2pPr>
            <a:lvl3pPr eaLnBrk="1" latinLnBrk="0" hangingPunct="1">
              <a:spcAft>
                <a:spcPts val="0"/>
              </a:spcAft>
              <a:defRPr/>
            </a:lvl3pPr>
            <a:lvl4pPr eaLnBrk="1" latinLnBrk="0" hangingPunct="1">
              <a:spcAft>
                <a:spcPts val="0"/>
              </a:spcAft>
              <a:defRPr/>
            </a:lvl4pPr>
            <a:lvl5pPr eaLnBrk="1" latinLnBrk="0" hangingPunct="1">
              <a:spcAft>
                <a:spcPts val="0"/>
              </a:spcAft>
              <a:defRPr/>
            </a:lvl5p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5" name="Title Placeholder 1"/>
          <p:cNvSpPr>
            <a:spLocks noGrp="1"/>
          </p:cNvSpPr>
          <p:nvPr>
            <p:ph type="title"/>
          </p:nvPr>
        </p:nvSpPr>
        <p:spPr>
          <a:xfrm>
            <a:off x="457200" y="219509"/>
            <a:ext cx="8229600" cy="1008771"/>
          </a:xfrm>
          <a:prstGeom prst="rect">
            <a:avLst/>
          </a:prstGeom>
          <a:effectLst/>
        </p:spPr>
        <p:txBody>
          <a:bodyPr vert="horz" lIns="0" rIns="45720" rtlCol="0" anchor="ctr" anchorCtr="0">
            <a:noAutofit/>
            <a:scene3d>
              <a:camera prst="orthographicFront"/>
              <a:lightRig rig="threePt" dir="t">
                <a:rot lat="0" lon="0" rev="4800000"/>
              </a:lightRig>
            </a:scene3d>
            <a:sp3d prstMaterial="matte"/>
          </a:bodyPr>
          <a:lstStyle/>
          <a:p>
            <a:r>
              <a:rPr kumimoji="0" lang="en-US"/>
              <a:t>Click to edit Master title style</a:t>
            </a:r>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with side-text-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with side-text-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726214"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0831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with side-by-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Content Placeholder 2"/>
          <p:cNvSpPr>
            <a:spLocks noGrp="1"/>
          </p:cNvSpPr>
          <p:nvPr>
            <p:ph idx="10"/>
          </p:nvPr>
        </p:nvSpPr>
        <p:spPr>
          <a:xfrm>
            <a:off x="4718649"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29412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Full Image with 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a:t>Click icon to add picture</a:t>
            </a:r>
            <a:endParaRPr lang="en-US" dirty="0"/>
          </a:p>
        </p:txBody>
      </p:sp>
      <p:sp>
        <p:nvSpPr>
          <p:cNvPr id="6" name="Title 5"/>
          <p:cNvSpPr>
            <a:spLocks noGrp="1"/>
          </p:cNvSpPr>
          <p:nvPr>
            <p:ph type="title"/>
          </p:nvPr>
        </p:nvSpPr>
        <p:spPr>
          <a:xfrm>
            <a:off x="1" y="2"/>
            <a:ext cx="9143999" cy="1228907"/>
          </a:xfrm>
          <a:solidFill>
            <a:schemeClr val="bg1"/>
          </a:solidFill>
          <a:effectLst/>
        </p:spPr>
        <p:txBody>
          <a:bodyPr vert="horz" lIns="457200" rIns="45720" rtlCol="0" anchor="ctr" anchorCtr="0">
            <a:normAutofit/>
            <a:scene3d>
              <a:camera prst="orthographicFront"/>
              <a:lightRig rig="threePt" dir="t">
                <a:rot lat="0" lon="0" rev="4800000"/>
              </a:lightRig>
            </a:scene3d>
            <a:sp3d prstMaterial="matte"/>
          </a:bodyPr>
          <a:lstStyle>
            <a:lvl1pPr marL="233363" indent="0" algn="l" rtl="0" eaLnBrk="1" latinLnBrk="0" hangingPunct="1">
              <a:lnSpc>
                <a:spcPct val="90000"/>
              </a:lnSpc>
              <a:spcBef>
                <a:spcPct val="0"/>
              </a:spcBef>
              <a:buNone/>
              <a:defRPr kumimoji="0" lang="en-US" sz="3200" b="1" kern="1200" dirty="0">
                <a:solidFill>
                  <a:schemeClr val="accent1">
                    <a:lumMod val="75000"/>
                  </a:schemeClr>
                </a:solidFill>
                <a:effectLst/>
                <a:latin typeface="Calibri" panose="020F0502020204030204" pitchFamily="34" charset="0"/>
                <a:ea typeface="+mj-ea"/>
                <a:cs typeface="Calibri" panose="020F050202020403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Full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a:t>Click icon to add picture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0" y="6355080"/>
            <a:ext cx="9144000" cy="50292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Ins="0" rtlCol="0" anchor="ctr"/>
          <a:lstStyle/>
          <a:p>
            <a:pPr algn="ctr"/>
            <a:endParaRPr lang="en-US" sz="1800" dirty="0">
              <a:latin typeface="Arial"/>
            </a:endParaRPr>
          </a:p>
        </p:txBody>
      </p:sp>
      <p:pic>
        <p:nvPicPr>
          <p:cNvPr id="8" name="Picture 7">
            <a:extLst>
              <a:ext uri="{FF2B5EF4-FFF2-40B4-BE49-F238E27FC236}">
                <a16:creationId xmlns:a16="http://schemas.microsoft.com/office/drawing/2014/main" id="{9C590909-6878-E44E-9AA0-07880FBE8AE0}"/>
              </a:ext>
            </a:extLst>
          </p:cNvPr>
          <p:cNvPicPr>
            <a:picLocks noChangeAspect="1"/>
          </p:cNvPicPr>
          <p:nvPr userDrawn="1"/>
        </p:nvPicPr>
        <p:blipFill rotWithShape="1">
          <a:blip r:embed="rId12" cstate="print">
            <a:extLst>
              <a:ext uri="{28A0092B-C50C-407E-A947-70E740481C1C}">
                <a14:useLocalDpi xmlns:a14="http://schemas.microsoft.com/office/drawing/2010/main"/>
              </a:ext>
            </a:extLst>
          </a:blip>
          <a:srcRect/>
          <a:stretch/>
        </p:blipFill>
        <p:spPr>
          <a:xfrm>
            <a:off x="128016" y="6492240"/>
            <a:ext cx="2743200" cy="283464"/>
          </a:xfrm>
          <a:prstGeom prst="rect">
            <a:avLst/>
          </a:prstGeom>
        </p:spPr>
      </p:pic>
      <p:sp>
        <p:nvSpPr>
          <p:cNvPr id="3" name="Text Placeholder 2"/>
          <p:cNvSpPr>
            <a:spLocks noGrp="1"/>
          </p:cNvSpPr>
          <p:nvPr>
            <p:ph type="body" idx="1"/>
          </p:nvPr>
        </p:nvSpPr>
        <p:spPr>
          <a:xfrm>
            <a:off x="457200" y="1441524"/>
            <a:ext cx="8229600" cy="4906889"/>
          </a:xfrm>
          <a:prstGeom prst="rect">
            <a:avLst/>
          </a:prstGeom>
        </p:spPr>
        <p:txBody>
          <a:bodyPr vert="horz" lIns="0" tIns="0" rIns="0" bIns="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Rectangle 9"/>
          <p:cNvSpPr/>
          <p:nvPr/>
        </p:nvSpPr>
        <p:spPr bwMode="invGray">
          <a:xfrm>
            <a:off x="1" y="6355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latin typeface="Arial"/>
            </a:endParaRPr>
          </a:p>
        </p:txBody>
      </p:sp>
      <p:sp>
        <p:nvSpPr>
          <p:cNvPr id="19" name="Slide Number Placeholder 7"/>
          <p:cNvSpPr txBox="1">
            <a:spLocks/>
          </p:cNvSpPr>
          <p:nvPr/>
        </p:nvSpPr>
        <p:spPr>
          <a:xfrm>
            <a:off x="8826124" y="6403254"/>
            <a:ext cx="317877" cy="454747"/>
          </a:xfrm>
          <a:prstGeom prst="rect">
            <a:avLst/>
          </a:prstGeom>
        </p:spPr>
        <p:txBody>
          <a:bodyPr rIns="45720" anchor="ctr" anchorCtr="0"/>
          <a:lstStyle/>
          <a:p>
            <a:pPr marL="0" marR="0" lvl="0" indent="0" algn="r" defTabSz="457200" rtl="0" eaLnBrk="1" fontAlgn="auto" latinLnBrk="0" hangingPunct="1">
              <a:lnSpc>
                <a:spcPct val="100000"/>
              </a:lnSpc>
              <a:spcBef>
                <a:spcPts val="0"/>
              </a:spcBef>
              <a:spcAft>
                <a:spcPts val="0"/>
              </a:spcAft>
              <a:buClrTx/>
              <a:buSzTx/>
              <a:buFontTx/>
              <a:buNone/>
              <a:tabLst/>
              <a:defRPr/>
            </a:pPr>
            <a:fld id="{EAD690BD-BADF-4FBD-97E7-557E707EBBB2}" type="slidenum">
              <a:rPr kumimoji="0" lang="en-US" sz="1000" b="0" i="0" u="none" strike="noStrike" kern="1200" cap="none" spc="0" normalizeH="0" baseline="0" noProof="0" smtClean="0">
                <a:ln>
                  <a:noFill/>
                </a:ln>
                <a:solidFill>
                  <a:schemeClr val="tx1">
                    <a:lumMod val="65000"/>
                    <a:lumOff val="35000"/>
                  </a:scheme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lumMod val="65000"/>
                  <a:lumOff val="35000"/>
                </a:schemeClr>
              </a:solidFill>
              <a:effectLst/>
              <a:uLnTx/>
              <a:uFillTx/>
              <a:latin typeface="Calibri" panose="020F0502020204030204" pitchFamily="34" charset="0"/>
              <a:ea typeface="+mn-ea"/>
              <a:cs typeface="Calibri" panose="020F0502020204030204" pitchFamily="34" charset="0"/>
            </a:endParaRPr>
          </a:p>
        </p:txBody>
      </p:sp>
      <p:sp>
        <p:nvSpPr>
          <p:cNvPr id="14" name="TextBox 13"/>
          <p:cNvSpPr txBox="1"/>
          <p:nvPr/>
        </p:nvSpPr>
        <p:spPr>
          <a:xfrm>
            <a:off x="484954" y="6698648"/>
            <a:ext cx="873871" cy="92333"/>
          </a:xfrm>
          <a:prstGeom prst="rect">
            <a:avLst/>
          </a:prstGeom>
          <a:noFill/>
        </p:spPr>
        <p:txBody>
          <a:bodyPr wrap="square" lIns="0" tIns="0" rIns="0" bIns="0" rtlCol="0" anchor="b" anchorCtr="0">
            <a:spAutoFit/>
          </a:bodyPr>
          <a:lstStyle/>
          <a:p>
            <a:pPr algn="l"/>
            <a:r>
              <a:rPr lang="en-US" sz="600" dirty="0">
                <a:latin typeface="Arial"/>
                <a:cs typeface="Arial"/>
              </a:rPr>
              <a:t>LLNL-PRES-841825</a:t>
            </a:r>
          </a:p>
        </p:txBody>
      </p:sp>
      <p:sp>
        <p:nvSpPr>
          <p:cNvPr id="2" name="Title Placeholder 1"/>
          <p:cNvSpPr>
            <a:spLocks noGrp="1"/>
          </p:cNvSpPr>
          <p:nvPr>
            <p:ph type="title"/>
          </p:nvPr>
        </p:nvSpPr>
        <p:spPr>
          <a:xfrm>
            <a:off x="457200" y="220136"/>
            <a:ext cx="8229600" cy="1005840"/>
          </a:xfrm>
          <a:prstGeom prst="rect">
            <a:avLst/>
          </a:prstGeom>
          <a:effectLst/>
        </p:spPr>
        <p:txBody>
          <a:bodyPr vert="horz" lIns="0" rIns="45720" rtlCol="0" anchor="ctr" anchorCtr="0">
            <a:noAutofit/>
            <a:scene3d>
              <a:camera prst="orthographicFront"/>
              <a:lightRig rig="threePt" dir="t">
                <a:rot lat="0" lon="0" rev="4800000"/>
              </a:lightRig>
            </a:scene3d>
            <a:sp3d prstMaterial="matte"/>
          </a:bodyPr>
          <a:lstStyle/>
          <a:p>
            <a:r>
              <a:rPr kumimoji="0" lang="en-US"/>
              <a:t>Click to edit Master title style</a:t>
            </a:r>
            <a:endParaRPr kumimoji="0" lang="en-US" dirty="0"/>
          </a:p>
        </p:txBody>
      </p:sp>
      <p:cxnSp>
        <p:nvCxnSpPr>
          <p:cNvPr id="5" name="Straight Connector 4"/>
          <p:cNvCxnSpPr/>
          <p:nvPr/>
        </p:nvCxnSpPr>
        <p:spPr>
          <a:xfrm>
            <a:off x="-6058" y="1267155"/>
            <a:ext cx="9150059" cy="0"/>
          </a:xfrm>
          <a:prstGeom prst="line">
            <a:avLst/>
          </a:prstGeom>
          <a:ln w="38100" cmpd="sng">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A54311BD-8720-D040-927F-1192591CB67C}"/>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7909560" y="6446520"/>
            <a:ext cx="978408" cy="374904"/>
          </a:xfrm>
          <a:prstGeom prst="rect">
            <a:avLst/>
          </a:prstGeom>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5" r:id="rId4"/>
    <p:sldLayoutId id="2147483722" r:id="rId5"/>
    <p:sldLayoutId id="2147483721" r:id="rId6"/>
    <p:sldLayoutId id="2147483717" r:id="rId7"/>
    <p:sldLayoutId id="2147483718" r:id="rId8"/>
    <p:sldLayoutId id="2147483719" r:id="rId9"/>
    <p:sldLayoutId id="2147483723" r:id="rId10"/>
  </p:sldLayoutIdLst>
  <p:hf hdr="0" ftr="0" dt="0"/>
  <p:txStyles>
    <p:titleStyle>
      <a:lvl1pPr algn="l" rtl="0" eaLnBrk="1" latinLnBrk="0" hangingPunct="1">
        <a:lnSpc>
          <a:spcPct val="90000"/>
        </a:lnSpc>
        <a:spcBef>
          <a:spcPct val="0"/>
        </a:spcBef>
        <a:buNone/>
        <a:defRPr kumimoji="0" sz="3200" b="1" kern="1200">
          <a:solidFill>
            <a:schemeClr val="accent1">
              <a:lumMod val="75000"/>
            </a:schemeClr>
          </a:solidFill>
          <a:effectLst/>
          <a:latin typeface="Calibri" panose="020F0502020204030204" pitchFamily="34" charset="0"/>
          <a:ea typeface="+mj-ea"/>
          <a:cs typeface="Calibri" panose="020F0502020204030204" pitchFamily="34" charset="0"/>
        </a:defRPr>
      </a:lvl1pPr>
    </p:titleStyle>
    <p:bodyStyle>
      <a:lvl1pPr marL="285750" indent="-228600" algn="l" rtl="0" eaLnBrk="1" latinLnBrk="0" hangingPunct="1">
        <a:spcBef>
          <a:spcPts val="1800"/>
        </a:spcBef>
        <a:spcAft>
          <a:spcPts val="0"/>
        </a:spcAft>
        <a:buClr>
          <a:schemeClr val="accent1">
            <a:lumMod val="75000"/>
          </a:schemeClr>
        </a:buClr>
        <a:buSzPct val="90000"/>
        <a:buFont typeface="Wingdings" charset="2"/>
        <a:buChar char="§"/>
        <a:tabLst/>
        <a:defRPr kumimoji="0" sz="2400" b="0" kern="1200">
          <a:solidFill>
            <a:schemeClr val="tx1"/>
          </a:solidFill>
          <a:latin typeface="Calibri" panose="020F0502020204030204" pitchFamily="34" charset="0"/>
          <a:ea typeface="+mn-ea"/>
          <a:cs typeface="Calibri" panose="020F0502020204030204" pitchFamily="34" charset="0"/>
        </a:defRPr>
      </a:lvl1pPr>
      <a:lvl2pPr marL="628650" indent="-285750" algn="l" rtl="0" eaLnBrk="1" latinLnBrk="0" hangingPunct="1">
        <a:spcBef>
          <a:spcPts val="0"/>
        </a:spcBef>
        <a:spcAft>
          <a:spcPts val="0"/>
        </a:spcAft>
        <a:buClrTx/>
        <a:buSzPct val="90000"/>
        <a:buFont typeface="Calibri" panose="020F0502020204030204" pitchFamily="34" charset="0"/>
        <a:buChar char="—"/>
        <a:defRPr kumimoji="0" sz="2000" kern="1200">
          <a:solidFill>
            <a:schemeClr val="tx1"/>
          </a:solidFill>
          <a:latin typeface="Calibri" panose="020F0502020204030204" pitchFamily="34" charset="0"/>
          <a:ea typeface="+mn-ea"/>
          <a:cs typeface="Calibri" panose="020F0502020204030204" pitchFamily="34" charset="0"/>
        </a:defRPr>
      </a:lvl2pPr>
      <a:lvl3pPr marL="800100" indent="-171450" algn="l" rtl="0" eaLnBrk="1" latinLnBrk="0" hangingPunct="1">
        <a:spcBef>
          <a:spcPts val="0"/>
        </a:spcBef>
        <a:spcAft>
          <a:spcPts val="0"/>
        </a:spcAft>
        <a:buClrTx/>
        <a:buSzPct val="90000"/>
        <a:buFont typeface="Arial" panose="020B0604020202020204" pitchFamily="34" charset="0"/>
        <a:buChar char="•"/>
        <a:defRPr kumimoji="0" sz="1800" kern="1200">
          <a:solidFill>
            <a:schemeClr val="tx1"/>
          </a:solidFill>
          <a:latin typeface="Calibri" panose="020F0502020204030204" pitchFamily="34" charset="0"/>
          <a:ea typeface="+mn-ea"/>
          <a:cs typeface="Calibri" panose="020F0502020204030204" pitchFamily="34" charset="0"/>
        </a:defRPr>
      </a:lvl3pPr>
      <a:lvl4pPr marL="1028700" indent="-171450" algn="l" rtl="0" eaLnBrk="1" latinLnBrk="0" hangingPunct="1">
        <a:spcBef>
          <a:spcPts val="0"/>
        </a:spcBef>
        <a:spcAft>
          <a:spcPts val="0"/>
        </a:spcAft>
        <a:buClrTx/>
        <a:buSzPct val="100000"/>
        <a:buFont typeface="Lucida Grande"/>
        <a:buChar char="–"/>
        <a:defRPr kumimoji="0" sz="1600" kern="1200">
          <a:solidFill>
            <a:schemeClr val="tx1"/>
          </a:solidFill>
          <a:latin typeface="Calibri" panose="020F0502020204030204" pitchFamily="34" charset="0"/>
          <a:ea typeface="+mn-ea"/>
          <a:cs typeface="Calibri" panose="020F0502020204030204" pitchFamily="34" charset="0"/>
        </a:defRPr>
      </a:lvl4pPr>
      <a:lvl5pPr marL="1257300" indent="-171450" algn="l" rtl="0" eaLnBrk="1" latinLnBrk="0" hangingPunct="1">
        <a:spcBef>
          <a:spcPts val="0"/>
        </a:spcBef>
        <a:spcAft>
          <a:spcPts val="0"/>
        </a:spcAft>
        <a:buClrTx/>
        <a:buFont typeface="Arial"/>
        <a:buChar char="•"/>
        <a:tabLst>
          <a:tab pos="1200150" algn="l"/>
        </a:tabLst>
        <a:defRPr kumimoji="0" lang="en-US" sz="1600" kern="1200" smtClean="0">
          <a:solidFill>
            <a:schemeClr val="tx1"/>
          </a:solidFill>
          <a:latin typeface="Calibri" panose="020F0502020204030204" pitchFamily="34" charset="0"/>
          <a:ea typeface="+mn-ea"/>
          <a:cs typeface="Calibri" panose="020F0502020204030204"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199" y="565126"/>
            <a:ext cx="8557591" cy="1447576"/>
          </a:xfrm>
        </p:spPr>
        <p:txBody>
          <a:bodyPr/>
          <a:lstStyle/>
          <a:p>
            <a:r>
              <a:rPr lang="en-US" dirty="0">
                <a:latin typeface="Calibri" panose="020F0502020204030204" pitchFamily="34" charset="0"/>
                <a:cs typeface="Calibri" panose="020F0502020204030204" pitchFamily="34" charset="0"/>
              </a:rPr>
              <a:t>Adding Exit Distributions for photon and charged particles Missing in ENDF/B-VIII.0</a:t>
            </a:r>
          </a:p>
        </p:txBody>
      </p:sp>
      <p:sp>
        <p:nvSpPr>
          <p:cNvPr id="5" name="Text Placeholder 4"/>
          <p:cNvSpPr>
            <a:spLocks noGrp="1"/>
          </p:cNvSpPr>
          <p:nvPr>
            <p:ph type="body" sz="quarter" idx="14"/>
          </p:nvPr>
        </p:nvSpPr>
        <p:spPr/>
        <p:txBody>
          <a:bodyPr/>
          <a:lstStyle/>
          <a:p>
            <a:pPr lvl="0"/>
            <a:r>
              <a:rPr lang="en-US" dirty="0"/>
              <a:t>Ian Thompson</a:t>
            </a:r>
          </a:p>
          <a:p>
            <a:pPr lvl="0"/>
            <a:r>
              <a:rPr lang="en-US" dirty="0"/>
              <a:t> LLNL</a:t>
            </a:r>
          </a:p>
          <a:p>
            <a:pPr lvl="0"/>
            <a:r>
              <a:rPr lang="en-US" dirty="0"/>
              <a:t>Hye Young Lee</a:t>
            </a:r>
          </a:p>
          <a:p>
            <a:pPr lvl="0"/>
            <a:r>
              <a:rPr lang="en-US" dirty="0"/>
              <a:t>LANL</a:t>
            </a:r>
          </a:p>
        </p:txBody>
      </p:sp>
      <p:sp>
        <p:nvSpPr>
          <p:cNvPr id="9" name="Text Placeholder 10"/>
          <p:cNvSpPr txBox="1">
            <a:spLocks/>
          </p:cNvSpPr>
          <p:nvPr/>
        </p:nvSpPr>
        <p:spPr>
          <a:xfrm>
            <a:off x="492103" y="3640568"/>
            <a:ext cx="3278508" cy="397500"/>
          </a:xfrm>
          <a:prstGeom prst="rect">
            <a:avLst/>
          </a:prstGeom>
        </p:spPr>
        <p:txBody>
          <a:bodyPr vert="horz" lIns="0" tIns="91440" rIns="0" rtlCol="0" anchor="ctr" anchorCtr="0">
            <a:noAutofit/>
          </a:bodyPr>
          <a:lstStyle/>
          <a:p>
            <a:pPr lvl="0">
              <a:lnSpc>
                <a:spcPct val="80000"/>
              </a:lnSpc>
            </a:pPr>
            <a:r>
              <a:rPr lang="en-US" sz="1600" dirty="0">
                <a:cs typeface="Lucida Handwriting"/>
              </a:rPr>
              <a:t>April 25,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11966"/>
            <a:ext cx="8229600" cy="5036448"/>
          </a:xfrm>
        </p:spPr>
        <p:txBody>
          <a:bodyPr>
            <a:normAutofit fontScale="92500" lnSpcReduction="10000"/>
          </a:bodyPr>
          <a:lstStyle/>
          <a:p>
            <a:r>
              <a:rPr lang="en-US" dirty="0"/>
              <a:t>There are missing exit distributions: transport codes fail.</a:t>
            </a:r>
          </a:p>
          <a:p>
            <a:pPr lvl="1"/>
            <a:r>
              <a:rPr lang="en-US" dirty="0"/>
              <a:t>In 245 evaluations for incident neutrons </a:t>
            </a:r>
          </a:p>
          <a:p>
            <a:pPr lvl="1"/>
            <a:r>
              <a:rPr lang="en-US" dirty="0"/>
              <a:t>For 155 exit photons</a:t>
            </a:r>
          </a:p>
          <a:p>
            <a:pPr lvl="1"/>
            <a:r>
              <a:rPr lang="en-US" dirty="0"/>
              <a:t>For 446 exit protons</a:t>
            </a:r>
          </a:p>
          <a:p>
            <a:pPr lvl="1"/>
            <a:r>
              <a:rPr lang="en-US" dirty="0"/>
              <a:t>For 288 exit deuterons</a:t>
            </a:r>
          </a:p>
          <a:p>
            <a:pPr lvl="1"/>
            <a:r>
              <a:rPr lang="en-US" dirty="0"/>
              <a:t>For 220 exit tritons</a:t>
            </a:r>
          </a:p>
          <a:p>
            <a:pPr lvl="1"/>
            <a:r>
              <a:rPr lang="en-US" dirty="0"/>
              <a:t>For 100 exit </a:t>
            </a:r>
            <a:r>
              <a:rPr lang="en-US" dirty="0" err="1"/>
              <a:t>helions</a:t>
            </a:r>
            <a:endParaRPr lang="en-US" dirty="0"/>
          </a:p>
          <a:p>
            <a:pPr lvl="1"/>
            <a:r>
              <a:rPr lang="en-US" dirty="0"/>
              <a:t>For 429 exit alphas</a:t>
            </a:r>
          </a:p>
          <a:p>
            <a:r>
              <a:rPr lang="en-US" dirty="0"/>
              <a:t>Propose to transplant distributions &amp; multiplicities from TENDL2019</a:t>
            </a:r>
          </a:p>
          <a:p>
            <a:pPr lvl="1"/>
            <a:r>
              <a:rPr lang="en-US" dirty="0"/>
              <a:t>No changes to cross-sections</a:t>
            </a:r>
          </a:p>
          <a:p>
            <a:pPr lvl="1"/>
            <a:r>
              <a:rPr lang="en-US" dirty="0"/>
              <a:t>Incoming forms are MT=102, 103, 104, 105, 106, 107 </a:t>
            </a:r>
          </a:p>
          <a:p>
            <a:pPr lvl="1"/>
            <a:r>
              <a:rPr lang="en-US" dirty="0"/>
              <a:t>Not two-body exit channels</a:t>
            </a:r>
          </a:p>
          <a:p>
            <a:pPr lvl="1"/>
            <a:r>
              <a:rPr lang="en-US" dirty="0"/>
              <a:t>9 photon exit channels already in inclusive, so now remove from inclusive:</a:t>
            </a:r>
          </a:p>
          <a:p>
            <a:pPr marL="628650" lvl="2" indent="0">
              <a:buNone/>
            </a:pPr>
            <a:r>
              <a:rPr lang="en-US" dirty="0"/>
              <a:t>For targets Yb168, 170-174, 176,  Hf181,182.    No other photons, no other </a:t>
            </a:r>
            <a:r>
              <a:rPr lang="en-US" dirty="0" err="1"/>
              <a:t>ejectiles</a:t>
            </a:r>
            <a:r>
              <a:rPr lang="en-US" dirty="0"/>
              <a:t>.</a:t>
            </a:r>
          </a:p>
          <a:p>
            <a:pPr lvl="1"/>
            <a:r>
              <a:rPr lang="en-US" dirty="0"/>
              <a:t>Generally improves energy balances!!</a:t>
            </a:r>
          </a:p>
          <a:p>
            <a:r>
              <a:rPr lang="en-US" dirty="0"/>
              <a:t>No sources yet for some light (Z&lt;10) targets</a:t>
            </a:r>
          </a:p>
          <a:p>
            <a:pPr lvl="1"/>
            <a:r>
              <a:rPr lang="en-US" dirty="0"/>
              <a:t>these will need R-matrix evaluations</a:t>
            </a:r>
          </a:p>
          <a:p>
            <a:pPr lvl="1"/>
            <a:endParaRPr lang="en-US" dirty="0"/>
          </a:p>
          <a:p>
            <a:endParaRPr lang="en-US" dirty="0"/>
          </a:p>
        </p:txBody>
      </p:sp>
      <p:sp>
        <p:nvSpPr>
          <p:cNvPr id="13" name="Title 12"/>
          <p:cNvSpPr>
            <a:spLocks noGrp="1"/>
          </p:cNvSpPr>
          <p:nvPr>
            <p:ph type="title"/>
          </p:nvPr>
        </p:nvSpPr>
        <p:spPr>
          <a:xfrm>
            <a:off x="457201" y="219509"/>
            <a:ext cx="8530683" cy="1008771"/>
          </a:xfrm>
        </p:spPr>
        <p:txBody>
          <a:bodyPr/>
          <a:lstStyle/>
          <a:p>
            <a:r>
              <a:rPr lang="en-US" dirty="0"/>
              <a:t>Many exit channels in ENDF/B-VIII.0 </a:t>
            </a:r>
            <a:br>
              <a:rPr lang="en-US" dirty="0"/>
            </a:br>
            <a:r>
              <a:rPr lang="en-US" sz="2400" dirty="0"/>
              <a:t>have missing distributions for photons and charged particles</a:t>
            </a:r>
            <a:endParaRPr lang="en-US" sz="2400" b="0" dirty="0"/>
          </a:p>
        </p:txBody>
      </p:sp>
    </p:spTree>
    <p:extLst>
      <p:ext uri="{BB962C8B-B14F-4D97-AF65-F5344CB8AC3E}">
        <p14:creationId xmlns:p14="http://schemas.microsoft.com/office/powerpoint/2010/main" val="2637804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1BC8F1D-9842-E65F-6118-57E8F58C03D9}"/>
              </a:ext>
            </a:extLst>
          </p:cNvPr>
          <p:cNvPicPr>
            <a:picLocks noGrp="1" noChangeAspect="1"/>
          </p:cNvPicPr>
          <p:nvPr>
            <p:ph idx="1"/>
          </p:nvPr>
        </p:nvPicPr>
        <p:blipFill>
          <a:blip r:embed="rId2"/>
          <a:stretch>
            <a:fillRect/>
          </a:stretch>
        </p:blipFill>
        <p:spPr>
          <a:xfrm>
            <a:off x="842250" y="1322181"/>
            <a:ext cx="5268913" cy="4959349"/>
          </a:xfrm>
        </p:spPr>
      </p:pic>
      <p:sp>
        <p:nvSpPr>
          <p:cNvPr id="3" name="Title 2">
            <a:extLst>
              <a:ext uri="{FF2B5EF4-FFF2-40B4-BE49-F238E27FC236}">
                <a16:creationId xmlns:a16="http://schemas.microsoft.com/office/drawing/2014/main" id="{C11A7E53-A17A-B3DA-C67D-D2C97335C143}"/>
              </a:ext>
            </a:extLst>
          </p:cNvPr>
          <p:cNvSpPr>
            <a:spLocks noGrp="1"/>
          </p:cNvSpPr>
          <p:nvPr>
            <p:ph type="title"/>
          </p:nvPr>
        </p:nvSpPr>
        <p:spPr/>
        <p:txBody>
          <a:bodyPr/>
          <a:lstStyle/>
          <a:p>
            <a:r>
              <a:rPr lang="en-US" dirty="0"/>
              <a:t>Beginning of table of changes – light targets</a:t>
            </a:r>
          </a:p>
        </p:txBody>
      </p:sp>
      <p:sp>
        <p:nvSpPr>
          <p:cNvPr id="8" name="TextBox 7">
            <a:extLst>
              <a:ext uri="{FF2B5EF4-FFF2-40B4-BE49-F238E27FC236}">
                <a16:creationId xmlns:a16="http://schemas.microsoft.com/office/drawing/2014/main" id="{D3168FAC-1BD5-CE55-C336-34232F452D59}"/>
              </a:ext>
            </a:extLst>
          </p:cNvPr>
          <p:cNvSpPr txBox="1"/>
          <p:nvPr/>
        </p:nvSpPr>
        <p:spPr>
          <a:xfrm>
            <a:off x="6111163" y="2315819"/>
            <a:ext cx="2747868" cy="646331"/>
          </a:xfrm>
          <a:prstGeom prst="rect">
            <a:avLst/>
          </a:prstGeom>
          <a:noFill/>
        </p:spPr>
        <p:txBody>
          <a:bodyPr wrap="none" rtlCol="0">
            <a:spAutoFit/>
          </a:bodyPr>
          <a:lstStyle/>
          <a:p>
            <a:r>
              <a:rPr lang="en-US" dirty="0"/>
              <a:t>All in git branch</a:t>
            </a:r>
          </a:p>
          <a:p>
            <a:r>
              <a:rPr lang="en-US" dirty="0" err="1">
                <a:solidFill>
                  <a:srgbClr val="2FB41D"/>
                </a:solidFill>
                <a:effectLst/>
                <a:latin typeface="Menlo" panose="020B0609030804020204" pitchFamily="49" charset="0"/>
              </a:rPr>
              <a:t>exit_distributions</a:t>
            </a:r>
            <a:r>
              <a:rPr lang="en-US" dirty="0"/>
              <a:t> </a:t>
            </a:r>
          </a:p>
        </p:txBody>
      </p:sp>
    </p:spTree>
    <p:extLst>
      <p:ext uri="{BB962C8B-B14F-4D97-AF65-F5344CB8AC3E}">
        <p14:creationId xmlns:p14="http://schemas.microsoft.com/office/powerpoint/2010/main" val="408361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1A7E53-A17A-B3DA-C67D-D2C97335C143}"/>
              </a:ext>
            </a:extLst>
          </p:cNvPr>
          <p:cNvSpPr>
            <a:spLocks noGrp="1"/>
          </p:cNvSpPr>
          <p:nvPr>
            <p:ph type="title"/>
          </p:nvPr>
        </p:nvSpPr>
        <p:spPr/>
        <p:txBody>
          <a:bodyPr/>
          <a:lstStyle/>
          <a:p>
            <a:r>
              <a:rPr lang="en-US" dirty="0"/>
              <a:t>End of table of changes – heavy targets</a:t>
            </a:r>
          </a:p>
        </p:txBody>
      </p:sp>
      <p:sp>
        <p:nvSpPr>
          <p:cNvPr id="8" name="TextBox 7">
            <a:extLst>
              <a:ext uri="{FF2B5EF4-FFF2-40B4-BE49-F238E27FC236}">
                <a16:creationId xmlns:a16="http://schemas.microsoft.com/office/drawing/2014/main" id="{D3168FAC-1BD5-CE55-C336-34232F452D59}"/>
              </a:ext>
            </a:extLst>
          </p:cNvPr>
          <p:cNvSpPr txBox="1"/>
          <p:nvPr/>
        </p:nvSpPr>
        <p:spPr>
          <a:xfrm>
            <a:off x="6111163" y="2315819"/>
            <a:ext cx="2747868" cy="646331"/>
          </a:xfrm>
          <a:prstGeom prst="rect">
            <a:avLst/>
          </a:prstGeom>
          <a:noFill/>
        </p:spPr>
        <p:txBody>
          <a:bodyPr wrap="none" rtlCol="0">
            <a:spAutoFit/>
          </a:bodyPr>
          <a:lstStyle/>
          <a:p>
            <a:r>
              <a:rPr lang="en-US" dirty="0"/>
              <a:t>All in git branch</a:t>
            </a:r>
          </a:p>
          <a:p>
            <a:r>
              <a:rPr lang="en-US" dirty="0" err="1">
                <a:solidFill>
                  <a:srgbClr val="2FB41D"/>
                </a:solidFill>
                <a:effectLst/>
                <a:latin typeface="Menlo" panose="020B0609030804020204" pitchFamily="49" charset="0"/>
              </a:rPr>
              <a:t>exit_distributions</a:t>
            </a:r>
            <a:r>
              <a:rPr lang="en-US" dirty="0"/>
              <a:t> </a:t>
            </a:r>
          </a:p>
        </p:txBody>
      </p:sp>
      <p:pic>
        <p:nvPicPr>
          <p:cNvPr id="10" name="Content Placeholder 9">
            <a:extLst>
              <a:ext uri="{FF2B5EF4-FFF2-40B4-BE49-F238E27FC236}">
                <a16:creationId xmlns:a16="http://schemas.microsoft.com/office/drawing/2014/main" id="{F17DD79F-A9A0-851D-5330-4FB056D2AB8B}"/>
              </a:ext>
            </a:extLst>
          </p:cNvPr>
          <p:cNvPicPr>
            <a:picLocks noGrp="1" noChangeAspect="1"/>
          </p:cNvPicPr>
          <p:nvPr>
            <p:ph idx="1"/>
          </p:nvPr>
        </p:nvPicPr>
        <p:blipFill>
          <a:blip r:embed="rId2"/>
          <a:srcRect/>
          <a:stretch/>
        </p:blipFill>
        <p:spPr>
          <a:xfrm>
            <a:off x="478354" y="1361937"/>
            <a:ext cx="5632809" cy="4906963"/>
          </a:xfrm>
        </p:spPr>
      </p:pic>
      <p:sp>
        <p:nvSpPr>
          <p:cNvPr id="11" name="TextBox 10">
            <a:extLst>
              <a:ext uri="{FF2B5EF4-FFF2-40B4-BE49-F238E27FC236}">
                <a16:creationId xmlns:a16="http://schemas.microsoft.com/office/drawing/2014/main" id="{79AA968C-BC8F-5655-BD1D-A7A27A124560}"/>
              </a:ext>
            </a:extLst>
          </p:cNvPr>
          <p:cNvSpPr txBox="1"/>
          <p:nvPr/>
        </p:nvSpPr>
        <p:spPr>
          <a:xfrm>
            <a:off x="6257485" y="4770783"/>
            <a:ext cx="2455224" cy="1200329"/>
          </a:xfrm>
          <a:prstGeom prst="rect">
            <a:avLst/>
          </a:prstGeom>
          <a:noFill/>
        </p:spPr>
        <p:txBody>
          <a:bodyPr wrap="none" rtlCol="0">
            <a:spAutoFit/>
          </a:bodyPr>
          <a:lstStyle/>
          <a:p>
            <a:r>
              <a:rPr lang="en-US" dirty="0"/>
              <a:t>Some of the exit photon</a:t>
            </a:r>
          </a:p>
          <a:p>
            <a:r>
              <a:rPr lang="en-US" dirty="0"/>
              <a:t>distributions will be </a:t>
            </a:r>
          </a:p>
          <a:p>
            <a:r>
              <a:rPr lang="en-US" dirty="0"/>
              <a:t>improved by the GRIN</a:t>
            </a:r>
          </a:p>
          <a:p>
            <a:r>
              <a:rPr lang="en-US" dirty="0"/>
              <a:t>project.</a:t>
            </a:r>
          </a:p>
        </p:txBody>
      </p:sp>
    </p:spTree>
    <p:extLst>
      <p:ext uri="{BB962C8B-B14F-4D97-AF65-F5344CB8AC3E}">
        <p14:creationId xmlns:p14="http://schemas.microsoft.com/office/powerpoint/2010/main" val="326302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8453369-E4D0-1F45-B438-DAA4D924614A}"/>
              </a:ext>
            </a:extLst>
          </p:cNvPr>
          <p:cNvPicPr>
            <a:picLocks noGrp="1" noChangeAspect="1"/>
          </p:cNvPicPr>
          <p:nvPr>
            <p:ph idx="1"/>
          </p:nvPr>
        </p:nvPicPr>
        <p:blipFill>
          <a:blip r:embed="rId2"/>
          <a:stretch>
            <a:fillRect/>
          </a:stretch>
        </p:blipFill>
        <p:spPr>
          <a:xfrm>
            <a:off x="318052" y="1511058"/>
            <a:ext cx="8229600" cy="3835883"/>
          </a:xfrm>
        </p:spPr>
      </p:pic>
      <p:sp>
        <p:nvSpPr>
          <p:cNvPr id="3" name="Title 2">
            <a:extLst>
              <a:ext uri="{FF2B5EF4-FFF2-40B4-BE49-F238E27FC236}">
                <a16:creationId xmlns:a16="http://schemas.microsoft.com/office/drawing/2014/main" id="{C2CC87F9-05B5-519E-CD62-A7296B18B33C}"/>
              </a:ext>
            </a:extLst>
          </p:cNvPr>
          <p:cNvSpPr>
            <a:spLocks noGrp="1"/>
          </p:cNvSpPr>
          <p:nvPr>
            <p:ph type="title"/>
          </p:nvPr>
        </p:nvSpPr>
        <p:spPr/>
        <p:txBody>
          <a:bodyPr/>
          <a:lstStyle/>
          <a:p>
            <a:r>
              <a:rPr lang="en-US" dirty="0"/>
              <a:t>LANL has better distributions to add for exit </a:t>
            </a:r>
            <a:r>
              <a:rPr lang="en-US" b="0" dirty="0"/>
              <a:t>p</a:t>
            </a:r>
            <a:r>
              <a:rPr lang="en-US" dirty="0"/>
              <a:t>, </a:t>
            </a:r>
            <a:r>
              <a:rPr lang="en-US" dirty="0">
                <a:latin typeface="Symbol" pitchFamily="2" charset="2"/>
              </a:rPr>
              <a:t>a</a:t>
            </a:r>
          </a:p>
        </p:txBody>
      </p:sp>
      <p:sp>
        <p:nvSpPr>
          <p:cNvPr id="6" name="TextBox 5">
            <a:extLst>
              <a:ext uri="{FF2B5EF4-FFF2-40B4-BE49-F238E27FC236}">
                <a16:creationId xmlns:a16="http://schemas.microsoft.com/office/drawing/2014/main" id="{A99CF096-AE49-F7E2-C47B-1FFC2FED1BC3}"/>
              </a:ext>
            </a:extLst>
          </p:cNvPr>
          <p:cNvSpPr txBox="1"/>
          <p:nvPr/>
        </p:nvSpPr>
        <p:spPr>
          <a:xfrm>
            <a:off x="1739348" y="5705061"/>
            <a:ext cx="6086474" cy="369332"/>
          </a:xfrm>
          <a:prstGeom prst="rect">
            <a:avLst/>
          </a:prstGeom>
          <a:noFill/>
        </p:spPr>
        <p:txBody>
          <a:bodyPr wrap="none" rtlCol="0">
            <a:spAutoFit/>
          </a:bodyPr>
          <a:lstStyle/>
          <a:p>
            <a:r>
              <a:rPr lang="en-US" dirty="0"/>
              <a:t>p</a:t>
            </a:r>
            <a:r>
              <a:rPr lang="en-US"/>
              <a:t>lus </a:t>
            </a:r>
            <a:r>
              <a:rPr lang="en-US" dirty="0"/>
              <a:t>further distributions updating existing ENDF</a:t>
            </a:r>
            <a:r>
              <a:rPr lang="en-US"/>
              <a:t>/B-VIII.0 forms</a:t>
            </a:r>
            <a:endParaRPr lang="en-US" dirty="0"/>
          </a:p>
        </p:txBody>
      </p:sp>
    </p:spTree>
    <p:extLst>
      <p:ext uri="{BB962C8B-B14F-4D97-AF65-F5344CB8AC3E}">
        <p14:creationId xmlns:p14="http://schemas.microsoft.com/office/powerpoint/2010/main" val="2279214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4527171"/>
            <a:ext cx="4399351" cy="1569660"/>
          </a:xfrm>
          <a:prstGeom prst="rect">
            <a:avLst/>
          </a:prstGeom>
        </p:spPr>
        <p:txBody>
          <a:bodyPr wrap="square" anchor="b" anchorCtr="0">
            <a:spAutoFit/>
          </a:bodyPr>
          <a:lstStyle/>
          <a:p>
            <a:r>
              <a:rPr lang="en-US" sz="800" b="1" dirty="0">
                <a:solidFill>
                  <a:schemeClr val="bg1"/>
                </a:solidFill>
              </a:rPr>
              <a:t>Disclaimer</a:t>
            </a:r>
          </a:p>
          <a:p>
            <a:r>
              <a:rPr lang="en-US" sz="800" dirty="0">
                <a:solidFill>
                  <a:schemeClr val="bg1"/>
                </a:solidFill>
              </a:rPr>
              <a:t>This document was prepared as an account of work sponsored by an agency of the United States government. Neither the United States government nor Lawrence Livermore National Security, LLC, nor any of their employees makes any warranty, expressed or implied, or assumes any legal liability or responsibility for the accuracy, completeness, or usefulness of any information, apparatus, product, or process disclosed, or represents that its use would not infringe privately owned rights. Reference herein to any specific commercial product, process, or service by trade name, trademark, manufacturer, or otherwise does not necessarily constitute or imply its endorsement, recommendation, or favoring by the United States government or Lawrence Livermore National Security, LLC. The views and opinions of authors expressed herein do not necessarily state or reflect those of the United States government or Lawrence Livermore National Security, LLC, and shall not be used for advertising or product endorsement purposes.</a:t>
            </a:r>
            <a:endParaRPr lang="en-US" sz="1050" b="0" i="0" dirty="0">
              <a:solidFill>
                <a:schemeClr val="bg1"/>
              </a:solidFill>
              <a:effectLst/>
              <a:latin typeface="Open Sans" panose="020B0606030504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5_PPT_UNC_V7.06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bwMode="auto">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tileRect/>
        </a:gradFill>
        <a:ln>
          <a:solidFill>
            <a:schemeClr val="accent1">
              <a:lumMod val="75000"/>
            </a:schemeClr>
          </a:solidFill>
          <a:headEnd/>
          <a:tailEnd/>
        </a:ln>
      </a:spPr>
      <a:bodyPr rtlCol="0" anchor="b">
        <a:prstTxWarp prst="textNoShape">
          <a:avLst/>
        </a:prstTxWarp>
      </a:bodyPr>
      <a:lstStyle>
        <a:defPPr algn="ctr">
          <a:spcBef>
            <a:spcPct val="0"/>
          </a:spcBef>
          <a:defRPr sz="1600" dirty="0">
            <a:solidFill>
              <a:srgbClr val="000000"/>
            </a:solidFill>
          </a:defRPr>
        </a:defPPr>
      </a:lstStyle>
      <a:style>
        <a:lnRef idx="1">
          <a:schemeClr val="accent1"/>
        </a:lnRef>
        <a:fillRef idx="2">
          <a:schemeClr val="accent1"/>
        </a:fillRef>
        <a:effectRef idx="1">
          <a:schemeClr val="accent1"/>
        </a:effectRef>
        <a:fontRef idx="minor">
          <a:schemeClr val="dk1"/>
        </a:fontRef>
      </a:style>
    </a:spDef>
    <a:lnDef>
      <a:spPr>
        <a:ln w="28575" cmpd="sng">
          <a:solidFill>
            <a:schemeClr val="accent1">
              <a:lumMod val="75000"/>
            </a:schemeClr>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D114F82E-376B-4ACC-A94E-6CC45E223DFA}" vid="{F6807AF6-4644-4B72-BCA3-01426733BE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2015_PPT_UNC_V7</Template>
  <TotalTime>3331</TotalTime>
  <Words>411</Words>
  <Application>Microsoft Macintosh PowerPoint</Application>
  <PresentationFormat>On-screen Show (4:3)</PresentationFormat>
  <Paragraphs>39</Paragraphs>
  <Slides>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Lucida Grande</vt:lpstr>
      <vt:lpstr>Menlo</vt:lpstr>
      <vt:lpstr>Open Sans</vt:lpstr>
      <vt:lpstr>Symbol</vt:lpstr>
      <vt:lpstr>Wingdings</vt:lpstr>
      <vt:lpstr>Wingdings 2</vt:lpstr>
      <vt:lpstr>2015_PPT_UNC_V7.06 (1)</vt:lpstr>
      <vt:lpstr>Adding Exit Distributions for photon and charged particles Missing in ENDF/B-VIII.0</vt:lpstr>
      <vt:lpstr>Many exit channels in ENDF/B-VIII.0  have missing distributions for photons and charged particles</vt:lpstr>
      <vt:lpstr>Beginning of table of changes – light targets</vt:lpstr>
      <vt:lpstr>End of table of changes – heavy targets</vt:lpstr>
      <vt:lpstr>LANL has better distributions to add for exit p, 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Should not exceed two lines</dc:title>
  <dc:creator>Thompson, Ian J.</dc:creator>
  <cp:lastModifiedBy>Lynn Thompson</cp:lastModifiedBy>
  <cp:revision>22</cp:revision>
  <cp:lastPrinted>2022-11-01T13:24:19Z</cp:lastPrinted>
  <dcterms:created xsi:type="dcterms:W3CDTF">2022-10-26T17:25:41Z</dcterms:created>
  <dcterms:modified xsi:type="dcterms:W3CDTF">2023-04-25T04:36:23Z</dcterms:modified>
</cp:coreProperties>
</file>