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416" r:id="rId7"/>
    <p:sldId id="259" r:id="rId8"/>
    <p:sldId id="260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417" r:id="rId20"/>
    <p:sldId id="286" r:id="rId21"/>
    <p:sldId id="274" r:id="rId22"/>
    <p:sldId id="275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4/25/2023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Validation Results and Plans at ORNL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Validation Progress and Plans for </a:t>
            </a:r>
            <a:br>
              <a:rPr lang="en-US" dirty="0"/>
            </a:br>
            <a:r>
              <a:rPr lang="en-US" dirty="0"/>
              <a:t>ENDF/B-VIII.1</a:t>
            </a:r>
            <a:r>
              <a:rPr lang="el-GR" dirty="0"/>
              <a:t>β</a:t>
            </a:r>
            <a:r>
              <a:rPr lang="en-US" dirty="0"/>
              <a:t>1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B.J. Marshall and T.M. Greene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Mini-CSEWG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Livermore, 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April 27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B768-BC89-2528-D67C-D715440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results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3B19D-97AC-00C6-F0C2-5FAAE144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24" y="909582"/>
            <a:ext cx="7702551" cy="55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A404-B87C-F520-AE54-B34E6B56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ED99-5E58-826F-65F6-33E606D8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3856775"/>
            <a:ext cx="11430000" cy="1844737"/>
          </a:xfrm>
        </p:spPr>
        <p:txBody>
          <a:bodyPr/>
          <a:lstStyle/>
          <a:p>
            <a:r>
              <a:rPr lang="en-US" dirty="0"/>
              <a:t>Little change in fast, intermediate, or mixed systems</a:t>
            </a:r>
          </a:p>
          <a:p>
            <a:r>
              <a:rPr lang="en-US" dirty="0"/>
              <a:t>Slight improvement in thermal systems (0.00134 ± 0.00072)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65B02E-F390-17FE-7189-905D8F0F9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026106"/>
              </p:ext>
            </p:extLst>
          </p:nvPr>
        </p:nvGraphicFramePr>
        <p:xfrm>
          <a:off x="2115785" y="1653735"/>
          <a:ext cx="7960429" cy="186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62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0.99970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1.00408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71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7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EC6F-3B46-9618-49D1-D40BB40A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PST results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C0C54-AC48-BD88-DFCF-BC8B0BE2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03" y="924270"/>
            <a:ext cx="7811193" cy="56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0110-4763-2CDA-1B30-AA146E68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aseline="30000" dirty="0"/>
              <a:t>233</a:t>
            </a:r>
            <a:r>
              <a:rPr lang="en-US" dirty="0"/>
              <a:t>U results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125E-5C16-9184-9CF8-6134C578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490519"/>
            <a:ext cx="11430000" cy="1910281"/>
          </a:xfrm>
        </p:spPr>
        <p:txBody>
          <a:bodyPr/>
          <a:lstStyle/>
          <a:p>
            <a:r>
              <a:rPr lang="en-US" dirty="0"/>
              <a:t>Generally better performance for mixed and intermediate solution systems</a:t>
            </a:r>
          </a:p>
          <a:p>
            <a:r>
              <a:rPr lang="en-US" dirty="0"/>
              <a:t>Thermal solutions significantly more reactive, with similar magnitude bias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61DCA7-0220-8FF8-0DD1-09AB1DC76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339964"/>
              </p:ext>
            </p:extLst>
          </p:nvPr>
        </p:nvGraphicFramePr>
        <p:xfrm>
          <a:off x="2115785" y="1653735"/>
          <a:ext cx="7960429" cy="261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62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0.97945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0.98761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71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0.97546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0.98411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25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55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12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E8AF-F46F-8960-4D52-C7B7D391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aseline="30000" dirty="0"/>
              <a:t>233</a:t>
            </a:r>
            <a:r>
              <a:rPr lang="en-US" dirty="0"/>
              <a:t>U solutions trend with neutron spectrum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5F0BD-968E-E240-55E9-9401EF2C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24" y="869785"/>
            <a:ext cx="7702551" cy="55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6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320F-6BD3-2816-AAEC-54768D25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DBCED-616E-725C-BFBC-2BC49C2D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520642"/>
          </a:xfrm>
        </p:spPr>
        <p:txBody>
          <a:bodyPr/>
          <a:lstStyle/>
          <a:p>
            <a:r>
              <a:rPr lang="en-US" dirty="0"/>
              <a:t>Performance of ENDF/B-VIII.1</a:t>
            </a:r>
            <a:r>
              <a:rPr lang="el-GR" dirty="0"/>
              <a:t>β</a:t>
            </a:r>
            <a:r>
              <a:rPr lang="en-US" dirty="0"/>
              <a:t>1 is improved for </a:t>
            </a:r>
            <a:r>
              <a:rPr lang="en-US" baseline="30000" dirty="0"/>
              <a:t>233</a:t>
            </a:r>
            <a:r>
              <a:rPr lang="en-US" dirty="0"/>
              <a:t>U and PST systems</a:t>
            </a:r>
          </a:p>
          <a:p>
            <a:pPr lvl="1"/>
            <a:r>
              <a:rPr lang="en-US" dirty="0"/>
              <a:t>Trend in </a:t>
            </a:r>
            <a:r>
              <a:rPr lang="en-US" baseline="30000" dirty="0"/>
              <a:t>233</a:t>
            </a:r>
            <a:r>
              <a:rPr lang="en-US" dirty="0"/>
              <a:t>U solutions not greatly improved, but overall level is better</a:t>
            </a:r>
          </a:p>
          <a:p>
            <a:r>
              <a:rPr lang="en-US" dirty="0"/>
              <a:t>Small performance decrement in LCT systems</a:t>
            </a:r>
          </a:p>
          <a:p>
            <a:r>
              <a:rPr lang="en-US" dirty="0"/>
              <a:t>Cumulative χ</a:t>
            </a:r>
            <a:r>
              <a:rPr lang="en-US" baseline="30000" dirty="0"/>
              <a:t>2</a:t>
            </a:r>
            <a:r>
              <a:rPr lang="en-US" dirty="0"/>
              <a:t>/DF metric is better for ENDF/B-VIII.1</a:t>
            </a:r>
            <a:r>
              <a:rPr lang="el-GR" dirty="0"/>
              <a:t>β</a:t>
            </a:r>
            <a:r>
              <a:rPr lang="en-US" dirty="0"/>
              <a:t>1 than for ENDF/B-VIII.0 for VALID benchmarks</a:t>
            </a:r>
          </a:p>
          <a:p>
            <a:pPr lvl="1"/>
            <a:r>
              <a:rPr lang="en-US" dirty="0"/>
              <a:t>2.85 for ENDF/B-VIII.0 vs 2.63 for ENDF/B-VIII.1β1</a:t>
            </a:r>
          </a:p>
          <a:p>
            <a:pPr lvl="1"/>
            <a:r>
              <a:rPr lang="en-US" dirty="0"/>
              <a:t>Driven by improvement in </a:t>
            </a:r>
            <a:r>
              <a:rPr lang="en-US" baseline="30000" dirty="0"/>
              <a:t>233</a:t>
            </a:r>
            <a:r>
              <a:rPr lang="en-US" dirty="0"/>
              <a:t>U cases</a:t>
            </a:r>
          </a:p>
          <a:p>
            <a:r>
              <a:rPr lang="en-US" dirty="0"/>
              <a:t>More analysis on-going to provide more detailed feedback</a:t>
            </a:r>
          </a:p>
        </p:txBody>
      </p:sp>
    </p:spTree>
    <p:extLst>
      <p:ext uri="{BB962C8B-B14F-4D97-AF65-F5344CB8AC3E}">
        <p14:creationId xmlns:p14="http://schemas.microsoft.com/office/powerpoint/2010/main" val="251156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3F0C-0CD7-C65C-FA1E-0E46B3FF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RCA assessment for GKN sample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0858D-4FD8-07FC-844D-9CA2E381B747}"/>
              </a:ext>
            </a:extLst>
          </p:cNvPr>
          <p:cNvGrpSpPr/>
          <p:nvPr/>
        </p:nvGrpSpPr>
        <p:grpSpPr>
          <a:xfrm>
            <a:off x="182878" y="2561618"/>
            <a:ext cx="12039600" cy="4013200"/>
            <a:chOff x="182878" y="2561618"/>
            <a:chExt cx="12039600" cy="4013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329B06-3619-92DB-0663-223756295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82878" y="2561618"/>
              <a:ext cx="12039600" cy="40132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EFCEC2-14B3-7CFE-AA53-8AACBD69BF68}"/>
                </a:ext>
              </a:extLst>
            </p:cNvPr>
            <p:cNvSpPr/>
            <p:nvPr/>
          </p:nvSpPr>
          <p:spPr>
            <a:xfrm>
              <a:off x="1291045" y="4452257"/>
              <a:ext cx="348343" cy="10341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73ACF-CA64-DF87-3EF6-EFD76B84E8C4}"/>
              </a:ext>
            </a:extLst>
          </p:cNvPr>
          <p:cNvSpPr txBox="1"/>
          <p:nvPr/>
        </p:nvSpPr>
        <p:spPr>
          <a:xfrm>
            <a:off x="1110343" y="973491"/>
            <a:ext cx="5541902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These results are relative to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ENDF/B-VII.1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Small improvement in performance!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ENDF/B-VII.1 &lt;C/E&gt; = 1.04891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ENDF/B-VIII.1 &lt;C/E&gt; = 1.04203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Marked improvement for U-235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ENDF/B-VIII.0 will be included in further testing</a:t>
            </a:r>
          </a:p>
        </p:txBody>
      </p:sp>
    </p:spTree>
    <p:extLst>
      <p:ext uri="{BB962C8B-B14F-4D97-AF65-F5344CB8AC3E}">
        <p14:creationId xmlns:p14="http://schemas.microsoft.com/office/powerpoint/2010/main" val="289828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FF0F-94E2-F9D4-0ED8-9B7285F2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validation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C740-E858-DE04-0C45-F3959196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738356"/>
          </a:xfrm>
        </p:spPr>
        <p:txBody>
          <a:bodyPr/>
          <a:lstStyle/>
          <a:p>
            <a:r>
              <a:rPr lang="en-US" dirty="0"/>
              <a:t>Depletion validation</a:t>
            </a:r>
          </a:p>
          <a:p>
            <a:pPr lvl="1"/>
            <a:r>
              <a:rPr lang="en-US" dirty="0"/>
              <a:t>(More) RCA samples</a:t>
            </a:r>
          </a:p>
          <a:p>
            <a:pPr lvl="1"/>
            <a:r>
              <a:rPr lang="en-US" dirty="0"/>
              <a:t>Decay heat</a:t>
            </a:r>
          </a:p>
          <a:p>
            <a:r>
              <a:rPr lang="en-US" dirty="0"/>
              <a:t>Shielding validation</a:t>
            </a:r>
          </a:p>
          <a:p>
            <a:pPr lvl="1"/>
            <a:r>
              <a:rPr lang="en-US" dirty="0"/>
              <a:t>Benchmarks in SCALE validation report</a:t>
            </a:r>
          </a:p>
          <a:p>
            <a:pPr lvl="1"/>
            <a:r>
              <a:rPr lang="en-US" dirty="0"/>
              <a:t>Transmission testing</a:t>
            </a:r>
          </a:p>
          <a:p>
            <a:r>
              <a:rPr lang="en-US" dirty="0"/>
              <a:t>Reactor physics validation</a:t>
            </a:r>
          </a:p>
          <a:p>
            <a:pPr lvl="1"/>
            <a:r>
              <a:rPr lang="en-US" dirty="0"/>
              <a:t>Core reactivity trajectory</a:t>
            </a:r>
          </a:p>
          <a:p>
            <a:pPr lvl="1"/>
            <a:r>
              <a:rPr lang="en-US" dirty="0"/>
              <a:t>CASL/VERA test suite</a:t>
            </a:r>
          </a:p>
          <a:p>
            <a:pPr lvl="1"/>
            <a:r>
              <a:rPr lang="en-US" dirty="0"/>
              <a:t>Advanced reactor test cases</a:t>
            </a:r>
          </a:p>
        </p:txBody>
      </p:sp>
    </p:spTree>
    <p:extLst>
      <p:ext uri="{BB962C8B-B14F-4D97-AF65-F5344CB8AC3E}">
        <p14:creationId xmlns:p14="http://schemas.microsoft.com/office/powerpoint/2010/main" val="261822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F6B9-3AA7-42F0-BD8C-DBAEC94F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8F22-FA6B-44F3-AFC6-DD684A6B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50" y="2777175"/>
            <a:ext cx="10854100" cy="13036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+mj-lt"/>
              </a:rPr>
              <a:t>This presentation was supported by the Nuclear Criticality Safety Program, funded and managed by the National Nuclear Security Administration for the Department of Energy.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86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D39B6-5107-4FA6-A24B-995429DA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57" y="2893469"/>
            <a:ext cx="5413469" cy="53553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2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1534-FFBD-AF26-4091-B54BE12B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46BF-D960-10FE-9D22-35EA4A33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ORNL definition of ENDF/B-VIII.1</a:t>
            </a:r>
            <a:r>
              <a:rPr lang="el-GR" dirty="0"/>
              <a:t>β</a:t>
            </a:r>
            <a:r>
              <a:rPr lang="en-US" dirty="0"/>
              <a:t>1</a:t>
            </a:r>
          </a:p>
          <a:p>
            <a:r>
              <a:rPr lang="en-US" i="1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results for CE calculations with VALID</a:t>
            </a:r>
          </a:p>
          <a:p>
            <a:r>
              <a:rPr lang="en-US" dirty="0"/>
              <a:t>Preliminary RCA result</a:t>
            </a:r>
          </a:p>
          <a:p>
            <a:r>
              <a:rPr lang="en-US" dirty="0"/>
              <a:t>Future plans for additional validation</a:t>
            </a:r>
          </a:p>
        </p:txBody>
      </p:sp>
    </p:spTree>
    <p:extLst>
      <p:ext uri="{BB962C8B-B14F-4D97-AF65-F5344CB8AC3E}">
        <p14:creationId xmlns:p14="http://schemas.microsoft.com/office/powerpoint/2010/main" val="40547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5A88-D203-61D5-FCF5-7506C74A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ORNL Definition of 8.1-beta1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044E-17A3-4093-9D69-34A0C2FA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5610429"/>
          </a:xfrm>
        </p:spPr>
        <p:txBody>
          <a:bodyPr/>
          <a:lstStyle/>
          <a:p>
            <a:pPr lvl="1"/>
            <a:r>
              <a:rPr lang="en-US" sz="2000" dirty="0"/>
              <a:t>neutrons : commit 9611a57, tag = version.VIII.1-Beta1</a:t>
            </a:r>
          </a:p>
          <a:p>
            <a:pPr lvl="1"/>
            <a:r>
              <a:rPr lang="en-US" sz="2000" dirty="0"/>
              <a:t>gammas : commit dd78fe0, &lt;no tags&gt;, phase2 </a:t>
            </a:r>
            <a:r>
              <a:rPr lang="en-US" sz="2000" b="1" dirty="0"/>
              <a:t>(unused!)</a:t>
            </a:r>
          </a:p>
          <a:p>
            <a:pPr lvl="1"/>
            <a:r>
              <a:rPr lang="en-US" sz="2000" dirty="0" err="1"/>
              <a:t>thermal_scatt</a:t>
            </a:r>
            <a:r>
              <a:rPr lang="en-US" sz="2000" dirty="0"/>
              <a:t> : </a:t>
            </a:r>
            <a:r>
              <a:rPr lang="en-US" sz="2000" i="1" dirty="0"/>
              <a:t>no beta1, attempt was made to predict</a:t>
            </a:r>
          </a:p>
          <a:p>
            <a:pPr lvl="2"/>
            <a:r>
              <a:rPr lang="en-US" sz="1800" dirty="0">
                <a:highlight>
                  <a:srgbClr val="CEC7C1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phase1</a:t>
            </a:r>
          </a:p>
          <a:p>
            <a:pPr lvl="3"/>
            <a:r>
              <a:rPr lang="en-US" sz="1600" dirty="0"/>
              <a:t>*</a:t>
            </a:r>
            <a:r>
              <a:rPr lang="en-US" sz="1600" dirty="0" err="1"/>
              <a:t>ZrHx</a:t>
            </a:r>
            <a:r>
              <a:rPr lang="en-US" sz="1600" dirty="0"/>
              <a:t>*</a:t>
            </a:r>
          </a:p>
          <a:p>
            <a:pPr lvl="3"/>
            <a:r>
              <a:rPr lang="en-US" sz="1600" dirty="0"/>
              <a:t>H-H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</a:p>
          <a:p>
            <a:pPr lvl="3"/>
            <a:r>
              <a:rPr lang="en-US" sz="1600" dirty="0"/>
              <a:t>Si</a:t>
            </a:r>
          </a:p>
          <a:p>
            <a:pPr lvl="3"/>
            <a:r>
              <a:rPr lang="en-US" sz="1600" dirty="0"/>
              <a:t>Mg</a:t>
            </a:r>
          </a:p>
          <a:p>
            <a:pPr lvl="3"/>
            <a:r>
              <a:rPr lang="en-US" sz="1600" dirty="0"/>
              <a:t>H-Mesitylene</a:t>
            </a:r>
          </a:p>
          <a:p>
            <a:pPr lvl="3"/>
            <a:r>
              <a:rPr lang="en-US" sz="1600" dirty="0"/>
              <a:t>H-Toluene</a:t>
            </a:r>
          </a:p>
          <a:p>
            <a:pPr lvl="2"/>
            <a:r>
              <a:rPr lang="en-US" sz="1800" dirty="0">
                <a:highlight>
                  <a:srgbClr val="CEC7C1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ORNL_TSL_EVALUATIONS</a:t>
            </a:r>
          </a:p>
          <a:p>
            <a:pPr lvl="3"/>
            <a:r>
              <a:rPr lang="en-US" sz="1600" dirty="0"/>
              <a:t>C</a:t>
            </a:r>
            <a:r>
              <a:rPr lang="en-US" sz="1600" baseline="-25000" dirty="0"/>
              <a:t>8</a:t>
            </a:r>
            <a:r>
              <a:rPr lang="en-US" sz="1600" dirty="0"/>
              <a:t>H</a:t>
            </a:r>
            <a:r>
              <a:rPr lang="en-US" sz="1600" baseline="-25000" dirty="0"/>
              <a:t>8</a:t>
            </a:r>
          </a:p>
          <a:p>
            <a:pPr lvl="3"/>
            <a:r>
              <a:rPr lang="en-US" sz="1600" dirty="0"/>
              <a:t>CH</a:t>
            </a:r>
            <a:r>
              <a:rPr lang="en-US" sz="1600" baseline="-25000" dirty="0"/>
              <a:t>2</a:t>
            </a:r>
          </a:p>
          <a:p>
            <a:pPr lvl="3"/>
            <a:r>
              <a:rPr lang="en-US" sz="1600" dirty="0"/>
              <a:t>C</a:t>
            </a:r>
            <a:r>
              <a:rPr lang="en-US" sz="1600" baseline="-25000" dirty="0"/>
              <a:t>5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H</a:t>
            </a:r>
            <a:r>
              <a:rPr lang="en-US" sz="1600" baseline="-25000" dirty="0"/>
              <a:t>8</a:t>
            </a:r>
          </a:p>
          <a:p>
            <a:pPr lvl="2"/>
            <a:r>
              <a:rPr lang="en-US" sz="1800" dirty="0">
                <a:highlight>
                  <a:srgbClr val="CEC7C1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phase2</a:t>
            </a:r>
          </a:p>
          <a:p>
            <a:pPr lvl="3"/>
            <a:r>
              <a:rPr lang="en-US" sz="1600" b="1" dirty="0"/>
              <a:t>Everything not listed above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0D149-7151-5428-6245-4044666720F9}"/>
              </a:ext>
            </a:extLst>
          </p:cNvPr>
          <p:cNvSpPr txBox="1"/>
          <p:nvPr/>
        </p:nvSpPr>
        <p:spPr>
          <a:xfrm>
            <a:off x="8212183" y="3203531"/>
            <a:ext cx="327217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ENDF/B-VIII.1-beta1 (as of Apr. 4</a:t>
            </a:r>
            <a:r>
              <a:rPr lang="en-US" sz="2400" baseline="30000" dirty="0"/>
              <a:t>th</a:t>
            </a:r>
            <a:r>
              <a:rPr lang="en-US" sz="2400" dirty="0"/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24443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A0EE-27D2-0E60-1073-AF9D9A8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030E-2FA1-3D4B-C321-65D24048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 suite at ORNL has been expanded in recent years to include more ICSBEP benchmarks</a:t>
            </a:r>
          </a:p>
          <a:p>
            <a:r>
              <a:rPr lang="en-US" dirty="0"/>
              <a:t>More categories of experiments are covered, though some of them have very few cases</a:t>
            </a:r>
          </a:p>
          <a:p>
            <a:r>
              <a:rPr lang="en-US" dirty="0"/>
              <a:t>Deuterium- and polyethylene-moderated systems have been added, expanding validation basis for moderators beyond light water</a:t>
            </a:r>
          </a:p>
        </p:txBody>
      </p:sp>
    </p:spTree>
    <p:extLst>
      <p:ext uri="{BB962C8B-B14F-4D97-AF65-F5344CB8AC3E}">
        <p14:creationId xmlns:p14="http://schemas.microsoft.com/office/powerpoint/2010/main" val="33674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8632-5817-3B40-DCB6-F9E5EC9C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772CAD-7A57-83D3-0E4C-D027F01AD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002471"/>
              </p:ext>
            </p:extLst>
          </p:nvPr>
        </p:nvGraphicFramePr>
        <p:xfrm>
          <a:off x="1928644" y="1258894"/>
          <a:ext cx="7960429" cy="410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62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1.00026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339933"/>
                          </a:solidFill>
                          <a:effectLst/>
                          <a:latin typeface="+mn-lt"/>
                        </a:rPr>
                        <a:t>0.99956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0.00042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HMF/HMI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(ZEUS)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1.00192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36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HST (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0.99996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0.00075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50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HST/I (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0.98936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0.99161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0.00183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9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HCT (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1.00282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76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HST/HCT (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0.99834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4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86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DBBB-B445-BC7B-6B13-E9B69881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HMF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2DBFF-ABFB-06F9-E8E1-EF28BEDE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91" y="1021129"/>
            <a:ext cx="7346418" cy="53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C3F3-F960-F17D-C10A-57295CD3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 and IEU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AAE9B-9B08-560E-B927-3B0BEDC8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3833977"/>
            <a:ext cx="11430000" cy="1867535"/>
          </a:xfrm>
        </p:spPr>
        <p:txBody>
          <a:bodyPr/>
          <a:lstStyle/>
          <a:p>
            <a:r>
              <a:rPr lang="en-US" dirty="0"/>
              <a:t>LCT results may be degraded slightly (-0.00043 ± 0.00027)</a:t>
            </a:r>
          </a:p>
          <a:p>
            <a:r>
              <a:rPr lang="en-US" dirty="0"/>
              <a:t>LST results potentially improved (0.00075 ± 0.00117)</a:t>
            </a:r>
          </a:p>
          <a:p>
            <a:r>
              <a:rPr lang="en-US" dirty="0"/>
              <a:t>IST results may be slightly improved (-0.00060 ± 0.00109)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C118F7E-AF1E-2AE5-A620-574F077E2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164506"/>
              </p:ext>
            </p:extLst>
          </p:nvPr>
        </p:nvGraphicFramePr>
        <p:xfrm>
          <a:off x="2115785" y="1653735"/>
          <a:ext cx="7960429" cy="186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62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0.99868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0.99920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71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40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3CEA-3D77-A6EB-858D-6C50B63C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LCT results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2E9C0-AEC9-F91E-E2AD-A32895DDC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72" y="892780"/>
            <a:ext cx="7696455" cy="55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8E83-1C6E-0B30-5DBE-91603676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0458E-9DC6-3BD2-744F-4AA5271D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119327"/>
            <a:ext cx="11430000" cy="1582186"/>
          </a:xfrm>
        </p:spPr>
        <p:txBody>
          <a:bodyPr/>
          <a:lstStyle/>
          <a:p>
            <a:r>
              <a:rPr lang="en-US" dirty="0"/>
              <a:t>Degraded performance in both MCT and MST experiments</a:t>
            </a:r>
          </a:p>
          <a:p>
            <a:r>
              <a:rPr lang="en-US" dirty="0"/>
              <a:t>MCT: -0.00311 ± 0.00082</a:t>
            </a:r>
          </a:p>
          <a:p>
            <a:r>
              <a:rPr lang="en-US" dirty="0"/>
              <a:t>MST: -0.00177 ± 0.00222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B5E9BF-8932-E1C1-7218-6633C54BB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980659"/>
              </p:ext>
            </p:extLst>
          </p:nvPr>
        </p:nvGraphicFramePr>
        <p:xfrm>
          <a:off x="2115785" y="1653735"/>
          <a:ext cx="7960429" cy="149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62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ENDF/B-VIII.1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C/E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71432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2817</TotalTime>
  <Words>781</Words>
  <Application>Microsoft Office PowerPoint</Application>
  <PresentationFormat>Widescreen</PresentationFormat>
  <Paragraphs>243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Century Gothic</vt:lpstr>
      <vt:lpstr>Courier New</vt:lpstr>
      <vt:lpstr>ORNL</vt:lpstr>
      <vt:lpstr>Validation Progress and Plans for  ENDF/B-VIII.1β1 at ORNL</vt:lpstr>
      <vt:lpstr>Outline</vt:lpstr>
      <vt:lpstr>ORNL Definition of 8.1-beta1</vt:lpstr>
      <vt:lpstr>VALID benchmarks</vt:lpstr>
      <vt:lpstr>HEU Results</vt:lpstr>
      <vt:lpstr>HMF results</vt:lpstr>
      <vt:lpstr>LEU and IEU results</vt:lpstr>
      <vt:lpstr>LCT results plot</vt:lpstr>
      <vt:lpstr>MIX results</vt:lpstr>
      <vt:lpstr>MCT results plot</vt:lpstr>
      <vt:lpstr>PU results</vt:lpstr>
      <vt:lpstr>PST results plot</vt:lpstr>
      <vt:lpstr>233U results</vt:lpstr>
      <vt:lpstr>233U solutions trend with neutron spectrum</vt:lpstr>
      <vt:lpstr>VALID summary</vt:lpstr>
      <vt:lpstr>Preliminary RCA assessment for GKN sample</vt:lpstr>
      <vt:lpstr>Future validation plans</vt:lpstr>
      <vt:lpstr>Acknowledgment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 Testing Progress for ENDF/B-VIII.1β1 at ORNL</dc:title>
  <dc:subject/>
  <dc:creator>Marshall, William B.J.</dc:creator>
  <cp:keywords/>
  <dc:description/>
  <cp:lastModifiedBy>Marshall, William B.J.</cp:lastModifiedBy>
  <cp:revision>34</cp:revision>
  <dcterms:created xsi:type="dcterms:W3CDTF">2023-04-12T14:03:57Z</dcterms:created>
  <dcterms:modified xsi:type="dcterms:W3CDTF">2023-04-25T18:14:58Z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