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17"/>
  </p:notesMasterIdLst>
  <p:handoutMasterIdLst>
    <p:handoutMasterId r:id="rId18"/>
  </p:handoutMasterIdLst>
  <p:sldIdLst>
    <p:sldId id="493" r:id="rId2"/>
    <p:sldId id="538" r:id="rId3"/>
    <p:sldId id="555" r:id="rId4"/>
    <p:sldId id="584" r:id="rId5"/>
    <p:sldId id="591" r:id="rId6"/>
    <p:sldId id="588" r:id="rId7"/>
    <p:sldId id="590" r:id="rId8"/>
    <p:sldId id="592" r:id="rId9"/>
    <p:sldId id="595" r:id="rId10"/>
    <p:sldId id="594" r:id="rId11"/>
    <p:sldId id="593" r:id="rId12"/>
    <p:sldId id="597" r:id="rId13"/>
    <p:sldId id="533" r:id="rId14"/>
    <p:sldId id="560" r:id="rId15"/>
    <p:sldId id="537" r:id="rId16"/>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userDrawn="1">
          <p15:clr>
            <a:srgbClr val="A4A3A4"/>
          </p15:clr>
        </p15:guide>
        <p15:guide id="2" orient="horz" pos="4002" userDrawn="1">
          <p15:clr>
            <a:srgbClr val="A4A3A4"/>
          </p15:clr>
        </p15:guide>
        <p15:guide id="3"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1B13D"/>
    <a:srgbClr val="0A8464"/>
    <a:srgbClr val="D68F10"/>
    <a:srgbClr val="0DB78A"/>
    <a:srgbClr val="0F4F97"/>
    <a:srgbClr val="F6CE86"/>
    <a:srgbClr val="AEF8E5"/>
    <a:srgbClr val="10D6A2"/>
    <a:srgbClr val="2DEFBC"/>
    <a:srgbClr val="11D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89" autoAdjust="0"/>
    <p:restoredTop sz="95732" autoAdjust="0"/>
  </p:normalViewPr>
  <p:slideViewPr>
    <p:cSldViewPr snapToGrid="0">
      <p:cViewPr varScale="1">
        <p:scale>
          <a:sx n="128" d="100"/>
          <a:sy n="128" d="100"/>
        </p:scale>
        <p:origin x="2280" y="176"/>
      </p:cViewPr>
      <p:guideLst>
        <p:guide orient="horz" pos="905"/>
        <p:guide orient="horz" pos="400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4/21/23</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4/21/23</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448349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9144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378" y="3193257"/>
            <a:ext cx="9144378"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378" y="6316956"/>
            <a:ext cx="9144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457200" y="565126"/>
            <a:ext cx="82296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457201" y="2024863"/>
            <a:ext cx="5629274"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68386" y="6416000"/>
            <a:ext cx="4503614" cy="44935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panose="020B0604020202020204" pitchFamily="34" charset="0"/>
                <a:ea typeface="+mn-ea"/>
                <a:cs typeface="Arial" panose="020B0604020202020204" pitchFamily="34" charset="0"/>
              </a:rPr>
              <a:t>LLNL-PRES-848044</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57062" y="6446832"/>
            <a:ext cx="1865376" cy="314705"/>
          </a:xfrm>
          <a:prstGeom prst="rect">
            <a:avLst/>
          </a:prstGeom>
        </p:spPr>
      </p:pic>
      <p:sp>
        <p:nvSpPr>
          <p:cNvPr id="20" name="Rectangle 19"/>
          <p:cNvSpPr/>
          <p:nvPr userDrawn="1"/>
        </p:nvSpPr>
        <p:spPr>
          <a:xfrm>
            <a:off x="0" y="0"/>
            <a:ext cx="9144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4572001" y="3096715"/>
            <a:ext cx="4572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736" cy="60780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2"/>
          <p:cNvSpPr>
            <a:spLocks noGrp="1"/>
          </p:cNvSpPr>
          <p:nvPr>
            <p:ph type="sldNum" sz="quarter" idx="4"/>
          </p:nvPr>
        </p:nvSpPr>
        <p:spPr>
          <a:xfrm>
            <a:off x="8686800" y="6705600"/>
            <a:ext cx="457200" cy="152400"/>
          </a:xfrm>
          <a:prstGeom prst="rect">
            <a:avLst/>
          </a:prstGeom>
        </p:spPr>
        <p:txBody>
          <a:bodyPr vert="horz" lIns="91440" tIns="45720" rIns="91440" bIns="45720" rtlCol="0" anchor="ctr"/>
          <a:lstStyle>
            <a:lvl1pPr algn="r">
              <a:defRPr sz="800">
                <a:solidFill>
                  <a:schemeClr val="tx1"/>
                </a:solidFill>
                <a:latin typeface="Arial" pitchFamily="34" charset="0"/>
                <a:cs typeface="Arial" pitchFamily="34" charset="0"/>
              </a:defRPr>
            </a:lvl1pPr>
          </a:lstStyle>
          <a:p>
            <a:fld id="{675658CD-8464-4987-906E-006271C3A4BE}" type="slidenum">
              <a:rPr lang="en-US" smtClean="0"/>
              <a:pPr/>
              <a:t>‹#›</a:t>
            </a:fld>
            <a:endParaRPr lang="en-US" dirty="0"/>
          </a:p>
        </p:txBody>
      </p:sp>
    </p:spTree>
    <p:extLst>
      <p:ext uri="{BB962C8B-B14F-4D97-AF65-F5344CB8AC3E}">
        <p14:creationId xmlns:p14="http://schemas.microsoft.com/office/powerpoint/2010/main" val="58365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457200" y="219509"/>
            <a:ext cx="82296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726214"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4718649"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endParaRPr lang="en-US" dirty="0"/>
          </a:p>
        </p:txBody>
      </p:sp>
      <p:sp>
        <p:nvSpPr>
          <p:cNvPr id="6" name="Title 5"/>
          <p:cNvSpPr>
            <a:spLocks noGrp="1"/>
          </p:cNvSpPr>
          <p:nvPr>
            <p:ph type="title"/>
          </p:nvPr>
        </p:nvSpPr>
        <p:spPr>
          <a:xfrm>
            <a:off x="1" y="2"/>
            <a:ext cx="9143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9144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pic>
        <p:nvPicPr>
          <p:cNvPr id="8" name="Picture 7">
            <a:extLst>
              <a:ext uri="{FF2B5EF4-FFF2-40B4-BE49-F238E27FC236}">
                <a16:creationId xmlns:a16="http://schemas.microsoft.com/office/drawing/2014/main" id="{9C590909-6878-E44E-9AA0-07880FBE8AE0}"/>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28016" y="6492240"/>
            <a:ext cx="2743200" cy="283464"/>
          </a:xfrm>
          <a:prstGeom prst="rect">
            <a:avLst/>
          </a:prstGeom>
        </p:spPr>
      </p:pic>
      <p:sp>
        <p:nvSpPr>
          <p:cNvPr id="3" name="Text Placeholder 2"/>
          <p:cNvSpPr>
            <a:spLocks noGrp="1"/>
          </p:cNvSpPr>
          <p:nvPr>
            <p:ph type="body" idx="1"/>
          </p:nvPr>
        </p:nvSpPr>
        <p:spPr>
          <a:xfrm>
            <a:off x="457200" y="1441524"/>
            <a:ext cx="82296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8826124" y="6403254"/>
            <a:ext cx="317877"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484954" y="6685193"/>
            <a:ext cx="1065551" cy="123111"/>
          </a:xfrm>
          <a:prstGeom prst="rect">
            <a:avLst/>
          </a:prstGeom>
          <a:noFill/>
        </p:spPr>
        <p:txBody>
          <a:bodyPr wrap="square" lIns="0" tIns="0" rIns="0" bIns="0" rtlCol="0" anchor="b" anchorCtr="0">
            <a:spAutoFit/>
          </a:bodyPr>
          <a:lstStyle/>
          <a:p>
            <a:pPr algn="l"/>
            <a:r>
              <a:rPr lang="en-US" sz="800" dirty="0">
                <a:solidFill>
                  <a:schemeClr val="tx1"/>
                </a:solidFill>
                <a:latin typeface="Arial" panose="020B0604020202020204" pitchFamily="34" charset="0"/>
                <a:cs typeface="Arial" panose="020B0604020202020204" pitchFamily="34" charset="0"/>
              </a:rPr>
              <a:t>LLNL-PRES-848044</a:t>
            </a:r>
          </a:p>
        </p:txBody>
      </p:sp>
      <p:sp>
        <p:nvSpPr>
          <p:cNvPr id="2" name="Title Placeholder 1"/>
          <p:cNvSpPr>
            <a:spLocks noGrp="1"/>
          </p:cNvSpPr>
          <p:nvPr>
            <p:ph type="title"/>
          </p:nvPr>
        </p:nvSpPr>
        <p:spPr>
          <a:xfrm>
            <a:off x="457200" y="220136"/>
            <a:ext cx="82296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6058" y="1267155"/>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7909560" y="6446520"/>
            <a:ext cx="978408" cy="374904"/>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 id="2147483724" r:id="rId11"/>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47261" y="1379448"/>
            <a:ext cx="8229600" cy="1447576"/>
          </a:xfrm>
        </p:spPr>
        <p:txBody>
          <a:bodyPr/>
          <a:lstStyle/>
          <a:p>
            <a:r>
              <a:rPr lang="en-US" sz="2800" dirty="0">
                <a:latin typeface="Calibri" panose="020F0502020204030204" pitchFamily="34" charset="0"/>
                <a:cs typeface="Calibri" panose="020F0502020204030204" pitchFamily="34" charset="0"/>
              </a:rPr>
              <a:t>PMT-004 Validation Testing for Thermal Scattering Laws and Some Interesting Temperature-Dependent Implications </a:t>
            </a:r>
            <a:br>
              <a:rPr lang="en-US"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p:txBody>
      </p:sp>
      <p:sp>
        <p:nvSpPr>
          <p:cNvPr id="5" name="Text Placeholder 4"/>
          <p:cNvSpPr>
            <a:spLocks noGrp="1"/>
          </p:cNvSpPr>
          <p:nvPr>
            <p:ph type="body" sz="quarter" idx="14"/>
          </p:nvPr>
        </p:nvSpPr>
        <p:spPr>
          <a:xfrm>
            <a:off x="4572000" y="3637721"/>
            <a:ext cx="4572000" cy="477838"/>
          </a:xfrm>
        </p:spPr>
        <p:txBody>
          <a:bodyPr/>
          <a:lstStyle/>
          <a:p>
            <a:pPr lvl="0"/>
            <a:r>
              <a:rPr lang="en-US" dirty="0"/>
              <a:t>Catherine </a:t>
            </a:r>
            <a:r>
              <a:rPr lang="en-US" dirty="0" err="1"/>
              <a:t>Percher</a:t>
            </a:r>
            <a:r>
              <a:rPr lang="en-US" dirty="0"/>
              <a:t>, Jesse Norris</a:t>
            </a:r>
          </a:p>
        </p:txBody>
      </p:sp>
      <p:sp>
        <p:nvSpPr>
          <p:cNvPr id="9" name="Text Placeholder 10"/>
          <p:cNvSpPr txBox="1">
            <a:spLocks/>
          </p:cNvSpPr>
          <p:nvPr/>
        </p:nvSpPr>
        <p:spPr>
          <a:xfrm>
            <a:off x="188279" y="3215369"/>
            <a:ext cx="6167115" cy="397500"/>
          </a:xfrm>
          <a:prstGeom prst="rect">
            <a:avLst/>
          </a:prstGeom>
        </p:spPr>
        <p:txBody>
          <a:bodyPr vert="horz" lIns="0" tIns="91440" rIns="0" rtlCol="0" anchor="ctr" anchorCtr="0">
            <a:noAutofit/>
          </a:bodyPr>
          <a:lstStyle/>
          <a:p>
            <a:pPr algn="ctr" defTabSz="1463675">
              <a:lnSpc>
                <a:spcPct val="90000"/>
              </a:lnSpc>
            </a:pPr>
            <a:r>
              <a:rPr lang="en-US" sz="1600" b="1" dirty="0">
                <a:solidFill>
                  <a:schemeClr val="tx2"/>
                </a:solidFill>
                <a:latin typeface="Arial Narrow" pitchFamily="34" charset="0"/>
              </a:rPr>
              <a:t>Presented at the </a:t>
            </a:r>
          </a:p>
          <a:p>
            <a:pPr algn="ctr" defTabSz="1463675">
              <a:lnSpc>
                <a:spcPct val="90000"/>
              </a:lnSpc>
            </a:pPr>
            <a:r>
              <a:rPr lang="en-US" sz="1600" b="1" dirty="0">
                <a:solidFill>
                  <a:schemeClr val="tx2"/>
                </a:solidFill>
                <a:latin typeface="Arial Narrow" pitchFamily="34" charset="0"/>
              </a:rPr>
              <a:t>Mini-Cross Section Evaluation Working Group Meeting</a:t>
            </a:r>
          </a:p>
          <a:p>
            <a:pPr algn="ctr" defTabSz="1463675">
              <a:lnSpc>
                <a:spcPct val="90000"/>
              </a:lnSpc>
            </a:pPr>
            <a:r>
              <a:rPr lang="en-US" sz="1600" b="1" dirty="0">
                <a:solidFill>
                  <a:schemeClr val="tx2"/>
                </a:solidFill>
                <a:latin typeface="Arial Narrow" pitchFamily="34" charset="0"/>
              </a:rPr>
              <a:t>April 26, 2023</a:t>
            </a:r>
          </a:p>
          <a:p>
            <a:pPr lvl="0">
              <a:lnSpc>
                <a:spcPct val="80000"/>
              </a:lnSpc>
            </a:pPr>
            <a:endParaRPr lang="en-US" sz="1600" dirty="0">
              <a:solidFill>
                <a:schemeClr val="tx2"/>
              </a:solidFill>
              <a:cs typeface="Lucida Handwriting"/>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E199E-13EC-8946-7E24-D03DDB0EFDAE}"/>
              </a:ext>
            </a:extLst>
          </p:cNvPr>
          <p:cNvSpPr>
            <a:spLocks noGrp="1"/>
          </p:cNvSpPr>
          <p:nvPr>
            <p:ph type="title"/>
          </p:nvPr>
        </p:nvSpPr>
        <p:spPr/>
        <p:txBody>
          <a:bodyPr/>
          <a:lstStyle/>
          <a:p>
            <a:r>
              <a:rPr lang="en-US" dirty="0"/>
              <a:t>PST</a:t>
            </a:r>
            <a:r>
              <a:rPr lang="en-US" baseline="0" dirty="0"/>
              <a:t> Temperatures versus Pu Solution Conc</a:t>
            </a:r>
            <a:br>
              <a:rPr lang="en-US" dirty="0"/>
            </a:br>
            <a:endParaRPr lang="en-US" dirty="0"/>
          </a:p>
        </p:txBody>
      </p:sp>
      <p:pic>
        <p:nvPicPr>
          <p:cNvPr id="6" name="Content Placeholder 5">
            <a:extLst>
              <a:ext uri="{FF2B5EF4-FFF2-40B4-BE49-F238E27FC236}">
                <a16:creationId xmlns:a16="http://schemas.microsoft.com/office/drawing/2014/main" id="{DE067AE9-8ABF-60CB-B669-4DD2DA623542}"/>
              </a:ext>
            </a:extLst>
          </p:cNvPr>
          <p:cNvPicPr>
            <a:picLocks noGrp="1" noChangeAspect="1"/>
          </p:cNvPicPr>
          <p:nvPr>
            <p:ph idx="1"/>
          </p:nvPr>
        </p:nvPicPr>
        <p:blipFill>
          <a:blip r:embed="rId2"/>
          <a:stretch>
            <a:fillRect/>
          </a:stretch>
        </p:blipFill>
        <p:spPr>
          <a:xfrm>
            <a:off x="737022" y="1321904"/>
            <a:ext cx="7245938" cy="5026509"/>
          </a:xfrm>
        </p:spPr>
      </p:pic>
      <p:sp>
        <p:nvSpPr>
          <p:cNvPr id="4" name="Slide Number Placeholder 3">
            <a:extLst>
              <a:ext uri="{FF2B5EF4-FFF2-40B4-BE49-F238E27FC236}">
                <a16:creationId xmlns:a16="http://schemas.microsoft.com/office/drawing/2014/main" id="{2AE57A58-0DA7-8625-66F7-8A9492790316}"/>
              </a:ext>
            </a:extLst>
          </p:cNvPr>
          <p:cNvSpPr>
            <a:spLocks noGrp="1"/>
          </p:cNvSpPr>
          <p:nvPr>
            <p:ph type="sldNum" sz="quarter" idx="4"/>
          </p:nvPr>
        </p:nvSpPr>
        <p:spPr/>
        <p:txBody>
          <a:bodyPr/>
          <a:lstStyle/>
          <a:p>
            <a:fld id="{675658CD-8464-4987-906E-006271C3A4BE}" type="slidenum">
              <a:rPr lang="en-US" smtClean="0"/>
              <a:pPr/>
              <a:t>10</a:t>
            </a:fld>
            <a:endParaRPr lang="en-US" dirty="0"/>
          </a:p>
        </p:txBody>
      </p:sp>
    </p:spTree>
    <p:extLst>
      <p:ext uri="{BB962C8B-B14F-4D97-AF65-F5344CB8AC3E}">
        <p14:creationId xmlns:p14="http://schemas.microsoft.com/office/powerpoint/2010/main" val="38148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562D1-2B93-AC80-A4DD-04ED669EF04B}"/>
              </a:ext>
            </a:extLst>
          </p:cNvPr>
          <p:cNvSpPr>
            <a:spLocks noGrp="1"/>
          </p:cNvSpPr>
          <p:nvPr>
            <p:ph type="title"/>
          </p:nvPr>
        </p:nvSpPr>
        <p:spPr>
          <a:xfrm>
            <a:off x="457200" y="220136"/>
            <a:ext cx="8408504" cy="1005840"/>
          </a:xfrm>
        </p:spPr>
        <p:txBody>
          <a:bodyPr/>
          <a:lstStyle/>
          <a:p>
            <a:r>
              <a:rPr lang="en-US" dirty="0" err="1"/>
              <a:t>K</a:t>
            </a:r>
            <a:r>
              <a:rPr lang="en-US" baseline="-25000" dirty="0" err="1"/>
              <a:t>eff</a:t>
            </a:r>
            <a:r>
              <a:rPr lang="en-US" baseline="-25000" dirty="0"/>
              <a:t> </a:t>
            </a:r>
            <a:r>
              <a:rPr lang="en-US" dirty="0"/>
              <a:t>Effect of TSL Temp on Subset PST Benchmarks</a:t>
            </a:r>
          </a:p>
        </p:txBody>
      </p:sp>
      <p:sp>
        <p:nvSpPr>
          <p:cNvPr id="4" name="Slide Number Placeholder 3">
            <a:extLst>
              <a:ext uri="{FF2B5EF4-FFF2-40B4-BE49-F238E27FC236}">
                <a16:creationId xmlns:a16="http://schemas.microsoft.com/office/drawing/2014/main" id="{00423F33-A79D-D0EA-4884-B9DE2763D36D}"/>
              </a:ext>
            </a:extLst>
          </p:cNvPr>
          <p:cNvSpPr>
            <a:spLocks noGrp="1"/>
          </p:cNvSpPr>
          <p:nvPr>
            <p:ph type="sldNum" sz="quarter" idx="4"/>
          </p:nvPr>
        </p:nvSpPr>
        <p:spPr/>
        <p:txBody>
          <a:bodyPr/>
          <a:lstStyle/>
          <a:p>
            <a:fld id="{675658CD-8464-4987-906E-006271C3A4BE}" type="slidenum">
              <a:rPr lang="en-US" smtClean="0"/>
              <a:pPr/>
              <a:t>11</a:t>
            </a:fld>
            <a:endParaRPr lang="en-US" dirty="0"/>
          </a:p>
        </p:txBody>
      </p:sp>
      <p:pic>
        <p:nvPicPr>
          <p:cNvPr id="5" name="Picture 4">
            <a:extLst>
              <a:ext uri="{FF2B5EF4-FFF2-40B4-BE49-F238E27FC236}">
                <a16:creationId xmlns:a16="http://schemas.microsoft.com/office/drawing/2014/main" id="{88B08AFB-3FF0-DFDD-92AF-5D05A067A88A}"/>
              </a:ext>
            </a:extLst>
          </p:cNvPr>
          <p:cNvPicPr>
            <a:picLocks noChangeAspect="1"/>
          </p:cNvPicPr>
          <p:nvPr/>
        </p:nvPicPr>
        <p:blipFill rotWithShape="1">
          <a:blip r:embed="rId2"/>
          <a:srcRect t="2371"/>
          <a:stretch/>
        </p:blipFill>
        <p:spPr>
          <a:xfrm>
            <a:off x="795130" y="1294393"/>
            <a:ext cx="7305261" cy="5096645"/>
          </a:xfrm>
          <a:prstGeom prst="rect">
            <a:avLst/>
          </a:prstGeom>
        </p:spPr>
      </p:pic>
    </p:spTree>
    <p:extLst>
      <p:ext uri="{BB962C8B-B14F-4D97-AF65-F5344CB8AC3E}">
        <p14:creationId xmlns:p14="http://schemas.microsoft.com/office/powerpoint/2010/main" val="471349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562D1-2B93-AC80-A4DD-04ED669EF04B}"/>
              </a:ext>
            </a:extLst>
          </p:cNvPr>
          <p:cNvSpPr>
            <a:spLocks noGrp="1"/>
          </p:cNvSpPr>
          <p:nvPr>
            <p:ph type="title"/>
          </p:nvPr>
        </p:nvSpPr>
        <p:spPr>
          <a:xfrm>
            <a:off x="457200" y="220136"/>
            <a:ext cx="8408504" cy="1005840"/>
          </a:xfrm>
        </p:spPr>
        <p:txBody>
          <a:bodyPr/>
          <a:lstStyle/>
          <a:p>
            <a:r>
              <a:rPr lang="en-US" dirty="0" err="1"/>
              <a:t>K</a:t>
            </a:r>
            <a:r>
              <a:rPr lang="en-US" baseline="-25000" dirty="0" err="1"/>
              <a:t>eff</a:t>
            </a:r>
            <a:r>
              <a:rPr lang="en-US" baseline="-25000" dirty="0"/>
              <a:t> </a:t>
            </a:r>
            <a:r>
              <a:rPr lang="en-US" dirty="0"/>
              <a:t>Effect of TSL Temp on Subset PST Benchmarks</a:t>
            </a:r>
          </a:p>
        </p:txBody>
      </p:sp>
      <p:sp>
        <p:nvSpPr>
          <p:cNvPr id="4" name="Slide Number Placeholder 3">
            <a:extLst>
              <a:ext uri="{FF2B5EF4-FFF2-40B4-BE49-F238E27FC236}">
                <a16:creationId xmlns:a16="http://schemas.microsoft.com/office/drawing/2014/main" id="{00423F33-A79D-D0EA-4884-B9DE2763D36D}"/>
              </a:ext>
            </a:extLst>
          </p:cNvPr>
          <p:cNvSpPr>
            <a:spLocks noGrp="1"/>
          </p:cNvSpPr>
          <p:nvPr>
            <p:ph type="sldNum" sz="quarter" idx="4"/>
          </p:nvPr>
        </p:nvSpPr>
        <p:spPr/>
        <p:txBody>
          <a:bodyPr/>
          <a:lstStyle/>
          <a:p>
            <a:fld id="{675658CD-8464-4987-906E-006271C3A4BE}" type="slidenum">
              <a:rPr lang="en-US" smtClean="0"/>
              <a:pPr/>
              <a:t>12</a:t>
            </a:fld>
            <a:endParaRPr lang="en-US" dirty="0"/>
          </a:p>
        </p:txBody>
      </p:sp>
      <p:pic>
        <p:nvPicPr>
          <p:cNvPr id="5" name="Picture 4">
            <a:extLst>
              <a:ext uri="{FF2B5EF4-FFF2-40B4-BE49-F238E27FC236}">
                <a16:creationId xmlns:a16="http://schemas.microsoft.com/office/drawing/2014/main" id="{88B08AFB-3FF0-DFDD-92AF-5D05A067A88A}"/>
              </a:ext>
            </a:extLst>
          </p:cNvPr>
          <p:cNvPicPr>
            <a:picLocks noChangeAspect="1"/>
          </p:cNvPicPr>
          <p:nvPr/>
        </p:nvPicPr>
        <p:blipFill rotWithShape="1">
          <a:blip r:embed="rId2"/>
          <a:srcRect t="2371"/>
          <a:stretch/>
        </p:blipFill>
        <p:spPr>
          <a:xfrm>
            <a:off x="795130" y="1294393"/>
            <a:ext cx="7305261" cy="5096645"/>
          </a:xfrm>
          <a:prstGeom prst="rect">
            <a:avLst/>
          </a:prstGeom>
        </p:spPr>
      </p:pic>
      <p:pic>
        <p:nvPicPr>
          <p:cNvPr id="3" name="Picture 2">
            <a:extLst>
              <a:ext uri="{FF2B5EF4-FFF2-40B4-BE49-F238E27FC236}">
                <a16:creationId xmlns:a16="http://schemas.microsoft.com/office/drawing/2014/main" id="{83207E42-42C3-9E60-0DC1-8DCDCA8DE105}"/>
              </a:ext>
            </a:extLst>
          </p:cNvPr>
          <p:cNvPicPr>
            <a:picLocks noChangeAspect="1"/>
          </p:cNvPicPr>
          <p:nvPr/>
        </p:nvPicPr>
        <p:blipFill>
          <a:blip r:embed="rId3"/>
          <a:stretch>
            <a:fillRect/>
          </a:stretch>
        </p:blipFill>
        <p:spPr>
          <a:xfrm>
            <a:off x="4936090" y="1447110"/>
            <a:ext cx="3840163" cy="3182938"/>
          </a:xfrm>
          <a:prstGeom prst="rect">
            <a:avLst/>
          </a:prstGeom>
          <a:ln>
            <a:solidFill>
              <a:schemeClr val="tx1"/>
            </a:solidFill>
          </a:ln>
        </p:spPr>
      </p:pic>
    </p:spTree>
    <p:extLst>
      <p:ext uri="{BB962C8B-B14F-4D97-AF65-F5344CB8AC3E}">
        <p14:creationId xmlns:p14="http://schemas.microsoft.com/office/powerpoint/2010/main" val="1880949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ED3F-FF71-FA4A-9B96-C5078606F512}"/>
              </a:ext>
            </a:extLst>
          </p:cNvPr>
          <p:cNvSpPr>
            <a:spLocks noGrp="1"/>
          </p:cNvSpPr>
          <p:nvPr>
            <p:ph type="title"/>
          </p:nvPr>
        </p:nvSpPr>
        <p:spPr/>
        <p:txBody>
          <a:bodyPr/>
          <a:lstStyle/>
          <a:p>
            <a:r>
              <a:rPr lang="en-US" dirty="0"/>
              <a:t>Conclusions and Future Work</a:t>
            </a:r>
          </a:p>
        </p:txBody>
      </p:sp>
      <p:sp>
        <p:nvSpPr>
          <p:cNvPr id="3" name="Content Placeholder 2">
            <a:extLst>
              <a:ext uri="{FF2B5EF4-FFF2-40B4-BE49-F238E27FC236}">
                <a16:creationId xmlns:a16="http://schemas.microsoft.com/office/drawing/2014/main" id="{2EF975A2-0D52-E34A-B5CB-CDE784A6AD45}"/>
              </a:ext>
            </a:extLst>
          </p:cNvPr>
          <p:cNvSpPr>
            <a:spLocks noGrp="1"/>
          </p:cNvSpPr>
          <p:nvPr>
            <p:ph idx="1"/>
          </p:nvPr>
        </p:nvSpPr>
        <p:spPr>
          <a:xfrm>
            <a:off x="457200" y="1526355"/>
            <a:ext cx="8231187" cy="4409661"/>
          </a:xfrm>
        </p:spPr>
        <p:txBody>
          <a:bodyPr>
            <a:normAutofit fontScale="92500" lnSpcReduction="10000"/>
          </a:bodyPr>
          <a:lstStyle/>
          <a:p>
            <a:r>
              <a:rPr lang="en-US" dirty="0"/>
              <a:t>PMT-004 has four new benchmark cases highly sensitive to PE TSL (2 cases) and PMMA TSL (2 Cases)</a:t>
            </a:r>
          </a:p>
          <a:p>
            <a:pPr lvl="1"/>
            <a:r>
              <a:rPr lang="en-US" dirty="0"/>
              <a:t>PE cases were well predicted using MCNP6.2 and ENDF/B-VIII.0</a:t>
            </a:r>
          </a:p>
          <a:p>
            <a:pPr lvl="1"/>
            <a:r>
              <a:rPr lang="en-US" dirty="0"/>
              <a:t>PMMA cases overpredicted by approximately 0.6-0.7% in </a:t>
            </a:r>
            <a:r>
              <a:rPr lang="en-US" dirty="0" err="1"/>
              <a:t>k</a:t>
            </a:r>
            <a:r>
              <a:rPr lang="en-US" baseline="-25000" dirty="0" err="1"/>
              <a:t>eff</a:t>
            </a:r>
            <a:r>
              <a:rPr lang="en-US" dirty="0"/>
              <a:t> likely due to the lack of integral benchmarks sensitive to PMMA</a:t>
            </a:r>
          </a:p>
          <a:p>
            <a:pPr lvl="1"/>
            <a:r>
              <a:rPr lang="en-US" dirty="0"/>
              <a:t>NCSU ENDF/B-VIII.1 PMMA TSL is an improvement over VIII.0</a:t>
            </a:r>
          </a:p>
          <a:p>
            <a:pPr lvl="1"/>
            <a:r>
              <a:rPr lang="en-US" dirty="0"/>
              <a:t>Accepted at last ICSBEP meeting pending comment resolution, should be published in 2024 version of the Handbook</a:t>
            </a:r>
          </a:p>
          <a:p>
            <a:r>
              <a:rPr lang="en-US" dirty="0"/>
              <a:t>Temperature had a large impact on reactivity of the critical configuration</a:t>
            </a:r>
          </a:p>
          <a:p>
            <a:pPr lvl="1"/>
            <a:r>
              <a:rPr lang="en-US" dirty="0"/>
              <a:t>Implications for validation work for thermal cases- need to adjust TSL data to correct temperature as it can have hundreds of </a:t>
            </a:r>
            <a:r>
              <a:rPr lang="en-US" dirty="0" err="1"/>
              <a:t>pcm</a:t>
            </a:r>
            <a:r>
              <a:rPr lang="en-US" dirty="0"/>
              <a:t> effects for a few °C</a:t>
            </a:r>
          </a:p>
          <a:p>
            <a:pPr lvl="1"/>
            <a:r>
              <a:rPr lang="en-US" dirty="0"/>
              <a:t>Future thermal experiments should try and measure reactivity at multiple temperatures to add in data testing and benchmark adjustment</a:t>
            </a:r>
          </a:p>
          <a:p>
            <a:endParaRPr lang="en-US" dirty="0"/>
          </a:p>
        </p:txBody>
      </p:sp>
      <p:sp>
        <p:nvSpPr>
          <p:cNvPr id="4" name="Slide Number Placeholder 3">
            <a:extLst>
              <a:ext uri="{FF2B5EF4-FFF2-40B4-BE49-F238E27FC236}">
                <a16:creationId xmlns:a16="http://schemas.microsoft.com/office/drawing/2014/main" id="{49F7FA6C-16A6-A549-8BBD-58FF57BE5BE9}"/>
              </a:ext>
            </a:extLst>
          </p:cNvPr>
          <p:cNvSpPr>
            <a:spLocks noGrp="1"/>
          </p:cNvSpPr>
          <p:nvPr>
            <p:ph type="sldNum" sz="quarter" idx="4"/>
          </p:nvPr>
        </p:nvSpPr>
        <p:spPr/>
        <p:txBody>
          <a:bodyPr/>
          <a:lstStyle/>
          <a:p>
            <a:fld id="{675658CD-8464-4987-906E-006271C3A4BE}" type="slidenum">
              <a:rPr lang="en-US" smtClean="0"/>
              <a:pPr/>
              <a:t>13</a:t>
            </a:fld>
            <a:endParaRPr lang="en-US" dirty="0"/>
          </a:p>
        </p:txBody>
      </p:sp>
    </p:spTree>
    <p:extLst>
      <p:ext uri="{BB962C8B-B14F-4D97-AF65-F5344CB8AC3E}">
        <p14:creationId xmlns:p14="http://schemas.microsoft.com/office/powerpoint/2010/main" val="422519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10B5-D1EB-FC4B-AD45-B3A20301E2F6}"/>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C40ACDE-5E1D-F64D-BA8A-6C565397FA0C}"/>
              </a:ext>
            </a:extLst>
          </p:cNvPr>
          <p:cNvSpPr>
            <a:spLocks noGrp="1"/>
          </p:cNvSpPr>
          <p:nvPr>
            <p:ph idx="1"/>
          </p:nvPr>
        </p:nvSpPr>
        <p:spPr/>
        <p:txBody>
          <a:bodyPr/>
          <a:lstStyle/>
          <a:p>
            <a:r>
              <a:rPr lang="en-US" dirty="0"/>
              <a:t>This work was funded by the United States Department of Energy’s Nuclear Criticality Safety Program (NA-511).</a:t>
            </a:r>
          </a:p>
          <a:p>
            <a:r>
              <a:rPr lang="en-US" dirty="0"/>
              <a:t>The experiments were a joint effort by Lawrence Livermore National Laboratory and Los Alamos National Laboratory and were completed at the National Criticality Experiments Research Center (NCERC).</a:t>
            </a:r>
          </a:p>
          <a:p>
            <a:r>
              <a:rPr lang="fr" dirty="0"/>
              <a:t>Personnel </a:t>
            </a:r>
            <a:r>
              <a:rPr lang="fr" dirty="0" err="1"/>
              <a:t>from</a:t>
            </a:r>
            <a:r>
              <a:rPr lang="fr" dirty="0"/>
              <a:t> the Institut de Radioprotection et de Sûreté Nucléaire (IRSN), </a:t>
            </a:r>
            <a:r>
              <a:rPr lang="fr" dirty="0" err="1"/>
              <a:t>Sandia</a:t>
            </a:r>
            <a:r>
              <a:rPr lang="fr" dirty="0"/>
              <a:t> National </a:t>
            </a:r>
            <a:r>
              <a:rPr lang="fr" dirty="0" err="1"/>
              <a:t>Laboratories</a:t>
            </a:r>
            <a:r>
              <a:rPr lang="fr" dirty="0"/>
              <a:t> (SNL), and the Naval </a:t>
            </a:r>
            <a:r>
              <a:rPr lang="fr" dirty="0" err="1"/>
              <a:t>Nuclear</a:t>
            </a:r>
            <a:r>
              <a:rPr lang="fr" dirty="0"/>
              <a:t> </a:t>
            </a:r>
            <a:r>
              <a:rPr lang="fr" dirty="0" err="1"/>
              <a:t>Laboratory</a:t>
            </a:r>
            <a:r>
              <a:rPr lang="fr" dirty="0"/>
              <a:t> (NNL) </a:t>
            </a:r>
            <a:r>
              <a:rPr lang="fr" dirty="0" err="1"/>
              <a:t>provided</a:t>
            </a:r>
            <a:r>
              <a:rPr lang="fr" dirty="0"/>
              <a:t> design and </a:t>
            </a:r>
            <a:r>
              <a:rPr lang="fr" dirty="0" err="1"/>
              <a:t>review</a:t>
            </a:r>
            <a:r>
              <a:rPr lang="fr" dirty="0"/>
              <a:t> assistance for the TEX </a:t>
            </a:r>
            <a:r>
              <a:rPr lang="fr" dirty="0" err="1"/>
              <a:t>experiments</a:t>
            </a:r>
            <a:r>
              <a:rPr lang="fr" dirty="0"/>
              <a:t>.</a:t>
            </a:r>
            <a:endParaRPr lang="en-US" dirty="0"/>
          </a:p>
          <a:p>
            <a:endParaRPr lang="en-US" dirty="0"/>
          </a:p>
        </p:txBody>
      </p:sp>
    </p:spTree>
    <p:extLst>
      <p:ext uri="{BB962C8B-B14F-4D97-AF65-F5344CB8AC3E}">
        <p14:creationId xmlns:p14="http://schemas.microsoft.com/office/powerpoint/2010/main" val="2476664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4527171"/>
            <a:ext cx="4399351" cy="1569660"/>
          </a:xfrm>
          <a:prstGeom prst="rect">
            <a:avLst/>
          </a:prstGeom>
        </p:spPr>
        <p:txBody>
          <a:bodyPr wrap="square" anchor="b" anchorCtr="0">
            <a:spAutoFit/>
          </a:bodyPr>
          <a:lstStyle/>
          <a:p>
            <a:r>
              <a:rPr lang="en-US" sz="800" b="1" dirty="0">
                <a:solidFill>
                  <a:schemeClr val="bg1"/>
                </a:solidFill>
              </a:rPr>
              <a:t>Disclaimer</a:t>
            </a:r>
          </a:p>
          <a:p>
            <a:r>
              <a:rPr lang="en-US" sz="800" dirty="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dirty="0">
              <a:solidFill>
                <a:schemeClr val="bg1"/>
              </a:solidFill>
              <a:effectLst/>
              <a:latin typeface="Open Sans" panose="020B0606030504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1" y="219509"/>
            <a:ext cx="8530683" cy="1008771"/>
          </a:xfrm>
        </p:spPr>
        <p:txBody>
          <a:bodyPr/>
          <a:lstStyle/>
          <a:p>
            <a:r>
              <a:rPr lang="en-US" dirty="0"/>
              <a:t>PU-MET-MIXED-002</a:t>
            </a:r>
            <a:endParaRPr lang="en-US" sz="2400" b="0" dirty="0"/>
          </a:p>
        </p:txBody>
      </p:sp>
      <p:sp>
        <p:nvSpPr>
          <p:cNvPr id="7" name="Content Placeholder 2">
            <a:extLst>
              <a:ext uri="{FF2B5EF4-FFF2-40B4-BE49-F238E27FC236}">
                <a16:creationId xmlns:a16="http://schemas.microsoft.com/office/drawing/2014/main" id="{BB9B149E-AFFF-704B-85F1-73F8692A0BBA}"/>
              </a:ext>
            </a:extLst>
          </p:cNvPr>
          <p:cNvSpPr>
            <a:spLocks noGrp="1"/>
          </p:cNvSpPr>
          <p:nvPr>
            <p:ph idx="1"/>
          </p:nvPr>
        </p:nvSpPr>
        <p:spPr>
          <a:xfrm>
            <a:off x="457200" y="1441524"/>
            <a:ext cx="4959626" cy="4906889"/>
          </a:xfrm>
        </p:spPr>
        <p:txBody>
          <a:bodyPr>
            <a:normAutofit fontScale="92500" lnSpcReduction="10000"/>
          </a:bodyPr>
          <a:lstStyle/>
          <a:p>
            <a:r>
              <a:rPr lang="en-US" dirty="0"/>
              <a:t>Plutonium-fueled benchmark accepted into the International Criticality Safety Benchmark Evaluation Project (ICSBEP) Handbook</a:t>
            </a:r>
          </a:p>
          <a:p>
            <a:pPr lvl="1"/>
            <a:r>
              <a:rPr lang="en-US" dirty="0"/>
              <a:t>Fuel was plutonium/aluminum Zero Power Physics Reactor (ZPPR) plates</a:t>
            </a:r>
          </a:p>
          <a:p>
            <a:pPr lvl="1"/>
            <a:r>
              <a:rPr lang="en-US" dirty="0"/>
              <a:t>Pu plates arranged in 12” x 12” layers (6 plates by 4 plates)</a:t>
            </a:r>
          </a:p>
          <a:p>
            <a:pPr defTabSz="914400">
              <a:spcBef>
                <a:spcPts val="0"/>
              </a:spcBef>
            </a:pPr>
            <a:r>
              <a:rPr lang="en-US" dirty="0"/>
              <a:t>First Benchmark for the Thermal/ Epithermal </a:t>
            </a:r>
            <a:r>
              <a:rPr lang="en-US" dirty="0" err="1"/>
              <a:t>eXperiments</a:t>
            </a:r>
            <a:r>
              <a:rPr lang="en-US" dirty="0"/>
              <a:t> (TEX) Project</a:t>
            </a:r>
          </a:p>
          <a:p>
            <a:pPr lvl="1"/>
            <a:r>
              <a:rPr lang="en-US" dirty="0"/>
              <a:t>Minimum of materials</a:t>
            </a:r>
          </a:p>
          <a:p>
            <a:pPr lvl="1"/>
            <a:r>
              <a:rPr lang="en-US" dirty="0"/>
              <a:t>Designed to span multiple neutron fission energy spectra (fast through thermal) using polyethylene moderator</a:t>
            </a:r>
          </a:p>
          <a:p>
            <a:pPr lvl="1"/>
            <a:r>
              <a:rPr lang="en-US" dirty="0"/>
              <a:t>Assembly designed to be easily modified to test materials of interest</a:t>
            </a:r>
          </a:p>
          <a:p>
            <a:pPr marL="342900" lvl="1" indent="0">
              <a:buNone/>
            </a:pPr>
            <a:endParaRPr lang="en-US" dirty="0"/>
          </a:p>
        </p:txBody>
      </p:sp>
      <p:pic>
        <p:nvPicPr>
          <p:cNvPr id="3" name="Picture 2" descr="A screen shot of a computer&#10;&#10;Description automatically generated">
            <a:extLst>
              <a:ext uri="{FF2B5EF4-FFF2-40B4-BE49-F238E27FC236}">
                <a16:creationId xmlns:a16="http://schemas.microsoft.com/office/drawing/2014/main" id="{C755A2CD-D485-6047-B82F-586E4ADFDF35}"/>
              </a:ext>
            </a:extLst>
          </p:cNvPr>
          <p:cNvPicPr>
            <a:picLocks noChangeAspect="1"/>
          </p:cNvPicPr>
          <p:nvPr/>
        </p:nvPicPr>
        <p:blipFill>
          <a:blip r:embed="rId2"/>
          <a:stretch>
            <a:fillRect/>
          </a:stretch>
        </p:blipFill>
        <p:spPr>
          <a:xfrm>
            <a:off x="5815218" y="1405135"/>
            <a:ext cx="3010731" cy="2441310"/>
          </a:xfrm>
          <a:prstGeom prst="rect">
            <a:avLst/>
          </a:prstGeom>
        </p:spPr>
      </p:pic>
      <p:pic>
        <p:nvPicPr>
          <p:cNvPr id="8" name="Picture 7">
            <a:extLst>
              <a:ext uri="{FF2B5EF4-FFF2-40B4-BE49-F238E27FC236}">
                <a16:creationId xmlns:a16="http://schemas.microsoft.com/office/drawing/2014/main" id="{CED72CAA-3B56-2249-9F56-E6F05CA3C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104" y="3924958"/>
            <a:ext cx="3463961" cy="2309307"/>
          </a:xfrm>
          <a:prstGeom prst="rect">
            <a:avLst/>
          </a:prstGeom>
        </p:spPr>
      </p:pic>
    </p:spTree>
    <p:extLst>
      <p:ext uri="{BB962C8B-B14F-4D97-AF65-F5344CB8AC3E}">
        <p14:creationId xmlns:p14="http://schemas.microsoft.com/office/powerpoint/2010/main" val="2637804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C6DC8-1C38-CC4D-AE50-B661EA94755E}"/>
              </a:ext>
            </a:extLst>
          </p:cNvPr>
          <p:cNvPicPr>
            <a:picLocks noChangeAspect="1"/>
          </p:cNvPicPr>
          <p:nvPr/>
        </p:nvPicPr>
        <p:blipFill rotWithShape="1">
          <a:blip r:embed="rId2"/>
          <a:srcRect t="4027"/>
          <a:stretch/>
        </p:blipFill>
        <p:spPr>
          <a:xfrm>
            <a:off x="839449" y="1326631"/>
            <a:ext cx="7571224" cy="5020870"/>
          </a:xfrm>
          <a:prstGeom prst="rect">
            <a:avLst/>
          </a:prstGeom>
        </p:spPr>
      </p:pic>
      <p:sp>
        <p:nvSpPr>
          <p:cNvPr id="2" name="Title 1">
            <a:extLst>
              <a:ext uri="{FF2B5EF4-FFF2-40B4-BE49-F238E27FC236}">
                <a16:creationId xmlns:a16="http://schemas.microsoft.com/office/drawing/2014/main" id="{EC18A276-7BDF-6046-8138-592BC5AA01B5}"/>
              </a:ext>
            </a:extLst>
          </p:cNvPr>
          <p:cNvSpPr>
            <a:spLocks noGrp="1"/>
          </p:cNvSpPr>
          <p:nvPr>
            <p:ph type="title"/>
          </p:nvPr>
        </p:nvSpPr>
        <p:spPr/>
        <p:txBody>
          <a:bodyPr/>
          <a:lstStyle/>
          <a:p>
            <a:r>
              <a:rPr lang="en-US" dirty="0"/>
              <a:t>PMM-002 Results Against ICSBEP Pu Benchmarks- MCNP6.1</a:t>
            </a:r>
          </a:p>
        </p:txBody>
      </p:sp>
      <p:sp>
        <p:nvSpPr>
          <p:cNvPr id="7" name="TextBox 6">
            <a:extLst>
              <a:ext uri="{FF2B5EF4-FFF2-40B4-BE49-F238E27FC236}">
                <a16:creationId xmlns:a16="http://schemas.microsoft.com/office/drawing/2014/main" id="{18C7A07F-3C3C-5A46-BABF-154DC7C9DA6E}"/>
              </a:ext>
            </a:extLst>
          </p:cNvPr>
          <p:cNvSpPr txBox="1"/>
          <p:nvPr/>
        </p:nvSpPr>
        <p:spPr>
          <a:xfrm>
            <a:off x="2162741" y="5131258"/>
            <a:ext cx="140163" cy="307777"/>
          </a:xfrm>
          <a:prstGeom prst="rect">
            <a:avLst/>
          </a:prstGeom>
          <a:noFill/>
        </p:spPr>
        <p:txBody>
          <a:bodyPr wrap="square" rtlCol="0">
            <a:spAutoFit/>
          </a:bodyPr>
          <a:lstStyle/>
          <a:p>
            <a:r>
              <a:rPr lang="en-US" sz="1400" dirty="0"/>
              <a:t>5</a:t>
            </a:r>
          </a:p>
        </p:txBody>
      </p:sp>
      <p:sp>
        <p:nvSpPr>
          <p:cNvPr id="9" name="TextBox 8">
            <a:extLst>
              <a:ext uri="{FF2B5EF4-FFF2-40B4-BE49-F238E27FC236}">
                <a16:creationId xmlns:a16="http://schemas.microsoft.com/office/drawing/2014/main" id="{D7559649-3ED3-E948-95C1-B07E7172D48A}"/>
              </a:ext>
            </a:extLst>
          </p:cNvPr>
          <p:cNvSpPr txBox="1"/>
          <p:nvPr/>
        </p:nvSpPr>
        <p:spPr>
          <a:xfrm>
            <a:off x="3054762" y="4516523"/>
            <a:ext cx="140163" cy="307777"/>
          </a:xfrm>
          <a:prstGeom prst="rect">
            <a:avLst/>
          </a:prstGeom>
          <a:noFill/>
        </p:spPr>
        <p:txBody>
          <a:bodyPr wrap="square" rtlCol="0">
            <a:spAutoFit/>
          </a:bodyPr>
          <a:lstStyle/>
          <a:p>
            <a:r>
              <a:rPr lang="en-US" sz="1400" dirty="0"/>
              <a:t>4</a:t>
            </a:r>
          </a:p>
        </p:txBody>
      </p:sp>
      <p:sp>
        <p:nvSpPr>
          <p:cNvPr id="11" name="TextBox 10">
            <a:extLst>
              <a:ext uri="{FF2B5EF4-FFF2-40B4-BE49-F238E27FC236}">
                <a16:creationId xmlns:a16="http://schemas.microsoft.com/office/drawing/2014/main" id="{5310B9BB-478E-BC47-B076-416461087588}"/>
              </a:ext>
            </a:extLst>
          </p:cNvPr>
          <p:cNvSpPr txBox="1"/>
          <p:nvPr/>
        </p:nvSpPr>
        <p:spPr>
          <a:xfrm>
            <a:off x="4144780" y="4204742"/>
            <a:ext cx="134578" cy="307777"/>
          </a:xfrm>
          <a:prstGeom prst="rect">
            <a:avLst/>
          </a:prstGeom>
          <a:noFill/>
        </p:spPr>
        <p:txBody>
          <a:bodyPr wrap="square" rtlCol="0">
            <a:spAutoFit/>
          </a:bodyPr>
          <a:lstStyle/>
          <a:p>
            <a:r>
              <a:rPr lang="en-US" sz="1400" dirty="0"/>
              <a:t>3</a:t>
            </a:r>
          </a:p>
        </p:txBody>
      </p:sp>
      <p:sp>
        <p:nvSpPr>
          <p:cNvPr id="13" name="TextBox 12">
            <a:extLst>
              <a:ext uri="{FF2B5EF4-FFF2-40B4-BE49-F238E27FC236}">
                <a16:creationId xmlns:a16="http://schemas.microsoft.com/office/drawing/2014/main" id="{5CB42246-7988-BF46-9D7D-E956A59F5C54}"/>
              </a:ext>
            </a:extLst>
          </p:cNvPr>
          <p:cNvSpPr txBox="1"/>
          <p:nvPr/>
        </p:nvSpPr>
        <p:spPr>
          <a:xfrm>
            <a:off x="6227858" y="4481605"/>
            <a:ext cx="140163" cy="307777"/>
          </a:xfrm>
          <a:prstGeom prst="rect">
            <a:avLst/>
          </a:prstGeom>
          <a:noFill/>
        </p:spPr>
        <p:txBody>
          <a:bodyPr wrap="square" rtlCol="0">
            <a:spAutoFit/>
          </a:bodyPr>
          <a:lstStyle/>
          <a:p>
            <a:r>
              <a:rPr lang="en-US" sz="1400" dirty="0"/>
              <a:t>2</a:t>
            </a:r>
          </a:p>
        </p:txBody>
      </p:sp>
      <p:sp>
        <p:nvSpPr>
          <p:cNvPr id="15" name="TextBox 14">
            <a:extLst>
              <a:ext uri="{FF2B5EF4-FFF2-40B4-BE49-F238E27FC236}">
                <a16:creationId xmlns:a16="http://schemas.microsoft.com/office/drawing/2014/main" id="{3651D8E6-147C-F949-9A81-5AC79513269B}"/>
              </a:ext>
            </a:extLst>
          </p:cNvPr>
          <p:cNvSpPr txBox="1"/>
          <p:nvPr/>
        </p:nvSpPr>
        <p:spPr>
          <a:xfrm>
            <a:off x="7166337" y="4680465"/>
            <a:ext cx="51170" cy="307777"/>
          </a:xfrm>
          <a:prstGeom prst="rect">
            <a:avLst/>
          </a:prstGeom>
          <a:noFill/>
        </p:spPr>
        <p:txBody>
          <a:bodyPr wrap="square" rtlCol="0">
            <a:spAutoFit/>
          </a:bodyPr>
          <a:lstStyle/>
          <a:p>
            <a:r>
              <a:rPr lang="en-US" sz="1400" dirty="0"/>
              <a:t>1</a:t>
            </a:r>
          </a:p>
        </p:txBody>
      </p:sp>
    </p:spTree>
    <p:extLst>
      <p:ext uri="{BB962C8B-B14F-4D97-AF65-F5344CB8AC3E}">
        <p14:creationId xmlns:p14="http://schemas.microsoft.com/office/powerpoint/2010/main" val="3667315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C6DC8-1C38-CC4D-AE50-B661EA94755E}"/>
              </a:ext>
            </a:extLst>
          </p:cNvPr>
          <p:cNvPicPr>
            <a:picLocks noChangeAspect="1"/>
          </p:cNvPicPr>
          <p:nvPr/>
        </p:nvPicPr>
        <p:blipFill rotWithShape="1">
          <a:blip r:embed="rId2"/>
          <a:srcRect t="4027"/>
          <a:stretch/>
        </p:blipFill>
        <p:spPr>
          <a:xfrm>
            <a:off x="839449" y="1326631"/>
            <a:ext cx="7571224" cy="5020870"/>
          </a:xfrm>
          <a:prstGeom prst="rect">
            <a:avLst/>
          </a:prstGeom>
        </p:spPr>
      </p:pic>
      <p:sp>
        <p:nvSpPr>
          <p:cNvPr id="2" name="Title 1">
            <a:extLst>
              <a:ext uri="{FF2B5EF4-FFF2-40B4-BE49-F238E27FC236}">
                <a16:creationId xmlns:a16="http://schemas.microsoft.com/office/drawing/2014/main" id="{EC18A276-7BDF-6046-8138-592BC5AA01B5}"/>
              </a:ext>
            </a:extLst>
          </p:cNvPr>
          <p:cNvSpPr>
            <a:spLocks noGrp="1"/>
          </p:cNvSpPr>
          <p:nvPr>
            <p:ph type="title"/>
          </p:nvPr>
        </p:nvSpPr>
        <p:spPr/>
        <p:txBody>
          <a:bodyPr/>
          <a:lstStyle/>
          <a:p>
            <a:r>
              <a:rPr lang="en-US" dirty="0"/>
              <a:t>Region of Interest for TEX TSL Experiments</a:t>
            </a:r>
          </a:p>
        </p:txBody>
      </p:sp>
      <p:sp>
        <p:nvSpPr>
          <p:cNvPr id="7" name="TextBox 6">
            <a:extLst>
              <a:ext uri="{FF2B5EF4-FFF2-40B4-BE49-F238E27FC236}">
                <a16:creationId xmlns:a16="http://schemas.microsoft.com/office/drawing/2014/main" id="{18C7A07F-3C3C-5A46-BABF-154DC7C9DA6E}"/>
              </a:ext>
            </a:extLst>
          </p:cNvPr>
          <p:cNvSpPr txBox="1"/>
          <p:nvPr/>
        </p:nvSpPr>
        <p:spPr>
          <a:xfrm>
            <a:off x="2162741" y="5131258"/>
            <a:ext cx="140163" cy="307777"/>
          </a:xfrm>
          <a:prstGeom prst="rect">
            <a:avLst/>
          </a:prstGeom>
          <a:noFill/>
        </p:spPr>
        <p:txBody>
          <a:bodyPr wrap="square" rtlCol="0">
            <a:spAutoFit/>
          </a:bodyPr>
          <a:lstStyle/>
          <a:p>
            <a:r>
              <a:rPr lang="en-US" sz="1400" dirty="0"/>
              <a:t>5</a:t>
            </a:r>
          </a:p>
        </p:txBody>
      </p:sp>
      <p:sp>
        <p:nvSpPr>
          <p:cNvPr id="9" name="TextBox 8">
            <a:extLst>
              <a:ext uri="{FF2B5EF4-FFF2-40B4-BE49-F238E27FC236}">
                <a16:creationId xmlns:a16="http://schemas.microsoft.com/office/drawing/2014/main" id="{D7559649-3ED3-E948-95C1-B07E7172D48A}"/>
              </a:ext>
            </a:extLst>
          </p:cNvPr>
          <p:cNvSpPr txBox="1"/>
          <p:nvPr/>
        </p:nvSpPr>
        <p:spPr>
          <a:xfrm>
            <a:off x="3054762" y="4516523"/>
            <a:ext cx="140163" cy="307777"/>
          </a:xfrm>
          <a:prstGeom prst="rect">
            <a:avLst/>
          </a:prstGeom>
          <a:noFill/>
        </p:spPr>
        <p:txBody>
          <a:bodyPr wrap="square" rtlCol="0">
            <a:spAutoFit/>
          </a:bodyPr>
          <a:lstStyle/>
          <a:p>
            <a:r>
              <a:rPr lang="en-US" sz="1400" dirty="0"/>
              <a:t>4</a:t>
            </a:r>
          </a:p>
        </p:txBody>
      </p:sp>
      <p:sp>
        <p:nvSpPr>
          <p:cNvPr id="11" name="TextBox 10">
            <a:extLst>
              <a:ext uri="{FF2B5EF4-FFF2-40B4-BE49-F238E27FC236}">
                <a16:creationId xmlns:a16="http://schemas.microsoft.com/office/drawing/2014/main" id="{5310B9BB-478E-BC47-B076-416461087588}"/>
              </a:ext>
            </a:extLst>
          </p:cNvPr>
          <p:cNvSpPr txBox="1"/>
          <p:nvPr/>
        </p:nvSpPr>
        <p:spPr>
          <a:xfrm>
            <a:off x="4144780" y="4204742"/>
            <a:ext cx="134578" cy="307777"/>
          </a:xfrm>
          <a:prstGeom prst="rect">
            <a:avLst/>
          </a:prstGeom>
          <a:noFill/>
        </p:spPr>
        <p:txBody>
          <a:bodyPr wrap="square" rtlCol="0">
            <a:spAutoFit/>
          </a:bodyPr>
          <a:lstStyle/>
          <a:p>
            <a:r>
              <a:rPr lang="en-US" sz="1400" dirty="0"/>
              <a:t>3</a:t>
            </a:r>
          </a:p>
        </p:txBody>
      </p:sp>
      <p:sp>
        <p:nvSpPr>
          <p:cNvPr id="13" name="TextBox 12">
            <a:extLst>
              <a:ext uri="{FF2B5EF4-FFF2-40B4-BE49-F238E27FC236}">
                <a16:creationId xmlns:a16="http://schemas.microsoft.com/office/drawing/2014/main" id="{5CB42246-7988-BF46-9D7D-E956A59F5C54}"/>
              </a:ext>
            </a:extLst>
          </p:cNvPr>
          <p:cNvSpPr txBox="1"/>
          <p:nvPr/>
        </p:nvSpPr>
        <p:spPr>
          <a:xfrm>
            <a:off x="6227858" y="4481605"/>
            <a:ext cx="140163" cy="307777"/>
          </a:xfrm>
          <a:prstGeom prst="rect">
            <a:avLst/>
          </a:prstGeom>
          <a:noFill/>
        </p:spPr>
        <p:txBody>
          <a:bodyPr wrap="square" rtlCol="0">
            <a:spAutoFit/>
          </a:bodyPr>
          <a:lstStyle/>
          <a:p>
            <a:r>
              <a:rPr lang="en-US" sz="1400" dirty="0"/>
              <a:t>2</a:t>
            </a:r>
          </a:p>
        </p:txBody>
      </p:sp>
      <p:sp>
        <p:nvSpPr>
          <p:cNvPr id="15" name="TextBox 14">
            <a:extLst>
              <a:ext uri="{FF2B5EF4-FFF2-40B4-BE49-F238E27FC236}">
                <a16:creationId xmlns:a16="http://schemas.microsoft.com/office/drawing/2014/main" id="{3651D8E6-147C-F949-9A81-5AC79513269B}"/>
              </a:ext>
            </a:extLst>
          </p:cNvPr>
          <p:cNvSpPr txBox="1"/>
          <p:nvPr/>
        </p:nvSpPr>
        <p:spPr>
          <a:xfrm>
            <a:off x="7166337" y="4680465"/>
            <a:ext cx="51170" cy="307777"/>
          </a:xfrm>
          <a:prstGeom prst="rect">
            <a:avLst/>
          </a:prstGeom>
          <a:noFill/>
        </p:spPr>
        <p:txBody>
          <a:bodyPr wrap="square" rtlCol="0">
            <a:spAutoFit/>
          </a:bodyPr>
          <a:lstStyle/>
          <a:p>
            <a:r>
              <a:rPr lang="en-US" sz="1400" dirty="0"/>
              <a:t>1</a:t>
            </a:r>
          </a:p>
        </p:txBody>
      </p:sp>
      <p:sp>
        <p:nvSpPr>
          <p:cNvPr id="4" name="Rectangle 3">
            <a:extLst>
              <a:ext uri="{FF2B5EF4-FFF2-40B4-BE49-F238E27FC236}">
                <a16:creationId xmlns:a16="http://schemas.microsoft.com/office/drawing/2014/main" id="{E28CD0BF-35FA-844D-9810-A6E443239C0F}"/>
              </a:ext>
            </a:extLst>
          </p:cNvPr>
          <p:cNvSpPr/>
          <p:nvPr/>
        </p:nvSpPr>
        <p:spPr bwMode="auto">
          <a:xfrm>
            <a:off x="1808923" y="1381539"/>
            <a:ext cx="407504" cy="4432851"/>
          </a:xfrm>
          <a:prstGeom prst="rect">
            <a:avLst/>
          </a:prstGeom>
          <a:solidFill>
            <a:schemeClr val="tx2">
              <a:lumMod val="40000"/>
              <a:lumOff val="60000"/>
              <a:alpha val="3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971793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A1FF0-84BC-F2C6-0967-C5C3CCD114DB}"/>
              </a:ext>
            </a:extLst>
          </p:cNvPr>
          <p:cNvSpPr>
            <a:spLocks noGrp="1"/>
          </p:cNvSpPr>
          <p:nvPr>
            <p:ph type="title"/>
          </p:nvPr>
        </p:nvSpPr>
        <p:spPr/>
        <p:txBody>
          <a:bodyPr/>
          <a:lstStyle/>
          <a:p>
            <a:r>
              <a:rPr lang="en-US" dirty="0"/>
              <a:t>Experimental Set-up</a:t>
            </a:r>
          </a:p>
        </p:txBody>
      </p:sp>
      <p:pic>
        <p:nvPicPr>
          <p:cNvPr id="7" name="Content Placeholder 6">
            <a:extLst>
              <a:ext uri="{FF2B5EF4-FFF2-40B4-BE49-F238E27FC236}">
                <a16:creationId xmlns:a16="http://schemas.microsoft.com/office/drawing/2014/main" id="{EB4620D2-71DC-F7BA-4F33-4FCD0E6348C7}"/>
              </a:ext>
            </a:extLst>
          </p:cNvPr>
          <p:cNvPicPr>
            <a:picLocks noGrp="1" noChangeAspect="1"/>
          </p:cNvPicPr>
          <p:nvPr>
            <p:ph idx="1"/>
          </p:nvPr>
        </p:nvPicPr>
        <p:blipFill rotWithShape="1">
          <a:blip r:embed="rId2"/>
          <a:srcRect l="9251" t="11209" r="5805"/>
          <a:stretch/>
        </p:blipFill>
        <p:spPr>
          <a:xfrm>
            <a:off x="5438808" y="1421294"/>
            <a:ext cx="3337444" cy="2325757"/>
          </a:xfrm>
        </p:spPr>
      </p:pic>
      <p:sp>
        <p:nvSpPr>
          <p:cNvPr id="4" name="Slide Number Placeholder 3">
            <a:extLst>
              <a:ext uri="{FF2B5EF4-FFF2-40B4-BE49-F238E27FC236}">
                <a16:creationId xmlns:a16="http://schemas.microsoft.com/office/drawing/2014/main" id="{F332180D-8328-6267-25B2-A68EBB77BAFD}"/>
              </a:ext>
            </a:extLst>
          </p:cNvPr>
          <p:cNvSpPr>
            <a:spLocks noGrp="1"/>
          </p:cNvSpPr>
          <p:nvPr>
            <p:ph type="sldNum" sz="quarter" idx="4"/>
          </p:nvPr>
        </p:nvSpPr>
        <p:spPr/>
        <p:txBody>
          <a:bodyPr/>
          <a:lstStyle/>
          <a:p>
            <a:fld id="{675658CD-8464-4987-906E-006271C3A4BE}" type="slidenum">
              <a:rPr lang="en-US" smtClean="0"/>
              <a:pPr/>
              <a:t>5</a:t>
            </a:fld>
            <a:endParaRPr lang="en-US" dirty="0"/>
          </a:p>
        </p:txBody>
      </p:sp>
      <p:pic>
        <p:nvPicPr>
          <p:cNvPr id="5" name="Picture 4">
            <a:extLst>
              <a:ext uri="{FF2B5EF4-FFF2-40B4-BE49-F238E27FC236}">
                <a16:creationId xmlns:a16="http://schemas.microsoft.com/office/drawing/2014/main" id="{69CB9F36-8564-FDBD-A1AB-4243D6B5648D}"/>
              </a:ext>
            </a:extLst>
          </p:cNvPr>
          <p:cNvPicPr>
            <a:picLocks noChangeAspect="1"/>
          </p:cNvPicPr>
          <p:nvPr/>
        </p:nvPicPr>
        <p:blipFill rotWithShape="1">
          <a:blip r:embed="rId3"/>
          <a:srcRect l="4062" t="5339" r="2338" b="2053"/>
          <a:stretch/>
        </p:blipFill>
        <p:spPr>
          <a:xfrm>
            <a:off x="109330" y="1371599"/>
            <a:ext cx="5088064" cy="4999384"/>
          </a:xfrm>
          <a:prstGeom prst="rect">
            <a:avLst/>
          </a:prstGeom>
        </p:spPr>
      </p:pic>
      <p:pic>
        <p:nvPicPr>
          <p:cNvPr id="9" name="Picture 8">
            <a:extLst>
              <a:ext uri="{FF2B5EF4-FFF2-40B4-BE49-F238E27FC236}">
                <a16:creationId xmlns:a16="http://schemas.microsoft.com/office/drawing/2014/main" id="{1CC26397-4520-BA58-CFF5-1B7EF47D0E48}"/>
              </a:ext>
            </a:extLst>
          </p:cNvPr>
          <p:cNvPicPr>
            <a:picLocks noChangeAspect="1"/>
          </p:cNvPicPr>
          <p:nvPr/>
        </p:nvPicPr>
        <p:blipFill rotWithShape="1">
          <a:blip r:embed="rId4"/>
          <a:srcRect t="11685" r="2789"/>
          <a:stretch/>
        </p:blipFill>
        <p:spPr>
          <a:xfrm>
            <a:off x="5440006" y="4094921"/>
            <a:ext cx="3358664" cy="2034210"/>
          </a:xfrm>
          <a:prstGeom prst="rect">
            <a:avLst/>
          </a:prstGeom>
        </p:spPr>
      </p:pic>
    </p:spTree>
    <p:extLst>
      <p:ext uri="{BB962C8B-B14F-4D97-AF65-F5344CB8AC3E}">
        <p14:creationId xmlns:p14="http://schemas.microsoft.com/office/powerpoint/2010/main" val="2536226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C7EC-3818-AE9B-0BDF-83A9C6ED48E4}"/>
              </a:ext>
            </a:extLst>
          </p:cNvPr>
          <p:cNvSpPr>
            <a:spLocks noGrp="1"/>
          </p:cNvSpPr>
          <p:nvPr>
            <p:ph type="title"/>
          </p:nvPr>
        </p:nvSpPr>
        <p:spPr/>
        <p:txBody>
          <a:bodyPr/>
          <a:lstStyle/>
          <a:p>
            <a:r>
              <a:rPr lang="en-US" dirty="0"/>
              <a:t>Four Additional Thermal TEX-Pu Experiments- Completed in September 2021</a:t>
            </a:r>
          </a:p>
        </p:txBody>
      </p:sp>
      <p:sp>
        <p:nvSpPr>
          <p:cNvPr id="4" name="Slide Number Placeholder 3">
            <a:extLst>
              <a:ext uri="{FF2B5EF4-FFF2-40B4-BE49-F238E27FC236}">
                <a16:creationId xmlns:a16="http://schemas.microsoft.com/office/drawing/2014/main" id="{59FE30E0-C81B-9C34-1604-EE3E3A9DAA68}"/>
              </a:ext>
            </a:extLst>
          </p:cNvPr>
          <p:cNvSpPr>
            <a:spLocks noGrp="1"/>
          </p:cNvSpPr>
          <p:nvPr>
            <p:ph type="sldNum" sz="quarter" idx="4"/>
          </p:nvPr>
        </p:nvSpPr>
        <p:spPr/>
        <p:txBody>
          <a:bodyPr/>
          <a:lstStyle/>
          <a:p>
            <a:fld id="{675658CD-8464-4987-906E-006271C3A4BE}" type="slidenum">
              <a:rPr lang="en-US" smtClean="0"/>
              <a:pPr/>
              <a:t>6</a:t>
            </a:fld>
            <a:endParaRPr lang="en-US" dirty="0"/>
          </a:p>
        </p:txBody>
      </p:sp>
      <p:graphicFrame>
        <p:nvGraphicFramePr>
          <p:cNvPr id="6" name="Content Placeholder 6">
            <a:extLst>
              <a:ext uri="{FF2B5EF4-FFF2-40B4-BE49-F238E27FC236}">
                <a16:creationId xmlns:a16="http://schemas.microsoft.com/office/drawing/2014/main" id="{0145B174-DA62-A587-623B-22E307FD3D4F}"/>
              </a:ext>
            </a:extLst>
          </p:cNvPr>
          <p:cNvGraphicFramePr>
            <a:graphicFrameLocks noGrp="1"/>
          </p:cNvGraphicFramePr>
          <p:nvPr>
            <p:ph idx="1"/>
            <p:extLst>
              <p:ext uri="{D42A27DB-BD31-4B8C-83A1-F6EECF244321}">
                <p14:modId xmlns:p14="http://schemas.microsoft.com/office/powerpoint/2010/main" val="3427777803"/>
              </p:ext>
            </p:extLst>
          </p:nvPr>
        </p:nvGraphicFramePr>
        <p:xfrm>
          <a:off x="288235" y="1659468"/>
          <a:ext cx="8567530" cy="2306320"/>
        </p:xfrm>
        <a:graphic>
          <a:graphicData uri="http://schemas.openxmlformats.org/drawingml/2006/table">
            <a:tbl>
              <a:tblPr firstRow="1" bandRow="1">
                <a:tableStyleId>{91EBBBCC-DAD2-459C-BE2E-F6DE35CF9A28}</a:tableStyleId>
              </a:tblPr>
              <a:tblGrid>
                <a:gridCol w="1451099">
                  <a:extLst>
                    <a:ext uri="{9D8B030D-6E8A-4147-A177-3AD203B41FA5}">
                      <a16:colId xmlns:a16="http://schemas.microsoft.com/office/drawing/2014/main" val="3378869093"/>
                    </a:ext>
                  </a:extLst>
                </a:gridCol>
                <a:gridCol w="1353100">
                  <a:extLst>
                    <a:ext uri="{9D8B030D-6E8A-4147-A177-3AD203B41FA5}">
                      <a16:colId xmlns:a16="http://schemas.microsoft.com/office/drawing/2014/main" val="1584658475"/>
                    </a:ext>
                  </a:extLst>
                </a:gridCol>
                <a:gridCol w="1221149">
                  <a:extLst>
                    <a:ext uri="{9D8B030D-6E8A-4147-A177-3AD203B41FA5}">
                      <a16:colId xmlns:a16="http://schemas.microsoft.com/office/drawing/2014/main" val="2821400788"/>
                    </a:ext>
                  </a:extLst>
                </a:gridCol>
                <a:gridCol w="1540565">
                  <a:extLst>
                    <a:ext uri="{9D8B030D-6E8A-4147-A177-3AD203B41FA5}">
                      <a16:colId xmlns:a16="http://schemas.microsoft.com/office/drawing/2014/main" val="4182714299"/>
                    </a:ext>
                  </a:extLst>
                </a:gridCol>
                <a:gridCol w="1641244">
                  <a:extLst>
                    <a:ext uri="{9D8B030D-6E8A-4147-A177-3AD203B41FA5}">
                      <a16:colId xmlns:a16="http://schemas.microsoft.com/office/drawing/2014/main" val="3127505557"/>
                    </a:ext>
                  </a:extLst>
                </a:gridCol>
                <a:gridCol w="1360373">
                  <a:extLst>
                    <a:ext uri="{9D8B030D-6E8A-4147-A177-3AD203B41FA5}">
                      <a16:colId xmlns:a16="http://schemas.microsoft.com/office/drawing/2014/main" val="560131482"/>
                    </a:ext>
                  </a:extLst>
                </a:gridCol>
              </a:tblGrid>
              <a:tr h="0">
                <a:tc>
                  <a:txBody>
                    <a:bodyPr/>
                    <a:lstStyle/>
                    <a:p>
                      <a:pPr marL="0" marR="0" algn="ctr">
                        <a:spcBef>
                          <a:spcPts val="0"/>
                        </a:spcBef>
                        <a:spcAft>
                          <a:spcPts val="0"/>
                        </a:spcAft>
                      </a:pPr>
                      <a:r>
                        <a:rPr lang="en-US" sz="1800" b="1" dirty="0">
                          <a:solidFill>
                            <a:srgbClr val="000000"/>
                          </a:solidFill>
                          <a:effectLst/>
                          <a:latin typeface="+mn-lt"/>
                          <a:ea typeface="Times New Roman" panose="02020603050405020304" pitchFamily="18" charset="0"/>
                        </a:rPr>
                        <a:t>Moderator </a:t>
                      </a:r>
                      <a:endParaRPr lang="en-US" sz="1800" dirty="0">
                        <a:effectLst/>
                        <a:latin typeface="+mn-lt"/>
                        <a:ea typeface="Times New Roman" panose="02020603050405020304" pitchFamily="18" charset="0"/>
                      </a:endParaRPr>
                    </a:p>
                    <a:p>
                      <a:pPr marL="0" marR="0" algn="ctr">
                        <a:spcBef>
                          <a:spcPts val="0"/>
                        </a:spcBef>
                        <a:spcAft>
                          <a:spcPts val="0"/>
                        </a:spcAft>
                      </a:pPr>
                      <a:r>
                        <a:rPr lang="en-US" sz="1800" b="1" dirty="0">
                          <a:solidFill>
                            <a:srgbClr val="000000"/>
                          </a:solidFill>
                          <a:effectLst/>
                          <a:latin typeface="+mn-lt"/>
                          <a:ea typeface="Times New Roman" panose="02020603050405020304" pitchFamily="18" charset="0"/>
                        </a:rPr>
                        <a:t>Material</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800" b="1" dirty="0">
                          <a:solidFill>
                            <a:srgbClr val="000000"/>
                          </a:solidFill>
                          <a:effectLst/>
                          <a:latin typeface="+mn-lt"/>
                          <a:ea typeface="Times New Roman" panose="02020603050405020304" pitchFamily="18" charset="0"/>
                        </a:rPr>
                        <a:t>Moderator Thickness </a:t>
                      </a:r>
                    </a:p>
                    <a:p>
                      <a:pPr marL="0" marR="0" algn="ctr">
                        <a:spcBef>
                          <a:spcPts val="0"/>
                        </a:spcBef>
                        <a:spcAft>
                          <a:spcPts val="0"/>
                        </a:spcAft>
                      </a:pPr>
                      <a:r>
                        <a:rPr lang="en-US" sz="1800" b="1" dirty="0">
                          <a:solidFill>
                            <a:srgbClr val="000000"/>
                          </a:solidFill>
                          <a:effectLst/>
                          <a:latin typeface="+mn-lt"/>
                          <a:ea typeface="Times New Roman" panose="02020603050405020304" pitchFamily="18" charset="0"/>
                        </a:rPr>
                        <a:t>(cm)</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800" b="1">
                          <a:solidFill>
                            <a:srgbClr val="000000"/>
                          </a:solidFill>
                          <a:effectLst/>
                          <a:latin typeface="+mn-lt"/>
                          <a:ea typeface="Times New Roman" panose="02020603050405020304" pitchFamily="18" charset="0"/>
                        </a:rPr>
                        <a:t>Pu Layers</a:t>
                      </a:r>
                      <a:endParaRPr lang="en-US" sz="180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800" b="1" dirty="0">
                          <a:solidFill>
                            <a:schemeClr val="tx1"/>
                          </a:solidFill>
                          <a:effectLst/>
                          <a:latin typeface="+mn-lt"/>
                          <a:ea typeface="Times New Roman" panose="02020603050405020304" pitchFamily="18" charset="0"/>
                        </a:rPr>
                        <a:t>Average Temperature (°C)</a:t>
                      </a:r>
                      <a:endParaRPr lang="en-US" sz="18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800" b="1" dirty="0">
                          <a:solidFill>
                            <a:schemeClr val="tx1"/>
                          </a:solidFill>
                          <a:effectLst/>
                          <a:latin typeface="+mn-lt"/>
                          <a:ea typeface="Times New Roman" panose="02020603050405020304" pitchFamily="18" charset="0"/>
                        </a:rPr>
                        <a:t>Temperature Correction to 20°C, </a:t>
                      </a:r>
                      <a:r>
                        <a:rPr lang="en-US" sz="1800" b="1" dirty="0" err="1">
                          <a:solidFill>
                            <a:schemeClr val="tx1"/>
                          </a:solidFill>
                          <a:effectLst/>
                          <a:latin typeface="+mn-lt"/>
                          <a:ea typeface="Times New Roman" panose="02020603050405020304" pitchFamily="18" charset="0"/>
                        </a:rPr>
                        <a:t>Δk</a:t>
                      </a:r>
                      <a:r>
                        <a:rPr lang="en-US" sz="1800" b="1" baseline="-25000" dirty="0" err="1">
                          <a:solidFill>
                            <a:schemeClr val="tx1"/>
                          </a:solidFill>
                          <a:effectLst/>
                          <a:latin typeface="+mn-lt"/>
                          <a:ea typeface="Times New Roman" panose="02020603050405020304" pitchFamily="18" charset="0"/>
                        </a:rPr>
                        <a:t>eff</a:t>
                      </a:r>
                      <a:endParaRPr lang="en-US" sz="1800" baseline="-25000" dirty="0">
                        <a:solidFill>
                          <a:schemeClr val="tx1"/>
                        </a:solidFill>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800" b="1" dirty="0" err="1">
                          <a:solidFill>
                            <a:schemeClr val="tx1"/>
                          </a:solidFill>
                          <a:effectLst/>
                          <a:latin typeface="+mn-lt"/>
                          <a:ea typeface="Times New Roman" panose="02020603050405020304" pitchFamily="18" charset="0"/>
                        </a:rPr>
                        <a:t>Δk</a:t>
                      </a:r>
                      <a:r>
                        <a:rPr lang="en-US" sz="1800" b="1" baseline="-25000" dirty="0" err="1">
                          <a:solidFill>
                            <a:schemeClr val="tx1"/>
                          </a:solidFill>
                          <a:effectLst/>
                          <a:latin typeface="+mn-lt"/>
                          <a:ea typeface="Times New Roman" panose="02020603050405020304" pitchFamily="18" charset="0"/>
                        </a:rPr>
                        <a:t>eff</a:t>
                      </a:r>
                      <a:r>
                        <a:rPr lang="en-US" sz="1800" b="1" baseline="0" dirty="0">
                          <a:solidFill>
                            <a:schemeClr val="tx1"/>
                          </a:solidFill>
                          <a:effectLst/>
                          <a:latin typeface="+mn-lt"/>
                          <a:ea typeface="Times New Roman" panose="02020603050405020304" pitchFamily="18" charset="0"/>
                        </a:rPr>
                        <a:t>/</a:t>
                      </a:r>
                      <a:r>
                        <a:rPr lang="en-US" sz="1800" b="1" dirty="0">
                          <a:solidFill>
                            <a:schemeClr val="tx1"/>
                          </a:solidFill>
                          <a:effectLst/>
                          <a:latin typeface="+mn-lt"/>
                          <a:ea typeface="Times New Roman" panose="02020603050405020304" pitchFamily="18" charset="0"/>
                        </a:rPr>
                        <a:t>°C</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0190248"/>
                  </a:ext>
                </a:extLst>
              </a:tr>
              <a:tr h="370840">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PE</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4.264</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mn-lt"/>
                          <a:ea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23.8</a:t>
                      </a:r>
                      <a:r>
                        <a:rPr lang="en-US" sz="1800" kern="1200" dirty="0">
                          <a:solidFill>
                            <a:srgbClr val="000000"/>
                          </a:solidFill>
                          <a:effectLst/>
                          <a:latin typeface="+mn-lt"/>
                          <a:ea typeface="PMingLiU" panose="02020500000000000000" pitchFamily="18" charset="-120"/>
                          <a:cs typeface="Times New Roman" panose="02020603050405020304" pitchFamily="18" charset="0"/>
                        </a:rPr>
                        <a:t> </a:t>
                      </a:r>
                      <a:r>
                        <a:rPr lang="en-US" sz="1800" dirty="0">
                          <a:solidFill>
                            <a:srgbClr val="000000"/>
                          </a:solidFill>
                          <a:effectLst/>
                          <a:latin typeface="+mn-lt"/>
                          <a:ea typeface="Times New Roman" panose="02020603050405020304" pitchFamily="18" charset="0"/>
                          <a:sym typeface="Symbol" pitchFamily="2" charset="2"/>
                        </a:rPr>
                        <a:t></a:t>
                      </a:r>
                      <a:r>
                        <a:rPr lang="en-US" sz="1800" dirty="0">
                          <a:solidFill>
                            <a:srgbClr val="000000"/>
                          </a:solidFill>
                          <a:effectLst/>
                          <a:latin typeface="+mn-lt"/>
                          <a:ea typeface="Times New Roman" panose="02020603050405020304" pitchFamily="18" charset="0"/>
                        </a:rPr>
                        <a:t> 3.0</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1800" kern="1200" dirty="0">
                          <a:solidFill>
                            <a:schemeClr val="dk1"/>
                          </a:solidFill>
                          <a:effectLst/>
                          <a:latin typeface="+mn-lt"/>
                          <a:ea typeface="+mn-ea"/>
                          <a:cs typeface="+mn-cs"/>
                        </a:rPr>
                        <a:t>-0.00131</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n-lt"/>
                          <a:ea typeface="Times New Roman" panose="02020603050405020304" pitchFamily="18" charset="0"/>
                        </a:rPr>
                        <a:t>0.00034</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6070423"/>
                  </a:ext>
                </a:extLst>
              </a:tr>
              <a:tr h="370840">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PE</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5.080</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n-lt"/>
                          <a:ea typeface="Times New Roman" panose="02020603050405020304" pitchFamily="18" charset="0"/>
                        </a:rPr>
                        <a:t>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26.4</a:t>
                      </a:r>
                      <a:r>
                        <a:rPr lang="en-US" sz="1800" kern="1200" dirty="0">
                          <a:solidFill>
                            <a:srgbClr val="000000"/>
                          </a:solidFill>
                          <a:effectLst/>
                          <a:latin typeface="+mn-lt"/>
                          <a:ea typeface="PMingLiU" panose="02020500000000000000" pitchFamily="18" charset="-120"/>
                          <a:cs typeface="Times New Roman" panose="02020603050405020304" pitchFamily="18" charset="0"/>
                        </a:rPr>
                        <a:t> </a:t>
                      </a:r>
                      <a:r>
                        <a:rPr lang="en-US" sz="1800" dirty="0">
                          <a:solidFill>
                            <a:srgbClr val="000000"/>
                          </a:solidFill>
                          <a:effectLst/>
                          <a:latin typeface="+mn-lt"/>
                          <a:ea typeface="Times New Roman" panose="02020603050405020304" pitchFamily="18" charset="0"/>
                          <a:sym typeface="Symbol" pitchFamily="2" charset="2"/>
                        </a:rPr>
                        <a:t></a:t>
                      </a:r>
                      <a:r>
                        <a:rPr lang="en-US" sz="1800" dirty="0">
                          <a:solidFill>
                            <a:srgbClr val="000000"/>
                          </a:solidFill>
                          <a:effectLst/>
                          <a:latin typeface="+mn-lt"/>
                          <a:ea typeface="Times New Roman" panose="02020603050405020304" pitchFamily="18" charset="0"/>
                        </a:rPr>
                        <a:t> 3.0</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1800" kern="1200" dirty="0">
                          <a:solidFill>
                            <a:schemeClr val="dk1"/>
                          </a:solidFill>
                          <a:effectLst/>
                          <a:latin typeface="+mn-lt"/>
                          <a:ea typeface="+mn-ea"/>
                          <a:cs typeface="+mn-cs"/>
                        </a:rPr>
                        <a:t>-0.00355</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n-lt"/>
                          <a:ea typeface="Times New Roman" panose="02020603050405020304" pitchFamily="18" charset="0"/>
                        </a:rPr>
                        <a:t>0.00055</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2693634"/>
                  </a:ext>
                </a:extLst>
              </a:tr>
              <a:tr h="370840">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PMMA</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n-lt"/>
                          <a:ea typeface="Times New Roman" panose="02020603050405020304" pitchFamily="18" charset="0"/>
                        </a:rPr>
                        <a:t>4.922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mn-lt"/>
                          <a:ea typeface="Times New Roman" panose="02020603050405020304" pitchFamily="18"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kern="1200" dirty="0">
                          <a:solidFill>
                            <a:srgbClr val="000000"/>
                          </a:solidFill>
                          <a:effectLst/>
                          <a:latin typeface="+mn-lt"/>
                          <a:ea typeface="PMingLiU" panose="02020500000000000000" pitchFamily="18" charset="-120"/>
                          <a:cs typeface="Times New Roman" panose="02020603050405020304" pitchFamily="18" charset="0"/>
                        </a:rPr>
                        <a:t>29.3 </a:t>
                      </a:r>
                      <a:r>
                        <a:rPr lang="en-US" sz="1800" dirty="0">
                          <a:solidFill>
                            <a:srgbClr val="000000"/>
                          </a:solidFill>
                          <a:effectLst/>
                          <a:latin typeface="+mn-lt"/>
                          <a:ea typeface="Times New Roman" panose="02020603050405020304" pitchFamily="18" charset="0"/>
                          <a:sym typeface="Symbol" pitchFamily="2" charset="2"/>
                        </a:rPr>
                        <a:t></a:t>
                      </a:r>
                      <a:r>
                        <a:rPr lang="en-US" sz="1800" dirty="0">
                          <a:solidFill>
                            <a:srgbClr val="000000"/>
                          </a:solidFill>
                          <a:effectLst/>
                          <a:latin typeface="+mn-lt"/>
                          <a:ea typeface="Times New Roman" panose="02020603050405020304" pitchFamily="18" charset="0"/>
                        </a:rPr>
                        <a:t> 3.0</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1800" kern="1200" dirty="0">
                          <a:solidFill>
                            <a:schemeClr val="dk1"/>
                          </a:solidFill>
                          <a:effectLst/>
                          <a:latin typeface="+mn-lt"/>
                          <a:ea typeface="+mn-ea"/>
                          <a:cs typeface="+mn-cs"/>
                        </a:rPr>
                        <a:t>-0.00245</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n-lt"/>
                          <a:ea typeface="Times New Roman" panose="02020603050405020304" pitchFamily="18" charset="0"/>
                        </a:rPr>
                        <a:t>0.00026</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15021"/>
                  </a:ext>
                </a:extLst>
              </a:tr>
              <a:tr h="370840">
                <a:tc>
                  <a:txBody>
                    <a:bodyPr/>
                    <a:lstStyle/>
                    <a:p>
                      <a:pPr marL="0" marR="0" algn="ctr">
                        <a:spcBef>
                          <a:spcPts val="0"/>
                        </a:spcBef>
                        <a:spcAft>
                          <a:spcPts val="0"/>
                        </a:spcAft>
                      </a:pPr>
                      <a:r>
                        <a:rPr lang="en-US" sz="1800" dirty="0">
                          <a:effectLst/>
                          <a:latin typeface="+mn-lt"/>
                          <a:ea typeface="Times New Roman" panose="02020603050405020304" pitchFamily="18" charset="0"/>
                        </a:rPr>
                        <a:t>PMMA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5.313</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n-lt"/>
                          <a:ea typeface="Times New Roman" panose="02020603050405020304" pitchFamily="18"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kern="1200" dirty="0">
                          <a:solidFill>
                            <a:srgbClr val="000000"/>
                          </a:solidFill>
                          <a:effectLst/>
                          <a:latin typeface="+mn-lt"/>
                          <a:ea typeface="PMingLiU" panose="02020500000000000000" pitchFamily="18" charset="-120"/>
                          <a:cs typeface="Times New Roman" panose="02020603050405020304" pitchFamily="18" charset="0"/>
                        </a:rPr>
                        <a:t>29.5 </a:t>
                      </a:r>
                      <a:r>
                        <a:rPr lang="en-US" sz="1800" dirty="0">
                          <a:solidFill>
                            <a:srgbClr val="000000"/>
                          </a:solidFill>
                          <a:effectLst/>
                          <a:latin typeface="+mn-lt"/>
                          <a:ea typeface="Times New Roman" panose="02020603050405020304" pitchFamily="18" charset="0"/>
                          <a:sym typeface="Symbol" pitchFamily="2" charset="2"/>
                        </a:rPr>
                        <a:t></a:t>
                      </a:r>
                      <a:r>
                        <a:rPr lang="en-US" sz="1800" dirty="0">
                          <a:solidFill>
                            <a:srgbClr val="000000"/>
                          </a:solidFill>
                          <a:effectLst/>
                          <a:latin typeface="+mn-lt"/>
                          <a:ea typeface="Times New Roman" panose="02020603050405020304" pitchFamily="18" charset="0"/>
                        </a:rPr>
                        <a:t> 3.0</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1800" kern="1200" dirty="0">
                          <a:solidFill>
                            <a:schemeClr val="dk1"/>
                          </a:solidFill>
                          <a:effectLst/>
                          <a:latin typeface="+mn-lt"/>
                          <a:ea typeface="+mn-ea"/>
                          <a:cs typeface="+mn-cs"/>
                        </a:rPr>
                        <a:t>-0.00287</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n-lt"/>
                          <a:ea typeface="Times New Roman" panose="02020603050405020304" pitchFamily="18" charset="0"/>
                        </a:rPr>
                        <a:t>0.00030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7917022"/>
                  </a:ext>
                </a:extLst>
              </a:tr>
            </a:tbl>
          </a:graphicData>
        </a:graphic>
      </p:graphicFrame>
      <p:sp>
        <p:nvSpPr>
          <p:cNvPr id="5" name="TextBox 4">
            <a:extLst>
              <a:ext uri="{FF2B5EF4-FFF2-40B4-BE49-F238E27FC236}">
                <a16:creationId xmlns:a16="http://schemas.microsoft.com/office/drawing/2014/main" id="{4CA9E2FF-5633-9364-5425-24C1357E6C14}"/>
              </a:ext>
            </a:extLst>
          </p:cNvPr>
          <p:cNvSpPr txBox="1"/>
          <p:nvPr/>
        </p:nvSpPr>
        <p:spPr>
          <a:xfrm>
            <a:off x="670891" y="4241856"/>
            <a:ext cx="7802217" cy="1754326"/>
          </a:xfrm>
          <a:prstGeom prst="rect">
            <a:avLst/>
          </a:prstGeom>
          <a:noFill/>
        </p:spPr>
        <p:txBody>
          <a:bodyPr wrap="square">
            <a:spAutoFit/>
          </a:bodyPr>
          <a:lstStyle/>
          <a:p>
            <a:r>
              <a:rPr lang="en-US" dirty="0"/>
              <a:t>Temperature had a large impact on reactivity of the critical configuration</a:t>
            </a:r>
          </a:p>
          <a:p>
            <a:pPr marL="742950" lvl="1" indent="-285750">
              <a:buFont typeface="Arial" panose="020B0604020202020204" pitchFamily="34" charset="0"/>
              <a:buChar char="•"/>
            </a:pPr>
            <a:r>
              <a:rPr lang="en-US" dirty="0"/>
              <a:t>Experimental measurements showed 1 °C change produced reactivity differences of ~0.00025 in </a:t>
            </a:r>
            <a:r>
              <a:rPr lang="en-US" dirty="0" err="1"/>
              <a:t>k</a:t>
            </a:r>
            <a:r>
              <a:rPr lang="en-US" baseline="-25000" dirty="0" err="1"/>
              <a:t>eff</a:t>
            </a:r>
            <a:endParaRPr lang="en-US" baseline="-25000" dirty="0"/>
          </a:p>
          <a:p>
            <a:pPr marL="742950" lvl="1" indent="-285750">
              <a:buFont typeface="Arial" panose="020B0604020202020204" pitchFamily="34" charset="0"/>
              <a:buChar char="•"/>
            </a:pPr>
            <a:r>
              <a:rPr lang="en-US" dirty="0"/>
              <a:t>Consistent with findings from design calculations from thermal cases of temperature-dependent critical experiments</a:t>
            </a:r>
          </a:p>
          <a:p>
            <a:pPr marL="742950" lvl="1" indent="-285750">
              <a:buFont typeface="Arial" panose="020B0604020202020204" pitchFamily="34" charset="0"/>
              <a:buChar char="•"/>
            </a:pPr>
            <a:r>
              <a:rPr lang="en-US" dirty="0"/>
              <a:t>Effect dominated by TSL temperature dependence</a:t>
            </a:r>
          </a:p>
        </p:txBody>
      </p:sp>
    </p:spTree>
    <p:extLst>
      <p:ext uri="{BB962C8B-B14F-4D97-AF65-F5344CB8AC3E}">
        <p14:creationId xmlns:p14="http://schemas.microsoft.com/office/powerpoint/2010/main" val="532125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C7EC-3818-AE9B-0BDF-83A9C6ED48E4}"/>
              </a:ext>
            </a:extLst>
          </p:cNvPr>
          <p:cNvSpPr>
            <a:spLocks noGrp="1"/>
          </p:cNvSpPr>
          <p:nvPr>
            <p:ph type="title"/>
          </p:nvPr>
        </p:nvSpPr>
        <p:spPr/>
        <p:txBody>
          <a:bodyPr/>
          <a:lstStyle/>
          <a:p>
            <a:r>
              <a:rPr lang="en-US" dirty="0"/>
              <a:t>Preliminary PMT-004 Benchmark Results</a:t>
            </a:r>
          </a:p>
        </p:txBody>
      </p:sp>
      <p:sp>
        <p:nvSpPr>
          <p:cNvPr id="4" name="Slide Number Placeholder 3">
            <a:extLst>
              <a:ext uri="{FF2B5EF4-FFF2-40B4-BE49-F238E27FC236}">
                <a16:creationId xmlns:a16="http://schemas.microsoft.com/office/drawing/2014/main" id="{59FE30E0-C81B-9C34-1604-EE3E3A9DAA68}"/>
              </a:ext>
            </a:extLst>
          </p:cNvPr>
          <p:cNvSpPr>
            <a:spLocks noGrp="1"/>
          </p:cNvSpPr>
          <p:nvPr>
            <p:ph type="sldNum" sz="quarter" idx="4"/>
          </p:nvPr>
        </p:nvSpPr>
        <p:spPr/>
        <p:txBody>
          <a:bodyPr/>
          <a:lstStyle/>
          <a:p>
            <a:fld id="{675658CD-8464-4987-906E-006271C3A4BE}" type="slidenum">
              <a:rPr lang="en-US" smtClean="0"/>
              <a:pPr/>
              <a:t>7</a:t>
            </a:fld>
            <a:endParaRPr lang="en-US" dirty="0"/>
          </a:p>
        </p:txBody>
      </p:sp>
      <p:graphicFrame>
        <p:nvGraphicFramePr>
          <p:cNvPr id="6" name="Content Placeholder 6">
            <a:extLst>
              <a:ext uri="{FF2B5EF4-FFF2-40B4-BE49-F238E27FC236}">
                <a16:creationId xmlns:a16="http://schemas.microsoft.com/office/drawing/2014/main" id="{0145B174-DA62-A587-623B-22E307FD3D4F}"/>
              </a:ext>
            </a:extLst>
          </p:cNvPr>
          <p:cNvGraphicFramePr>
            <a:graphicFrameLocks noGrp="1"/>
          </p:cNvGraphicFramePr>
          <p:nvPr>
            <p:ph idx="1"/>
            <p:extLst>
              <p:ext uri="{D42A27DB-BD31-4B8C-83A1-F6EECF244321}">
                <p14:modId xmlns:p14="http://schemas.microsoft.com/office/powerpoint/2010/main" val="1685360788"/>
              </p:ext>
            </p:extLst>
          </p:nvPr>
        </p:nvGraphicFramePr>
        <p:xfrm>
          <a:off x="670890" y="2077278"/>
          <a:ext cx="7802220" cy="2504663"/>
        </p:xfrm>
        <a:graphic>
          <a:graphicData uri="http://schemas.openxmlformats.org/drawingml/2006/table">
            <a:tbl>
              <a:tblPr firstRow="1" bandRow="1">
                <a:tableStyleId>{91EBBBCC-DAD2-459C-BE2E-F6DE35CF9A28}</a:tableStyleId>
              </a:tblPr>
              <a:tblGrid>
                <a:gridCol w="1570909">
                  <a:extLst>
                    <a:ext uri="{9D8B030D-6E8A-4147-A177-3AD203B41FA5}">
                      <a16:colId xmlns:a16="http://schemas.microsoft.com/office/drawing/2014/main" val="3378869093"/>
                    </a:ext>
                  </a:extLst>
                </a:gridCol>
                <a:gridCol w="1464819">
                  <a:extLst>
                    <a:ext uri="{9D8B030D-6E8A-4147-A177-3AD203B41FA5}">
                      <a16:colId xmlns:a16="http://schemas.microsoft.com/office/drawing/2014/main" val="1584658475"/>
                    </a:ext>
                  </a:extLst>
                </a:gridCol>
                <a:gridCol w="1502046">
                  <a:extLst>
                    <a:ext uri="{9D8B030D-6E8A-4147-A177-3AD203B41FA5}">
                      <a16:colId xmlns:a16="http://schemas.microsoft.com/office/drawing/2014/main" val="2821400788"/>
                    </a:ext>
                  </a:extLst>
                </a:gridCol>
                <a:gridCol w="1632223">
                  <a:extLst>
                    <a:ext uri="{9D8B030D-6E8A-4147-A177-3AD203B41FA5}">
                      <a16:colId xmlns:a16="http://schemas.microsoft.com/office/drawing/2014/main" val="4182714299"/>
                    </a:ext>
                  </a:extLst>
                </a:gridCol>
                <a:gridCol w="1632223">
                  <a:extLst>
                    <a:ext uri="{9D8B030D-6E8A-4147-A177-3AD203B41FA5}">
                      <a16:colId xmlns:a16="http://schemas.microsoft.com/office/drawing/2014/main" val="3127505557"/>
                    </a:ext>
                  </a:extLst>
                </a:gridCol>
              </a:tblGrid>
              <a:tr h="1038515">
                <a:tc>
                  <a:txBody>
                    <a:bodyPr/>
                    <a:lstStyle/>
                    <a:p>
                      <a:pPr marL="0" marR="0" algn="ctr">
                        <a:spcBef>
                          <a:spcPts val="0"/>
                        </a:spcBef>
                        <a:spcAft>
                          <a:spcPts val="0"/>
                        </a:spcAft>
                      </a:pPr>
                      <a:r>
                        <a:rPr lang="en-US" sz="1800" b="1" dirty="0">
                          <a:solidFill>
                            <a:srgbClr val="000000"/>
                          </a:solidFill>
                          <a:effectLst/>
                          <a:latin typeface="+mn-lt"/>
                          <a:ea typeface="Times New Roman" panose="02020603050405020304" pitchFamily="18" charset="0"/>
                        </a:rPr>
                        <a:t>Case</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800" b="1" dirty="0">
                          <a:solidFill>
                            <a:srgbClr val="000000"/>
                          </a:solidFill>
                          <a:effectLst/>
                          <a:latin typeface="+mn-lt"/>
                          <a:ea typeface="Times New Roman" panose="02020603050405020304" pitchFamily="18" charset="0"/>
                        </a:rPr>
                        <a:t>Moderator</a:t>
                      </a:r>
                      <a:endParaRPr lang="en-US" sz="1800" dirty="0">
                        <a:effectLst/>
                        <a:latin typeface="+mn-lt"/>
                        <a:ea typeface="Times New Roman" panose="02020603050405020304" pitchFamily="18" charset="0"/>
                      </a:endParaRPr>
                    </a:p>
                    <a:p>
                      <a:pPr marL="0" marR="0" algn="ctr">
                        <a:spcBef>
                          <a:spcPts val="0"/>
                        </a:spcBef>
                        <a:spcAft>
                          <a:spcPts val="0"/>
                        </a:spcAft>
                      </a:pPr>
                      <a:r>
                        <a:rPr lang="en-US" sz="1800" b="1" dirty="0">
                          <a:solidFill>
                            <a:srgbClr val="000000"/>
                          </a:solidFill>
                          <a:effectLst/>
                          <a:latin typeface="+mn-lt"/>
                          <a:ea typeface="Times New Roman" panose="02020603050405020304" pitchFamily="18" charset="0"/>
                        </a:rPr>
                        <a:t>Thick</a:t>
                      </a:r>
                      <a:endParaRPr lang="en-US" sz="1800" dirty="0">
                        <a:effectLst/>
                        <a:latin typeface="+mn-lt"/>
                        <a:ea typeface="Times New Roman" panose="02020603050405020304" pitchFamily="18" charset="0"/>
                      </a:endParaRPr>
                    </a:p>
                    <a:p>
                      <a:pPr marL="0" marR="0" algn="ctr">
                        <a:spcBef>
                          <a:spcPts val="0"/>
                        </a:spcBef>
                        <a:spcAft>
                          <a:spcPts val="0"/>
                        </a:spcAft>
                      </a:pPr>
                      <a:r>
                        <a:rPr lang="en-US" sz="1800" b="1" dirty="0">
                          <a:solidFill>
                            <a:srgbClr val="000000"/>
                          </a:solidFill>
                          <a:effectLst/>
                          <a:latin typeface="+mn-lt"/>
                          <a:ea typeface="Times New Roman" panose="02020603050405020304" pitchFamily="18" charset="0"/>
                        </a:rPr>
                        <a:t>(cm)</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800" b="1" dirty="0">
                          <a:solidFill>
                            <a:srgbClr val="000000"/>
                          </a:solidFill>
                          <a:effectLst/>
                          <a:latin typeface="+mn-lt"/>
                          <a:ea typeface="Times New Roman" panose="02020603050405020304" pitchFamily="18" charset="0"/>
                        </a:rPr>
                        <a:t>Mod Type</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r>
                        <a:rPr lang="en-US" sz="1800" b="1" dirty="0">
                          <a:solidFill>
                            <a:schemeClr val="tx1"/>
                          </a:solidFill>
                          <a:effectLst/>
                          <a:latin typeface="+mn-lt"/>
                          <a:ea typeface="Times New Roman" panose="02020603050405020304" pitchFamily="18" charset="0"/>
                        </a:rPr>
                        <a:t>Preliminary C/E     ENDF/B-VIII.0</a:t>
                      </a:r>
                      <a:r>
                        <a:rPr lang="en-US" sz="1800" b="1" dirty="0">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800" b="1" dirty="0">
                          <a:solidFill>
                            <a:srgbClr val="000000"/>
                          </a:solidFill>
                          <a:effectLst/>
                          <a:latin typeface="+mn-lt"/>
                          <a:ea typeface="Times New Roman" panose="02020603050405020304" pitchFamily="18" charset="0"/>
                        </a:rPr>
                        <a:t>Estimated Uncertainty</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0190248"/>
                  </a:ext>
                </a:extLst>
              </a:tr>
              <a:tr h="366537">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rPr>
                        <a:t>1</a:t>
                      </a:r>
                      <a:endParaRPr lang="en-US" sz="180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4.264</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PE</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0.99921</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0.00152</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6070423"/>
                  </a:ext>
                </a:extLst>
              </a:tr>
              <a:tr h="366537">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rPr>
                        <a:t>2</a:t>
                      </a:r>
                      <a:endParaRPr lang="en-US" sz="180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rPr>
                        <a:t>5.080</a:t>
                      </a:r>
                      <a:endParaRPr lang="en-US" sz="180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PE</a:t>
                      </a:r>
                      <a:endParaRPr lang="en-US" sz="180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1.00312</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0.00172</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2693634"/>
                  </a:ext>
                </a:extLst>
              </a:tr>
              <a:tr h="366537">
                <a:tc>
                  <a:txBody>
                    <a:bodyPr/>
                    <a:lstStyle/>
                    <a:p>
                      <a:pPr marL="0" marR="0" algn="ctr">
                        <a:spcBef>
                          <a:spcPts val="0"/>
                        </a:spcBef>
                        <a:spcAft>
                          <a:spcPts val="0"/>
                        </a:spcAft>
                      </a:pPr>
                      <a:r>
                        <a:rPr lang="en-US" sz="1800">
                          <a:effectLst/>
                          <a:latin typeface="+mn-lt"/>
                          <a:ea typeface="Times New Roman" panose="02020603050405020304" pitchFamily="18"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mn-lt"/>
                          <a:ea typeface="Times New Roman" panose="02020603050405020304" pitchFamily="18" charset="0"/>
                        </a:rPr>
                        <a:t>4.922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rPr>
                        <a:t>PMMA</a:t>
                      </a:r>
                      <a:endParaRPr lang="en-US" sz="180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1.00869*</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0.00146</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15021"/>
                  </a:ext>
                </a:extLst>
              </a:tr>
              <a:tr h="366537">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rPr>
                        <a:t>4</a:t>
                      </a:r>
                      <a:endParaRPr lang="en-US" sz="180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rPr>
                        <a:t>5.313</a:t>
                      </a:r>
                      <a:endParaRPr lang="en-US" sz="180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mn-lt"/>
                          <a:ea typeface="Times New Roman" panose="02020603050405020304" pitchFamily="18" charset="0"/>
                        </a:rPr>
                        <a:t>PMMA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1.00830*</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effectLst/>
                          <a:latin typeface="+mn-lt"/>
                          <a:ea typeface="Times New Roman" panose="02020603050405020304" pitchFamily="18" charset="0"/>
                        </a:rPr>
                        <a:t>0.00132</a:t>
                      </a:r>
                      <a:endParaRPr lang="en-US" sz="1800" dirty="0">
                        <a:effectLst/>
                        <a:latin typeface="+mn-lt"/>
                        <a:ea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7917022"/>
                  </a:ext>
                </a:extLst>
              </a:tr>
            </a:tbl>
          </a:graphicData>
        </a:graphic>
      </p:graphicFrame>
      <p:sp>
        <p:nvSpPr>
          <p:cNvPr id="5" name="TextBox 4">
            <a:extLst>
              <a:ext uri="{FF2B5EF4-FFF2-40B4-BE49-F238E27FC236}">
                <a16:creationId xmlns:a16="http://schemas.microsoft.com/office/drawing/2014/main" id="{1F9C222E-2DCE-174E-73CF-C472580E8A6F}"/>
              </a:ext>
            </a:extLst>
          </p:cNvPr>
          <p:cNvSpPr txBox="1"/>
          <p:nvPr/>
        </p:nvSpPr>
        <p:spPr>
          <a:xfrm>
            <a:off x="790162" y="4681332"/>
            <a:ext cx="7682948" cy="646331"/>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*For ENDF/B-VIII.0, Lucite TSL at 27 ºC used, as it is the only temperature included in the library for Lucite. </a:t>
            </a:r>
            <a:endParaRPr lang="en-US" dirty="0"/>
          </a:p>
        </p:txBody>
      </p:sp>
    </p:spTree>
    <p:extLst>
      <p:ext uri="{BB962C8B-B14F-4D97-AF65-F5344CB8AC3E}">
        <p14:creationId xmlns:p14="http://schemas.microsoft.com/office/powerpoint/2010/main" val="26472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A6B50-645F-6B95-384B-327E99B461B8}"/>
              </a:ext>
            </a:extLst>
          </p:cNvPr>
          <p:cNvSpPr>
            <a:spLocks noGrp="1"/>
          </p:cNvSpPr>
          <p:nvPr>
            <p:ph type="title"/>
          </p:nvPr>
        </p:nvSpPr>
        <p:spPr/>
        <p:txBody>
          <a:bodyPr/>
          <a:lstStyle/>
          <a:p>
            <a:r>
              <a:rPr lang="en-US" dirty="0"/>
              <a:t>ENDF/B-VIII.1 Lucite TSL is an Small Improvement, Large Temperature Dependence</a:t>
            </a:r>
          </a:p>
        </p:txBody>
      </p:sp>
      <p:pic>
        <p:nvPicPr>
          <p:cNvPr id="5" name="Content Placeholder 4">
            <a:extLst>
              <a:ext uri="{FF2B5EF4-FFF2-40B4-BE49-F238E27FC236}">
                <a16:creationId xmlns:a16="http://schemas.microsoft.com/office/drawing/2014/main" id="{BC152501-A842-870F-0B57-E3AE8FF36B49}"/>
              </a:ext>
            </a:extLst>
          </p:cNvPr>
          <p:cNvPicPr>
            <a:picLocks noGrp="1" noChangeAspect="1"/>
          </p:cNvPicPr>
          <p:nvPr>
            <p:ph idx="1"/>
          </p:nvPr>
        </p:nvPicPr>
        <p:blipFill>
          <a:blip r:embed="rId2"/>
          <a:stretch>
            <a:fillRect/>
          </a:stretch>
        </p:blipFill>
        <p:spPr>
          <a:xfrm>
            <a:off x="864410" y="1395962"/>
            <a:ext cx="6828477" cy="4986586"/>
          </a:xfrm>
        </p:spPr>
      </p:pic>
      <p:sp>
        <p:nvSpPr>
          <p:cNvPr id="4" name="Slide Number Placeholder 3">
            <a:extLst>
              <a:ext uri="{FF2B5EF4-FFF2-40B4-BE49-F238E27FC236}">
                <a16:creationId xmlns:a16="http://schemas.microsoft.com/office/drawing/2014/main" id="{0E4312FA-7E4E-4B90-F2B3-EE5329BD79A5}"/>
              </a:ext>
            </a:extLst>
          </p:cNvPr>
          <p:cNvSpPr>
            <a:spLocks noGrp="1"/>
          </p:cNvSpPr>
          <p:nvPr>
            <p:ph type="sldNum" sz="quarter" idx="4"/>
          </p:nvPr>
        </p:nvSpPr>
        <p:spPr/>
        <p:txBody>
          <a:bodyPr/>
          <a:lstStyle/>
          <a:p>
            <a:fld id="{675658CD-8464-4987-906E-006271C3A4BE}" type="slidenum">
              <a:rPr lang="en-US" smtClean="0"/>
              <a:pPr/>
              <a:t>8</a:t>
            </a:fld>
            <a:endParaRPr lang="en-US" dirty="0"/>
          </a:p>
        </p:txBody>
      </p:sp>
    </p:spTree>
    <p:extLst>
      <p:ext uri="{BB962C8B-B14F-4D97-AF65-F5344CB8AC3E}">
        <p14:creationId xmlns:p14="http://schemas.microsoft.com/office/powerpoint/2010/main" val="1289107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3984F-DF47-4FD7-160B-F7FC9D41CB48}"/>
              </a:ext>
            </a:extLst>
          </p:cNvPr>
          <p:cNvSpPr>
            <a:spLocks noGrp="1"/>
          </p:cNvSpPr>
          <p:nvPr>
            <p:ph type="title"/>
          </p:nvPr>
        </p:nvSpPr>
        <p:spPr/>
        <p:txBody>
          <a:bodyPr/>
          <a:lstStyle/>
          <a:p>
            <a:r>
              <a:rPr lang="en-US" dirty="0"/>
              <a:t>Larger Implications of TSL Temperature Dependence</a:t>
            </a:r>
          </a:p>
        </p:txBody>
      </p:sp>
      <p:sp>
        <p:nvSpPr>
          <p:cNvPr id="3" name="Content Placeholder 2">
            <a:extLst>
              <a:ext uri="{FF2B5EF4-FFF2-40B4-BE49-F238E27FC236}">
                <a16:creationId xmlns:a16="http://schemas.microsoft.com/office/drawing/2014/main" id="{C9D190D6-2BC9-D85B-222C-2A24BE94F09F}"/>
              </a:ext>
            </a:extLst>
          </p:cNvPr>
          <p:cNvSpPr>
            <a:spLocks noGrp="1"/>
          </p:cNvSpPr>
          <p:nvPr>
            <p:ph idx="1"/>
          </p:nvPr>
        </p:nvSpPr>
        <p:spPr/>
        <p:txBody>
          <a:bodyPr/>
          <a:lstStyle/>
          <a:p>
            <a:r>
              <a:rPr lang="en-US" dirty="0"/>
              <a:t>Not all benchmarks are at 20 °C, but we’re validating (and likely adjusting!!!) using mostly (only?) 20 °C data</a:t>
            </a:r>
          </a:p>
        </p:txBody>
      </p:sp>
      <p:sp>
        <p:nvSpPr>
          <p:cNvPr id="4" name="Slide Number Placeholder 3">
            <a:extLst>
              <a:ext uri="{FF2B5EF4-FFF2-40B4-BE49-F238E27FC236}">
                <a16:creationId xmlns:a16="http://schemas.microsoft.com/office/drawing/2014/main" id="{D1BA3086-9C6F-AF77-2B92-1E0E6C614E5E}"/>
              </a:ext>
            </a:extLst>
          </p:cNvPr>
          <p:cNvSpPr>
            <a:spLocks noGrp="1"/>
          </p:cNvSpPr>
          <p:nvPr>
            <p:ph type="sldNum" sz="quarter" idx="4"/>
          </p:nvPr>
        </p:nvSpPr>
        <p:spPr/>
        <p:txBody>
          <a:bodyPr/>
          <a:lstStyle/>
          <a:p>
            <a:fld id="{675658CD-8464-4987-906E-006271C3A4BE}" type="slidenum">
              <a:rPr lang="en-US" smtClean="0"/>
              <a:pPr/>
              <a:t>9</a:t>
            </a:fld>
            <a:endParaRPr lang="en-US" dirty="0"/>
          </a:p>
        </p:txBody>
      </p:sp>
      <p:pic>
        <p:nvPicPr>
          <p:cNvPr id="6" name="Picture 5">
            <a:extLst>
              <a:ext uri="{FF2B5EF4-FFF2-40B4-BE49-F238E27FC236}">
                <a16:creationId xmlns:a16="http://schemas.microsoft.com/office/drawing/2014/main" id="{44A4F5FA-17F1-43AC-A4E6-2D1090C3979A}"/>
              </a:ext>
            </a:extLst>
          </p:cNvPr>
          <p:cNvPicPr>
            <a:picLocks noChangeAspect="1"/>
          </p:cNvPicPr>
          <p:nvPr/>
        </p:nvPicPr>
        <p:blipFill>
          <a:blip r:embed="rId2"/>
          <a:stretch>
            <a:fillRect/>
          </a:stretch>
        </p:blipFill>
        <p:spPr>
          <a:xfrm>
            <a:off x="228600" y="2377661"/>
            <a:ext cx="7632700" cy="1181100"/>
          </a:xfrm>
          <a:prstGeom prst="rect">
            <a:avLst/>
          </a:prstGeom>
          <a:ln>
            <a:solidFill>
              <a:schemeClr val="tx1"/>
            </a:solidFill>
          </a:ln>
        </p:spPr>
      </p:pic>
      <p:pic>
        <p:nvPicPr>
          <p:cNvPr id="8" name="Picture 7">
            <a:extLst>
              <a:ext uri="{FF2B5EF4-FFF2-40B4-BE49-F238E27FC236}">
                <a16:creationId xmlns:a16="http://schemas.microsoft.com/office/drawing/2014/main" id="{6094224B-5BCA-EF35-29EB-BBC638B9DF0D}"/>
              </a:ext>
            </a:extLst>
          </p:cNvPr>
          <p:cNvPicPr>
            <a:picLocks noChangeAspect="1"/>
          </p:cNvPicPr>
          <p:nvPr/>
        </p:nvPicPr>
        <p:blipFill>
          <a:blip r:embed="rId3"/>
          <a:stretch>
            <a:fillRect/>
          </a:stretch>
        </p:blipFill>
        <p:spPr>
          <a:xfrm>
            <a:off x="2819400" y="3666535"/>
            <a:ext cx="6096000" cy="1130300"/>
          </a:xfrm>
          <a:prstGeom prst="rect">
            <a:avLst/>
          </a:prstGeom>
          <a:ln>
            <a:solidFill>
              <a:schemeClr val="tx1"/>
            </a:solidFill>
          </a:ln>
        </p:spPr>
      </p:pic>
      <p:pic>
        <p:nvPicPr>
          <p:cNvPr id="10" name="Picture 9">
            <a:extLst>
              <a:ext uri="{FF2B5EF4-FFF2-40B4-BE49-F238E27FC236}">
                <a16:creationId xmlns:a16="http://schemas.microsoft.com/office/drawing/2014/main" id="{69A52718-5DE2-ACD0-3CEC-7A582DC08C3D}"/>
              </a:ext>
            </a:extLst>
          </p:cNvPr>
          <p:cNvPicPr>
            <a:picLocks noChangeAspect="1"/>
          </p:cNvPicPr>
          <p:nvPr/>
        </p:nvPicPr>
        <p:blipFill>
          <a:blip r:embed="rId4"/>
          <a:stretch>
            <a:fillRect/>
          </a:stretch>
        </p:blipFill>
        <p:spPr>
          <a:xfrm>
            <a:off x="762000" y="4964113"/>
            <a:ext cx="7327900" cy="1384300"/>
          </a:xfrm>
          <a:prstGeom prst="rect">
            <a:avLst/>
          </a:prstGeom>
          <a:ln>
            <a:solidFill>
              <a:schemeClr val="tx1"/>
            </a:solidFill>
          </a:ln>
        </p:spPr>
      </p:pic>
      <p:sp>
        <p:nvSpPr>
          <p:cNvPr id="11" name="TextBox 10">
            <a:extLst>
              <a:ext uri="{FF2B5EF4-FFF2-40B4-BE49-F238E27FC236}">
                <a16:creationId xmlns:a16="http://schemas.microsoft.com/office/drawing/2014/main" id="{18DB692C-17A3-6CC7-CAA5-C7B9A27F47E7}"/>
              </a:ext>
            </a:extLst>
          </p:cNvPr>
          <p:cNvSpPr txBox="1"/>
          <p:nvPr/>
        </p:nvSpPr>
        <p:spPr>
          <a:xfrm>
            <a:off x="5520911" y="2589265"/>
            <a:ext cx="1835426" cy="646331"/>
          </a:xfrm>
          <a:prstGeom prst="rect">
            <a:avLst/>
          </a:prstGeom>
          <a:noFill/>
        </p:spPr>
        <p:txBody>
          <a:bodyPr wrap="square" rtlCol="0">
            <a:spAutoFit/>
          </a:bodyPr>
          <a:lstStyle/>
          <a:p>
            <a:r>
              <a:rPr lang="en-US" sz="3600" dirty="0">
                <a:solidFill>
                  <a:srgbClr val="C00000"/>
                </a:solidFill>
                <a:latin typeface="Impact" panose="020B0806030902050204" pitchFamily="34" charset="0"/>
              </a:rPr>
              <a:t>PST-001</a:t>
            </a:r>
          </a:p>
        </p:txBody>
      </p:sp>
      <p:sp>
        <p:nvSpPr>
          <p:cNvPr id="12" name="TextBox 11">
            <a:extLst>
              <a:ext uri="{FF2B5EF4-FFF2-40B4-BE49-F238E27FC236}">
                <a16:creationId xmlns:a16="http://schemas.microsoft.com/office/drawing/2014/main" id="{A834541D-6A89-32E1-C229-61CF67304E6B}"/>
              </a:ext>
            </a:extLst>
          </p:cNvPr>
          <p:cNvSpPr txBox="1"/>
          <p:nvPr/>
        </p:nvSpPr>
        <p:spPr>
          <a:xfrm>
            <a:off x="7079974" y="3770365"/>
            <a:ext cx="1835426" cy="646331"/>
          </a:xfrm>
          <a:prstGeom prst="rect">
            <a:avLst/>
          </a:prstGeom>
          <a:noFill/>
        </p:spPr>
        <p:txBody>
          <a:bodyPr wrap="square" rtlCol="0">
            <a:spAutoFit/>
          </a:bodyPr>
          <a:lstStyle/>
          <a:p>
            <a:r>
              <a:rPr lang="en-US" sz="3600" dirty="0">
                <a:solidFill>
                  <a:srgbClr val="C00000"/>
                </a:solidFill>
                <a:latin typeface="Impact" panose="020B0806030902050204" pitchFamily="34" charset="0"/>
              </a:rPr>
              <a:t>PST-002</a:t>
            </a:r>
          </a:p>
        </p:txBody>
      </p:sp>
      <p:sp>
        <p:nvSpPr>
          <p:cNvPr id="13" name="TextBox 12">
            <a:extLst>
              <a:ext uri="{FF2B5EF4-FFF2-40B4-BE49-F238E27FC236}">
                <a16:creationId xmlns:a16="http://schemas.microsoft.com/office/drawing/2014/main" id="{ECB93349-5CF7-B530-181D-B2549A9617A2}"/>
              </a:ext>
            </a:extLst>
          </p:cNvPr>
          <p:cNvSpPr txBox="1"/>
          <p:nvPr/>
        </p:nvSpPr>
        <p:spPr>
          <a:xfrm>
            <a:off x="6162261" y="4957235"/>
            <a:ext cx="1835426" cy="646331"/>
          </a:xfrm>
          <a:prstGeom prst="rect">
            <a:avLst/>
          </a:prstGeom>
          <a:noFill/>
        </p:spPr>
        <p:txBody>
          <a:bodyPr wrap="square" rtlCol="0">
            <a:spAutoFit/>
          </a:bodyPr>
          <a:lstStyle/>
          <a:p>
            <a:r>
              <a:rPr lang="en-US" sz="3600" dirty="0">
                <a:solidFill>
                  <a:srgbClr val="C00000"/>
                </a:solidFill>
                <a:latin typeface="Impact" panose="020B0806030902050204" pitchFamily="34" charset="0"/>
              </a:rPr>
              <a:t>PST-012</a:t>
            </a:r>
          </a:p>
        </p:txBody>
      </p:sp>
    </p:spTree>
    <p:extLst>
      <p:ext uri="{BB962C8B-B14F-4D97-AF65-F5344CB8AC3E}">
        <p14:creationId xmlns:p14="http://schemas.microsoft.com/office/powerpoint/2010/main" val="41509852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D114F82E-376B-4ACC-A94E-6CC45E223DFA}" vid="{F6807AF6-4644-4B72-BCA3-01426733B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2015_PPT_UNC_V7</Template>
  <TotalTime>42780</TotalTime>
  <Words>826</Words>
  <Application>Microsoft Macintosh PowerPoint</Application>
  <PresentationFormat>On-screen Show (4:3)</PresentationFormat>
  <Paragraphs>126</Paragraphs>
  <Slides>15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Arial Narrow</vt:lpstr>
      <vt:lpstr>Calibri</vt:lpstr>
      <vt:lpstr>Impact</vt:lpstr>
      <vt:lpstr>Lucida Grande</vt:lpstr>
      <vt:lpstr>Open Sans</vt:lpstr>
      <vt:lpstr>Times New Roman</vt:lpstr>
      <vt:lpstr>Wingdings</vt:lpstr>
      <vt:lpstr>Wingdings 2</vt:lpstr>
      <vt:lpstr>2015_PPT_UNC_V7.06 (1)</vt:lpstr>
      <vt:lpstr>PMT-004 Validation Testing for Thermal Scattering Laws and Some Interesting Temperature-Dependent Implications  </vt:lpstr>
      <vt:lpstr>PU-MET-MIXED-002</vt:lpstr>
      <vt:lpstr>PMM-002 Results Against ICSBEP Pu Benchmarks- MCNP6.1</vt:lpstr>
      <vt:lpstr>Region of Interest for TEX TSL Experiments</vt:lpstr>
      <vt:lpstr>Experimental Set-up</vt:lpstr>
      <vt:lpstr>Four Additional Thermal TEX-Pu Experiments- Completed in September 2021</vt:lpstr>
      <vt:lpstr>Preliminary PMT-004 Benchmark Results</vt:lpstr>
      <vt:lpstr>ENDF/B-VIII.1 Lucite TSL is an Small Improvement, Large Temperature Dependence</vt:lpstr>
      <vt:lpstr>Larger Implications of TSL Temperature Dependence</vt:lpstr>
      <vt:lpstr>PST Temperatures versus Pu Solution Conc </vt:lpstr>
      <vt:lpstr>Keff Effect of TSL Temp on Subset PST Benchmarks</vt:lpstr>
      <vt:lpstr>Keff Effect of TSL Temp on Subset PST Benchmarks</vt:lpstr>
      <vt:lpstr>Conclusions and Future Work</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Percher, Catherine Goff</dc:creator>
  <cp:lastModifiedBy>Percher, Catherine</cp:lastModifiedBy>
  <cp:revision>127</cp:revision>
  <cp:lastPrinted>2023-04-21T14:45:33Z</cp:lastPrinted>
  <dcterms:created xsi:type="dcterms:W3CDTF">2019-05-06T22:10:50Z</dcterms:created>
  <dcterms:modified xsi:type="dcterms:W3CDTF">2023-04-26T02:05:38Z</dcterms:modified>
</cp:coreProperties>
</file>