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758" r:id="rId3"/>
    <p:sldId id="748" r:id="rId4"/>
    <p:sldId id="750" r:id="rId5"/>
    <p:sldId id="749" r:id="rId6"/>
    <p:sldId id="742" r:id="rId7"/>
    <p:sldId id="757" r:id="rId8"/>
    <p:sldId id="259" r:id="rId9"/>
    <p:sldId id="753" r:id="rId10"/>
    <p:sldId id="760" r:id="rId11"/>
    <p:sldId id="754" r:id="rId12"/>
    <p:sldId id="755" r:id="rId13"/>
    <p:sldId id="756" r:id="rId14"/>
    <p:sldId id="761" r:id="rId15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1"/>
    <p:restoredTop sz="94601"/>
  </p:normalViewPr>
  <p:slideViewPr>
    <p:cSldViewPr snapToGrid="0">
      <p:cViewPr varScale="1">
        <p:scale>
          <a:sx n="104" d="100"/>
          <a:sy n="104" d="100"/>
        </p:scale>
        <p:origin x="1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E6E0-2E4A-EB4A-AF85-EA508EBA0DC2}" type="datetimeFigureOut">
              <a:rPr lang="en-IL" smtClean="0"/>
              <a:t>30/05/2023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1C9F-CF02-4E49-A4B3-C80960F025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604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9624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EDD6-FA03-2E7A-31D3-E7075BBD3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EC234-C6E2-6F66-8901-4071A4801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7CB5-F921-9C51-4F28-3F71D645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9196-7116-3F4D-A5D2-6739CDB6A310}" type="datetimeFigureOut">
              <a:rPr lang="en-IL" smtClean="0"/>
              <a:t>30/05/2023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2DB3C-2218-DB11-9B8A-D46D373D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5EEB5-32A6-EE46-7614-44E7A205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4835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542-9442-B674-5EA9-B9C845DC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AF024-C50D-84F6-82D4-8A19195DD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28F0D-6616-DCE7-2CBD-14FA8386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9196-7116-3F4D-A5D2-6739CDB6A310}" type="datetimeFigureOut">
              <a:rPr lang="en-IL" smtClean="0"/>
              <a:t>30/05/2023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FFBD1-E594-17E9-9FCD-7542DAC4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97444-DEA1-6BA2-3786-DABE77A1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629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DA9AAB-6D12-6AD5-5740-A84522CDA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73723-C1DF-673D-429A-9FA77A809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332B3-AF85-06D5-86E3-588D127F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9196-7116-3F4D-A5D2-6739CDB6A310}" type="datetimeFigureOut">
              <a:rPr lang="en-IL" smtClean="0"/>
              <a:t>30/05/2023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C646-ECDF-9965-9481-5550D934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35B5F-8BD8-38F4-379A-CE3CA2D0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812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BDEE-7F0B-2551-9A97-BB50B6C8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77F31-7A9B-1B14-DA1E-9AA6D3818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A309A-17D6-669C-6079-B7FDC61E7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9196-7116-3F4D-A5D2-6739CDB6A310}" type="datetimeFigureOut">
              <a:rPr lang="en-IL" smtClean="0"/>
              <a:t>30/05/2023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54E81-DDAD-5676-7857-A1532330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ABC45-3E66-BAEA-F8A3-5A12F77E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8230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1E18-57A9-9456-6AF5-D20F416D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CFBC9-926C-D763-8B8F-F0CEFD781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AD92F-07CC-5DEF-2442-82D2DCFE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9196-7116-3F4D-A5D2-6739CDB6A310}" type="datetimeFigureOut">
              <a:rPr lang="en-IL" smtClean="0"/>
              <a:t>30/05/2023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3863-8202-DADC-994C-A00EE307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F912A-D173-BC21-7D06-87B01D1C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9030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5056-9F97-9A67-B1AC-B8D06BF1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E16E7-5E35-2B6B-1E4E-9CC69C096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D430C-76AA-FC06-6EFF-9265B75FB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649F5-E16D-0887-4DAA-6EE364EE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9196-7116-3F4D-A5D2-6739CDB6A310}" type="datetimeFigureOut">
              <a:rPr lang="en-IL" smtClean="0"/>
              <a:t>30/05/2023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83917-A80C-05EE-CA3D-4250386E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DF7DA-13D5-77AD-4D76-33947EAD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188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4D09-5C42-010C-9C93-1F4FB515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60BEB-7EF4-3BD4-7E06-C9A08A3C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3290D-CF48-9D13-834B-17ED4116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A0FE9-1AB6-90B4-684A-715355819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1C838-8D4A-C2E0-0875-56E55E0BF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91A50-EA1C-B38A-811F-E3F6FC9C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9196-7116-3F4D-A5D2-6739CDB6A310}" type="datetimeFigureOut">
              <a:rPr lang="en-IL" smtClean="0"/>
              <a:t>30/05/2023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450506-B96F-DD96-E9DB-DF856EBF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64DF8-818A-8153-BC62-3877EE11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498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1208-B06F-41D1-22A2-4A3C0B3A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E9EB5-964D-A04B-24F2-D4384050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9196-7116-3F4D-A5D2-6739CDB6A310}" type="datetimeFigureOut">
              <a:rPr lang="en-IL" smtClean="0"/>
              <a:t>30/05/2023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7D21D-FE0E-97D5-DFBD-C6EE2D84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7E921-EE9B-1F04-9151-68DC6041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2975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B2822-2C8F-D588-F335-0CCACB8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9196-7116-3F4D-A5D2-6739CDB6A310}" type="datetimeFigureOut">
              <a:rPr lang="en-IL" smtClean="0"/>
              <a:t>30/05/2023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6DF42-D83B-99DF-FED2-8637F3C1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5DF97-9BCE-320C-A679-77E59EC3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7008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7F4C-4984-D806-78B6-2E8FAF94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DC76-D987-345D-4F57-858A343C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68CFF-01AC-8F2B-4511-32DF519C6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DF1A5-F94E-47F4-94A0-0D75A151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9196-7116-3F4D-A5D2-6739CDB6A310}" type="datetimeFigureOut">
              <a:rPr lang="en-IL" smtClean="0"/>
              <a:t>30/05/2023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16433-D393-74E6-FAE2-EED11272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E0483-82C3-B2F9-B03E-D259DCA5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940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7E8-1AE1-4474-4C43-3557075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A8555-54C3-2E9B-9EC6-FAFF1FCAF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1FC91-6114-BF7D-74F3-F0B689896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CA89C-BAE0-823C-2410-0551329E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9196-7116-3F4D-A5D2-6739CDB6A310}" type="datetimeFigureOut">
              <a:rPr lang="en-IL" smtClean="0"/>
              <a:t>30/05/2023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27453-FCE8-A82E-716E-CD7B8358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F9F15-511C-DB7A-A0E9-4B5EBCC9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821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FA5C54-7D04-3D31-77C7-D3969B23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87A0-24CE-39CD-BF4A-F7B3CB484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AEEA8-145A-2944-2F7A-18BC2819C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9196-7116-3F4D-A5D2-6739CDB6A310}" type="datetimeFigureOut">
              <a:rPr lang="en-IL" smtClean="0"/>
              <a:t>30/05/2023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13789-544E-401A-A712-F988F188D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E1E7-2474-E108-1377-31C6CF00B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1326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8.01694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arxiv.org/abs/2108.0169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2F4B11-2DAF-A6B5-F640-B6555208B9F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221457"/>
                <a:ext cx="9144000" cy="1108364"/>
              </a:xfrm>
            </p:spPr>
            <p:txBody>
              <a:bodyPr>
                <a:normAutofit/>
              </a:bodyPr>
              <a:lstStyle/>
              <a:p>
                <a:pPr algn="ctr" defTabSz="91440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</a:pPr>
                <a:r>
                  <a:rPr lang="en-US" dirty="0"/>
                  <a:t>Incoherent </a:t>
                </a:r>
                <a:r>
                  <a:rPr lang="en-US" sz="6600" dirty="0"/>
                  <a:t>J</a:t>
                </a:r>
                <a:r>
                  <a:rPr lang="en-US" dirty="0"/>
                  <a:t>/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 Production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2F4B11-2DAF-A6B5-F640-B6555208B9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221457"/>
                <a:ext cx="9144000" cy="1108364"/>
              </a:xfrm>
              <a:blipFill>
                <a:blip r:embed="rId3"/>
                <a:stretch>
                  <a:fillRect l="-416" t="-18182" r="-277" b="-409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94693"/>
            <a:ext cx="9144000" cy="2567853"/>
          </a:xfrm>
        </p:spPr>
        <p:txBody>
          <a:bodyPr>
            <a:normAutofit lnSpcReduction="10000"/>
          </a:bodyPr>
          <a:lstStyle/>
          <a:p>
            <a:r>
              <a:rPr lang="en-IL" dirty="0"/>
              <a:t>Zvi Citron, Michael Pitt, </a:t>
            </a:r>
            <a:r>
              <a:rPr lang="en-IL" u="sng" dirty="0"/>
              <a:t>Eden Mautner</a:t>
            </a:r>
          </a:p>
          <a:p>
            <a:br>
              <a:rPr lang="en-IL" sz="2800" dirty="0"/>
            </a:br>
            <a:r>
              <a:rPr lang="en-IL" sz="2800" dirty="0"/>
              <a:t>eA Study Meeting</a:t>
            </a:r>
          </a:p>
          <a:p>
            <a:r>
              <a:rPr lang="en-IL" dirty="0"/>
              <a:t>BGU RHI Group</a:t>
            </a:r>
          </a:p>
          <a:p>
            <a:endParaRPr lang="en-IL" dirty="0"/>
          </a:p>
          <a:p>
            <a:r>
              <a:rPr lang="en-IL" dirty="0"/>
              <a:t>30.5.2023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9E752604-B021-DFCE-6AB1-867ECE9E0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838" y="4627418"/>
            <a:ext cx="2197100" cy="16764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7A250CF-46C0-8278-CA95-B53102FDA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981" y="4627418"/>
            <a:ext cx="6400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1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784FA-A87E-11D8-45E4-CCB46050C50A}"/>
              </a:ext>
            </a:extLst>
          </p:cNvPr>
          <p:cNvSpPr txBox="1">
            <a:spLocks/>
          </p:cNvSpPr>
          <p:nvPr/>
        </p:nvSpPr>
        <p:spPr>
          <a:xfrm>
            <a:off x="1524000" y="-42683"/>
            <a:ext cx="9144000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4800" dirty="0"/>
              <a:t>Ions Behavior </a:t>
            </a:r>
            <a:endParaRPr lang="en-IL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35060-4FDD-213D-046B-559E46C41679}"/>
              </a:ext>
            </a:extLst>
          </p:cNvPr>
          <p:cNvSpPr txBox="1"/>
          <p:nvPr/>
        </p:nvSpPr>
        <p:spPr>
          <a:xfrm>
            <a:off x="405145" y="785322"/>
            <a:ext cx="553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We can see that for all events we have hits in the RP.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2630C3-46CF-1C97-8F79-4C4AB202EEDD}"/>
              </a:ext>
            </a:extLst>
          </p:cNvPr>
          <p:cNvGrpSpPr/>
          <p:nvPr/>
        </p:nvGrpSpPr>
        <p:grpSpPr>
          <a:xfrm>
            <a:off x="2288960" y="1403497"/>
            <a:ext cx="7614080" cy="5192409"/>
            <a:chOff x="2288960" y="1403497"/>
            <a:chExt cx="7614080" cy="5192409"/>
          </a:xfrm>
        </p:grpSpPr>
        <p:pic>
          <p:nvPicPr>
            <p:cNvPr id="5" name="Picture 4" descr="A picture containing diagram, text, plot, screenshot&#10;&#10;Description automatically generated">
              <a:extLst>
                <a:ext uri="{FF2B5EF4-FFF2-40B4-BE49-F238E27FC236}">
                  <a16:creationId xmlns:a16="http://schemas.microsoft.com/office/drawing/2014/main" id="{4DF6255B-467F-F6CE-B8C2-009E6F412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8960" y="1403497"/>
              <a:ext cx="7614080" cy="51924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BFB505-B310-97AB-8BDB-24DD044D8F54}"/>
                </a:ext>
              </a:extLst>
            </p:cNvPr>
            <p:cNvSpPr/>
            <p:nvPr/>
          </p:nvSpPr>
          <p:spPr>
            <a:xfrm>
              <a:off x="8674101" y="1765299"/>
              <a:ext cx="984250" cy="148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</p:grpSp>
    </p:spTree>
    <p:extLst>
      <p:ext uri="{BB962C8B-B14F-4D97-AF65-F5344CB8AC3E}">
        <p14:creationId xmlns:p14="http://schemas.microsoft.com/office/powerpoint/2010/main" val="3889020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89614" y="905515"/>
                <a:ext cx="11736915" cy="1079304"/>
              </a:xfrm>
            </p:spPr>
            <p:txBody>
              <a:bodyPr>
                <a:no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Since the results from the BeAGLE Ion’s seem odd, we decided to use data of </a:t>
                </a:r>
                <a:r>
                  <a:rPr lang="en-US" sz="1800" b="1" u="sng" dirty="0"/>
                  <a:t>Coherent</a:t>
                </a:r>
                <a:r>
                  <a:rPr lang="en-US" sz="1800" dirty="0"/>
                  <a:t>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IL" sz="1800" dirty="0"/>
                  <a:t> prodcution, generated from eStarLight, to check that there is indeed no signal in the RP.   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9614" y="905515"/>
                <a:ext cx="11736915" cy="1079304"/>
              </a:xfrm>
              <a:blipFill>
                <a:blip r:embed="rId3"/>
                <a:stretch>
                  <a:fillRect l="-216" t="-4651" r="-5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740784FA-A87E-11D8-45E4-CCB46050C50A}"/>
              </a:ext>
            </a:extLst>
          </p:cNvPr>
          <p:cNvSpPr txBox="1">
            <a:spLocks/>
          </p:cNvSpPr>
          <p:nvPr/>
        </p:nvSpPr>
        <p:spPr>
          <a:xfrm>
            <a:off x="1524000" y="-42683"/>
            <a:ext cx="9144000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4800" dirty="0"/>
              <a:t>eStarLight Ions Behavior </a:t>
            </a:r>
            <a:endParaRPr lang="en-IL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0A919-66B3-DFD9-092E-9603F281985B}"/>
              </a:ext>
            </a:extLst>
          </p:cNvPr>
          <p:cNvSpPr txBox="1"/>
          <p:nvPr/>
        </p:nvSpPr>
        <p:spPr>
          <a:xfrm>
            <a:off x="265471" y="1660073"/>
            <a:ext cx="764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1800" b="1" u="sng" dirty="0"/>
              <a:t>Steps:</a:t>
            </a:r>
            <a:endParaRPr lang="en-US" sz="1800" b="1" u="sng" dirty="0"/>
          </a:p>
          <a:p>
            <a:endParaRPr lang="en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98C16-A71E-1BB5-781E-5213ACAB0553}"/>
              </a:ext>
            </a:extLst>
          </p:cNvPr>
          <p:cNvSpPr/>
          <p:nvPr/>
        </p:nvSpPr>
        <p:spPr>
          <a:xfrm>
            <a:off x="4155339" y="1757860"/>
            <a:ext cx="3761772" cy="7755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 b="1" dirty="0"/>
              <a:t>Produced events using eStarLight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0F2D2-FB1A-0229-2621-90CF74094026}"/>
              </a:ext>
            </a:extLst>
          </p:cNvPr>
          <p:cNvSpPr/>
          <p:nvPr/>
        </p:nvSpPr>
        <p:spPr>
          <a:xfrm>
            <a:off x="3104285" y="3239448"/>
            <a:ext cx="5831711" cy="5247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 b="1" dirty="0"/>
              <a:t>Simulated through ePIC geometry (DDSIM)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F9E901-B229-6D29-8C82-27E5C883C000}"/>
              </a:ext>
            </a:extLst>
          </p:cNvPr>
          <p:cNvSpPr/>
          <p:nvPr/>
        </p:nvSpPr>
        <p:spPr>
          <a:xfrm>
            <a:off x="4879211" y="4440956"/>
            <a:ext cx="2433578" cy="5247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 b="1" dirty="0"/>
              <a:t>Reconstruction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82E086-60FD-797F-D0E2-960F08C8C810}"/>
              </a:ext>
            </a:extLst>
          </p:cNvPr>
          <p:cNvCxnSpPr/>
          <p:nvPr/>
        </p:nvCxnSpPr>
        <p:spPr>
          <a:xfrm>
            <a:off x="6063886" y="2627061"/>
            <a:ext cx="0" cy="470595"/>
          </a:xfrm>
          <a:prstGeom prst="straightConnector1">
            <a:avLst/>
          </a:prstGeom>
          <a:ln w="793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415AD8-09A1-F555-6F2D-E2E7B7118AFB}"/>
              </a:ext>
            </a:extLst>
          </p:cNvPr>
          <p:cNvCxnSpPr/>
          <p:nvPr/>
        </p:nvCxnSpPr>
        <p:spPr>
          <a:xfrm>
            <a:off x="6085732" y="3871836"/>
            <a:ext cx="0" cy="470595"/>
          </a:xfrm>
          <a:prstGeom prst="straightConnector1">
            <a:avLst/>
          </a:prstGeom>
          <a:ln w="793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1D04329-EBBE-2065-DAB9-5F19F09D4CB0}"/>
              </a:ext>
            </a:extLst>
          </p:cNvPr>
          <p:cNvSpPr/>
          <p:nvPr/>
        </p:nvSpPr>
        <p:spPr>
          <a:xfrm>
            <a:off x="4479397" y="5686261"/>
            <a:ext cx="3250074" cy="7755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 b="1" dirty="0"/>
              <a:t>Analyzing the Pb Ions behavior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0C03DB-CE44-18FA-12F3-ADC2FCA36810}"/>
              </a:ext>
            </a:extLst>
          </p:cNvPr>
          <p:cNvCxnSpPr/>
          <p:nvPr/>
        </p:nvCxnSpPr>
        <p:spPr>
          <a:xfrm>
            <a:off x="6097307" y="5088342"/>
            <a:ext cx="0" cy="470595"/>
          </a:xfrm>
          <a:prstGeom prst="straightConnector1">
            <a:avLst/>
          </a:prstGeom>
          <a:ln w="793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2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07" y="889493"/>
            <a:ext cx="10090593" cy="1108639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Since we are now looking at coherent event’s we expect: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 All the Pb Ion’s to reach the end of the world volume (ePIC geometry) at 100 meters.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No tracks in the RP’s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just"/>
            <a:endParaRPr lang="en-IL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15484-1B4F-74A6-2627-43BA037EE0DF}"/>
              </a:ext>
            </a:extLst>
          </p:cNvPr>
          <p:cNvSpPr txBox="1"/>
          <p:nvPr/>
        </p:nvSpPr>
        <p:spPr>
          <a:xfrm>
            <a:off x="4110970" y="6432282"/>
            <a:ext cx="396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000" dirty="0">
                <a:solidFill>
                  <a:srgbClr val="C00000"/>
                </a:solidFill>
              </a:rPr>
              <a:t>Once again, not what we expected… </a:t>
            </a:r>
          </a:p>
        </p:txBody>
      </p:sp>
      <p:pic>
        <p:nvPicPr>
          <p:cNvPr id="24" name="Picture 23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CAE54F4D-9A0F-8A4A-200B-966DBB2DF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3" r="8661" b="1995"/>
          <a:stretch/>
        </p:blipFill>
        <p:spPr>
          <a:xfrm>
            <a:off x="3083742" y="1928633"/>
            <a:ext cx="6017126" cy="4503649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DCA2B91-DF54-3B86-1888-1EEEF3B02182}"/>
              </a:ext>
            </a:extLst>
          </p:cNvPr>
          <p:cNvSpPr txBox="1">
            <a:spLocks/>
          </p:cNvSpPr>
          <p:nvPr/>
        </p:nvSpPr>
        <p:spPr>
          <a:xfrm>
            <a:off x="804872" y="25400"/>
            <a:ext cx="10574867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4800" dirty="0"/>
              <a:t>eStarLight Reconstructed Ions Behavior </a:t>
            </a:r>
            <a:endParaRPr lang="en-IL" sz="5400" dirty="0"/>
          </a:p>
        </p:txBody>
      </p:sp>
    </p:spTree>
    <p:extLst>
      <p:ext uri="{BB962C8B-B14F-4D97-AF65-F5344CB8AC3E}">
        <p14:creationId xmlns:p14="http://schemas.microsoft.com/office/powerpoint/2010/main" val="97038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07" y="1316714"/>
            <a:ext cx="12002386" cy="464744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Since we are now looking at coherent event’s we expect all the Pb Ion’s to reach the end of the beampipe (z = 100 m).</a:t>
            </a:r>
          </a:p>
          <a:p>
            <a:pPr algn="just"/>
            <a:endParaRPr lang="en-IL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52CE8-9489-67D3-5DFB-4AF9B5EEBDDF}"/>
              </a:ext>
            </a:extLst>
          </p:cNvPr>
          <p:cNvSpPr txBox="1">
            <a:spLocks/>
          </p:cNvSpPr>
          <p:nvPr/>
        </p:nvSpPr>
        <p:spPr>
          <a:xfrm>
            <a:off x="804872" y="218304"/>
            <a:ext cx="10574867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4000" dirty="0"/>
              <a:t>Track Kinematics Reconstructed by RP in Coherent Events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9CB6F-DE71-6E4C-94DC-E85F646AC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08" y="1833179"/>
            <a:ext cx="4497339" cy="429417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2A7D7F1-4D29-A220-AF3B-6910B3B283ED}"/>
              </a:ext>
            </a:extLst>
          </p:cNvPr>
          <p:cNvGrpSpPr/>
          <p:nvPr/>
        </p:nvGrpSpPr>
        <p:grpSpPr>
          <a:xfrm>
            <a:off x="5370596" y="1833179"/>
            <a:ext cx="6372000" cy="4347612"/>
            <a:chOff x="5362129" y="1658570"/>
            <a:chExt cx="6372000" cy="4347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298DF35-C5DE-03FD-AAA1-5CC5BD6C2C75}"/>
                </a:ext>
              </a:extLst>
            </p:cNvPr>
            <p:cNvGrpSpPr/>
            <p:nvPr/>
          </p:nvGrpSpPr>
          <p:grpSpPr>
            <a:xfrm>
              <a:off x="5362129" y="1658570"/>
              <a:ext cx="6372000" cy="4294174"/>
              <a:chOff x="5362129" y="1658570"/>
              <a:chExt cx="6372000" cy="429417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45CC500-DCF3-7444-7F8E-2A587457CB1B}"/>
                  </a:ext>
                </a:extLst>
              </p:cNvPr>
              <p:cNvGrpSpPr/>
              <p:nvPr/>
            </p:nvGrpSpPr>
            <p:grpSpPr>
              <a:xfrm>
                <a:off x="5362129" y="1658570"/>
                <a:ext cx="6372000" cy="4294174"/>
                <a:chOff x="5362129" y="1658570"/>
                <a:chExt cx="6372000" cy="429417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0074BB90-B551-5383-FFF3-7A2227534D16}"/>
                    </a:ext>
                  </a:extLst>
                </p:cNvPr>
                <p:cNvGrpSpPr/>
                <p:nvPr/>
              </p:nvGrpSpPr>
              <p:grpSpPr>
                <a:xfrm>
                  <a:off x="5362129" y="1658570"/>
                  <a:ext cx="6372000" cy="4294174"/>
                  <a:chOff x="5362129" y="1658570"/>
                  <a:chExt cx="6372000" cy="4294174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9F12003D-DED4-2FA3-3719-B80DB88E2EF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362129" y="1658570"/>
                    <a:ext cx="6372000" cy="4294174"/>
                    <a:chOff x="5900654" y="1951289"/>
                    <a:chExt cx="6625745" cy="4464000"/>
                  </a:xfrm>
                </p:grpSpPr>
                <p:pic>
                  <p:nvPicPr>
                    <p:cNvPr id="9" name="Picture 8" descr="A picture containing text, diagram, screenshot, line&#10;&#10;Description automatically generated">
                      <a:extLst>
                        <a:ext uri="{FF2B5EF4-FFF2-40B4-BE49-F238E27FC236}">
                          <a16:creationId xmlns:a16="http://schemas.microsoft.com/office/drawing/2014/main" id="{047FF187-4DF5-1EF3-28E8-89D82858A0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5907368" y="1951289"/>
                      <a:ext cx="6619031" cy="4464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Picture 12" descr="A picture containing text, line, diagram, plot&#10;&#10;Description automatically generated">
                      <a:extLst>
                        <a:ext uri="{FF2B5EF4-FFF2-40B4-BE49-F238E27FC236}">
                          <a16:creationId xmlns:a16="http://schemas.microsoft.com/office/drawing/2014/main" id="{D347C5EB-98A2-B055-34E1-6FA0C4D7D24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rcRect l="1" t="94611" r="52901" b="355"/>
                    <a:stretch/>
                  </p:blipFill>
                  <p:spPr>
                    <a:xfrm>
                      <a:off x="6781754" y="1951290"/>
                      <a:ext cx="3886246" cy="2826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" name="Picture 10" descr="A picture containing text, line, diagram, plot&#10;&#10;Description automatically generated">
                      <a:extLst>
                        <a:ext uri="{FF2B5EF4-FFF2-40B4-BE49-F238E27FC236}">
                          <a16:creationId xmlns:a16="http://schemas.microsoft.com/office/drawing/2014/main" id="{F4C419B1-7995-E80E-51A2-1894A922C8E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rcRect l="8975" t="293" r="54689" b="94630"/>
                    <a:stretch/>
                  </p:blipFill>
                  <p:spPr>
                    <a:xfrm>
                      <a:off x="5900654" y="1965372"/>
                      <a:ext cx="2824223" cy="268542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591AF5B-5D3F-57EF-84AB-3CE632891CCC}"/>
                      </a:ext>
                    </a:extLst>
                  </p:cNvPr>
                  <p:cNvSpPr/>
                  <p:nvPr/>
                </p:nvSpPr>
                <p:spPr>
                  <a:xfrm>
                    <a:off x="9898514" y="1682977"/>
                    <a:ext cx="540774" cy="2081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D6A8A6D-0B50-3118-CD67-23E429DF8DE0}"/>
                    </a:ext>
                  </a:extLst>
                </p:cNvPr>
                <p:cNvSpPr txBox="1"/>
                <p:nvPr/>
              </p:nvSpPr>
              <p:spPr>
                <a:xfrm>
                  <a:off x="7238056" y="1833179"/>
                  <a:ext cx="26382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L" sz="1400" dirty="0"/>
                    <a:t>RP particles reconstructed energy</a:t>
                  </a:r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ED2E68B-8D3A-ACD6-8D36-C352986FF366}"/>
                  </a:ext>
                </a:extLst>
              </p:cNvPr>
              <p:cNvSpPr/>
              <p:nvPr/>
            </p:nvSpPr>
            <p:spPr>
              <a:xfrm>
                <a:off x="8563995" y="5782623"/>
                <a:ext cx="2815744" cy="170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42A2E7-2AB4-46EA-BCF3-D2BCF028FE26}"/>
                </a:ext>
              </a:extLst>
            </p:cNvPr>
            <p:cNvSpPr txBox="1"/>
            <p:nvPr/>
          </p:nvSpPr>
          <p:spPr>
            <a:xfrm>
              <a:off x="9706875" y="5729183"/>
              <a:ext cx="14696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L" sz="1200" dirty="0"/>
                <a:t>Particles Energy GeV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CF2B397-A633-DB46-22FE-D95B229D56EE}"/>
              </a:ext>
            </a:extLst>
          </p:cNvPr>
          <p:cNvSpPr txBox="1"/>
          <p:nvPr/>
        </p:nvSpPr>
        <p:spPr>
          <a:xfrm>
            <a:off x="294357" y="6386178"/>
            <a:ext cx="1161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L" sz="2000" b="1" dirty="0">
                <a:solidFill>
                  <a:srgbClr val="C00000"/>
                </a:solidFill>
              </a:rPr>
              <a:t>The energy scale of the reconstructed particles seem to be to high according to the RP energy acceptence. </a:t>
            </a:r>
          </a:p>
        </p:txBody>
      </p:sp>
    </p:spTree>
    <p:extLst>
      <p:ext uri="{BB962C8B-B14F-4D97-AF65-F5344CB8AC3E}">
        <p14:creationId xmlns:p14="http://schemas.microsoft.com/office/powerpoint/2010/main" val="381040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-39905" y="226139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82393-52EE-02C8-1371-5A46D33552AF}"/>
              </a:ext>
            </a:extLst>
          </p:cNvPr>
          <p:cNvSpPr txBox="1">
            <a:spLocks/>
          </p:cNvSpPr>
          <p:nvPr/>
        </p:nvSpPr>
        <p:spPr>
          <a:xfrm>
            <a:off x="1523999" y="347845"/>
            <a:ext cx="9144000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4800" dirty="0"/>
              <a:t>Conclusions</a:t>
            </a:r>
            <a:endParaRPr lang="en-IL" sz="5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884DE28-02D6-5A75-544B-7B7C8B0BFB99}"/>
              </a:ext>
            </a:extLst>
          </p:cNvPr>
          <p:cNvSpPr txBox="1">
            <a:spLocks/>
          </p:cNvSpPr>
          <p:nvPr/>
        </p:nvSpPr>
        <p:spPr>
          <a:xfrm>
            <a:off x="213340" y="1373355"/>
            <a:ext cx="11765319" cy="4836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800" dirty="0"/>
              <a:t>There is 100% signal rejection using the forward RP </a:t>
            </a:r>
            <a:r>
              <a:rPr lang="en-US" sz="1800" dirty="0">
                <a:sym typeface="Wingdings" pitchFamily="2" charset="2"/>
              </a:rPr>
              <a:t> Not sure why this is the case (looking into it).</a:t>
            </a:r>
          </a:p>
          <a:p>
            <a:pPr algn="just">
              <a:lnSpc>
                <a:spcPct val="200000"/>
              </a:lnSpc>
            </a:pPr>
            <a:r>
              <a:rPr lang="en-US" sz="1800" dirty="0">
                <a:sym typeface="Wingdings" pitchFamily="2" charset="2"/>
              </a:rPr>
              <a:t>Some Ion’s have characteristics that I did not expect. </a:t>
            </a:r>
          </a:p>
          <a:p>
            <a:pPr algn="just">
              <a:lnSpc>
                <a:spcPct val="200000"/>
              </a:lnSpc>
            </a:pPr>
            <a:r>
              <a:rPr lang="en-US" sz="1800" dirty="0">
                <a:sym typeface="Wingdings" pitchFamily="2" charset="2"/>
              </a:rPr>
              <a:t>Particles energy, reconstructed in the RP, don’t match the RP energy acceptance plot (produced by Michael).</a:t>
            </a:r>
          </a:p>
          <a:p>
            <a:pPr algn="just">
              <a:lnSpc>
                <a:spcPct val="200000"/>
              </a:lnSpc>
            </a:pPr>
            <a:endParaRPr lang="en-US" sz="1800" dirty="0">
              <a:sym typeface="Wingdings" pitchFamily="2" charset="2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1800" b="1" u="sng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Questions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How can I know if the Ion’s are simulated properly through ePIC? </a:t>
            </a:r>
          </a:p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Any other suggestions? </a:t>
            </a:r>
          </a:p>
          <a:p>
            <a:pPr algn="just">
              <a:lnSpc>
                <a:spcPct val="200000"/>
              </a:lnSpc>
            </a:pPr>
            <a:endParaRPr lang="en-US" sz="1800" dirty="0">
              <a:sym typeface="Wingdings" pitchFamily="2" charset="2"/>
            </a:endParaRPr>
          </a:p>
          <a:p>
            <a:pPr algn="just">
              <a:lnSpc>
                <a:spcPct val="200000"/>
              </a:lnSpc>
            </a:pPr>
            <a:endParaRPr lang="en-US" sz="1800" dirty="0">
              <a:sym typeface="Wingdings" pitchFamily="2" charset="2"/>
            </a:endParaRPr>
          </a:p>
          <a:p>
            <a:pPr algn="just">
              <a:lnSpc>
                <a:spcPct val="200000"/>
              </a:lnSpc>
            </a:pPr>
            <a:endParaRPr lang="en-US" sz="1800" dirty="0"/>
          </a:p>
          <a:p>
            <a:pPr marL="0" indent="0" algn="just">
              <a:lnSpc>
                <a:spcPct val="200000"/>
              </a:lnSpc>
              <a:buNone/>
            </a:pPr>
            <a:endParaRPr lang="en-US" sz="1800" dirty="0"/>
          </a:p>
          <a:p>
            <a:pPr algn="just">
              <a:lnSpc>
                <a:spcPct val="200000"/>
              </a:lnSpc>
            </a:pPr>
            <a:endParaRPr lang="en-IL" sz="1800" dirty="0"/>
          </a:p>
        </p:txBody>
      </p:sp>
    </p:spTree>
    <p:extLst>
      <p:ext uri="{BB962C8B-B14F-4D97-AF65-F5344CB8AC3E}">
        <p14:creationId xmlns:p14="http://schemas.microsoft.com/office/powerpoint/2010/main" val="3004122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337"/>
            <a:ext cx="9144000" cy="878361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Overview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81" y="1210776"/>
            <a:ext cx="11057861" cy="5275084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IL" dirty="0"/>
              <a:t>Reminder.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IL" dirty="0"/>
              <a:t>Past studies - Vetoing </a:t>
            </a:r>
            <a:r>
              <a:rPr lang="en-IL" b="1" u="sng" dirty="0"/>
              <a:t>Incoherent</a:t>
            </a:r>
            <a:r>
              <a:rPr lang="en-IL" dirty="0"/>
              <a:t> VM production in ECCE. </a:t>
            </a:r>
            <a:r>
              <a:rPr lang="en-IL" sz="2000" dirty="0"/>
              <a:t>(</a:t>
            </a:r>
            <a:r>
              <a:rPr lang="en-US" sz="2000" u="sng" dirty="0">
                <a:solidFill>
                  <a:schemeClr val="accent5">
                    <a:lumMod val="75000"/>
                  </a:schemeClr>
                </a:solidFill>
                <a:latin typeface="Lucida Grande" panose="020B06000405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arXiv:2108.01694</a:t>
            </a:r>
            <a:r>
              <a:rPr lang="en-IL" sz="2000" dirty="0"/>
              <a:t>)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IL" dirty="0"/>
              <a:t>Vetoing </a:t>
            </a:r>
            <a:r>
              <a:rPr lang="en-IL" b="1" u="sng" dirty="0"/>
              <a:t>Incoherent</a:t>
            </a:r>
            <a:r>
              <a:rPr lang="en-IL" dirty="0"/>
              <a:t> VM production in ePIC. </a:t>
            </a:r>
            <a:r>
              <a:rPr lang="en-IL" sz="2000" dirty="0"/>
              <a:t>(This study)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IL" dirty="0"/>
              <a:t> Initial vetoing results. 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IL" dirty="0"/>
              <a:t>Detour – BeAGLE/eStarLight analysis of Ion’s behavior. 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IL" dirty="0"/>
              <a:t>Future work. 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endParaRPr lang="en-IL" dirty="0"/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endParaRPr lang="en-IL" dirty="0"/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21380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337"/>
            <a:ext cx="9144000" cy="878361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Reminder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89614" y="923698"/>
                <a:ext cx="12002386" cy="2127846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IL" sz="1800" dirty="0"/>
                  <a:t> production events can be found in </a:t>
                </a:r>
                <a:r>
                  <a:rPr lang="en-US" sz="1800" dirty="0"/>
                  <a:t> eA collision, or in our case</a:t>
                </a:r>
                <a:r>
                  <a:rPr lang="en-US" sz="1800" b="1" dirty="0"/>
                  <a:t>, ePb collision</a:t>
                </a:r>
                <a:r>
                  <a:rPr lang="en-US" sz="1800" dirty="0"/>
                  <a:t>. </a:t>
                </a:r>
                <a:r>
                  <a:rPr lang="en-IL" sz="1800" dirty="0"/>
                  <a:t> 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L" sz="1800" dirty="0"/>
                  <a:t>Both </a:t>
                </a:r>
                <a:r>
                  <a:rPr lang="en-IL" sz="1800" b="1" dirty="0"/>
                  <a:t>coherent</a:t>
                </a:r>
                <a:r>
                  <a:rPr lang="en-IL" sz="1800" dirty="0"/>
                  <a:t> and </a:t>
                </a:r>
                <a:r>
                  <a:rPr lang="en-IL" sz="1800" b="1" dirty="0"/>
                  <a:t>incoherent</a:t>
                </a:r>
                <a:r>
                  <a:rPr lang="en-IL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IL" sz="1800" dirty="0"/>
                  <a:t> can be produced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L" sz="1800" dirty="0"/>
                  <a:t>In </a:t>
                </a:r>
                <a:r>
                  <a:rPr lang="en-IL" sz="1800" b="1" dirty="0"/>
                  <a:t>incoherent</a:t>
                </a:r>
                <a:r>
                  <a:rPr lang="en-IL" sz="1800" dirty="0"/>
                  <a:t> events the proccess is in the form </a:t>
                </a:r>
                <a:r>
                  <a:rPr lang="en-US" sz="1800" dirty="0"/>
                  <a:t>of</a:t>
                </a:r>
                <a:r>
                  <a:rPr lang="en-IL" sz="1800" dirty="0"/>
                  <a:t> 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IL" sz="1800" b="1" dirty="0"/>
                  <a:t> 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L" sz="1800" dirty="0"/>
                  <a:t>In </a:t>
                </a:r>
                <a:r>
                  <a:rPr lang="en-IL" sz="1800" b="1" dirty="0"/>
                  <a:t>coherent</a:t>
                </a:r>
                <a:r>
                  <a:rPr lang="en-IL" sz="1800" dirty="0"/>
                  <a:t> events the proccess is in the form </a:t>
                </a:r>
                <a:r>
                  <a:rPr lang="en-US" sz="1800" dirty="0"/>
                  <a:t>of</a:t>
                </a:r>
                <a:r>
                  <a:rPr lang="en-IL" sz="1800" dirty="0"/>
                  <a:t> 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𝑷𝒃</m:t>
                    </m:r>
                  </m:oMath>
                </a14:m>
                <a:r>
                  <a:rPr lang="en-IL" sz="1800" b="1" dirty="0"/>
                  <a:t>   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9614" y="923698"/>
                <a:ext cx="12002386" cy="2127846"/>
              </a:xfrm>
              <a:blipFill>
                <a:blip r:embed="rId3"/>
                <a:stretch>
                  <a:fillRect l="-211" t="-23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0053B3C-1D67-A764-393B-924EB3F79DFF}"/>
              </a:ext>
            </a:extLst>
          </p:cNvPr>
          <p:cNvGrpSpPr/>
          <p:nvPr/>
        </p:nvGrpSpPr>
        <p:grpSpPr>
          <a:xfrm>
            <a:off x="789984" y="2563491"/>
            <a:ext cx="10612032" cy="3905240"/>
            <a:chOff x="884791" y="2546558"/>
            <a:chExt cx="10612032" cy="3905240"/>
          </a:xfrm>
        </p:grpSpPr>
        <p:pic>
          <p:nvPicPr>
            <p:cNvPr id="10" name="Picture 9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D20935A1-EE0B-3C2B-BBA5-3C6A96498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4021" b="17901"/>
            <a:stretch/>
          </p:blipFill>
          <p:spPr>
            <a:xfrm>
              <a:off x="884791" y="2546558"/>
              <a:ext cx="10612032" cy="39052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3EC90D-63E6-9133-9173-CCD12964E323}"/>
                </a:ext>
              </a:extLst>
            </p:cNvPr>
            <p:cNvSpPr txBox="1"/>
            <p:nvPr/>
          </p:nvSpPr>
          <p:spPr>
            <a:xfrm>
              <a:off x="3095110" y="2690679"/>
              <a:ext cx="12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L" dirty="0"/>
                <a:t>Coherent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74E41-CF70-AD2A-92E3-47A0BFA6568B}"/>
                </a:ext>
              </a:extLst>
            </p:cNvPr>
            <p:cNvSpPr txBox="1"/>
            <p:nvPr/>
          </p:nvSpPr>
          <p:spPr>
            <a:xfrm>
              <a:off x="8385149" y="2682212"/>
              <a:ext cx="1381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L" dirty="0"/>
                <a:t>Incoherent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337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89614" y="892782"/>
                <a:ext cx="11765319" cy="878361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IL" sz="2000" b="1" u="sng" dirty="0"/>
                  <a:t>Objective:</a:t>
                </a:r>
                <a:r>
                  <a:rPr lang="en-IL" sz="2000" dirty="0"/>
                  <a:t> </a:t>
                </a:r>
              </a:p>
              <a:p>
                <a:pPr algn="just"/>
                <a:r>
                  <a:rPr lang="en-IL" sz="1800" dirty="0"/>
                  <a:t>Creating a vetoing algorithm to significantly reduce the signals from events with incoherent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IL" sz="1800" dirty="0"/>
                  <a:t> production in ePb collisions.  </a:t>
                </a:r>
              </a:p>
              <a:p>
                <a:pPr algn="just"/>
                <a:endParaRPr lang="en-IL" sz="1800" b="1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9614" y="892782"/>
                <a:ext cx="11765319" cy="878361"/>
              </a:xfrm>
              <a:blipFill>
                <a:blip r:embed="rId3"/>
                <a:stretch>
                  <a:fillRect l="-431" t="-8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30B962DD-69BD-8CFF-71A9-D837E4100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275" y="1771143"/>
            <a:ext cx="4288288" cy="5041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F5C0FE-6CE9-7BC8-AB0E-78357B5AF907}"/>
                  </a:ext>
                </a:extLst>
              </p:cNvPr>
              <p:cNvSpPr txBox="1"/>
              <p:nvPr/>
            </p:nvSpPr>
            <p:spPr>
              <a:xfrm>
                <a:off x="488437" y="2551767"/>
                <a:ext cx="6572125" cy="4433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u="sng" dirty="0"/>
                  <a:t>Vetoing Steps: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C00000"/>
                    </a:solidFill>
                  </a:rPr>
                  <a:t>Veto.1: No activit</a:t>
                </a:r>
                <a:r>
                  <a:rPr lang="en-US" dirty="0">
                    <a:solidFill>
                      <a:srgbClr val="C00000"/>
                    </a:solidFill>
                  </a:rPr>
                  <a:t>y other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400" b="0" i="0" dirty="0">
                    <a:solidFill>
                      <a:srgbClr val="C00000"/>
                    </a:solidFill>
                    <a:effectLst/>
                    <a:latin typeface="Lucida Grande" panose="020B0600040502020204" pitchFamily="34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IL" dirty="0">
                    <a:solidFill>
                      <a:srgbClr val="C00000"/>
                    </a:solidFill>
                  </a:rPr>
                  <a:t>  in the main detector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&gt;100 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𝑀𝑒𝑉</m:t>
                        </m:r>
                      </m:num>
                      <m:den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IL" dirty="0">
                    <a:solidFill>
                      <a:srgbClr val="C00000"/>
                    </a:solidFill>
                  </a:rPr>
                  <a:t>) 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L" dirty="0">
                    <a:solidFill>
                      <a:srgbClr val="C00000"/>
                    </a:solidFill>
                  </a:rPr>
                  <a:t>Veto.2: Veto.1 and no Neutron in ZDC;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L" dirty="0">
                    <a:solidFill>
                      <a:srgbClr val="C00000"/>
                    </a:solidFill>
                  </a:rPr>
                  <a:t>Veto.3: Veto.2 and no Proton in RP;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L" dirty="0">
                    <a:solidFill>
                      <a:srgbClr val="C00000"/>
                    </a:solidFill>
                  </a:rPr>
                  <a:t>Veto.4: Veto.3 and no Proton in OMDs;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L" dirty="0">
                    <a:solidFill>
                      <a:srgbClr val="C00000"/>
                    </a:solidFill>
                  </a:rPr>
                  <a:t>Veto.5: Veto.4 and no Proton in B0;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L" dirty="0">
                    <a:solidFill>
                      <a:srgbClr val="C00000"/>
                    </a:solidFill>
                  </a:rPr>
                  <a:t>Veto.6 Veto.5 and no Photon in B0;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L" dirty="0">
                    <a:solidFill>
                      <a:srgbClr val="C00000"/>
                    </a:solidFill>
                  </a:rPr>
                  <a:t>Veto.7: Veto.6 and no Photon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&gt;50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en-US" sz="1400" b="0" i="0" dirty="0">
                    <a:solidFill>
                      <a:srgbClr val="C00000"/>
                    </a:solidFill>
                    <a:effectLst/>
                    <a:latin typeface="Lucida Grande" panose="020B0600040502020204" pitchFamily="34" charset="0"/>
                  </a:rPr>
                  <a:t> in ZDC.  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F5C0FE-6CE9-7BC8-AB0E-78357B5AF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7" y="2551767"/>
                <a:ext cx="6572125" cy="4433393"/>
              </a:xfrm>
              <a:prstGeom prst="rect">
                <a:avLst/>
              </a:prstGeom>
              <a:blipFill>
                <a:blip r:embed="rId5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9C81A7E0-5251-3AC7-F93E-C193C87CC7DC}"/>
              </a:ext>
            </a:extLst>
          </p:cNvPr>
          <p:cNvSpPr txBox="1">
            <a:spLocks/>
          </p:cNvSpPr>
          <p:nvPr/>
        </p:nvSpPr>
        <p:spPr>
          <a:xfrm>
            <a:off x="1524000" y="60795"/>
            <a:ext cx="9144000" cy="878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IL" sz="4800" dirty="0"/>
              <a:t>Past Studies with ECCE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448720-9FBA-426A-67C8-255C503FD645}"/>
              </a:ext>
            </a:extLst>
          </p:cNvPr>
          <p:cNvSpPr txBox="1"/>
          <p:nvPr/>
        </p:nvSpPr>
        <p:spPr>
          <a:xfrm>
            <a:off x="189614" y="1907124"/>
            <a:ext cx="673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>
                <a:solidFill>
                  <a:schemeClr val="accent5">
                    <a:lumMod val="75000"/>
                  </a:schemeClr>
                </a:solidFill>
              </a:rPr>
              <a:t>This was originaly proposed for ECCE geometry: </a:t>
            </a:r>
            <a:r>
              <a:rPr lang="en-US" b="0" i="0" u="sng" dirty="0">
                <a:solidFill>
                  <a:schemeClr val="accent5">
                    <a:lumMod val="75000"/>
                  </a:schemeClr>
                </a:solidFill>
                <a:effectLst/>
                <a:latin typeface="Lucida Grande" panose="020B06000405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arXiv:2108.01694</a:t>
            </a:r>
            <a:endParaRPr lang="en-IL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38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795"/>
            <a:ext cx="9144000" cy="878361"/>
          </a:xfrm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sz="4800" dirty="0"/>
              <a:t>Vetoing Incoherent Events in ePIC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89614" y="892782"/>
                <a:ext cx="11765319" cy="116392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IL" sz="2000" b="1" u="sng" dirty="0"/>
                  <a:t>Objectives:</a:t>
                </a:r>
                <a:r>
                  <a:rPr lang="en-IL" sz="2000" dirty="0"/>
                  <a:t> </a:t>
                </a:r>
              </a:p>
              <a:p>
                <a:pPr algn="just"/>
                <a:r>
                  <a:rPr lang="en-IL" sz="1800" u="sng" dirty="0"/>
                  <a:t>Short term:</a:t>
                </a:r>
                <a:r>
                  <a:rPr lang="en-IL" sz="1800" dirty="0"/>
                  <a:t> Rejection of </a:t>
                </a:r>
                <a:r>
                  <a:rPr lang="en-IL" sz="1800" b="1" dirty="0"/>
                  <a:t>Incoherent </a:t>
                </a:r>
                <a:r>
                  <a:rPr lang="en-IL" sz="1800" dirty="0"/>
                  <a:t>proccesses using ePIC simulation.</a:t>
                </a:r>
              </a:p>
              <a:p>
                <a:pPr algn="just"/>
                <a:r>
                  <a:rPr lang="en-IL" sz="1800" u="sng" dirty="0"/>
                  <a:t>Long Term</a:t>
                </a:r>
                <a:r>
                  <a:rPr lang="en-IL" sz="1800" dirty="0"/>
                  <a:t> :  Extending event selection to low Q2 region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−3&lt;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&lt;−2</m:t>
                    </m:r>
                  </m:oMath>
                </a14:m>
                <a:r>
                  <a:rPr lang="en-IL" sz="1800" dirty="0"/>
                  <a:t>)</a:t>
                </a:r>
                <a:endParaRPr lang="en-IL" sz="1800" b="1" u="sng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9614" y="892782"/>
                <a:ext cx="11765319" cy="1163922"/>
              </a:xfrm>
              <a:blipFill>
                <a:blip r:embed="rId3"/>
                <a:stretch>
                  <a:fillRect l="-431" t="-6522" b="-54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F5C0FE-6CE9-7BC8-AB0E-78357B5AF907}"/>
                  </a:ext>
                </a:extLst>
              </p:cNvPr>
              <p:cNvSpPr txBox="1"/>
              <p:nvPr/>
            </p:nvSpPr>
            <p:spPr>
              <a:xfrm>
                <a:off x="689148" y="3669388"/>
                <a:ext cx="9301520" cy="3043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u="sng" dirty="0"/>
                  <a:t>Current Vetoing Steps: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C00000"/>
                    </a:solidFill>
                  </a:rPr>
                  <a:t>Veto.1: No activit</a:t>
                </a:r>
                <a:r>
                  <a:rPr lang="en-US" dirty="0">
                    <a:solidFill>
                      <a:srgbClr val="C00000"/>
                    </a:solidFill>
                  </a:rPr>
                  <a:t>y other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400" b="0" i="0" dirty="0">
                    <a:solidFill>
                      <a:srgbClr val="C00000"/>
                    </a:solidFill>
                    <a:effectLst/>
                    <a:latin typeface="Lucida Grande" panose="020B0600040502020204" pitchFamily="34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IL" dirty="0">
                    <a:solidFill>
                      <a:srgbClr val="C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IL" dirty="0">
                    <a:solidFill>
                      <a:srgbClr val="C00000"/>
                    </a:solidFill>
                  </a:rPr>
                  <a:t>)  in the main detector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IL" dirty="0">
                    <a:solidFill>
                      <a:srgbClr val="C00000"/>
                    </a:solidFill>
                  </a:rPr>
                  <a:t>) 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L" dirty="0">
                    <a:solidFill>
                      <a:srgbClr val="C00000"/>
                    </a:solidFill>
                  </a:rPr>
                  <a:t>Veto.2: Veto.1 and no signal in the ZDC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𝑍𝐷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&gt;100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en-IL" dirty="0">
                    <a:solidFill>
                      <a:srgbClr val="C00000"/>
                    </a:solidFill>
                  </a:rPr>
                  <a:t>);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L" dirty="0">
                    <a:solidFill>
                      <a:srgbClr val="C00000"/>
                    </a:solidFill>
                  </a:rPr>
                  <a:t>Veto.3: Veto.2 and no signal in RP;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L" dirty="0">
                    <a:solidFill>
                      <a:srgbClr val="C00000"/>
                    </a:solidFill>
                  </a:rPr>
                  <a:t>Veto.4: Veto.3 and no signal in OMDs;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L" dirty="0">
                    <a:solidFill>
                      <a:srgbClr val="C00000"/>
                    </a:solidFill>
                  </a:rPr>
                  <a:t>Veto.5: Veto.4 and no signal in B0 tracker;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L" dirty="0">
                    <a:solidFill>
                      <a:srgbClr val="C00000"/>
                    </a:solidFill>
                  </a:rPr>
                  <a:t>Veto.6: Veto.5 and no signal in B0 ECAL.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F5C0FE-6CE9-7BC8-AB0E-78357B5AF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48" y="3669388"/>
                <a:ext cx="9301520" cy="3043205"/>
              </a:xfrm>
              <a:prstGeom prst="rect">
                <a:avLst/>
              </a:prstGeom>
              <a:blipFill>
                <a:blip r:embed="rId4"/>
                <a:stretch>
                  <a:fillRect l="-682" b="-20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599F6FFC-127F-FD26-B26B-6989EC651A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614" y="2364825"/>
                <a:ext cx="11765319" cy="1304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IL" sz="2000" b="1" u="sng" dirty="0"/>
                  <a:t>Data:</a:t>
                </a:r>
                <a:r>
                  <a:rPr lang="en-IL" sz="2000" dirty="0"/>
                  <a:t> </a:t>
                </a:r>
              </a:p>
              <a:p>
                <a:pPr algn="just"/>
                <a:r>
                  <a:rPr lang="en-IL" sz="1800" dirty="0">
                    <a:solidFill>
                      <a:schemeClr val="accent6">
                        <a:lumMod val="75000"/>
                      </a:schemeClr>
                    </a:solidFill>
                  </a:rPr>
                  <a:t>We used BeAGLE generated events (Produced by Mark), where we started with events where 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IL" sz="1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IL" sz="1800" dirty="0">
                    <a:solidFill>
                      <a:schemeClr val="accent6">
                        <a:lumMod val="75000"/>
                      </a:schemeClr>
                    </a:solidFill>
                  </a:rPr>
                  <a:t> . </a:t>
                </a:r>
              </a:p>
              <a:p>
                <a:pPr algn="just"/>
                <a:r>
                  <a:rPr lang="en-IL" sz="1800" dirty="0">
                    <a:solidFill>
                      <a:schemeClr val="accent6">
                        <a:lumMod val="75000"/>
                      </a:schemeClr>
                    </a:solidFill>
                  </a:rPr>
                  <a:t>Note: This was done so we don’t have to worry (for now) about the electron originating from the electron beam. </a:t>
                </a:r>
              </a:p>
              <a:p>
                <a:pPr algn="just"/>
                <a:endParaRPr lang="en-IL" sz="1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599F6FFC-127F-FD26-B26B-6989EC651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14" y="2364825"/>
                <a:ext cx="11765319" cy="1304563"/>
              </a:xfrm>
              <a:prstGeom prst="rect">
                <a:avLst/>
              </a:prstGeom>
              <a:blipFill>
                <a:blip r:embed="rId5"/>
                <a:stretch>
                  <a:fillRect l="-431" t="-58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626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-39905" y="226139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82393-52EE-02C8-1371-5A46D33552AF}"/>
              </a:ext>
            </a:extLst>
          </p:cNvPr>
          <p:cNvSpPr txBox="1">
            <a:spLocks/>
          </p:cNvSpPr>
          <p:nvPr/>
        </p:nvSpPr>
        <p:spPr>
          <a:xfrm>
            <a:off x="1524000" y="46745"/>
            <a:ext cx="9144000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4800" dirty="0"/>
              <a:t>Initial Results</a:t>
            </a:r>
            <a:r>
              <a:rPr lang="en-US" sz="5400" dirty="0"/>
              <a:t> </a:t>
            </a:r>
            <a:endParaRPr lang="en-IL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51AF8F-D26A-57AA-47CA-58E4D076C8DB}"/>
                  </a:ext>
                </a:extLst>
              </p:cNvPr>
              <p:cNvSpPr txBox="1"/>
              <p:nvPr/>
            </p:nvSpPr>
            <p:spPr>
              <a:xfrm>
                <a:off x="68129" y="923698"/>
                <a:ext cx="3533812" cy="4011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1600" b="1" u="sng" dirty="0"/>
                  <a:t>Vetoing Steps: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C00000"/>
                    </a:solidFill>
                  </a:rPr>
                  <a:t>Veto.1: No activity other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100" b="0" i="0" dirty="0">
                    <a:solidFill>
                      <a:srgbClr val="C00000"/>
                    </a:solidFill>
                    <a:effectLst/>
                    <a:latin typeface="Lucida Grande" panose="020B0600040502020204" pitchFamily="34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IL" sz="1400" dirty="0">
                    <a:solidFill>
                      <a:srgbClr val="C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IL" sz="1400" dirty="0">
                    <a:solidFill>
                      <a:srgbClr val="C00000"/>
                    </a:solidFill>
                  </a:rPr>
                  <a:t>)  in the main detector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sz="1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IL" sz="1400" dirty="0">
                    <a:solidFill>
                      <a:srgbClr val="C00000"/>
                    </a:solidFill>
                  </a:rPr>
                  <a:t>) ;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IL" sz="1400" dirty="0">
                    <a:solidFill>
                      <a:schemeClr val="accent6">
                        <a:lumMod val="75000"/>
                      </a:schemeClr>
                    </a:solidFill>
                  </a:rPr>
                  <a:t>Veto.2: Veto.1 and no signal in the ZDC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𝑍𝐷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&gt;100 </m:t>
                    </m:r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en-IL" sz="1400" dirty="0">
                    <a:solidFill>
                      <a:schemeClr val="accent6">
                        <a:lumMod val="75000"/>
                      </a:schemeClr>
                    </a:solidFill>
                  </a:rPr>
                  <a:t>);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IL" sz="1400" dirty="0"/>
                  <a:t>Veto.3: Veto.2 and no Proton in RP;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IL" sz="1400" dirty="0"/>
                  <a:t>Veto.4: Veto.3 and no signal in OMDs;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IL" sz="1400" dirty="0"/>
                  <a:t>Veto.5: Veto.4 and no signal in B0 tracker;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IL" sz="1400" dirty="0"/>
                  <a:t>Veto.6: Veto.5 and no signal in B0 ECAL</a:t>
                </a:r>
                <a:r>
                  <a:rPr lang="en-IL" sz="1400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51AF8F-D26A-57AA-47CA-58E4D076C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9" y="923698"/>
                <a:ext cx="3533812" cy="4011867"/>
              </a:xfrm>
              <a:prstGeom prst="rect">
                <a:avLst/>
              </a:prstGeom>
              <a:blipFill>
                <a:blip r:embed="rId3"/>
                <a:stretch>
                  <a:fillRect l="-1075" b="-9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E88DDA3-1510-46BB-0DC2-F10B85E29D9E}"/>
              </a:ext>
            </a:extLst>
          </p:cNvPr>
          <p:cNvGrpSpPr/>
          <p:nvPr/>
        </p:nvGrpSpPr>
        <p:grpSpPr>
          <a:xfrm>
            <a:off x="3601941" y="923698"/>
            <a:ext cx="8413896" cy="4745434"/>
            <a:chOff x="4373217" y="1849553"/>
            <a:chExt cx="6973294" cy="3954899"/>
          </a:xfrm>
        </p:grpSpPr>
        <p:pic>
          <p:nvPicPr>
            <p:cNvPr id="11" name="Picture 10" descr="A picture containing text, line, plot, screenshot&#10;&#10;Description automatically generated">
              <a:extLst>
                <a:ext uri="{FF2B5EF4-FFF2-40B4-BE49-F238E27FC236}">
                  <a16:creationId xmlns:a16="http://schemas.microsoft.com/office/drawing/2014/main" id="{2D81DDBD-C74B-647E-0572-B10D58717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63" r="7418" b="1646"/>
            <a:stretch/>
          </p:blipFill>
          <p:spPr>
            <a:xfrm>
              <a:off x="4373217" y="1849553"/>
              <a:ext cx="6973294" cy="395489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0BCB5A-F4FE-6599-2CCC-063E98B70E13}"/>
                </a:ext>
              </a:extLst>
            </p:cNvPr>
            <p:cNvSpPr/>
            <p:nvPr/>
          </p:nvSpPr>
          <p:spPr>
            <a:xfrm>
              <a:off x="10740224" y="1948069"/>
              <a:ext cx="606287" cy="2862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F51F9EE-7B57-F11A-1672-21D89D86C90F}"/>
              </a:ext>
            </a:extLst>
          </p:cNvPr>
          <p:cNvSpPr txBox="1"/>
          <p:nvPr/>
        </p:nvSpPr>
        <p:spPr>
          <a:xfrm>
            <a:off x="1872375" y="6053104"/>
            <a:ext cx="844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L" sz="2400" b="1" dirty="0">
                <a:solidFill>
                  <a:srgbClr val="002060"/>
                </a:solidFill>
              </a:rPr>
              <a:t>Unexpected</a:t>
            </a:r>
            <a:r>
              <a:rPr lang="en-IL" sz="2400" dirty="0">
                <a:solidFill>
                  <a:srgbClr val="002060"/>
                </a:solidFill>
              </a:rPr>
              <a:t>: Proton signal in RP </a:t>
            </a:r>
            <a:r>
              <a:rPr lang="en-US" sz="2400" dirty="0">
                <a:solidFill>
                  <a:srgbClr val="002060"/>
                </a:solidFill>
              </a:rPr>
              <a:t>appear in</a:t>
            </a:r>
            <a:r>
              <a:rPr lang="en-IL" sz="2400" dirty="0">
                <a:solidFill>
                  <a:srgbClr val="002060"/>
                </a:solidFill>
              </a:rPr>
              <a:t> 100% of the events.   </a:t>
            </a:r>
          </a:p>
        </p:txBody>
      </p:sp>
    </p:spTree>
    <p:extLst>
      <p:ext uri="{BB962C8B-B14F-4D97-AF65-F5344CB8AC3E}">
        <p14:creationId xmlns:p14="http://schemas.microsoft.com/office/powerpoint/2010/main" val="3317923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-39905" y="226139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82393-52EE-02C8-1371-5A46D33552AF}"/>
              </a:ext>
            </a:extLst>
          </p:cNvPr>
          <p:cNvSpPr txBox="1">
            <a:spLocks/>
          </p:cNvSpPr>
          <p:nvPr/>
        </p:nvSpPr>
        <p:spPr>
          <a:xfrm>
            <a:off x="1523999" y="347845"/>
            <a:ext cx="9144000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4800" dirty="0"/>
              <a:t>Simulating Ions Through DDSIM and EICRecon</a:t>
            </a:r>
            <a:r>
              <a:rPr lang="en-US" sz="5400" dirty="0"/>
              <a:t> </a:t>
            </a:r>
            <a:endParaRPr lang="en-IL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884DE28-02D6-5A75-544B-7B7C8B0BFB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340" y="1373355"/>
                <a:ext cx="11765319" cy="48360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200000"/>
                  </a:lnSpc>
                  <a:buNone/>
                </a:pPr>
                <a:r>
                  <a:rPr lang="en-US" sz="1800" b="1" u="sng" dirty="0"/>
                  <a:t>Difficulties</a:t>
                </a:r>
                <a:r>
                  <a:rPr lang="en-US" sz="1800" dirty="0"/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1800" dirty="0"/>
                  <a:t>Simulation time is around 5 min/event. (</a:t>
                </a:r>
                <a:r>
                  <a:rPr lang="en-US" sz="1800" dirty="0">
                    <a:solidFill>
                      <a:srgbClr val="C00000"/>
                    </a:solidFill>
                  </a:rPr>
                  <a:t>When Central Beampipe is removed it takes 2 min/event</a:t>
                </a:r>
                <a:r>
                  <a:rPr lang="en-US" sz="1800" dirty="0"/>
                  <a:t>)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1800" dirty="0"/>
                  <a:t>All events contain reconstructed tracks (ForwardRomanPotRecParticles), resulting in 100% background rejection </a:t>
                </a:r>
              </a:p>
              <a:p>
                <a:pPr marL="0" indent="0" algn="just">
                  <a:lnSpc>
                    <a:spcPct val="200000"/>
                  </a:lnSpc>
                  <a:buNone/>
                </a:pPr>
                <a:endParaRPr lang="en-US" sz="1800" dirty="0"/>
              </a:p>
              <a:p>
                <a:pPr marL="0" indent="0" algn="just">
                  <a:lnSpc>
                    <a:spcPct val="200000"/>
                  </a:lnSpc>
                  <a:buNone/>
                </a:pPr>
                <a:r>
                  <a:rPr lang="en-IL" sz="1800" b="1" u="sng" dirty="0"/>
                  <a:t>Objectives</a:t>
                </a:r>
                <a:r>
                  <a:rPr lang="en-IL" sz="1800" dirty="0"/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IL" sz="1800" dirty="0"/>
                  <a:t>Look at Ion characteristics to understand which Ions generate signals in forward detectors.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IL" sz="1800" dirty="0"/>
                  <a:t>Examine simulation results of </a:t>
                </a:r>
                <a:r>
                  <a:rPr lang="en-IL" sz="1800" b="1" dirty="0"/>
                  <a:t>Coherent</a:t>
                </a:r>
                <a:r>
                  <a:rPr lang="en-IL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IL" sz="1800" dirty="0"/>
                  <a:t> with simulated Ions (eStarLight). </a:t>
                </a:r>
              </a:p>
              <a:p>
                <a:pPr algn="just">
                  <a:lnSpc>
                    <a:spcPct val="200000"/>
                  </a:lnSpc>
                </a:pPr>
                <a:endParaRPr lang="en-IL" sz="1800" dirty="0"/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884DE28-02D6-5A75-544B-7B7C8B0BF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0" y="1373355"/>
                <a:ext cx="11765319" cy="4836059"/>
              </a:xfrm>
              <a:prstGeom prst="rect">
                <a:avLst/>
              </a:prstGeom>
              <a:blipFill>
                <a:blip r:embed="rId3"/>
                <a:stretch>
                  <a:fillRect l="-43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901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5F7E09-B33B-6C0D-C09A-91D55E5B0A56}"/>
              </a:ext>
            </a:extLst>
          </p:cNvPr>
          <p:cNvSpPr txBox="1"/>
          <p:nvPr/>
        </p:nvSpPr>
        <p:spPr>
          <a:xfrm>
            <a:off x="357576" y="5264904"/>
            <a:ext cx="9717758" cy="16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Hadron beam initially consists of Pb Ion’s with Z = 082, A = 208. Therefore, PDG = 1000822080.</a:t>
            </a:r>
            <a:endParaRPr lang="en-IL" sz="1800" dirty="0"/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L" sz="1800" dirty="0">
                <a:solidFill>
                  <a:srgbClr val="7030A0"/>
                </a:solidFill>
              </a:rPr>
              <a:t>Ion’s that remain with </a:t>
            </a:r>
            <a:r>
              <a:rPr lang="en-US" sz="1800" dirty="0">
                <a:solidFill>
                  <a:srgbClr val="7030A0"/>
                </a:solidFill>
              </a:rPr>
              <a:t>PDG = 1000822080</a:t>
            </a:r>
            <a:r>
              <a:rPr lang="en-IL" sz="1800" dirty="0">
                <a:solidFill>
                  <a:srgbClr val="7030A0"/>
                </a:solidFill>
              </a:rPr>
              <a:t> discribe a Pb Ion that was excited in the ePb collision.</a:t>
            </a:r>
          </a:p>
          <a:p>
            <a:pPr algn="just">
              <a:lnSpc>
                <a:spcPct val="200000"/>
              </a:lnSpc>
            </a:pPr>
            <a:endParaRPr lang="en-IL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308" y="743234"/>
            <a:ext cx="12002386" cy="414666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Let’s look at the BeAGLE output data for the Ion’s generated in the </a:t>
            </a:r>
            <a:r>
              <a:rPr lang="en-US" sz="1800" b="1" dirty="0"/>
              <a:t>Incoherent</a:t>
            </a:r>
            <a:r>
              <a:rPr lang="en-US" sz="1800" dirty="0"/>
              <a:t> production process</a:t>
            </a:r>
            <a:r>
              <a:rPr lang="en-IL" sz="1800" dirty="0"/>
              <a:t>. </a:t>
            </a:r>
          </a:p>
          <a:p>
            <a:pPr algn="just"/>
            <a:r>
              <a:rPr lang="en-IL" sz="18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3EC90D-63E6-9133-9173-CCD12964E323}"/>
              </a:ext>
            </a:extLst>
          </p:cNvPr>
          <p:cNvSpPr txBox="1"/>
          <p:nvPr/>
        </p:nvSpPr>
        <p:spPr>
          <a:xfrm>
            <a:off x="1833286" y="1119002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Ions Total AAA Distribution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174E41-CF70-AD2A-92E3-47A0BFA6568B}"/>
              </a:ext>
            </a:extLst>
          </p:cNvPr>
          <p:cNvSpPr txBox="1"/>
          <p:nvPr/>
        </p:nvSpPr>
        <p:spPr>
          <a:xfrm>
            <a:off x="8088253" y="1119002"/>
            <a:ext cx="176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Close-Up Region </a:t>
            </a:r>
          </a:p>
        </p:txBody>
      </p:sp>
      <p:pic>
        <p:nvPicPr>
          <p:cNvPr id="16" name="Picture 15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77AB4772-C7A7-6F76-76FE-8237C1B4C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08" y="1452514"/>
            <a:ext cx="5427184" cy="369328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0784FA-A87E-11D8-45E4-CCB46050C50A}"/>
              </a:ext>
            </a:extLst>
          </p:cNvPr>
          <p:cNvSpPr txBox="1">
            <a:spLocks/>
          </p:cNvSpPr>
          <p:nvPr/>
        </p:nvSpPr>
        <p:spPr>
          <a:xfrm>
            <a:off x="1524000" y="-42683"/>
            <a:ext cx="9144000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4800" dirty="0"/>
              <a:t>Ions Behavior </a:t>
            </a:r>
            <a:endParaRPr lang="en-IL" sz="5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75021F-276F-F6A4-B745-C19EF6627371}"/>
              </a:ext>
            </a:extLst>
          </p:cNvPr>
          <p:cNvGrpSpPr/>
          <p:nvPr/>
        </p:nvGrpSpPr>
        <p:grpSpPr>
          <a:xfrm>
            <a:off x="6257244" y="1452660"/>
            <a:ext cx="5427184" cy="3693284"/>
            <a:chOff x="6257244" y="1532173"/>
            <a:chExt cx="5427184" cy="36932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9EA1C3-8EBC-745F-1D8D-E709BEEC599E}"/>
                </a:ext>
              </a:extLst>
            </p:cNvPr>
            <p:cNvGrpSpPr/>
            <p:nvPr/>
          </p:nvGrpSpPr>
          <p:grpSpPr>
            <a:xfrm>
              <a:off x="6257244" y="1532173"/>
              <a:ext cx="5427184" cy="3693284"/>
              <a:chOff x="6274177" y="3164862"/>
              <a:chExt cx="5427184" cy="3693284"/>
            </a:xfrm>
          </p:grpSpPr>
          <p:pic>
            <p:nvPicPr>
              <p:cNvPr id="12" name="Picture 11" descr="A picture containing text, diagram, plot, screenshot&#10;&#10;Description automatically generated">
                <a:extLst>
                  <a:ext uri="{FF2B5EF4-FFF2-40B4-BE49-F238E27FC236}">
                    <a16:creationId xmlns:a16="http://schemas.microsoft.com/office/drawing/2014/main" id="{4E75A78C-A16B-A4BC-787B-61E88445F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4177" y="3164862"/>
                <a:ext cx="5427184" cy="3693284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710A18-338B-609B-1258-250F031DF33B}"/>
                  </a:ext>
                </a:extLst>
              </p:cNvPr>
              <p:cNvSpPr txBox="1"/>
              <p:nvPr/>
            </p:nvSpPr>
            <p:spPr>
              <a:xfrm>
                <a:off x="7224117" y="4093071"/>
                <a:ext cx="21803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sz="1400" b="1" dirty="0">
                    <a:solidFill>
                      <a:srgbClr val="7030A0"/>
                    </a:solidFill>
                  </a:rPr>
                  <a:t>* Events with Ions PDG of 1000822080 don’t have a change in their </a:t>
                </a:r>
                <a:r>
                  <a:rPr lang="en-IL" sz="1400" b="1" u="sng" dirty="0">
                    <a:solidFill>
                      <a:srgbClr val="7030A0"/>
                    </a:solidFill>
                  </a:rPr>
                  <a:t>net charge </a:t>
                </a:r>
                <a:r>
                  <a:rPr lang="en-IL" sz="1400" b="1" dirty="0">
                    <a:solidFill>
                      <a:srgbClr val="7030A0"/>
                    </a:solidFill>
                  </a:rPr>
                  <a:t>during the Incoherent VM production process.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21B292-39D9-0B20-3CD6-3CED087F5F9E}"/>
                </a:ext>
              </a:extLst>
            </p:cNvPr>
            <p:cNvSpPr/>
            <p:nvPr/>
          </p:nvSpPr>
          <p:spPr>
            <a:xfrm>
              <a:off x="10838394" y="4384674"/>
              <a:ext cx="152400" cy="462811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</p:grp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8836F0F-8427-3CF1-942A-582C1E977F54}"/>
              </a:ext>
            </a:extLst>
          </p:cNvPr>
          <p:cNvSpPr/>
          <p:nvPr/>
        </p:nvSpPr>
        <p:spPr>
          <a:xfrm>
            <a:off x="9843170" y="6095998"/>
            <a:ext cx="232163" cy="242053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55467-DBC2-7DA2-E8A3-729031B7FEDB}"/>
              </a:ext>
            </a:extLst>
          </p:cNvPr>
          <p:cNvSpPr txBox="1"/>
          <p:nvPr/>
        </p:nvSpPr>
        <p:spPr>
          <a:xfrm>
            <a:off x="10076394" y="5899780"/>
            <a:ext cx="175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dirty="0">
                <a:solidFill>
                  <a:srgbClr val="7030A0"/>
                </a:solidFill>
              </a:rPr>
              <a:t>Net charge does not change</a:t>
            </a:r>
          </a:p>
        </p:txBody>
      </p:sp>
    </p:spTree>
    <p:extLst>
      <p:ext uri="{BB962C8B-B14F-4D97-AF65-F5344CB8AC3E}">
        <p14:creationId xmlns:p14="http://schemas.microsoft.com/office/powerpoint/2010/main" val="797998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29E54E39-92FF-3C2B-43A6-4FA7CF87F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2" r="8072" b="1809"/>
          <a:stretch/>
        </p:blipFill>
        <p:spPr>
          <a:xfrm>
            <a:off x="2773328" y="1623345"/>
            <a:ext cx="6985590" cy="51935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614" y="620379"/>
            <a:ext cx="12002386" cy="1079304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We expect the Ion’s that don’t have a change in their net charge, to continue with the Hadron beam, and stop at 100 meters.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From the ePIC simulation we notice a different behavior: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L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784FA-A87E-11D8-45E4-CCB46050C50A}"/>
              </a:ext>
            </a:extLst>
          </p:cNvPr>
          <p:cNvSpPr txBox="1">
            <a:spLocks/>
          </p:cNvSpPr>
          <p:nvPr/>
        </p:nvSpPr>
        <p:spPr>
          <a:xfrm>
            <a:off x="1524000" y="-42683"/>
            <a:ext cx="9144000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4800" dirty="0"/>
              <a:t>Ions Behavior </a:t>
            </a:r>
            <a:endParaRPr lang="en-IL" sz="5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CA70B4-0559-0EE0-4B99-1B9EE13649A4}"/>
              </a:ext>
            </a:extLst>
          </p:cNvPr>
          <p:cNvSpPr txBox="1"/>
          <p:nvPr/>
        </p:nvSpPr>
        <p:spPr>
          <a:xfrm>
            <a:off x="7126570" y="2694629"/>
            <a:ext cx="1286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000" b="1" dirty="0">
                <a:solidFill>
                  <a:srgbClr val="C00000"/>
                </a:solidFill>
              </a:rPr>
              <a:t>What we expected.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025D2A5-53DB-D4F5-D563-CA365CB0DAAA}"/>
              </a:ext>
            </a:extLst>
          </p:cNvPr>
          <p:cNvSpPr/>
          <p:nvPr/>
        </p:nvSpPr>
        <p:spPr>
          <a:xfrm>
            <a:off x="3724935" y="2396918"/>
            <a:ext cx="733647" cy="29771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1FE4B3-D026-1214-C4A8-CF482C017D91}"/>
              </a:ext>
            </a:extLst>
          </p:cNvPr>
          <p:cNvSpPr txBox="1"/>
          <p:nvPr/>
        </p:nvSpPr>
        <p:spPr>
          <a:xfrm>
            <a:off x="579571" y="3250623"/>
            <a:ext cx="1922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000" b="1" dirty="0">
                <a:solidFill>
                  <a:schemeClr val="accent6">
                    <a:lumMod val="75000"/>
                  </a:schemeClr>
                </a:solidFill>
              </a:rPr>
              <a:t>Interesting.... Seems like most of these Ions don’t reach the end of the beampipe.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481DAF5-1A7E-8F07-DD78-6C92AB10EDE4}"/>
              </a:ext>
            </a:extLst>
          </p:cNvPr>
          <p:cNvCxnSpPr>
            <a:cxnSpLocks/>
          </p:cNvCxnSpPr>
          <p:nvPr/>
        </p:nvCxnSpPr>
        <p:spPr>
          <a:xfrm flipH="1" flipV="1">
            <a:off x="4565795" y="2558574"/>
            <a:ext cx="2381694" cy="41467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7A7340-6D8B-8A84-1550-6E11D4C534B2}"/>
              </a:ext>
            </a:extLst>
          </p:cNvPr>
          <p:cNvCxnSpPr>
            <a:cxnSpLocks/>
          </p:cNvCxnSpPr>
          <p:nvPr/>
        </p:nvCxnSpPr>
        <p:spPr>
          <a:xfrm>
            <a:off x="2433082" y="4246806"/>
            <a:ext cx="4001584" cy="181805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7CA8896-0BF8-7D22-F11D-218306EB9DF4}"/>
              </a:ext>
            </a:extLst>
          </p:cNvPr>
          <p:cNvCxnSpPr>
            <a:cxnSpLocks/>
          </p:cNvCxnSpPr>
          <p:nvPr/>
        </p:nvCxnSpPr>
        <p:spPr>
          <a:xfrm>
            <a:off x="2433082" y="4246806"/>
            <a:ext cx="5889651" cy="1494139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D061757-A905-518C-268A-181F75806EE9}"/>
              </a:ext>
            </a:extLst>
          </p:cNvPr>
          <p:cNvCxnSpPr>
            <a:cxnSpLocks/>
          </p:cNvCxnSpPr>
          <p:nvPr/>
        </p:nvCxnSpPr>
        <p:spPr>
          <a:xfrm flipV="1">
            <a:off x="2433082" y="3497278"/>
            <a:ext cx="2748517" cy="749528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30B6B02-37C9-B3A4-5790-19BCBE5A9263}"/>
              </a:ext>
            </a:extLst>
          </p:cNvPr>
          <p:cNvSpPr txBox="1"/>
          <p:nvPr/>
        </p:nvSpPr>
        <p:spPr>
          <a:xfrm>
            <a:off x="10653823" y="35193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49941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animBg="1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7060</TotalTime>
  <Words>1096</Words>
  <Application>Microsoft Macintosh PowerPoint</Application>
  <PresentationFormat>Widescreen</PresentationFormat>
  <Paragraphs>110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Lucida Grande</vt:lpstr>
      <vt:lpstr>Office Theme</vt:lpstr>
      <vt:lpstr>Incoherent J/ψ  Production</vt:lpstr>
      <vt:lpstr>Overview </vt:lpstr>
      <vt:lpstr>Reminder</vt:lpstr>
      <vt:lpstr>PowerPoint Presentation</vt:lpstr>
      <vt:lpstr>Vetoing Incoherent Events in ePIC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 - B0 Detector </dc:title>
  <dc:creator>עדן מאוטנר</dc:creator>
  <cp:lastModifiedBy>עדן מאוטנר</cp:lastModifiedBy>
  <cp:revision>23</cp:revision>
  <dcterms:created xsi:type="dcterms:W3CDTF">2022-11-09T13:41:06Z</dcterms:created>
  <dcterms:modified xsi:type="dcterms:W3CDTF">2023-05-30T17:44:20Z</dcterms:modified>
</cp:coreProperties>
</file>