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762" r:id="rId3"/>
    <p:sldId id="763" r:id="rId4"/>
    <p:sldId id="764" r:id="rId5"/>
    <p:sldId id="791" r:id="rId6"/>
    <p:sldId id="773" r:id="rId7"/>
    <p:sldId id="775" r:id="rId8"/>
    <p:sldId id="779" r:id="rId9"/>
    <p:sldId id="780" r:id="rId10"/>
    <p:sldId id="781" r:id="rId11"/>
    <p:sldId id="782" r:id="rId12"/>
    <p:sldId id="790" r:id="rId13"/>
    <p:sldId id="787" r:id="rId14"/>
    <p:sldId id="786" r:id="rId15"/>
    <p:sldId id="788" r:id="rId16"/>
    <p:sldId id="798" r:id="rId17"/>
    <p:sldId id="799" r:id="rId18"/>
    <p:sldId id="800" r:id="rId19"/>
    <p:sldId id="801" r:id="rId20"/>
    <p:sldId id="795" r:id="rId21"/>
    <p:sldId id="774" r:id="rId22"/>
    <p:sldId id="776" r:id="rId23"/>
    <p:sldId id="785" r:id="rId24"/>
    <p:sldId id="792" r:id="rId25"/>
    <p:sldId id="793" r:id="rId26"/>
    <p:sldId id="796" r:id="rId27"/>
    <p:sldId id="797" r:id="rId28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DC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88"/>
    <p:restoredTop sz="94558"/>
  </p:normalViewPr>
  <p:slideViewPr>
    <p:cSldViewPr snapToGrid="0">
      <p:cViewPr varScale="1">
        <p:scale>
          <a:sx n="97" d="100"/>
          <a:sy n="97" d="100"/>
        </p:scale>
        <p:origin x="208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6E6E0-2E4A-EB4A-AF85-EA508EBA0DC2}" type="datetimeFigureOut">
              <a:rPr lang="en-IL" smtClean="0"/>
              <a:t>21/07/2023</a:t>
            </a:fld>
            <a:endParaRPr lang="en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31C9F-CF02-4E49-A4B3-C80960F0257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916040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31C9F-CF02-4E49-A4B3-C80960F02579}" type="slidenum">
              <a:rPr lang="en-IL" smtClean="0"/>
              <a:t>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085542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31C9F-CF02-4E49-A4B3-C80960F02579}" type="slidenum">
              <a:rPr lang="en-IL" smtClean="0"/>
              <a:t>17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026259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31C9F-CF02-4E49-A4B3-C80960F02579}" type="slidenum">
              <a:rPr lang="en-IL" smtClean="0"/>
              <a:t>18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34169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31C9F-CF02-4E49-A4B3-C80960F02579}" type="slidenum">
              <a:rPr lang="en-IL" smtClean="0"/>
              <a:t>19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096982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6EDD6-FA03-2E7A-31D3-E7075BBD3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EEC234-C6E2-6F66-8901-4071A48010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47CB5-F921-9C51-4F28-3F71D6451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7E5C-73D2-044E-B75D-D6BFE49C03A4}" type="datetime1">
              <a:rPr lang="en-US" smtClean="0"/>
              <a:t>7/21/23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2DB3C-2218-DB11-9B8A-D46D373DD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D5EEB5-32A6-EE46-7614-44E7A205D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B63C-48A4-4B47-98FB-5FE83D6C6CF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48354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542-9442-B674-5EA9-B9C845DC2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DAF024-C50D-84F6-82D4-8A19195DD0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28F0D-6616-DCE7-2CBD-14FA8386C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D24F-3CF8-9E45-93A8-608DC148FE42}" type="datetime1">
              <a:rPr lang="en-US" smtClean="0"/>
              <a:t>7/21/23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5FFBD1-E594-17E9-9FCD-7542DAC4B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E97444-DEA1-6BA2-3786-DABE77A13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B63C-48A4-4B47-98FB-5FE83D6C6CF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16291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DA9AAB-6D12-6AD5-5740-A84522CDA0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773723-C1DF-673D-429A-9FA77A809F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332B3-AF85-06D5-86E3-588D127FD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D31A-7B9B-A340-9F73-08579FBFC256}" type="datetime1">
              <a:rPr lang="en-US" smtClean="0"/>
              <a:t>7/21/23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1C646-ECDF-9965-9481-5550D934F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035B5F-8BD8-38F4-379A-CE3CA2D03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B63C-48A4-4B47-98FB-5FE83D6C6CF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788127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4BDEE-7F0B-2551-9A97-BB50B6C88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77F31-7A9B-1B14-DA1E-9AA6D38180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A309A-17D6-669C-6079-B7FDC61E7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A519-629A-2244-A56C-DD7E2F834AC8}" type="datetime1">
              <a:rPr lang="en-US" smtClean="0"/>
              <a:t>7/21/23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54E81-DDAD-5676-7857-A15323308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ABC45-3E66-BAEA-F8A3-5A12F77EC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B63C-48A4-4B47-98FB-5FE83D6C6CF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82303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A1E18-57A9-9456-6AF5-D20F416D0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ECFBC9-926C-D763-8B8F-F0CEFD781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AD92F-07CC-5DEF-2442-82D2DCFEA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B840-3887-AC46-9853-FA9C88CF4555}" type="datetime1">
              <a:rPr lang="en-US" smtClean="0"/>
              <a:t>7/21/23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B3863-8202-DADC-994C-A00EE307D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F912A-D173-BC21-7D06-87B01D1CC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B63C-48A4-4B47-98FB-5FE83D6C6CF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990303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C5056-9F97-9A67-B1AC-B8D06BF15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E16E7-5E35-2B6B-1E4E-9CC69C0965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4D430C-76AA-FC06-6EFF-9265B75FB4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B649F5-E16D-0887-4DAA-6EE364EE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8D191-892D-F345-89BC-5B874DFD353A}" type="datetime1">
              <a:rPr lang="en-US" smtClean="0"/>
              <a:t>7/21/23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883917-A80C-05EE-CA3D-4250386E1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FDF7DA-13D5-77AD-4D76-33947EADE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B63C-48A4-4B47-98FB-5FE83D6C6CF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841883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C4D09-5C42-010C-9C93-1F4FB5153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160BEB-7EF4-3BD4-7E06-C9A08A3C6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D3290D-CF48-9D13-834B-17ED411621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A0FE9-1AB6-90B4-684A-7153558193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1C838-8D4A-C2E0-0875-56E55E0BFC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391A50-EA1C-B38A-811F-E3F6FC9C8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B2B54-F197-E84D-95A8-AC4F89F81863}" type="datetime1">
              <a:rPr lang="en-US" smtClean="0"/>
              <a:t>7/21/23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450506-B96F-DD96-E9DB-DF856EBF4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D64DF8-818A-8153-BC62-3877EE111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B63C-48A4-4B47-98FB-5FE83D6C6CF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974985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21208-B06F-41D1-22A2-4A3C0B3AF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1E9EB5-964D-A04B-24F2-D43840507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F221-05BF-D546-9AA3-01E42C74320D}" type="datetime1">
              <a:rPr lang="en-US" smtClean="0"/>
              <a:t>7/21/23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B7D21D-FE0E-97D5-DFBD-C6EE2D84E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17E921-EE9B-1F04-9151-68DC60412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B63C-48A4-4B47-98FB-5FE83D6C6CF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629757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3B2822-2C8F-D588-F335-0CCACB8A8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15752-B0A0-1546-BFD1-740A155ACEA5}" type="datetime1">
              <a:rPr lang="en-US" smtClean="0"/>
              <a:t>7/21/23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96DF42-D83B-99DF-FED2-8637F3C1A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5DF97-9BCE-320C-A679-77E59EC3C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B63C-48A4-4B47-98FB-5FE83D6C6CF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170084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C7F4C-4984-D806-78B6-2E8FAF94B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7DC76-D987-345D-4F57-858A343C0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068CFF-01AC-8F2B-4511-32DF519C6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6DF1A5-F94E-47F4-94A0-0D75A1512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A04C-D394-EF44-A1DE-57AAF596508B}" type="datetime1">
              <a:rPr lang="en-US" smtClean="0"/>
              <a:t>7/21/23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16433-D393-74E6-FAE2-EED11272D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EE0483-82C3-B2F9-B03E-D259DCA53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B63C-48A4-4B47-98FB-5FE83D6C6CF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9407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247E8-1AE1-4474-4C43-355707516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5A8555-54C3-2E9B-9EC6-FAFF1FCAFE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51FC91-6114-BF7D-74F3-F0B689896B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DCA89C-BAE0-823C-2410-0551329E6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844C-BD29-B949-8001-41FD56F53344}" type="datetime1">
              <a:rPr lang="en-US" smtClean="0"/>
              <a:t>7/21/23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F27453-FCE8-A82E-716E-CD7B8358D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6F9F15-511C-DB7A-A0E9-4B5EBCC9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B63C-48A4-4B47-98FB-5FE83D6C6CF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08217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FA5C54-7D04-3D31-77C7-D3969B233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E87A0-24CE-39CD-BF4A-F7B3CB484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AEEA8-145A-2944-2F7A-18BC2819CC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AE1B4-56E4-9247-8CC1-0FE3C8C41CBD}" type="datetime1">
              <a:rPr lang="en-US" smtClean="0"/>
              <a:t>7/21/23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13789-544E-401A-A712-F988F188D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FE1E7-2474-E108-1377-31C6CF00B2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2B63C-48A4-4B47-98FB-5FE83D6C6CF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813263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17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1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4.xml"/><Relationship Id="rId5" Type="http://schemas.openxmlformats.org/officeDocument/2006/relationships/image" Target="../media/image17.png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5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6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bnl.gov/event/18761/contributions/78067/attachments/48260/81978/LowEphotons_BGU_2023_06_27.pdf" TargetMode="Externa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7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D2E1E9"/>
            </a:gs>
            <a:gs pos="100000">
              <a:srgbClr val="BBCCE9"/>
            </a:gs>
            <a:gs pos="100000">
              <a:srgbClr val="CADCE4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F4B11-2DAF-A6B5-F640-B6555208B9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14862"/>
            <a:ext cx="9144000" cy="1108364"/>
          </a:xfrm>
        </p:spPr>
        <p:txBody>
          <a:bodyPr>
            <a:normAutofit fontScale="90000"/>
          </a:bodyPr>
          <a:lstStyle/>
          <a:p>
            <a:pPr algn="ctr"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Soft Photons Studies in ePb Collisions</a:t>
            </a:r>
            <a:endParaRPr lang="en-I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527D5F-0F45-833F-CDE1-2426276B5D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88098"/>
            <a:ext cx="9144000" cy="2567853"/>
          </a:xfrm>
        </p:spPr>
        <p:txBody>
          <a:bodyPr>
            <a:normAutofit lnSpcReduction="10000"/>
          </a:bodyPr>
          <a:lstStyle/>
          <a:p>
            <a:r>
              <a:rPr lang="en-IL" dirty="0"/>
              <a:t>Zvi Citron, Michael Pitt, </a:t>
            </a:r>
            <a:r>
              <a:rPr lang="en-IL" u="sng" dirty="0"/>
              <a:t>Eden Mautner</a:t>
            </a:r>
          </a:p>
          <a:p>
            <a:br>
              <a:rPr lang="en-IL" sz="2800" dirty="0"/>
            </a:br>
            <a:r>
              <a:rPr lang="en-IL" sz="2800" dirty="0"/>
              <a:t>eA Study Meeting</a:t>
            </a:r>
          </a:p>
          <a:p>
            <a:r>
              <a:rPr lang="en-IL" dirty="0"/>
              <a:t>BGU RHI Group</a:t>
            </a:r>
          </a:p>
          <a:p>
            <a:endParaRPr lang="en-IL" dirty="0"/>
          </a:p>
          <a:p>
            <a:r>
              <a:rPr lang="en-IL" dirty="0"/>
              <a:t>18.7.2023</a:t>
            </a: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9E752604-B021-DFCE-6AB1-867ECE9E0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3838" y="5020823"/>
            <a:ext cx="2197100" cy="1676400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77A250CF-46C0-8278-CA95-B53102FDAD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6981" y="5020823"/>
            <a:ext cx="6400800" cy="16764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1E4F-9861-0F98-5491-1739318ED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B63C-48A4-4B47-98FB-5FE83D6C6CFC}" type="slidenum">
              <a:rPr lang="en-IL" smtClean="0"/>
              <a:t>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46791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D2E1E9"/>
            </a:gs>
            <a:gs pos="100000">
              <a:srgbClr val="BBCCE9"/>
            </a:gs>
            <a:gs pos="100000">
              <a:srgbClr val="CADCE4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F527D5F-0F45-833F-CDE1-2426276B5D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373" y="1094459"/>
            <a:ext cx="11485551" cy="5249374"/>
          </a:xfrm>
        </p:spPr>
        <p:txBody>
          <a:bodyPr>
            <a:no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1800" dirty="0"/>
              <a:t>And for the 2</a:t>
            </a:r>
            <a:r>
              <a:rPr lang="en-US" sz="1800" baseline="30000" dirty="0"/>
              <a:t>nd</a:t>
            </a:r>
            <a:r>
              <a:rPr lang="en-US" sz="1800" dirty="0"/>
              <a:t> photon:</a:t>
            </a:r>
            <a:endParaRPr lang="en-IL" sz="1800" dirty="0"/>
          </a:p>
          <a:p>
            <a:pPr marL="342900" indent="-342900" algn="just">
              <a:buFont typeface="+mj-lt"/>
              <a:buAutoNum type="arabicPeriod"/>
            </a:pPr>
            <a:endParaRPr lang="en-IL" sz="1800" dirty="0"/>
          </a:p>
          <a:p>
            <a:pPr marL="342900" indent="-342900" algn="just">
              <a:buFont typeface="+mj-lt"/>
              <a:buAutoNum type="arabicPeriod"/>
            </a:pPr>
            <a:endParaRPr lang="en-IL" sz="1800" dirty="0"/>
          </a:p>
          <a:p>
            <a:pPr algn="just"/>
            <a:endParaRPr lang="en-IL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1A3C99-921D-7769-8071-D004274023A1}"/>
              </a:ext>
            </a:extLst>
          </p:cNvPr>
          <p:cNvSpPr txBox="1"/>
          <p:nvPr/>
        </p:nvSpPr>
        <p:spPr>
          <a:xfrm>
            <a:off x="8741270" y="628488"/>
            <a:ext cx="1282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dirty="0"/>
              <a:t>2nd photon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636DA2E-A635-A46F-C50D-32B2B58CDEB8}"/>
              </a:ext>
            </a:extLst>
          </p:cNvPr>
          <p:cNvSpPr txBox="1">
            <a:spLocks/>
          </p:cNvSpPr>
          <p:nvPr/>
        </p:nvSpPr>
        <p:spPr>
          <a:xfrm>
            <a:off x="1274860" y="0"/>
            <a:ext cx="9846534" cy="8783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en-IL" dirty="0"/>
              <a:t>2 Photon “Quasi-Coherent” Events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89907C7-B290-261A-82B6-EF7D29F0C146}"/>
              </a:ext>
            </a:extLst>
          </p:cNvPr>
          <p:cNvGrpSpPr/>
          <p:nvPr/>
        </p:nvGrpSpPr>
        <p:grpSpPr>
          <a:xfrm>
            <a:off x="187986" y="2054939"/>
            <a:ext cx="11771547" cy="4688222"/>
            <a:chOff x="187986" y="2054939"/>
            <a:chExt cx="11771547" cy="468822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7D6F3C9-AD37-28CA-6356-98F0BFF2532E}"/>
                </a:ext>
              </a:extLst>
            </p:cNvPr>
            <p:cNvGrpSpPr/>
            <p:nvPr/>
          </p:nvGrpSpPr>
          <p:grpSpPr>
            <a:xfrm>
              <a:off x="187986" y="2054939"/>
              <a:ext cx="11771547" cy="3994725"/>
              <a:chOff x="187986" y="2054939"/>
              <a:chExt cx="11771547" cy="3994725"/>
            </a:xfrm>
          </p:grpSpPr>
          <p:pic>
            <p:nvPicPr>
              <p:cNvPr id="5" name="Picture 4" descr="A graph of a graph&#10;&#10;Description automatically generated">
                <a:extLst>
                  <a:ext uri="{FF2B5EF4-FFF2-40B4-BE49-F238E27FC236}">
                    <a16:creationId xmlns:a16="http://schemas.microsoft.com/office/drawing/2014/main" id="{A4E66ECD-BF7F-BAB7-68C7-5BB4D468E45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376" r="7353"/>
              <a:stretch/>
            </p:blipFill>
            <p:spPr>
              <a:xfrm>
                <a:off x="6096000" y="2054939"/>
                <a:ext cx="5863533" cy="3994725"/>
              </a:xfrm>
              <a:prstGeom prst="rect">
                <a:avLst/>
              </a:prstGeom>
            </p:spPr>
          </p:pic>
          <p:pic>
            <p:nvPicPr>
              <p:cNvPr id="8" name="Picture 7" descr="A graph of a normal distribution&#10;&#10;Description automatically generated">
                <a:extLst>
                  <a:ext uri="{FF2B5EF4-FFF2-40B4-BE49-F238E27FC236}">
                    <a16:creationId xmlns:a16="http://schemas.microsoft.com/office/drawing/2014/main" id="{987367BF-37F9-B756-2C06-B6C425ED1E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2083" r="7835"/>
              <a:stretch/>
            </p:blipFill>
            <p:spPr>
              <a:xfrm>
                <a:off x="187986" y="2054939"/>
                <a:ext cx="5863532" cy="3994725"/>
              </a:xfrm>
              <a:prstGeom prst="rect">
                <a:avLst/>
              </a:prstGeom>
            </p:spPr>
          </p:pic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6D0C52E4-1FFC-A141-8142-13C2A6D55EA4}"/>
                  </a:ext>
                </a:extLst>
              </p:cNvPr>
              <p:cNvGrpSpPr/>
              <p:nvPr/>
            </p:nvGrpSpPr>
            <p:grpSpPr>
              <a:xfrm>
                <a:off x="2966966" y="2126500"/>
                <a:ext cx="6657076" cy="3525743"/>
                <a:chOff x="2966966" y="2126500"/>
                <a:chExt cx="6657076" cy="3525743"/>
              </a:xfrm>
            </p:grpSpPr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B8791FAF-6FDE-18E2-5F0C-0D9D5B2347B5}"/>
                    </a:ext>
                  </a:extLst>
                </p:cNvPr>
                <p:cNvSpPr/>
                <p:nvPr/>
              </p:nvSpPr>
              <p:spPr>
                <a:xfrm>
                  <a:off x="2966966" y="2451843"/>
                  <a:ext cx="604832" cy="3200400"/>
                </a:xfrm>
                <a:prstGeom prst="rect">
                  <a:avLst/>
                </a:prstGeom>
                <a:solidFill>
                  <a:srgbClr val="7030A0">
                    <a:alpha val="20000"/>
                  </a:srgbClr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algn="ctr" defTabSz="914400" rtl="0" eaLnBrk="1" latinLnBrk="0" hangingPunct="1"/>
                  <a:endParaRPr lang="en-IL" dirty="0"/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C42E35CD-9237-329E-0C26-4D9ECDA15B41}"/>
                    </a:ext>
                  </a:extLst>
                </p:cNvPr>
                <p:cNvSpPr txBox="1"/>
                <p:nvPr/>
              </p:nvSpPr>
              <p:spPr>
                <a:xfrm>
                  <a:off x="8428522" y="2126500"/>
                  <a:ext cx="119552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/>
                    <a:t>2</a:t>
                  </a:r>
                  <a:r>
                    <a:rPr lang="en-US" sz="1800" baseline="30000" dirty="0"/>
                    <a:t>nd</a:t>
                  </a:r>
                  <a:r>
                    <a:rPr lang="en-IL" dirty="0"/>
                    <a:t> Photon</a:t>
                  </a:r>
                </a:p>
              </p:txBody>
            </p:sp>
          </p:grp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4B7B415-C5D6-0CCD-BA64-A6C248846097}"/>
                  </a:ext>
                </a:extLst>
              </p:cNvPr>
              <p:cNvSpPr txBox="1"/>
              <p:nvPr/>
            </p:nvSpPr>
            <p:spPr>
              <a:xfrm>
                <a:off x="2521992" y="2126500"/>
                <a:ext cx="11955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2</a:t>
                </a:r>
                <a:r>
                  <a:rPr lang="en-US" sz="1800" baseline="30000" dirty="0"/>
                  <a:t>nd</a:t>
                </a:r>
                <a:r>
                  <a:rPr lang="en-IL" dirty="0"/>
                  <a:t> Photon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CB03AA4-B322-5DC2-FDBB-7CC90BC7F9E8}"/>
                </a:ext>
              </a:extLst>
            </p:cNvPr>
            <p:cNvSpPr txBox="1"/>
            <p:nvPr/>
          </p:nvSpPr>
          <p:spPr>
            <a:xfrm>
              <a:off x="991443" y="6373829"/>
              <a:ext cx="26839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L" b="1" dirty="0">
                  <a:solidFill>
                    <a:srgbClr val="7030A0"/>
                  </a:solidFill>
                </a:rPr>
                <a:t>B0 rapidity acceptance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D0E1769-34AA-B8AD-CA9E-C6502CE0C5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82800" y="5448623"/>
              <a:ext cx="1186582" cy="901377"/>
            </a:xfrm>
            <a:prstGeom prst="straightConnector1">
              <a:avLst/>
            </a:prstGeom>
            <a:ln w="444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E9940B0-0C55-6F52-73AE-1A47068F0F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82800" y="2893253"/>
              <a:ext cx="1036952" cy="3456747"/>
            </a:xfrm>
            <a:prstGeom prst="straightConnector1">
              <a:avLst/>
            </a:prstGeom>
            <a:ln w="444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D7195DF4-BCC1-801F-2952-6D76A6084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B63C-48A4-4B47-98FB-5FE83D6C6CFC}" type="slidenum">
              <a:rPr lang="en-IL" smtClean="0"/>
              <a:t>10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6593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D2E1E9"/>
            </a:gs>
            <a:gs pos="100000">
              <a:srgbClr val="BBCCE9"/>
            </a:gs>
            <a:gs pos="100000">
              <a:srgbClr val="CADCE4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CF527D5F-0F45-833F-CDE1-2426276B5DCA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10739" y="544291"/>
                <a:ext cx="11539069" cy="5249374"/>
              </a:xfrm>
            </p:spPr>
            <p:txBody>
              <a:bodyPr>
                <a:noAutofit/>
              </a:bodyPr>
              <a:lstStyle/>
              <a:p>
                <a:pPr marL="342900" indent="-342900" algn="just">
                  <a:buFont typeface="+mj-lt"/>
                  <a:buAutoNum type="arabicPeriod"/>
                </a:pPr>
                <a:r>
                  <a:rPr lang="en-US" sz="1800" dirty="0"/>
                  <a:t>We generated Energy (Pb rest frame)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L" sz="1800" dirty="0"/>
                  <a:t> distribution</a:t>
                </a:r>
                <a:r>
                  <a:rPr lang="en-US" sz="1800" dirty="0"/>
                  <a:t> plots for the 1</a:t>
                </a:r>
                <a:r>
                  <a:rPr lang="en-US" sz="1800" baseline="30000" dirty="0"/>
                  <a:t>st</a:t>
                </a:r>
                <a:r>
                  <a:rPr lang="en-US" sz="1800" dirty="0"/>
                  <a:t> and 2</a:t>
                </a:r>
                <a:r>
                  <a:rPr lang="en-US" sz="1800" baseline="30000" dirty="0"/>
                  <a:t>nd</a:t>
                </a:r>
                <a:r>
                  <a:rPr lang="en-US" sz="1800" dirty="0"/>
                  <a:t> emitted photons. </a:t>
                </a:r>
                <a:endParaRPr lang="en-IL" sz="1800" dirty="0"/>
              </a:p>
              <a:p>
                <a:pPr marL="342900" indent="-342900" algn="just">
                  <a:buFont typeface="+mj-lt"/>
                  <a:buAutoNum type="arabicPeriod"/>
                </a:pPr>
                <a:endParaRPr lang="en-IL" sz="1800" dirty="0"/>
              </a:p>
              <a:p>
                <a:pPr algn="just"/>
                <a:endParaRPr lang="en-IL" sz="1800" dirty="0"/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CF527D5F-0F45-833F-CDE1-2426276B5D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10739" y="544291"/>
                <a:ext cx="11539069" cy="5249374"/>
              </a:xfrm>
              <a:blipFill>
                <a:blip r:embed="rId3"/>
                <a:stretch>
                  <a:fillRect l="-440" t="-96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449C8C58-2AB5-8632-8D07-13A21CA34FA5}"/>
              </a:ext>
            </a:extLst>
          </p:cNvPr>
          <p:cNvSpPr txBox="1">
            <a:spLocks/>
          </p:cNvSpPr>
          <p:nvPr/>
        </p:nvSpPr>
        <p:spPr>
          <a:xfrm>
            <a:off x="1172733" y="-180978"/>
            <a:ext cx="9846534" cy="77724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en-IL" sz="4000" dirty="0"/>
              <a:t>2 Photon “Quasi-Coherent” Events 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3D6BFAD0-63A4-C152-FA27-D81FBD8C4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2208" y="6441603"/>
            <a:ext cx="2743200" cy="365125"/>
          </a:xfrm>
        </p:spPr>
        <p:txBody>
          <a:bodyPr/>
          <a:lstStyle/>
          <a:p>
            <a:fld id="{25A2B63C-48A4-4B47-98FB-5FE83D6C6CFC}" type="slidenum">
              <a:rPr lang="en-IL" smtClean="0"/>
              <a:t>11</a:t>
            </a:fld>
            <a:endParaRPr lang="en-IL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B645837-ECF8-77DE-350D-7E499BB27E4C}"/>
              </a:ext>
            </a:extLst>
          </p:cNvPr>
          <p:cNvGrpSpPr/>
          <p:nvPr/>
        </p:nvGrpSpPr>
        <p:grpSpPr>
          <a:xfrm>
            <a:off x="966421" y="836715"/>
            <a:ext cx="10259158" cy="5738224"/>
            <a:chOff x="1528446" y="931061"/>
            <a:chExt cx="9595969" cy="5926939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E6026C4-9585-70B4-BA26-71599A1EE014}"/>
                </a:ext>
              </a:extLst>
            </p:cNvPr>
            <p:cNvGrpSpPr/>
            <p:nvPr/>
          </p:nvGrpSpPr>
          <p:grpSpPr>
            <a:xfrm>
              <a:off x="1528446" y="931061"/>
              <a:ext cx="9595969" cy="2947302"/>
              <a:chOff x="128323" y="2033280"/>
              <a:chExt cx="11953613" cy="4021104"/>
            </a:xfrm>
          </p:grpSpPr>
          <p:pic>
            <p:nvPicPr>
              <p:cNvPr id="21" name="Picture 20" descr="A graph showing a graph of a graph&#10;&#10;Description automatically generated">
                <a:extLst>
                  <a:ext uri="{FF2B5EF4-FFF2-40B4-BE49-F238E27FC236}">
                    <a16:creationId xmlns:a16="http://schemas.microsoft.com/office/drawing/2014/main" id="{4CF15B8A-2744-2420-A956-458C21632B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650" r="7843"/>
              <a:stretch/>
            </p:blipFill>
            <p:spPr>
              <a:xfrm>
                <a:off x="6163289" y="2033282"/>
                <a:ext cx="5918647" cy="4021101"/>
              </a:xfrm>
              <a:prstGeom prst="rect">
                <a:avLst/>
              </a:prstGeom>
            </p:spPr>
          </p:pic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93B01459-5FC3-36BC-0188-DD1958C61007}"/>
                  </a:ext>
                </a:extLst>
              </p:cNvPr>
              <p:cNvGrpSpPr/>
              <p:nvPr/>
            </p:nvGrpSpPr>
            <p:grpSpPr>
              <a:xfrm>
                <a:off x="128323" y="2033280"/>
                <a:ext cx="9536608" cy="4021104"/>
                <a:chOff x="128323" y="2033280"/>
                <a:chExt cx="9536608" cy="4021104"/>
              </a:xfrm>
            </p:grpSpPr>
            <p:pic>
              <p:nvPicPr>
                <p:cNvPr id="11" name="Picture 10" descr="A graph of a graph&#10;&#10;Description automatically generated">
                  <a:extLst>
                    <a:ext uri="{FF2B5EF4-FFF2-40B4-BE49-F238E27FC236}">
                      <a16:creationId xmlns:a16="http://schemas.microsoft.com/office/drawing/2014/main" id="{0AC2DCE7-6842-DB5A-4F73-DAE1AEB35D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2506" r="8497"/>
                <a:stretch/>
              </p:blipFill>
              <p:spPr>
                <a:xfrm>
                  <a:off x="128323" y="2033283"/>
                  <a:ext cx="5918647" cy="4021101"/>
                </a:xfrm>
                <a:prstGeom prst="rect">
                  <a:avLst/>
                </a:prstGeom>
              </p:spPr>
            </p:pic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BCFA6D2-D78F-3F94-27D5-757313F558B9}"/>
                    </a:ext>
                  </a:extLst>
                </p:cNvPr>
                <p:cNvSpPr txBox="1"/>
                <p:nvPr/>
              </p:nvSpPr>
              <p:spPr>
                <a:xfrm>
                  <a:off x="2449542" y="2033280"/>
                  <a:ext cx="11456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/>
                    <a:t>1</a:t>
                  </a:r>
                  <a:r>
                    <a:rPr lang="en-US" sz="1800" baseline="30000" dirty="0"/>
                    <a:t>st</a:t>
                  </a:r>
                  <a:r>
                    <a:rPr lang="en-IL" dirty="0"/>
                    <a:t> Photon</a:t>
                  </a: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B8DE21E-B20E-D1A6-B320-5BDBBD4718AB}"/>
                    </a:ext>
                  </a:extLst>
                </p:cNvPr>
                <p:cNvSpPr txBox="1"/>
                <p:nvPr/>
              </p:nvSpPr>
              <p:spPr>
                <a:xfrm>
                  <a:off x="8519233" y="2033280"/>
                  <a:ext cx="11456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/>
                    <a:t>1</a:t>
                  </a:r>
                  <a:r>
                    <a:rPr lang="en-US" sz="1800" baseline="30000" dirty="0"/>
                    <a:t>st</a:t>
                  </a:r>
                  <a:r>
                    <a:rPr lang="en-IL" dirty="0"/>
                    <a:t> Photon</a:t>
                  </a:r>
                </a:p>
              </p:txBody>
            </p:sp>
          </p:grp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52593B7-AAC3-3361-72EC-DB6A8A123EC2}"/>
                </a:ext>
              </a:extLst>
            </p:cNvPr>
            <p:cNvGrpSpPr/>
            <p:nvPr/>
          </p:nvGrpSpPr>
          <p:grpSpPr>
            <a:xfrm>
              <a:off x="1528446" y="3910700"/>
              <a:ext cx="9595969" cy="2947300"/>
              <a:chOff x="171701" y="2033281"/>
              <a:chExt cx="11842304" cy="4021102"/>
            </a:xfrm>
          </p:grpSpPr>
          <p:pic>
            <p:nvPicPr>
              <p:cNvPr id="31" name="Picture 30" descr="A graph of a graph showing a graph&#10;&#10;Description automatically generated">
                <a:extLst>
                  <a:ext uri="{FF2B5EF4-FFF2-40B4-BE49-F238E27FC236}">
                    <a16:creationId xmlns:a16="http://schemas.microsoft.com/office/drawing/2014/main" id="{4E80B0BC-06CC-5A8D-4732-F2B4E9205B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1651" r="7734"/>
              <a:stretch/>
            </p:blipFill>
            <p:spPr>
              <a:xfrm>
                <a:off x="6150471" y="2033282"/>
                <a:ext cx="5863534" cy="4021101"/>
              </a:xfrm>
              <a:prstGeom prst="rect">
                <a:avLst/>
              </a:prstGeom>
            </p:spPr>
          </p:pic>
          <p:pic>
            <p:nvPicPr>
              <p:cNvPr id="32" name="Picture 31" descr="A graph of a graph&#10;&#10;Description automatically generated">
                <a:extLst>
                  <a:ext uri="{FF2B5EF4-FFF2-40B4-BE49-F238E27FC236}">
                    <a16:creationId xmlns:a16="http://schemas.microsoft.com/office/drawing/2014/main" id="{5014D829-EA68-E129-2D7A-3FC1FD19DA5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2726" r="8170"/>
              <a:stretch/>
            </p:blipFill>
            <p:spPr>
              <a:xfrm>
                <a:off x="171701" y="2033281"/>
                <a:ext cx="5863534" cy="4021101"/>
              </a:xfrm>
              <a:prstGeom prst="rect">
                <a:avLst/>
              </a:prstGeom>
            </p:spPr>
          </p:pic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1B2F8AC-4622-B6D3-9D86-F29008C651BE}"/>
                  </a:ext>
                </a:extLst>
              </p:cNvPr>
              <p:cNvSpPr txBox="1"/>
              <p:nvPr/>
            </p:nvSpPr>
            <p:spPr>
              <a:xfrm>
                <a:off x="2505707" y="2033281"/>
                <a:ext cx="11955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2</a:t>
                </a:r>
                <a:r>
                  <a:rPr lang="en-US" sz="1800" baseline="30000" dirty="0"/>
                  <a:t>nd</a:t>
                </a:r>
                <a:r>
                  <a:rPr lang="en-IL" dirty="0"/>
                  <a:t> Photon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A1AB543-598E-CC06-2650-969F6C9ECF7C}"/>
                  </a:ext>
                </a:extLst>
              </p:cNvPr>
              <p:cNvSpPr txBox="1"/>
              <p:nvPr/>
            </p:nvSpPr>
            <p:spPr>
              <a:xfrm>
                <a:off x="8484477" y="2033281"/>
                <a:ext cx="11955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2</a:t>
                </a:r>
                <a:r>
                  <a:rPr lang="en-US" sz="1800" baseline="30000" dirty="0"/>
                  <a:t>nd</a:t>
                </a:r>
                <a:r>
                  <a:rPr lang="en-IL" dirty="0"/>
                  <a:t> Photon</a:t>
                </a:r>
              </a:p>
            </p:txBody>
          </p:sp>
        </p:grp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2DDFD02-F29C-C5C9-C084-93256F899025}"/>
              </a:ext>
            </a:extLst>
          </p:cNvPr>
          <p:cNvSpPr txBox="1"/>
          <p:nvPr/>
        </p:nvSpPr>
        <p:spPr>
          <a:xfrm>
            <a:off x="1" y="6513393"/>
            <a:ext cx="10920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L" sz="1600" dirty="0">
                <a:solidFill>
                  <a:srgbClr val="C00000"/>
                </a:solidFill>
              </a:rPr>
              <a:t>**Note: Something weird is going on here… Might be that the second photon needs to be boosted to the 1st photons rest frame?</a:t>
            </a:r>
          </a:p>
        </p:txBody>
      </p:sp>
    </p:spTree>
    <p:extLst>
      <p:ext uri="{BB962C8B-B14F-4D97-AF65-F5344CB8AC3E}">
        <p14:creationId xmlns:p14="http://schemas.microsoft.com/office/powerpoint/2010/main" val="1250570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D2E1E9"/>
            </a:gs>
            <a:gs pos="100000">
              <a:srgbClr val="BBCCE9"/>
            </a:gs>
            <a:gs pos="100000">
              <a:srgbClr val="CADCE4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aph of a graph showing a graph of a graph&#10;&#10;Description automatically generated">
            <a:extLst>
              <a:ext uri="{FF2B5EF4-FFF2-40B4-BE49-F238E27FC236}">
                <a16:creationId xmlns:a16="http://schemas.microsoft.com/office/drawing/2014/main" id="{A41413A2-221C-1B7A-172F-B86F1DEE9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573" y="965200"/>
            <a:ext cx="6248854" cy="52578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6657D34-4C37-7893-4F31-7E2E940221D2}"/>
              </a:ext>
            </a:extLst>
          </p:cNvPr>
          <p:cNvSpPr txBox="1">
            <a:spLocks/>
          </p:cNvSpPr>
          <p:nvPr/>
        </p:nvSpPr>
        <p:spPr>
          <a:xfrm>
            <a:off x="1274860" y="0"/>
            <a:ext cx="9846534" cy="8783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en-IL" dirty="0"/>
              <a:t>2 Photon “Quasi-Coherent” Events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74A9E2-E4F9-FD95-03D3-10D22B507E6B}"/>
              </a:ext>
            </a:extLst>
          </p:cNvPr>
          <p:cNvSpPr txBox="1"/>
          <p:nvPr/>
        </p:nvSpPr>
        <p:spPr>
          <a:xfrm>
            <a:off x="558632" y="6320478"/>
            <a:ext cx="9028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L" dirty="0">
                <a:solidFill>
                  <a:srgbClr val="C00000"/>
                </a:solidFill>
              </a:rPr>
              <a:t>We can see that there is no correlation between the photons energy in the Pb’s rest frame.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FE727E-94BC-EE14-7F20-6AC223F46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B63C-48A4-4B47-98FB-5FE83D6C6CFC}" type="slidenum">
              <a:rPr lang="en-IL" smtClean="0"/>
              <a:t>12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257251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D2E1E9"/>
            </a:gs>
            <a:gs pos="100000">
              <a:srgbClr val="BBCCE9"/>
            </a:gs>
            <a:gs pos="100000">
              <a:srgbClr val="CADCE4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F4B11-2DAF-A6B5-F640-B6555208B9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4860" y="-46443"/>
            <a:ext cx="9846534" cy="878361"/>
          </a:xfrm>
        </p:spPr>
        <p:txBody>
          <a:bodyPr>
            <a:normAutofit fontScale="90000"/>
          </a:bodyPr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IL" dirty="0"/>
              <a:t>3 Photon “Quasi-Coherent” Events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CF527D5F-0F45-833F-CDE1-2426276B5DCA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455352" y="804313"/>
                <a:ext cx="11485551" cy="5249374"/>
              </a:xfrm>
            </p:spPr>
            <p:txBody>
              <a:bodyPr>
                <a:noAutofit/>
              </a:bodyPr>
              <a:lstStyle/>
              <a:p>
                <a:pPr marL="342900" indent="-342900" algn="just">
                  <a:buFont typeface="+mj-lt"/>
                  <a:buAutoNum type="arabicPeriod"/>
                </a:pPr>
                <a:r>
                  <a:rPr lang="en-IL" sz="1800" dirty="0"/>
                  <a:t>Total number of 3 photon “Quasi-Coherent” events: 49098  (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≈21%</m:t>
                    </m:r>
                  </m:oMath>
                </a14:m>
                <a:r>
                  <a:rPr lang="en-IL" sz="1800" dirty="0"/>
                  <a:t> of all events.)                   </a:t>
                </a:r>
              </a:p>
              <a:p>
                <a:pPr marL="342900" indent="-342900" algn="just">
                  <a:buFont typeface="+mj-lt"/>
                  <a:buAutoNum type="arabicPeriod"/>
                </a:pPr>
                <a:r>
                  <a:rPr lang="en-US" sz="1800" dirty="0"/>
                  <a:t>As done previously, w</a:t>
                </a:r>
                <a:r>
                  <a:rPr lang="en-IL" sz="1800" dirty="0"/>
                  <a:t>e decided to call the first generated photon as “</a:t>
                </a:r>
                <a:r>
                  <a:rPr lang="en-US" sz="1800" dirty="0"/>
                  <a:t>1</a:t>
                </a:r>
                <a:r>
                  <a:rPr lang="en-US" sz="1800" baseline="30000" dirty="0"/>
                  <a:t>st</a:t>
                </a:r>
                <a:r>
                  <a:rPr lang="en-IL" sz="1800" dirty="0"/>
                  <a:t> photon”,  the second generated photon “</a:t>
                </a:r>
                <a:r>
                  <a:rPr lang="en-US" sz="1800" dirty="0"/>
                  <a:t>2</a:t>
                </a:r>
                <a:r>
                  <a:rPr lang="en-US" sz="1800" baseline="30000" dirty="0"/>
                  <a:t>nd</a:t>
                </a:r>
                <a:r>
                  <a:rPr lang="en-IL" sz="1800" dirty="0"/>
                  <a:t> photon”, and the thrid generated photon as “</a:t>
                </a:r>
                <a:r>
                  <a:rPr lang="en-US" sz="1800" dirty="0"/>
                  <a:t>3</a:t>
                </a:r>
                <a:r>
                  <a:rPr lang="en-US" sz="1800" baseline="30000" dirty="0"/>
                  <a:t>rd</a:t>
                </a:r>
                <a:r>
                  <a:rPr lang="en-IL" sz="1800" dirty="0"/>
                  <a:t> photon”, and we chose them similarly as for the 2 photon events:</a:t>
                </a:r>
              </a:p>
              <a:p>
                <a:pPr marL="342900" indent="-342900" algn="just">
                  <a:buFont typeface="+mj-lt"/>
                  <a:buAutoNum type="arabicPeriod"/>
                </a:pPr>
                <a:endParaRPr lang="en-IL" sz="1800" dirty="0"/>
              </a:p>
              <a:p>
                <a:pPr marL="342900" indent="-342900" algn="just">
                  <a:buFont typeface="+mj-lt"/>
                  <a:buAutoNum type="arabicPeriod"/>
                </a:pPr>
                <a:endParaRPr lang="en-IL" sz="1800" dirty="0"/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IL" sz="1800" dirty="0"/>
                  <a:t>genPar_PDG = 22 </a:t>
                </a:r>
                <a:r>
                  <a:rPr lang="en-IL" sz="1800" dirty="0">
                    <a:sym typeface="Wingdings" pitchFamily="2" charset="2"/>
                  </a:rPr>
                  <a:t> photon. 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IL" sz="1800" dirty="0">
                    <a:sym typeface="Wingdings" pitchFamily="2" charset="2"/>
                  </a:rPr>
                  <a:t>genPar_status = 1  Final state particle. </a:t>
                </a:r>
              </a:p>
              <a:p>
                <a:pPr algn="just"/>
                <a:endParaRPr lang="en-IL" sz="1800" dirty="0"/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CF527D5F-0F45-833F-CDE1-2426276B5D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455352" y="804313"/>
                <a:ext cx="11485551" cy="5249374"/>
              </a:xfrm>
              <a:blipFill>
                <a:blip r:embed="rId3"/>
                <a:stretch>
                  <a:fillRect l="-552" t="-96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B7F339E6-CA00-49DB-AB76-5053B1A75C63}"/>
              </a:ext>
            </a:extLst>
          </p:cNvPr>
          <p:cNvSpPr txBox="1"/>
          <p:nvPr/>
        </p:nvSpPr>
        <p:spPr>
          <a:xfrm>
            <a:off x="455352" y="4237890"/>
            <a:ext cx="50540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L" sz="1800" dirty="0"/>
              <a:t>genPar_PDG = 1000822080 </a:t>
            </a:r>
            <a:r>
              <a:rPr lang="en-IL" sz="1800" dirty="0">
                <a:sym typeface="Wingdings" pitchFamily="2" charset="2"/>
              </a:rPr>
              <a:t> </a:t>
            </a:r>
            <a:r>
              <a:rPr lang="en-IL" sz="1800" dirty="0"/>
              <a:t>Pb 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L" sz="1800" dirty="0"/>
              <a:t>genPar_status = 200 </a:t>
            </a:r>
            <a:r>
              <a:rPr lang="en-IL" sz="1800" dirty="0">
                <a:sym typeface="Wingdings" pitchFamily="2" charset="2"/>
              </a:rPr>
              <a:t> </a:t>
            </a:r>
            <a:r>
              <a:rPr lang="en-IL" sz="1800" dirty="0"/>
              <a:t>Excited state? </a:t>
            </a:r>
          </a:p>
          <a:p>
            <a:endParaRPr lang="en-IL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BBADC06-473B-B518-BF48-243767018ECB}"/>
              </a:ext>
            </a:extLst>
          </p:cNvPr>
          <p:cNvGrpSpPr/>
          <p:nvPr/>
        </p:nvGrpSpPr>
        <p:grpSpPr>
          <a:xfrm>
            <a:off x="4818186" y="1815365"/>
            <a:ext cx="6083194" cy="4906110"/>
            <a:chOff x="6290733" y="1951890"/>
            <a:chExt cx="5445915" cy="457200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44C8B63-116D-EB33-D94E-48D15A532D06}"/>
                </a:ext>
              </a:extLst>
            </p:cNvPr>
            <p:cNvGrpSpPr/>
            <p:nvPr/>
          </p:nvGrpSpPr>
          <p:grpSpPr>
            <a:xfrm>
              <a:off x="7453320" y="1951890"/>
              <a:ext cx="4283328" cy="4572000"/>
              <a:chOff x="6283072" y="1769533"/>
              <a:chExt cx="5523263" cy="5269743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022C7493-3B95-76C5-1062-510EE257A7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83072" y="2463002"/>
                <a:ext cx="5523263" cy="4576274"/>
              </a:xfrm>
              <a:prstGeom prst="rect">
                <a:avLst/>
              </a:prstGeom>
            </p:spPr>
          </p:pic>
          <p:pic>
            <p:nvPicPr>
              <p:cNvPr id="5" name="Picture 4" descr="A black background with white text&#10;&#10;Description automatically generated">
                <a:extLst>
                  <a:ext uri="{FF2B5EF4-FFF2-40B4-BE49-F238E27FC236}">
                    <a16:creationId xmlns:a16="http://schemas.microsoft.com/office/drawing/2014/main" id="{0259AFB3-A209-A90A-FBA5-E2F68A811E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83072" y="1769533"/>
                <a:ext cx="5523263" cy="693469"/>
              </a:xfrm>
              <a:prstGeom prst="rect">
                <a:avLst/>
              </a:prstGeom>
            </p:spPr>
          </p:pic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CE0FA91-FA89-6D8B-1167-3B29DFE14210}"/>
                </a:ext>
              </a:extLst>
            </p:cNvPr>
            <p:cNvSpPr/>
            <p:nvPr/>
          </p:nvSpPr>
          <p:spPr>
            <a:xfrm>
              <a:off x="6290733" y="5249333"/>
              <a:ext cx="5445915" cy="18888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800" dirty="0">
                  <a:solidFill>
                    <a:schemeClr val="tx1"/>
                  </a:solidFill>
                </a:rPr>
                <a:t>1</a:t>
              </a:r>
              <a:r>
                <a:rPr lang="en-US" sz="1800" baseline="30000" dirty="0">
                  <a:solidFill>
                    <a:schemeClr val="tx1"/>
                  </a:solidFill>
                </a:rPr>
                <a:t>st</a:t>
              </a:r>
              <a:r>
                <a:rPr lang="en-IL" dirty="0">
                  <a:solidFill>
                    <a:sysClr val="windowText" lastClr="000000"/>
                  </a:solidFill>
                </a:rPr>
                <a:t> photon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3FDCF93-3B80-E7E8-9A34-E468957EC1F3}"/>
                </a:ext>
              </a:extLst>
            </p:cNvPr>
            <p:cNvSpPr/>
            <p:nvPr/>
          </p:nvSpPr>
          <p:spPr>
            <a:xfrm>
              <a:off x="6290733" y="5462624"/>
              <a:ext cx="5445915" cy="18888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800" dirty="0">
                  <a:solidFill>
                    <a:schemeClr val="tx1"/>
                  </a:solidFill>
                </a:rPr>
                <a:t>2</a:t>
              </a:r>
              <a:r>
                <a:rPr lang="en-US" sz="1800" baseline="30000" dirty="0">
                  <a:solidFill>
                    <a:schemeClr val="tx1"/>
                  </a:solidFill>
                </a:rPr>
                <a:t>nd</a:t>
              </a:r>
              <a:r>
                <a:rPr lang="en-IL" dirty="0">
                  <a:solidFill>
                    <a:sysClr val="windowText" lastClr="000000"/>
                  </a:solidFill>
                </a:rPr>
                <a:t> photon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60396A6-ADD1-BEF6-802C-303695DD25BF}"/>
                </a:ext>
              </a:extLst>
            </p:cNvPr>
            <p:cNvSpPr/>
            <p:nvPr/>
          </p:nvSpPr>
          <p:spPr>
            <a:xfrm>
              <a:off x="6290733" y="5665955"/>
              <a:ext cx="5445915" cy="187724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800" dirty="0">
                  <a:solidFill>
                    <a:schemeClr val="tx1"/>
                  </a:solidFill>
                </a:rPr>
                <a:t>3</a:t>
              </a:r>
              <a:r>
                <a:rPr lang="en-US" sz="1800" baseline="30000" dirty="0">
                  <a:solidFill>
                    <a:schemeClr val="tx1"/>
                  </a:solidFill>
                </a:rPr>
                <a:t>rd</a:t>
              </a:r>
              <a:r>
                <a:rPr lang="en-IL" dirty="0">
                  <a:solidFill>
                    <a:sysClr val="windowText" lastClr="000000"/>
                  </a:solidFill>
                </a:rPr>
                <a:t> photon</a:t>
              </a:r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C7C11E-2BA5-75DE-F8FD-2D1C4112D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B63C-48A4-4B47-98FB-5FE83D6C6CFC}" type="slidenum">
              <a:rPr lang="en-IL" smtClean="0"/>
              <a:t>13</a:t>
            </a:fld>
            <a:endParaRPr lang="en-IL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435C82-4DD8-AA22-1F65-8E3CCF265D2A}"/>
              </a:ext>
            </a:extLst>
          </p:cNvPr>
          <p:cNvSpPr txBox="1"/>
          <p:nvPr/>
        </p:nvSpPr>
        <p:spPr>
          <a:xfrm>
            <a:off x="262430" y="6253044"/>
            <a:ext cx="5439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dirty="0">
                <a:solidFill>
                  <a:srgbClr val="C00000"/>
                </a:solidFill>
              </a:rPr>
              <a:t>**Note: All the status 1 photons share the same vertex. </a:t>
            </a:r>
          </a:p>
        </p:txBody>
      </p:sp>
    </p:spTree>
    <p:extLst>
      <p:ext uri="{BB962C8B-B14F-4D97-AF65-F5344CB8AC3E}">
        <p14:creationId xmlns:p14="http://schemas.microsoft.com/office/powerpoint/2010/main" val="31776894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D2E1E9"/>
            </a:gs>
            <a:gs pos="100000">
              <a:srgbClr val="BBCCE9"/>
            </a:gs>
            <a:gs pos="100000">
              <a:srgbClr val="CADCE4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F527D5F-0F45-833F-CDE1-2426276B5D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7045" y="1284479"/>
            <a:ext cx="11485551" cy="5249374"/>
          </a:xfrm>
        </p:spPr>
        <p:txBody>
          <a:bodyPr>
            <a:no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1800" dirty="0"/>
              <a:t>Basically, the rapidity and emission plot’s look similar as in the previous plots. Let’s look at the lab frame energies for each photon: </a:t>
            </a:r>
            <a:endParaRPr lang="en-IL" sz="1800" dirty="0"/>
          </a:p>
          <a:p>
            <a:pPr algn="just"/>
            <a:endParaRPr lang="en-IL" sz="1800" dirty="0"/>
          </a:p>
          <a:p>
            <a:pPr algn="just"/>
            <a:endParaRPr lang="en-IL" sz="1800" dirty="0"/>
          </a:p>
          <a:p>
            <a:pPr marL="342900" indent="-342900" algn="just">
              <a:buFont typeface="+mj-lt"/>
              <a:buAutoNum type="arabicPeriod"/>
            </a:pPr>
            <a:endParaRPr lang="en-IL" sz="1800" dirty="0"/>
          </a:p>
          <a:p>
            <a:pPr marL="342900" indent="-342900" algn="just">
              <a:buFont typeface="+mj-lt"/>
              <a:buAutoNum type="arabicPeriod"/>
            </a:pPr>
            <a:endParaRPr lang="en-IL" sz="1800" dirty="0"/>
          </a:p>
          <a:p>
            <a:pPr algn="just"/>
            <a:endParaRPr lang="en-IL" sz="18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C1EA601-F635-52A6-F589-B8D487141E19}"/>
              </a:ext>
            </a:extLst>
          </p:cNvPr>
          <p:cNvSpPr txBox="1">
            <a:spLocks/>
          </p:cNvSpPr>
          <p:nvPr/>
        </p:nvSpPr>
        <p:spPr>
          <a:xfrm>
            <a:off x="1274860" y="0"/>
            <a:ext cx="9846534" cy="8783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en-IL" dirty="0"/>
              <a:t>3 Photon “Quasi-Coherent” Events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0F84C28-BCF7-65C8-60D4-F3CEFE8A97F8}"/>
              </a:ext>
            </a:extLst>
          </p:cNvPr>
          <p:cNvGrpSpPr/>
          <p:nvPr/>
        </p:nvGrpSpPr>
        <p:grpSpPr>
          <a:xfrm>
            <a:off x="68369" y="2303581"/>
            <a:ext cx="12055262" cy="2967479"/>
            <a:chOff x="68369" y="2303581"/>
            <a:chExt cx="12055262" cy="2967479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ABAAD5A-7AD3-8DBC-6EB9-1F62F03F19BB}"/>
                </a:ext>
              </a:extLst>
            </p:cNvPr>
            <p:cNvGrpSpPr/>
            <p:nvPr/>
          </p:nvGrpSpPr>
          <p:grpSpPr>
            <a:xfrm>
              <a:off x="68369" y="2303581"/>
              <a:ext cx="12055262" cy="2967479"/>
              <a:chOff x="68369" y="2303581"/>
              <a:chExt cx="12055262" cy="2967479"/>
            </a:xfrm>
          </p:grpSpPr>
          <p:pic>
            <p:nvPicPr>
              <p:cNvPr id="5" name="Picture 4" descr="A graph of a graph&#10;&#10;Description automatically generated">
                <a:extLst>
                  <a:ext uri="{FF2B5EF4-FFF2-40B4-BE49-F238E27FC236}">
                    <a16:creationId xmlns:a16="http://schemas.microsoft.com/office/drawing/2014/main" id="{2F74F19D-11F4-001B-9803-16D1B0DCE0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602" r="7353"/>
              <a:stretch/>
            </p:blipFill>
            <p:spPr>
              <a:xfrm>
                <a:off x="68369" y="2303581"/>
                <a:ext cx="3951506" cy="2967477"/>
              </a:xfrm>
              <a:prstGeom prst="rect">
                <a:avLst/>
              </a:prstGeom>
            </p:spPr>
          </p:pic>
          <p:pic>
            <p:nvPicPr>
              <p:cNvPr id="9" name="Picture 8" descr="A graph with a line graph&#10;&#10;Description automatically generated">
                <a:extLst>
                  <a:ext uri="{FF2B5EF4-FFF2-40B4-BE49-F238E27FC236}">
                    <a16:creationId xmlns:a16="http://schemas.microsoft.com/office/drawing/2014/main" id="{8430B6C9-8BDC-7338-2626-B769D93B72E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2716" r="7692"/>
              <a:stretch/>
            </p:blipFill>
            <p:spPr>
              <a:xfrm>
                <a:off x="4117393" y="2303583"/>
                <a:ext cx="3957214" cy="2967477"/>
              </a:xfrm>
              <a:prstGeom prst="rect">
                <a:avLst/>
              </a:prstGeom>
            </p:spPr>
          </p:pic>
          <p:pic>
            <p:nvPicPr>
              <p:cNvPr id="11" name="Picture 10" descr="A graph with blue squares&#10;&#10;Description automatically generated">
                <a:extLst>
                  <a:ext uri="{FF2B5EF4-FFF2-40B4-BE49-F238E27FC236}">
                    <a16:creationId xmlns:a16="http://schemas.microsoft.com/office/drawing/2014/main" id="{789BF4CF-F305-3BC6-2D13-4B7B907DB9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2375" r="6788"/>
              <a:stretch/>
            </p:blipFill>
            <p:spPr>
              <a:xfrm>
                <a:off x="8199766" y="2303582"/>
                <a:ext cx="3923865" cy="2967477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22CBAED-8FE1-5571-A27B-C4038DA81965}"/>
                </a:ext>
              </a:extLst>
            </p:cNvPr>
            <p:cNvSpPr txBox="1"/>
            <p:nvPr/>
          </p:nvSpPr>
          <p:spPr>
            <a:xfrm>
              <a:off x="5767496" y="2304229"/>
              <a:ext cx="9716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2</a:t>
              </a:r>
              <a:r>
                <a:rPr lang="en-US" sz="1400" baseline="30000" dirty="0"/>
                <a:t>nd</a:t>
              </a:r>
              <a:r>
                <a:rPr lang="en-IL" sz="1400" dirty="0"/>
                <a:t> Photon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1F3C91C-E2B9-DD1C-9999-E9E5F5FB248B}"/>
                </a:ext>
              </a:extLst>
            </p:cNvPr>
            <p:cNvSpPr txBox="1"/>
            <p:nvPr/>
          </p:nvSpPr>
          <p:spPr>
            <a:xfrm>
              <a:off x="9724710" y="2307013"/>
              <a:ext cx="9491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3</a:t>
              </a:r>
              <a:r>
                <a:rPr lang="en-US" sz="1400" baseline="30000" dirty="0"/>
                <a:t>rd</a:t>
              </a:r>
              <a:r>
                <a:rPr lang="en-IL" sz="1400" dirty="0"/>
                <a:t> Photon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2223AB0-007B-4805-232F-7A8A80A03D50}"/>
                </a:ext>
              </a:extLst>
            </p:cNvPr>
            <p:cNvSpPr txBox="1"/>
            <p:nvPr/>
          </p:nvSpPr>
          <p:spPr>
            <a:xfrm>
              <a:off x="1558315" y="2304229"/>
              <a:ext cx="9317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</a:t>
              </a:r>
              <a:r>
                <a:rPr lang="en-US" sz="1400" baseline="30000" dirty="0"/>
                <a:t>st</a:t>
              </a:r>
              <a:r>
                <a:rPr lang="en-IL" sz="1400" dirty="0"/>
                <a:t> Photon</a:t>
              </a:r>
            </a:p>
          </p:txBody>
        </p:sp>
      </p:grp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D34E0C53-0413-9275-A5A9-B3E7E002E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B63C-48A4-4B47-98FB-5FE83D6C6CFC}" type="slidenum">
              <a:rPr lang="en-IL" smtClean="0"/>
              <a:t>14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9797557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D2E1E9"/>
            </a:gs>
            <a:gs pos="100000">
              <a:srgbClr val="BBCCE9"/>
            </a:gs>
            <a:gs pos="100000">
              <a:srgbClr val="CADCE4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F527D5F-0F45-833F-CDE1-2426276B5D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794" y="446311"/>
            <a:ext cx="11485551" cy="5249374"/>
          </a:xfrm>
        </p:spPr>
        <p:txBody>
          <a:bodyPr>
            <a:no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1800" dirty="0"/>
              <a:t>And in the Pb rest frame:</a:t>
            </a:r>
            <a:endParaRPr lang="en-IL" sz="1800" dirty="0"/>
          </a:p>
          <a:p>
            <a:pPr algn="just"/>
            <a:endParaRPr lang="en-IL" sz="1800" dirty="0"/>
          </a:p>
          <a:p>
            <a:pPr algn="just"/>
            <a:endParaRPr lang="en-IL" sz="1800" dirty="0"/>
          </a:p>
          <a:p>
            <a:pPr marL="342900" indent="-342900" algn="just">
              <a:buFont typeface="+mj-lt"/>
              <a:buAutoNum type="arabicPeriod"/>
            </a:pPr>
            <a:endParaRPr lang="en-IL" sz="1800" dirty="0"/>
          </a:p>
          <a:p>
            <a:pPr marL="342900" indent="-342900" algn="just">
              <a:buFont typeface="+mj-lt"/>
              <a:buAutoNum type="arabicPeriod"/>
            </a:pPr>
            <a:endParaRPr lang="en-IL" sz="1800" dirty="0"/>
          </a:p>
          <a:p>
            <a:pPr algn="just"/>
            <a:endParaRPr lang="en-IL" sz="18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46F729E-9022-ECD3-565E-5083D3C6D7DB}"/>
              </a:ext>
            </a:extLst>
          </p:cNvPr>
          <p:cNvSpPr txBox="1">
            <a:spLocks/>
          </p:cNvSpPr>
          <p:nvPr/>
        </p:nvSpPr>
        <p:spPr>
          <a:xfrm>
            <a:off x="1274535" y="-244166"/>
            <a:ext cx="9846534" cy="8783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en-IL" sz="4400" dirty="0"/>
              <a:t>3 Photon “Quasi-Coherent” Events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E5D25D1-D359-F232-156B-E1D8F84CBD64}"/>
              </a:ext>
            </a:extLst>
          </p:cNvPr>
          <p:cNvGrpSpPr/>
          <p:nvPr/>
        </p:nvGrpSpPr>
        <p:grpSpPr>
          <a:xfrm>
            <a:off x="0" y="815862"/>
            <a:ext cx="12192001" cy="5975375"/>
            <a:chOff x="-1" y="868616"/>
            <a:chExt cx="12192001" cy="597537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04E6429-1F36-5668-F980-D116E01B1A80}"/>
                </a:ext>
              </a:extLst>
            </p:cNvPr>
            <p:cNvGrpSpPr/>
            <p:nvPr/>
          </p:nvGrpSpPr>
          <p:grpSpPr>
            <a:xfrm>
              <a:off x="0" y="868616"/>
              <a:ext cx="12192000" cy="2924064"/>
              <a:chOff x="0" y="1911705"/>
              <a:chExt cx="12245489" cy="2818042"/>
            </a:xfrm>
          </p:grpSpPr>
          <p:pic>
            <p:nvPicPr>
              <p:cNvPr id="8" name="Picture 7" descr="A graph of a graph&#10;&#10;Description automatically generated">
                <a:extLst>
                  <a:ext uri="{FF2B5EF4-FFF2-40B4-BE49-F238E27FC236}">
                    <a16:creationId xmlns:a16="http://schemas.microsoft.com/office/drawing/2014/main" id="{A6B7469A-897C-CEAA-A27D-0B5CA486885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744" r="8315"/>
              <a:stretch/>
            </p:blipFill>
            <p:spPr>
              <a:xfrm>
                <a:off x="0" y="1911705"/>
                <a:ext cx="4004848" cy="2818042"/>
              </a:xfrm>
              <a:prstGeom prst="rect">
                <a:avLst/>
              </a:prstGeom>
            </p:spPr>
          </p:pic>
          <p:pic>
            <p:nvPicPr>
              <p:cNvPr id="12" name="Picture 11" descr="A graph with numbers and lines&#10;&#10;Description automatically generated">
                <a:extLst>
                  <a:ext uri="{FF2B5EF4-FFF2-40B4-BE49-F238E27FC236}">
                    <a16:creationId xmlns:a16="http://schemas.microsoft.com/office/drawing/2014/main" id="{63225BFA-FCC8-B000-A064-BB6EDF9D468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2099" r="7347"/>
              <a:stretch/>
            </p:blipFill>
            <p:spPr>
              <a:xfrm>
                <a:off x="4083979" y="1911705"/>
                <a:ext cx="4077531" cy="2818042"/>
              </a:xfrm>
              <a:prstGeom prst="rect">
                <a:avLst/>
              </a:prstGeom>
            </p:spPr>
          </p:pic>
          <p:pic>
            <p:nvPicPr>
              <p:cNvPr id="15" name="Picture 14" descr="A graph of a graph&#10;&#10;Description automatically generated">
                <a:extLst>
                  <a:ext uri="{FF2B5EF4-FFF2-40B4-BE49-F238E27FC236}">
                    <a16:creationId xmlns:a16="http://schemas.microsoft.com/office/drawing/2014/main" id="{DCD0D2CE-5ECB-B9B1-970F-C7D32E3448E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3067" r="7994"/>
              <a:stretch/>
            </p:blipFill>
            <p:spPr>
              <a:xfrm>
                <a:off x="8240641" y="1911705"/>
                <a:ext cx="4004848" cy="2818042"/>
              </a:xfrm>
              <a:prstGeom prst="rect">
                <a:avLst/>
              </a:prstGeom>
            </p:spPr>
          </p:pic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DE9AC87-9C58-49D1-23FC-C97ACA48591D}"/>
                </a:ext>
              </a:extLst>
            </p:cNvPr>
            <p:cNvGrpSpPr/>
            <p:nvPr/>
          </p:nvGrpSpPr>
          <p:grpSpPr>
            <a:xfrm>
              <a:off x="-1" y="3919547"/>
              <a:ext cx="12192000" cy="2924444"/>
              <a:chOff x="-1" y="3919547"/>
              <a:chExt cx="12192000" cy="2924444"/>
            </a:xfrm>
          </p:grpSpPr>
          <p:pic>
            <p:nvPicPr>
              <p:cNvPr id="18" name="Picture 17" descr="A graph of a graph showing a graph&#10;&#10;Description automatically generated">
                <a:extLst>
                  <a:ext uri="{FF2B5EF4-FFF2-40B4-BE49-F238E27FC236}">
                    <a16:creationId xmlns:a16="http://schemas.microsoft.com/office/drawing/2014/main" id="{E5505794-51BD-8CC1-4DAE-6BE63BF4A2E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2488" r="8372"/>
              <a:stretch/>
            </p:blipFill>
            <p:spPr>
              <a:xfrm>
                <a:off x="-1" y="3919927"/>
                <a:ext cx="3987355" cy="2924064"/>
              </a:xfrm>
              <a:prstGeom prst="rect">
                <a:avLst/>
              </a:prstGeom>
            </p:spPr>
          </p:pic>
          <p:pic>
            <p:nvPicPr>
              <p:cNvPr id="20" name="Picture 19" descr="A graph showing a graph of a graph&#10;&#10;Description automatically generated">
                <a:extLst>
                  <a:ext uri="{FF2B5EF4-FFF2-40B4-BE49-F238E27FC236}">
                    <a16:creationId xmlns:a16="http://schemas.microsoft.com/office/drawing/2014/main" id="{71CA7A11-F19C-C2CE-04DF-F3883FF4060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2941" r="8484"/>
              <a:stretch/>
            </p:blipFill>
            <p:spPr>
              <a:xfrm>
                <a:off x="4066140" y="3919547"/>
                <a:ext cx="4059720" cy="2924064"/>
              </a:xfrm>
              <a:prstGeom prst="rect">
                <a:avLst/>
              </a:prstGeom>
            </p:spPr>
          </p:pic>
          <p:pic>
            <p:nvPicPr>
              <p:cNvPr id="22" name="Picture 21" descr="A graph of a graph showing a graph&#10;&#10;Description automatically generated">
                <a:extLst>
                  <a:ext uri="{FF2B5EF4-FFF2-40B4-BE49-F238E27FC236}">
                    <a16:creationId xmlns:a16="http://schemas.microsoft.com/office/drawing/2014/main" id="{C578F492-DABD-5DB4-FD76-41F81A6DEC9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2715" r="8258"/>
              <a:stretch/>
            </p:blipFill>
            <p:spPr>
              <a:xfrm>
                <a:off x="8204645" y="3919547"/>
                <a:ext cx="3987354" cy="2924064"/>
              </a:xfrm>
              <a:prstGeom prst="rect">
                <a:avLst/>
              </a:prstGeom>
            </p:spPr>
          </p:pic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8D79961-C579-6504-B3F4-EED1F065D844}"/>
                </a:ext>
              </a:extLst>
            </p:cNvPr>
            <p:cNvSpPr txBox="1"/>
            <p:nvPr/>
          </p:nvSpPr>
          <p:spPr>
            <a:xfrm>
              <a:off x="5775963" y="904137"/>
              <a:ext cx="9716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2</a:t>
              </a:r>
              <a:r>
                <a:rPr lang="en-US" sz="1400" baseline="30000" dirty="0"/>
                <a:t>nd</a:t>
              </a:r>
              <a:r>
                <a:rPr lang="en-IL" sz="1400" dirty="0"/>
                <a:t> Photon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02604BB-0AFB-2415-652D-860DA595876D}"/>
                </a:ext>
              </a:extLst>
            </p:cNvPr>
            <p:cNvSpPr txBox="1"/>
            <p:nvPr/>
          </p:nvSpPr>
          <p:spPr>
            <a:xfrm>
              <a:off x="9733177" y="906921"/>
              <a:ext cx="9491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3</a:t>
              </a:r>
              <a:r>
                <a:rPr lang="en-US" sz="1400" baseline="30000" dirty="0"/>
                <a:t>rd</a:t>
              </a:r>
              <a:r>
                <a:rPr lang="en-IL" sz="1400" dirty="0"/>
                <a:t> Photon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770B56F-96AA-C592-4C52-B19825E9E212}"/>
                </a:ext>
              </a:extLst>
            </p:cNvPr>
            <p:cNvSpPr txBox="1"/>
            <p:nvPr/>
          </p:nvSpPr>
          <p:spPr>
            <a:xfrm>
              <a:off x="1566782" y="904137"/>
              <a:ext cx="9317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</a:t>
              </a:r>
              <a:r>
                <a:rPr lang="en-US" sz="1400" baseline="30000" dirty="0"/>
                <a:t>st</a:t>
              </a:r>
              <a:r>
                <a:rPr lang="en-IL" sz="1400" dirty="0"/>
                <a:t> Photon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9792DD1-55A6-440E-C10E-F8AE6FEC3A4C}"/>
                </a:ext>
              </a:extLst>
            </p:cNvPr>
            <p:cNvSpPr txBox="1"/>
            <p:nvPr/>
          </p:nvSpPr>
          <p:spPr>
            <a:xfrm>
              <a:off x="5775963" y="3958777"/>
              <a:ext cx="9716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2</a:t>
              </a:r>
              <a:r>
                <a:rPr lang="en-US" sz="1400" baseline="30000" dirty="0"/>
                <a:t>nd</a:t>
              </a:r>
              <a:r>
                <a:rPr lang="en-IL" sz="1400" dirty="0"/>
                <a:t> Photon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E2BC9A3-F826-289E-072C-76446A1CDBD1}"/>
                </a:ext>
              </a:extLst>
            </p:cNvPr>
            <p:cNvSpPr txBox="1"/>
            <p:nvPr/>
          </p:nvSpPr>
          <p:spPr>
            <a:xfrm>
              <a:off x="9733177" y="3961561"/>
              <a:ext cx="9491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3</a:t>
              </a:r>
              <a:r>
                <a:rPr lang="en-US" sz="1400" baseline="30000" dirty="0"/>
                <a:t>rd</a:t>
              </a:r>
              <a:r>
                <a:rPr lang="en-IL" sz="1400" dirty="0"/>
                <a:t> Photon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D0247BE-F704-F71D-17A4-E373765394F0}"/>
                </a:ext>
              </a:extLst>
            </p:cNvPr>
            <p:cNvSpPr txBox="1"/>
            <p:nvPr/>
          </p:nvSpPr>
          <p:spPr>
            <a:xfrm>
              <a:off x="1566782" y="3958777"/>
              <a:ext cx="9317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</a:t>
              </a:r>
              <a:r>
                <a:rPr lang="en-US" sz="1400" baseline="30000" dirty="0"/>
                <a:t>st</a:t>
              </a:r>
              <a:r>
                <a:rPr lang="en-IL" sz="1400" dirty="0"/>
                <a:t> Photon</a:t>
              </a:r>
            </a:p>
          </p:txBody>
        </p:sp>
      </p:grp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2C39B7E0-9A7F-6F03-CA0E-E78B4642B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0684" y="188057"/>
            <a:ext cx="2743200" cy="365125"/>
          </a:xfrm>
        </p:spPr>
        <p:txBody>
          <a:bodyPr/>
          <a:lstStyle/>
          <a:p>
            <a:fld id="{25A2B63C-48A4-4B47-98FB-5FE83D6C6CFC}" type="slidenum">
              <a:rPr lang="en-IL" smtClean="0"/>
              <a:t>15</a:t>
            </a:fld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5800221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D2E1E9"/>
            </a:gs>
            <a:gs pos="100000">
              <a:srgbClr val="BBCCE9"/>
            </a:gs>
            <a:gs pos="100000">
              <a:srgbClr val="CADCE4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F4B11-2DAF-A6B5-F640-B6555208B9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3399" y="304700"/>
            <a:ext cx="8585202" cy="54733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rtl="1"/>
            <a:r>
              <a:rPr lang="en-IL" dirty="0"/>
              <a:t>Initial B0 Detector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CF527D5F-0F45-833F-CDE1-2426276B5DCA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79060" y="1212859"/>
                <a:ext cx="11485551" cy="2127846"/>
              </a:xfrm>
            </p:spPr>
            <p:txBody>
              <a:bodyPr>
                <a:noAutofit/>
              </a:bodyPr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To get an initial sense regarding the B0’s capability to detect soft photons, generated in ”Quasi-Coherent” events, we simulated half of the events (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≈112</m:t>
                    </m:r>
                  </m:oMath>
                </a14:m>
                <a:r>
                  <a:rPr lang="en-US" sz="1800" dirty="0"/>
                  <a:t>K events) through ePIC geometry. 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To simulate the events (quickly) we didn’t simulate the Pb ions through ePIC. 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As a first step we analyzed all type of events (1,2,..,Etc. generated photons) together. </a:t>
                </a:r>
                <a:r>
                  <a:rPr lang="en-US" sz="1800" dirty="0">
                    <a:solidFill>
                      <a:schemeClr val="accent6">
                        <a:lumMod val="50000"/>
                      </a:schemeClr>
                    </a:solidFill>
                  </a:rPr>
                  <a:t>(Future: analyze separately)</a:t>
                </a:r>
              </a:p>
              <a:p>
                <a:pPr algn="just"/>
                <a:endParaRPr lang="en-US" sz="1800" dirty="0"/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CF527D5F-0F45-833F-CDE1-2426276B5D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79060" y="1212859"/>
                <a:ext cx="11485551" cy="2127846"/>
              </a:xfrm>
              <a:blipFill>
                <a:blip r:embed="rId3"/>
                <a:stretch>
                  <a:fillRect l="-442" t="-2367" r="-44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460EE010-62BE-EF69-6206-8C39A67D4A99}"/>
              </a:ext>
            </a:extLst>
          </p:cNvPr>
          <p:cNvGrpSpPr/>
          <p:nvPr/>
        </p:nvGrpSpPr>
        <p:grpSpPr>
          <a:xfrm>
            <a:off x="2552217" y="2734734"/>
            <a:ext cx="7087566" cy="3993816"/>
            <a:chOff x="2552217" y="2734734"/>
            <a:chExt cx="7087566" cy="3993816"/>
          </a:xfrm>
        </p:grpSpPr>
        <p:pic>
          <p:nvPicPr>
            <p:cNvPr id="6" name="Picture 5" descr="A graph with blue lines&#10;&#10;Description automatically generated">
              <a:extLst>
                <a:ext uri="{FF2B5EF4-FFF2-40B4-BE49-F238E27FC236}">
                  <a16:creationId xmlns:a16="http://schemas.microsoft.com/office/drawing/2014/main" id="{BAE7D1C9-9100-FE2B-0C9B-53B73CABF2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723" r="1635"/>
            <a:stretch/>
          </p:blipFill>
          <p:spPr>
            <a:xfrm>
              <a:off x="2552217" y="2734734"/>
              <a:ext cx="7087566" cy="3993816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0301526-14C6-FAD8-54C1-730D4CFB8775}"/>
                </a:ext>
              </a:extLst>
            </p:cNvPr>
            <p:cNvSpPr/>
            <p:nvPr/>
          </p:nvSpPr>
          <p:spPr>
            <a:xfrm>
              <a:off x="8128590" y="2990897"/>
              <a:ext cx="1472609" cy="15240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L" sz="1100" dirty="0">
                  <a:solidFill>
                    <a:schemeClr val="tx1"/>
                  </a:solidFill>
                </a:rPr>
                <a:t>Number of Photons</a:t>
              </a:r>
            </a:p>
          </p:txBody>
        </p:sp>
      </p:grp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F64F0B2-0D61-4A90-8B20-5A03D16EC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B63C-48A4-4B47-98FB-5FE83D6C6CFC}" type="slidenum">
              <a:rPr lang="en-IL" smtClean="0"/>
              <a:t>16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354149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D2E1E9"/>
            </a:gs>
            <a:gs pos="100000">
              <a:srgbClr val="BBCCE9"/>
            </a:gs>
            <a:gs pos="100000">
              <a:srgbClr val="CADCE4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F4B11-2DAF-A6B5-F640-B6555208B9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3399" y="304700"/>
            <a:ext cx="8585202" cy="54733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rtl="1"/>
            <a:r>
              <a:rPr lang="en-IL" dirty="0"/>
              <a:t>Initial B0 Detector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527D5F-0F45-833F-CDE1-2426276B5D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129" y="783231"/>
            <a:ext cx="11485551" cy="2127846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800" dirty="0"/>
              <a:t>We generated an acceptance plot:</a:t>
            </a:r>
          </a:p>
          <a:p>
            <a:pPr algn="just"/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98D00A-3FF7-102D-8477-55D4DFA8C137}"/>
                  </a:ext>
                </a:extLst>
              </p:cNvPr>
              <p:cNvSpPr txBox="1"/>
              <p:nvPr/>
            </p:nvSpPr>
            <p:spPr>
              <a:xfrm>
                <a:off x="262327" y="1454046"/>
                <a:ext cx="2656561" cy="5740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L" b="1" dirty="0">
                    <a:solidFill>
                      <a:srgbClr val="7030A0"/>
                    </a:solidFill>
                  </a:rPr>
                  <a:t>Acceptance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==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  <m:r>
                              <a:rPr lang="en-US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𝐞𝐩𝐨𝐬𝐢𝐭𝐞𝐝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𝒈𝒆𝒏𝒆𝒓𝒂𝒕𝒆𝒅</m:t>
                            </m:r>
                          </m:sub>
                        </m:sSub>
                      </m:den>
                    </m:f>
                  </m:oMath>
                </a14:m>
                <a:endParaRPr lang="en-IL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98D00A-3FF7-102D-8477-55D4DFA8C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327" y="1454046"/>
                <a:ext cx="2656561" cy="574003"/>
              </a:xfrm>
              <a:prstGeom prst="rect">
                <a:avLst/>
              </a:prstGeom>
              <a:blipFill>
                <a:blip r:embed="rId4"/>
                <a:stretch>
                  <a:fillRect l="-1905" b="-434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EF87F54C-D531-874B-9B17-F1C7D01092FF}"/>
              </a:ext>
            </a:extLst>
          </p:cNvPr>
          <p:cNvGrpSpPr/>
          <p:nvPr/>
        </p:nvGrpSpPr>
        <p:grpSpPr>
          <a:xfrm>
            <a:off x="3167168" y="1212859"/>
            <a:ext cx="5709334" cy="5544780"/>
            <a:chOff x="3167168" y="1212859"/>
            <a:chExt cx="5709334" cy="5544780"/>
          </a:xfrm>
        </p:grpSpPr>
        <p:pic>
          <p:nvPicPr>
            <p:cNvPr id="5" name="Picture 4" descr="A diagram of a graph&#10;&#10;Description automatically generated">
              <a:extLst>
                <a:ext uri="{FF2B5EF4-FFF2-40B4-BE49-F238E27FC236}">
                  <a16:creationId xmlns:a16="http://schemas.microsoft.com/office/drawing/2014/main" id="{3BF87F60-0198-8C0D-4436-A588AF51F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67168" y="1212859"/>
              <a:ext cx="5709334" cy="554478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33C3BD-4C75-B88A-B681-CBCBF2867E06}"/>
                </a:ext>
              </a:extLst>
            </p:cNvPr>
            <p:cNvSpPr/>
            <p:nvPr/>
          </p:nvSpPr>
          <p:spPr>
            <a:xfrm>
              <a:off x="7127199" y="1221925"/>
              <a:ext cx="1603947" cy="1873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L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Acceptance</a:t>
              </a:r>
              <a:endParaRPr lang="en-IL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983E078-08EB-FB19-9B4C-54171ECDFB66}"/>
                </a:ext>
              </a:extLst>
            </p:cNvPr>
            <p:cNvSpPr/>
            <p:nvPr/>
          </p:nvSpPr>
          <p:spPr>
            <a:xfrm>
              <a:off x="7886700" y="1408327"/>
              <a:ext cx="447675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 dirty="0"/>
            </a:p>
          </p:txBody>
        </p:sp>
      </p:grp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256489F-2686-EB71-D0C3-EE6270507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B63C-48A4-4B47-98FB-5FE83D6C6CFC}" type="slidenum">
              <a:rPr lang="en-IL" smtClean="0"/>
              <a:t>17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1610356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D2E1E9"/>
            </a:gs>
            <a:gs pos="100000">
              <a:srgbClr val="BBCCE9"/>
            </a:gs>
            <a:gs pos="100000">
              <a:srgbClr val="CADCE4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F4B11-2DAF-A6B5-F640-B6555208B9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3399" y="304700"/>
            <a:ext cx="8585202" cy="54733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rtl="1"/>
            <a:r>
              <a:rPr lang="en-IL" dirty="0"/>
              <a:t>Initial B0 Detector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527D5F-0F45-833F-CDE1-2426276B5D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129" y="783231"/>
            <a:ext cx="11485551" cy="2127846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800" dirty="0"/>
              <a:t>We were also interested in understanding how the deposited energy (B0 </a:t>
            </a:r>
            <a:r>
              <a:rPr lang="en-US" sz="1800" dirty="0" err="1"/>
              <a:t>Ecal</a:t>
            </a:r>
            <a:r>
              <a:rPr lang="en-US" sz="1800" dirty="0"/>
              <a:t>) of the soft photons depends on the type of “Quasi-Coherent” event: </a:t>
            </a:r>
          </a:p>
          <a:p>
            <a:pPr algn="just"/>
            <a:endParaRPr lang="en-US" sz="1800" dirty="0"/>
          </a:p>
        </p:txBody>
      </p:sp>
      <p:pic>
        <p:nvPicPr>
          <p:cNvPr id="6" name="Picture 5" descr="A graph with blue and yellow dots&#10;&#10;Description automatically generated">
            <a:extLst>
              <a:ext uri="{FF2B5EF4-FFF2-40B4-BE49-F238E27FC236}">
                <a16:creationId xmlns:a16="http://schemas.microsoft.com/office/drawing/2014/main" id="{9319333C-0C7C-4FCF-F94D-5E7C1D9AC2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7042" y="1444863"/>
            <a:ext cx="9697916" cy="5226623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F3B600-BE10-8E71-0D37-4CF0D3639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B63C-48A4-4B47-98FB-5FE83D6C6CFC}" type="slidenum">
              <a:rPr lang="en-IL" smtClean="0"/>
              <a:t>18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7089984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D2E1E9"/>
            </a:gs>
            <a:gs pos="100000">
              <a:srgbClr val="BBCCE9"/>
            </a:gs>
            <a:gs pos="100000">
              <a:srgbClr val="CADCE4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F4B11-2DAF-A6B5-F640-B6555208B9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3399" y="304700"/>
            <a:ext cx="8585202" cy="54733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rtl="1"/>
            <a:r>
              <a:rPr lang="en-IL" sz="4000" dirty="0"/>
              <a:t>Summary</a:t>
            </a:r>
            <a:endParaRPr lang="en-I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527D5F-0F45-833F-CDE1-2426276B5D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129" y="783231"/>
            <a:ext cx="11485551" cy="2127846"/>
          </a:xfrm>
        </p:spPr>
        <p:txBody>
          <a:bodyPr>
            <a:no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1800" dirty="0"/>
              <a:t>Conducted ”truth level” analyses for “Quasi-Coherent” events, where we worked on each type of event separately. (1,2,..,Etc. photons per event)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800" dirty="0"/>
              <a:t>We encountered some weird behavior in events with more than 1 photon generated. Seems like the second photon, and higher, might be in the last photons frame.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800" dirty="0"/>
              <a:t>First signs that the B0 would be able to detect soft photons. </a:t>
            </a:r>
          </a:p>
          <a:p>
            <a:pPr marL="342900" indent="-342900" algn="just">
              <a:buFont typeface="+mj-lt"/>
              <a:buAutoNum type="arabicPeriod"/>
            </a:pPr>
            <a:endParaRPr lang="en-US" sz="1800" dirty="0"/>
          </a:p>
          <a:p>
            <a:pPr marL="342900" indent="-342900" algn="just">
              <a:buFont typeface="+mj-lt"/>
              <a:buAutoNum type="arabicPeriod"/>
            </a:pPr>
            <a:endParaRPr lang="en-US" sz="1800" dirty="0"/>
          </a:p>
          <a:p>
            <a:pPr algn="just"/>
            <a:r>
              <a:rPr lang="en-US" sz="1800" dirty="0"/>
              <a:t>   </a:t>
            </a:r>
          </a:p>
          <a:p>
            <a:pPr algn="just"/>
            <a:endParaRPr lang="en-US" sz="18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F3B600-BE10-8E71-0D37-4CF0D3639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B63C-48A4-4B47-98FB-5FE83D6C6CFC}" type="slidenum">
              <a:rPr lang="en-IL" smtClean="0"/>
              <a:t>19</a:t>
            </a:fld>
            <a:endParaRPr lang="en-IL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D3EE4CF-85E0-C1B4-A3E6-E24083621B16}"/>
              </a:ext>
            </a:extLst>
          </p:cNvPr>
          <p:cNvSpPr txBox="1">
            <a:spLocks/>
          </p:cNvSpPr>
          <p:nvPr/>
        </p:nvSpPr>
        <p:spPr>
          <a:xfrm>
            <a:off x="1735991" y="2716823"/>
            <a:ext cx="8585202" cy="8109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rtl="1">
              <a:lnSpc>
                <a:spcPct val="90000"/>
              </a:lnSpc>
              <a:spcBef>
                <a:spcPct val="0"/>
              </a:spcBef>
              <a:buNone/>
              <a:defRPr sz="6000">
                <a:latin typeface="+mj-lt"/>
                <a:ea typeface="+mj-ea"/>
                <a:cs typeface="+mj-cs"/>
              </a:defRPr>
            </a:lvl1pPr>
          </a:lstStyle>
          <a:p>
            <a:r>
              <a:rPr lang="en-IL" sz="3600" dirty="0"/>
              <a:t>Future Work: </a:t>
            </a:r>
            <a:endParaRPr lang="en-IL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ubtitle 2">
                <a:extLst>
                  <a:ext uri="{FF2B5EF4-FFF2-40B4-BE49-F238E27FC236}">
                    <a16:creationId xmlns:a16="http://schemas.microsoft.com/office/drawing/2014/main" id="{DB9FDC02-F565-86A0-A9BD-F0C6B24BB7D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4129" y="4048108"/>
                <a:ext cx="11485551" cy="212784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 algn="just">
                  <a:buFont typeface="+mj-lt"/>
                  <a:buAutoNum type="arabicPeriod"/>
                </a:pPr>
                <a:r>
                  <a:rPr lang="en-US" sz="1800" dirty="0"/>
                  <a:t>Understand what’s going on with the distribution of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𝑐𝑜𝑠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lit/>
                          </m:rPr>
                          <a:rPr lang="en-US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for events with more than one photon. </a:t>
                </a:r>
              </a:p>
              <a:p>
                <a:pPr marL="342900" indent="-342900" algn="just">
                  <a:buFont typeface="+mj-lt"/>
                  <a:buAutoNum type="arabicPeriod"/>
                </a:pPr>
                <a:r>
                  <a:rPr lang="en-US" sz="1800" dirty="0"/>
                  <a:t>Simulate all the data through ePIC + EICRecon </a:t>
                </a:r>
                <a:r>
                  <a:rPr lang="en-US" sz="1800" dirty="0">
                    <a:sym typeface="Wingdings" pitchFamily="2" charset="2"/>
                  </a:rPr>
                  <a:t> </a:t>
                </a:r>
                <a:r>
                  <a:rPr lang="en-US" sz="1800" dirty="0"/>
                  <a:t> Start analyzing the B0 acceptance for the different kind of events.</a:t>
                </a:r>
              </a:p>
              <a:p>
                <a:pPr marL="342900" indent="-342900" algn="just">
                  <a:buFont typeface="+mj-lt"/>
                  <a:buAutoNum type="arabicPeriod"/>
                </a:pPr>
                <a:r>
                  <a:rPr lang="en-US" sz="1800" dirty="0"/>
                  <a:t>Enhance the vetoing algorithm  to veto Incoherent/Quasi-Coherent VM production events using soft photons.  </a:t>
                </a:r>
              </a:p>
              <a:p>
                <a:pPr algn="just"/>
                <a:endParaRPr lang="en-US" sz="1800" dirty="0"/>
              </a:p>
              <a:p>
                <a:pPr marL="342900" indent="-342900" algn="just">
                  <a:buFont typeface="+mj-lt"/>
                  <a:buAutoNum type="arabicPeriod"/>
                </a:pPr>
                <a:endParaRPr lang="en-US" sz="1800" dirty="0"/>
              </a:p>
              <a:p>
                <a:pPr algn="just"/>
                <a:r>
                  <a:rPr lang="en-US" sz="1800" dirty="0"/>
                  <a:t>   </a:t>
                </a:r>
              </a:p>
              <a:p>
                <a:pPr algn="just"/>
                <a:endParaRPr lang="en-US" sz="1800" dirty="0"/>
              </a:p>
            </p:txBody>
          </p:sp>
        </mc:Choice>
        <mc:Fallback xmlns="">
          <p:sp>
            <p:nvSpPr>
              <p:cNvPr id="5" name="Subtitle 2">
                <a:extLst>
                  <a:ext uri="{FF2B5EF4-FFF2-40B4-BE49-F238E27FC236}">
                    <a16:creationId xmlns:a16="http://schemas.microsoft.com/office/drawing/2014/main" id="{DB9FDC02-F565-86A0-A9BD-F0C6B24BB7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29" y="4048108"/>
                <a:ext cx="11485551" cy="2127846"/>
              </a:xfrm>
              <a:prstGeom prst="rect">
                <a:avLst/>
              </a:prstGeom>
              <a:blipFill>
                <a:blip r:embed="rId4"/>
                <a:stretch>
                  <a:fillRect l="-442" t="-23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DBD8E9BD-5261-8CF2-FFC5-54F156CBC272}"/>
              </a:ext>
            </a:extLst>
          </p:cNvPr>
          <p:cNvSpPr txBox="1">
            <a:spLocks/>
          </p:cNvSpPr>
          <p:nvPr/>
        </p:nvSpPr>
        <p:spPr>
          <a:xfrm>
            <a:off x="1624303" y="5727913"/>
            <a:ext cx="8585202" cy="8109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rtl="1">
              <a:lnSpc>
                <a:spcPct val="90000"/>
              </a:lnSpc>
              <a:spcBef>
                <a:spcPct val="0"/>
              </a:spcBef>
              <a:buNone/>
              <a:defRPr sz="6000">
                <a:latin typeface="+mj-lt"/>
                <a:ea typeface="+mj-ea"/>
                <a:cs typeface="+mj-cs"/>
              </a:defRPr>
            </a:lvl1pPr>
          </a:lstStyle>
          <a:p>
            <a:r>
              <a:rPr lang="en-IL" sz="3600" dirty="0"/>
              <a:t>Thanks!</a:t>
            </a:r>
            <a:endParaRPr lang="en-IL" sz="4000" dirty="0"/>
          </a:p>
        </p:txBody>
      </p:sp>
    </p:spTree>
    <p:extLst>
      <p:ext uri="{BB962C8B-B14F-4D97-AF65-F5344CB8AC3E}">
        <p14:creationId xmlns:p14="http://schemas.microsoft.com/office/powerpoint/2010/main" val="3088801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D2E1E9"/>
            </a:gs>
            <a:gs pos="100000">
              <a:srgbClr val="BBCCE9"/>
            </a:gs>
            <a:gs pos="100000">
              <a:srgbClr val="CADCE4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F4B11-2DAF-A6B5-F640-B6555208B9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5337"/>
            <a:ext cx="9144000" cy="878361"/>
          </a:xfrm>
        </p:spPr>
        <p:txBody>
          <a:bodyPr>
            <a:normAutofit fontScale="90000"/>
          </a:bodyPr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IL" dirty="0"/>
              <a:t>Process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CF527D5F-0F45-833F-CDE1-2426276B5DCA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89614" y="1083186"/>
                <a:ext cx="12002386" cy="2127846"/>
              </a:xfrm>
            </p:spPr>
            <p:txBody>
              <a:bodyPr>
                <a:noAutofit/>
              </a:bodyPr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IL" sz="1800" dirty="0"/>
                  <a:t>We are examining  events in the form </a:t>
                </a:r>
                <a:r>
                  <a:rPr lang="en-US" sz="1800" dirty="0"/>
                  <a:t>of</a:t>
                </a:r>
                <a:r>
                  <a:rPr lang="en-IL" sz="1800" dirty="0"/>
                  <a:t>  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latin typeface="Cambria Math" panose="02040503050406030204" pitchFamily="18" charset="0"/>
                      </a:rPr>
                      <m:t>𝐞</m:t>
                    </m:r>
                    <m:r>
                      <a:rPr lang="en-US" sz="1800" b="1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1" i="0" smtClean="0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 →</m:t>
                    </m:r>
                    <m:sSup>
                      <m:sSup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𝑷𝒃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𝝍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lang="en-IL" sz="1800" b="1" dirty="0"/>
                  <a:t>      ,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IL" sz="1800" b="1" dirty="0"/>
                  <a:t> Whole Number.  </a:t>
                </a:r>
                <a:r>
                  <a:rPr lang="en-IL" sz="1800" dirty="0"/>
                  <a:t>For convenience ,  we call these events “</a:t>
                </a:r>
                <a:r>
                  <a:rPr lang="en-IL" sz="1800" b="1" dirty="0"/>
                  <a:t>Quasi-Coherent” </a:t>
                </a:r>
                <a:r>
                  <a:rPr lang="en-IL" sz="1800" dirty="0"/>
                  <a:t>events.  </a:t>
                </a:r>
                <a:endParaRPr lang="en-IL" sz="1800" b="1" dirty="0"/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CF527D5F-0F45-833F-CDE1-2426276B5D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89614" y="1083186"/>
                <a:ext cx="12002386" cy="2127846"/>
              </a:xfrm>
              <a:blipFill>
                <a:blip r:embed="rId3"/>
                <a:stretch>
                  <a:fillRect l="-211" t="-2381" r="-31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5D8D3E7C-E6C4-8C03-1C89-991943606AEA}"/>
              </a:ext>
            </a:extLst>
          </p:cNvPr>
          <p:cNvGrpSpPr/>
          <p:nvPr/>
        </p:nvGrpSpPr>
        <p:grpSpPr>
          <a:xfrm>
            <a:off x="2824838" y="1782376"/>
            <a:ext cx="6542323" cy="4756536"/>
            <a:chOff x="2824838" y="1762283"/>
            <a:chExt cx="6542323" cy="475653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742A554-A1CC-B71E-CFBE-E354AA916BD6}"/>
                </a:ext>
              </a:extLst>
            </p:cNvPr>
            <p:cNvGrpSpPr/>
            <p:nvPr/>
          </p:nvGrpSpPr>
          <p:grpSpPr>
            <a:xfrm>
              <a:off x="2824838" y="1762283"/>
              <a:ext cx="6542323" cy="4756536"/>
              <a:chOff x="2824838" y="2012705"/>
              <a:chExt cx="6542323" cy="4756536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86CA5B12-D3D2-842D-CA7A-12EB3FAE538A}"/>
                  </a:ext>
                </a:extLst>
              </p:cNvPr>
              <p:cNvGrpSpPr/>
              <p:nvPr/>
            </p:nvGrpSpPr>
            <p:grpSpPr>
              <a:xfrm>
                <a:off x="2824838" y="2012705"/>
                <a:ext cx="6542323" cy="4756536"/>
                <a:chOff x="2824838" y="2056127"/>
                <a:chExt cx="6542323" cy="4756536"/>
              </a:xfrm>
            </p:grpSpPr>
            <p:pic>
              <p:nvPicPr>
                <p:cNvPr id="6" name="Picture 5">
                  <a:extLst>
                    <a:ext uri="{FF2B5EF4-FFF2-40B4-BE49-F238E27FC236}">
                      <a16:creationId xmlns:a16="http://schemas.microsoft.com/office/drawing/2014/main" id="{4DAD3F52-B153-B959-8300-4BEFDC65CC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824838" y="2056127"/>
                  <a:ext cx="6542323" cy="4756536"/>
                </a:xfrm>
                <a:prstGeom prst="rect">
                  <a:avLst/>
                </a:prstGeom>
              </p:spPr>
            </p:pic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C6597682-AEA8-AE3B-ED9D-29DF6C7B92C3}"/>
                    </a:ext>
                  </a:extLst>
                </p:cNvPr>
                <p:cNvSpPr/>
                <p:nvPr/>
              </p:nvSpPr>
              <p:spPr>
                <a:xfrm>
                  <a:off x="5658678" y="2147109"/>
                  <a:ext cx="1881809" cy="25153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L"/>
                </a:p>
              </p:txBody>
            </p:sp>
          </p:grp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63B8347-CD0C-6803-9741-F79C1C7B221C}"/>
                  </a:ext>
                </a:extLst>
              </p:cNvPr>
              <p:cNvSpPr txBox="1"/>
              <p:nvPr/>
            </p:nvSpPr>
            <p:spPr>
              <a:xfrm>
                <a:off x="5154384" y="2103687"/>
                <a:ext cx="207284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L" sz="2000" b="1" dirty="0"/>
                  <a:t>“Quasi-Coherent”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701DC4A-4D52-F242-13B5-846FBE61A0A4}"/>
                    </a:ext>
                  </a:extLst>
                </p:cNvPr>
                <p:cNvSpPr txBox="1"/>
                <p:nvPr/>
              </p:nvSpPr>
              <p:spPr>
                <a:xfrm>
                  <a:off x="7992165" y="3705463"/>
                  <a:ext cx="108410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𝝍</m:t>
                      </m:r>
                    </m:oMath>
                  </a14:m>
                  <a:r>
                    <a:rPr lang="en-IL" dirty="0"/>
                    <a:t>+</a:t>
                  </a:r>
                  <a14:m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𝜸</m:t>
                      </m:r>
                    </m:oMath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701DC4A-4D52-F242-13B5-846FBE61A0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92165" y="3705463"/>
                  <a:ext cx="1084102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1163" t="-6667" b="-26667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EA298A1-1DEE-7CC8-C210-2054A004A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B63C-48A4-4B47-98FB-5FE83D6C6CFC}" type="slidenum">
              <a:rPr lang="en-IL" smtClean="0"/>
              <a:t>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023842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D2E1E9"/>
            </a:gs>
            <a:gs pos="100000">
              <a:srgbClr val="BBCCE9"/>
            </a:gs>
            <a:gs pos="100000">
              <a:srgbClr val="CADCE4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C1EA601-F635-52A6-F589-B8D487141E19}"/>
              </a:ext>
            </a:extLst>
          </p:cNvPr>
          <p:cNvSpPr txBox="1">
            <a:spLocks/>
          </p:cNvSpPr>
          <p:nvPr/>
        </p:nvSpPr>
        <p:spPr>
          <a:xfrm>
            <a:off x="1274860" y="0"/>
            <a:ext cx="9846534" cy="8783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endParaRPr lang="en-IL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10127E4-0B41-D1D7-203B-9DB2348EF7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84752"/>
            <a:ext cx="9144000" cy="1088495"/>
          </a:xfrm>
        </p:spPr>
        <p:txBody>
          <a:bodyPr>
            <a:normAutofit fontScale="92500" lnSpcReduction="10000"/>
          </a:bodyPr>
          <a:lstStyle/>
          <a:p>
            <a:r>
              <a:rPr lang="en-IL" sz="8000" dirty="0"/>
              <a:t>Backup Slides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DE2A1D6-8017-E7C9-7AFE-127E18FEF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B63C-48A4-4B47-98FB-5FE83D6C6CFC}" type="slidenum">
              <a:rPr lang="en-IL" smtClean="0"/>
              <a:t>20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217453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D2E1E9"/>
            </a:gs>
            <a:gs pos="100000">
              <a:srgbClr val="BBCCE9"/>
            </a:gs>
            <a:gs pos="100000">
              <a:srgbClr val="CADCE4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F527D5F-0F45-833F-CDE1-2426276B5D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873" y="902179"/>
            <a:ext cx="11485551" cy="5249374"/>
          </a:xfrm>
        </p:spPr>
        <p:txBody>
          <a:bodyPr>
            <a:no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1800" dirty="0"/>
              <a:t>This time we looked at the rapidity distribution for different regions of the lab frame energy: </a:t>
            </a:r>
            <a:endParaRPr lang="en-IL" sz="1800" dirty="0"/>
          </a:p>
          <a:p>
            <a:pPr algn="just"/>
            <a:endParaRPr lang="en-IL" sz="1800" dirty="0"/>
          </a:p>
          <a:p>
            <a:pPr algn="just"/>
            <a:endParaRPr lang="en-IL" sz="1800" dirty="0"/>
          </a:p>
          <a:p>
            <a:pPr marL="342900" indent="-342900" algn="just">
              <a:buFont typeface="+mj-lt"/>
              <a:buAutoNum type="arabicPeriod"/>
            </a:pPr>
            <a:endParaRPr lang="en-IL" sz="1800" dirty="0"/>
          </a:p>
          <a:p>
            <a:pPr marL="342900" indent="-342900" algn="just">
              <a:buFont typeface="+mj-lt"/>
              <a:buAutoNum type="arabicPeriod"/>
            </a:pPr>
            <a:endParaRPr lang="en-IL" sz="1800" dirty="0"/>
          </a:p>
          <a:p>
            <a:pPr algn="just"/>
            <a:endParaRPr lang="en-IL" sz="18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05906AC-3C11-996D-EB5A-F58DC1AABC43}"/>
              </a:ext>
            </a:extLst>
          </p:cNvPr>
          <p:cNvSpPr txBox="1">
            <a:spLocks/>
          </p:cNvSpPr>
          <p:nvPr/>
        </p:nvSpPr>
        <p:spPr>
          <a:xfrm>
            <a:off x="1274860" y="0"/>
            <a:ext cx="9846534" cy="8783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en-IL" dirty="0"/>
              <a:t>1 Photon “Quasi-Coherent” Events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DFD89CA-4E11-9515-81B9-E79CBEDB5FF4}"/>
              </a:ext>
            </a:extLst>
          </p:cNvPr>
          <p:cNvGrpSpPr/>
          <p:nvPr/>
        </p:nvGrpSpPr>
        <p:grpSpPr>
          <a:xfrm>
            <a:off x="136124" y="1731000"/>
            <a:ext cx="11919751" cy="4863230"/>
            <a:chOff x="160880" y="2309067"/>
            <a:chExt cx="11647247" cy="455867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72711B8-16FA-254E-A7BB-C2F0A88DBA1C}"/>
                </a:ext>
              </a:extLst>
            </p:cNvPr>
            <p:cNvGrpSpPr/>
            <p:nvPr/>
          </p:nvGrpSpPr>
          <p:grpSpPr>
            <a:xfrm>
              <a:off x="160880" y="2309067"/>
              <a:ext cx="11647247" cy="4558670"/>
              <a:chOff x="138487" y="2299330"/>
              <a:chExt cx="11647247" cy="4558670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A22DDFF-BC01-C863-690A-6DF9ED788AFB}"/>
                  </a:ext>
                </a:extLst>
              </p:cNvPr>
              <p:cNvSpPr txBox="1"/>
              <p:nvPr/>
            </p:nvSpPr>
            <p:spPr>
              <a:xfrm>
                <a:off x="5926554" y="6488668"/>
                <a:ext cx="26839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L" b="1" dirty="0">
                    <a:solidFill>
                      <a:srgbClr val="7030A0"/>
                    </a:solidFill>
                  </a:rPr>
                  <a:t>B0 rapidity acceptance</a:t>
                </a: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B1C4175F-11A4-F686-2B86-64EBE30BA8E4}"/>
                  </a:ext>
                </a:extLst>
              </p:cNvPr>
              <p:cNvGrpSpPr/>
              <p:nvPr/>
            </p:nvGrpSpPr>
            <p:grpSpPr>
              <a:xfrm>
                <a:off x="5836288" y="2309067"/>
                <a:ext cx="5949446" cy="4015912"/>
                <a:chOff x="5843260" y="148658"/>
                <a:chExt cx="5949446" cy="4015912"/>
              </a:xfrm>
            </p:grpSpPr>
            <p:pic>
              <p:nvPicPr>
                <p:cNvPr id="20" name="Picture 19" descr="A graph with different colored lines&#10;&#10;Description automatically generated">
                  <a:extLst>
                    <a:ext uri="{FF2B5EF4-FFF2-40B4-BE49-F238E27FC236}">
                      <a16:creationId xmlns:a16="http://schemas.microsoft.com/office/drawing/2014/main" id="{CDA35DE9-E60A-0238-2B6A-B634EC152A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2680" r="7734" b="2197"/>
                <a:stretch/>
              </p:blipFill>
              <p:spPr>
                <a:xfrm>
                  <a:off x="5843260" y="148658"/>
                  <a:ext cx="5949446" cy="4015912"/>
                </a:xfrm>
                <a:prstGeom prst="rect">
                  <a:avLst/>
                </a:prstGeom>
              </p:spPr>
            </p:pic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589BC256-A008-4E47-B9A2-0FDCB41D260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916092" y="558066"/>
                  <a:ext cx="2722775" cy="1573824"/>
                </a:xfrm>
                <a:prstGeom prst="rect">
                  <a:avLst/>
                </a:prstGeom>
              </p:spPr>
            </p:pic>
          </p:grpSp>
          <p:pic>
            <p:nvPicPr>
              <p:cNvPr id="16" name="Picture 15" descr="A graph of a function&#10;&#10;Description automatically generated">
                <a:extLst>
                  <a:ext uri="{FF2B5EF4-FFF2-40B4-BE49-F238E27FC236}">
                    <a16:creationId xmlns:a16="http://schemas.microsoft.com/office/drawing/2014/main" id="{1DC49A97-CAF3-2E9A-2D95-420855BC7E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r="6290"/>
              <a:stretch/>
            </p:blipFill>
            <p:spPr>
              <a:xfrm>
                <a:off x="138487" y="2299330"/>
                <a:ext cx="5554066" cy="4015912"/>
              </a:xfrm>
              <a:prstGeom prst="rect">
                <a:avLst/>
              </a:prstGeom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DA5C0F6-5771-E862-3BE8-4DF75A6570BD}"/>
                  </a:ext>
                </a:extLst>
              </p:cNvPr>
              <p:cNvSpPr/>
              <p:nvPr/>
            </p:nvSpPr>
            <p:spPr>
              <a:xfrm>
                <a:off x="2731035" y="2707086"/>
                <a:ext cx="604832" cy="3200400"/>
              </a:xfrm>
              <a:prstGeom prst="rect">
                <a:avLst/>
              </a:prstGeom>
              <a:solidFill>
                <a:srgbClr val="7030A0">
                  <a:alpha val="20000"/>
                </a:srgb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L" dirty="0"/>
              </a:p>
            </p:txBody>
          </p: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805641B7-F607-420D-CD5E-69D0C699C69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134601" y="5745189"/>
                <a:ext cx="2814638" cy="931346"/>
              </a:xfrm>
              <a:prstGeom prst="straightConnector1">
                <a:avLst/>
              </a:prstGeom>
              <a:ln w="4445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FB3A4D07-9B0C-F9BF-90B9-00587B80004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09335" y="3404733"/>
                <a:ext cx="3039903" cy="3271802"/>
              </a:xfrm>
              <a:prstGeom prst="straightConnector1">
                <a:avLst/>
              </a:prstGeom>
              <a:ln w="4445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D911DAA-9634-9980-0EE5-C3910768A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41559" y="2716823"/>
              <a:ext cx="1947011" cy="1125415"/>
            </a:xfrm>
            <a:prstGeom prst="rect">
              <a:avLst/>
            </a:prstGeom>
          </p:spPr>
        </p:pic>
      </p:grp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C87B341A-B8B9-2295-66EC-86FE66CF6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B63C-48A4-4B47-98FB-5FE83D6C6CFC}" type="slidenum">
              <a:rPr lang="en-IL" smtClean="0"/>
              <a:t>21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91987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D2E1E9"/>
            </a:gs>
            <a:gs pos="100000">
              <a:srgbClr val="BBCCE9"/>
            </a:gs>
            <a:gs pos="100000">
              <a:srgbClr val="CADCE4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F527D5F-0F45-833F-CDE1-2426276B5D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3134" y="892442"/>
            <a:ext cx="11485551" cy="5249374"/>
          </a:xfrm>
        </p:spPr>
        <p:txBody>
          <a:bodyPr>
            <a:no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1800" dirty="0"/>
              <a:t>We generated the emissions pattern of the photons in this type of event: </a:t>
            </a:r>
            <a:endParaRPr lang="en-IL" sz="1800" dirty="0"/>
          </a:p>
          <a:p>
            <a:pPr algn="just"/>
            <a:endParaRPr lang="en-IL" sz="1800" dirty="0"/>
          </a:p>
          <a:p>
            <a:pPr algn="just"/>
            <a:endParaRPr lang="en-IL" sz="1800" dirty="0"/>
          </a:p>
          <a:p>
            <a:pPr marL="342900" indent="-342900" algn="just">
              <a:buFont typeface="+mj-lt"/>
              <a:buAutoNum type="arabicPeriod"/>
            </a:pPr>
            <a:endParaRPr lang="en-IL" sz="1800" dirty="0"/>
          </a:p>
          <a:p>
            <a:pPr marL="342900" indent="-342900" algn="just">
              <a:buFont typeface="+mj-lt"/>
              <a:buAutoNum type="arabicPeriod"/>
            </a:pPr>
            <a:endParaRPr lang="en-IL" sz="1800" dirty="0"/>
          </a:p>
          <a:p>
            <a:pPr algn="just"/>
            <a:endParaRPr lang="en-IL" sz="1800" dirty="0"/>
          </a:p>
        </p:txBody>
      </p:sp>
      <p:pic>
        <p:nvPicPr>
          <p:cNvPr id="8" name="Picture 7" descr="A graph of a sun&#10;&#10;Description automatically generated">
            <a:extLst>
              <a:ext uri="{FF2B5EF4-FFF2-40B4-BE49-F238E27FC236}">
                <a16:creationId xmlns:a16="http://schemas.microsoft.com/office/drawing/2014/main" id="{1F72C9AA-E3A6-792F-49B2-51454F30B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963" y="1290341"/>
            <a:ext cx="6556073" cy="551629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EA284F5-5D4C-8A83-1E2F-5E4610749981}"/>
              </a:ext>
            </a:extLst>
          </p:cNvPr>
          <p:cNvSpPr txBox="1">
            <a:spLocks/>
          </p:cNvSpPr>
          <p:nvPr/>
        </p:nvSpPr>
        <p:spPr>
          <a:xfrm>
            <a:off x="1274860" y="0"/>
            <a:ext cx="9846534" cy="8783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en-IL" dirty="0"/>
              <a:t>1 Photon “Quasi-Coherent” Events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254481-8D50-10D1-AE45-00478E750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B63C-48A4-4B47-98FB-5FE83D6C6CFC}" type="slidenum">
              <a:rPr lang="en-IL" smtClean="0"/>
              <a:t>22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818890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D2E1E9"/>
            </a:gs>
            <a:gs pos="100000">
              <a:srgbClr val="BBCCE9"/>
            </a:gs>
            <a:gs pos="100000">
              <a:srgbClr val="CADCE4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F527D5F-0F45-833F-CDE1-2426276B5D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534" y="878361"/>
            <a:ext cx="11485551" cy="5249374"/>
          </a:xfrm>
        </p:spPr>
        <p:txBody>
          <a:bodyPr>
            <a:no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1800" dirty="0"/>
              <a:t>Photon emission pattern plots look essentially the same for both generated photons in the event: </a:t>
            </a:r>
            <a:endParaRPr lang="en-IL" sz="1800" dirty="0"/>
          </a:p>
          <a:p>
            <a:pPr algn="just"/>
            <a:endParaRPr lang="en-IL" sz="1800" dirty="0"/>
          </a:p>
          <a:p>
            <a:pPr algn="just"/>
            <a:endParaRPr lang="en-IL" sz="1800" dirty="0"/>
          </a:p>
          <a:p>
            <a:pPr marL="342900" indent="-342900" algn="just">
              <a:buFont typeface="+mj-lt"/>
              <a:buAutoNum type="arabicPeriod"/>
            </a:pPr>
            <a:endParaRPr lang="en-IL" sz="1800" dirty="0"/>
          </a:p>
          <a:p>
            <a:pPr marL="342900" indent="-342900" algn="just">
              <a:buFont typeface="+mj-lt"/>
              <a:buAutoNum type="arabicPeriod"/>
            </a:pPr>
            <a:endParaRPr lang="en-IL" sz="1800" dirty="0"/>
          </a:p>
          <a:p>
            <a:pPr algn="just"/>
            <a:endParaRPr lang="en-IL" sz="18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989D950-0D12-E3B8-C53B-C7332EF34F27}"/>
              </a:ext>
            </a:extLst>
          </p:cNvPr>
          <p:cNvSpPr txBox="1">
            <a:spLocks/>
          </p:cNvSpPr>
          <p:nvPr/>
        </p:nvSpPr>
        <p:spPr>
          <a:xfrm>
            <a:off x="1274860" y="0"/>
            <a:ext cx="9846534" cy="8783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en-IL" dirty="0"/>
              <a:t>2 Photon “Quasi-Coherent” Events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14BB1B9-9B7B-ACD5-3BC3-44120FE04B9F}"/>
              </a:ext>
            </a:extLst>
          </p:cNvPr>
          <p:cNvGrpSpPr/>
          <p:nvPr/>
        </p:nvGrpSpPr>
        <p:grpSpPr>
          <a:xfrm>
            <a:off x="530947" y="1414342"/>
            <a:ext cx="11334360" cy="4942008"/>
            <a:chOff x="438534" y="1576787"/>
            <a:chExt cx="11334360" cy="494200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E4303E6-DC8B-54C6-C965-3042AE6207E2}"/>
                </a:ext>
              </a:extLst>
            </p:cNvPr>
            <p:cNvGrpSpPr/>
            <p:nvPr/>
          </p:nvGrpSpPr>
          <p:grpSpPr>
            <a:xfrm>
              <a:off x="438534" y="1576787"/>
              <a:ext cx="11334360" cy="4942008"/>
              <a:chOff x="267915" y="1756722"/>
              <a:chExt cx="10814102" cy="4438353"/>
            </a:xfrm>
          </p:grpSpPr>
          <p:pic>
            <p:nvPicPr>
              <p:cNvPr id="5" name="Picture 4" descr="A graph of a sun&#10;&#10;Description automatically generated">
                <a:extLst>
                  <a:ext uri="{FF2B5EF4-FFF2-40B4-BE49-F238E27FC236}">
                    <a16:creationId xmlns:a16="http://schemas.microsoft.com/office/drawing/2014/main" id="{37398079-2CFD-DAC4-6935-969C6208AC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7915" y="1756722"/>
                <a:ext cx="5274948" cy="4438353"/>
              </a:xfrm>
              <a:prstGeom prst="rect">
                <a:avLst/>
              </a:prstGeom>
            </p:spPr>
          </p:pic>
          <p:pic>
            <p:nvPicPr>
              <p:cNvPr id="9" name="Picture 8" descr="A graph of a sun&#10;&#10;Description automatically generated">
                <a:extLst>
                  <a:ext uri="{FF2B5EF4-FFF2-40B4-BE49-F238E27FC236}">
                    <a16:creationId xmlns:a16="http://schemas.microsoft.com/office/drawing/2014/main" id="{2766AEFA-0137-C3B2-BA47-975FB36C80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07069" y="1756722"/>
                <a:ext cx="5274948" cy="4438353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1556AB7-E292-3874-3776-8FFEA6EAF042}"/>
                </a:ext>
              </a:extLst>
            </p:cNvPr>
            <p:cNvSpPr txBox="1"/>
            <p:nvPr/>
          </p:nvSpPr>
          <p:spPr>
            <a:xfrm>
              <a:off x="8619694" y="1756722"/>
              <a:ext cx="11955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2</a:t>
              </a:r>
              <a:r>
                <a:rPr lang="en-US" sz="1800" baseline="30000" dirty="0"/>
                <a:t>nd</a:t>
              </a:r>
              <a:r>
                <a:rPr lang="en-IL" dirty="0"/>
                <a:t> Photon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F3CC69E-9FC2-7F23-753F-95C78F6F0E77}"/>
                </a:ext>
              </a:extLst>
            </p:cNvPr>
            <p:cNvSpPr txBox="1"/>
            <p:nvPr/>
          </p:nvSpPr>
          <p:spPr>
            <a:xfrm>
              <a:off x="2630046" y="1756722"/>
              <a:ext cx="11456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1</a:t>
              </a:r>
              <a:r>
                <a:rPr lang="en-US" sz="1800" baseline="30000" dirty="0"/>
                <a:t>st</a:t>
              </a:r>
              <a:r>
                <a:rPr lang="en-IL" dirty="0"/>
                <a:t> Photon</a:t>
              </a:r>
            </a:p>
          </p:txBody>
        </p:sp>
      </p:grp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5153D7A-BD8B-80BD-B909-E2D0F7239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B63C-48A4-4B47-98FB-5FE83D6C6CFC}" type="slidenum">
              <a:rPr lang="en-IL" smtClean="0"/>
              <a:t>23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956842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D2E1E9"/>
            </a:gs>
            <a:gs pos="100000">
              <a:srgbClr val="BBCCE9"/>
            </a:gs>
            <a:gs pos="100000">
              <a:srgbClr val="CADCE4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F4B11-2DAF-A6B5-F640-B6555208B9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4860" y="-46443"/>
            <a:ext cx="9846534" cy="878361"/>
          </a:xfrm>
        </p:spPr>
        <p:txBody>
          <a:bodyPr>
            <a:normAutofit fontScale="90000"/>
          </a:bodyPr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IL" dirty="0"/>
              <a:t>4 Photon “Quasi-Coherent” Events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CF527D5F-0F45-833F-CDE1-2426276B5DCA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455352" y="804313"/>
                <a:ext cx="11485551" cy="5249374"/>
              </a:xfrm>
            </p:spPr>
            <p:txBody>
              <a:bodyPr>
                <a:noAutofit/>
              </a:bodyPr>
              <a:lstStyle/>
              <a:p>
                <a:pPr marL="342900" indent="-342900" algn="just">
                  <a:buFont typeface="+mj-lt"/>
                  <a:buAutoNum type="arabicPeriod"/>
                </a:pPr>
                <a:r>
                  <a:rPr lang="en-IL" sz="1800" dirty="0"/>
                  <a:t>Total number of 4 photon “Quasi-Coherent” events: 24038  (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≈10%</m:t>
                    </m:r>
                  </m:oMath>
                </a14:m>
                <a:r>
                  <a:rPr lang="en-IL" sz="1800" dirty="0"/>
                  <a:t> of all events.)                   </a:t>
                </a:r>
              </a:p>
              <a:p>
                <a:pPr marL="342900" indent="-342900" algn="just">
                  <a:buFont typeface="+mj-lt"/>
                  <a:buAutoNum type="arabicPeriod"/>
                </a:pPr>
                <a:r>
                  <a:rPr lang="en-US" sz="1800" dirty="0"/>
                  <a:t>As done previously, w</a:t>
                </a:r>
                <a:r>
                  <a:rPr lang="en-IL" sz="1800" dirty="0"/>
                  <a:t>e decided to call the first generated photon as “</a:t>
                </a:r>
                <a:r>
                  <a:rPr lang="en-US" sz="1800" dirty="0"/>
                  <a:t>1</a:t>
                </a:r>
                <a:r>
                  <a:rPr lang="en-US" sz="1800" baseline="30000" dirty="0"/>
                  <a:t>st</a:t>
                </a:r>
                <a:r>
                  <a:rPr lang="en-IL" sz="1800" dirty="0"/>
                  <a:t> photon”,  the second generated photon “</a:t>
                </a:r>
                <a:r>
                  <a:rPr lang="en-US" sz="1800" dirty="0"/>
                  <a:t>2</a:t>
                </a:r>
                <a:r>
                  <a:rPr lang="en-US" sz="1800" baseline="30000" dirty="0"/>
                  <a:t>nd</a:t>
                </a:r>
                <a:r>
                  <a:rPr lang="en-IL" sz="1800" dirty="0"/>
                  <a:t> photon”, the thrid generated photon as “</a:t>
                </a:r>
                <a:r>
                  <a:rPr lang="en-US" sz="1800" dirty="0"/>
                  <a:t>3</a:t>
                </a:r>
                <a:r>
                  <a:rPr lang="en-US" sz="1800" baseline="30000" dirty="0"/>
                  <a:t>rd</a:t>
                </a:r>
                <a:r>
                  <a:rPr lang="en-IL" sz="1800" dirty="0"/>
                  <a:t> photon”, and the fourth generated photon as “</a:t>
                </a:r>
                <a:r>
                  <a:rPr lang="en-US" sz="1800" dirty="0"/>
                  <a:t>4</a:t>
                </a:r>
                <a:r>
                  <a:rPr lang="en-US" sz="1800" baseline="30000" dirty="0"/>
                  <a:t>th</a:t>
                </a:r>
                <a:r>
                  <a:rPr lang="en-IL" sz="1800" dirty="0"/>
                  <a:t> photon”. We chose them similarly as in previous “Quasi-Coherent” events.</a:t>
                </a:r>
              </a:p>
              <a:p>
                <a:pPr marL="342900" indent="-342900" algn="just">
                  <a:buFont typeface="+mj-lt"/>
                  <a:buAutoNum type="arabicPeriod"/>
                </a:pPr>
                <a:endParaRPr lang="en-IL" sz="1800" dirty="0"/>
              </a:p>
              <a:p>
                <a:pPr marL="342900" indent="-342900" algn="just">
                  <a:buFont typeface="+mj-lt"/>
                  <a:buAutoNum type="arabicPeriod"/>
                </a:pPr>
                <a:endParaRPr lang="en-IL" sz="1800" dirty="0"/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IL" sz="1800" dirty="0"/>
                  <a:t>genPar_PDG = 22 </a:t>
                </a:r>
                <a:r>
                  <a:rPr lang="en-IL" sz="1800" dirty="0">
                    <a:sym typeface="Wingdings" pitchFamily="2" charset="2"/>
                  </a:rPr>
                  <a:t> photon. 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IL" sz="1800" dirty="0">
                    <a:sym typeface="Wingdings" pitchFamily="2" charset="2"/>
                  </a:rPr>
                  <a:t>genPar_status = 1  Final state particle. </a:t>
                </a:r>
              </a:p>
              <a:p>
                <a:pPr algn="just"/>
                <a:endParaRPr lang="en-IL" sz="1800" dirty="0"/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CF527D5F-0F45-833F-CDE1-2426276B5D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455352" y="804313"/>
                <a:ext cx="11485551" cy="5249374"/>
              </a:xfrm>
              <a:blipFill>
                <a:blip r:embed="rId3"/>
                <a:stretch>
                  <a:fillRect l="-552" t="-966" r="-44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B7F339E6-CA00-49DB-AB76-5053B1A75C63}"/>
              </a:ext>
            </a:extLst>
          </p:cNvPr>
          <p:cNvSpPr txBox="1"/>
          <p:nvPr/>
        </p:nvSpPr>
        <p:spPr>
          <a:xfrm>
            <a:off x="455352" y="4237890"/>
            <a:ext cx="50540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L" sz="1800" dirty="0"/>
              <a:t>genPar_PDG = 1000822080 </a:t>
            </a:r>
            <a:r>
              <a:rPr lang="en-IL" sz="1800" dirty="0">
                <a:sym typeface="Wingdings" pitchFamily="2" charset="2"/>
              </a:rPr>
              <a:t> </a:t>
            </a:r>
            <a:r>
              <a:rPr lang="en-IL" sz="1800" dirty="0"/>
              <a:t>Pb 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L" sz="1800" dirty="0"/>
              <a:t>genPar_status = 200 </a:t>
            </a:r>
            <a:r>
              <a:rPr lang="en-IL" sz="1800" dirty="0">
                <a:sym typeface="Wingdings" pitchFamily="2" charset="2"/>
              </a:rPr>
              <a:t> </a:t>
            </a:r>
            <a:r>
              <a:rPr lang="en-IL" sz="1800" dirty="0"/>
              <a:t>Excited state? </a:t>
            </a:r>
          </a:p>
          <a:p>
            <a:endParaRPr lang="en-IL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58452D7-C61B-9349-16D2-42F51FD17E94}"/>
              </a:ext>
            </a:extLst>
          </p:cNvPr>
          <p:cNvGrpSpPr/>
          <p:nvPr/>
        </p:nvGrpSpPr>
        <p:grpSpPr>
          <a:xfrm>
            <a:off x="4839492" y="1879464"/>
            <a:ext cx="6083194" cy="4842011"/>
            <a:chOff x="5745286" y="1847034"/>
            <a:chExt cx="6083194" cy="484201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EB70655-076F-AABA-3201-743F1737E982}"/>
                </a:ext>
              </a:extLst>
            </p:cNvPr>
            <p:cNvGrpSpPr/>
            <p:nvPr/>
          </p:nvGrpSpPr>
          <p:grpSpPr>
            <a:xfrm>
              <a:off x="7043918" y="2492651"/>
              <a:ext cx="4784562" cy="4196394"/>
              <a:chOff x="495300" y="2043234"/>
              <a:chExt cx="5600700" cy="4410006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8B76CE6E-3D2D-FD30-305F-1CCAA99E70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27335"/>
              <a:stretch/>
            </p:blipFill>
            <p:spPr>
              <a:xfrm>
                <a:off x="495300" y="2043234"/>
                <a:ext cx="5600700" cy="3368400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3B9B81C0-E18E-48FD-6F96-0C65DAFB41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77530"/>
              <a:stretch/>
            </p:blipFill>
            <p:spPr>
              <a:xfrm>
                <a:off x="495300" y="5411634"/>
                <a:ext cx="5600700" cy="1041606"/>
              </a:xfrm>
              <a:prstGeom prst="rect">
                <a:avLst/>
              </a:prstGeom>
            </p:spPr>
          </p:pic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290A0C7-AD87-9A97-7B42-2C893C853C94}"/>
                </a:ext>
              </a:extLst>
            </p:cNvPr>
            <p:cNvSpPr/>
            <p:nvPr/>
          </p:nvSpPr>
          <p:spPr>
            <a:xfrm>
              <a:off x="5745286" y="5724870"/>
              <a:ext cx="6083194" cy="202689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800" dirty="0">
                  <a:solidFill>
                    <a:schemeClr val="tx1"/>
                  </a:solidFill>
                </a:rPr>
                <a:t>4</a:t>
              </a:r>
              <a:r>
                <a:rPr lang="en-US" sz="1800" baseline="30000" dirty="0">
                  <a:solidFill>
                    <a:schemeClr val="tx1"/>
                  </a:solidFill>
                </a:rPr>
                <a:t>th</a:t>
              </a:r>
              <a:r>
                <a:rPr lang="en-IL" dirty="0">
                  <a:solidFill>
                    <a:sysClr val="windowText" lastClr="000000"/>
                  </a:solidFill>
                </a:rPr>
                <a:t> photon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BBADC06-473B-B518-BF48-243767018ECB}"/>
                </a:ext>
              </a:extLst>
            </p:cNvPr>
            <p:cNvGrpSpPr/>
            <p:nvPr/>
          </p:nvGrpSpPr>
          <p:grpSpPr>
            <a:xfrm>
              <a:off x="5745286" y="1847034"/>
              <a:ext cx="6083194" cy="3854043"/>
              <a:chOff x="6290733" y="1951890"/>
              <a:chExt cx="5445915" cy="3591580"/>
            </a:xfrm>
          </p:grpSpPr>
          <p:pic>
            <p:nvPicPr>
              <p:cNvPr id="5" name="Picture 4" descr="A black background with white text&#10;&#10;Description automatically generated">
                <a:extLst>
                  <a:ext uri="{FF2B5EF4-FFF2-40B4-BE49-F238E27FC236}">
                    <a16:creationId xmlns:a16="http://schemas.microsoft.com/office/drawing/2014/main" id="{0259AFB3-A209-A90A-FBA5-E2F68A811E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53320" y="1951890"/>
                <a:ext cx="4283328" cy="601650"/>
              </a:xfrm>
              <a:prstGeom prst="rect">
                <a:avLst/>
              </a:prstGeom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CE0FA91-FA89-6D8B-1167-3B29DFE14210}"/>
                  </a:ext>
                </a:extLst>
              </p:cNvPr>
              <p:cNvSpPr/>
              <p:nvPr/>
            </p:nvSpPr>
            <p:spPr>
              <a:xfrm>
                <a:off x="6290733" y="4929547"/>
                <a:ext cx="5445915" cy="188886"/>
              </a:xfrm>
              <a:prstGeom prst="rect">
                <a:avLst/>
              </a:prstGeom>
              <a:solidFill>
                <a:schemeClr val="accent1">
                  <a:alpha val="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800" dirty="0">
                    <a:solidFill>
                      <a:schemeClr val="tx1"/>
                    </a:solidFill>
                  </a:rPr>
                  <a:t>1</a:t>
                </a:r>
                <a:r>
                  <a:rPr lang="en-US" sz="1800" baseline="30000" dirty="0">
                    <a:solidFill>
                      <a:schemeClr val="tx1"/>
                    </a:solidFill>
                  </a:rPr>
                  <a:t>st</a:t>
                </a:r>
                <a:r>
                  <a:rPr lang="en-IL" dirty="0">
                    <a:solidFill>
                      <a:sysClr val="windowText" lastClr="000000"/>
                    </a:solidFill>
                  </a:rPr>
                  <a:t> photon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3FDCF93-3B80-E7E8-9A34-E468957EC1F3}"/>
                  </a:ext>
                </a:extLst>
              </p:cNvPr>
              <p:cNvSpPr/>
              <p:nvPr/>
            </p:nvSpPr>
            <p:spPr>
              <a:xfrm>
                <a:off x="6290733" y="5136327"/>
                <a:ext cx="5445915" cy="188886"/>
              </a:xfrm>
              <a:prstGeom prst="rect">
                <a:avLst/>
              </a:prstGeom>
              <a:solidFill>
                <a:schemeClr val="accent1">
                  <a:alpha val="0"/>
                </a:schemeClr>
              </a:solidFill>
              <a:ln w="2857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800" dirty="0">
                    <a:solidFill>
                      <a:schemeClr val="tx1"/>
                    </a:solidFill>
                  </a:rPr>
                  <a:t>2</a:t>
                </a:r>
                <a:r>
                  <a:rPr lang="en-US" sz="1800" baseline="30000" dirty="0">
                    <a:solidFill>
                      <a:schemeClr val="tx1"/>
                    </a:solidFill>
                  </a:rPr>
                  <a:t>nd</a:t>
                </a:r>
                <a:r>
                  <a:rPr lang="en-IL" dirty="0">
                    <a:solidFill>
                      <a:sysClr val="windowText" lastClr="000000"/>
                    </a:solidFill>
                  </a:rPr>
                  <a:t> photon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60396A6-ADD1-BEF6-802C-303695DD25BF}"/>
                  </a:ext>
                </a:extLst>
              </p:cNvPr>
              <p:cNvSpPr/>
              <p:nvPr/>
            </p:nvSpPr>
            <p:spPr>
              <a:xfrm>
                <a:off x="6290733" y="5354584"/>
                <a:ext cx="5445915" cy="188886"/>
              </a:xfrm>
              <a:prstGeom prst="rect">
                <a:avLst/>
              </a:prstGeom>
              <a:solidFill>
                <a:schemeClr val="accent1">
                  <a:alpha val="0"/>
                </a:schemeClr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800" dirty="0">
                    <a:solidFill>
                      <a:schemeClr val="tx1"/>
                    </a:solidFill>
                  </a:rPr>
                  <a:t>3</a:t>
                </a:r>
                <a:r>
                  <a:rPr lang="en-US" sz="1800" baseline="30000" dirty="0">
                    <a:solidFill>
                      <a:schemeClr val="tx1"/>
                    </a:solidFill>
                  </a:rPr>
                  <a:t>rd</a:t>
                </a:r>
                <a:r>
                  <a:rPr lang="en-IL" dirty="0">
                    <a:solidFill>
                      <a:sysClr val="windowText" lastClr="000000"/>
                    </a:solidFill>
                  </a:rPr>
                  <a:t> photon</a:t>
                </a:r>
              </a:p>
            </p:txBody>
          </p:sp>
        </p:grpSp>
      </p:grp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7A96B3B-B399-8647-EC83-2D64A8D4A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B63C-48A4-4B47-98FB-5FE83D6C6CFC}" type="slidenum">
              <a:rPr lang="en-IL" smtClean="0"/>
              <a:t>24</a:t>
            </a:fld>
            <a:endParaRPr lang="en-IL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D5E17C-34F0-E56B-ED4A-A8AE4AA3715E}"/>
              </a:ext>
            </a:extLst>
          </p:cNvPr>
          <p:cNvSpPr txBox="1"/>
          <p:nvPr/>
        </p:nvSpPr>
        <p:spPr>
          <a:xfrm>
            <a:off x="262430" y="6253044"/>
            <a:ext cx="5439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dirty="0">
                <a:solidFill>
                  <a:srgbClr val="C00000"/>
                </a:solidFill>
              </a:rPr>
              <a:t>**Note: All the status 1 photons share the same vertex. </a:t>
            </a:r>
          </a:p>
        </p:txBody>
      </p:sp>
    </p:spTree>
    <p:extLst>
      <p:ext uri="{BB962C8B-B14F-4D97-AF65-F5344CB8AC3E}">
        <p14:creationId xmlns:p14="http://schemas.microsoft.com/office/powerpoint/2010/main" val="40266559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D2E1E9"/>
            </a:gs>
            <a:gs pos="100000">
              <a:srgbClr val="BBCCE9"/>
            </a:gs>
            <a:gs pos="100000">
              <a:srgbClr val="CADCE4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F527D5F-0F45-833F-CDE1-2426276B5D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7045" y="1284479"/>
            <a:ext cx="11485551" cy="5249374"/>
          </a:xfrm>
        </p:spPr>
        <p:txBody>
          <a:bodyPr>
            <a:noAutofit/>
          </a:bodyPr>
          <a:lstStyle/>
          <a:p>
            <a:pPr algn="just"/>
            <a:endParaRPr lang="en-IL" sz="1800" dirty="0"/>
          </a:p>
          <a:p>
            <a:pPr marL="342900" indent="-342900" algn="just">
              <a:buFont typeface="+mj-lt"/>
              <a:buAutoNum type="arabicPeriod"/>
            </a:pPr>
            <a:endParaRPr lang="en-IL" sz="1800" dirty="0"/>
          </a:p>
          <a:p>
            <a:pPr algn="just"/>
            <a:endParaRPr lang="en-IL" sz="1800" dirty="0"/>
          </a:p>
          <a:p>
            <a:pPr marL="342900" indent="-342900" algn="just">
              <a:buFont typeface="+mj-lt"/>
              <a:buAutoNum type="arabicPeriod"/>
            </a:pPr>
            <a:endParaRPr lang="en-IL" sz="1800" dirty="0"/>
          </a:p>
          <a:p>
            <a:pPr algn="just"/>
            <a:endParaRPr lang="en-IL" sz="1800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F237AAC-E753-BE9D-57A0-504CD3910488}"/>
              </a:ext>
            </a:extLst>
          </p:cNvPr>
          <p:cNvGrpSpPr/>
          <p:nvPr/>
        </p:nvGrpSpPr>
        <p:grpSpPr>
          <a:xfrm>
            <a:off x="1347638" y="88650"/>
            <a:ext cx="9524364" cy="6680699"/>
            <a:chOff x="1854836" y="-146846"/>
            <a:chExt cx="9524364" cy="6680699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F9F61999-18D0-5A34-3C3B-CF2877AD8821}"/>
                </a:ext>
              </a:extLst>
            </p:cNvPr>
            <p:cNvGrpSpPr/>
            <p:nvPr/>
          </p:nvGrpSpPr>
          <p:grpSpPr>
            <a:xfrm>
              <a:off x="1854836" y="-146846"/>
              <a:ext cx="9524364" cy="6680699"/>
              <a:chOff x="1854836" y="774181"/>
              <a:chExt cx="8098049" cy="6033518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66AFC65D-800B-3D73-2212-9DC446F3E302}"/>
                  </a:ext>
                </a:extLst>
              </p:cNvPr>
              <p:cNvGrpSpPr/>
              <p:nvPr/>
            </p:nvGrpSpPr>
            <p:grpSpPr>
              <a:xfrm>
                <a:off x="1854836" y="774181"/>
                <a:ext cx="3957215" cy="2967477"/>
                <a:chOff x="68369" y="878361"/>
                <a:chExt cx="3957215" cy="2967477"/>
              </a:xfrm>
            </p:grpSpPr>
            <p:pic>
              <p:nvPicPr>
                <p:cNvPr id="10" name="Picture 9" descr="A graph of a graph showing the number of electrons&#10;&#10;Description automatically generated">
                  <a:extLst>
                    <a:ext uri="{FF2B5EF4-FFF2-40B4-BE49-F238E27FC236}">
                      <a16:creationId xmlns:a16="http://schemas.microsoft.com/office/drawing/2014/main" id="{926FC260-FC25-DBF6-7267-782D1ABE21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2723" r="7397"/>
                <a:stretch/>
              </p:blipFill>
              <p:spPr>
                <a:xfrm>
                  <a:off x="68369" y="878361"/>
                  <a:ext cx="3957215" cy="2967477"/>
                </a:xfrm>
                <a:prstGeom prst="rect">
                  <a:avLst/>
                </a:prstGeom>
              </p:spPr>
            </p:pic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63855B18-EA47-747A-2342-4A268C52C4B6}"/>
                    </a:ext>
                  </a:extLst>
                </p:cNvPr>
                <p:cNvSpPr txBox="1"/>
                <p:nvPr/>
              </p:nvSpPr>
              <p:spPr>
                <a:xfrm>
                  <a:off x="1581079" y="909026"/>
                  <a:ext cx="93179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/>
                    <a:t>1</a:t>
                  </a:r>
                  <a:r>
                    <a:rPr lang="en-US" sz="1400" baseline="30000" dirty="0"/>
                    <a:t>st</a:t>
                  </a:r>
                  <a:r>
                    <a:rPr lang="en-IL" sz="1400" dirty="0"/>
                    <a:t> Photon</a:t>
                  </a:r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A651AD55-33BB-0A6C-9422-4AE0838A8B47}"/>
                  </a:ext>
                </a:extLst>
              </p:cNvPr>
              <p:cNvGrpSpPr/>
              <p:nvPr/>
            </p:nvGrpSpPr>
            <p:grpSpPr>
              <a:xfrm>
                <a:off x="5995671" y="774181"/>
                <a:ext cx="3957214" cy="2967477"/>
                <a:chOff x="4209204" y="878361"/>
                <a:chExt cx="3957214" cy="2967477"/>
              </a:xfrm>
            </p:grpSpPr>
            <p:pic>
              <p:nvPicPr>
                <p:cNvPr id="19" name="Picture 18" descr="A graph of a graph showing the number of energy&#10;&#10;Description automatically generated">
                  <a:extLst>
                    <a:ext uri="{FF2B5EF4-FFF2-40B4-BE49-F238E27FC236}">
                      <a16:creationId xmlns:a16="http://schemas.microsoft.com/office/drawing/2014/main" id="{27A278CE-A816-C2B0-9A0A-2E7F095F473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2179" r="7247"/>
                <a:stretch/>
              </p:blipFill>
              <p:spPr>
                <a:xfrm>
                  <a:off x="4209204" y="878361"/>
                  <a:ext cx="3957214" cy="2967477"/>
                </a:xfrm>
                <a:prstGeom prst="rect">
                  <a:avLst/>
                </a:prstGeom>
              </p:spPr>
            </p:pic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11A1237-122D-590F-00EB-22C927C39A54}"/>
                    </a:ext>
                  </a:extLst>
                </p:cNvPr>
                <p:cNvSpPr txBox="1"/>
                <p:nvPr/>
              </p:nvSpPr>
              <p:spPr>
                <a:xfrm>
                  <a:off x="5703079" y="886791"/>
                  <a:ext cx="97161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/>
                    <a:t>2</a:t>
                  </a:r>
                  <a:r>
                    <a:rPr lang="en-US" sz="1400" baseline="30000" dirty="0"/>
                    <a:t>nd</a:t>
                  </a:r>
                  <a:r>
                    <a:rPr lang="en-IL" sz="1400" dirty="0"/>
                    <a:t> Photon</a:t>
                  </a:r>
                </a:p>
              </p:txBody>
            </p: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0D472EB6-3337-54D0-772F-B4AFEE8EEF8C}"/>
                  </a:ext>
                </a:extLst>
              </p:cNvPr>
              <p:cNvGrpSpPr/>
              <p:nvPr/>
            </p:nvGrpSpPr>
            <p:grpSpPr>
              <a:xfrm>
                <a:off x="1854836" y="3839721"/>
                <a:ext cx="3957214" cy="2967477"/>
                <a:chOff x="96010" y="3935749"/>
                <a:chExt cx="3957214" cy="2967477"/>
              </a:xfrm>
            </p:grpSpPr>
            <p:pic>
              <p:nvPicPr>
                <p:cNvPr id="24" name="Picture 23" descr="A graph of a graph&#10;&#10;Description automatically generated">
                  <a:extLst>
                    <a:ext uri="{FF2B5EF4-FFF2-40B4-BE49-F238E27FC236}">
                      <a16:creationId xmlns:a16="http://schemas.microsoft.com/office/drawing/2014/main" id="{66D52F24-1A57-AC98-F519-2BC5A423A1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2505" r="7397"/>
                <a:stretch/>
              </p:blipFill>
              <p:spPr>
                <a:xfrm>
                  <a:off x="96010" y="3935749"/>
                  <a:ext cx="3957214" cy="2967477"/>
                </a:xfrm>
                <a:prstGeom prst="rect">
                  <a:avLst/>
                </a:prstGeom>
              </p:spPr>
            </p:pic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42537039-DE21-90ED-0CEC-D975B25B9CDA}"/>
                    </a:ext>
                  </a:extLst>
                </p:cNvPr>
                <p:cNvSpPr txBox="1"/>
                <p:nvPr/>
              </p:nvSpPr>
              <p:spPr>
                <a:xfrm>
                  <a:off x="1572423" y="3944717"/>
                  <a:ext cx="94910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/>
                    <a:t>3</a:t>
                  </a:r>
                  <a:r>
                    <a:rPr lang="en-US" sz="1400" baseline="30000" dirty="0"/>
                    <a:t>rd</a:t>
                  </a:r>
                  <a:r>
                    <a:rPr lang="en-IL" sz="1400" dirty="0"/>
                    <a:t> Photon</a:t>
                  </a:r>
                </a:p>
              </p:txBody>
            </p:sp>
          </p:grpSp>
          <p:pic>
            <p:nvPicPr>
              <p:cNvPr id="28" name="Picture 27" descr="A graph showing a number of numbers&#10;&#10;Description automatically generated">
                <a:extLst>
                  <a:ext uri="{FF2B5EF4-FFF2-40B4-BE49-F238E27FC236}">
                    <a16:creationId xmlns:a16="http://schemas.microsoft.com/office/drawing/2014/main" id="{2FAB1F2A-E605-C89C-87BD-0CBE2DADDC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2474" r="6845"/>
              <a:stretch/>
            </p:blipFill>
            <p:spPr>
              <a:xfrm>
                <a:off x="5995671" y="3840222"/>
                <a:ext cx="3957214" cy="2967477"/>
              </a:xfrm>
              <a:prstGeom prst="rect">
                <a:avLst/>
              </a:prstGeom>
            </p:spPr>
          </p:pic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D701ED7-EECD-175B-EC23-4FA6F18ED330}"/>
                </a:ext>
              </a:extLst>
            </p:cNvPr>
            <p:cNvSpPr txBox="1"/>
            <p:nvPr/>
          </p:nvSpPr>
          <p:spPr>
            <a:xfrm>
              <a:off x="8577513" y="3273953"/>
              <a:ext cx="9491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4</a:t>
              </a:r>
              <a:r>
                <a:rPr lang="en-US" sz="1400" baseline="30000" dirty="0"/>
                <a:t>th</a:t>
              </a:r>
              <a:r>
                <a:rPr lang="en-IL" sz="1400" dirty="0"/>
                <a:t> Photon</a:t>
              </a:r>
            </a:p>
          </p:txBody>
        </p:sp>
      </p:grp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C36B6530-18F2-FF6C-2467-A60BD0F6E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B63C-48A4-4B47-98FB-5FE83D6C6CFC}" type="slidenum">
              <a:rPr lang="en-IL" smtClean="0"/>
              <a:t>25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487799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D2E1E9"/>
            </a:gs>
            <a:gs pos="100000">
              <a:srgbClr val="BBCCE9"/>
            </a:gs>
            <a:gs pos="100000">
              <a:srgbClr val="CADCE4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F527D5F-0F45-833F-CDE1-2426276B5D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7045" y="1284479"/>
            <a:ext cx="11485551" cy="5249374"/>
          </a:xfrm>
        </p:spPr>
        <p:txBody>
          <a:bodyPr>
            <a:noAutofit/>
          </a:bodyPr>
          <a:lstStyle/>
          <a:p>
            <a:pPr algn="just"/>
            <a:endParaRPr lang="en-IL" sz="1800" dirty="0"/>
          </a:p>
          <a:p>
            <a:pPr algn="just"/>
            <a:endParaRPr lang="en-IL" sz="1800" dirty="0"/>
          </a:p>
          <a:p>
            <a:pPr marL="342900" indent="-342900" algn="just">
              <a:buFont typeface="+mj-lt"/>
              <a:buAutoNum type="arabicPeriod"/>
            </a:pPr>
            <a:endParaRPr lang="en-IL" sz="1800" dirty="0"/>
          </a:p>
          <a:p>
            <a:pPr marL="342900" indent="-342900" algn="just">
              <a:buFont typeface="+mj-lt"/>
              <a:buAutoNum type="arabicPeriod"/>
            </a:pPr>
            <a:endParaRPr lang="en-IL" sz="1800" dirty="0"/>
          </a:p>
          <a:p>
            <a:pPr algn="just"/>
            <a:endParaRPr lang="en-IL" sz="18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EA489E0-414C-13E8-D343-AEE99663D394}"/>
              </a:ext>
            </a:extLst>
          </p:cNvPr>
          <p:cNvGrpSpPr/>
          <p:nvPr/>
        </p:nvGrpSpPr>
        <p:grpSpPr>
          <a:xfrm>
            <a:off x="873185" y="105477"/>
            <a:ext cx="10473269" cy="6647045"/>
            <a:chOff x="1422398" y="143219"/>
            <a:chExt cx="9419103" cy="6647045"/>
          </a:xfrm>
        </p:grpSpPr>
        <p:pic>
          <p:nvPicPr>
            <p:cNvPr id="4" name="Picture 3" descr="A graph of a graph&#10;&#10;Description automatically generated">
              <a:extLst>
                <a:ext uri="{FF2B5EF4-FFF2-40B4-BE49-F238E27FC236}">
                  <a16:creationId xmlns:a16="http://schemas.microsoft.com/office/drawing/2014/main" id="{51703F29-CDFA-D706-E410-D0EA6284B1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615" r="8605"/>
            <a:stretch/>
          </p:blipFill>
          <p:spPr>
            <a:xfrm>
              <a:off x="1422399" y="143219"/>
              <a:ext cx="4548687" cy="3285781"/>
            </a:xfrm>
            <a:prstGeom prst="rect">
              <a:avLst/>
            </a:prstGeom>
          </p:spPr>
        </p:pic>
        <p:pic>
          <p:nvPicPr>
            <p:cNvPr id="7" name="Picture 6" descr="A graph of a graph showing a graph&#10;&#10;Description automatically generated">
              <a:extLst>
                <a:ext uri="{FF2B5EF4-FFF2-40B4-BE49-F238E27FC236}">
                  <a16:creationId xmlns:a16="http://schemas.microsoft.com/office/drawing/2014/main" id="{A772FC33-FB47-14BF-8B90-FA678520D6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159" r="8278"/>
            <a:stretch/>
          </p:blipFill>
          <p:spPr>
            <a:xfrm>
              <a:off x="6256864" y="149642"/>
              <a:ext cx="4548687" cy="328578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A009838-FD7B-0E0A-1940-E20BBD02C256}"/>
                </a:ext>
              </a:extLst>
            </p:cNvPr>
            <p:cNvSpPr txBox="1"/>
            <p:nvPr/>
          </p:nvSpPr>
          <p:spPr>
            <a:xfrm>
              <a:off x="3148786" y="202664"/>
              <a:ext cx="1095912" cy="340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</a:t>
              </a:r>
              <a:r>
                <a:rPr lang="en-US" sz="1400" baseline="30000" dirty="0"/>
                <a:t>st</a:t>
              </a:r>
              <a:r>
                <a:rPr lang="en-IL" sz="1400" dirty="0"/>
                <a:t> Photon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93DF160-54D7-277E-DA86-EBACBB4E413B}"/>
                </a:ext>
              </a:extLst>
            </p:cNvPr>
            <p:cNvSpPr txBox="1"/>
            <p:nvPr/>
          </p:nvSpPr>
          <p:spPr>
            <a:xfrm>
              <a:off x="7983252" y="202664"/>
              <a:ext cx="1095912" cy="340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</a:t>
              </a:r>
              <a:r>
                <a:rPr lang="en-US" sz="1400" baseline="30000" dirty="0"/>
                <a:t>st</a:t>
              </a:r>
              <a:r>
                <a:rPr lang="en-IL" sz="1400" dirty="0"/>
                <a:t> Photon</a:t>
              </a:r>
            </a:p>
          </p:txBody>
        </p:sp>
        <p:pic>
          <p:nvPicPr>
            <p:cNvPr id="12" name="Picture 11" descr="A graph showing a graph of progress&#10;&#10;Description automatically generated">
              <a:extLst>
                <a:ext uri="{FF2B5EF4-FFF2-40B4-BE49-F238E27FC236}">
                  <a16:creationId xmlns:a16="http://schemas.microsoft.com/office/drawing/2014/main" id="{B07865D1-3A56-2883-8C2F-4DC18FD8A4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547" r="8346"/>
            <a:stretch/>
          </p:blipFill>
          <p:spPr>
            <a:xfrm>
              <a:off x="6256864" y="3504483"/>
              <a:ext cx="4584637" cy="3285781"/>
            </a:xfrm>
            <a:prstGeom prst="rect">
              <a:avLst/>
            </a:prstGeom>
          </p:spPr>
        </p:pic>
        <p:pic>
          <p:nvPicPr>
            <p:cNvPr id="14" name="Picture 13" descr="A graph of a graph&#10;&#10;Description automatically generated">
              <a:extLst>
                <a:ext uri="{FF2B5EF4-FFF2-40B4-BE49-F238E27FC236}">
                  <a16:creationId xmlns:a16="http://schemas.microsoft.com/office/drawing/2014/main" id="{0EA2B7D8-2FC9-C498-E202-E081705348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615" r="8278"/>
            <a:stretch/>
          </p:blipFill>
          <p:spPr>
            <a:xfrm>
              <a:off x="1422398" y="3504483"/>
              <a:ext cx="4548687" cy="328578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8416059-0920-A38F-D375-45384BB0F76A}"/>
                </a:ext>
              </a:extLst>
            </p:cNvPr>
            <p:cNvSpPr txBox="1"/>
            <p:nvPr/>
          </p:nvSpPr>
          <p:spPr>
            <a:xfrm>
              <a:off x="7953354" y="3568376"/>
              <a:ext cx="1142744" cy="340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2</a:t>
              </a:r>
              <a:r>
                <a:rPr lang="en-US" sz="1400" baseline="30000" dirty="0"/>
                <a:t>nd</a:t>
              </a:r>
              <a:r>
                <a:rPr lang="en-IL" sz="1400" dirty="0"/>
                <a:t> Photon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D9ACDB4-6D15-42FF-AFA4-3371082E1747}"/>
                </a:ext>
              </a:extLst>
            </p:cNvPr>
            <p:cNvSpPr txBox="1"/>
            <p:nvPr/>
          </p:nvSpPr>
          <p:spPr>
            <a:xfrm>
              <a:off x="3125369" y="3568376"/>
              <a:ext cx="1142744" cy="340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2</a:t>
              </a:r>
              <a:r>
                <a:rPr lang="en-US" sz="1400" baseline="30000" dirty="0"/>
                <a:t>nd</a:t>
              </a:r>
              <a:r>
                <a:rPr lang="en-IL" sz="1400" dirty="0"/>
                <a:t> Photon</a:t>
              </a:r>
            </a:p>
          </p:txBody>
        </p:sp>
      </p:grp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B723AD8E-FBCB-7A09-B425-DF2CAC10E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9685" y="6451290"/>
            <a:ext cx="2743200" cy="365125"/>
          </a:xfrm>
        </p:spPr>
        <p:txBody>
          <a:bodyPr/>
          <a:lstStyle/>
          <a:p>
            <a:fld id="{25A2B63C-48A4-4B47-98FB-5FE83D6C6CFC}" type="slidenum">
              <a:rPr lang="en-IL" smtClean="0"/>
              <a:t>26</a:t>
            </a:fld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8398653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D2E1E9"/>
            </a:gs>
            <a:gs pos="100000">
              <a:srgbClr val="BBCCE9"/>
            </a:gs>
            <a:gs pos="100000">
              <a:srgbClr val="CADCE4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F527D5F-0F45-833F-CDE1-2426276B5D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3224" y="1292945"/>
            <a:ext cx="11485551" cy="5249374"/>
          </a:xfrm>
        </p:spPr>
        <p:txBody>
          <a:bodyPr>
            <a:noAutofit/>
          </a:bodyPr>
          <a:lstStyle/>
          <a:p>
            <a:pPr algn="just"/>
            <a:endParaRPr lang="en-IL" sz="1800" dirty="0"/>
          </a:p>
          <a:p>
            <a:pPr algn="just"/>
            <a:endParaRPr lang="en-IL" sz="1800" dirty="0"/>
          </a:p>
          <a:p>
            <a:pPr marL="342900" indent="-342900" algn="just">
              <a:buFont typeface="+mj-lt"/>
              <a:buAutoNum type="arabicPeriod"/>
            </a:pPr>
            <a:endParaRPr lang="en-IL" sz="1800" dirty="0"/>
          </a:p>
          <a:p>
            <a:pPr algn="just"/>
            <a:endParaRPr lang="en-IL" sz="1800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D10403C-0270-DFFD-68B8-C6A63C7F61FF}"/>
              </a:ext>
            </a:extLst>
          </p:cNvPr>
          <p:cNvGrpSpPr/>
          <p:nvPr/>
        </p:nvGrpSpPr>
        <p:grpSpPr>
          <a:xfrm>
            <a:off x="879168" y="106911"/>
            <a:ext cx="10433664" cy="6644178"/>
            <a:chOff x="921502" y="106911"/>
            <a:chExt cx="10433664" cy="664417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5D1BA66-FD30-4570-F022-02C94A228869}"/>
                </a:ext>
              </a:extLst>
            </p:cNvPr>
            <p:cNvGrpSpPr/>
            <p:nvPr/>
          </p:nvGrpSpPr>
          <p:grpSpPr>
            <a:xfrm>
              <a:off x="6285065" y="106911"/>
              <a:ext cx="5070101" cy="3279358"/>
              <a:chOff x="921502" y="106911"/>
              <a:chExt cx="5070101" cy="3279358"/>
            </a:xfrm>
          </p:grpSpPr>
          <p:pic>
            <p:nvPicPr>
              <p:cNvPr id="5" name="Picture 4" descr="A graph of a graph showing a graph&#10;&#10;Description automatically generated">
                <a:extLst>
                  <a:ext uri="{FF2B5EF4-FFF2-40B4-BE49-F238E27FC236}">
                    <a16:creationId xmlns:a16="http://schemas.microsoft.com/office/drawing/2014/main" id="{93D041B2-9A22-F047-EABF-8F65B1B6B2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505" r="8388"/>
              <a:stretch/>
            </p:blipFill>
            <p:spPr>
              <a:xfrm>
                <a:off x="921502" y="106911"/>
                <a:ext cx="5070101" cy="3279358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6E3D75E-68CE-AD7A-1BAA-0466482B7E5C}"/>
                  </a:ext>
                </a:extLst>
              </p:cNvPr>
              <p:cNvSpPr txBox="1"/>
              <p:nvPr/>
            </p:nvSpPr>
            <p:spPr>
              <a:xfrm>
                <a:off x="2981997" y="164922"/>
                <a:ext cx="94910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3</a:t>
                </a:r>
                <a:r>
                  <a:rPr lang="en-US" sz="1400" baseline="30000" dirty="0"/>
                  <a:t>rd</a:t>
                </a:r>
                <a:r>
                  <a:rPr lang="en-IL" sz="1400" dirty="0"/>
                  <a:t> Photon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9DFF8FC-4151-CC14-AAA9-FC0E920D7930}"/>
                </a:ext>
              </a:extLst>
            </p:cNvPr>
            <p:cNvGrpSpPr/>
            <p:nvPr/>
          </p:nvGrpSpPr>
          <p:grpSpPr>
            <a:xfrm>
              <a:off x="921502" y="106911"/>
              <a:ext cx="5070101" cy="3279358"/>
              <a:chOff x="921502" y="106911"/>
              <a:chExt cx="5070101" cy="3279358"/>
            </a:xfrm>
          </p:grpSpPr>
          <p:pic>
            <p:nvPicPr>
              <p:cNvPr id="10" name="Picture 9" descr="A graph of a graph&#10;&#10;Description automatically generated">
                <a:extLst>
                  <a:ext uri="{FF2B5EF4-FFF2-40B4-BE49-F238E27FC236}">
                    <a16:creationId xmlns:a16="http://schemas.microsoft.com/office/drawing/2014/main" id="{994ADA81-AAE7-466A-518D-0DE9FD157BC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2505" r="8388"/>
              <a:stretch/>
            </p:blipFill>
            <p:spPr>
              <a:xfrm>
                <a:off x="921502" y="106911"/>
                <a:ext cx="5070101" cy="3279358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19A741E-2AEF-0B63-26EA-48DC97877759}"/>
                  </a:ext>
                </a:extLst>
              </p:cNvPr>
              <p:cNvSpPr txBox="1"/>
              <p:nvPr/>
            </p:nvSpPr>
            <p:spPr>
              <a:xfrm>
                <a:off x="2847270" y="164922"/>
                <a:ext cx="94910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3</a:t>
                </a:r>
                <a:r>
                  <a:rPr lang="en-US" sz="1400" baseline="30000" dirty="0"/>
                  <a:t>rd</a:t>
                </a:r>
                <a:r>
                  <a:rPr lang="en-IL" sz="1400" dirty="0"/>
                  <a:t> Photon</a:t>
                </a:r>
              </a:p>
            </p:txBody>
          </p:sp>
        </p:grpSp>
        <p:pic>
          <p:nvPicPr>
            <p:cNvPr id="22" name="Picture 21" descr="A graph of a graph&#10;&#10;Description automatically generated">
              <a:extLst>
                <a:ext uri="{FF2B5EF4-FFF2-40B4-BE49-F238E27FC236}">
                  <a16:creationId xmlns:a16="http://schemas.microsoft.com/office/drawing/2014/main" id="{C9EF4464-37CA-EFE7-3DA5-12C7382D35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942" r="8061"/>
            <a:stretch/>
          </p:blipFill>
          <p:spPr>
            <a:xfrm>
              <a:off x="921502" y="3471731"/>
              <a:ext cx="5070102" cy="3279358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A6BB98E-074C-8513-76D2-2A99DF60E3EE}"/>
                </a:ext>
              </a:extLst>
            </p:cNvPr>
            <p:cNvGrpSpPr/>
            <p:nvPr/>
          </p:nvGrpSpPr>
          <p:grpSpPr>
            <a:xfrm>
              <a:off x="6285062" y="3444280"/>
              <a:ext cx="5070102" cy="3279358"/>
              <a:chOff x="921502" y="3471731"/>
              <a:chExt cx="5070102" cy="3279358"/>
            </a:xfrm>
          </p:grpSpPr>
          <p:pic>
            <p:nvPicPr>
              <p:cNvPr id="20" name="Picture 19" descr="A graph of a graph showing a graph&#10;&#10;Description automatically generated">
                <a:extLst>
                  <a:ext uri="{FF2B5EF4-FFF2-40B4-BE49-F238E27FC236}">
                    <a16:creationId xmlns:a16="http://schemas.microsoft.com/office/drawing/2014/main" id="{06850B1D-9B4A-58B0-7A06-B135E6C0F7B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2942" r="8061"/>
              <a:stretch/>
            </p:blipFill>
            <p:spPr>
              <a:xfrm>
                <a:off x="921502" y="3471731"/>
                <a:ext cx="5070102" cy="3279358"/>
              </a:xfrm>
              <a:prstGeom prst="rect">
                <a:avLst/>
              </a:prstGeom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2F63220-AB04-F840-6E7F-811DAF70911D}"/>
                  </a:ext>
                </a:extLst>
              </p:cNvPr>
              <p:cNvSpPr txBox="1"/>
              <p:nvPr/>
            </p:nvSpPr>
            <p:spPr>
              <a:xfrm>
                <a:off x="2982000" y="3517901"/>
                <a:ext cx="94917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4</a:t>
                </a:r>
                <a:r>
                  <a:rPr lang="en-US" sz="1400" baseline="30000" dirty="0"/>
                  <a:t>th</a:t>
                </a:r>
                <a:r>
                  <a:rPr lang="en-IL" sz="1400" dirty="0"/>
                  <a:t> Photon</a:t>
                </a: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520149F-6560-0BFE-12DB-7A237BDBF9D0}"/>
                </a:ext>
              </a:extLst>
            </p:cNvPr>
            <p:cNvSpPr txBox="1"/>
            <p:nvPr/>
          </p:nvSpPr>
          <p:spPr>
            <a:xfrm>
              <a:off x="2847205" y="3490450"/>
              <a:ext cx="9491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4</a:t>
              </a:r>
              <a:r>
                <a:rPr lang="en-US" sz="1400" baseline="30000" dirty="0"/>
                <a:t>th</a:t>
              </a:r>
              <a:r>
                <a:rPr lang="en-IL" sz="1400" dirty="0"/>
                <a:t> Photon</a:t>
              </a:r>
            </a:p>
          </p:txBody>
        </p:sp>
      </p:grp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1B158C87-1040-5AA3-EDF1-6CDF3E7F3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5574" y="6385964"/>
            <a:ext cx="2743200" cy="365125"/>
          </a:xfrm>
        </p:spPr>
        <p:txBody>
          <a:bodyPr/>
          <a:lstStyle/>
          <a:p>
            <a:fld id="{25A2B63C-48A4-4B47-98FB-5FE83D6C6CFC}" type="slidenum">
              <a:rPr lang="en-IL" smtClean="0"/>
              <a:t>27</a:t>
            </a:fld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109267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D2E1E9"/>
            </a:gs>
            <a:gs pos="100000">
              <a:srgbClr val="BBCCE9"/>
            </a:gs>
            <a:gs pos="100000">
              <a:srgbClr val="CADCE4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F4B11-2DAF-A6B5-F640-B6555208B9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31065" y="296234"/>
            <a:ext cx="6129867" cy="54733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rtl="1"/>
            <a:r>
              <a:rPr lang="en-IL" dirty="0"/>
              <a:t>Objectives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527D5F-0F45-833F-CDE1-2426276B5D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060" y="1212859"/>
            <a:ext cx="11485551" cy="2127846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800" dirty="0"/>
              <a:t>To follow Michael’s previous studies regarding soft photons in ePb collisions (using his toy model) by analyzing BeAGLE data. </a:t>
            </a:r>
            <a:r>
              <a:rPr lang="en-US" sz="1400" dirty="0">
                <a:solidFill>
                  <a:srgbClr val="0070C0"/>
                </a:solidFill>
              </a:rPr>
              <a:t>(</a:t>
            </a:r>
            <a:r>
              <a:rPr lang="en-US" sz="1400" dirty="0">
                <a:hlinkClick r:id="rId3"/>
              </a:rPr>
              <a:t>https://</a:t>
            </a:r>
            <a:r>
              <a:rPr lang="en-US" sz="1400" dirty="0" err="1">
                <a:hlinkClick r:id="rId3"/>
              </a:rPr>
              <a:t>indico.bnl.gov</a:t>
            </a:r>
            <a:r>
              <a:rPr lang="en-US" sz="1400" dirty="0">
                <a:hlinkClick r:id="rId3"/>
              </a:rPr>
              <a:t>/event/18761/contributions/78067/attachments/48260/81978/LowEphotons_BGU_2023_06_27.pdf</a:t>
            </a:r>
            <a:r>
              <a:rPr lang="en-US" sz="1400" dirty="0">
                <a:solidFill>
                  <a:srgbClr val="0070C0"/>
                </a:solidFill>
              </a:rPr>
              <a:t>)</a:t>
            </a:r>
          </a:p>
          <a:p>
            <a:pPr algn="just"/>
            <a:endParaRPr lang="en-US" sz="1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800" dirty="0"/>
              <a:t>Understand the characteristics (truth level) and kinematics of each soft photon (1,2,..,Etc. photons per event) generated from “Quasi-Coherent” events.   </a:t>
            </a:r>
          </a:p>
          <a:p>
            <a:pPr algn="just"/>
            <a:endParaRPr lang="en-US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DFDED-12F5-3692-BCA9-52DC0B176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B63C-48A4-4B47-98FB-5FE83D6C6CFC}" type="slidenum">
              <a:rPr lang="en-IL" smtClean="0"/>
              <a:t>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193778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D2E1E9"/>
            </a:gs>
            <a:gs pos="100000">
              <a:srgbClr val="BBCCE9"/>
            </a:gs>
            <a:gs pos="100000">
              <a:srgbClr val="CADCE4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F4B11-2DAF-A6B5-F640-B6555208B9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123"/>
            <a:ext cx="9144000" cy="878361"/>
          </a:xfrm>
        </p:spPr>
        <p:txBody>
          <a:bodyPr>
            <a:normAutofit fontScale="90000"/>
          </a:bodyPr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IL" dirty="0"/>
              <a:t>Analyses Steps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CF527D5F-0F45-833F-CDE1-2426276B5DCA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472491" y="1297200"/>
                <a:ext cx="11485551" cy="5249374"/>
              </a:xfrm>
            </p:spPr>
            <p:txBody>
              <a:bodyPr>
                <a:noAutofit/>
              </a:bodyPr>
              <a:lstStyle/>
              <a:p>
                <a:pPr marL="342900" indent="-342900" algn="just">
                  <a:buFont typeface="+mj-lt"/>
                  <a:buAutoNum type="arabicPeriod"/>
                </a:pPr>
                <a:r>
                  <a:rPr lang="en-IL" sz="1800" dirty="0"/>
                  <a:t>Filter only Quasi-Coherent events with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𝑃</m:t>
                    </m:r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82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208</m:t>
                        </m:r>
                      </m:sup>
                    </m:sSubSup>
                  </m:oMath>
                </a14:m>
                <a:r>
                  <a:rPr lang="en-IL" sz="1800" dirty="0"/>
                  <a:t> final state Ion from the BeAGLE HEPMC (no ab) files (Mark Baker’s data).</a:t>
                </a:r>
                <a:br>
                  <a:rPr lang="en-IL" sz="1800" dirty="0"/>
                </a:br>
                <a:r>
                  <a:rPr lang="en-IL" sz="1800" dirty="0">
                    <a:solidFill>
                      <a:srgbClr val="C00000"/>
                    </a:solidFill>
                  </a:rPr>
                  <a:t>**Filter ==  Only events with fianl state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sSubSup>
                      <m:sSubSupPr>
                        <m:ctrlP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82</m:t>
                        </m:r>
                      </m:sub>
                      <m:sup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208</m:t>
                        </m:r>
                      </m:sup>
                    </m:sSubSup>
                    <m:r>
                      <a:rPr lang="en-US" sz="18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IL" sz="1800" dirty="0">
                    <a:solidFill>
                      <a:srgbClr val="C00000"/>
                    </a:solidFill>
                  </a:rPr>
                  <a:t>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IL" sz="1800" dirty="0">
                    <a:solidFill>
                      <a:srgbClr val="C00000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IL" sz="1800" dirty="0">
                    <a:solidFill>
                      <a:srgbClr val="C00000"/>
                    </a:solidFill>
                  </a:rPr>
                  <a:t> particles.</a:t>
                </a:r>
                <a:endParaRPr lang="en-IL" sz="1800" dirty="0"/>
              </a:p>
              <a:p>
                <a:pPr marL="342900" indent="-342900" algn="just">
                  <a:buFont typeface="+mj-lt"/>
                  <a:buAutoNum type="arabicPeriod"/>
                </a:pPr>
                <a:r>
                  <a:rPr lang="en-IL" sz="1800" dirty="0"/>
                  <a:t>Use the HEPMC files to analyze the different kinematics in the events.</a:t>
                </a:r>
              </a:p>
              <a:p>
                <a:pPr algn="just"/>
                <a:endParaRPr lang="en-IL" sz="1800" dirty="0"/>
              </a:p>
              <a:p>
                <a:pPr marL="342900" indent="-342900" algn="just">
                  <a:buFont typeface="+mj-lt"/>
                  <a:buAutoNum type="arabicPeriod"/>
                </a:pPr>
                <a:endParaRPr lang="en-IL" sz="1800" dirty="0"/>
              </a:p>
              <a:p>
                <a:pPr marL="342900" indent="-342900" algn="just">
                  <a:buFont typeface="+mj-lt"/>
                  <a:buAutoNum type="arabicPeriod"/>
                </a:pPr>
                <a:endParaRPr lang="en-IL" sz="1800" dirty="0"/>
              </a:p>
              <a:p>
                <a:pPr marL="342900" indent="-342900" algn="just">
                  <a:buFont typeface="+mj-lt"/>
                  <a:buAutoNum type="arabicPeriod"/>
                </a:pPr>
                <a:endParaRPr lang="en-IL" sz="1800" dirty="0"/>
              </a:p>
              <a:p>
                <a:pPr marL="342900" indent="-342900" algn="just">
                  <a:buFont typeface="+mj-lt"/>
                  <a:buAutoNum type="arabicPeriod"/>
                </a:pPr>
                <a:endParaRPr lang="en-IL" sz="1800" dirty="0"/>
              </a:p>
              <a:p>
                <a:pPr algn="just"/>
                <a:r>
                  <a:rPr lang="en-IL" sz="1800" b="1" u="sng" dirty="0"/>
                  <a:t>Analysis Configurations:</a:t>
                </a:r>
                <a:r>
                  <a:rPr lang="en-IL" sz="1800" dirty="0"/>
                  <a:t> 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𝑏𝑒𝑎𝑚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𝑒𝑛𝑒𝑟𝑔𝑦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L" sz="1800" dirty="0"/>
                  <a:t>= 275 GeV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𝑃𝑏</m:t>
                        </m:r>
                      </m:sub>
                    </m:sSub>
                  </m:oMath>
                </a14:m>
                <a:r>
                  <a:rPr lang="en-IL" sz="1800" dirty="0"/>
                  <a:t> = 82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𝑃𝑏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L" sz="1800" dirty="0"/>
                  <a:t>= 208  </a:t>
                </a: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CF527D5F-0F45-833F-CDE1-2426276B5D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472491" y="1297200"/>
                <a:ext cx="11485551" cy="5249374"/>
              </a:xfrm>
              <a:blipFill>
                <a:blip r:embed="rId3"/>
                <a:stretch>
                  <a:fillRect l="-442" t="-1208" r="-44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FA1AC0BA-298D-0782-A325-1C76CDA25AEB}"/>
              </a:ext>
            </a:extLst>
          </p:cNvPr>
          <p:cNvGrpSpPr/>
          <p:nvPr/>
        </p:nvGrpSpPr>
        <p:grpSpPr>
          <a:xfrm>
            <a:off x="472491" y="2794552"/>
            <a:ext cx="11183178" cy="1268896"/>
            <a:chOff x="536331" y="3798548"/>
            <a:chExt cx="11183178" cy="12688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ounded Rectangle 4">
                  <a:extLst>
                    <a:ext uri="{FF2B5EF4-FFF2-40B4-BE49-F238E27FC236}">
                      <a16:creationId xmlns:a16="http://schemas.microsoft.com/office/drawing/2014/main" id="{AD42F27D-DAD0-D44F-BFD6-EF4D7ACFBE33}"/>
                    </a:ext>
                  </a:extLst>
                </p:cNvPr>
                <p:cNvSpPr/>
                <p:nvPr/>
              </p:nvSpPr>
              <p:spPr>
                <a:xfrm>
                  <a:off x="536331" y="3798548"/>
                  <a:ext cx="2308299" cy="1268896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L" dirty="0"/>
                    <a:t>Original data with 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a14:m>
                  <a:r>
                    <a:rPr lang="en-IL" dirty="0"/>
                    <a:t> 6.7 milion events.</a:t>
                  </a:r>
                </a:p>
              </p:txBody>
            </p:sp>
          </mc:Choice>
          <mc:Fallback xmlns="">
            <p:sp>
              <p:nvSpPr>
                <p:cNvPr id="5" name="Rounded Rectangle 4">
                  <a:extLst>
                    <a:ext uri="{FF2B5EF4-FFF2-40B4-BE49-F238E27FC236}">
                      <a16:creationId xmlns:a16="http://schemas.microsoft.com/office/drawing/2014/main" id="{AD42F27D-DAD0-D44F-BFD6-EF4D7ACFBE3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331" y="3798548"/>
                  <a:ext cx="2308299" cy="1268896"/>
                </a:xfrm>
                <a:prstGeom prst="round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3D883C7-585C-DF4C-D480-E2DA10361D84}"/>
                </a:ext>
              </a:extLst>
            </p:cNvPr>
            <p:cNvCxnSpPr>
              <a:cxnSpLocks/>
            </p:cNvCxnSpPr>
            <p:nvPr/>
          </p:nvCxnSpPr>
          <p:spPr>
            <a:xfrm>
              <a:off x="3273282" y="4518351"/>
              <a:ext cx="1205948" cy="0"/>
            </a:xfrm>
            <a:prstGeom prst="straightConnector1">
              <a:avLst/>
            </a:prstGeom>
            <a:ln w="666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02CD024-C457-F15C-8EFD-038091E8D2B3}"/>
                </a:ext>
              </a:extLst>
            </p:cNvPr>
            <p:cNvSpPr txBox="1"/>
            <p:nvPr/>
          </p:nvSpPr>
          <p:spPr>
            <a:xfrm>
              <a:off x="3440977" y="4118241"/>
              <a:ext cx="9409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L" sz="2000" b="1" dirty="0"/>
                <a:t>Filter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ounded Rectangle 10">
                  <a:extLst>
                    <a:ext uri="{FF2B5EF4-FFF2-40B4-BE49-F238E27FC236}">
                      <a16:creationId xmlns:a16="http://schemas.microsoft.com/office/drawing/2014/main" id="{25F100C0-A79F-BCDC-3D14-2744A73E8BBA}"/>
                    </a:ext>
                  </a:extLst>
                </p:cNvPr>
                <p:cNvSpPr/>
                <p:nvPr/>
              </p:nvSpPr>
              <p:spPr>
                <a:xfrm>
                  <a:off x="4907633" y="3798548"/>
                  <a:ext cx="2469488" cy="1268896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L" dirty="0"/>
                    <a:t>Only “Quasi-Coherent”</a:t>
                  </a:r>
                </a:p>
                <a:p>
                  <a:pPr algn="ctr"/>
                  <a:r>
                    <a:rPr lang="en-US" dirty="0"/>
                    <a:t>events,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 </m:t>
                      </m:r>
                    </m:oMath>
                  </a14:m>
                  <a:r>
                    <a:rPr lang="en-IL" dirty="0"/>
                    <a:t>230k events (3.5%).</a:t>
                  </a:r>
                </a:p>
              </p:txBody>
            </p:sp>
          </mc:Choice>
          <mc:Fallback xmlns="">
            <p:sp>
              <p:nvSpPr>
                <p:cNvPr id="11" name="Rounded Rectangle 10">
                  <a:extLst>
                    <a:ext uri="{FF2B5EF4-FFF2-40B4-BE49-F238E27FC236}">
                      <a16:creationId xmlns:a16="http://schemas.microsoft.com/office/drawing/2014/main" id="{25F100C0-A79F-BCDC-3D14-2744A73E8B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7633" y="3798548"/>
                  <a:ext cx="2469488" cy="1268896"/>
                </a:xfrm>
                <a:prstGeom prst="round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185A548-7DE9-17D5-A504-0B838E3DCD9A}"/>
                </a:ext>
              </a:extLst>
            </p:cNvPr>
            <p:cNvCxnSpPr>
              <a:cxnSpLocks/>
            </p:cNvCxnSpPr>
            <p:nvPr/>
          </p:nvCxnSpPr>
          <p:spPr>
            <a:xfrm>
              <a:off x="7713019" y="4518351"/>
              <a:ext cx="1205948" cy="0"/>
            </a:xfrm>
            <a:prstGeom prst="straightConnector1">
              <a:avLst/>
            </a:prstGeom>
            <a:ln w="666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931D68A-C6C8-0412-8330-D3375519AB82}"/>
                </a:ext>
              </a:extLst>
            </p:cNvPr>
            <p:cNvSpPr txBox="1"/>
            <p:nvPr/>
          </p:nvSpPr>
          <p:spPr>
            <a:xfrm>
              <a:off x="7805524" y="4128308"/>
              <a:ext cx="11134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L" sz="2000" b="1" dirty="0"/>
                <a:t>Analyze 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54E4F8DB-3199-1914-82F1-24CBF17257D1}"/>
                </a:ext>
              </a:extLst>
            </p:cNvPr>
            <p:cNvSpPr/>
            <p:nvPr/>
          </p:nvSpPr>
          <p:spPr>
            <a:xfrm>
              <a:off x="9347370" y="3798548"/>
              <a:ext cx="2372139" cy="126889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Understand the kinematics of these events.</a:t>
              </a:r>
              <a:endParaRPr lang="en-IL" dirty="0"/>
            </a:p>
          </p:txBody>
        </p:sp>
      </p:grpSp>
      <p:sp>
        <p:nvSpPr>
          <p:cNvPr id="4" name="Right Brace 3">
            <a:extLst>
              <a:ext uri="{FF2B5EF4-FFF2-40B4-BE49-F238E27FC236}">
                <a16:creationId xmlns:a16="http://schemas.microsoft.com/office/drawing/2014/main" id="{41F8CE30-2E4C-688D-0EB9-29E8120D6CDA}"/>
              </a:ext>
            </a:extLst>
          </p:cNvPr>
          <p:cNvSpPr/>
          <p:nvPr/>
        </p:nvSpPr>
        <p:spPr>
          <a:xfrm>
            <a:off x="3290101" y="4751830"/>
            <a:ext cx="288000" cy="1016000"/>
          </a:xfrm>
          <a:prstGeom prst="righ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0A091034-9DF1-7982-DA22-A9AF9AB7B2C0}"/>
              </a:ext>
            </a:extLst>
          </p:cNvPr>
          <p:cNvSpPr/>
          <p:nvPr/>
        </p:nvSpPr>
        <p:spPr>
          <a:xfrm>
            <a:off x="3730234" y="5118149"/>
            <a:ext cx="592666" cy="26608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4710560-6CD3-1DD8-C913-3477918D2C28}"/>
                  </a:ext>
                </a:extLst>
              </p:cNvPr>
              <p:cNvSpPr txBox="1"/>
              <p:nvPr/>
            </p:nvSpPr>
            <p:spPr>
              <a:xfrm>
                <a:off x="4540134" y="5015722"/>
                <a:ext cx="5696066" cy="520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L" dirty="0"/>
                  <a:t>Nucleon Energy (lab frame):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𝑏𝑒𝑎𝑚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𝑃𝑏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=108.4</m:t>
                    </m:r>
                  </m:oMath>
                </a14:m>
                <a:r>
                  <a:rPr lang="en-IL" dirty="0"/>
                  <a:t> GeV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4710560-6CD3-1DD8-C913-3477918D2C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134" y="5015722"/>
                <a:ext cx="5696066" cy="520784"/>
              </a:xfrm>
              <a:prstGeom prst="rect">
                <a:avLst/>
              </a:prstGeom>
              <a:blipFill>
                <a:blip r:embed="rId6"/>
                <a:stretch>
                  <a:fillRect l="-891" b="-243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89DAA2D8-24E8-C341-5FC7-B60ADADA609D}"/>
              </a:ext>
            </a:extLst>
          </p:cNvPr>
          <p:cNvSpPr txBox="1"/>
          <p:nvPr/>
        </p:nvSpPr>
        <p:spPr>
          <a:xfrm>
            <a:off x="330747" y="6214551"/>
            <a:ext cx="739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dirty="0">
                <a:solidFill>
                  <a:srgbClr val="C00000"/>
                </a:solidFill>
              </a:rPr>
              <a:t>Note: No rotation of 25 mrad needed since we did not simualte through ePIC.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3647F3A2-7D62-76C6-AB1E-24F26D446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B63C-48A4-4B47-98FB-5FE83D6C6CFC}" type="slidenum">
              <a:rPr lang="en-IL" smtClean="0"/>
              <a:t>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99338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D2E1E9"/>
            </a:gs>
            <a:gs pos="100000">
              <a:srgbClr val="BBCCE9"/>
            </a:gs>
            <a:gs pos="100000">
              <a:srgbClr val="CADCE4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F4B11-2DAF-A6B5-F640-B6555208B9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5337"/>
            <a:ext cx="9144000" cy="878361"/>
          </a:xfrm>
        </p:spPr>
        <p:txBody>
          <a:bodyPr>
            <a:normAutofit fontScale="90000"/>
          </a:bodyPr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IL" dirty="0"/>
              <a:t>Number of Photons per Event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DD68CC3-8511-4B64-FAAE-48B38525AEBD}"/>
                  </a:ext>
                </a:extLst>
              </p:cNvPr>
              <p:cNvSpPr txBox="1"/>
              <p:nvPr/>
            </p:nvSpPr>
            <p:spPr>
              <a:xfrm>
                <a:off x="342898" y="1032934"/>
                <a:ext cx="117774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IL" dirty="0"/>
                  <a:t>In total we analyzed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 </m:t>
                    </m:r>
                  </m:oMath>
                </a14:m>
                <a:r>
                  <a:rPr lang="en-IL" dirty="0"/>
                  <a:t>230K Quasi-Coherent events. The distribution of the number of photons per event is shown below: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DD68CC3-8511-4B64-FAAE-48B38525A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98" y="1032934"/>
                <a:ext cx="11777455" cy="369332"/>
              </a:xfrm>
              <a:prstGeom prst="rect">
                <a:avLst/>
              </a:prstGeom>
              <a:blipFill>
                <a:blip r:embed="rId3"/>
                <a:stretch>
                  <a:fillRect l="-215" t="-6667" r="-323" b="-2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A3015873-1310-22B8-947F-057CA3B053FE}"/>
              </a:ext>
            </a:extLst>
          </p:cNvPr>
          <p:cNvSpPr txBox="1"/>
          <p:nvPr/>
        </p:nvSpPr>
        <p:spPr>
          <a:xfrm>
            <a:off x="482600" y="6198400"/>
            <a:ext cx="8708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L" sz="2400" dirty="0">
                <a:solidFill>
                  <a:srgbClr val="C00000"/>
                </a:solidFill>
              </a:rPr>
              <a:t>Note: These are all final state photons, that is, genPar_status == 1.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EF4CA2C6-31DA-AA1E-B8AF-BE4DEA62C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B63C-48A4-4B47-98FB-5FE83D6C6CFC}" type="slidenum">
              <a:rPr lang="en-IL" smtClean="0"/>
              <a:t>5</a:t>
            </a:fld>
            <a:endParaRPr lang="en-IL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C379C1FA-E2F5-B651-5A2F-AEAFF06EB0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17" r="7692"/>
          <a:stretch/>
        </p:blipFill>
        <p:spPr>
          <a:xfrm>
            <a:off x="2112797" y="1515266"/>
            <a:ext cx="7966406" cy="462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3994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D2E1E9"/>
            </a:gs>
            <a:gs pos="100000">
              <a:srgbClr val="BBCCE9"/>
            </a:gs>
            <a:gs pos="100000">
              <a:srgbClr val="CADCE4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CF527D5F-0F45-833F-CDE1-2426276B5DCA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413134" y="892442"/>
                <a:ext cx="11485551" cy="5249374"/>
              </a:xfrm>
            </p:spPr>
            <p:txBody>
              <a:bodyPr>
                <a:noAutofit/>
              </a:bodyPr>
              <a:lstStyle/>
              <a:p>
                <a:pPr marL="342900" indent="-342900" algn="just">
                  <a:buFont typeface="+mj-lt"/>
                  <a:buAutoNum type="arabicPeriod"/>
                </a:pPr>
                <a:r>
                  <a:rPr lang="en-IL" sz="1800" dirty="0"/>
                  <a:t>Total number of 1 photon “Quasi-Coherent” events: 90045   (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≈39%</m:t>
                    </m:r>
                  </m:oMath>
                </a14:m>
                <a:r>
                  <a:rPr lang="en-IL" sz="1800" dirty="0"/>
                  <a:t>)                   </a:t>
                </a:r>
              </a:p>
              <a:p>
                <a:pPr marL="342900" indent="-342900" algn="just">
                  <a:buFont typeface="+mj-lt"/>
                  <a:buAutoNum type="arabicPeriod"/>
                </a:pPr>
                <a:r>
                  <a:rPr lang="en-US" sz="1800" dirty="0"/>
                  <a:t>First,</a:t>
                </a:r>
                <a:r>
                  <a:rPr lang="en-IL" sz="1800" dirty="0"/>
                  <a:t> we were interested in understanding the rapidity and energy (lab frame) distribution of the generated photons. </a:t>
                </a:r>
              </a:p>
              <a:p>
                <a:pPr algn="just"/>
                <a:endParaRPr lang="en-IL" sz="1800" dirty="0"/>
              </a:p>
              <a:p>
                <a:pPr algn="just"/>
                <a:endParaRPr lang="en-IL" sz="1800" dirty="0"/>
              </a:p>
              <a:p>
                <a:pPr marL="342900" indent="-342900" algn="just">
                  <a:buFont typeface="+mj-lt"/>
                  <a:buAutoNum type="arabicPeriod"/>
                </a:pPr>
                <a:endParaRPr lang="en-IL" sz="1800" dirty="0"/>
              </a:p>
              <a:p>
                <a:pPr marL="342900" indent="-342900" algn="just">
                  <a:buFont typeface="+mj-lt"/>
                  <a:buAutoNum type="arabicPeriod"/>
                </a:pPr>
                <a:endParaRPr lang="en-IL" sz="1800" dirty="0"/>
              </a:p>
              <a:p>
                <a:pPr algn="just"/>
                <a:endParaRPr lang="en-IL" sz="1800" dirty="0"/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CF527D5F-0F45-833F-CDE1-2426276B5D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413134" y="892442"/>
                <a:ext cx="11485551" cy="5249374"/>
              </a:xfrm>
              <a:blipFill>
                <a:blip r:embed="rId3"/>
                <a:stretch>
                  <a:fillRect l="-442" t="-96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8CEC36D3-39A7-8EB7-BF98-2AD366A24F43}"/>
              </a:ext>
            </a:extLst>
          </p:cNvPr>
          <p:cNvSpPr txBox="1">
            <a:spLocks/>
          </p:cNvSpPr>
          <p:nvPr/>
        </p:nvSpPr>
        <p:spPr>
          <a:xfrm>
            <a:off x="1274860" y="0"/>
            <a:ext cx="9846534" cy="8783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en-IL" dirty="0"/>
              <a:t>1 Photon “Quasi-Coherent” Events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83A1DF-838F-69CD-135E-CEA2890C1DB9}"/>
              </a:ext>
            </a:extLst>
          </p:cNvPr>
          <p:cNvSpPr txBox="1"/>
          <p:nvPr/>
        </p:nvSpPr>
        <p:spPr>
          <a:xfrm>
            <a:off x="181775" y="5832731"/>
            <a:ext cx="1772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L" b="1" dirty="0">
                <a:solidFill>
                  <a:srgbClr val="7030A0"/>
                </a:solidFill>
              </a:rPr>
              <a:t>B0 acceptance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5D648F76-3938-262F-AF77-D2B107FC9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B63C-48A4-4B47-98FB-5FE83D6C6CFC}" type="slidenum">
              <a:rPr lang="en-IL" smtClean="0"/>
              <a:t>6</a:t>
            </a:fld>
            <a:endParaRPr lang="en-IL"/>
          </a:p>
        </p:txBody>
      </p:sp>
      <p:pic>
        <p:nvPicPr>
          <p:cNvPr id="31" name="Picture 30" descr="A graph of a graph showing a graph of a graph&#10;&#10;Description automatically generated">
            <a:extLst>
              <a:ext uri="{FF2B5EF4-FFF2-40B4-BE49-F238E27FC236}">
                <a16:creationId xmlns:a16="http://schemas.microsoft.com/office/drawing/2014/main" id="{92A5EDFB-6B8A-D622-5D77-6C3056A90C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8343" y="1752640"/>
            <a:ext cx="5899568" cy="496883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2A4B2E3-7FB3-3CD4-480C-8ACE46753ED1}"/>
              </a:ext>
            </a:extLst>
          </p:cNvPr>
          <p:cNvSpPr/>
          <p:nvPr/>
        </p:nvSpPr>
        <p:spPr>
          <a:xfrm>
            <a:off x="4044462" y="3997306"/>
            <a:ext cx="4429977" cy="483577"/>
          </a:xfrm>
          <a:prstGeom prst="rect">
            <a:avLst/>
          </a:prstGeom>
          <a:solidFill>
            <a:srgbClr val="7030A0">
              <a:alpha val="18923"/>
            </a:srgbClr>
          </a:solidFill>
          <a:ln w="2222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EDA3E37-A93F-B225-ED33-AE3F90609B94}"/>
              </a:ext>
            </a:extLst>
          </p:cNvPr>
          <p:cNvCxnSpPr>
            <a:cxnSpLocks/>
          </p:cNvCxnSpPr>
          <p:nvPr/>
        </p:nvCxnSpPr>
        <p:spPr>
          <a:xfrm flipV="1">
            <a:off x="1723292" y="4308231"/>
            <a:ext cx="2584939" cy="1626250"/>
          </a:xfrm>
          <a:prstGeom prst="straightConnector1">
            <a:avLst/>
          </a:prstGeom>
          <a:ln w="444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3949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4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D2E1E9"/>
            </a:gs>
            <a:gs pos="100000">
              <a:srgbClr val="BBCCE9"/>
            </a:gs>
            <a:gs pos="100000">
              <a:srgbClr val="CADCE4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F527D5F-0F45-833F-CDE1-2426276B5D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4275" y="1197242"/>
            <a:ext cx="11485551" cy="5249374"/>
          </a:xfrm>
        </p:spPr>
        <p:txBody>
          <a:bodyPr>
            <a:no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1800" dirty="0"/>
              <a:t>Photons were boosted to the Pb’s rest frame: </a:t>
            </a:r>
            <a:endParaRPr lang="en-IL" sz="1800" dirty="0"/>
          </a:p>
          <a:p>
            <a:pPr algn="just"/>
            <a:endParaRPr lang="en-IL" sz="1800" dirty="0"/>
          </a:p>
          <a:p>
            <a:pPr algn="just"/>
            <a:endParaRPr lang="en-IL" sz="1800" dirty="0"/>
          </a:p>
          <a:p>
            <a:pPr marL="342900" indent="-342900" algn="just">
              <a:buFont typeface="+mj-lt"/>
              <a:buAutoNum type="arabicPeriod"/>
            </a:pPr>
            <a:endParaRPr lang="en-IL" sz="1800" dirty="0"/>
          </a:p>
          <a:p>
            <a:pPr marL="342900" indent="-342900" algn="just">
              <a:buFont typeface="+mj-lt"/>
              <a:buAutoNum type="arabicPeriod"/>
            </a:pPr>
            <a:endParaRPr lang="en-IL" sz="1800" dirty="0"/>
          </a:p>
          <a:p>
            <a:pPr algn="just"/>
            <a:endParaRPr lang="en-IL" sz="1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F811B8-ECCE-0C12-E212-80EFB799E926}"/>
              </a:ext>
            </a:extLst>
          </p:cNvPr>
          <p:cNvSpPr txBox="1">
            <a:spLocks/>
          </p:cNvSpPr>
          <p:nvPr/>
        </p:nvSpPr>
        <p:spPr>
          <a:xfrm>
            <a:off x="1274860" y="0"/>
            <a:ext cx="9846534" cy="8783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en-IL" dirty="0"/>
              <a:t>1 Photon “Quasi-Coherent” Events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F879A4F-53D4-90A1-0C0E-59A67F04446B}"/>
              </a:ext>
            </a:extLst>
          </p:cNvPr>
          <p:cNvGrpSpPr/>
          <p:nvPr/>
        </p:nvGrpSpPr>
        <p:grpSpPr>
          <a:xfrm>
            <a:off x="206675" y="2568134"/>
            <a:ext cx="11860749" cy="4015912"/>
            <a:chOff x="184697" y="1949647"/>
            <a:chExt cx="11860749" cy="4015912"/>
          </a:xfrm>
        </p:grpSpPr>
        <p:pic>
          <p:nvPicPr>
            <p:cNvPr id="14" name="Picture 13" descr="A graph showing a graph of progress&#10;&#10;Description automatically generated">
              <a:extLst>
                <a:ext uri="{FF2B5EF4-FFF2-40B4-BE49-F238E27FC236}">
                  <a16:creationId xmlns:a16="http://schemas.microsoft.com/office/drawing/2014/main" id="{6A3C1F69-DCBC-E631-D672-A970C9498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0" y="1949647"/>
              <a:ext cx="5949446" cy="4015912"/>
            </a:xfrm>
            <a:prstGeom prst="rect">
              <a:avLst/>
            </a:prstGeom>
          </p:spPr>
        </p:pic>
        <p:pic>
          <p:nvPicPr>
            <p:cNvPr id="8" name="Picture 7" descr="A graph of a tall tower&#10;&#10;Description automatically generated">
              <a:extLst>
                <a:ext uri="{FF2B5EF4-FFF2-40B4-BE49-F238E27FC236}">
                  <a16:creationId xmlns:a16="http://schemas.microsoft.com/office/drawing/2014/main" id="{C011819B-063A-9EA6-B63E-1BDD5BC1E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4697" y="1949647"/>
              <a:ext cx="5827784" cy="4009844"/>
            </a:xfrm>
            <a:prstGeom prst="rect">
              <a:avLst/>
            </a:prstGeom>
          </p:spPr>
        </p:pic>
      </p:grp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59E5F91-7925-FCBE-6709-059F8DDBB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B63C-48A4-4B47-98FB-5FE83D6C6CFC}" type="slidenum">
              <a:rPr lang="en-IL" smtClean="0"/>
              <a:t>7</a:t>
            </a:fld>
            <a:endParaRPr lang="en-IL"/>
          </a:p>
        </p:txBody>
      </p:sp>
      <p:pic>
        <p:nvPicPr>
          <p:cNvPr id="15" name="Picture 14" descr="A black screen with text&#10;&#10;Description automatically generated">
            <a:extLst>
              <a:ext uri="{FF2B5EF4-FFF2-40B4-BE49-F238E27FC236}">
                <a16:creationId xmlns:a16="http://schemas.microsoft.com/office/drawing/2014/main" id="{F7D1FD3F-B65A-7EF2-567C-B75DBF7CBD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727" y="1655146"/>
            <a:ext cx="4582032" cy="77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7059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D2E1E9"/>
            </a:gs>
            <a:gs pos="100000">
              <a:srgbClr val="BBCCE9"/>
            </a:gs>
            <a:gs pos="100000">
              <a:srgbClr val="CADCE4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CF527D5F-0F45-833F-CDE1-2426276B5DCA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455352" y="804313"/>
                <a:ext cx="11485551" cy="5249374"/>
              </a:xfrm>
            </p:spPr>
            <p:txBody>
              <a:bodyPr>
                <a:noAutofit/>
              </a:bodyPr>
              <a:lstStyle/>
              <a:p>
                <a:pPr marL="342900" indent="-342900" algn="just">
                  <a:buFont typeface="+mj-lt"/>
                  <a:buAutoNum type="arabicPeriod"/>
                </a:pPr>
                <a:r>
                  <a:rPr lang="en-IL" sz="1800" dirty="0"/>
                  <a:t>Total number of 2 photon “Quasi-Coherent” events: 59463  (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≈26%</m:t>
                    </m:r>
                  </m:oMath>
                </a14:m>
                <a:r>
                  <a:rPr lang="en-IL" sz="1800" dirty="0"/>
                  <a:t> )</a:t>
                </a:r>
              </a:p>
              <a:p>
                <a:pPr marL="342900" indent="-342900" algn="just">
                  <a:buFont typeface="+mj-lt"/>
                  <a:buAutoNum type="arabicPeriod"/>
                </a:pPr>
                <a:r>
                  <a:rPr lang="en-US" sz="1800" dirty="0"/>
                  <a:t>We </a:t>
                </a:r>
                <a:r>
                  <a:rPr lang="en-IL" sz="1800" dirty="0"/>
                  <a:t>were interested in understanding the rapidity and energy (lab frame) distribution, per generated photon. We decided to call the first generated photon as “</a:t>
                </a:r>
                <a:r>
                  <a:rPr lang="en-US" sz="1800" dirty="0"/>
                  <a:t>1</a:t>
                </a:r>
                <a:r>
                  <a:rPr lang="en-US" sz="1800" baseline="30000" dirty="0"/>
                  <a:t>st</a:t>
                </a:r>
                <a:r>
                  <a:rPr lang="en-IL" sz="1800" dirty="0"/>
                  <a:t> photon”, and the second generated photon “</a:t>
                </a:r>
                <a:r>
                  <a:rPr lang="en-US" sz="1800" dirty="0"/>
                  <a:t>2</a:t>
                </a:r>
                <a:r>
                  <a:rPr lang="en-US" sz="1800" baseline="30000" dirty="0"/>
                  <a:t>nd</a:t>
                </a:r>
                <a:r>
                  <a:rPr lang="en-IL" sz="1800" dirty="0"/>
                  <a:t> photon”. </a:t>
                </a:r>
                <a:br>
                  <a:rPr lang="en-IL" sz="1800" dirty="0"/>
                </a:br>
                <a:r>
                  <a:rPr lang="en-IL" sz="1800" dirty="0"/>
                  <a:t>We chose them as explained below:</a:t>
                </a:r>
              </a:p>
              <a:p>
                <a:pPr algn="just"/>
                <a:endParaRPr lang="en-IL" sz="1800" dirty="0"/>
              </a:p>
              <a:p>
                <a:pPr marL="342900" indent="-342900" algn="just">
                  <a:buFont typeface="+mj-lt"/>
                  <a:buAutoNum type="arabicPeriod"/>
                </a:pPr>
                <a:endParaRPr lang="en-IL" sz="1800" dirty="0"/>
              </a:p>
              <a:p>
                <a:pPr marL="342900" indent="-342900" algn="just">
                  <a:buFont typeface="+mj-lt"/>
                  <a:buAutoNum type="arabicPeriod"/>
                </a:pPr>
                <a:endParaRPr lang="en-IL" sz="1800" dirty="0"/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IL" sz="1800" dirty="0"/>
                  <a:t>genPar_PDG = 22 </a:t>
                </a:r>
                <a:r>
                  <a:rPr lang="en-IL" sz="1800" dirty="0">
                    <a:sym typeface="Wingdings" pitchFamily="2" charset="2"/>
                  </a:rPr>
                  <a:t> photon. 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IL" sz="1800" dirty="0">
                    <a:sym typeface="Wingdings" pitchFamily="2" charset="2"/>
                  </a:rPr>
                  <a:t>genPar_status = 1  Final state particle. </a:t>
                </a:r>
              </a:p>
              <a:p>
                <a:pPr algn="just"/>
                <a:endParaRPr lang="en-IL" sz="1800" dirty="0"/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CF527D5F-0F45-833F-CDE1-2426276B5D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455352" y="804313"/>
                <a:ext cx="11485551" cy="5249374"/>
              </a:xfrm>
              <a:blipFill>
                <a:blip r:embed="rId3"/>
                <a:stretch>
                  <a:fillRect l="-552" t="-966" r="-44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C9500052-88D2-3502-A658-3C4B859F90CE}"/>
              </a:ext>
            </a:extLst>
          </p:cNvPr>
          <p:cNvGrpSpPr/>
          <p:nvPr/>
        </p:nvGrpSpPr>
        <p:grpSpPr>
          <a:xfrm>
            <a:off x="4975497" y="2353951"/>
            <a:ext cx="6761151" cy="4102100"/>
            <a:chOff x="3850082" y="2124970"/>
            <a:chExt cx="6761151" cy="41021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2CEA3C4-9AE3-A886-513A-5460447DBC86}"/>
                </a:ext>
              </a:extLst>
            </p:cNvPr>
            <p:cNvGrpSpPr/>
            <p:nvPr/>
          </p:nvGrpSpPr>
          <p:grpSpPr>
            <a:xfrm>
              <a:off x="5137533" y="2124970"/>
              <a:ext cx="5473700" cy="4102100"/>
              <a:chOff x="3419059" y="2194983"/>
              <a:chExt cx="5473700" cy="4102100"/>
            </a:xfrm>
          </p:grpSpPr>
          <p:pic>
            <p:nvPicPr>
              <p:cNvPr id="7" name="Picture 6" descr="A black background with white text&#10;&#10;Description automatically generated">
                <a:extLst>
                  <a:ext uri="{FF2B5EF4-FFF2-40B4-BE49-F238E27FC236}">
                    <a16:creationId xmlns:a16="http://schemas.microsoft.com/office/drawing/2014/main" id="{2AF0EDD5-1266-0074-E4CC-5FC9C9C746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19059" y="2194983"/>
                <a:ext cx="5473700" cy="673100"/>
              </a:xfrm>
              <a:prstGeom prst="rect">
                <a:avLst/>
              </a:prstGeom>
            </p:spPr>
          </p:pic>
          <p:pic>
            <p:nvPicPr>
              <p:cNvPr id="9" name="Picture 8" descr="A screenshot of a computer screen&#10;&#10;Description automatically generated">
                <a:extLst>
                  <a:ext uri="{FF2B5EF4-FFF2-40B4-BE49-F238E27FC236}">
                    <a16:creationId xmlns:a16="http://schemas.microsoft.com/office/drawing/2014/main" id="{DA1EC153-9A36-0FE0-9157-F1A47BBC02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19059" y="2868083"/>
                <a:ext cx="5473700" cy="3429000"/>
              </a:xfrm>
              <a:prstGeom prst="rect">
                <a:avLst/>
              </a:prstGeom>
            </p:spPr>
          </p:pic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4B80E4A-BAC9-565F-E922-591F1AEAEF67}"/>
                </a:ext>
              </a:extLst>
            </p:cNvPr>
            <p:cNvSpPr/>
            <p:nvPr/>
          </p:nvSpPr>
          <p:spPr>
            <a:xfrm>
              <a:off x="5137533" y="4991262"/>
              <a:ext cx="5473700" cy="235114"/>
            </a:xfrm>
            <a:prstGeom prst="rect">
              <a:avLst/>
            </a:prstGeom>
            <a:noFill/>
            <a:ln w="444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063D284-B706-B501-3735-B8E59EB23EA8}"/>
                </a:ext>
              </a:extLst>
            </p:cNvPr>
            <p:cNvSpPr/>
            <p:nvPr/>
          </p:nvSpPr>
          <p:spPr>
            <a:xfrm>
              <a:off x="5137533" y="5240455"/>
              <a:ext cx="5473700" cy="249196"/>
            </a:xfrm>
            <a:prstGeom prst="rect">
              <a:avLst/>
            </a:prstGeom>
            <a:noFill/>
            <a:ln w="4445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B265A2A-A510-9099-3F74-33586F806FB9}"/>
                </a:ext>
              </a:extLst>
            </p:cNvPr>
            <p:cNvSpPr txBox="1"/>
            <p:nvPr/>
          </p:nvSpPr>
          <p:spPr>
            <a:xfrm>
              <a:off x="3850082" y="4991262"/>
              <a:ext cx="1287452" cy="235114"/>
            </a:xfrm>
            <a:prstGeom prst="rect">
              <a:avLst/>
            </a:prstGeom>
            <a:noFill/>
            <a:ln w="444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IL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800" dirty="0">
                  <a:solidFill>
                    <a:schemeClr val="tx1"/>
                  </a:solidFill>
                </a:rPr>
                <a:t>1</a:t>
              </a:r>
              <a:r>
                <a:rPr lang="en-US" sz="1800" baseline="30000" dirty="0">
                  <a:solidFill>
                    <a:schemeClr val="tx1"/>
                  </a:solidFill>
                </a:rPr>
                <a:t>st</a:t>
              </a:r>
              <a:r>
                <a:rPr lang="en-IL" dirty="0">
                  <a:solidFill>
                    <a:schemeClr val="tx1"/>
                  </a:solidFill>
                </a:rPr>
                <a:t> photon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B0E2E2C-F833-F685-5752-CC5BF333CDB2}"/>
                </a:ext>
              </a:extLst>
            </p:cNvPr>
            <p:cNvSpPr txBox="1"/>
            <p:nvPr/>
          </p:nvSpPr>
          <p:spPr>
            <a:xfrm>
              <a:off x="3850082" y="5254536"/>
              <a:ext cx="1287452" cy="235115"/>
            </a:xfrm>
            <a:prstGeom prst="rect">
              <a:avLst/>
            </a:prstGeom>
            <a:noFill/>
            <a:ln w="4445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IL"/>
              </a:defPPr>
              <a:lvl1pPr algn="ctr">
                <a:defRPr>
                  <a:solidFill>
                    <a:schemeClr val="bg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800" dirty="0">
                  <a:solidFill>
                    <a:schemeClr val="tx1"/>
                  </a:solidFill>
                </a:rPr>
                <a:t>2</a:t>
              </a:r>
              <a:r>
                <a:rPr lang="en-US" sz="1800" baseline="30000" dirty="0">
                  <a:solidFill>
                    <a:schemeClr val="tx1"/>
                  </a:solidFill>
                </a:rPr>
                <a:t>nd</a:t>
              </a:r>
              <a:r>
                <a:rPr lang="en-IL" dirty="0">
                  <a:solidFill>
                    <a:schemeClr val="tx1"/>
                  </a:solidFill>
                </a:rPr>
                <a:t> photon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B7F339E6-CA00-49DB-AB76-5053B1A75C63}"/>
              </a:ext>
            </a:extLst>
          </p:cNvPr>
          <p:cNvSpPr txBox="1"/>
          <p:nvPr/>
        </p:nvSpPr>
        <p:spPr>
          <a:xfrm>
            <a:off x="455352" y="4237890"/>
            <a:ext cx="50540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L" sz="1800" dirty="0"/>
              <a:t>genPar_PDG = 1000822080 </a:t>
            </a:r>
            <a:r>
              <a:rPr lang="en-IL" sz="1800" dirty="0">
                <a:sym typeface="Wingdings" pitchFamily="2" charset="2"/>
              </a:rPr>
              <a:t> </a:t>
            </a:r>
            <a:r>
              <a:rPr lang="en-IL" sz="1800" dirty="0"/>
              <a:t>Pb 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L" sz="1800" dirty="0"/>
              <a:t>genPar_status = 200 </a:t>
            </a:r>
            <a:r>
              <a:rPr lang="en-IL" sz="1800" dirty="0">
                <a:sym typeface="Wingdings" pitchFamily="2" charset="2"/>
              </a:rPr>
              <a:t> </a:t>
            </a:r>
            <a:r>
              <a:rPr lang="en-IL" sz="1800" dirty="0"/>
              <a:t>Excited state? </a:t>
            </a:r>
          </a:p>
          <a:p>
            <a:endParaRPr lang="en-IL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D0BB2F2-BE27-CAC8-E526-6FD5AA02811B}"/>
              </a:ext>
            </a:extLst>
          </p:cNvPr>
          <p:cNvSpPr txBox="1">
            <a:spLocks/>
          </p:cNvSpPr>
          <p:nvPr/>
        </p:nvSpPr>
        <p:spPr>
          <a:xfrm>
            <a:off x="1339681" y="8467"/>
            <a:ext cx="9846534" cy="8783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en-IL" dirty="0"/>
              <a:t>2 Photon “Quasi-Coherent” Events 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AC4239A-2DC2-774F-3277-0C274EDD4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0939" y="6577814"/>
            <a:ext cx="2743200" cy="265424"/>
          </a:xfrm>
        </p:spPr>
        <p:txBody>
          <a:bodyPr/>
          <a:lstStyle/>
          <a:p>
            <a:fld id="{25A2B63C-48A4-4B47-98FB-5FE83D6C6CFC}" type="slidenum">
              <a:rPr lang="en-IL" smtClean="0"/>
              <a:t>8</a:t>
            </a:fld>
            <a:endParaRPr lang="en-IL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FE175A-F9DC-4797-F622-DAA5348B490B}"/>
              </a:ext>
            </a:extLst>
          </p:cNvPr>
          <p:cNvSpPr txBox="1"/>
          <p:nvPr/>
        </p:nvSpPr>
        <p:spPr>
          <a:xfrm>
            <a:off x="262430" y="6208482"/>
            <a:ext cx="5439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dirty="0">
                <a:solidFill>
                  <a:srgbClr val="C00000"/>
                </a:solidFill>
              </a:rPr>
              <a:t>**Note: All the status 1 photons share the same vertex. </a:t>
            </a:r>
          </a:p>
        </p:txBody>
      </p:sp>
    </p:spTree>
    <p:extLst>
      <p:ext uri="{BB962C8B-B14F-4D97-AF65-F5344CB8AC3E}">
        <p14:creationId xmlns:p14="http://schemas.microsoft.com/office/powerpoint/2010/main" val="14621885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D2E1E9"/>
            </a:gs>
            <a:gs pos="100000">
              <a:srgbClr val="BBCCE9"/>
            </a:gs>
            <a:gs pos="100000">
              <a:srgbClr val="CADCE4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F527D5F-0F45-833F-CDE1-2426276B5D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5351" y="1213000"/>
            <a:ext cx="11485551" cy="5249374"/>
          </a:xfrm>
        </p:spPr>
        <p:txBody>
          <a:bodyPr>
            <a:no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1800" dirty="0"/>
              <a:t>Rapidity and Energy (lab frame) plots for both photons where generated.</a:t>
            </a:r>
          </a:p>
          <a:p>
            <a:pPr algn="just"/>
            <a:r>
              <a:rPr lang="en-US" sz="1800" dirty="0"/>
              <a:t> For 1</a:t>
            </a:r>
            <a:r>
              <a:rPr lang="en-US" sz="1800" baseline="30000" dirty="0"/>
              <a:t>st</a:t>
            </a:r>
            <a:r>
              <a:rPr lang="en-US" sz="1800" dirty="0"/>
              <a:t> photon:</a:t>
            </a:r>
            <a:endParaRPr lang="en-IL" sz="1800" dirty="0"/>
          </a:p>
          <a:p>
            <a:pPr marL="342900" indent="-342900" algn="just">
              <a:buFont typeface="+mj-lt"/>
              <a:buAutoNum type="arabicPeriod"/>
            </a:pPr>
            <a:endParaRPr lang="en-IL" sz="1800" dirty="0"/>
          </a:p>
          <a:p>
            <a:pPr marL="342900" indent="-342900" algn="just">
              <a:buFont typeface="+mj-lt"/>
              <a:buAutoNum type="arabicPeriod"/>
            </a:pPr>
            <a:endParaRPr lang="en-IL" sz="1800" dirty="0"/>
          </a:p>
          <a:p>
            <a:pPr algn="just"/>
            <a:endParaRPr lang="en-IL" sz="1800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D0C52E4-1FFC-A141-8142-13C2A6D55EA4}"/>
              </a:ext>
            </a:extLst>
          </p:cNvPr>
          <p:cNvGrpSpPr/>
          <p:nvPr/>
        </p:nvGrpSpPr>
        <p:grpSpPr>
          <a:xfrm>
            <a:off x="248076" y="2037775"/>
            <a:ext cx="11825601" cy="4705386"/>
            <a:chOff x="248076" y="2037775"/>
            <a:chExt cx="11825601" cy="470538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84934E2-5F8E-C63B-9675-C38A377FDFC0}"/>
                </a:ext>
              </a:extLst>
            </p:cNvPr>
            <p:cNvGrpSpPr/>
            <p:nvPr/>
          </p:nvGrpSpPr>
          <p:grpSpPr>
            <a:xfrm>
              <a:off x="6198127" y="2037775"/>
              <a:ext cx="5875550" cy="4015912"/>
              <a:chOff x="6295456" y="73884"/>
              <a:chExt cx="5875550" cy="4015912"/>
            </a:xfrm>
          </p:grpSpPr>
          <p:pic>
            <p:nvPicPr>
              <p:cNvPr id="21" name="Picture 20" descr="A graph of a graph&#10;&#10;Description automatically generated">
                <a:extLst>
                  <a:ext uri="{FF2B5EF4-FFF2-40B4-BE49-F238E27FC236}">
                    <a16:creationId xmlns:a16="http://schemas.microsoft.com/office/drawing/2014/main" id="{F81623A9-E823-F23B-1B5F-9341F41CCF4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315" r="6270"/>
              <a:stretch/>
            </p:blipFill>
            <p:spPr>
              <a:xfrm>
                <a:off x="6295456" y="73884"/>
                <a:ext cx="5875550" cy="4015912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42E35CD-9237-329E-0C26-4D9ECDA15B41}"/>
                  </a:ext>
                </a:extLst>
              </p:cNvPr>
              <p:cNvSpPr txBox="1"/>
              <p:nvPr/>
            </p:nvSpPr>
            <p:spPr>
              <a:xfrm>
                <a:off x="8660382" y="184666"/>
                <a:ext cx="11456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1</a:t>
                </a:r>
                <a:r>
                  <a:rPr lang="en-US" sz="1800" baseline="30000" dirty="0"/>
                  <a:t>st</a:t>
                </a:r>
                <a:r>
                  <a:rPr lang="en-IL" dirty="0"/>
                  <a:t> Photon</a:t>
                </a: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F260827-5408-6CFF-10C5-F4A44DC79686}"/>
                </a:ext>
              </a:extLst>
            </p:cNvPr>
            <p:cNvSpPr txBox="1"/>
            <p:nvPr/>
          </p:nvSpPr>
          <p:spPr>
            <a:xfrm>
              <a:off x="991443" y="6373829"/>
              <a:ext cx="26839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L" b="1" dirty="0">
                  <a:solidFill>
                    <a:srgbClr val="7030A0"/>
                  </a:solidFill>
                </a:rPr>
                <a:t>B0 rapidity acceptance</a:t>
              </a:r>
            </a:p>
          </p:txBody>
        </p:sp>
        <p:pic>
          <p:nvPicPr>
            <p:cNvPr id="31" name="Picture 30" descr="A graph of a normal distribution&#10;&#10;Description automatically generated">
              <a:extLst>
                <a:ext uri="{FF2B5EF4-FFF2-40B4-BE49-F238E27FC236}">
                  <a16:creationId xmlns:a16="http://schemas.microsoft.com/office/drawing/2014/main" id="{EAFDB730-1481-FB2D-9BB8-EE8618207F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333" r="7849"/>
            <a:stretch/>
          </p:blipFill>
          <p:spPr>
            <a:xfrm>
              <a:off x="248076" y="2075168"/>
              <a:ext cx="5875550" cy="3994724"/>
            </a:xfrm>
            <a:prstGeom prst="rect">
              <a:avLst/>
            </a:prstGeom>
          </p:spPr>
        </p:pic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FAC0E5C5-BB62-7ACC-B9D5-CD1B752CEB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82800" y="5448623"/>
              <a:ext cx="1186582" cy="901377"/>
            </a:xfrm>
            <a:prstGeom prst="straightConnector1">
              <a:avLst/>
            </a:prstGeom>
            <a:ln w="444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58C446D4-3496-30E1-B5D1-3BAA043C21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82800" y="2893253"/>
              <a:ext cx="1036952" cy="3456747"/>
            </a:xfrm>
            <a:prstGeom prst="straightConnector1">
              <a:avLst/>
            </a:prstGeom>
            <a:ln w="444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8791FAF-6FDE-18E2-5F0C-0D9D5B2347B5}"/>
                </a:ext>
              </a:extLst>
            </p:cNvPr>
            <p:cNvSpPr/>
            <p:nvPr/>
          </p:nvSpPr>
          <p:spPr>
            <a:xfrm>
              <a:off x="2966966" y="2469427"/>
              <a:ext cx="604832" cy="3200400"/>
            </a:xfrm>
            <a:prstGeom prst="rect">
              <a:avLst/>
            </a:prstGeom>
            <a:solidFill>
              <a:srgbClr val="7030A0">
                <a:alpha val="20000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 dirty="0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D469BD94-5139-C7D6-4C13-42F498834ED5}"/>
              </a:ext>
            </a:extLst>
          </p:cNvPr>
          <p:cNvSpPr txBox="1"/>
          <p:nvPr/>
        </p:nvSpPr>
        <p:spPr>
          <a:xfrm>
            <a:off x="2586167" y="2148557"/>
            <a:ext cx="114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1</a:t>
            </a:r>
            <a:r>
              <a:rPr lang="en-US" sz="1800" baseline="30000" dirty="0"/>
              <a:t>st</a:t>
            </a:r>
            <a:r>
              <a:rPr lang="en-IL" dirty="0"/>
              <a:t> Photon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90E595-2840-6505-8BDF-2E2A384FAACE}"/>
              </a:ext>
            </a:extLst>
          </p:cNvPr>
          <p:cNvSpPr txBox="1">
            <a:spLocks/>
          </p:cNvSpPr>
          <p:nvPr/>
        </p:nvSpPr>
        <p:spPr>
          <a:xfrm>
            <a:off x="1274860" y="0"/>
            <a:ext cx="9846534" cy="8783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en-IL" dirty="0"/>
              <a:t>2 Photon “Quasi-Coherent” Events 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62F6462-D154-145D-C938-9DA5AE9B2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B63C-48A4-4B47-98FB-5FE83D6C6CFC}" type="slidenum">
              <a:rPr lang="en-IL" smtClean="0"/>
              <a:t>9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3543007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8836</TotalTime>
  <Words>1375</Words>
  <Application>Microsoft Macintosh PowerPoint</Application>
  <PresentationFormat>Widescreen</PresentationFormat>
  <Paragraphs>228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Office Theme</vt:lpstr>
      <vt:lpstr>Soft Photons Studies in ePb Collisions</vt:lpstr>
      <vt:lpstr>Process</vt:lpstr>
      <vt:lpstr>Objectives</vt:lpstr>
      <vt:lpstr>Analyses Steps</vt:lpstr>
      <vt:lpstr>Number of Photons per Event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 Photon “Quasi-Coherent” Events </vt:lpstr>
      <vt:lpstr>PowerPoint Presentation</vt:lpstr>
      <vt:lpstr>PowerPoint Presentation</vt:lpstr>
      <vt:lpstr>Initial B0 Detector Analysis</vt:lpstr>
      <vt:lpstr>Initial B0 Detector Analysis</vt:lpstr>
      <vt:lpstr>Initial B0 Detector Analysis</vt:lpstr>
      <vt:lpstr>Summary</vt:lpstr>
      <vt:lpstr>PowerPoint Presentation</vt:lpstr>
      <vt:lpstr>PowerPoint Presentation</vt:lpstr>
      <vt:lpstr>PowerPoint Presentation</vt:lpstr>
      <vt:lpstr>PowerPoint Presentation</vt:lpstr>
      <vt:lpstr>4 Photon “Quasi-Coherent” Events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EIC - B0 Detector </dc:title>
  <dc:creator>עדן מאוטנר</dc:creator>
  <cp:lastModifiedBy>עדן מאוטנר</cp:lastModifiedBy>
  <cp:revision>31</cp:revision>
  <dcterms:created xsi:type="dcterms:W3CDTF">2022-11-09T13:41:06Z</dcterms:created>
  <dcterms:modified xsi:type="dcterms:W3CDTF">2023-07-21T07:48:47Z</dcterms:modified>
</cp:coreProperties>
</file>