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  <p:sldId id="270" r:id="rId14"/>
    <p:sldId id="273" r:id="rId15"/>
    <p:sldId id="272" r:id="rId16"/>
    <p:sldId id="27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1739B-5B31-499F-8819-F7F84B401E9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8A8B-5947-44BC-94EF-292A0AB1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D2E8-802B-445E-99DE-6BC90E4E5E52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B9E6-1871-43C1-BA83-5D45A3DE5DBD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5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E5AD-85DD-4D7B-AE64-807C3922E1B3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D860-359E-4C7A-AF85-8FC53A0C7BB3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379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0EE9-3085-4823-8B1F-6E64F4381C23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21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0891-75C9-41D1-99D3-BF192011D55F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E5F7-9451-48B8-A7F6-588A0A9557B9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3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621-4216-4758-BAA2-F11A1C116077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680-D100-4332-9901-0B48C41953DB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341A-8C08-4482-B7B6-EFEB0C791FEB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FBF1-ACF1-4209-B7FB-F3FA3BC40362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BB22-2AB3-455F-B2F3-5C980AAA8F83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A1C-4804-42D4-A185-E12A113B148B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1021-64EB-44CF-B09C-3734762B0E1D}" type="datetime1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801A-148E-4B4F-9C44-B20155AA934B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ADD1-1B10-43E6-920D-157B3980B10A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AAF7-33EF-47C2-8040-8458F6725A81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2B0-299A-4B64-BB36-969E48076C7A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363E66-588A-443A-AE73-C8B7E7847B43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EB5CB1-EF69-4730-AD7B-532747C2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9.png"/><Relationship Id="rId2" Type="http://schemas.openxmlformats.org/officeDocument/2006/relationships/tags" Target="../tags/tag6.xml"/><Relationship Id="rId16" Type="http://schemas.openxmlformats.org/officeDocument/2006/relationships/image" Target="../media/image23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8.png"/><Relationship Id="rId5" Type="http://schemas.openxmlformats.org/officeDocument/2006/relationships/tags" Target="../tags/tag9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8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FF90-ED0E-9C98-0DEC-22CE6E1DB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692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Searching for saturation signals in UPC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F36D0-6EB6-AA14-9F6D-7242AFB25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9969"/>
            <a:ext cx="9144000" cy="1655762"/>
          </a:xfrm>
        </p:spPr>
        <p:txBody>
          <a:bodyPr/>
          <a:lstStyle/>
          <a:p>
            <a:r>
              <a:rPr lang="en-US" i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Huachen (Brian) Sun</a:t>
            </a:r>
          </a:p>
          <a:p>
            <a:r>
              <a:rPr lang="en-US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collaboration with </a:t>
            </a:r>
            <a:r>
              <a:rPr lang="en-US" i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Yuri </a:t>
            </a:r>
            <a:r>
              <a:rPr lang="en-US" i="1" cap="none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Kovchegov</a:t>
            </a:r>
            <a:r>
              <a:rPr lang="en-US" i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</a:t>
            </a:r>
            <a:r>
              <a:rPr lang="en-US" i="1" cap="none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Zhoudunming</a:t>
            </a:r>
            <a:r>
              <a:rPr lang="en-US" i="1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23D7-9DF3-F9FB-43D6-FE02A85B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BD32-C364-B799-81BA-15FEC9C1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3962"/>
          </a:xfrm>
        </p:spPr>
        <p:txBody>
          <a:bodyPr>
            <a:normAutofit/>
          </a:bodyPr>
          <a:lstStyle/>
          <a:p>
            <a:r>
              <a:rPr lang="en-US" sz="3200" cap="none" dirty="0"/>
              <a:t>Cross section for exclusive vector production</a:t>
            </a:r>
          </a:p>
        </p:txBody>
      </p:sp>
      <p:pic>
        <p:nvPicPr>
          <p:cNvPr id="17" name="Picture 16" descr="\documentclass{article}&#10;\usepackage{amsmath}&#10;\pagestyle{empty}&#10;\begin{document}&#10;&#10;\begin{multline*}&#10;\sigma^{\gamma^{*}A\to VA}=\frac{\alpha_{EM}Z_{f}^{2}}{2\pi^2}N_{c}^{2}N_{T}^{2}\int_{0}^{1}dzdz^{\prime}\int dr_{\perp}dr_{\perp}^{\prime}r_{\perp}r_{\perp}^{\prime}\left\lbrace\frac{2a_{f}}{R^{2}}z(1-z)((1+2z)^{2}+1)r_{\perp}K_{1}(r_{\perp}a_{f})\right.\\ \left.+m_{f}^{2}K_{0}(r_{\perp}a_{f})\right\rbrace\exp\left[-\frac{2z(1-z)r_{\perp}^{2}}{R^{2}}-\frac{m_{f}^{2}R^{2}}{8z(1-z)}\right]\left\lbrace\frac{2a_{f}^{'}}{R^{2}}z^{\prime}(1-z^{\prime})((1+2z^{\prime})^{2}+1)r_{\perp}^{\prime}K_{1}(r_{\perp}^{\prime}a_{f}^{\prime})\right.\\ \left.+m_{f}^{2}K_{0}(r_{\perp}^{\prime}a_{f}^{\prime})\right\rbrace\exp\left[-\frac{2z^{\prime}(1-z^{\prime})r_{\perp}^{\prime 2}}{R^{2}}-\frac{m_{f}^{2}R^{2}}{8z^{\prime}(1-z^{\prime})}\right]\int d^{2}\mathbf{b}N(\mathbf{r},\mathbf{b})N(\mathbf{r^\prime},\mathbf{b})&#10;\end{multline*}&#10;&#10;&#10;\end{document}" title="IguanaTex Bitmap Display">
            <a:extLst>
              <a:ext uri="{FF2B5EF4-FFF2-40B4-BE49-F238E27FC236}">
                <a16:creationId xmlns:a16="http://schemas.microsoft.com/office/drawing/2014/main" id="{BAAFF3A8-388C-6841-B317-EA3BD6FAB6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4" y="1540566"/>
            <a:ext cx="10888292" cy="246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EABA6F-29E3-D9A1-C4AC-82ECECF0CBFE}"/>
                  </a:ext>
                </a:extLst>
              </p:cNvPr>
              <p:cNvSpPr txBox="1"/>
              <p:nvPr/>
            </p:nvSpPr>
            <p:spPr>
              <a:xfrm>
                <a:off x="913774" y="4313615"/>
                <a:ext cx="100981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integral is hard to evaluate analytically. However, the </a:t>
                </a:r>
                <a:r>
                  <a:rPr lang="en-US" sz="2400" i="1" dirty="0"/>
                  <a:t>A</a:t>
                </a:r>
                <a:r>
                  <a:rPr lang="en-US" sz="2400" dirty="0"/>
                  <a:t>-dependence lies completely in the expression following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400" dirty="0"/>
                  <a:t>-integral, since it is the transverse area of the target and the nuclear profile function from which the </a:t>
                </a:r>
                <a:r>
                  <a:rPr lang="en-US" sz="2400" i="1" dirty="0"/>
                  <a:t>A</a:t>
                </a:r>
                <a:r>
                  <a:rPr lang="en-US" sz="2400" dirty="0"/>
                  <a:t>-dependence come.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EABA6F-29E3-D9A1-C4AC-82ECECF0C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" y="4313615"/>
                <a:ext cx="10098156" cy="1569660"/>
              </a:xfrm>
              <a:prstGeom prst="rect">
                <a:avLst/>
              </a:prstGeom>
              <a:blipFill>
                <a:blip r:embed="rId4"/>
                <a:stretch>
                  <a:fillRect l="-966" t="-3113" r="-54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D0690-4A33-6B5E-5783-DCEE38F3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55921-F83C-B33B-DD53-76F3FC154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859294"/>
                <a:ext cx="10515600" cy="37701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cap="none" dirty="0"/>
                  <a:t>Divide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cap="none" dirty="0"/>
                  <a:t>-integral into 4 regions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cap="none" dirty="0"/>
                  <a:t> , both dipole sizes outside saturation regime.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cap="none" dirty="0"/>
                  <a:t> , both dipole sizes inside saturation regime.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cap="non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cap="none" dirty="0"/>
                  <a:t>  or vice versa, one dipole outside and one inside.</a:t>
                </a:r>
              </a:p>
              <a:p>
                <a:pPr marL="0" indent="0">
                  <a:buNone/>
                </a:pPr>
                <a:r>
                  <a:rPr lang="en-US" sz="2200" cap="none" dirty="0"/>
                  <a:t>In each region, we can use the approximation for </a:t>
                </a:r>
                <a14:m>
                  <m:oMath xmlns:m="http://schemas.openxmlformats.org/officeDocument/2006/math"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cap="none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cap="none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200" b="0" i="1" cap="none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cap="none" dirty="0"/>
                  <a:t> accordingly.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55921-F83C-B33B-DD53-76F3FC154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859294"/>
                <a:ext cx="10515600" cy="3770106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06D23-DDCD-D039-DE20-339269ED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picture containing line, diagram, plot, font&#10;&#10;Description automatically generated">
            <a:extLst>
              <a:ext uri="{FF2B5EF4-FFF2-40B4-BE49-F238E27FC236}">
                <a16:creationId xmlns:a16="http://schemas.microsoft.com/office/drawing/2014/main" id="{2C553F01-8267-A320-6D75-3769E14CD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96" y="228600"/>
            <a:ext cx="9134206" cy="23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2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0D244-1AF4-66A4-1690-4E1412A99A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58605"/>
              </a:xfrm>
            </p:spPr>
            <p:txBody>
              <a:bodyPr>
                <a:normAutofit/>
              </a:bodyPr>
              <a:lstStyle/>
              <a:p>
                <a:r>
                  <a:rPr lang="en-US" sz="3600" cap="none" dirty="0"/>
                  <a:t>Exclusive  </a:t>
                </a:r>
                <a14:m>
                  <m:oMath xmlns:m="http://schemas.openxmlformats.org/officeDocument/2006/math">
                    <m:r>
                      <a:rPr lang="en-US" sz="3600" b="0" i="1" cap="none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600" b="0" i="1" cap="none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cap="none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3600" cap="none" dirty="0"/>
                  <a:t>  production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60D244-1AF4-66A4-1690-4E1412A99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58605"/>
              </a:xfrm>
              <a:blipFill>
                <a:blip r:embed="rId2"/>
                <a:stretch>
                  <a:fillRect t="-17593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191B2-D30F-E618-09E9-C39261B18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210" y="1560444"/>
                <a:ext cx="7341704" cy="4830418"/>
              </a:xfrm>
            </p:spPr>
            <p:txBody>
              <a:bodyPr>
                <a:normAutofit/>
              </a:bodyPr>
              <a:lstStyle/>
              <a:p>
                <a:r>
                  <a:rPr lang="en-US" cap="none" dirty="0"/>
                  <a:t>The contribution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cap="none" dirty="0"/>
                  <a:t>-integral mainly comes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≈0.79 </m:t>
                    </m:r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cap="none" dirty="0"/>
                  <a:t>.</a:t>
                </a:r>
              </a:p>
              <a:p>
                <a:r>
                  <a:rPr lang="en-US" cap="none" dirty="0"/>
                  <a:t>The inverse of saturation scale at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cap="none" dirty="0"/>
                  <a:t> for a gold nucleus at medium impact parameter is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≈1.12 </m:t>
                    </m:r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cap="none" dirty="0"/>
                  <a:t>, and at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cap="none" dirty="0"/>
                  <a:t> is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 cap="none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0.79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cap="none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cap="none" dirty="0"/>
                  <a:t>.</a:t>
                </a:r>
              </a:p>
              <a:p>
                <a:r>
                  <a:rPr lang="en-US" cap="none" dirty="0"/>
                  <a:t>Therefore, we can say that the contribution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𝜓</m:t>
                        </m:r>
                      </m:sup>
                    </m:sSup>
                  </m:oMath>
                </a14:m>
                <a:r>
                  <a:rPr lang="en-US" cap="none" dirty="0"/>
                  <a:t> mainly comes from non-saturated regime.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𝜓</m:t>
                        </m:r>
                      </m:sup>
                    </m:sSubSup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cap="none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191B2-D30F-E618-09E9-C39261B18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210" y="1560444"/>
                <a:ext cx="7341704" cy="4830418"/>
              </a:xfrm>
              <a:blipFill>
                <a:blip r:embed="rId3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9197D-1C68-0241-9CBD-54F613D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CD391BED-A0DF-DF7E-09C2-3E6B4444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14" y="1560444"/>
            <a:ext cx="4183098" cy="34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41E447-1E50-A331-ECE7-96151F9E67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046232"/>
              </a:xfrm>
            </p:spPr>
            <p:txBody>
              <a:bodyPr>
                <a:normAutofit/>
              </a:bodyPr>
              <a:lstStyle/>
              <a:p>
                <a:r>
                  <a:rPr lang="en-US" sz="3200" cap="none" dirty="0"/>
                  <a:t>Double ratio for </a:t>
                </a:r>
                <a:r>
                  <a:rPr lang="en-US" sz="3200" cap="none" dirty="0" err="1"/>
                  <a:t>Au+p</a:t>
                </a:r>
                <a:r>
                  <a:rPr lang="en-US" sz="3200" cap="none" dirty="0"/>
                  <a:t> and </a:t>
                </a:r>
                <a:r>
                  <a:rPr lang="en-US" sz="3200" cap="none" dirty="0" err="1"/>
                  <a:t>Au+Au</a:t>
                </a:r>
                <a:r>
                  <a:rPr lang="en-US" sz="3200" cap="none" dirty="0"/>
                  <a:t> for J</a:t>
                </a:r>
                <a14:m>
                  <m:oMath xmlns:m="http://schemas.openxmlformats.org/officeDocument/2006/math">
                    <m:r>
                      <a:rPr lang="en-US" sz="3200" b="0" i="1" cap="none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cap="none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3200" cap="none" dirty="0"/>
                  <a:t> production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41E447-1E50-A331-ECE7-96151F9E6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04623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CDE72-3996-A1D6-EED2-5EFD8F7C2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71714"/>
                <a:ext cx="10515600" cy="37104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𝑖𝑛𝑒𝑙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m:rPr>
                        <m:nor/>
                      </m:rPr>
                      <a:rPr lang="en-US" sz="1800" dirty="0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     ,    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     ,     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≈6     ,    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≈34     ,    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CDE72-3996-A1D6-EED2-5EFD8F7C2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71714"/>
                <a:ext cx="10515600" cy="3710471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4275-A87A-6FC8-0AC7-E2EE50C8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13</a:t>
            </a:fld>
            <a:endParaRPr lang="en-US"/>
          </a:p>
        </p:txBody>
      </p:sp>
      <p:pic>
        <p:nvPicPr>
          <p:cNvPr id="20" name="Picture 19" descr="\documentclass{article}&#10;\usepackage{amsmath}&#10;\pagestyle{empty}&#10;\begin{document}&#10;&#10;$\frac{d\sigma}{d^2 p_{T}}\sim A$ for $p_{T}&gt;Q_{s}$;\ \ \ \ \ \ \ $\frac{d\sigma}{d^2 p_{T}}\sim A^{2/3}$ for $p_{T}&lt;Q_{s}$&#10;&#10;&#10;&#10;\end{document}" title="IguanaTex Bitmap Display">
            <a:extLst>
              <a:ext uri="{FF2B5EF4-FFF2-40B4-BE49-F238E27FC236}">
                <a16:creationId xmlns:a16="http://schemas.microsoft.com/office/drawing/2014/main" id="{0249E380-39D0-5AE8-463E-95738C85BD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93" y="1795464"/>
            <a:ext cx="5802668" cy="3459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B06325-34DE-5120-E002-8ED8B64E14F4}"/>
              </a:ext>
            </a:extLst>
          </p:cNvPr>
          <p:cNvSpPr txBox="1"/>
          <p:nvPr/>
        </p:nvSpPr>
        <p:spPr>
          <a:xfrm>
            <a:off x="838200" y="1330941"/>
            <a:ext cx="369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Inelastic quark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99B05B-D8AB-26AF-35F3-FD61249D7F64}"/>
                  </a:ext>
                </a:extLst>
              </p:cNvPr>
              <p:cNvSpPr txBox="1"/>
              <p:nvPr/>
            </p:nvSpPr>
            <p:spPr>
              <a:xfrm>
                <a:off x="838200" y="2177118"/>
                <a:ext cx="3051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Elastic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production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99B05B-D8AB-26AF-35F3-FD61249D7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7118"/>
                <a:ext cx="3051313" cy="400110"/>
              </a:xfrm>
              <a:prstGeom prst="rect">
                <a:avLst/>
              </a:prstGeom>
              <a:blipFill>
                <a:blip r:embed="rId7"/>
                <a:stretch>
                  <a:fillRect l="-220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\documentclass{article}&#10;\usepackage{amsmath}&#10;\pagestyle{empty}&#10;\begin{document}&#10;&#10;$\sigma_{el}^{J/\psi}\propto A^{4/3}$&#10;&#10;&#10;\end{document}" title="IguanaTex Bitmap Display">
            <a:extLst>
              <a:ext uri="{FF2B5EF4-FFF2-40B4-BE49-F238E27FC236}">
                <a16:creationId xmlns:a16="http://schemas.microsoft.com/office/drawing/2014/main" id="{0585CBA5-8335-0C0E-D14B-6529D82055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93" y="2612977"/>
            <a:ext cx="1340952" cy="3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1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41E447-1E50-A331-ECE7-96151F9E67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046232"/>
              </a:xfrm>
            </p:spPr>
            <p:txBody>
              <a:bodyPr>
                <a:normAutofit/>
              </a:bodyPr>
              <a:lstStyle/>
              <a:p>
                <a:r>
                  <a:rPr lang="en-US" sz="3200" cap="none" dirty="0"/>
                  <a:t>Double ratio for </a:t>
                </a:r>
                <a:r>
                  <a:rPr lang="en-US" sz="3200" cap="none" dirty="0" err="1"/>
                  <a:t>Au+p</a:t>
                </a:r>
                <a:r>
                  <a:rPr lang="en-US" sz="3200" cap="none" dirty="0"/>
                  <a:t> and </a:t>
                </a:r>
                <a:r>
                  <a:rPr lang="en-US" sz="3200" cap="none" dirty="0" err="1"/>
                  <a:t>Au+Au</a:t>
                </a:r>
                <a:r>
                  <a:rPr lang="en-US" sz="3200" cap="none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cap="none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200" cap="none" dirty="0"/>
                  <a:t> meson production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41E447-1E50-A331-ECE7-96151F9E6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04623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CDE72-3996-A1D6-EED2-5EFD8F7C2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3764"/>
                <a:ext cx="10515600" cy="371047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𝑖𝑛𝑒𝑙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m:rPr>
                        <m:nor/>
                      </m:rPr>
                      <a:rPr lang="en-US" dirty="0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,    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,    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≈0.17     ,    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≈0        ,    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CDE72-3996-A1D6-EED2-5EFD8F7C2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3764"/>
                <a:ext cx="10515600" cy="371047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4275-A87A-6FC8-0AC7-E2EE50C8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6DA5FFCD-7F91-052A-3D94-AE87B5D09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7" y="1201541"/>
            <a:ext cx="6535646" cy="49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F514-ADCF-4BB1-9744-8020269A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76040"/>
            <a:ext cx="10364451" cy="597370"/>
          </a:xfrm>
        </p:spPr>
        <p:txBody>
          <a:bodyPr/>
          <a:lstStyle/>
          <a:p>
            <a:r>
              <a:rPr lang="en-US" cap="none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BD0E8-9DE4-6AA7-793E-AC07930D9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4" y="1887173"/>
                <a:ext cx="10364452" cy="3083654"/>
              </a:xfrm>
            </p:spPr>
            <p:txBody>
              <a:bodyPr>
                <a:noAutofit/>
              </a:bodyPr>
              <a:lstStyle/>
              <a:p>
                <a:r>
                  <a:rPr lang="en-US" sz="2400" cap="none" dirty="0"/>
                  <a:t>Saturation effects are more sensitive to elastic diffractions than inelastic processes, and saturation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cap="none" dirty="0"/>
                  <a:t> depends on the atomic number </a:t>
                </a:r>
                <a14:m>
                  <m:oMath xmlns:m="http://schemas.openxmlformats.org/officeDocument/2006/math"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cap="none" dirty="0"/>
                  <a:t>.</a:t>
                </a:r>
              </a:p>
              <a:p>
                <a:r>
                  <a:rPr lang="en-US" sz="2400" cap="none" dirty="0"/>
                  <a:t>We look at the differential cross sections for inelastic processes and the cross section for exclusive </a:t>
                </a:r>
                <a14:m>
                  <m:oMath xmlns:m="http://schemas.openxmlformats.org/officeDocument/2006/math"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cap="none" dirty="0"/>
                  <a:t> production.</a:t>
                </a:r>
              </a:p>
              <a:p>
                <a:r>
                  <a:rPr lang="en-US" sz="2400" cap="none" dirty="0"/>
                  <a:t>Based on the saturation model the ratio of the two cross sections has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cap="none" dirty="0"/>
                  <a:t> dependence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cap="none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cap="none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cap="none" dirty="0"/>
                  <a:t> dependence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cap="none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cap="none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cap="none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BD0E8-9DE4-6AA7-793E-AC07930D9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4" y="1887173"/>
                <a:ext cx="10364452" cy="3083654"/>
              </a:xfrm>
              <a:blipFill>
                <a:blip r:embed="rId2"/>
                <a:stretch>
                  <a:fillRect l="-824" t="-198" r="-1529" b="-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49414-E40B-726E-9198-0F0C12FC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09CD-65C4-DE70-7DFD-056C2D3B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red line graph with numbers&#10;&#10;Description automatically generated">
            <a:extLst>
              <a:ext uri="{FF2B5EF4-FFF2-40B4-BE49-F238E27FC236}">
                <a16:creationId xmlns:a16="http://schemas.microsoft.com/office/drawing/2014/main" id="{738FDFF3-83C9-8655-8C47-4CA410FFD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9" y="1716946"/>
            <a:ext cx="4391266" cy="3424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D070A-A5C6-2527-97D3-816C0650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6BA8D5-A59D-F020-85F4-56F6B691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1717076"/>
            <a:ext cx="4478288" cy="34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9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EF62-7AC1-AE42-446D-E7B55B99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0998"/>
            <a:ext cx="10364451" cy="1121272"/>
          </a:xfrm>
        </p:spPr>
        <p:txBody>
          <a:bodyPr/>
          <a:lstStyle/>
          <a:p>
            <a:r>
              <a:rPr lang="en-US" cap="none" dirty="0"/>
              <a:t>Saturation scale Qs vs. x</a:t>
            </a:r>
          </a:p>
        </p:txBody>
      </p:sp>
      <p:pic>
        <p:nvPicPr>
          <p:cNvPr id="6" name="Content Placeholder 5" descr="A picture containing text, line, diagram, parallel&#10;&#10;Description automatically generated">
            <a:extLst>
              <a:ext uri="{FF2B5EF4-FFF2-40B4-BE49-F238E27FC236}">
                <a16:creationId xmlns:a16="http://schemas.microsoft.com/office/drawing/2014/main" id="{8562D4A0-E18F-5920-21FF-50C140B0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83" y="1285322"/>
            <a:ext cx="5608033" cy="54316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C437A-DDA4-40A4-D818-5D9FE478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67A8-CA28-BD06-A57E-6AFE2D70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966718"/>
          </a:xfrm>
        </p:spPr>
        <p:txBody>
          <a:bodyPr>
            <a:normAutofit/>
          </a:bodyPr>
          <a:lstStyle/>
          <a:p>
            <a:r>
              <a:rPr lang="en-US" cap="none" dirty="0"/>
              <a:t>Diffractive scattering as a probe for saturation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68493-90D7-2B16-7A2F-8BB389FF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7403"/>
            <a:ext cx="5257800" cy="42466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C2B875-9F80-E2F9-AE3A-0F1029CB4056}"/>
              </a:ext>
            </a:extLst>
          </p:cNvPr>
          <p:cNvSpPr txBox="1"/>
          <p:nvPr/>
        </p:nvSpPr>
        <p:spPr>
          <a:xfrm>
            <a:off x="6632714" y="1617403"/>
            <a:ext cx="4518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Characterize by a rapidity gap between the produced hadron and the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Color neutral exchange in the t-channel (pomeron) between the virtual photon and the target 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Diffractive cross sections are more sensitive to saturation phenomena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27202-1094-5C81-AD72-82A570ED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EE2-C4D4-D4C7-F8C2-3CE756EA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09"/>
            <a:ext cx="10515600" cy="8249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Some measurements in diffractive scattering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7A9BF-1394-493C-7261-1AA43215A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79" y="817494"/>
            <a:ext cx="9744075" cy="577215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frac{d\sigma_{diff}/dM_X^2}{\sigma_{tot}}$&#10;&#10;&#10;\end{document}" title="IguanaTex Bitmap Display">
            <a:extLst>
              <a:ext uri="{FF2B5EF4-FFF2-40B4-BE49-F238E27FC236}">
                <a16:creationId xmlns:a16="http://schemas.microsoft.com/office/drawing/2014/main" id="{EFA0A516-4773-F6EA-7BBC-BE2F3C1453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6" y="3132689"/>
            <a:ext cx="1708538" cy="592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10C3B-4343-301C-C977-CA94809D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AC59-AADC-134B-E673-BE1F9E22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4583"/>
          </a:xfrm>
        </p:spPr>
        <p:txBody>
          <a:bodyPr/>
          <a:lstStyle/>
          <a:p>
            <a:r>
              <a:rPr lang="en-US" cap="none" dirty="0"/>
              <a:t>Ultra peripheral collision (Ap or AA)</a:t>
            </a:r>
          </a:p>
        </p:txBody>
      </p:sp>
      <p:pic>
        <p:nvPicPr>
          <p:cNvPr id="5" name="Content Placeholder 4" descr="A picture containing line, drawing, pattern&#10;&#10;Description automatically generated">
            <a:extLst>
              <a:ext uri="{FF2B5EF4-FFF2-40B4-BE49-F238E27FC236}">
                <a16:creationId xmlns:a16="http://schemas.microsoft.com/office/drawing/2014/main" id="{3746A926-E1ED-AC59-5712-2B7C483C0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130"/>
            <a:ext cx="3889052" cy="30973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118841-03B8-5BAD-F8F3-AA1A62A3C91F}"/>
                  </a:ext>
                </a:extLst>
              </p:cNvPr>
              <p:cNvSpPr txBox="1"/>
              <p:nvPr/>
            </p:nvSpPr>
            <p:spPr>
              <a:xfrm>
                <a:off x="5585793" y="1027130"/>
                <a:ext cx="5963478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Fast moving highly-charged ions carry strong electromagnetic fields that act as a beam of photons.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≈20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virtuality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118841-03B8-5BAD-F8F3-AA1A62A3C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93" y="1027130"/>
                <a:ext cx="5963478" cy="2277547"/>
              </a:xfrm>
              <a:prstGeom prst="rect">
                <a:avLst/>
              </a:prstGeom>
              <a:blipFill>
                <a:blip r:embed="rId3"/>
                <a:stretch>
                  <a:fillRect l="-1532" t="-1872" r="-409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35F2A6-4DCF-A826-D855-51FDBF73D408}"/>
                  </a:ext>
                </a:extLst>
              </p:cNvPr>
              <p:cNvSpPr txBox="1"/>
              <p:nvPr/>
            </p:nvSpPr>
            <p:spPr>
              <a:xfrm>
                <a:off x="838200" y="4124451"/>
                <a:ext cx="10711071" cy="231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the ratio of elastic vector meson production cross section to the inelastic cross section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𝑉𝐴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𝑖𝑛𝑒𝑙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the double ratio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𝑝𝐴</m:t>
                    </m:r>
                  </m:oMath>
                </a14:m>
                <a:r>
                  <a:rPr lang="en-US" sz="2000" dirty="0"/>
                  <a:t> scattering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𝐴𝐴</m:t>
                    </m:r>
                  </m:oMath>
                </a14:m>
                <a:r>
                  <a:rPr lang="en-US" sz="2000" dirty="0"/>
                  <a:t> scattering,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35F2A6-4DCF-A826-D855-51FDBF73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24451"/>
                <a:ext cx="10711071" cy="2316211"/>
              </a:xfrm>
              <a:prstGeom prst="rect">
                <a:avLst/>
              </a:prstGeom>
              <a:blipFill>
                <a:blip r:embed="rId4"/>
                <a:stretch>
                  <a:fillRect l="-626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7D238-2ED9-7DE7-334C-3FBBD47B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75BD-A14E-2688-6C4D-E6D10F6B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6901"/>
          </a:xfrm>
        </p:spPr>
        <p:txBody>
          <a:bodyPr/>
          <a:lstStyle/>
          <a:p>
            <a:pPr algn="ctr"/>
            <a:r>
              <a:rPr lang="en-US" cap="none" dirty="0">
                <a:cs typeface="Times New Roman" panose="02020603050405020304" pitchFamily="18" charset="0"/>
              </a:rPr>
              <a:t>Inelastic cross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10B7B-473B-D126-5ED6-746B3C54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92" y="1058842"/>
            <a:ext cx="8652014" cy="343164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begin{multline*}&#10;\frac{d\sigma}{d^{2}p_T}=\frac{1}{2(2\pi)^3}\int_0^1\frac{dz}{z(1-z)}\int d^{2}\mathbf{x}\,d^{2}\mathbf{y}\,d^{2}\mathbf{z}\,e^{-i\mathbf{p}\cdot(\mathbf{x}-\mathbf{y})}\Psi_{\gamma\to q\bar{q}}(z,\mathbf{x}-\mathbf{z})\Psi_{\gamma\to q\bar{q}}^{*}(z,\mathbf{y}-\mathbf{z})\\ \times [N(\mathbf{x},\mathbf{z})+N(\mathbf{y},\mathbf{z})-N(\mathbf{x},\mathbf{y})]&#10;\end{multline*}&#10;&#10;&#10;&#10;\end{document}" title="IguanaTex Bitmap Display">
            <a:extLst>
              <a:ext uri="{FF2B5EF4-FFF2-40B4-BE49-F238E27FC236}">
                <a16:creationId xmlns:a16="http://schemas.microsoft.com/office/drawing/2014/main" id="{B0E49643-DCFD-2893-460C-AE86011983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13" y="4710916"/>
            <a:ext cx="9092571" cy="10133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662974-B142-CEA0-3DBE-2751983D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65D0A-6744-38D5-07AC-3C97C0EB8EBF}"/>
              </a:ext>
            </a:extLst>
          </p:cNvPr>
          <p:cNvSpPr txBox="1"/>
          <p:nvPr/>
        </p:nvSpPr>
        <p:spPr>
          <a:xfrm>
            <a:off x="5414301" y="5946991"/>
            <a:ext cx="5227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Kovchegov</a:t>
            </a:r>
            <a:r>
              <a:rPr lang="en-US" sz="2000" dirty="0"/>
              <a:t> and Sievert (2015)</a:t>
            </a:r>
          </a:p>
        </p:txBody>
      </p:sp>
    </p:spTree>
    <p:extLst>
      <p:ext uri="{BB962C8B-B14F-4D97-AF65-F5344CB8AC3E}">
        <p14:creationId xmlns:p14="http://schemas.microsoft.com/office/powerpoint/2010/main" val="878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B1F0-4211-88CA-3B3D-73EBE23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801"/>
            <a:ext cx="6395720" cy="1325563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>
                <a:latin typeface="Tw Cen MT (Body)"/>
                <a:cs typeface="Times New Roman" panose="02020603050405020304" pitchFamily="18" charset="0"/>
              </a:rPr>
              <a:t>Virtual photon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6334-550F-8C75-6B82-B70471B0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06" y="2012330"/>
            <a:ext cx="10515600" cy="4351338"/>
          </a:xfrm>
        </p:spPr>
        <p:txBody>
          <a:bodyPr/>
          <a:lstStyle/>
          <a:p>
            <a:r>
              <a:rPr lang="en-US" sz="2400" cap="none" dirty="0"/>
              <a:t>Transversely polarized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cap="none" dirty="0"/>
              <a:t>Longitudinally polarized</a:t>
            </a:r>
          </a:p>
        </p:txBody>
      </p:sp>
      <p:pic>
        <p:nvPicPr>
          <p:cNvPr id="5" name="Picture 4" descr="A picture containing line, diagram, text, font&#10;&#10;Description automatically generated">
            <a:extLst>
              <a:ext uri="{FF2B5EF4-FFF2-40B4-BE49-F238E27FC236}">
                <a16:creationId xmlns:a16="http://schemas.microsoft.com/office/drawing/2014/main" id="{ED97F4AE-DA30-A0A3-114C-39FDFA4B9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62" y="1"/>
            <a:ext cx="4429538" cy="276975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\begin{equation*}&#10;\Psi^{\gamma\to q\bar{q}}_{T}(\mathbf{x},z)=\frac{eZ_{f}}{2\pi}\sqrt{z(1-z)}\delta_{ij}\left[(1-\delta_{\sigma\sigma^{\prime}})(1-2z-\sigma\lambda)ia_{f}\frac{\mathbf{\epsilon}^{\lambda}\cdot\mathbf{x}}{x_{\perp}}K_{1}(x_{\perp}a_{f})+\delta_{\sigma\sigma^{\prime}}\frac{m_f}{\sqrt{2}}(1+\sigma\lambda)K_{0}(x_{\perp}a_{f})\right]&#10;\end{equation*}&#10;&#10;&#10;\end{document}" title="IguanaTex Bitmap Display">
            <a:extLst>
              <a:ext uri="{FF2B5EF4-FFF2-40B4-BE49-F238E27FC236}">
                <a16:creationId xmlns:a16="http://schemas.microsoft.com/office/drawing/2014/main" id="{3C707996-6F91-8473-0CDB-51F079A1BD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7445"/>
            <a:ext cx="11217965" cy="602219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begin{equation*}&#10;\Psi_{L}^{\gamma^{*}\to q\bar{q}}(\mathbf{x},z)=\frac{eZ_f}{2\pi}[z(1-z)]^{\frac{3}{2}}\delta_{ij}2Q(1-\delta_{\sigma\sigma^{\prime}})K_{0}(x_\perp a_f),\ \ \ \ \ \ \ \ \ \ \ \ \ \ \ \ \ \ \ \ \ \ a_{f}^2=Q^{2}z(1-z)+m_{f}^{2}&#10;\end{equation*}&#10;&#10;&#10;\end{document}" title="IguanaTex Bitmap Display">
            <a:extLst>
              <a:ext uri="{FF2B5EF4-FFF2-40B4-BE49-F238E27FC236}">
                <a16:creationId xmlns:a16="http://schemas.microsoft.com/office/drawing/2014/main" id="{4D743C70-3C51-3225-7A49-398ED73E0A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65149"/>
            <a:ext cx="9560382" cy="5196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6775-31A8-D8DD-9BD8-CE645DEB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documentclass{article}&#10;\usepackage{amsmath}&#10;\pagestyle{empty}&#10;\begin{document}&#10;&#10;\begin{multline*}&#10;\frac{d\sigma}{d^{2}p_T}=\frac{N_c}{(2\pi)^3}\alpha_{EM}Z_{f}^{2}\int_{0}^{1}dz\int d^{2}\mathbf{r}\,d^{2}\mathbf{b}\,e^{-i\mathbf{p}\cdot\mathbf{r}}\left\lbrace [z^2+(1-z)^2]\left[4ia_{f}K_{1}(r_{\perp}a_f)\frac{\mathbf{p}\cdot\mathbf{r}}{(p_{\perp}^{2}+a_f^2)r_{\perp}}-\frac{3}{2}K_{0}(r_{\perp}a_f)+\right.\right.\\ \left.\left.\left(\frac{3}{4}r_{\perp}a_{f}+\frac{1}{r_{\perp}a_{f}}\right)K_{1}(r_{\perp}a_{f})-\frac{3}{2}K_{2}(r_{\perp}a_{f})+\frac{1}{4}r_{\perp}a_{f}K_{3}(r_{\perp}a_{f})\right]+\frac{4m_{f}^{2}}{p_{\perp}^{2}+a_{f}^{2}}K_{0}(r_{\perp}a_{f})-\frac{m_{f}^{2}r_{\perp}}{a_{f}}K_{1}(r_{\perp}a_{f})\right\rbrace N(\mathbf{r},\mathbf{b})&#10;\end{multline*}&#10;&#10;&#10;\end{document}" title="IguanaTex Bitmap Display">
            <a:extLst>
              <a:ext uri="{FF2B5EF4-FFF2-40B4-BE49-F238E27FC236}">
                <a16:creationId xmlns:a16="http://schemas.microsoft.com/office/drawing/2014/main" id="{85EA39F4-0E61-D738-4CA0-80A8B67FD3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8" y="115906"/>
            <a:ext cx="10644692" cy="1393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6EB701-FF7E-4CE9-B67E-9ED79320A200}"/>
                  </a:ext>
                </a:extLst>
              </p:cNvPr>
              <p:cNvSpPr txBox="1"/>
              <p:nvPr/>
            </p:nvSpPr>
            <p:spPr>
              <a:xfrm>
                <a:off x="720599" y="2717667"/>
                <a:ext cx="1075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i.e. transverse momentum of the produced quark is outside the saturation regime.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6EB701-FF7E-4CE9-B67E-9ED79320A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9" y="2717667"/>
                <a:ext cx="10750800" cy="400110"/>
              </a:xfrm>
              <a:prstGeom prst="rect">
                <a:avLst/>
              </a:prstGeom>
              <a:blipFill>
                <a:blip r:embed="rId9"/>
                <a:stretch>
                  <a:fillRect l="-567" t="-7692" r="-17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\begin{equation*}&#10;N(\mathbf{r},\mathbf{b})\approx\frac{r_{\perp}^{2}Q_{s}^{2}(\mathbf{b})}{4}\ln\frac{1}{r_{\perp}\lambda}=\frac{\pi\alpha_{2}^{2}C_{F}}{N_{c}}r_{\perp}^{2}T_{A}(\mathbf{b})\ln\frac{1}{r_{\perp}\lambda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4E76CFE-9265-A35E-3C77-708732032E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34" y="3239183"/>
            <a:ext cx="5845333" cy="594286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begin{equation*}&#10;\Rightarrow\ \ \frac{d\sigma}{d^2 p_{T}}\approx\frac{\alpha_{EM}\alpha_{s}^{2}}{8\pi^2}Z_{f}^{2}C_{F}A\int_{0}^{1}\{[z^{2}+(1-z)^{2}][-\frac{4\pi(5-6\gamma_{E})}{p_{\perp}^{4}}+\frac{12\pi}{p_{\perp}^{4}}\ln\frac{p_{\perp}^{2}}{4\lambda a_{f}}]+\frac{8\pi}{p_{\perp}^{4}}\frac{m_{f}^{2}}{a_{f}^{2}}\}\ \ \sim A&#10;\end{equation*}&#10;&#10;&#10;\end{document}" title="IguanaTex Bitmap Display">
            <a:extLst>
              <a:ext uri="{FF2B5EF4-FFF2-40B4-BE49-F238E27FC236}">
                <a16:creationId xmlns:a16="http://schemas.microsoft.com/office/drawing/2014/main" id="{2E36336F-75E4-C93F-440A-42A6D8FF58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8" y="3913357"/>
            <a:ext cx="9977908" cy="700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7256A7-DD16-D3FD-D367-CD6532D2DA26}"/>
                  </a:ext>
                </a:extLst>
              </p:cNvPr>
              <p:cNvSpPr txBox="1"/>
              <p:nvPr/>
            </p:nvSpPr>
            <p:spPr>
              <a:xfrm>
                <a:off x="720599" y="4794823"/>
                <a:ext cx="1075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(ii)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i.e. transverse momentum of the produced quark is inside the saturation regime.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7256A7-DD16-D3FD-D367-CD6532D2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99" y="4794823"/>
                <a:ext cx="10750800" cy="400110"/>
              </a:xfrm>
              <a:prstGeom prst="rect">
                <a:avLst/>
              </a:prstGeom>
              <a:blipFill>
                <a:blip r:embed="rId12"/>
                <a:stretch>
                  <a:fillRect l="-56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\documentclass{article}&#10;\usepackage{amsmath}&#10;\pagestyle{empty}&#10;\begin{document}&#10;&#10;\begin{equation*}&#10;N(\mathbf{r},\mathbf{b})\approx 1&#10;\end{equation*}&#10;&#10;&#10;\end{document}" title="IguanaTex Bitmap Display">
            <a:extLst>
              <a:ext uri="{FF2B5EF4-FFF2-40B4-BE49-F238E27FC236}">
                <a16:creationId xmlns:a16="http://schemas.microsoft.com/office/drawing/2014/main" id="{25CEA6E8-1FDC-5703-F6F2-50C421C3F90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90" y="5350807"/>
            <a:ext cx="1255619" cy="254476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\begin{equation*}&#10;\Rightarrow\ \ \frac{d\sigma}{d^{2}p_T}\approx\frac{N_c}{2(2\pi)^3}\alpha_{EM}Z_{f}^{2}S_{\perp}\int_{0}^{1}dz\left\lbrace [z^{2}+(1-z)^{2}]\frac{p_{\perp}^{2}}{(p_{\perp}^{2}+a_{f}^{2})^{2}}-\frac{m_{f}^{2}}{(p_{\perp}^{2}+a_{f}^{2})^{2}}\right\rbrace\ \ \sim A^{\frac{2}{3}}&#10;\end{equation*}&#10;&#10;&#10;\end{document}" title="IguanaTex Bitmap Display">
            <a:extLst>
              <a:ext uri="{FF2B5EF4-FFF2-40B4-BE49-F238E27FC236}">
                <a16:creationId xmlns:a16="http://schemas.microsoft.com/office/drawing/2014/main" id="{6D3D35D7-02EC-5024-370A-2DCB7372AF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81" y="5761157"/>
            <a:ext cx="9583236" cy="7588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106C6D-0F52-FA67-57B6-A40DA64B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99AE9D-2742-06E4-7CAA-A9412C19F5B7}"/>
                  </a:ext>
                </a:extLst>
              </p:cNvPr>
              <p:cNvSpPr txBox="1"/>
              <p:nvPr/>
            </p:nvSpPr>
            <p:spPr>
              <a:xfrm>
                <a:off x="846473" y="1515750"/>
                <a:ext cx="5536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dipole amplitude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given by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99AE9D-2742-06E4-7CAA-A9412C19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73" y="1515750"/>
                <a:ext cx="5536096" cy="369332"/>
              </a:xfrm>
              <a:prstGeom prst="rect">
                <a:avLst/>
              </a:prstGeom>
              <a:blipFill>
                <a:blip r:embed="rId15"/>
                <a:stretch>
                  <a:fillRect l="-9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begin{equation*}&#10;N(\mathbf{r},\mathbf{b})=1-\exp\left\lbrace-\frac{r_{\perp}^{2}Q_{s}^{2}(\mathbf{b})}{4}\ln\frac{1}{r_{\perp}\lambda}\right\rbrace&#10;\end{equation*}&#10;&#10;\end{document}" title="IguanaTex Bitmap Display">
            <a:extLst>
              <a:ext uri="{FF2B5EF4-FFF2-40B4-BE49-F238E27FC236}">
                <a16:creationId xmlns:a16="http://schemas.microsoft.com/office/drawing/2014/main" id="{B324EC86-9498-AC4E-FEB1-303305F7BCB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33" y="1965073"/>
            <a:ext cx="4362666" cy="621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2463D-873B-A0A6-AAA8-AC0877F66E15}"/>
              </a:ext>
            </a:extLst>
          </p:cNvPr>
          <p:cNvSpPr txBox="1"/>
          <p:nvPr/>
        </p:nvSpPr>
        <p:spPr>
          <a:xfrm>
            <a:off x="6345686" y="2075875"/>
            <a:ext cx="608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, leading order calculation, no small-x evolution included</a:t>
            </a:r>
          </a:p>
        </p:txBody>
      </p:sp>
    </p:spTree>
    <p:extLst>
      <p:ext uri="{BB962C8B-B14F-4D97-AF65-F5344CB8AC3E}">
        <p14:creationId xmlns:p14="http://schemas.microsoft.com/office/powerpoint/2010/main" val="426364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B9BA-6582-611C-A847-3A621C39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817632"/>
          </a:xfrm>
        </p:spPr>
        <p:txBody>
          <a:bodyPr/>
          <a:lstStyle/>
          <a:p>
            <a:pPr algn="ctr"/>
            <a:r>
              <a:rPr lang="en-US" cap="none" dirty="0"/>
              <a:t>Elastic vector meson production</a:t>
            </a:r>
          </a:p>
        </p:txBody>
      </p:sp>
      <p:pic>
        <p:nvPicPr>
          <p:cNvPr id="5" name="Content Placeholder 4" descr="A picture containing sketch, drawing, diagram, design&#10;&#10;Description automatically generated">
            <a:extLst>
              <a:ext uri="{FF2B5EF4-FFF2-40B4-BE49-F238E27FC236}">
                <a16:creationId xmlns:a16="http://schemas.microsoft.com/office/drawing/2014/main" id="{A0FD4EA6-ACF0-0963-9315-94236B723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19" y="1451114"/>
            <a:ext cx="6341962" cy="3077282"/>
          </a:xfrm>
        </p:spPr>
      </p:pic>
      <p:pic>
        <p:nvPicPr>
          <p:cNvPr id="4" name="Picture 3" descr="\documentclass{article}&#10;\usepackage{amsmath}&#10;\pagestyle{empty}&#10;\begin{document}&#10;&#10;\begin{equation*}&#10;\sigma^{\gamma^{*}A\to VA}=\int d^{2}\mathbf{b}\left|\int\frac{d^{2}\mathbf{r}}{4\pi}\int_{0}^{1}\frac{dz}{z(1-z)}\Psi^{\gamma^{*}\to q\bar{q}}(\mathbf{r},z)N(\mathbf{r},\mathbf{b})\Psi^{V}(\mathbf{r},z)^{*}\right|^2&#10;\end{equation*}&#10;&#10;&#10;\end{document}" title="IguanaTex Bitmap Display">
            <a:extLst>
              <a:ext uri="{FF2B5EF4-FFF2-40B4-BE49-F238E27FC236}">
                <a16:creationId xmlns:a16="http://schemas.microsoft.com/office/drawing/2014/main" id="{F1D53EC9-5432-FEED-CD4E-F52F9770AB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86" y="5084417"/>
            <a:ext cx="7768380" cy="6963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0A039-29CA-EA7E-62EB-ADB7506F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C98B7-494A-0C76-E647-D69FA78A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20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cap="none" dirty="0"/>
              <a:t>Vector meson wave function (Kowalski, </a:t>
            </a:r>
            <a:r>
              <a:rPr lang="en-US" sz="3600" cap="none" dirty="0" err="1"/>
              <a:t>Motyka</a:t>
            </a:r>
            <a:r>
              <a:rPr lang="en-US" sz="3600" cap="none" dirty="0"/>
              <a:t>, Watt 2006)</a:t>
            </a:r>
          </a:p>
          <a:p>
            <a:pPr marL="0" indent="0">
              <a:buNone/>
            </a:pPr>
            <a:endParaRPr lang="en-US" sz="3200" cap="none" dirty="0"/>
          </a:p>
          <a:p>
            <a:pPr marL="0" indent="0">
              <a:buNone/>
            </a:pPr>
            <a:r>
              <a:rPr lang="en-US" sz="2800" cap="none" dirty="0"/>
              <a:t>The simplest approach is to assume that the vector meson is predominantly a quark-antiquark state that has the same spin and polarization structure as the virtual photon.</a:t>
            </a:r>
          </a:p>
          <a:p>
            <a:pPr marL="0" indent="0">
              <a:buNone/>
            </a:pPr>
            <a:endParaRPr lang="en-US" sz="2800" cap="none" dirty="0"/>
          </a:p>
          <a:p>
            <a:pPr marL="514350" indent="-514350">
              <a:buFont typeface="+mj-lt"/>
              <a:buAutoNum type="arabicPeriod"/>
            </a:pPr>
            <a:r>
              <a:rPr lang="en-US" sz="2800" cap="none" dirty="0"/>
              <a:t>Start with a wave function that is Gaussian distributed in transverse momentum in the rest frame of the vector meson.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cap="none" dirty="0"/>
              <a:t>Assume that the wave function is Lorentz invariant, so we can boost the vector meson to a frame with large longitudinal momentum.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cap="none" dirty="0"/>
              <a:t>Fourier transform into transverse coordinate space.</a:t>
            </a:r>
          </a:p>
        </p:txBody>
      </p:sp>
      <p:pic>
        <p:nvPicPr>
          <p:cNvPr id="6" name="Picture 5" descr="\documentclass{article}&#10;\usepackage{amsmath}&#10;\pagestyle{empty}&#10;\begin{document}&#10;&#10;\begin{equation*}&#10;\Psi_{\lambda}^{V}(\mathbf{r},z)=N_{T}\sqrt{z(1-z)}\delta_{ij}\left[i(1-\delta_{\sigma\sigma^{\prime}})(1-2z-\sigma\lambda)\frac{4z(1-z)}{R^2}\mathbf{\epsilon}\cdot\mathbf{r}+\delta_{\sigma\sigma^{\prime}}\frac{m_f}{\sqrt{2}}(1+\sigma\lambda)\right]\exp\left[-\frac{2z(1-z)r_{\perp}^{2}}{R^2}-\frac{m_{f}^{2}R^{2}}{8z(1-z)}\right]&#10;\end{equation*}&#10;\bigskip&#10;&#10;&#10;\end{document}" title="IguanaTex Bitmap Display">
            <a:extLst>
              <a:ext uri="{FF2B5EF4-FFF2-40B4-BE49-F238E27FC236}">
                <a16:creationId xmlns:a16="http://schemas.microsoft.com/office/drawing/2014/main" id="{45D6D611-1349-04A9-88E2-77538A709E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4858952"/>
            <a:ext cx="11889005" cy="6815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5FEF1B-268E-9D6C-37E6-C7A79506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CB1-EF69-4730-AD7B-532747C2C64D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3E155-3067-2796-18F1-DD078B93F71D}"/>
              </a:ext>
            </a:extLst>
          </p:cNvPr>
          <p:cNvSpPr txBox="1"/>
          <p:nvPr/>
        </p:nvSpPr>
        <p:spPr>
          <a:xfrm>
            <a:off x="838199" y="571189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Transversely polarized photons can only produce transversely polarized vector mesons, assuming they have the same spin and polarization structures.</a:t>
            </a:r>
          </a:p>
        </p:txBody>
      </p:sp>
    </p:spTree>
    <p:extLst>
      <p:ext uri="{BB962C8B-B14F-4D97-AF65-F5344CB8AC3E}">
        <p14:creationId xmlns:p14="http://schemas.microsoft.com/office/powerpoint/2010/main" val="2432874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.7251"/>
  <p:tag name="ORIGINALWIDTH" val="572.9283"/>
  <p:tag name="LATEXADDIN" val="\documentclass{article}&#10;\usepackage{amsmath}&#10;\pagestyle{empty}&#10;\begin{document}&#10;&#10;$\frac{d\sigma_{diff}/dM_X^2}{\sigma_{tot}}$&#10;&#10;&#10;\end{document}"/>
  <p:tag name="IGUANATEXSIZE" val="20"/>
  <p:tag name="IGUANATEXCURSOR" val="109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146.982"/>
  <p:tag name="LATEXADDIN" val="\documentclass{article}&#10;\usepackage{amsmath}&#10;\pagestyle{empty}&#10;\begin{document}&#10;&#10;\begin{equation*}&#10;N(\mathbf{r},\mathbf{b})=1-\exp\left\lbrace-\frac{r_{\perp}^{2}Q_{s}^{2}(\mathbf{b})}{4}\ln\frac{1}{r_{\perp}\lambda}\right\rbrace&#10;\end{equation*}&#10;&#10;\end{document}"/>
  <p:tag name="IGUANATEXSIZE" val="20"/>
  <p:tag name="IGUANATEXCURSOR" val="245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2.7072"/>
  <p:tag name="ORIGINALWIDTH" val="3823.022"/>
  <p:tag name="LATEXADDIN" val="\documentclass{article}&#10;\usepackage{amsmath}&#10;\pagestyle{empty}&#10;\begin{document}&#10;&#10;\begin{equation*}&#10;\sigma^{\gamma^{*}A\to VA}=\int d^{2}\mathbf{b}\left|\int\frac{d^{2}\mathbf{r}}{4\pi}\int_{0}^{1}\frac{dz}{z(1-z)}\Psi^{\gamma^{*}\to q\bar{q}}(\mathbf{r},z)N(\mathbf{r},\mathbf{b})\Psi^{V}(\mathbf{r},z)^{*}\right|^2&#10;\end{equation*}&#10;&#10;&#10;\end{document}"/>
  <p:tag name="IGUANATEXSIZE" val="20"/>
  <p:tag name="IGUANATEXCURSOR" val="315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6514.435"/>
  <p:tag name="LATEXADDIN" val="\documentclass{article}&#10;\usepackage{amsmath}&#10;\pagestyle{empty}&#10;\begin{document}&#10;&#10;\begin{equation*}&#10;\Psi_{\lambda}^{V}(\mathbf{r},z)=N_{T}\sqrt{z(1-z)}\delta_{ij}\left[i(1-\delta_{\sigma\sigma^{\prime}})(1-2z-\sigma\lambda)\frac{4z(1-z)}{R^2}\mathbf{\epsilon}\cdot\mathbf{r}+\delta_{\sigma\sigma^{\prime}}\frac{m_f}{\sqrt{2}}(1+\sigma\lambda)\right]\exp\left[-\frac{2z(1-z)r_{\perp}^{2}}{R^2}-\frac{m_{f}^{2}R^{2}}{8z(1-z)}\right]&#10;\end{equation*}&#10;\bigskip&#10;&#10;&#10;\end{document}"/>
  <p:tag name="IGUANATEXSIZE" val="20"/>
  <p:tag name="IGUANATEXCURSOR" val="454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8.354"/>
  <p:tag name="ORIGINALWIDTH" val="5168.354"/>
  <p:tag name="OUTPUTTYPE" val="PNG"/>
  <p:tag name="IGUANATEXVERSION" val="160"/>
  <p:tag name="LATEXADDIN" val="\documentclass{article}&#10;\usepackage{amsmath}&#10;\pagestyle{empty}&#10;\begin{document}&#10;&#10;\begin{multline*}&#10;\sigma^{\gamma^{*}A\to VA}=\frac{\alpha_{EM}Z_{f}^{2}}{2\pi^2}N_{c}^{2}N_{T}^{2}\int_{0}^{1}dzdz^{\prime}\int dr_{\perp}dr_{\perp}^{\prime}r_{\perp}r_{\perp}^{\prime}\left\lbrace\frac{2a_{f}}{R^{2}}z(1-z)((1+2z)^{2}+1)r_{\perp}K_{1}(r_{\perp}a_{f})\right.\\ \left.+m_{f}^{2}K_{0}(r_{\perp}a_{f})\right\rbrace\exp\left[-\frac{2z(1-z)r_{\perp}^{2}}{R^{2}}-\frac{m_{f}^{2}R^{2}}{8z(1-z)}\right]\left\lbrace\frac{2a_{f}^{'}}{R^{2}}z^{\prime}(1-z^{\prime})((1+2z^{\prime})^{2}+1)r_{\perp}^{\prime}K_{1}(r_{\perp}^{\prime}a_{f}^{\prime})\right.\\ \left.+m_{f}^{2}K_{0}(r_{\perp}^{\prime}a_{f}^{\prime})\right\rbrace\exp\left[-\frac{2z^{\prime}(1-z^{\prime})r_{\perp}^{\prime 2}}{R^{2}}-\frac{m_{f}^{2}R^{2}}{8z^{\prime}(1-z^{\prime})}\right]\int d^{2}\mathbf{b}N(\mathbf{r},\mathbf{b})N(\mathbf{r^\prime},\mathbf{b})&#10;\end{multline*}&#10;&#10;&#10;\end{document}"/>
  <p:tag name="IGUANATEXSIZE" val="20"/>
  <p:tag name="IGUANATEXCURSOR" val="833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287"/>
  <p:tag name="ORIGINALWIDTH" val="2855.643"/>
  <p:tag name="LATEXADDIN" val="\documentclass{article}&#10;\usepackage{amsmath}&#10;\pagestyle{empty}&#10;\begin{document}&#10;&#10;$\frac{d\sigma}{d^2 p_{T}}\sim A$ for $p_{T}&gt;Q_{s}$;\ \ \ \ \ \ \ $\frac{d\sigma}{d^2 p_{T}}\sim A^{2/3}$ for $p_{T}&lt;Q_{s}$&#10;&#10;&#10;&#10;\end{document}"/>
  <p:tag name="IGUANATEXSIZE" val="20"/>
  <p:tag name="IGUANATEXCURSOR" val="198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659.9175"/>
  <p:tag name="LATEXADDIN" val="\documentclass{article}&#10;\usepackage{amsmath}&#10;\pagestyle{empty}&#10;\begin{document}&#10;&#10;$\sigma_{el}^{J/\psi}\propto A^{4/3}$&#10;&#10;&#10;\end{document}"/>
  <p:tag name="IGUANATEXSIZE" val="20"/>
  <p:tag name="IGUANATEXCURSOR" val="93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.6877"/>
  <p:tag name="ORIGINALWIDTH" val="4474.691"/>
  <p:tag name="LATEXADDIN" val="\documentclass{article}&#10;\usepackage{amsmath}&#10;\pagestyle{empty}&#10;\begin{document}&#10;&#10;\begin{multline*}&#10;\frac{d\sigma}{d^{2}p_T}=\frac{1}{2(2\pi)^3}\int_0^1\frac{dz}{z(1-z)}\int d^{2}\mathbf{x}\,d^{2}\mathbf{y}\,d^{2}\mathbf{z}\,e^{-i\mathbf{p}\cdot(\mathbf{x}-\mathbf{y})}\Psi_{\gamma\to q\bar{q}}(z,\mathbf{x}-\mathbf{z})\Psi_{\gamma\to q\bar{q}}^{*}(z,\mathbf{y}-\mathbf{z})\\ \times [N(\mathbf{x},\mathbf{z})+N(\mathbf{y},\mathbf{z})-N(\mathbf{x},\mathbf{y})]&#10;\end{multline*}&#10;&#10;&#10;&#10;\end{document}"/>
  <p:tag name="IGUANATEXSIZE" val="20"/>
  <p:tag name="IGUANATEXCURSOR" val="474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5741.283"/>
  <p:tag name="LATEXADDIN" val="\documentclass{article}&#10;\usepackage{amsmath}&#10;\pagestyle{empty}&#10;\begin{document}&#10;&#10;\begin{equation*}&#10;\Psi^{\gamma\to q\bar{q}}_{T}(\mathbf{x},z)=\frac{eZ_{f}}{2\pi}\sqrt{z(1-z)}\delta_{ij}\left[(1-\delta_{\sigma\sigma^{\prime}})(1-2z-\sigma\lambda)ia_{f}\frac{\mathbf{\epsilon}^{\lambda}\cdot\mathbf{x}}{x_{\perp}}K_{1}(x_{\perp}a_{f})+\delta_{\sigma\sigma^{\prime}}\frac{m_f}{\sqrt{2}}(1+\sigma\lambda)K_{0}(x_{\perp}a_{f})\right]&#10;\end{equation*}&#10;&#10;&#10;\end{document}"/>
  <p:tag name="IGUANATEXSIZE" val="20"/>
  <p:tag name="IGUANATEXCURSOR" val="428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4704.912"/>
  <p:tag name="LATEXADDIN" val="\documentclass{article}&#10;\usepackage{amsmath}&#10;\pagestyle{empty}&#10;\begin{document}&#10;&#10;\begin{equation*}&#10;\Psi_{L}^{\gamma^{*}\to q\bar{q}}(\mathbf{x},z)=\frac{eZ_f}{2\pi}[z(1-z)]^{\frac{3}{2}}\delta_{ij}2Q(1-\delta_{\sigma\sigma^{\prime}})K_{0}(x_\perp a_f),\ \ \ \ \ \ \ \ \ \ \ \ \ \ \ \ \ \ \ \ \ \ a_{f}^2=Q^{2}z(1-z)+m_{f}^{2}&#10;\end{equation*}&#10;&#10;&#10;\end{document}"/>
  <p:tag name="IGUANATEXSIZE" val="20"/>
  <p:tag name="IGUANATEXCURSOR" val="303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6.4005"/>
  <p:tag name="ORIGINALWIDTH" val="6082.489"/>
  <p:tag name="OUTPUTTYPE" val="PNG"/>
  <p:tag name="IGUANATEXVERSION" val="160"/>
  <p:tag name="LATEXADDIN" val="\documentclass{article}&#10;\usepackage{amsmath}&#10;\pagestyle{empty}&#10;\begin{document}&#10;&#10;\begin{multline*}&#10;\frac{d\sigma}{d^{2}p_T}=\frac{N_c}{(2\pi)^3}\alpha_{EM}Z_{f}^{2}\int_{0}^{1}dz\int d^{2}\mathbf{r}\,d^{2}\mathbf{b}\,e^{-i\mathbf{p}\cdot\mathbf{r}}\left\lbrace [z^2+(1-z)^2]\left[4ia_{f}K_{1}(r_{\perp}a_f)\frac{\mathbf{p}\cdot\mathbf{r}}{(p_{\perp}^{2}+a_f^2)r_{\perp}}-\frac{3}{2}K_{0}(r_{\perp}a_f)+\right.\right.\\ \left.\left.\left(\frac{3}{4}r_{\perp}a_{f}+\frac{1}{r_{\perp}a_{f}}\right)K_{1}(r_{\perp}a_{f})-\frac{3}{2}K_{2}(r_{\perp}a_{f})+\frac{1}{4}r_{\perp}a_{f}K_{3}(r_{\perp}a_{f})\right]+\frac{4m_{f}^{2}}{p_{\perp}^{2}+a_{f}^{2}}K_{0}(r_{\perp}a_{f})-\frac{m_{f}^{2}r_{\perp}}{a_{f}}K_{1}(r_{\perp}a_{f})\right\rbrace N(\mathbf{r},\mathbf{b})&#10;\end{multline*}&#10;&#10;&#10;\end{document}"/>
  <p:tag name="IGUANATEXSIZE" val="20"/>
  <p:tag name="IGUANATEXCURSOR" val="178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2876.64"/>
  <p:tag name="LATEXADDIN" val="\documentclass{article}&#10;\usepackage{amsmath}&#10;\pagestyle{empty}&#10;\begin{document}&#10;&#10;\begin{equation*}&#10;N(\mathbf{r},\mathbf{b})\approx\frac{r_{\perp}^{2}Q_{s}^{2}(\mathbf{b})}{4}\ln\frac{1}{r_{\perp}\lambda}=\frac{\pi\alpha_{2}^{2}C_{F}}{N_{c}}r_{\perp}^{2}T_{A}(\mathbf{b})\ln\frac{1}{r_{\perp}\lambda}&#10;\end{equation*}&#10;&#10;&#10;\end{document}"/>
  <p:tag name="IGUANATEXSIZE" val="20"/>
  <p:tag name="IGUANATEXCURSOR" val="315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4.9568"/>
  <p:tag name="ORIGINALWIDTH" val="4910.386"/>
  <p:tag name="OUTPUTTYPE" val="PNG"/>
  <p:tag name="IGUANATEXVERSION" val="160"/>
  <p:tag name="LATEXADDIN" val="\documentclass{article}&#10;\usepackage{amsmath}&#10;\pagestyle{empty}&#10;\begin{document}&#10;&#10;\begin{equation*}&#10;\Rightarrow\ \ \frac{d\sigma}{d^2 p_{T}}\approx\frac{\alpha_{EM}\alpha_{s}^{2}}{8\pi^2}Z_{f}^{2}C_{F}A\int_{0}^{1}\{[z^{2}+(1-z)^{2}][-\frac{4\pi(5-6\gamma_{E})}{p_{\perp}^{4}}+\frac{12\pi}{p_{\perp}^{4}}\ln\frac{p_{\perp}^{2}}{4\lambda a_{f}}]+\frac{8\pi}{p_{\perp}^{4}}\frac{m_{f}^{2}}{a_{f}^{2}}\}\ \ \sim A&#10;\end{equation*}&#10;&#10;&#10;\end{document}"/>
  <p:tag name="IGUANATEXSIZE" val="20"/>
  <p:tag name="IGUANATEXCURSOR" val="409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7.9227"/>
  <p:tag name="LATEXADDIN" val="\documentclass{article}&#10;\usepackage{amsmath}&#10;\pagestyle{empty}&#10;\begin{document}&#10;&#10;\begin{equation*}&#10;N(\mathbf{r},\mathbf{b})\approx 1&#10;\end{equation*}&#10;&#10;&#10;\end{document}"/>
  <p:tag name="IGUANATEXSIZE" val="20"/>
  <p:tag name="IGUANATEXCURSOR" val="148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4716.16"/>
  <p:tag name="OUTPUTTYPE" val="PNG"/>
  <p:tag name="IGUANATEXVERSION" val="160"/>
  <p:tag name="LATEXADDIN" val="\documentclass{article}&#10;\usepackage{amsmath}&#10;\pagestyle{empty}&#10;\begin{document}&#10;&#10;\begin{equation*}&#10;\Rightarrow\ \ \frac{d\sigma}{d^{2}p_T}\approx\frac{N_c}{2(2\pi)^3}\alpha_{EM}Z_{f}^{2}S_{\perp}\int_{0}^{1}dz\left\lbrace [z^{2}+(1-z)^{2}]\frac{p_{\perp}^{2}}{(p_{\perp}^{2}+a_{f}^{2})^{2}}-\frac{m_{f}^{2}}{(p_{\perp}^{2}+a_{f}^{2})^{2}}\right\rbrace\ \ \sim A^{\frac{2}{3}}&#10;\end{equation*}&#10;&#10;&#10;\end{document}"/>
  <p:tag name="IGUANATEXSIZE" val="20"/>
  <p:tag name="IGUANATEXCURSOR" val="373"/>
  <p:tag name="TRANSPARENCY" val="True"/>
  <p:tag name="LATEXENGINEID" val="0"/>
  <p:tag name="TEMPFOLDER" val="C:\Users\huach\OneDrive\Documents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4559</TotalTime>
  <Words>704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Tw Cen MT (Body)</vt:lpstr>
      <vt:lpstr>Arial</vt:lpstr>
      <vt:lpstr>Calibri</vt:lpstr>
      <vt:lpstr>Cambria Math</vt:lpstr>
      <vt:lpstr>Garamond</vt:lpstr>
      <vt:lpstr>Palatino Linotype</vt:lpstr>
      <vt:lpstr>Roboto</vt:lpstr>
      <vt:lpstr>Tw Cen MT</vt:lpstr>
      <vt:lpstr>Droplet</vt:lpstr>
      <vt:lpstr>Searching for saturation signals in UPC</vt:lpstr>
      <vt:lpstr>Diffractive scattering as a probe for saturation</vt:lpstr>
      <vt:lpstr>Some measurements in diffractive scattering </vt:lpstr>
      <vt:lpstr>Ultra peripheral collision (Ap or AA)</vt:lpstr>
      <vt:lpstr>Inelastic cross section</vt:lpstr>
      <vt:lpstr>Virtual photon wave function</vt:lpstr>
      <vt:lpstr>PowerPoint Presentation</vt:lpstr>
      <vt:lpstr>Elastic vector meson production</vt:lpstr>
      <vt:lpstr>PowerPoint Presentation</vt:lpstr>
      <vt:lpstr>Cross section for exclusive vector production</vt:lpstr>
      <vt:lpstr>PowerPoint Presentation</vt:lpstr>
      <vt:lpstr>Exclusive  J/ψ  production</vt:lpstr>
      <vt:lpstr>Double ratio for Au+p and Au+Au for J/ψ production</vt:lpstr>
      <vt:lpstr>Double ratio for Au+p and Au+Au for ρ meson production</vt:lpstr>
      <vt:lpstr>Summary</vt:lpstr>
      <vt:lpstr>PowerPoint Presentation</vt:lpstr>
      <vt:lpstr>Saturation scale Qs vs. 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saturation signals in UPCs</dc:title>
  <dc:creator>华琛 孙</dc:creator>
  <cp:lastModifiedBy>华琛 孙</cp:lastModifiedBy>
  <cp:revision>54</cp:revision>
  <dcterms:created xsi:type="dcterms:W3CDTF">2023-06-22T06:27:52Z</dcterms:created>
  <dcterms:modified xsi:type="dcterms:W3CDTF">2023-08-15T16:56:05Z</dcterms:modified>
</cp:coreProperties>
</file>