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notesSlides/notesSlide2.xml" ContentType="application/vnd.openxmlformats-officedocument.presentationml.notesSlide+xml"/>
  <Override PartName="/ppt/theme/themeOverride1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748" r:id="rId3"/>
    <p:sldId id="750" r:id="rId4"/>
    <p:sldId id="751" r:id="rId5"/>
    <p:sldId id="749" r:id="rId6"/>
    <p:sldId id="742" r:id="rId7"/>
    <p:sldId id="754" r:id="rId8"/>
    <p:sldId id="752" r:id="rId9"/>
    <p:sldId id="759" r:id="rId10"/>
    <p:sldId id="746" r:id="rId11"/>
    <p:sldId id="758" r:id="rId12"/>
    <p:sldId id="755" r:id="rId13"/>
    <p:sldId id="756" r:id="rId14"/>
  </p:sldIdLst>
  <p:sldSz cx="12192000" cy="6858000"/>
  <p:notesSz cx="6858000" cy="9144000"/>
  <p:defaultText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DC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96"/>
    <p:restoredTop sz="94609"/>
  </p:normalViewPr>
  <p:slideViewPr>
    <p:cSldViewPr snapToGrid="0">
      <p:cViewPr>
        <p:scale>
          <a:sx n="130" d="100"/>
          <a:sy n="130" d="100"/>
        </p:scale>
        <p:origin x="2256"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46E6E0-2E4A-EB4A-AF85-EA508EBA0DC2}" type="datetimeFigureOut">
              <a:rPr lang="en-IL" smtClean="0"/>
              <a:t>28/11/2023</a:t>
            </a:fld>
            <a:endParaRPr lang="en-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331C9F-CF02-4E49-A4B3-C80960F02579}" type="slidenum">
              <a:rPr lang="en-IL" smtClean="0"/>
              <a:t>‹#›</a:t>
            </a:fld>
            <a:endParaRPr lang="en-IL"/>
          </a:p>
        </p:txBody>
      </p:sp>
    </p:spTree>
    <p:extLst>
      <p:ext uri="{BB962C8B-B14F-4D97-AF65-F5344CB8AC3E}">
        <p14:creationId xmlns:p14="http://schemas.microsoft.com/office/powerpoint/2010/main" val="916040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7B331C9F-CF02-4E49-A4B3-C80960F02579}" type="slidenum">
              <a:rPr lang="en-IL" smtClean="0"/>
              <a:t>7</a:t>
            </a:fld>
            <a:endParaRPr lang="en-IL"/>
          </a:p>
        </p:txBody>
      </p:sp>
    </p:spTree>
    <p:extLst>
      <p:ext uri="{BB962C8B-B14F-4D97-AF65-F5344CB8AC3E}">
        <p14:creationId xmlns:p14="http://schemas.microsoft.com/office/powerpoint/2010/main" val="2026385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7B331C9F-CF02-4E49-A4B3-C80960F02579}" type="slidenum">
              <a:rPr lang="en-IL" smtClean="0"/>
              <a:t>12</a:t>
            </a:fld>
            <a:endParaRPr lang="en-IL"/>
          </a:p>
        </p:txBody>
      </p:sp>
    </p:spTree>
    <p:extLst>
      <p:ext uri="{BB962C8B-B14F-4D97-AF65-F5344CB8AC3E}">
        <p14:creationId xmlns:p14="http://schemas.microsoft.com/office/powerpoint/2010/main" val="1649974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6EDD6-FA03-2E7A-31D3-E7075BBD35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L"/>
          </a:p>
        </p:txBody>
      </p:sp>
      <p:sp>
        <p:nvSpPr>
          <p:cNvPr id="3" name="Subtitle 2">
            <a:extLst>
              <a:ext uri="{FF2B5EF4-FFF2-40B4-BE49-F238E27FC236}">
                <a16:creationId xmlns:a16="http://schemas.microsoft.com/office/drawing/2014/main" id="{ACEEC234-C6E2-6F66-8901-4071A48010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L"/>
          </a:p>
        </p:txBody>
      </p:sp>
      <p:sp>
        <p:nvSpPr>
          <p:cNvPr id="4" name="Date Placeholder 3">
            <a:extLst>
              <a:ext uri="{FF2B5EF4-FFF2-40B4-BE49-F238E27FC236}">
                <a16:creationId xmlns:a16="http://schemas.microsoft.com/office/drawing/2014/main" id="{58E47CB5-F921-9C51-4F28-3F71D6451069}"/>
              </a:ext>
            </a:extLst>
          </p:cNvPr>
          <p:cNvSpPr>
            <a:spLocks noGrp="1"/>
          </p:cNvSpPr>
          <p:nvPr>
            <p:ph type="dt" sz="half" idx="10"/>
          </p:nvPr>
        </p:nvSpPr>
        <p:spPr/>
        <p:txBody>
          <a:bodyPr/>
          <a:lstStyle/>
          <a:p>
            <a:fld id="{04592856-ADA1-9C4F-BF38-C23F8A2F0F32}" type="datetime1">
              <a:rPr lang="en-US" smtClean="0"/>
              <a:t>11/28/23</a:t>
            </a:fld>
            <a:endParaRPr lang="en-IL"/>
          </a:p>
        </p:txBody>
      </p:sp>
      <p:sp>
        <p:nvSpPr>
          <p:cNvPr id="5" name="Footer Placeholder 4">
            <a:extLst>
              <a:ext uri="{FF2B5EF4-FFF2-40B4-BE49-F238E27FC236}">
                <a16:creationId xmlns:a16="http://schemas.microsoft.com/office/drawing/2014/main" id="{AB32DB3C-2218-DB11-9B8A-D46D373DDABC}"/>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78D5EEB5-32A6-EE46-7614-44E7A205DA3F}"/>
              </a:ext>
            </a:extLst>
          </p:cNvPr>
          <p:cNvSpPr>
            <a:spLocks noGrp="1"/>
          </p:cNvSpPr>
          <p:nvPr>
            <p:ph type="sldNum" sz="quarter" idx="12"/>
          </p:nvPr>
        </p:nvSpPr>
        <p:spPr/>
        <p:txBody>
          <a:bodyPr/>
          <a:lstStyle/>
          <a:p>
            <a:fld id="{25A2B63C-48A4-4B47-98FB-5FE83D6C6CFC}" type="slidenum">
              <a:rPr lang="en-IL" smtClean="0"/>
              <a:t>‹#›</a:t>
            </a:fld>
            <a:endParaRPr lang="en-IL"/>
          </a:p>
        </p:txBody>
      </p:sp>
    </p:spTree>
    <p:extLst>
      <p:ext uri="{BB962C8B-B14F-4D97-AF65-F5344CB8AC3E}">
        <p14:creationId xmlns:p14="http://schemas.microsoft.com/office/powerpoint/2010/main" val="274835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542-9442-B674-5EA9-B9C845DC2922}"/>
              </a:ext>
            </a:extLst>
          </p:cNvPr>
          <p:cNvSpPr>
            <a:spLocks noGrp="1"/>
          </p:cNvSpPr>
          <p:nvPr>
            <p:ph type="title"/>
          </p:nvPr>
        </p:nvSpPr>
        <p:spPr/>
        <p:txBody>
          <a:bodyPr/>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84DAF024-C50D-84F6-82D4-8A19195DD0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00528F0D-6616-DCE7-2CBD-14FA8386C5CF}"/>
              </a:ext>
            </a:extLst>
          </p:cNvPr>
          <p:cNvSpPr>
            <a:spLocks noGrp="1"/>
          </p:cNvSpPr>
          <p:nvPr>
            <p:ph type="dt" sz="half" idx="10"/>
          </p:nvPr>
        </p:nvSpPr>
        <p:spPr/>
        <p:txBody>
          <a:bodyPr/>
          <a:lstStyle/>
          <a:p>
            <a:fld id="{C0B27995-5399-CE4F-97B1-81EE85E9503E}" type="datetime1">
              <a:rPr lang="en-US" smtClean="0"/>
              <a:t>11/28/23</a:t>
            </a:fld>
            <a:endParaRPr lang="en-IL"/>
          </a:p>
        </p:txBody>
      </p:sp>
      <p:sp>
        <p:nvSpPr>
          <p:cNvPr id="5" name="Footer Placeholder 4">
            <a:extLst>
              <a:ext uri="{FF2B5EF4-FFF2-40B4-BE49-F238E27FC236}">
                <a16:creationId xmlns:a16="http://schemas.microsoft.com/office/drawing/2014/main" id="{AC5FFBD1-E594-17E9-9FCD-7542DAC4BE8E}"/>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59E97444-DEA1-6BA2-3786-DABE77A13F9B}"/>
              </a:ext>
            </a:extLst>
          </p:cNvPr>
          <p:cNvSpPr>
            <a:spLocks noGrp="1"/>
          </p:cNvSpPr>
          <p:nvPr>
            <p:ph type="sldNum" sz="quarter" idx="12"/>
          </p:nvPr>
        </p:nvSpPr>
        <p:spPr/>
        <p:txBody>
          <a:bodyPr/>
          <a:lstStyle/>
          <a:p>
            <a:fld id="{25A2B63C-48A4-4B47-98FB-5FE83D6C6CFC}" type="slidenum">
              <a:rPr lang="en-IL" smtClean="0"/>
              <a:t>‹#›</a:t>
            </a:fld>
            <a:endParaRPr lang="en-IL"/>
          </a:p>
        </p:txBody>
      </p:sp>
    </p:spTree>
    <p:extLst>
      <p:ext uri="{BB962C8B-B14F-4D97-AF65-F5344CB8AC3E}">
        <p14:creationId xmlns:p14="http://schemas.microsoft.com/office/powerpoint/2010/main" val="3016291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DA9AAB-6D12-6AD5-5740-A84522CDA08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FB773723-C1DF-673D-429A-9FA77A809F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FFC332B3-AF85-06D5-86E3-588D127FD9D8}"/>
              </a:ext>
            </a:extLst>
          </p:cNvPr>
          <p:cNvSpPr>
            <a:spLocks noGrp="1"/>
          </p:cNvSpPr>
          <p:nvPr>
            <p:ph type="dt" sz="half" idx="10"/>
          </p:nvPr>
        </p:nvSpPr>
        <p:spPr/>
        <p:txBody>
          <a:bodyPr/>
          <a:lstStyle/>
          <a:p>
            <a:fld id="{34D50ED3-B135-2F4A-BA8C-A99A5063EDD5}" type="datetime1">
              <a:rPr lang="en-US" smtClean="0"/>
              <a:t>11/28/23</a:t>
            </a:fld>
            <a:endParaRPr lang="en-IL"/>
          </a:p>
        </p:txBody>
      </p:sp>
      <p:sp>
        <p:nvSpPr>
          <p:cNvPr id="5" name="Footer Placeholder 4">
            <a:extLst>
              <a:ext uri="{FF2B5EF4-FFF2-40B4-BE49-F238E27FC236}">
                <a16:creationId xmlns:a16="http://schemas.microsoft.com/office/drawing/2014/main" id="{4501C646-ECDF-9965-9481-5550D934FDD4}"/>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B3035B5F-8BD8-38F4-379A-CE3CA2D03CF7}"/>
              </a:ext>
            </a:extLst>
          </p:cNvPr>
          <p:cNvSpPr>
            <a:spLocks noGrp="1"/>
          </p:cNvSpPr>
          <p:nvPr>
            <p:ph type="sldNum" sz="quarter" idx="12"/>
          </p:nvPr>
        </p:nvSpPr>
        <p:spPr/>
        <p:txBody>
          <a:bodyPr/>
          <a:lstStyle/>
          <a:p>
            <a:fld id="{25A2B63C-48A4-4B47-98FB-5FE83D6C6CFC}" type="slidenum">
              <a:rPr lang="en-IL" smtClean="0"/>
              <a:t>‹#›</a:t>
            </a:fld>
            <a:endParaRPr lang="en-IL"/>
          </a:p>
        </p:txBody>
      </p:sp>
    </p:spTree>
    <p:extLst>
      <p:ext uri="{BB962C8B-B14F-4D97-AF65-F5344CB8AC3E}">
        <p14:creationId xmlns:p14="http://schemas.microsoft.com/office/powerpoint/2010/main" val="3788127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4BDEE-7F0B-2551-9A97-BB50B6C88BE3}"/>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0B977F31-7A9B-1B14-DA1E-9AA6D38180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BB0A309A-17D6-669C-6079-B7FDC61E7AB3}"/>
              </a:ext>
            </a:extLst>
          </p:cNvPr>
          <p:cNvSpPr>
            <a:spLocks noGrp="1"/>
          </p:cNvSpPr>
          <p:nvPr>
            <p:ph type="dt" sz="half" idx="10"/>
          </p:nvPr>
        </p:nvSpPr>
        <p:spPr/>
        <p:txBody>
          <a:bodyPr/>
          <a:lstStyle/>
          <a:p>
            <a:fld id="{68526C23-AECF-3640-A000-AF50C7173564}" type="datetime1">
              <a:rPr lang="en-US" smtClean="0"/>
              <a:t>11/28/23</a:t>
            </a:fld>
            <a:endParaRPr lang="en-IL"/>
          </a:p>
        </p:txBody>
      </p:sp>
      <p:sp>
        <p:nvSpPr>
          <p:cNvPr id="5" name="Footer Placeholder 4">
            <a:extLst>
              <a:ext uri="{FF2B5EF4-FFF2-40B4-BE49-F238E27FC236}">
                <a16:creationId xmlns:a16="http://schemas.microsoft.com/office/drawing/2014/main" id="{E2A54E81-DDAD-5676-7857-A15323308715}"/>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4CEABC45-3E66-BAEA-F8A3-5A12F77EC6CF}"/>
              </a:ext>
            </a:extLst>
          </p:cNvPr>
          <p:cNvSpPr>
            <a:spLocks noGrp="1"/>
          </p:cNvSpPr>
          <p:nvPr>
            <p:ph type="sldNum" sz="quarter" idx="12"/>
          </p:nvPr>
        </p:nvSpPr>
        <p:spPr/>
        <p:txBody>
          <a:bodyPr/>
          <a:lstStyle/>
          <a:p>
            <a:fld id="{25A2B63C-48A4-4B47-98FB-5FE83D6C6CFC}" type="slidenum">
              <a:rPr lang="en-IL" smtClean="0"/>
              <a:t>‹#›</a:t>
            </a:fld>
            <a:endParaRPr lang="en-IL"/>
          </a:p>
        </p:txBody>
      </p:sp>
    </p:spTree>
    <p:extLst>
      <p:ext uri="{BB962C8B-B14F-4D97-AF65-F5344CB8AC3E}">
        <p14:creationId xmlns:p14="http://schemas.microsoft.com/office/powerpoint/2010/main" val="2782303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A1E18-57A9-9456-6AF5-D20F416D0F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L"/>
          </a:p>
        </p:txBody>
      </p:sp>
      <p:sp>
        <p:nvSpPr>
          <p:cNvPr id="3" name="Text Placeholder 2">
            <a:extLst>
              <a:ext uri="{FF2B5EF4-FFF2-40B4-BE49-F238E27FC236}">
                <a16:creationId xmlns:a16="http://schemas.microsoft.com/office/drawing/2014/main" id="{5AECFBC9-926C-D763-8B8F-F0CEFD7814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EAD92F-07CC-5DEF-2442-82D2DCFEAAB7}"/>
              </a:ext>
            </a:extLst>
          </p:cNvPr>
          <p:cNvSpPr>
            <a:spLocks noGrp="1"/>
          </p:cNvSpPr>
          <p:nvPr>
            <p:ph type="dt" sz="half" idx="10"/>
          </p:nvPr>
        </p:nvSpPr>
        <p:spPr/>
        <p:txBody>
          <a:bodyPr/>
          <a:lstStyle/>
          <a:p>
            <a:fld id="{651A8EE4-7EBA-524C-9A64-AA9A9EDCB37C}" type="datetime1">
              <a:rPr lang="en-US" smtClean="0"/>
              <a:t>11/28/23</a:t>
            </a:fld>
            <a:endParaRPr lang="en-IL"/>
          </a:p>
        </p:txBody>
      </p:sp>
      <p:sp>
        <p:nvSpPr>
          <p:cNvPr id="5" name="Footer Placeholder 4">
            <a:extLst>
              <a:ext uri="{FF2B5EF4-FFF2-40B4-BE49-F238E27FC236}">
                <a16:creationId xmlns:a16="http://schemas.microsoft.com/office/drawing/2014/main" id="{783B3863-8202-DADC-994C-A00EE307D717}"/>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527F912A-D173-BC21-7D06-87B01D1CC196}"/>
              </a:ext>
            </a:extLst>
          </p:cNvPr>
          <p:cNvSpPr>
            <a:spLocks noGrp="1"/>
          </p:cNvSpPr>
          <p:nvPr>
            <p:ph type="sldNum" sz="quarter" idx="12"/>
          </p:nvPr>
        </p:nvSpPr>
        <p:spPr/>
        <p:txBody>
          <a:bodyPr/>
          <a:lstStyle/>
          <a:p>
            <a:fld id="{25A2B63C-48A4-4B47-98FB-5FE83D6C6CFC}" type="slidenum">
              <a:rPr lang="en-IL" smtClean="0"/>
              <a:t>‹#›</a:t>
            </a:fld>
            <a:endParaRPr lang="en-IL"/>
          </a:p>
        </p:txBody>
      </p:sp>
    </p:spTree>
    <p:extLst>
      <p:ext uri="{BB962C8B-B14F-4D97-AF65-F5344CB8AC3E}">
        <p14:creationId xmlns:p14="http://schemas.microsoft.com/office/powerpoint/2010/main" val="3990303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C5056-9F97-9A67-B1AC-B8D06BF15633}"/>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278E16E7-5E35-2B6B-1E4E-9CC69C0965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Content Placeholder 3">
            <a:extLst>
              <a:ext uri="{FF2B5EF4-FFF2-40B4-BE49-F238E27FC236}">
                <a16:creationId xmlns:a16="http://schemas.microsoft.com/office/drawing/2014/main" id="{DF4D430C-76AA-FC06-6EFF-9265B75FB4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Date Placeholder 4">
            <a:extLst>
              <a:ext uri="{FF2B5EF4-FFF2-40B4-BE49-F238E27FC236}">
                <a16:creationId xmlns:a16="http://schemas.microsoft.com/office/drawing/2014/main" id="{3FB649F5-E16D-0887-4DAA-6EE364EE9747}"/>
              </a:ext>
            </a:extLst>
          </p:cNvPr>
          <p:cNvSpPr>
            <a:spLocks noGrp="1"/>
          </p:cNvSpPr>
          <p:nvPr>
            <p:ph type="dt" sz="half" idx="10"/>
          </p:nvPr>
        </p:nvSpPr>
        <p:spPr/>
        <p:txBody>
          <a:bodyPr/>
          <a:lstStyle/>
          <a:p>
            <a:fld id="{D8FF5609-456A-FF45-86C1-33847C181E77}" type="datetime1">
              <a:rPr lang="en-US" smtClean="0"/>
              <a:t>11/28/23</a:t>
            </a:fld>
            <a:endParaRPr lang="en-IL"/>
          </a:p>
        </p:txBody>
      </p:sp>
      <p:sp>
        <p:nvSpPr>
          <p:cNvPr id="6" name="Footer Placeholder 5">
            <a:extLst>
              <a:ext uri="{FF2B5EF4-FFF2-40B4-BE49-F238E27FC236}">
                <a16:creationId xmlns:a16="http://schemas.microsoft.com/office/drawing/2014/main" id="{4B883917-A80C-05EE-CA3D-4250386E1A44}"/>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63FDF7DA-13D5-77AD-4D76-33947EADEBD0}"/>
              </a:ext>
            </a:extLst>
          </p:cNvPr>
          <p:cNvSpPr>
            <a:spLocks noGrp="1"/>
          </p:cNvSpPr>
          <p:nvPr>
            <p:ph type="sldNum" sz="quarter" idx="12"/>
          </p:nvPr>
        </p:nvSpPr>
        <p:spPr/>
        <p:txBody>
          <a:bodyPr/>
          <a:lstStyle/>
          <a:p>
            <a:fld id="{25A2B63C-48A4-4B47-98FB-5FE83D6C6CFC}" type="slidenum">
              <a:rPr lang="en-IL" smtClean="0"/>
              <a:t>‹#›</a:t>
            </a:fld>
            <a:endParaRPr lang="en-IL"/>
          </a:p>
        </p:txBody>
      </p:sp>
    </p:spTree>
    <p:extLst>
      <p:ext uri="{BB962C8B-B14F-4D97-AF65-F5344CB8AC3E}">
        <p14:creationId xmlns:p14="http://schemas.microsoft.com/office/powerpoint/2010/main" val="1841883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C4D09-5C42-010C-9C93-1F4FB51532D7}"/>
              </a:ext>
            </a:extLst>
          </p:cNvPr>
          <p:cNvSpPr>
            <a:spLocks noGrp="1"/>
          </p:cNvSpPr>
          <p:nvPr>
            <p:ph type="title"/>
          </p:nvPr>
        </p:nvSpPr>
        <p:spPr>
          <a:xfrm>
            <a:off x="839788" y="365125"/>
            <a:ext cx="10515600" cy="1325563"/>
          </a:xfrm>
        </p:spPr>
        <p:txBody>
          <a:bodyPr/>
          <a:lstStyle/>
          <a:p>
            <a:r>
              <a:rPr lang="en-US"/>
              <a:t>Click to edit Master title style</a:t>
            </a:r>
            <a:endParaRPr lang="en-IL"/>
          </a:p>
        </p:txBody>
      </p:sp>
      <p:sp>
        <p:nvSpPr>
          <p:cNvPr id="3" name="Text Placeholder 2">
            <a:extLst>
              <a:ext uri="{FF2B5EF4-FFF2-40B4-BE49-F238E27FC236}">
                <a16:creationId xmlns:a16="http://schemas.microsoft.com/office/drawing/2014/main" id="{D0160BEB-7EF4-3BD4-7E06-C9A08A3C66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D3290D-CF48-9D13-834B-17ED411621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Text Placeholder 4">
            <a:extLst>
              <a:ext uri="{FF2B5EF4-FFF2-40B4-BE49-F238E27FC236}">
                <a16:creationId xmlns:a16="http://schemas.microsoft.com/office/drawing/2014/main" id="{065A0FE9-1AB6-90B4-684A-7153558193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1C838-8D4A-C2E0-0875-56E55E0BFC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7" name="Date Placeholder 6">
            <a:extLst>
              <a:ext uri="{FF2B5EF4-FFF2-40B4-BE49-F238E27FC236}">
                <a16:creationId xmlns:a16="http://schemas.microsoft.com/office/drawing/2014/main" id="{52391A50-EA1C-B38A-811F-E3F6FC9C850A}"/>
              </a:ext>
            </a:extLst>
          </p:cNvPr>
          <p:cNvSpPr>
            <a:spLocks noGrp="1"/>
          </p:cNvSpPr>
          <p:nvPr>
            <p:ph type="dt" sz="half" idx="10"/>
          </p:nvPr>
        </p:nvSpPr>
        <p:spPr/>
        <p:txBody>
          <a:bodyPr/>
          <a:lstStyle/>
          <a:p>
            <a:fld id="{7A2997EE-E908-734B-ACF5-8DCA5611AE2A}" type="datetime1">
              <a:rPr lang="en-US" smtClean="0"/>
              <a:t>11/28/23</a:t>
            </a:fld>
            <a:endParaRPr lang="en-IL"/>
          </a:p>
        </p:txBody>
      </p:sp>
      <p:sp>
        <p:nvSpPr>
          <p:cNvPr id="8" name="Footer Placeholder 7">
            <a:extLst>
              <a:ext uri="{FF2B5EF4-FFF2-40B4-BE49-F238E27FC236}">
                <a16:creationId xmlns:a16="http://schemas.microsoft.com/office/drawing/2014/main" id="{F8450506-B96F-DD96-E9DB-DF856EBF444C}"/>
              </a:ext>
            </a:extLst>
          </p:cNvPr>
          <p:cNvSpPr>
            <a:spLocks noGrp="1"/>
          </p:cNvSpPr>
          <p:nvPr>
            <p:ph type="ftr" sz="quarter" idx="11"/>
          </p:nvPr>
        </p:nvSpPr>
        <p:spPr/>
        <p:txBody>
          <a:bodyPr/>
          <a:lstStyle/>
          <a:p>
            <a:endParaRPr lang="en-IL"/>
          </a:p>
        </p:txBody>
      </p:sp>
      <p:sp>
        <p:nvSpPr>
          <p:cNvPr id="9" name="Slide Number Placeholder 8">
            <a:extLst>
              <a:ext uri="{FF2B5EF4-FFF2-40B4-BE49-F238E27FC236}">
                <a16:creationId xmlns:a16="http://schemas.microsoft.com/office/drawing/2014/main" id="{CCD64DF8-818A-8153-BC62-3877EE11105E}"/>
              </a:ext>
            </a:extLst>
          </p:cNvPr>
          <p:cNvSpPr>
            <a:spLocks noGrp="1"/>
          </p:cNvSpPr>
          <p:nvPr>
            <p:ph type="sldNum" sz="quarter" idx="12"/>
          </p:nvPr>
        </p:nvSpPr>
        <p:spPr/>
        <p:txBody>
          <a:bodyPr/>
          <a:lstStyle/>
          <a:p>
            <a:fld id="{25A2B63C-48A4-4B47-98FB-5FE83D6C6CFC}" type="slidenum">
              <a:rPr lang="en-IL" smtClean="0"/>
              <a:t>‹#›</a:t>
            </a:fld>
            <a:endParaRPr lang="en-IL"/>
          </a:p>
        </p:txBody>
      </p:sp>
    </p:spTree>
    <p:extLst>
      <p:ext uri="{BB962C8B-B14F-4D97-AF65-F5344CB8AC3E}">
        <p14:creationId xmlns:p14="http://schemas.microsoft.com/office/powerpoint/2010/main" val="2974985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21208-B06F-41D1-22A2-4A3C0B3AF150}"/>
              </a:ext>
            </a:extLst>
          </p:cNvPr>
          <p:cNvSpPr>
            <a:spLocks noGrp="1"/>
          </p:cNvSpPr>
          <p:nvPr>
            <p:ph type="title"/>
          </p:nvPr>
        </p:nvSpPr>
        <p:spPr/>
        <p:txBody>
          <a:bodyPr/>
          <a:lstStyle/>
          <a:p>
            <a:r>
              <a:rPr lang="en-US"/>
              <a:t>Click to edit Master title style</a:t>
            </a:r>
            <a:endParaRPr lang="en-IL"/>
          </a:p>
        </p:txBody>
      </p:sp>
      <p:sp>
        <p:nvSpPr>
          <p:cNvPr id="3" name="Date Placeholder 2">
            <a:extLst>
              <a:ext uri="{FF2B5EF4-FFF2-40B4-BE49-F238E27FC236}">
                <a16:creationId xmlns:a16="http://schemas.microsoft.com/office/drawing/2014/main" id="{F11E9EB5-964D-A04B-24F2-D43840507EE6}"/>
              </a:ext>
            </a:extLst>
          </p:cNvPr>
          <p:cNvSpPr>
            <a:spLocks noGrp="1"/>
          </p:cNvSpPr>
          <p:nvPr>
            <p:ph type="dt" sz="half" idx="10"/>
          </p:nvPr>
        </p:nvSpPr>
        <p:spPr/>
        <p:txBody>
          <a:bodyPr/>
          <a:lstStyle/>
          <a:p>
            <a:fld id="{1E13744F-82D3-C24B-B139-28BEA16F9400}" type="datetime1">
              <a:rPr lang="en-US" smtClean="0"/>
              <a:t>11/28/23</a:t>
            </a:fld>
            <a:endParaRPr lang="en-IL"/>
          </a:p>
        </p:txBody>
      </p:sp>
      <p:sp>
        <p:nvSpPr>
          <p:cNvPr id="4" name="Footer Placeholder 3">
            <a:extLst>
              <a:ext uri="{FF2B5EF4-FFF2-40B4-BE49-F238E27FC236}">
                <a16:creationId xmlns:a16="http://schemas.microsoft.com/office/drawing/2014/main" id="{84B7D21D-FE0E-97D5-DFBD-C6EE2D84EB9F}"/>
              </a:ext>
            </a:extLst>
          </p:cNvPr>
          <p:cNvSpPr>
            <a:spLocks noGrp="1"/>
          </p:cNvSpPr>
          <p:nvPr>
            <p:ph type="ftr" sz="quarter" idx="11"/>
          </p:nvPr>
        </p:nvSpPr>
        <p:spPr/>
        <p:txBody>
          <a:bodyPr/>
          <a:lstStyle/>
          <a:p>
            <a:endParaRPr lang="en-IL"/>
          </a:p>
        </p:txBody>
      </p:sp>
      <p:sp>
        <p:nvSpPr>
          <p:cNvPr id="5" name="Slide Number Placeholder 4">
            <a:extLst>
              <a:ext uri="{FF2B5EF4-FFF2-40B4-BE49-F238E27FC236}">
                <a16:creationId xmlns:a16="http://schemas.microsoft.com/office/drawing/2014/main" id="{8817E921-EE9B-1F04-9151-68DC60412E8B}"/>
              </a:ext>
            </a:extLst>
          </p:cNvPr>
          <p:cNvSpPr>
            <a:spLocks noGrp="1"/>
          </p:cNvSpPr>
          <p:nvPr>
            <p:ph type="sldNum" sz="quarter" idx="12"/>
          </p:nvPr>
        </p:nvSpPr>
        <p:spPr/>
        <p:txBody>
          <a:bodyPr/>
          <a:lstStyle/>
          <a:p>
            <a:fld id="{25A2B63C-48A4-4B47-98FB-5FE83D6C6CFC}" type="slidenum">
              <a:rPr lang="en-IL" smtClean="0"/>
              <a:t>‹#›</a:t>
            </a:fld>
            <a:endParaRPr lang="en-IL"/>
          </a:p>
        </p:txBody>
      </p:sp>
    </p:spTree>
    <p:extLst>
      <p:ext uri="{BB962C8B-B14F-4D97-AF65-F5344CB8AC3E}">
        <p14:creationId xmlns:p14="http://schemas.microsoft.com/office/powerpoint/2010/main" val="1629757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3B2822-2C8F-D588-F335-0CCACB8A8C94}"/>
              </a:ext>
            </a:extLst>
          </p:cNvPr>
          <p:cNvSpPr>
            <a:spLocks noGrp="1"/>
          </p:cNvSpPr>
          <p:nvPr>
            <p:ph type="dt" sz="half" idx="10"/>
          </p:nvPr>
        </p:nvSpPr>
        <p:spPr/>
        <p:txBody>
          <a:bodyPr/>
          <a:lstStyle/>
          <a:p>
            <a:fld id="{ED36DB97-7ADD-FC43-8A4D-86A1F0F280AD}" type="datetime1">
              <a:rPr lang="en-US" smtClean="0"/>
              <a:t>11/28/23</a:t>
            </a:fld>
            <a:endParaRPr lang="en-IL"/>
          </a:p>
        </p:txBody>
      </p:sp>
      <p:sp>
        <p:nvSpPr>
          <p:cNvPr id="3" name="Footer Placeholder 2">
            <a:extLst>
              <a:ext uri="{FF2B5EF4-FFF2-40B4-BE49-F238E27FC236}">
                <a16:creationId xmlns:a16="http://schemas.microsoft.com/office/drawing/2014/main" id="{F896DF42-D83B-99DF-FED2-8637F3C1A95B}"/>
              </a:ext>
            </a:extLst>
          </p:cNvPr>
          <p:cNvSpPr>
            <a:spLocks noGrp="1"/>
          </p:cNvSpPr>
          <p:nvPr>
            <p:ph type="ftr" sz="quarter" idx="11"/>
          </p:nvPr>
        </p:nvSpPr>
        <p:spPr/>
        <p:txBody>
          <a:bodyPr/>
          <a:lstStyle/>
          <a:p>
            <a:endParaRPr lang="en-IL"/>
          </a:p>
        </p:txBody>
      </p:sp>
      <p:sp>
        <p:nvSpPr>
          <p:cNvPr id="4" name="Slide Number Placeholder 3">
            <a:extLst>
              <a:ext uri="{FF2B5EF4-FFF2-40B4-BE49-F238E27FC236}">
                <a16:creationId xmlns:a16="http://schemas.microsoft.com/office/drawing/2014/main" id="{B835DF97-9BCE-320C-A679-77E59EC3CBF7}"/>
              </a:ext>
            </a:extLst>
          </p:cNvPr>
          <p:cNvSpPr>
            <a:spLocks noGrp="1"/>
          </p:cNvSpPr>
          <p:nvPr>
            <p:ph type="sldNum" sz="quarter" idx="12"/>
          </p:nvPr>
        </p:nvSpPr>
        <p:spPr/>
        <p:txBody>
          <a:bodyPr/>
          <a:lstStyle/>
          <a:p>
            <a:fld id="{25A2B63C-48A4-4B47-98FB-5FE83D6C6CFC}" type="slidenum">
              <a:rPr lang="en-IL" smtClean="0"/>
              <a:t>‹#›</a:t>
            </a:fld>
            <a:endParaRPr lang="en-IL"/>
          </a:p>
        </p:txBody>
      </p:sp>
    </p:spTree>
    <p:extLst>
      <p:ext uri="{BB962C8B-B14F-4D97-AF65-F5344CB8AC3E}">
        <p14:creationId xmlns:p14="http://schemas.microsoft.com/office/powerpoint/2010/main" val="1170084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C7F4C-4984-D806-78B6-2E8FAF94BF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Content Placeholder 2">
            <a:extLst>
              <a:ext uri="{FF2B5EF4-FFF2-40B4-BE49-F238E27FC236}">
                <a16:creationId xmlns:a16="http://schemas.microsoft.com/office/drawing/2014/main" id="{67A7DC76-D987-345D-4F57-858A343C09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Text Placeholder 3">
            <a:extLst>
              <a:ext uri="{FF2B5EF4-FFF2-40B4-BE49-F238E27FC236}">
                <a16:creationId xmlns:a16="http://schemas.microsoft.com/office/drawing/2014/main" id="{39068CFF-01AC-8F2B-4511-32DF519C6F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6DF1A5-F94E-47F4-94A0-0D75A1512251}"/>
              </a:ext>
            </a:extLst>
          </p:cNvPr>
          <p:cNvSpPr>
            <a:spLocks noGrp="1"/>
          </p:cNvSpPr>
          <p:nvPr>
            <p:ph type="dt" sz="half" idx="10"/>
          </p:nvPr>
        </p:nvSpPr>
        <p:spPr/>
        <p:txBody>
          <a:bodyPr/>
          <a:lstStyle/>
          <a:p>
            <a:fld id="{B8E555A1-DBCA-1E4B-8981-FEF15C8E13D5}" type="datetime1">
              <a:rPr lang="en-US" smtClean="0"/>
              <a:t>11/28/23</a:t>
            </a:fld>
            <a:endParaRPr lang="en-IL"/>
          </a:p>
        </p:txBody>
      </p:sp>
      <p:sp>
        <p:nvSpPr>
          <p:cNvPr id="6" name="Footer Placeholder 5">
            <a:extLst>
              <a:ext uri="{FF2B5EF4-FFF2-40B4-BE49-F238E27FC236}">
                <a16:creationId xmlns:a16="http://schemas.microsoft.com/office/drawing/2014/main" id="{6E016433-D393-74E6-FAE2-EED11272DFFA}"/>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1CEE0483-82C3-B2F9-B03E-D259DCA53A4C}"/>
              </a:ext>
            </a:extLst>
          </p:cNvPr>
          <p:cNvSpPr>
            <a:spLocks noGrp="1"/>
          </p:cNvSpPr>
          <p:nvPr>
            <p:ph type="sldNum" sz="quarter" idx="12"/>
          </p:nvPr>
        </p:nvSpPr>
        <p:spPr/>
        <p:txBody>
          <a:bodyPr/>
          <a:lstStyle/>
          <a:p>
            <a:fld id="{25A2B63C-48A4-4B47-98FB-5FE83D6C6CFC}" type="slidenum">
              <a:rPr lang="en-IL" smtClean="0"/>
              <a:t>‹#›</a:t>
            </a:fld>
            <a:endParaRPr lang="en-IL"/>
          </a:p>
        </p:txBody>
      </p:sp>
    </p:spTree>
    <p:extLst>
      <p:ext uri="{BB962C8B-B14F-4D97-AF65-F5344CB8AC3E}">
        <p14:creationId xmlns:p14="http://schemas.microsoft.com/office/powerpoint/2010/main" val="219407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247E8-1AE1-4474-4C43-355707516F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Picture Placeholder 2">
            <a:extLst>
              <a:ext uri="{FF2B5EF4-FFF2-40B4-BE49-F238E27FC236}">
                <a16:creationId xmlns:a16="http://schemas.microsoft.com/office/drawing/2014/main" id="{805A8555-54C3-2E9B-9EC6-FAFF1FCAFE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L"/>
          </a:p>
        </p:txBody>
      </p:sp>
      <p:sp>
        <p:nvSpPr>
          <p:cNvPr id="4" name="Text Placeholder 3">
            <a:extLst>
              <a:ext uri="{FF2B5EF4-FFF2-40B4-BE49-F238E27FC236}">
                <a16:creationId xmlns:a16="http://schemas.microsoft.com/office/drawing/2014/main" id="{6551FC91-6114-BF7D-74F3-F0B689896B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DCA89C-BAE0-823C-2410-0551329E68B0}"/>
              </a:ext>
            </a:extLst>
          </p:cNvPr>
          <p:cNvSpPr>
            <a:spLocks noGrp="1"/>
          </p:cNvSpPr>
          <p:nvPr>
            <p:ph type="dt" sz="half" idx="10"/>
          </p:nvPr>
        </p:nvSpPr>
        <p:spPr/>
        <p:txBody>
          <a:bodyPr/>
          <a:lstStyle/>
          <a:p>
            <a:fld id="{042428CA-52EF-A746-8748-EDECF2C40526}" type="datetime1">
              <a:rPr lang="en-US" smtClean="0"/>
              <a:t>11/28/23</a:t>
            </a:fld>
            <a:endParaRPr lang="en-IL"/>
          </a:p>
        </p:txBody>
      </p:sp>
      <p:sp>
        <p:nvSpPr>
          <p:cNvPr id="6" name="Footer Placeholder 5">
            <a:extLst>
              <a:ext uri="{FF2B5EF4-FFF2-40B4-BE49-F238E27FC236}">
                <a16:creationId xmlns:a16="http://schemas.microsoft.com/office/drawing/2014/main" id="{3CF27453-FCE8-A82E-716E-CD7B8358DD59}"/>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176F9F15-511C-DB7A-A0E9-4B5EBCC91F1F}"/>
              </a:ext>
            </a:extLst>
          </p:cNvPr>
          <p:cNvSpPr>
            <a:spLocks noGrp="1"/>
          </p:cNvSpPr>
          <p:nvPr>
            <p:ph type="sldNum" sz="quarter" idx="12"/>
          </p:nvPr>
        </p:nvSpPr>
        <p:spPr/>
        <p:txBody>
          <a:bodyPr/>
          <a:lstStyle/>
          <a:p>
            <a:fld id="{25A2B63C-48A4-4B47-98FB-5FE83D6C6CFC}" type="slidenum">
              <a:rPr lang="en-IL" smtClean="0"/>
              <a:t>‹#›</a:t>
            </a:fld>
            <a:endParaRPr lang="en-IL"/>
          </a:p>
        </p:txBody>
      </p:sp>
    </p:spTree>
    <p:extLst>
      <p:ext uri="{BB962C8B-B14F-4D97-AF65-F5344CB8AC3E}">
        <p14:creationId xmlns:p14="http://schemas.microsoft.com/office/powerpoint/2010/main" val="2108217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FA5C54-7D04-3D31-77C7-D3969B2338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L"/>
          </a:p>
        </p:txBody>
      </p:sp>
      <p:sp>
        <p:nvSpPr>
          <p:cNvPr id="3" name="Text Placeholder 2">
            <a:extLst>
              <a:ext uri="{FF2B5EF4-FFF2-40B4-BE49-F238E27FC236}">
                <a16:creationId xmlns:a16="http://schemas.microsoft.com/office/drawing/2014/main" id="{5B9E87A0-24CE-39CD-BF4A-F7B3CB4846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6B5AEEA8-145A-2944-2F7A-18BC2819CC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FFCCD0-758F-2249-A9EF-F16362CF0ED7}" type="datetime1">
              <a:rPr lang="en-US" smtClean="0"/>
              <a:t>11/28/23</a:t>
            </a:fld>
            <a:endParaRPr lang="en-IL"/>
          </a:p>
        </p:txBody>
      </p:sp>
      <p:sp>
        <p:nvSpPr>
          <p:cNvPr id="5" name="Footer Placeholder 4">
            <a:extLst>
              <a:ext uri="{FF2B5EF4-FFF2-40B4-BE49-F238E27FC236}">
                <a16:creationId xmlns:a16="http://schemas.microsoft.com/office/drawing/2014/main" id="{75F13789-544E-401A-A712-F988F188DB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L"/>
          </a:p>
        </p:txBody>
      </p:sp>
      <p:sp>
        <p:nvSpPr>
          <p:cNvPr id="6" name="Slide Number Placeholder 5">
            <a:extLst>
              <a:ext uri="{FF2B5EF4-FFF2-40B4-BE49-F238E27FC236}">
                <a16:creationId xmlns:a16="http://schemas.microsoft.com/office/drawing/2014/main" id="{746FE1E7-2474-E108-1377-31C6CF00B2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A2B63C-48A4-4B47-98FB-5FE83D6C6CFC}" type="slidenum">
              <a:rPr lang="en-IL" smtClean="0"/>
              <a:t>‹#›</a:t>
            </a:fld>
            <a:endParaRPr lang="en-IL"/>
          </a:p>
        </p:txBody>
      </p:sp>
    </p:spTree>
    <p:extLst>
      <p:ext uri="{BB962C8B-B14F-4D97-AF65-F5344CB8AC3E}">
        <p14:creationId xmlns:p14="http://schemas.microsoft.com/office/powerpoint/2010/main" val="3813263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hemeOverride" Target="../theme/themeOverride1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hemeOverride" Target="../theme/themeOverride3.xml"/><Relationship Id="rId6" Type="http://schemas.openxmlformats.org/officeDocument/2006/relationships/hyperlink" Target="https://arxiv.org/abs/2108.01694" TargetMode="External"/><Relationship Id="rId5" Type="http://schemas.openxmlformats.org/officeDocument/2006/relationships/image" Target="../media/image7.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hemeOverride" Target="../theme/themeOverride4.xml"/><Relationship Id="rId5" Type="http://schemas.openxmlformats.org/officeDocument/2006/relationships/hyperlink" Target="https://arxiv.org/abs/2108.01694"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hemeOverride" Target="../theme/themeOverride5.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hemeOverride" Target="../theme/themeOverride6.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xml"/><Relationship Id="rId7"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hemeOverride" Target="../theme/themeOverride7.xml"/><Relationship Id="rId6" Type="http://schemas.openxmlformats.org/officeDocument/2006/relationships/image" Target="../media/image19.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slideLayout" Target="../slideLayouts/slideLayout1.xml"/><Relationship Id="rId1" Type="http://schemas.openxmlformats.org/officeDocument/2006/relationships/themeOverride" Target="../theme/themeOverride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hemeOverride" Target="../theme/themeOverride9.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rgbClr val="D2E1E9"/>
            </a:gs>
            <a:gs pos="100000">
              <a:srgbClr val="BBCCE9"/>
            </a:gs>
            <a:gs pos="100000">
              <a:srgbClr val="CADCE4"/>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F4B11-2DAF-A6B5-F640-B6555208B9F2}"/>
              </a:ext>
            </a:extLst>
          </p:cNvPr>
          <p:cNvSpPr>
            <a:spLocks noGrp="1"/>
          </p:cNvSpPr>
          <p:nvPr>
            <p:ph type="ctrTitle"/>
          </p:nvPr>
        </p:nvSpPr>
        <p:spPr>
          <a:xfrm>
            <a:off x="1524000" y="94457"/>
            <a:ext cx="9144000" cy="1108364"/>
          </a:xfrm>
        </p:spPr>
        <p:txBody>
          <a:bodyPr>
            <a:normAutofit/>
          </a:bodyPr>
          <a:lstStyle/>
          <a:p>
            <a:pPr algn="ctr" defTabSz="914400" eaLnBrk="1" latinLnBrk="0" hangingPunct="1">
              <a:lnSpc>
                <a:spcPct val="90000"/>
              </a:lnSpc>
              <a:spcBef>
                <a:spcPct val="0"/>
              </a:spcBef>
              <a:buNone/>
            </a:pPr>
            <a:r>
              <a:rPr lang="en-US" sz="5400" dirty="0"/>
              <a:t>VM Vetoing Update</a:t>
            </a:r>
            <a:endParaRPr lang="en-IL" sz="5400" dirty="0"/>
          </a:p>
        </p:txBody>
      </p:sp>
      <p:sp>
        <p:nvSpPr>
          <p:cNvPr id="3" name="Subtitle 2">
            <a:extLst>
              <a:ext uri="{FF2B5EF4-FFF2-40B4-BE49-F238E27FC236}">
                <a16:creationId xmlns:a16="http://schemas.microsoft.com/office/drawing/2014/main" id="{CF527D5F-0F45-833F-CDE1-2426276B5DCA}"/>
              </a:ext>
            </a:extLst>
          </p:cNvPr>
          <p:cNvSpPr>
            <a:spLocks noGrp="1"/>
          </p:cNvSpPr>
          <p:nvPr>
            <p:ph type="subTitle" idx="1"/>
          </p:nvPr>
        </p:nvSpPr>
        <p:spPr>
          <a:xfrm>
            <a:off x="1524000" y="1440693"/>
            <a:ext cx="9144000" cy="2567853"/>
          </a:xfrm>
        </p:spPr>
        <p:txBody>
          <a:bodyPr>
            <a:normAutofit lnSpcReduction="10000"/>
          </a:bodyPr>
          <a:lstStyle/>
          <a:p>
            <a:r>
              <a:rPr lang="en-IL" sz="2800" dirty="0"/>
              <a:t>eA Group Meeting</a:t>
            </a:r>
          </a:p>
          <a:p>
            <a:endParaRPr lang="en-IL" dirty="0"/>
          </a:p>
          <a:p>
            <a:r>
              <a:rPr lang="en-IL" sz="2000" dirty="0"/>
              <a:t>Zvi Citron, Michael Pitt, </a:t>
            </a:r>
            <a:r>
              <a:rPr lang="en-IL" sz="2000" u="sng" dirty="0"/>
              <a:t>Eden Mautner</a:t>
            </a:r>
            <a:endParaRPr lang="en-IL" dirty="0"/>
          </a:p>
          <a:p>
            <a:r>
              <a:rPr lang="en-IL" sz="2000" dirty="0"/>
              <a:t>BGU RHI Group</a:t>
            </a:r>
          </a:p>
          <a:p>
            <a:endParaRPr lang="en-IL" dirty="0"/>
          </a:p>
          <a:p>
            <a:r>
              <a:rPr lang="en-IL" sz="2000" dirty="0"/>
              <a:t>28.11.2023</a:t>
            </a:r>
          </a:p>
        </p:txBody>
      </p:sp>
      <p:pic>
        <p:nvPicPr>
          <p:cNvPr id="5" name="Picture 4" descr="A picture containing logo&#10;&#10;Description automatically generated">
            <a:extLst>
              <a:ext uri="{FF2B5EF4-FFF2-40B4-BE49-F238E27FC236}">
                <a16:creationId xmlns:a16="http://schemas.microsoft.com/office/drawing/2014/main" id="{9E752604-B021-DFCE-6AB1-867ECE9E0E27}"/>
              </a:ext>
            </a:extLst>
          </p:cNvPr>
          <p:cNvPicPr>
            <a:picLocks noChangeAspect="1"/>
          </p:cNvPicPr>
          <p:nvPr/>
        </p:nvPicPr>
        <p:blipFill>
          <a:blip r:embed="rId3"/>
          <a:stretch>
            <a:fillRect/>
          </a:stretch>
        </p:blipFill>
        <p:spPr>
          <a:xfrm>
            <a:off x="1703838" y="4627418"/>
            <a:ext cx="2197100" cy="1676400"/>
          </a:xfrm>
          <a:prstGeom prst="rect">
            <a:avLst/>
          </a:prstGeom>
        </p:spPr>
      </p:pic>
      <p:pic>
        <p:nvPicPr>
          <p:cNvPr id="7" name="Picture 6" descr="Text&#10;&#10;Description automatically generated">
            <a:extLst>
              <a:ext uri="{FF2B5EF4-FFF2-40B4-BE49-F238E27FC236}">
                <a16:creationId xmlns:a16="http://schemas.microsoft.com/office/drawing/2014/main" id="{77A250CF-46C0-8278-CA95-B53102FDADD3}"/>
              </a:ext>
            </a:extLst>
          </p:cNvPr>
          <p:cNvPicPr>
            <a:picLocks noChangeAspect="1"/>
          </p:cNvPicPr>
          <p:nvPr/>
        </p:nvPicPr>
        <p:blipFill>
          <a:blip r:embed="rId4"/>
          <a:stretch>
            <a:fillRect/>
          </a:stretch>
        </p:blipFill>
        <p:spPr>
          <a:xfrm>
            <a:off x="4116981" y="4627418"/>
            <a:ext cx="6400800" cy="1676400"/>
          </a:xfrm>
          <a:prstGeom prst="rect">
            <a:avLst/>
          </a:prstGeom>
        </p:spPr>
      </p:pic>
      <p:sp>
        <p:nvSpPr>
          <p:cNvPr id="6" name="Slide Number Placeholder 12">
            <a:extLst>
              <a:ext uri="{FF2B5EF4-FFF2-40B4-BE49-F238E27FC236}">
                <a16:creationId xmlns:a16="http://schemas.microsoft.com/office/drawing/2014/main" id="{32465841-CBF8-C608-D3C3-8EA28867D826}"/>
              </a:ext>
            </a:extLst>
          </p:cNvPr>
          <p:cNvSpPr>
            <a:spLocks noGrp="1"/>
          </p:cNvSpPr>
          <p:nvPr>
            <p:ph type="sldNum" sz="quarter" idx="12"/>
          </p:nvPr>
        </p:nvSpPr>
        <p:spPr>
          <a:xfrm>
            <a:off x="9448800" y="6462760"/>
            <a:ext cx="2743200" cy="365125"/>
          </a:xfrm>
        </p:spPr>
        <p:txBody>
          <a:bodyPr/>
          <a:lstStyle/>
          <a:p>
            <a:fld id="{25A2B63C-48A4-4B47-98FB-5FE83D6C6CFC}" type="slidenum">
              <a:rPr lang="en-IL" smtClean="0"/>
              <a:t>1</a:t>
            </a:fld>
            <a:endParaRPr lang="en-IL" dirty="0"/>
          </a:p>
        </p:txBody>
      </p:sp>
    </p:spTree>
    <p:extLst>
      <p:ext uri="{BB962C8B-B14F-4D97-AF65-F5344CB8AC3E}">
        <p14:creationId xmlns:p14="http://schemas.microsoft.com/office/powerpoint/2010/main" val="3446791233"/>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rgbClr val="D2E1E9"/>
            </a:gs>
            <a:gs pos="100000">
              <a:srgbClr val="BBCCE9"/>
            </a:gs>
            <a:gs pos="100000">
              <a:srgbClr val="CADCE4"/>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2EFDD7CF-CE8B-3DD2-08A5-D86FD2622609}"/>
              </a:ext>
            </a:extLst>
          </p:cNvPr>
          <p:cNvGrpSpPr/>
          <p:nvPr/>
        </p:nvGrpSpPr>
        <p:grpSpPr>
          <a:xfrm>
            <a:off x="5116979" y="39965"/>
            <a:ext cx="3302006" cy="4394625"/>
            <a:chOff x="5116979" y="39965"/>
            <a:chExt cx="3302006" cy="4394625"/>
          </a:xfrm>
        </p:grpSpPr>
        <p:pic>
          <p:nvPicPr>
            <p:cNvPr id="5" name="Picture 4">
              <a:extLst>
                <a:ext uri="{FF2B5EF4-FFF2-40B4-BE49-F238E27FC236}">
                  <a16:creationId xmlns:a16="http://schemas.microsoft.com/office/drawing/2014/main" id="{53064876-A6FE-032D-F566-E01BCDE30E40}"/>
                </a:ext>
              </a:extLst>
            </p:cNvPr>
            <p:cNvPicPr>
              <a:picLocks noChangeAspect="1"/>
            </p:cNvPicPr>
            <p:nvPr/>
          </p:nvPicPr>
          <p:blipFill>
            <a:blip r:embed="rId3"/>
            <a:stretch>
              <a:fillRect/>
            </a:stretch>
          </p:blipFill>
          <p:spPr>
            <a:xfrm>
              <a:off x="5116979" y="39965"/>
              <a:ext cx="3302006" cy="4394625"/>
            </a:xfrm>
            <a:prstGeom prst="rect">
              <a:avLst/>
            </a:prstGeom>
          </p:spPr>
        </p:pic>
        <p:pic>
          <p:nvPicPr>
            <p:cNvPr id="53" name="Picture 52" descr="A graph of a number of different colored lines&#10;&#10;Description automatically generated">
              <a:extLst>
                <a:ext uri="{FF2B5EF4-FFF2-40B4-BE49-F238E27FC236}">
                  <a16:creationId xmlns:a16="http://schemas.microsoft.com/office/drawing/2014/main" id="{D6792722-AF0F-F697-49B1-F426F5CC68A4}"/>
                </a:ext>
              </a:extLst>
            </p:cNvPr>
            <p:cNvPicPr>
              <a:picLocks noChangeAspect="1"/>
            </p:cNvPicPr>
            <p:nvPr/>
          </p:nvPicPr>
          <p:blipFill rotWithShape="1">
            <a:blip r:embed="rId4"/>
            <a:srcRect l="12516" t="10289" r="55701" b="86548"/>
            <a:stretch/>
          </p:blipFill>
          <p:spPr>
            <a:xfrm>
              <a:off x="5560411" y="503369"/>
              <a:ext cx="901935" cy="129585"/>
            </a:xfrm>
            <a:prstGeom prst="rect">
              <a:avLst/>
            </a:prstGeom>
          </p:spPr>
        </p:pic>
      </p:grpSp>
      <p:sp>
        <p:nvSpPr>
          <p:cNvPr id="6" name="Subtitle 2">
            <a:extLst>
              <a:ext uri="{FF2B5EF4-FFF2-40B4-BE49-F238E27FC236}">
                <a16:creationId xmlns:a16="http://schemas.microsoft.com/office/drawing/2014/main" id="{3E839D05-77E0-D935-FA75-7404007A07D6}"/>
              </a:ext>
            </a:extLst>
          </p:cNvPr>
          <p:cNvSpPr txBox="1">
            <a:spLocks/>
          </p:cNvSpPr>
          <p:nvPr/>
        </p:nvSpPr>
        <p:spPr>
          <a:xfrm>
            <a:off x="-39905" y="226139"/>
            <a:ext cx="11844669" cy="10714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defTabSz="914400" rtl="0" eaLnBrk="1" latinLnBrk="0" hangingPunct="1">
              <a:lnSpc>
                <a:spcPct val="90000"/>
              </a:lnSpc>
              <a:spcBef>
                <a:spcPts val="1000"/>
              </a:spcBef>
              <a:buFont typeface="Arial" panose="020B0604020202020204" pitchFamily="34" charset="0"/>
              <a:buChar char="•"/>
            </a:pPr>
            <a:endParaRPr lang="en-IL" sz="2000" dirty="0"/>
          </a:p>
        </p:txBody>
      </p:sp>
      <p:sp>
        <p:nvSpPr>
          <p:cNvPr id="2" name="Title 1">
            <a:extLst>
              <a:ext uri="{FF2B5EF4-FFF2-40B4-BE49-F238E27FC236}">
                <a16:creationId xmlns:a16="http://schemas.microsoft.com/office/drawing/2014/main" id="{87A82393-52EE-02C8-1371-5A46D33552AF}"/>
              </a:ext>
            </a:extLst>
          </p:cNvPr>
          <p:cNvSpPr txBox="1">
            <a:spLocks/>
          </p:cNvSpPr>
          <p:nvPr/>
        </p:nvSpPr>
        <p:spPr>
          <a:xfrm>
            <a:off x="-2515984" y="-13145"/>
            <a:ext cx="9144000" cy="8280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4800" dirty="0"/>
              <a:t>Comparison </a:t>
            </a:r>
            <a:r>
              <a:rPr lang="en-US" sz="5400" dirty="0"/>
              <a:t> </a:t>
            </a:r>
            <a:endParaRPr lang="en-IL" sz="5400" dirty="0"/>
          </a:p>
        </p:txBody>
      </p:sp>
      <p:pic>
        <p:nvPicPr>
          <p:cNvPr id="7" name="Picture 6">
            <a:extLst>
              <a:ext uri="{FF2B5EF4-FFF2-40B4-BE49-F238E27FC236}">
                <a16:creationId xmlns:a16="http://schemas.microsoft.com/office/drawing/2014/main" id="{DDB9874E-4AA7-A8E0-5A2E-F417902DEFBA}"/>
              </a:ext>
            </a:extLst>
          </p:cNvPr>
          <p:cNvPicPr>
            <a:picLocks noChangeAspect="1"/>
          </p:cNvPicPr>
          <p:nvPr/>
        </p:nvPicPr>
        <p:blipFill>
          <a:blip r:embed="rId5"/>
          <a:stretch>
            <a:fillRect/>
          </a:stretch>
        </p:blipFill>
        <p:spPr>
          <a:xfrm>
            <a:off x="8703524" y="39965"/>
            <a:ext cx="3302006" cy="4394625"/>
          </a:xfrm>
          <a:prstGeom prst="rect">
            <a:avLst/>
          </a:prstGeom>
        </p:spPr>
      </p:pic>
      <p:sp>
        <p:nvSpPr>
          <p:cNvPr id="4" name="TextBox 3">
            <a:extLst>
              <a:ext uri="{FF2B5EF4-FFF2-40B4-BE49-F238E27FC236}">
                <a16:creationId xmlns:a16="http://schemas.microsoft.com/office/drawing/2014/main" id="{CF39ECE3-4198-D3A8-8D92-B3C684387226}"/>
              </a:ext>
            </a:extLst>
          </p:cNvPr>
          <p:cNvSpPr txBox="1"/>
          <p:nvPr/>
        </p:nvSpPr>
        <p:spPr>
          <a:xfrm>
            <a:off x="160861" y="931280"/>
            <a:ext cx="5054179" cy="954107"/>
          </a:xfrm>
          <a:prstGeom prst="rect">
            <a:avLst/>
          </a:prstGeom>
          <a:noFill/>
        </p:spPr>
        <p:txBody>
          <a:bodyPr wrap="square" rtlCol="0">
            <a:spAutoFit/>
          </a:bodyPr>
          <a:lstStyle/>
          <a:p>
            <a:pPr marL="285750" indent="-285750">
              <a:buFont typeface="Arial" panose="020B0604020202020204" pitchFamily="34" charset="0"/>
              <a:buChar char="•"/>
            </a:pPr>
            <a:r>
              <a:rPr lang="en-IL" sz="1400" dirty="0"/>
              <a:t>The shape of the “tales” starting from veto 2 forward seems different. </a:t>
            </a:r>
            <a:r>
              <a:rPr lang="en-IL" sz="1400" u="sng" dirty="0"/>
              <a:t>A</a:t>
            </a:r>
            <a:r>
              <a:rPr lang="en-US" sz="1400" u="sng" dirty="0"/>
              <a:t>n</a:t>
            </a:r>
            <a:r>
              <a:rPr lang="en-IL" sz="1400" u="sng" dirty="0"/>
              <a:t>y ideas why? </a:t>
            </a:r>
          </a:p>
          <a:p>
            <a:pPr marL="285750" indent="-285750">
              <a:buFont typeface="Arial" panose="020B0604020202020204" pitchFamily="34" charset="0"/>
              <a:buChar char="•"/>
            </a:pPr>
            <a:endParaRPr lang="en-IL" sz="1400" u="sng" dirty="0"/>
          </a:p>
          <a:p>
            <a:pPr marL="285750" indent="-285750">
              <a:buFont typeface="Arial" panose="020B0604020202020204" pitchFamily="34" charset="0"/>
              <a:buChar char="•"/>
            </a:pPr>
            <a:endParaRPr lang="en-IL" sz="1400" u="sng" dirty="0"/>
          </a:p>
        </p:txBody>
      </p:sp>
      <p:sp>
        <p:nvSpPr>
          <p:cNvPr id="20" name="TextBox 19">
            <a:extLst>
              <a:ext uri="{FF2B5EF4-FFF2-40B4-BE49-F238E27FC236}">
                <a16:creationId xmlns:a16="http://schemas.microsoft.com/office/drawing/2014/main" id="{2D20C7B1-1462-254D-F960-E800A195E209}"/>
              </a:ext>
            </a:extLst>
          </p:cNvPr>
          <p:cNvSpPr txBox="1"/>
          <p:nvPr/>
        </p:nvSpPr>
        <p:spPr>
          <a:xfrm>
            <a:off x="59755" y="1691982"/>
            <a:ext cx="4504273"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t>Would expect ratio of survived events to be same after veto1. This is not the case.. </a:t>
            </a:r>
            <a:endParaRPr lang="en-IL" sz="1400" u="sng" dirty="0"/>
          </a:p>
          <a:p>
            <a:pPr marL="285750" indent="-285750">
              <a:buFont typeface="Arial" panose="020B0604020202020204" pitchFamily="34" charset="0"/>
              <a:buChar char="•"/>
            </a:pPr>
            <a:endParaRPr lang="en-IL" sz="1400" u="sng" dirty="0"/>
          </a:p>
          <a:p>
            <a:pPr marL="285750" indent="-285750">
              <a:buFont typeface="Arial" panose="020B0604020202020204" pitchFamily="34" charset="0"/>
              <a:buChar char="•"/>
            </a:pPr>
            <a:endParaRPr lang="en-IL" sz="1400" u="sng" dirty="0"/>
          </a:p>
        </p:txBody>
      </p:sp>
      <p:graphicFrame>
        <p:nvGraphicFramePr>
          <p:cNvPr id="21" name="Table 20">
            <a:extLst>
              <a:ext uri="{FF2B5EF4-FFF2-40B4-BE49-F238E27FC236}">
                <a16:creationId xmlns:a16="http://schemas.microsoft.com/office/drawing/2014/main" id="{CEC8E4F0-3465-D1E5-4357-0B1B63A9C8D5}"/>
              </a:ext>
            </a:extLst>
          </p:cNvPr>
          <p:cNvGraphicFramePr>
            <a:graphicFrameLocks noGrp="1"/>
          </p:cNvGraphicFramePr>
          <p:nvPr>
            <p:extLst>
              <p:ext uri="{D42A27DB-BD31-4B8C-83A1-F6EECF244321}">
                <p14:modId xmlns:p14="http://schemas.microsoft.com/office/powerpoint/2010/main" val="205804500"/>
              </p:ext>
            </p:extLst>
          </p:nvPr>
        </p:nvGraphicFramePr>
        <p:xfrm>
          <a:off x="5116979" y="4620764"/>
          <a:ext cx="1907587" cy="1760220"/>
        </p:xfrm>
        <a:graphic>
          <a:graphicData uri="http://schemas.openxmlformats.org/drawingml/2006/table">
            <a:tbl>
              <a:tblPr firstRow="1" bandRow="1">
                <a:tableStyleId>{5C22544A-7EE6-4342-B048-85BDC9FD1C3A}</a:tableStyleId>
              </a:tblPr>
              <a:tblGrid>
                <a:gridCol w="1099308">
                  <a:extLst>
                    <a:ext uri="{9D8B030D-6E8A-4147-A177-3AD203B41FA5}">
                      <a16:colId xmlns:a16="http://schemas.microsoft.com/office/drawing/2014/main" val="1347713338"/>
                    </a:ext>
                  </a:extLst>
                </a:gridCol>
                <a:gridCol w="808279">
                  <a:extLst>
                    <a:ext uri="{9D8B030D-6E8A-4147-A177-3AD203B41FA5}">
                      <a16:colId xmlns:a16="http://schemas.microsoft.com/office/drawing/2014/main" val="1684078175"/>
                    </a:ext>
                  </a:extLst>
                </a:gridCol>
              </a:tblGrid>
              <a:tr h="191603">
                <a:tc gridSpan="2">
                  <a:txBody>
                    <a:bodyPr/>
                    <a:lstStyle/>
                    <a:p>
                      <a:pPr algn="ctr"/>
                      <a:r>
                        <a:rPr lang="en-IL" sz="1050" dirty="0"/>
                        <a:t>With beam pipe</a:t>
                      </a:r>
                    </a:p>
                  </a:txBody>
                  <a:tcPr/>
                </a:tc>
                <a:tc hMerge="1">
                  <a:txBody>
                    <a:bodyPr/>
                    <a:lstStyle/>
                    <a:p>
                      <a:pPr algn="ctr"/>
                      <a:endParaRPr lang="en-IL" sz="1050" dirty="0"/>
                    </a:p>
                  </a:txBody>
                  <a:tcPr/>
                </a:tc>
                <a:extLst>
                  <a:ext uri="{0D108BD9-81ED-4DB2-BD59-A6C34878D82A}">
                    <a16:rowId xmlns:a16="http://schemas.microsoft.com/office/drawing/2014/main" val="2331954877"/>
                  </a:ext>
                </a:extLst>
              </a:tr>
              <a:tr h="192371">
                <a:tc>
                  <a:txBody>
                    <a:bodyPr/>
                    <a:lstStyle/>
                    <a:p>
                      <a:pPr algn="ctr"/>
                      <a:r>
                        <a:rPr lang="en-IL" sz="1050" dirty="0"/>
                        <a:t>Veto 1</a:t>
                      </a:r>
                    </a:p>
                  </a:txBody>
                  <a:tcPr/>
                </a:tc>
                <a:tc>
                  <a:txBody>
                    <a:bodyPr/>
                    <a:lstStyle/>
                    <a:p>
                      <a:pPr algn="ctr"/>
                      <a:r>
                        <a:rPr lang="en-IL" sz="1050" dirty="0"/>
                        <a:t>~ 94.89%</a:t>
                      </a:r>
                    </a:p>
                  </a:txBody>
                  <a:tcPr/>
                </a:tc>
                <a:extLst>
                  <a:ext uri="{0D108BD9-81ED-4DB2-BD59-A6C34878D82A}">
                    <a16:rowId xmlns:a16="http://schemas.microsoft.com/office/drawing/2014/main" val="4241677905"/>
                  </a:ext>
                </a:extLst>
              </a:tr>
              <a:tr h="192371">
                <a:tc>
                  <a:txBody>
                    <a:bodyPr/>
                    <a:lstStyle/>
                    <a:p>
                      <a:pPr algn="ctr"/>
                      <a:r>
                        <a:rPr lang="en-IL" sz="1050" dirty="0"/>
                        <a:t>Veto 2</a:t>
                      </a:r>
                    </a:p>
                  </a:txBody>
                  <a:tcPr/>
                </a:tc>
                <a:tc>
                  <a:txBody>
                    <a:bodyPr/>
                    <a:lstStyle/>
                    <a:p>
                      <a:pPr algn="ctr"/>
                      <a:r>
                        <a:rPr lang="en-IL" sz="1050" dirty="0"/>
                        <a:t>~ 7.15%</a:t>
                      </a:r>
                    </a:p>
                  </a:txBody>
                  <a:tcPr/>
                </a:tc>
                <a:extLst>
                  <a:ext uri="{0D108BD9-81ED-4DB2-BD59-A6C34878D82A}">
                    <a16:rowId xmlns:a16="http://schemas.microsoft.com/office/drawing/2014/main" val="472287510"/>
                  </a:ext>
                </a:extLst>
              </a:tr>
              <a:tr h="192371">
                <a:tc>
                  <a:txBody>
                    <a:bodyPr/>
                    <a:lstStyle/>
                    <a:p>
                      <a:pPr algn="ctr"/>
                      <a:r>
                        <a:rPr lang="en-IL" sz="1050" dirty="0"/>
                        <a:t>Veto 3</a:t>
                      </a:r>
                    </a:p>
                  </a:txBody>
                  <a:tcPr/>
                </a:tc>
                <a:tc>
                  <a:txBody>
                    <a:bodyPr/>
                    <a:lstStyle/>
                    <a:p>
                      <a:pPr algn="ctr"/>
                      <a:r>
                        <a:rPr lang="en-IL" sz="1050" dirty="0"/>
                        <a:t>~ 0.57%</a:t>
                      </a:r>
                    </a:p>
                  </a:txBody>
                  <a:tcPr/>
                </a:tc>
                <a:extLst>
                  <a:ext uri="{0D108BD9-81ED-4DB2-BD59-A6C34878D82A}">
                    <a16:rowId xmlns:a16="http://schemas.microsoft.com/office/drawing/2014/main" val="311287750"/>
                  </a:ext>
                </a:extLst>
              </a:tr>
              <a:tr h="192371">
                <a:tc>
                  <a:txBody>
                    <a:bodyPr/>
                    <a:lstStyle/>
                    <a:p>
                      <a:pPr algn="ctr"/>
                      <a:r>
                        <a:rPr lang="en-IL" sz="1050" dirty="0"/>
                        <a:t>Veto 4</a:t>
                      </a:r>
                    </a:p>
                  </a:txBody>
                  <a:tcPr/>
                </a:tc>
                <a:tc>
                  <a:txBody>
                    <a:bodyPr/>
                    <a:lstStyle/>
                    <a:p>
                      <a:pPr algn="ctr"/>
                      <a:r>
                        <a:rPr lang="en-IL" sz="1050" dirty="0"/>
                        <a:t>~ 0.56%</a:t>
                      </a:r>
                    </a:p>
                  </a:txBody>
                  <a:tcPr/>
                </a:tc>
                <a:extLst>
                  <a:ext uri="{0D108BD9-81ED-4DB2-BD59-A6C34878D82A}">
                    <a16:rowId xmlns:a16="http://schemas.microsoft.com/office/drawing/2014/main" val="4247680640"/>
                  </a:ext>
                </a:extLst>
              </a:tr>
              <a:tr h="192371">
                <a:tc>
                  <a:txBody>
                    <a:bodyPr/>
                    <a:lstStyle/>
                    <a:p>
                      <a:pPr algn="ctr"/>
                      <a:r>
                        <a:rPr lang="en-IL" sz="1050" dirty="0"/>
                        <a:t>Veto 5</a:t>
                      </a:r>
                    </a:p>
                  </a:txBody>
                  <a:tcPr/>
                </a:tc>
                <a:tc>
                  <a:txBody>
                    <a:bodyPr/>
                    <a:lstStyle/>
                    <a:p>
                      <a:pPr algn="ctr"/>
                      <a:r>
                        <a:rPr lang="en-IL" sz="1050" dirty="0"/>
                        <a:t>~ 0.55%</a:t>
                      </a:r>
                    </a:p>
                  </a:txBody>
                  <a:tcPr/>
                </a:tc>
                <a:extLst>
                  <a:ext uri="{0D108BD9-81ED-4DB2-BD59-A6C34878D82A}">
                    <a16:rowId xmlns:a16="http://schemas.microsoft.com/office/drawing/2014/main" val="3410963485"/>
                  </a:ext>
                </a:extLst>
              </a:tr>
              <a:tr h="192371">
                <a:tc>
                  <a:txBody>
                    <a:bodyPr/>
                    <a:lstStyle/>
                    <a:p>
                      <a:pPr algn="ctr"/>
                      <a:r>
                        <a:rPr lang="en-IL" sz="1050" dirty="0"/>
                        <a:t>Veto 6</a:t>
                      </a:r>
                    </a:p>
                  </a:txBody>
                  <a:tcPr/>
                </a:tc>
                <a:tc>
                  <a:txBody>
                    <a:bodyPr/>
                    <a:lstStyle/>
                    <a:p>
                      <a:pPr algn="ctr"/>
                      <a:r>
                        <a:rPr lang="en-IL" sz="1050" dirty="0"/>
                        <a:t>~ 0.32%</a:t>
                      </a:r>
                    </a:p>
                  </a:txBody>
                  <a:tcPr/>
                </a:tc>
                <a:extLst>
                  <a:ext uri="{0D108BD9-81ED-4DB2-BD59-A6C34878D82A}">
                    <a16:rowId xmlns:a16="http://schemas.microsoft.com/office/drawing/2014/main" val="3855954329"/>
                  </a:ext>
                </a:extLst>
              </a:tr>
            </a:tbl>
          </a:graphicData>
        </a:graphic>
      </p:graphicFrame>
      <p:graphicFrame>
        <p:nvGraphicFramePr>
          <p:cNvPr id="22" name="Table 21">
            <a:extLst>
              <a:ext uri="{FF2B5EF4-FFF2-40B4-BE49-F238E27FC236}">
                <a16:creationId xmlns:a16="http://schemas.microsoft.com/office/drawing/2014/main" id="{0F68BB08-9465-826E-797B-1B9C32FAB38C}"/>
              </a:ext>
            </a:extLst>
          </p:cNvPr>
          <p:cNvGraphicFramePr>
            <a:graphicFrameLocks noGrp="1"/>
          </p:cNvGraphicFramePr>
          <p:nvPr>
            <p:extLst>
              <p:ext uri="{D42A27DB-BD31-4B8C-83A1-F6EECF244321}">
                <p14:modId xmlns:p14="http://schemas.microsoft.com/office/powerpoint/2010/main" val="3120766117"/>
              </p:ext>
            </p:extLst>
          </p:nvPr>
        </p:nvGraphicFramePr>
        <p:xfrm>
          <a:off x="8729134" y="4620181"/>
          <a:ext cx="1907587" cy="2011680"/>
        </p:xfrm>
        <a:graphic>
          <a:graphicData uri="http://schemas.openxmlformats.org/drawingml/2006/table">
            <a:tbl>
              <a:tblPr firstRow="1" bandRow="1">
                <a:tableStyleId>{5C22544A-7EE6-4342-B048-85BDC9FD1C3A}</a:tableStyleId>
              </a:tblPr>
              <a:tblGrid>
                <a:gridCol w="1099308">
                  <a:extLst>
                    <a:ext uri="{9D8B030D-6E8A-4147-A177-3AD203B41FA5}">
                      <a16:colId xmlns:a16="http://schemas.microsoft.com/office/drawing/2014/main" val="1347713338"/>
                    </a:ext>
                  </a:extLst>
                </a:gridCol>
                <a:gridCol w="808279">
                  <a:extLst>
                    <a:ext uri="{9D8B030D-6E8A-4147-A177-3AD203B41FA5}">
                      <a16:colId xmlns:a16="http://schemas.microsoft.com/office/drawing/2014/main" val="1684078175"/>
                    </a:ext>
                  </a:extLst>
                </a:gridCol>
              </a:tblGrid>
              <a:tr h="118829">
                <a:tc gridSpan="2">
                  <a:txBody>
                    <a:bodyPr/>
                    <a:lstStyle/>
                    <a:p>
                      <a:pPr algn="ctr"/>
                      <a:r>
                        <a:rPr lang="en-IL" sz="1050" dirty="0"/>
                        <a:t>Without beam pipe</a:t>
                      </a:r>
                    </a:p>
                  </a:txBody>
                  <a:tcPr/>
                </a:tc>
                <a:tc hMerge="1">
                  <a:txBody>
                    <a:bodyPr/>
                    <a:lstStyle/>
                    <a:p>
                      <a:pPr algn="ctr"/>
                      <a:endParaRPr lang="en-IL" sz="1050" dirty="0"/>
                    </a:p>
                  </a:txBody>
                  <a:tcPr/>
                </a:tc>
                <a:extLst>
                  <a:ext uri="{0D108BD9-81ED-4DB2-BD59-A6C34878D82A}">
                    <a16:rowId xmlns:a16="http://schemas.microsoft.com/office/drawing/2014/main" val="2829430502"/>
                  </a:ext>
                </a:extLst>
              </a:tr>
              <a:tr h="118829">
                <a:tc>
                  <a:txBody>
                    <a:bodyPr/>
                    <a:lstStyle/>
                    <a:p>
                      <a:pPr algn="ctr"/>
                      <a:r>
                        <a:rPr lang="en-IL" sz="1050" dirty="0"/>
                        <a:t>Veto 1</a:t>
                      </a:r>
                    </a:p>
                  </a:txBody>
                  <a:tcPr/>
                </a:tc>
                <a:tc>
                  <a:txBody>
                    <a:bodyPr/>
                    <a:lstStyle/>
                    <a:p>
                      <a:pPr algn="ctr"/>
                      <a:r>
                        <a:rPr lang="en-IL" sz="1050" dirty="0"/>
                        <a:t> 86.9%</a:t>
                      </a:r>
                    </a:p>
                  </a:txBody>
                  <a:tcPr/>
                </a:tc>
                <a:extLst>
                  <a:ext uri="{0D108BD9-81ED-4DB2-BD59-A6C34878D82A}">
                    <a16:rowId xmlns:a16="http://schemas.microsoft.com/office/drawing/2014/main" val="4241677905"/>
                  </a:ext>
                </a:extLst>
              </a:tr>
              <a:tr h="118829">
                <a:tc>
                  <a:txBody>
                    <a:bodyPr/>
                    <a:lstStyle/>
                    <a:p>
                      <a:pPr algn="ctr"/>
                      <a:r>
                        <a:rPr lang="en-IL" sz="1050" dirty="0"/>
                        <a:t>Veto 2</a:t>
                      </a:r>
                    </a:p>
                  </a:txBody>
                  <a:tcPr/>
                </a:tc>
                <a:tc>
                  <a:txBody>
                    <a:bodyPr/>
                    <a:lstStyle/>
                    <a:p>
                      <a:pPr algn="ctr"/>
                      <a:r>
                        <a:rPr lang="en-IL" sz="1050" dirty="0"/>
                        <a:t> 5.81%</a:t>
                      </a:r>
                    </a:p>
                  </a:txBody>
                  <a:tcPr/>
                </a:tc>
                <a:extLst>
                  <a:ext uri="{0D108BD9-81ED-4DB2-BD59-A6C34878D82A}">
                    <a16:rowId xmlns:a16="http://schemas.microsoft.com/office/drawing/2014/main" val="30684669"/>
                  </a:ext>
                </a:extLst>
              </a:tr>
              <a:tr h="118829">
                <a:tc>
                  <a:txBody>
                    <a:bodyPr/>
                    <a:lstStyle/>
                    <a:p>
                      <a:pPr algn="ctr"/>
                      <a:r>
                        <a:rPr lang="en-IL" sz="1050" dirty="0"/>
                        <a:t>Veto 3</a:t>
                      </a:r>
                    </a:p>
                  </a:txBody>
                  <a:tcPr/>
                </a:tc>
                <a:tc>
                  <a:txBody>
                    <a:bodyPr/>
                    <a:lstStyle/>
                    <a:p>
                      <a:pPr algn="ctr"/>
                      <a:r>
                        <a:rPr lang="en-IL" sz="1050" dirty="0"/>
                        <a:t> 5.81%</a:t>
                      </a:r>
                    </a:p>
                  </a:txBody>
                  <a:tcPr/>
                </a:tc>
                <a:extLst>
                  <a:ext uri="{0D108BD9-81ED-4DB2-BD59-A6C34878D82A}">
                    <a16:rowId xmlns:a16="http://schemas.microsoft.com/office/drawing/2014/main" val="472287510"/>
                  </a:ext>
                </a:extLst>
              </a:tr>
              <a:tr h="118829">
                <a:tc>
                  <a:txBody>
                    <a:bodyPr/>
                    <a:lstStyle/>
                    <a:p>
                      <a:pPr algn="ctr"/>
                      <a:r>
                        <a:rPr lang="en-IL" sz="1050" dirty="0"/>
                        <a:t>Veto 4</a:t>
                      </a:r>
                    </a:p>
                  </a:txBody>
                  <a:tcPr/>
                </a:tc>
                <a:tc>
                  <a:txBody>
                    <a:bodyPr/>
                    <a:lstStyle/>
                    <a:p>
                      <a:pPr algn="ctr"/>
                      <a:r>
                        <a:rPr lang="en-IL" sz="1050" dirty="0"/>
                        <a:t> 5.09%</a:t>
                      </a:r>
                    </a:p>
                  </a:txBody>
                  <a:tcPr/>
                </a:tc>
                <a:extLst>
                  <a:ext uri="{0D108BD9-81ED-4DB2-BD59-A6C34878D82A}">
                    <a16:rowId xmlns:a16="http://schemas.microsoft.com/office/drawing/2014/main" val="311287750"/>
                  </a:ext>
                </a:extLst>
              </a:tr>
              <a:tr h="118829">
                <a:tc>
                  <a:txBody>
                    <a:bodyPr/>
                    <a:lstStyle/>
                    <a:p>
                      <a:pPr algn="ctr"/>
                      <a:r>
                        <a:rPr lang="en-IL" sz="1050" dirty="0"/>
                        <a:t>Veto 5</a:t>
                      </a:r>
                    </a:p>
                  </a:txBody>
                  <a:tcPr/>
                </a:tc>
                <a:tc>
                  <a:txBody>
                    <a:bodyPr/>
                    <a:lstStyle/>
                    <a:p>
                      <a:pPr algn="ctr"/>
                      <a:r>
                        <a:rPr lang="en-IL" sz="1050" dirty="0"/>
                        <a:t> 4.32%</a:t>
                      </a:r>
                    </a:p>
                  </a:txBody>
                  <a:tcPr/>
                </a:tc>
                <a:extLst>
                  <a:ext uri="{0D108BD9-81ED-4DB2-BD59-A6C34878D82A}">
                    <a16:rowId xmlns:a16="http://schemas.microsoft.com/office/drawing/2014/main" val="4247680640"/>
                  </a:ext>
                </a:extLst>
              </a:tr>
              <a:tr h="118829">
                <a:tc>
                  <a:txBody>
                    <a:bodyPr/>
                    <a:lstStyle/>
                    <a:p>
                      <a:pPr algn="ctr"/>
                      <a:r>
                        <a:rPr lang="en-IL" sz="1050" dirty="0"/>
                        <a:t>Veto 6</a:t>
                      </a:r>
                    </a:p>
                  </a:txBody>
                  <a:tcPr/>
                </a:tc>
                <a:tc>
                  <a:txBody>
                    <a:bodyPr/>
                    <a:lstStyle/>
                    <a:p>
                      <a:pPr algn="ctr"/>
                      <a:r>
                        <a:rPr lang="en-IL" sz="1050" dirty="0"/>
                        <a:t> 2.29%</a:t>
                      </a:r>
                    </a:p>
                  </a:txBody>
                  <a:tcPr/>
                </a:tc>
                <a:extLst>
                  <a:ext uri="{0D108BD9-81ED-4DB2-BD59-A6C34878D82A}">
                    <a16:rowId xmlns:a16="http://schemas.microsoft.com/office/drawing/2014/main" val="3410963485"/>
                  </a:ext>
                </a:extLst>
              </a:tr>
              <a:tr h="118829">
                <a:tc>
                  <a:txBody>
                    <a:bodyPr/>
                    <a:lstStyle/>
                    <a:p>
                      <a:pPr algn="ctr"/>
                      <a:r>
                        <a:rPr lang="en-IL" sz="1050" dirty="0"/>
                        <a:t>Veto 7</a:t>
                      </a:r>
                    </a:p>
                  </a:txBody>
                  <a:tcPr/>
                </a:tc>
                <a:tc>
                  <a:txBody>
                    <a:bodyPr/>
                    <a:lstStyle/>
                    <a:p>
                      <a:pPr algn="ctr"/>
                      <a:r>
                        <a:rPr lang="en-IL" sz="1050" dirty="0"/>
                        <a:t>1.06%</a:t>
                      </a:r>
                    </a:p>
                  </a:txBody>
                  <a:tcPr/>
                </a:tc>
                <a:extLst>
                  <a:ext uri="{0D108BD9-81ED-4DB2-BD59-A6C34878D82A}">
                    <a16:rowId xmlns:a16="http://schemas.microsoft.com/office/drawing/2014/main" val="3855954329"/>
                  </a:ext>
                </a:extLst>
              </a:tr>
            </a:tbl>
          </a:graphicData>
        </a:graphic>
      </p:graphicFrame>
      <p:grpSp>
        <p:nvGrpSpPr>
          <p:cNvPr id="39" name="Group 38">
            <a:extLst>
              <a:ext uri="{FF2B5EF4-FFF2-40B4-BE49-F238E27FC236}">
                <a16:creationId xmlns:a16="http://schemas.microsoft.com/office/drawing/2014/main" id="{A2547AB7-2B99-95D7-8098-3038B3455357}"/>
              </a:ext>
            </a:extLst>
          </p:cNvPr>
          <p:cNvGrpSpPr/>
          <p:nvPr/>
        </p:nvGrpSpPr>
        <p:grpSpPr>
          <a:xfrm>
            <a:off x="3205140" y="2085442"/>
            <a:ext cx="7431582" cy="3036891"/>
            <a:chOff x="3205140" y="2085442"/>
            <a:chExt cx="7431582" cy="3036891"/>
          </a:xfrm>
        </p:grpSpPr>
        <p:sp>
          <p:nvSpPr>
            <p:cNvPr id="31" name="Oval 30">
              <a:extLst>
                <a:ext uri="{FF2B5EF4-FFF2-40B4-BE49-F238E27FC236}">
                  <a16:creationId xmlns:a16="http://schemas.microsoft.com/office/drawing/2014/main" id="{FFC68F50-FB62-6BE3-4256-B2D1739CF106}"/>
                </a:ext>
              </a:extLst>
            </p:cNvPr>
            <p:cNvSpPr/>
            <p:nvPr/>
          </p:nvSpPr>
          <p:spPr>
            <a:xfrm>
              <a:off x="6231467" y="4826287"/>
              <a:ext cx="793099" cy="296046"/>
            </a:xfrm>
            <a:prstGeom prst="ellipse">
              <a:avLst/>
            </a:prstGeom>
            <a:no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32" name="Oval 31">
              <a:extLst>
                <a:ext uri="{FF2B5EF4-FFF2-40B4-BE49-F238E27FC236}">
                  <a16:creationId xmlns:a16="http://schemas.microsoft.com/office/drawing/2014/main" id="{0ADF8C38-36A8-FCAF-9CDC-3412D75D0DCC}"/>
                </a:ext>
              </a:extLst>
            </p:cNvPr>
            <p:cNvSpPr/>
            <p:nvPr/>
          </p:nvSpPr>
          <p:spPr>
            <a:xfrm>
              <a:off x="9821334" y="4868333"/>
              <a:ext cx="815388" cy="254000"/>
            </a:xfrm>
            <a:prstGeom prst="ellipse">
              <a:avLst/>
            </a:prstGeom>
            <a:no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dirty="0"/>
            </a:p>
          </p:txBody>
        </p:sp>
        <p:cxnSp>
          <p:nvCxnSpPr>
            <p:cNvPr id="33" name="Straight Arrow Connector 32">
              <a:extLst>
                <a:ext uri="{FF2B5EF4-FFF2-40B4-BE49-F238E27FC236}">
                  <a16:creationId xmlns:a16="http://schemas.microsoft.com/office/drawing/2014/main" id="{FC1AB59F-2952-F9EA-66C4-AAD67565D42F}"/>
                </a:ext>
              </a:extLst>
            </p:cNvPr>
            <p:cNvCxnSpPr>
              <a:cxnSpLocks/>
            </p:cNvCxnSpPr>
            <p:nvPr/>
          </p:nvCxnSpPr>
          <p:spPr>
            <a:xfrm>
              <a:off x="3205140" y="2085442"/>
              <a:ext cx="3078473" cy="2824327"/>
            </a:xfrm>
            <a:prstGeom prst="straightConnector1">
              <a:avLst/>
            </a:prstGeom>
            <a:ln w="254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E55AB5A4-67E8-3D1D-D207-3ABB66D7A26F}"/>
                </a:ext>
              </a:extLst>
            </p:cNvPr>
            <p:cNvCxnSpPr>
              <a:cxnSpLocks/>
            </p:cNvCxnSpPr>
            <p:nvPr/>
          </p:nvCxnSpPr>
          <p:spPr>
            <a:xfrm>
              <a:off x="3209544" y="2085442"/>
              <a:ext cx="6611790" cy="2860051"/>
            </a:xfrm>
            <a:prstGeom prst="straightConnector1">
              <a:avLst/>
            </a:prstGeom>
            <a:ln w="254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0DD845EA-58F1-FDF4-99DD-7FDF59ADBC8E}"/>
                  </a:ext>
                </a:extLst>
              </p:cNvPr>
              <p:cNvSpPr txBox="1"/>
              <p:nvPr/>
            </p:nvSpPr>
            <p:spPr>
              <a:xfrm>
                <a:off x="47426" y="4284705"/>
                <a:ext cx="5196751" cy="2447914"/>
              </a:xfrm>
              <a:prstGeom prst="rect">
                <a:avLst/>
              </a:prstGeom>
              <a:noFill/>
            </p:spPr>
            <p:txBody>
              <a:bodyPr wrap="square" rtlCol="0">
                <a:spAutoFit/>
              </a:bodyPr>
              <a:lstStyle/>
              <a:p>
                <a:pPr>
                  <a:lnSpc>
                    <a:spcPct val="150000"/>
                  </a:lnSpc>
                </a:pPr>
                <a:r>
                  <a:rPr lang="en-US" sz="1400" b="1" u="sng" dirty="0"/>
                  <a:t>Up-to-date Vetoing Steps:</a:t>
                </a:r>
              </a:p>
              <a:p>
                <a:pPr marL="285750" indent="-285750">
                  <a:lnSpc>
                    <a:spcPct val="150000"/>
                  </a:lnSpc>
                  <a:buFont typeface="Arial" panose="020B0604020202020204" pitchFamily="34" charset="0"/>
                  <a:buChar char="•"/>
                </a:pPr>
                <a:r>
                  <a:rPr lang="en-US" sz="1200" dirty="0">
                    <a:solidFill>
                      <a:srgbClr val="C00000"/>
                    </a:solidFill>
                  </a:rPr>
                  <a:t>Veto.1: No activity other than </a:t>
                </a:r>
                <a14:m>
                  <m:oMath xmlns:m="http://schemas.openxmlformats.org/officeDocument/2006/math">
                    <m:sSup>
                      <m:sSupPr>
                        <m:ctrlPr>
                          <a:rPr lang="en-US" sz="1200" b="0" i="1" smtClean="0">
                            <a:solidFill>
                              <a:srgbClr val="C00000"/>
                            </a:solidFill>
                            <a:latin typeface="Cambria Math" panose="02040503050406030204" pitchFamily="18" charset="0"/>
                          </a:rPr>
                        </m:ctrlPr>
                      </m:sSupPr>
                      <m:e>
                        <m:r>
                          <a:rPr lang="en-US" sz="1200" b="0" i="1" smtClean="0">
                            <a:solidFill>
                              <a:srgbClr val="C00000"/>
                            </a:solidFill>
                            <a:latin typeface="Cambria Math" panose="02040503050406030204" pitchFamily="18" charset="0"/>
                          </a:rPr>
                          <m:t>𝑒</m:t>
                        </m:r>
                      </m:e>
                      <m:sup>
                        <m:r>
                          <a:rPr lang="en-US" sz="1200" b="0" i="1" smtClean="0">
                            <a:solidFill>
                              <a:srgbClr val="C00000"/>
                            </a:solidFill>
                            <a:latin typeface="Cambria Math" panose="02040503050406030204" pitchFamily="18" charset="0"/>
                          </a:rPr>
                          <m:t>−</m:t>
                        </m:r>
                      </m:sup>
                    </m:sSup>
                  </m:oMath>
                </a14:m>
                <a:r>
                  <a:rPr lang="en-US" sz="1050" b="0" i="0" dirty="0">
                    <a:solidFill>
                      <a:srgbClr val="C00000"/>
                    </a:solidFill>
                    <a:effectLst/>
                    <a:latin typeface="Lucida Grande" panose="020B0600040502020204" pitchFamily="34" charset="0"/>
                  </a:rPr>
                  <a:t> and  </a:t>
                </a:r>
                <a14:m>
                  <m:oMath xmlns:m="http://schemas.openxmlformats.org/officeDocument/2006/math">
                    <m:r>
                      <a:rPr lang="en-US" sz="1200">
                        <a:solidFill>
                          <a:srgbClr val="C00000"/>
                        </a:solidFill>
                        <a:latin typeface="Cambria Math" panose="02040503050406030204" pitchFamily="18" charset="0"/>
                      </a:rPr>
                      <m:t>𝐽</m:t>
                    </m:r>
                    <m:r>
                      <a:rPr lang="en-US" sz="1200">
                        <a:solidFill>
                          <a:srgbClr val="C00000"/>
                        </a:solidFill>
                        <a:latin typeface="Cambria Math" panose="02040503050406030204" pitchFamily="18" charset="0"/>
                      </a:rPr>
                      <m:t>/</m:t>
                    </m:r>
                    <m:r>
                      <a:rPr lang="en-US" sz="1200">
                        <a:solidFill>
                          <a:srgbClr val="C00000"/>
                        </a:solidFill>
                        <a:latin typeface="Cambria Math" panose="02040503050406030204" pitchFamily="18" charset="0"/>
                      </a:rPr>
                      <m:t>𝜓</m:t>
                    </m:r>
                  </m:oMath>
                </a14:m>
                <a:r>
                  <a:rPr lang="en-IL" sz="1200" dirty="0">
                    <a:solidFill>
                      <a:srgbClr val="C00000"/>
                    </a:solidFill>
                  </a:rPr>
                  <a:t> (</a:t>
                </a:r>
                <a14:m>
                  <m:oMath xmlns:m="http://schemas.openxmlformats.org/officeDocument/2006/math">
                    <m:r>
                      <m:rPr>
                        <m:lit/>
                      </m:rPr>
                      <a:rPr lang="en-US" sz="1200" b="0" i="0" smtClean="0">
                        <a:solidFill>
                          <a:srgbClr val="C00000"/>
                        </a:solidFill>
                        <a:latin typeface="Cambria Math" panose="02040503050406030204" pitchFamily="18" charset="0"/>
                      </a:rPr>
                      <m:t> </m:t>
                    </m:r>
                    <m:sSup>
                      <m:sSupPr>
                        <m:ctrlPr>
                          <a:rPr lang="en-US" sz="1200" b="0" i="1" smtClean="0">
                            <a:solidFill>
                              <a:srgbClr val="C00000"/>
                            </a:solidFill>
                            <a:latin typeface="Cambria Math" panose="02040503050406030204" pitchFamily="18" charset="0"/>
                          </a:rPr>
                        </m:ctrlPr>
                      </m:sSupPr>
                      <m:e>
                        <m:r>
                          <a:rPr lang="en-US" sz="1200" b="0" i="1" smtClean="0">
                            <a:solidFill>
                              <a:srgbClr val="C00000"/>
                            </a:solidFill>
                            <a:latin typeface="Cambria Math" panose="02040503050406030204" pitchFamily="18" charset="0"/>
                          </a:rPr>
                          <m:t>𝜇</m:t>
                        </m:r>
                      </m:e>
                      <m:sup>
                        <m:r>
                          <a:rPr lang="en-US" sz="1200" b="0" i="1" smtClean="0">
                            <a:solidFill>
                              <a:srgbClr val="C00000"/>
                            </a:solidFill>
                            <a:latin typeface="Cambria Math" panose="02040503050406030204" pitchFamily="18" charset="0"/>
                          </a:rPr>
                          <m:t>+</m:t>
                        </m:r>
                      </m:sup>
                    </m:sSup>
                    <m:sSup>
                      <m:sSupPr>
                        <m:ctrlPr>
                          <a:rPr lang="en-US" sz="1200" i="1">
                            <a:solidFill>
                              <a:srgbClr val="C00000"/>
                            </a:solidFill>
                            <a:latin typeface="Cambria Math" panose="02040503050406030204" pitchFamily="18" charset="0"/>
                          </a:rPr>
                        </m:ctrlPr>
                      </m:sSupPr>
                      <m:e>
                        <m:r>
                          <a:rPr lang="en-US" sz="1200" i="1">
                            <a:solidFill>
                              <a:srgbClr val="C00000"/>
                            </a:solidFill>
                            <a:latin typeface="Cambria Math" panose="02040503050406030204" pitchFamily="18" charset="0"/>
                          </a:rPr>
                          <m:t>𝜇</m:t>
                        </m:r>
                      </m:e>
                      <m:sup>
                        <m:r>
                          <a:rPr lang="en-US" sz="1200" b="0" i="1" smtClean="0">
                            <a:solidFill>
                              <a:srgbClr val="C00000"/>
                            </a:solidFill>
                            <a:latin typeface="Cambria Math" panose="02040503050406030204" pitchFamily="18" charset="0"/>
                          </a:rPr>
                          <m:t>−</m:t>
                        </m:r>
                      </m:sup>
                    </m:sSup>
                  </m:oMath>
                </a14:m>
                <a:r>
                  <a:rPr lang="en-IL" sz="1200" dirty="0">
                    <a:solidFill>
                      <a:srgbClr val="C00000"/>
                    </a:solidFill>
                  </a:rPr>
                  <a:t>)  in the main detector (</a:t>
                </a:r>
                <a14:m>
                  <m:oMath xmlns:m="http://schemas.openxmlformats.org/officeDocument/2006/math">
                    <m:d>
                      <m:dPr>
                        <m:begChr m:val="|"/>
                        <m:endChr m:val="|"/>
                        <m:ctrlPr>
                          <a:rPr lang="en-US" sz="1200" i="1">
                            <a:solidFill>
                              <a:srgbClr val="C00000"/>
                            </a:solidFill>
                            <a:latin typeface="Cambria Math" panose="02040503050406030204" pitchFamily="18" charset="0"/>
                          </a:rPr>
                        </m:ctrlPr>
                      </m:dPr>
                      <m:e>
                        <m:r>
                          <a:rPr lang="en-US" sz="1200">
                            <a:solidFill>
                              <a:srgbClr val="C00000"/>
                            </a:solidFill>
                            <a:latin typeface="Cambria Math" panose="02040503050406030204" pitchFamily="18" charset="0"/>
                          </a:rPr>
                          <m:t>𝜂</m:t>
                        </m:r>
                      </m:e>
                    </m:d>
                    <m:r>
                      <a:rPr lang="en-US" sz="1200">
                        <a:solidFill>
                          <a:srgbClr val="C00000"/>
                        </a:solidFill>
                        <a:latin typeface="Cambria Math" panose="02040503050406030204" pitchFamily="18" charset="0"/>
                      </a:rPr>
                      <m:t>&lt;4</m:t>
                    </m:r>
                    <m:r>
                      <a:rPr lang="en-US" sz="1200" b="0" i="0" smtClean="0">
                        <a:solidFill>
                          <a:srgbClr val="C00000"/>
                        </a:solidFill>
                        <a:latin typeface="Cambria Math" panose="02040503050406030204" pitchFamily="18" charset="0"/>
                      </a:rPr>
                      <m:t> , </m:t>
                    </m:r>
                    <m:sSub>
                      <m:sSubPr>
                        <m:ctrlPr>
                          <a:rPr lang="en-US" sz="1200" b="0" i="1" smtClean="0">
                            <a:solidFill>
                              <a:srgbClr val="C00000"/>
                            </a:solidFill>
                            <a:latin typeface="Cambria Math" panose="02040503050406030204" pitchFamily="18" charset="0"/>
                          </a:rPr>
                        </m:ctrlPr>
                      </m:sSubPr>
                      <m:e>
                        <m:r>
                          <m:rPr>
                            <m:sty m:val="p"/>
                          </m:rPr>
                          <a:rPr lang="en-US" sz="1200" b="0" i="0" smtClean="0">
                            <a:solidFill>
                              <a:srgbClr val="C00000"/>
                            </a:solidFill>
                            <a:latin typeface="Cambria Math" panose="02040503050406030204" pitchFamily="18" charset="0"/>
                          </a:rPr>
                          <m:t>P</m:t>
                        </m:r>
                      </m:e>
                      <m:sub>
                        <m:r>
                          <m:rPr>
                            <m:sty m:val="p"/>
                          </m:rPr>
                          <a:rPr lang="en-US" sz="1200" b="0" i="0" smtClean="0">
                            <a:solidFill>
                              <a:srgbClr val="C00000"/>
                            </a:solidFill>
                            <a:latin typeface="Cambria Math" panose="02040503050406030204" pitchFamily="18" charset="0"/>
                          </a:rPr>
                          <m:t>T</m:t>
                        </m:r>
                      </m:sub>
                    </m:sSub>
                    <m:r>
                      <a:rPr lang="en-US" sz="1200" b="0" i="0" smtClean="0">
                        <a:solidFill>
                          <a:srgbClr val="C00000"/>
                        </a:solidFill>
                        <a:latin typeface="Cambria Math" panose="02040503050406030204" pitchFamily="18" charset="0"/>
                      </a:rPr>
                      <m:t>&gt;100 </m:t>
                    </m:r>
                    <m:f>
                      <m:fPr>
                        <m:ctrlPr>
                          <a:rPr lang="en-US" sz="1200" b="0" i="1" smtClean="0">
                            <a:solidFill>
                              <a:srgbClr val="C00000"/>
                            </a:solidFill>
                            <a:latin typeface="Cambria Math" panose="02040503050406030204" pitchFamily="18" charset="0"/>
                          </a:rPr>
                        </m:ctrlPr>
                      </m:fPr>
                      <m:num>
                        <m:r>
                          <m:rPr>
                            <m:sty m:val="p"/>
                          </m:rPr>
                          <a:rPr lang="en-US" sz="1200" b="0" i="0" smtClean="0">
                            <a:solidFill>
                              <a:srgbClr val="C00000"/>
                            </a:solidFill>
                            <a:latin typeface="Cambria Math" panose="02040503050406030204" pitchFamily="18" charset="0"/>
                          </a:rPr>
                          <m:t>MeV</m:t>
                        </m:r>
                      </m:num>
                      <m:den>
                        <m:r>
                          <m:rPr>
                            <m:sty m:val="p"/>
                          </m:rPr>
                          <a:rPr lang="en-US" sz="1200" b="0" i="0" smtClean="0">
                            <a:solidFill>
                              <a:srgbClr val="C00000"/>
                            </a:solidFill>
                            <a:latin typeface="Cambria Math" panose="02040503050406030204" pitchFamily="18" charset="0"/>
                          </a:rPr>
                          <m:t>c</m:t>
                        </m:r>
                      </m:den>
                    </m:f>
                  </m:oMath>
                </a14:m>
                <a:r>
                  <a:rPr lang="en-IL" sz="1200" dirty="0">
                    <a:solidFill>
                      <a:srgbClr val="C00000"/>
                    </a:solidFill>
                  </a:rPr>
                  <a:t>) ;</a:t>
                </a:r>
              </a:p>
              <a:p>
                <a:pPr marL="285750" indent="-285750">
                  <a:lnSpc>
                    <a:spcPct val="150000"/>
                  </a:lnSpc>
                  <a:buFont typeface="Arial" panose="020B0604020202020204" pitchFamily="34" charset="0"/>
                  <a:buChar char="•"/>
                </a:pPr>
                <a:r>
                  <a:rPr lang="en-IL" sz="1200" dirty="0">
                    <a:solidFill>
                      <a:srgbClr val="C00000"/>
                    </a:solidFill>
                  </a:rPr>
                  <a:t>Veto.2: Veto.1 and no signal in the ZDC;</a:t>
                </a:r>
              </a:p>
              <a:p>
                <a:pPr marL="285750" indent="-285750">
                  <a:lnSpc>
                    <a:spcPct val="150000"/>
                  </a:lnSpc>
                  <a:buFont typeface="Arial" panose="020B0604020202020204" pitchFamily="34" charset="0"/>
                  <a:buChar char="•"/>
                </a:pPr>
                <a:r>
                  <a:rPr lang="en-IL" sz="1200" dirty="0">
                    <a:solidFill>
                      <a:srgbClr val="C00000"/>
                    </a:solidFill>
                  </a:rPr>
                  <a:t>Veto.3: Veto.2 and no tracks in RP;</a:t>
                </a:r>
              </a:p>
              <a:p>
                <a:pPr marL="285750" indent="-285750">
                  <a:lnSpc>
                    <a:spcPct val="150000"/>
                  </a:lnSpc>
                  <a:buFont typeface="Arial" panose="020B0604020202020204" pitchFamily="34" charset="0"/>
                  <a:buChar char="•"/>
                </a:pPr>
                <a:r>
                  <a:rPr lang="en-IL" sz="1200" dirty="0">
                    <a:solidFill>
                      <a:srgbClr val="C00000"/>
                    </a:solidFill>
                  </a:rPr>
                  <a:t>Veto.4: Veto.3 and no tracks in OMDs;</a:t>
                </a:r>
              </a:p>
              <a:p>
                <a:pPr marL="285750" indent="-285750">
                  <a:lnSpc>
                    <a:spcPct val="150000"/>
                  </a:lnSpc>
                  <a:buFont typeface="Arial" panose="020B0604020202020204" pitchFamily="34" charset="0"/>
                  <a:buChar char="•"/>
                </a:pPr>
                <a:r>
                  <a:rPr lang="en-IL" sz="1200" dirty="0">
                    <a:solidFill>
                      <a:srgbClr val="C00000"/>
                    </a:solidFill>
                  </a:rPr>
                  <a:t>Veto.5: Veto.4 and no tracks in B0 tracker;</a:t>
                </a:r>
              </a:p>
              <a:p>
                <a:pPr marL="285750" indent="-285750">
                  <a:lnSpc>
                    <a:spcPct val="150000"/>
                  </a:lnSpc>
                  <a:buFont typeface="Arial" panose="020B0604020202020204" pitchFamily="34" charset="0"/>
                  <a:buChar char="•"/>
                </a:pPr>
                <a:r>
                  <a:rPr lang="en-IL" sz="1200" dirty="0">
                    <a:solidFill>
                      <a:srgbClr val="C00000"/>
                    </a:solidFill>
                  </a:rPr>
                  <a:t>Veto.6: Veto.5 and no signal in B0 ECAL.</a:t>
                </a:r>
              </a:p>
            </p:txBody>
          </p:sp>
        </mc:Choice>
        <mc:Fallback xmlns="">
          <p:sp>
            <p:nvSpPr>
              <p:cNvPr id="55" name="TextBox 54">
                <a:extLst>
                  <a:ext uri="{FF2B5EF4-FFF2-40B4-BE49-F238E27FC236}">
                    <a16:creationId xmlns:a16="http://schemas.microsoft.com/office/drawing/2014/main" id="{0DD845EA-58F1-FDF4-99DD-7FDF59ADBC8E}"/>
                  </a:ext>
                </a:extLst>
              </p:cNvPr>
              <p:cNvSpPr txBox="1">
                <a:spLocks noRot="1" noChangeAspect="1" noMove="1" noResize="1" noEditPoints="1" noAdjustHandles="1" noChangeArrowheads="1" noChangeShapeType="1" noTextEdit="1"/>
              </p:cNvSpPr>
              <p:nvPr/>
            </p:nvSpPr>
            <p:spPr>
              <a:xfrm>
                <a:off x="47426" y="4284705"/>
                <a:ext cx="5196751" cy="2447914"/>
              </a:xfrm>
              <a:prstGeom prst="rect">
                <a:avLst/>
              </a:prstGeom>
              <a:blipFill>
                <a:blip r:embed="rId6"/>
                <a:stretch>
                  <a:fillRect l="-244" b="-1554"/>
                </a:stretch>
              </a:blipFill>
            </p:spPr>
            <p:txBody>
              <a:bodyPr/>
              <a:lstStyle/>
              <a:p>
                <a:r>
                  <a:rPr lang="en-IL">
                    <a:noFill/>
                  </a:rPr>
                  <a:t> </a:t>
                </a:r>
              </a:p>
            </p:txBody>
          </p:sp>
        </mc:Fallback>
      </mc:AlternateContent>
      <p:sp>
        <p:nvSpPr>
          <p:cNvPr id="71" name="Slide Number Placeholder 12">
            <a:extLst>
              <a:ext uri="{FF2B5EF4-FFF2-40B4-BE49-F238E27FC236}">
                <a16:creationId xmlns:a16="http://schemas.microsoft.com/office/drawing/2014/main" id="{44C2FDB5-493B-6483-A42C-9C7B3C98523E}"/>
              </a:ext>
            </a:extLst>
          </p:cNvPr>
          <p:cNvSpPr>
            <a:spLocks noGrp="1"/>
          </p:cNvSpPr>
          <p:nvPr>
            <p:ph type="sldNum" sz="quarter" idx="12"/>
          </p:nvPr>
        </p:nvSpPr>
        <p:spPr>
          <a:xfrm>
            <a:off x="9448800" y="6462760"/>
            <a:ext cx="2743200" cy="365125"/>
          </a:xfrm>
        </p:spPr>
        <p:txBody>
          <a:bodyPr/>
          <a:lstStyle/>
          <a:p>
            <a:fld id="{25A2B63C-48A4-4B47-98FB-5FE83D6C6CFC}" type="slidenum">
              <a:rPr lang="en-IL" smtClean="0"/>
              <a:t>10</a:t>
            </a:fld>
            <a:endParaRPr lang="en-IL" dirty="0"/>
          </a:p>
        </p:txBody>
      </p:sp>
    </p:spTree>
    <p:extLst>
      <p:ext uri="{BB962C8B-B14F-4D97-AF65-F5344CB8AC3E}">
        <p14:creationId xmlns:p14="http://schemas.microsoft.com/office/powerpoint/2010/main" val="2765107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rgbClr val="D2E1E9"/>
            </a:gs>
            <a:gs pos="100000">
              <a:srgbClr val="BBCCE9"/>
            </a:gs>
            <a:gs pos="100000">
              <a:srgbClr val="CADCE4"/>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2EFDD7CF-CE8B-3DD2-08A5-D86FD2622609}"/>
              </a:ext>
            </a:extLst>
          </p:cNvPr>
          <p:cNvGrpSpPr/>
          <p:nvPr/>
        </p:nvGrpSpPr>
        <p:grpSpPr>
          <a:xfrm>
            <a:off x="5116979" y="39965"/>
            <a:ext cx="3302006" cy="4394625"/>
            <a:chOff x="5116979" y="39965"/>
            <a:chExt cx="3302006" cy="4394625"/>
          </a:xfrm>
        </p:grpSpPr>
        <p:pic>
          <p:nvPicPr>
            <p:cNvPr id="5" name="Picture 4">
              <a:extLst>
                <a:ext uri="{FF2B5EF4-FFF2-40B4-BE49-F238E27FC236}">
                  <a16:creationId xmlns:a16="http://schemas.microsoft.com/office/drawing/2014/main" id="{53064876-A6FE-032D-F566-E01BCDE30E40}"/>
                </a:ext>
              </a:extLst>
            </p:cNvPr>
            <p:cNvPicPr>
              <a:picLocks noChangeAspect="1"/>
            </p:cNvPicPr>
            <p:nvPr/>
          </p:nvPicPr>
          <p:blipFill>
            <a:blip r:embed="rId3"/>
            <a:stretch>
              <a:fillRect/>
            </a:stretch>
          </p:blipFill>
          <p:spPr>
            <a:xfrm>
              <a:off x="5116979" y="39965"/>
              <a:ext cx="3302006" cy="4394625"/>
            </a:xfrm>
            <a:prstGeom prst="rect">
              <a:avLst/>
            </a:prstGeom>
          </p:spPr>
        </p:pic>
        <p:pic>
          <p:nvPicPr>
            <p:cNvPr id="53" name="Picture 52" descr="A graph of a number of different colored lines&#10;&#10;Description automatically generated">
              <a:extLst>
                <a:ext uri="{FF2B5EF4-FFF2-40B4-BE49-F238E27FC236}">
                  <a16:creationId xmlns:a16="http://schemas.microsoft.com/office/drawing/2014/main" id="{D6792722-AF0F-F697-49B1-F426F5CC68A4}"/>
                </a:ext>
              </a:extLst>
            </p:cNvPr>
            <p:cNvPicPr>
              <a:picLocks noChangeAspect="1"/>
            </p:cNvPicPr>
            <p:nvPr/>
          </p:nvPicPr>
          <p:blipFill rotWithShape="1">
            <a:blip r:embed="rId4"/>
            <a:srcRect l="12516" t="10289" r="55701" b="86548"/>
            <a:stretch/>
          </p:blipFill>
          <p:spPr>
            <a:xfrm>
              <a:off x="5560411" y="503369"/>
              <a:ext cx="901935" cy="129585"/>
            </a:xfrm>
            <a:prstGeom prst="rect">
              <a:avLst/>
            </a:prstGeom>
          </p:spPr>
        </p:pic>
      </p:grpSp>
      <p:sp>
        <p:nvSpPr>
          <p:cNvPr id="6" name="Subtitle 2">
            <a:extLst>
              <a:ext uri="{FF2B5EF4-FFF2-40B4-BE49-F238E27FC236}">
                <a16:creationId xmlns:a16="http://schemas.microsoft.com/office/drawing/2014/main" id="{3E839D05-77E0-D935-FA75-7404007A07D6}"/>
              </a:ext>
            </a:extLst>
          </p:cNvPr>
          <p:cNvSpPr txBox="1">
            <a:spLocks/>
          </p:cNvSpPr>
          <p:nvPr/>
        </p:nvSpPr>
        <p:spPr>
          <a:xfrm>
            <a:off x="-39905" y="226139"/>
            <a:ext cx="11844669" cy="10714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defTabSz="914400" rtl="0" eaLnBrk="1" latinLnBrk="0" hangingPunct="1">
              <a:lnSpc>
                <a:spcPct val="90000"/>
              </a:lnSpc>
              <a:spcBef>
                <a:spcPts val="1000"/>
              </a:spcBef>
              <a:buFont typeface="Arial" panose="020B0604020202020204" pitchFamily="34" charset="0"/>
              <a:buChar char="•"/>
            </a:pPr>
            <a:endParaRPr lang="en-IL" sz="2000" dirty="0"/>
          </a:p>
        </p:txBody>
      </p:sp>
      <p:sp>
        <p:nvSpPr>
          <p:cNvPr id="2" name="Title 1">
            <a:extLst>
              <a:ext uri="{FF2B5EF4-FFF2-40B4-BE49-F238E27FC236}">
                <a16:creationId xmlns:a16="http://schemas.microsoft.com/office/drawing/2014/main" id="{87A82393-52EE-02C8-1371-5A46D33552AF}"/>
              </a:ext>
            </a:extLst>
          </p:cNvPr>
          <p:cNvSpPr txBox="1">
            <a:spLocks/>
          </p:cNvSpPr>
          <p:nvPr/>
        </p:nvSpPr>
        <p:spPr>
          <a:xfrm>
            <a:off x="-2515984" y="-13145"/>
            <a:ext cx="9144000" cy="8280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4800" dirty="0"/>
              <a:t>Comparison </a:t>
            </a:r>
            <a:r>
              <a:rPr lang="en-US" sz="5400" dirty="0"/>
              <a:t> </a:t>
            </a:r>
            <a:endParaRPr lang="en-IL" sz="5400" dirty="0"/>
          </a:p>
        </p:txBody>
      </p:sp>
      <p:pic>
        <p:nvPicPr>
          <p:cNvPr id="7" name="Picture 6">
            <a:extLst>
              <a:ext uri="{FF2B5EF4-FFF2-40B4-BE49-F238E27FC236}">
                <a16:creationId xmlns:a16="http://schemas.microsoft.com/office/drawing/2014/main" id="{DDB9874E-4AA7-A8E0-5A2E-F417902DEFBA}"/>
              </a:ext>
            </a:extLst>
          </p:cNvPr>
          <p:cNvPicPr>
            <a:picLocks noChangeAspect="1"/>
          </p:cNvPicPr>
          <p:nvPr/>
        </p:nvPicPr>
        <p:blipFill>
          <a:blip r:embed="rId5"/>
          <a:stretch>
            <a:fillRect/>
          </a:stretch>
        </p:blipFill>
        <p:spPr>
          <a:xfrm>
            <a:off x="8703524" y="39965"/>
            <a:ext cx="3302006" cy="4394625"/>
          </a:xfrm>
          <a:prstGeom prst="rect">
            <a:avLst/>
          </a:prstGeom>
        </p:spPr>
      </p:pic>
      <p:sp>
        <p:nvSpPr>
          <p:cNvPr id="4" name="TextBox 3">
            <a:extLst>
              <a:ext uri="{FF2B5EF4-FFF2-40B4-BE49-F238E27FC236}">
                <a16:creationId xmlns:a16="http://schemas.microsoft.com/office/drawing/2014/main" id="{CF39ECE3-4198-D3A8-8D92-B3C684387226}"/>
              </a:ext>
            </a:extLst>
          </p:cNvPr>
          <p:cNvSpPr txBox="1"/>
          <p:nvPr/>
        </p:nvSpPr>
        <p:spPr>
          <a:xfrm>
            <a:off x="62800" y="913591"/>
            <a:ext cx="5054179" cy="954107"/>
          </a:xfrm>
          <a:prstGeom prst="rect">
            <a:avLst/>
          </a:prstGeom>
          <a:noFill/>
        </p:spPr>
        <p:txBody>
          <a:bodyPr wrap="square" rtlCol="0">
            <a:spAutoFit/>
          </a:bodyPr>
          <a:lstStyle/>
          <a:p>
            <a:pPr marL="285750" indent="-285750">
              <a:buFont typeface="Arial" panose="020B0604020202020204" pitchFamily="34" charset="0"/>
              <a:buChar char="•"/>
            </a:pPr>
            <a:r>
              <a:rPr lang="en-IL" sz="1400" dirty="0"/>
              <a:t>The shape of the “tales” starting from veto 2 forward seems different. </a:t>
            </a:r>
            <a:r>
              <a:rPr lang="en-IL" sz="1400" u="sng" dirty="0"/>
              <a:t>A</a:t>
            </a:r>
            <a:r>
              <a:rPr lang="en-US" sz="1400" u="sng" dirty="0"/>
              <a:t>n</a:t>
            </a:r>
            <a:r>
              <a:rPr lang="en-IL" sz="1400" u="sng" dirty="0"/>
              <a:t>y ideas why? </a:t>
            </a:r>
          </a:p>
          <a:p>
            <a:pPr marL="285750" indent="-285750">
              <a:buFont typeface="Arial" panose="020B0604020202020204" pitchFamily="34" charset="0"/>
              <a:buChar char="•"/>
            </a:pPr>
            <a:endParaRPr lang="en-IL" sz="1400" u="sng" dirty="0"/>
          </a:p>
          <a:p>
            <a:pPr marL="285750" indent="-285750">
              <a:buFont typeface="Arial" panose="020B0604020202020204" pitchFamily="34" charset="0"/>
              <a:buChar char="•"/>
            </a:pPr>
            <a:endParaRPr lang="en-IL" sz="1400" u="sng" dirty="0"/>
          </a:p>
        </p:txBody>
      </p:sp>
      <p:sp>
        <p:nvSpPr>
          <p:cNvPr id="12" name="TextBox 11">
            <a:extLst>
              <a:ext uri="{FF2B5EF4-FFF2-40B4-BE49-F238E27FC236}">
                <a16:creationId xmlns:a16="http://schemas.microsoft.com/office/drawing/2014/main" id="{49416234-1BB8-7608-1FB8-E5191059E07C}"/>
              </a:ext>
            </a:extLst>
          </p:cNvPr>
          <p:cNvSpPr txBox="1"/>
          <p:nvPr/>
        </p:nvSpPr>
        <p:spPr>
          <a:xfrm>
            <a:off x="59755" y="2524738"/>
            <a:ext cx="3767672" cy="1815882"/>
          </a:xfrm>
          <a:prstGeom prst="rect">
            <a:avLst/>
          </a:prstGeom>
          <a:noFill/>
        </p:spPr>
        <p:txBody>
          <a:bodyPr wrap="square" rtlCol="0">
            <a:spAutoFit/>
          </a:bodyPr>
          <a:lstStyle/>
          <a:p>
            <a:pPr marL="285750" indent="-285750">
              <a:buFont typeface="Arial" panose="020B0604020202020204" pitchFamily="34" charset="0"/>
              <a:buChar char="•"/>
            </a:pPr>
            <a:r>
              <a:rPr lang="en-US" sz="1400" dirty="0"/>
              <a:t>Veto 4 reduces one order of magnitude more than in past studies. </a:t>
            </a:r>
            <a:r>
              <a:rPr lang="en-US" sz="1400" u="sng" dirty="0"/>
              <a:t>When including the beam pipe there are many events that leave tracks in the OMD and RP due to showers originating from interaction with the beam pipe. </a:t>
            </a:r>
            <a:endParaRPr lang="en-IL" sz="1400" u="sng" dirty="0"/>
          </a:p>
          <a:p>
            <a:pPr marL="285750" indent="-285750">
              <a:buFont typeface="Arial" panose="020B0604020202020204" pitchFamily="34" charset="0"/>
              <a:buChar char="•"/>
            </a:pPr>
            <a:endParaRPr lang="en-IL" sz="1400" u="sng" dirty="0"/>
          </a:p>
          <a:p>
            <a:pPr marL="285750" indent="-285750">
              <a:buFont typeface="Arial" panose="020B0604020202020204" pitchFamily="34" charset="0"/>
              <a:buChar char="•"/>
            </a:pPr>
            <a:endParaRPr lang="en-IL" sz="1400" u="sng" dirty="0"/>
          </a:p>
        </p:txBody>
      </p:sp>
      <p:cxnSp>
        <p:nvCxnSpPr>
          <p:cNvPr id="14" name="Straight Arrow Connector 13">
            <a:extLst>
              <a:ext uri="{FF2B5EF4-FFF2-40B4-BE49-F238E27FC236}">
                <a16:creationId xmlns:a16="http://schemas.microsoft.com/office/drawing/2014/main" id="{E08BEEE5-5ADF-2939-9AA9-7199E3B45046}"/>
              </a:ext>
            </a:extLst>
          </p:cNvPr>
          <p:cNvCxnSpPr>
            <a:cxnSpLocks/>
          </p:cNvCxnSpPr>
          <p:nvPr/>
        </p:nvCxnSpPr>
        <p:spPr>
          <a:xfrm flipV="1">
            <a:off x="3827427" y="1131335"/>
            <a:ext cx="5536706" cy="1909179"/>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5100ADF-37E9-467B-1EC9-23C0703BC48A}"/>
              </a:ext>
            </a:extLst>
          </p:cNvPr>
          <p:cNvCxnSpPr>
            <a:cxnSpLocks/>
          </p:cNvCxnSpPr>
          <p:nvPr/>
        </p:nvCxnSpPr>
        <p:spPr>
          <a:xfrm flipV="1">
            <a:off x="3827427" y="2093976"/>
            <a:ext cx="1540101" cy="946538"/>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D20C7B1-1462-254D-F960-E800A195E209}"/>
              </a:ext>
            </a:extLst>
          </p:cNvPr>
          <p:cNvSpPr txBox="1"/>
          <p:nvPr/>
        </p:nvSpPr>
        <p:spPr>
          <a:xfrm>
            <a:off x="59755" y="1691982"/>
            <a:ext cx="4504273"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t>Would expect ratio of survived events to be same after veto1. This is not the case.. </a:t>
            </a:r>
            <a:endParaRPr lang="en-IL" sz="1400" u="sng" dirty="0"/>
          </a:p>
          <a:p>
            <a:pPr marL="285750" indent="-285750">
              <a:buFont typeface="Arial" panose="020B0604020202020204" pitchFamily="34" charset="0"/>
              <a:buChar char="•"/>
            </a:pPr>
            <a:endParaRPr lang="en-IL" sz="1400" u="sng" dirty="0"/>
          </a:p>
          <a:p>
            <a:pPr marL="285750" indent="-285750">
              <a:buFont typeface="Arial" panose="020B0604020202020204" pitchFamily="34" charset="0"/>
              <a:buChar char="•"/>
            </a:pPr>
            <a:endParaRPr lang="en-IL" sz="1400" u="sng" dirty="0"/>
          </a:p>
        </p:txBody>
      </p:sp>
      <p:graphicFrame>
        <p:nvGraphicFramePr>
          <p:cNvPr id="21" name="Table 20">
            <a:extLst>
              <a:ext uri="{FF2B5EF4-FFF2-40B4-BE49-F238E27FC236}">
                <a16:creationId xmlns:a16="http://schemas.microsoft.com/office/drawing/2014/main" id="{CEC8E4F0-3465-D1E5-4357-0B1B63A9C8D5}"/>
              </a:ext>
            </a:extLst>
          </p:cNvPr>
          <p:cNvGraphicFramePr>
            <a:graphicFrameLocks noGrp="1"/>
          </p:cNvGraphicFramePr>
          <p:nvPr/>
        </p:nvGraphicFramePr>
        <p:xfrm>
          <a:off x="5116979" y="4620764"/>
          <a:ext cx="1907587" cy="1760220"/>
        </p:xfrm>
        <a:graphic>
          <a:graphicData uri="http://schemas.openxmlformats.org/drawingml/2006/table">
            <a:tbl>
              <a:tblPr firstRow="1" bandRow="1">
                <a:tableStyleId>{5C22544A-7EE6-4342-B048-85BDC9FD1C3A}</a:tableStyleId>
              </a:tblPr>
              <a:tblGrid>
                <a:gridCol w="1099308">
                  <a:extLst>
                    <a:ext uri="{9D8B030D-6E8A-4147-A177-3AD203B41FA5}">
                      <a16:colId xmlns:a16="http://schemas.microsoft.com/office/drawing/2014/main" val="1347713338"/>
                    </a:ext>
                  </a:extLst>
                </a:gridCol>
                <a:gridCol w="808279">
                  <a:extLst>
                    <a:ext uri="{9D8B030D-6E8A-4147-A177-3AD203B41FA5}">
                      <a16:colId xmlns:a16="http://schemas.microsoft.com/office/drawing/2014/main" val="1684078175"/>
                    </a:ext>
                  </a:extLst>
                </a:gridCol>
              </a:tblGrid>
              <a:tr h="191603">
                <a:tc gridSpan="2">
                  <a:txBody>
                    <a:bodyPr/>
                    <a:lstStyle/>
                    <a:p>
                      <a:pPr algn="ctr"/>
                      <a:r>
                        <a:rPr lang="en-IL" sz="1050" dirty="0"/>
                        <a:t>With beam pipe</a:t>
                      </a:r>
                    </a:p>
                  </a:txBody>
                  <a:tcPr/>
                </a:tc>
                <a:tc hMerge="1">
                  <a:txBody>
                    <a:bodyPr/>
                    <a:lstStyle/>
                    <a:p>
                      <a:pPr algn="ctr"/>
                      <a:endParaRPr lang="en-IL" sz="1050" dirty="0"/>
                    </a:p>
                  </a:txBody>
                  <a:tcPr/>
                </a:tc>
                <a:extLst>
                  <a:ext uri="{0D108BD9-81ED-4DB2-BD59-A6C34878D82A}">
                    <a16:rowId xmlns:a16="http://schemas.microsoft.com/office/drawing/2014/main" val="2331954877"/>
                  </a:ext>
                </a:extLst>
              </a:tr>
              <a:tr h="192371">
                <a:tc>
                  <a:txBody>
                    <a:bodyPr/>
                    <a:lstStyle/>
                    <a:p>
                      <a:pPr algn="ctr"/>
                      <a:r>
                        <a:rPr lang="en-IL" sz="1050" dirty="0"/>
                        <a:t>Veto 1</a:t>
                      </a:r>
                    </a:p>
                  </a:txBody>
                  <a:tcPr/>
                </a:tc>
                <a:tc>
                  <a:txBody>
                    <a:bodyPr/>
                    <a:lstStyle/>
                    <a:p>
                      <a:pPr algn="ctr"/>
                      <a:r>
                        <a:rPr lang="en-IL" sz="1050" dirty="0"/>
                        <a:t>~ 94.89%</a:t>
                      </a:r>
                    </a:p>
                  </a:txBody>
                  <a:tcPr/>
                </a:tc>
                <a:extLst>
                  <a:ext uri="{0D108BD9-81ED-4DB2-BD59-A6C34878D82A}">
                    <a16:rowId xmlns:a16="http://schemas.microsoft.com/office/drawing/2014/main" val="4241677905"/>
                  </a:ext>
                </a:extLst>
              </a:tr>
              <a:tr h="192371">
                <a:tc>
                  <a:txBody>
                    <a:bodyPr/>
                    <a:lstStyle/>
                    <a:p>
                      <a:pPr algn="ctr"/>
                      <a:r>
                        <a:rPr lang="en-IL" sz="1050" dirty="0"/>
                        <a:t>Veto 2</a:t>
                      </a:r>
                    </a:p>
                  </a:txBody>
                  <a:tcPr/>
                </a:tc>
                <a:tc>
                  <a:txBody>
                    <a:bodyPr/>
                    <a:lstStyle/>
                    <a:p>
                      <a:pPr algn="ctr"/>
                      <a:r>
                        <a:rPr lang="en-IL" sz="1050" dirty="0"/>
                        <a:t>~ 7.15%</a:t>
                      </a:r>
                    </a:p>
                  </a:txBody>
                  <a:tcPr/>
                </a:tc>
                <a:extLst>
                  <a:ext uri="{0D108BD9-81ED-4DB2-BD59-A6C34878D82A}">
                    <a16:rowId xmlns:a16="http://schemas.microsoft.com/office/drawing/2014/main" val="472287510"/>
                  </a:ext>
                </a:extLst>
              </a:tr>
              <a:tr h="192371">
                <a:tc>
                  <a:txBody>
                    <a:bodyPr/>
                    <a:lstStyle/>
                    <a:p>
                      <a:pPr algn="ctr"/>
                      <a:r>
                        <a:rPr lang="en-IL" sz="1050" dirty="0"/>
                        <a:t>Veto 3</a:t>
                      </a:r>
                    </a:p>
                  </a:txBody>
                  <a:tcPr/>
                </a:tc>
                <a:tc>
                  <a:txBody>
                    <a:bodyPr/>
                    <a:lstStyle/>
                    <a:p>
                      <a:pPr algn="ctr"/>
                      <a:r>
                        <a:rPr lang="en-IL" sz="1050" dirty="0"/>
                        <a:t>~ 0.57%</a:t>
                      </a:r>
                    </a:p>
                  </a:txBody>
                  <a:tcPr/>
                </a:tc>
                <a:extLst>
                  <a:ext uri="{0D108BD9-81ED-4DB2-BD59-A6C34878D82A}">
                    <a16:rowId xmlns:a16="http://schemas.microsoft.com/office/drawing/2014/main" val="311287750"/>
                  </a:ext>
                </a:extLst>
              </a:tr>
              <a:tr h="192371">
                <a:tc>
                  <a:txBody>
                    <a:bodyPr/>
                    <a:lstStyle/>
                    <a:p>
                      <a:pPr algn="ctr"/>
                      <a:r>
                        <a:rPr lang="en-IL" sz="1050" dirty="0"/>
                        <a:t>Veto 4</a:t>
                      </a:r>
                    </a:p>
                  </a:txBody>
                  <a:tcPr/>
                </a:tc>
                <a:tc>
                  <a:txBody>
                    <a:bodyPr/>
                    <a:lstStyle/>
                    <a:p>
                      <a:pPr algn="ctr"/>
                      <a:r>
                        <a:rPr lang="en-IL" sz="1050" dirty="0"/>
                        <a:t>~ 0.56%</a:t>
                      </a:r>
                    </a:p>
                  </a:txBody>
                  <a:tcPr/>
                </a:tc>
                <a:extLst>
                  <a:ext uri="{0D108BD9-81ED-4DB2-BD59-A6C34878D82A}">
                    <a16:rowId xmlns:a16="http://schemas.microsoft.com/office/drawing/2014/main" val="4247680640"/>
                  </a:ext>
                </a:extLst>
              </a:tr>
              <a:tr h="192371">
                <a:tc>
                  <a:txBody>
                    <a:bodyPr/>
                    <a:lstStyle/>
                    <a:p>
                      <a:pPr algn="ctr"/>
                      <a:r>
                        <a:rPr lang="en-IL" sz="1050" dirty="0"/>
                        <a:t>Veto 5</a:t>
                      </a:r>
                    </a:p>
                  </a:txBody>
                  <a:tcPr/>
                </a:tc>
                <a:tc>
                  <a:txBody>
                    <a:bodyPr/>
                    <a:lstStyle/>
                    <a:p>
                      <a:pPr algn="ctr"/>
                      <a:r>
                        <a:rPr lang="en-IL" sz="1050" dirty="0"/>
                        <a:t>~ 0.55%</a:t>
                      </a:r>
                    </a:p>
                  </a:txBody>
                  <a:tcPr/>
                </a:tc>
                <a:extLst>
                  <a:ext uri="{0D108BD9-81ED-4DB2-BD59-A6C34878D82A}">
                    <a16:rowId xmlns:a16="http://schemas.microsoft.com/office/drawing/2014/main" val="3410963485"/>
                  </a:ext>
                </a:extLst>
              </a:tr>
              <a:tr h="192371">
                <a:tc>
                  <a:txBody>
                    <a:bodyPr/>
                    <a:lstStyle/>
                    <a:p>
                      <a:pPr algn="ctr"/>
                      <a:r>
                        <a:rPr lang="en-IL" sz="1050" dirty="0"/>
                        <a:t>Veto 6</a:t>
                      </a:r>
                    </a:p>
                  </a:txBody>
                  <a:tcPr/>
                </a:tc>
                <a:tc>
                  <a:txBody>
                    <a:bodyPr/>
                    <a:lstStyle/>
                    <a:p>
                      <a:pPr algn="ctr"/>
                      <a:r>
                        <a:rPr lang="en-IL" sz="1050" dirty="0"/>
                        <a:t>~ 0.32%</a:t>
                      </a:r>
                    </a:p>
                  </a:txBody>
                  <a:tcPr/>
                </a:tc>
                <a:extLst>
                  <a:ext uri="{0D108BD9-81ED-4DB2-BD59-A6C34878D82A}">
                    <a16:rowId xmlns:a16="http://schemas.microsoft.com/office/drawing/2014/main" val="3855954329"/>
                  </a:ext>
                </a:extLst>
              </a:tr>
            </a:tbl>
          </a:graphicData>
        </a:graphic>
      </p:graphicFrame>
      <p:graphicFrame>
        <p:nvGraphicFramePr>
          <p:cNvPr id="22" name="Table 21">
            <a:extLst>
              <a:ext uri="{FF2B5EF4-FFF2-40B4-BE49-F238E27FC236}">
                <a16:creationId xmlns:a16="http://schemas.microsoft.com/office/drawing/2014/main" id="{0F68BB08-9465-826E-797B-1B9C32FAB38C}"/>
              </a:ext>
            </a:extLst>
          </p:cNvPr>
          <p:cNvGraphicFramePr>
            <a:graphicFrameLocks noGrp="1"/>
          </p:cNvGraphicFramePr>
          <p:nvPr/>
        </p:nvGraphicFramePr>
        <p:xfrm>
          <a:off x="8729134" y="4620181"/>
          <a:ext cx="1907587" cy="2011680"/>
        </p:xfrm>
        <a:graphic>
          <a:graphicData uri="http://schemas.openxmlformats.org/drawingml/2006/table">
            <a:tbl>
              <a:tblPr firstRow="1" bandRow="1">
                <a:tableStyleId>{5C22544A-7EE6-4342-B048-85BDC9FD1C3A}</a:tableStyleId>
              </a:tblPr>
              <a:tblGrid>
                <a:gridCol w="1099308">
                  <a:extLst>
                    <a:ext uri="{9D8B030D-6E8A-4147-A177-3AD203B41FA5}">
                      <a16:colId xmlns:a16="http://schemas.microsoft.com/office/drawing/2014/main" val="1347713338"/>
                    </a:ext>
                  </a:extLst>
                </a:gridCol>
                <a:gridCol w="808279">
                  <a:extLst>
                    <a:ext uri="{9D8B030D-6E8A-4147-A177-3AD203B41FA5}">
                      <a16:colId xmlns:a16="http://schemas.microsoft.com/office/drawing/2014/main" val="1684078175"/>
                    </a:ext>
                  </a:extLst>
                </a:gridCol>
              </a:tblGrid>
              <a:tr h="118829">
                <a:tc gridSpan="2">
                  <a:txBody>
                    <a:bodyPr/>
                    <a:lstStyle/>
                    <a:p>
                      <a:pPr algn="ctr"/>
                      <a:r>
                        <a:rPr lang="en-IL" sz="1050" dirty="0"/>
                        <a:t>Without beam pipe</a:t>
                      </a:r>
                    </a:p>
                  </a:txBody>
                  <a:tcPr/>
                </a:tc>
                <a:tc hMerge="1">
                  <a:txBody>
                    <a:bodyPr/>
                    <a:lstStyle/>
                    <a:p>
                      <a:pPr algn="ctr"/>
                      <a:endParaRPr lang="en-IL" sz="1050" dirty="0"/>
                    </a:p>
                  </a:txBody>
                  <a:tcPr/>
                </a:tc>
                <a:extLst>
                  <a:ext uri="{0D108BD9-81ED-4DB2-BD59-A6C34878D82A}">
                    <a16:rowId xmlns:a16="http://schemas.microsoft.com/office/drawing/2014/main" val="2829430502"/>
                  </a:ext>
                </a:extLst>
              </a:tr>
              <a:tr h="118829">
                <a:tc>
                  <a:txBody>
                    <a:bodyPr/>
                    <a:lstStyle/>
                    <a:p>
                      <a:pPr algn="ctr"/>
                      <a:r>
                        <a:rPr lang="en-IL" sz="1050" dirty="0"/>
                        <a:t>Veto 1</a:t>
                      </a:r>
                    </a:p>
                  </a:txBody>
                  <a:tcPr/>
                </a:tc>
                <a:tc>
                  <a:txBody>
                    <a:bodyPr/>
                    <a:lstStyle/>
                    <a:p>
                      <a:pPr algn="ctr"/>
                      <a:r>
                        <a:rPr lang="en-IL" sz="1050" dirty="0"/>
                        <a:t> 86.9%</a:t>
                      </a:r>
                    </a:p>
                  </a:txBody>
                  <a:tcPr/>
                </a:tc>
                <a:extLst>
                  <a:ext uri="{0D108BD9-81ED-4DB2-BD59-A6C34878D82A}">
                    <a16:rowId xmlns:a16="http://schemas.microsoft.com/office/drawing/2014/main" val="4241677905"/>
                  </a:ext>
                </a:extLst>
              </a:tr>
              <a:tr h="118829">
                <a:tc>
                  <a:txBody>
                    <a:bodyPr/>
                    <a:lstStyle/>
                    <a:p>
                      <a:pPr algn="ctr"/>
                      <a:r>
                        <a:rPr lang="en-IL" sz="1050" dirty="0"/>
                        <a:t>Veto 2</a:t>
                      </a:r>
                    </a:p>
                  </a:txBody>
                  <a:tcPr/>
                </a:tc>
                <a:tc>
                  <a:txBody>
                    <a:bodyPr/>
                    <a:lstStyle/>
                    <a:p>
                      <a:pPr algn="ctr"/>
                      <a:r>
                        <a:rPr lang="en-IL" sz="1050" dirty="0"/>
                        <a:t> 5.81%</a:t>
                      </a:r>
                    </a:p>
                  </a:txBody>
                  <a:tcPr/>
                </a:tc>
                <a:extLst>
                  <a:ext uri="{0D108BD9-81ED-4DB2-BD59-A6C34878D82A}">
                    <a16:rowId xmlns:a16="http://schemas.microsoft.com/office/drawing/2014/main" val="30684669"/>
                  </a:ext>
                </a:extLst>
              </a:tr>
              <a:tr h="118829">
                <a:tc>
                  <a:txBody>
                    <a:bodyPr/>
                    <a:lstStyle/>
                    <a:p>
                      <a:pPr algn="ctr"/>
                      <a:r>
                        <a:rPr lang="en-IL" sz="1050" dirty="0"/>
                        <a:t>Veto 3</a:t>
                      </a:r>
                    </a:p>
                  </a:txBody>
                  <a:tcPr/>
                </a:tc>
                <a:tc>
                  <a:txBody>
                    <a:bodyPr/>
                    <a:lstStyle/>
                    <a:p>
                      <a:pPr algn="ctr"/>
                      <a:r>
                        <a:rPr lang="en-IL" sz="1050" dirty="0"/>
                        <a:t> 5.81%</a:t>
                      </a:r>
                    </a:p>
                  </a:txBody>
                  <a:tcPr/>
                </a:tc>
                <a:extLst>
                  <a:ext uri="{0D108BD9-81ED-4DB2-BD59-A6C34878D82A}">
                    <a16:rowId xmlns:a16="http://schemas.microsoft.com/office/drawing/2014/main" val="472287510"/>
                  </a:ext>
                </a:extLst>
              </a:tr>
              <a:tr h="118829">
                <a:tc>
                  <a:txBody>
                    <a:bodyPr/>
                    <a:lstStyle/>
                    <a:p>
                      <a:pPr algn="ctr"/>
                      <a:r>
                        <a:rPr lang="en-IL" sz="1050" dirty="0"/>
                        <a:t>Veto 4</a:t>
                      </a:r>
                    </a:p>
                  </a:txBody>
                  <a:tcPr/>
                </a:tc>
                <a:tc>
                  <a:txBody>
                    <a:bodyPr/>
                    <a:lstStyle/>
                    <a:p>
                      <a:pPr algn="ctr"/>
                      <a:r>
                        <a:rPr lang="en-IL" sz="1050" dirty="0"/>
                        <a:t> 5.09%</a:t>
                      </a:r>
                    </a:p>
                  </a:txBody>
                  <a:tcPr/>
                </a:tc>
                <a:extLst>
                  <a:ext uri="{0D108BD9-81ED-4DB2-BD59-A6C34878D82A}">
                    <a16:rowId xmlns:a16="http://schemas.microsoft.com/office/drawing/2014/main" val="311287750"/>
                  </a:ext>
                </a:extLst>
              </a:tr>
              <a:tr h="118829">
                <a:tc>
                  <a:txBody>
                    <a:bodyPr/>
                    <a:lstStyle/>
                    <a:p>
                      <a:pPr algn="ctr"/>
                      <a:r>
                        <a:rPr lang="en-IL" sz="1050" dirty="0"/>
                        <a:t>Veto 5</a:t>
                      </a:r>
                    </a:p>
                  </a:txBody>
                  <a:tcPr/>
                </a:tc>
                <a:tc>
                  <a:txBody>
                    <a:bodyPr/>
                    <a:lstStyle/>
                    <a:p>
                      <a:pPr algn="ctr"/>
                      <a:r>
                        <a:rPr lang="en-IL" sz="1050" dirty="0"/>
                        <a:t> 4.32%</a:t>
                      </a:r>
                    </a:p>
                  </a:txBody>
                  <a:tcPr/>
                </a:tc>
                <a:extLst>
                  <a:ext uri="{0D108BD9-81ED-4DB2-BD59-A6C34878D82A}">
                    <a16:rowId xmlns:a16="http://schemas.microsoft.com/office/drawing/2014/main" val="4247680640"/>
                  </a:ext>
                </a:extLst>
              </a:tr>
              <a:tr h="118829">
                <a:tc>
                  <a:txBody>
                    <a:bodyPr/>
                    <a:lstStyle/>
                    <a:p>
                      <a:pPr algn="ctr"/>
                      <a:r>
                        <a:rPr lang="en-IL" sz="1050" dirty="0"/>
                        <a:t>Veto 6</a:t>
                      </a:r>
                    </a:p>
                  </a:txBody>
                  <a:tcPr/>
                </a:tc>
                <a:tc>
                  <a:txBody>
                    <a:bodyPr/>
                    <a:lstStyle/>
                    <a:p>
                      <a:pPr algn="ctr"/>
                      <a:r>
                        <a:rPr lang="en-IL" sz="1050" dirty="0"/>
                        <a:t> 2.29%</a:t>
                      </a:r>
                    </a:p>
                  </a:txBody>
                  <a:tcPr/>
                </a:tc>
                <a:extLst>
                  <a:ext uri="{0D108BD9-81ED-4DB2-BD59-A6C34878D82A}">
                    <a16:rowId xmlns:a16="http://schemas.microsoft.com/office/drawing/2014/main" val="3410963485"/>
                  </a:ext>
                </a:extLst>
              </a:tr>
              <a:tr h="118829">
                <a:tc>
                  <a:txBody>
                    <a:bodyPr/>
                    <a:lstStyle/>
                    <a:p>
                      <a:pPr algn="ctr"/>
                      <a:r>
                        <a:rPr lang="en-IL" sz="1050" dirty="0"/>
                        <a:t>Veto 7</a:t>
                      </a:r>
                    </a:p>
                  </a:txBody>
                  <a:tcPr/>
                </a:tc>
                <a:tc>
                  <a:txBody>
                    <a:bodyPr/>
                    <a:lstStyle/>
                    <a:p>
                      <a:pPr algn="ctr"/>
                      <a:r>
                        <a:rPr lang="en-IL" sz="1050" dirty="0"/>
                        <a:t>1.06%</a:t>
                      </a:r>
                    </a:p>
                  </a:txBody>
                  <a:tcPr/>
                </a:tc>
                <a:extLst>
                  <a:ext uri="{0D108BD9-81ED-4DB2-BD59-A6C34878D82A}">
                    <a16:rowId xmlns:a16="http://schemas.microsoft.com/office/drawing/2014/main" val="3855954329"/>
                  </a:ext>
                </a:extLst>
              </a:tr>
            </a:tbl>
          </a:graphicData>
        </a:graphic>
      </p:graphicFrame>
      <p:grpSp>
        <p:nvGrpSpPr>
          <p:cNvPr id="39" name="Group 38">
            <a:extLst>
              <a:ext uri="{FF2B5EF4-FFF2-40B4-BE49-F238E27FC236}">
                <a16:creationId xmlns:a16="http://schemas.microsoft.com/office/drawing/2014/main" id="{A2547AB7-2B99-95D7-8098-3038B3455357}"/>
              </a:ext>
            </a:extLst>
          </p:cNvPr>
          <p:cNvGrpSpPr/>
          <p:nvPr/>
        </p:nvGrpSpPr>
        <p:grpSpPr>
          <a:xfrm>
            <a:off x="6216357" y="5578642"/>
            <a:ext cx="4405255" cy="296046"/>
            <a:chOff x="6231467" y="4826287"/>
            <a:chExt cx="4405255" cy="296046"/>
          </a:xfrm>
        </p:grpSpPr>
        <p:sp>
          <p:nvSpPr>
            <p:cNvPr id="31" name="Oval 30">
              <a:extLst>
                <a:ext uri="{FF2B5EF4-FFF2-40B4-BE49-F238E27FC236}">
                  <a16:creationId xmlns:a16="http://schemas.microsoft.com/office/drawing/2014/main" id="{FFC68F50-FB62-6BE3-4256-B2D1739CF106}"/>
                </a:ext>
              </a:extLst>
            </p:cNvPr>
            <p:cNvSpPr/>
            <p:nvPr/>
          </p:nvSpPr>
          <p:spPr>
            <a:xfrm>
              <a:off x="6231467" y="4826287"/>
              <a:ext cx="793099" cy="296046"/>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32" name="Oval 31">
              <a:extLst>
                <a:ext uri="{FF2B5EF4-FFF2-40B4-BE49-F238E27FC236}">
                  <a16:creationId xmlns:a16="http://schemas.microsoft.com/office/drawing/2014/main" id="{0ADF8C38-36A8-FCAF-9CDC-3412D75D0DCC}"/>
                </a:ext>
              </a:extLst>
            </p:cNvPr>
            <p:cNvSpPr/>
            <p:nvPr/>
          </p:nvSpPr>
          <p:spPr>
            <a:xfrm>
              <a:off x="9821334" y="4868333"/>
              <a:ext cx="815388" cy="254000"/>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dirty="0"/>
            </a:p>
          </p:txBody>
        </p:sp>
      </p:gr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0DD845EA-58F1-FDF4-99DD-7FDF59ADBC8E}"/>
                  </a:ext>
                </a:extLst>
              </p:cNvPr>
              <p:cNvSpPr txBox="1"/>
              <p:nvPr/>
            </p:nvSpPr>
            <p:spPr>
              <a:xfrm>
                <a:off x="47426" y="4284705"/>
                <a:ext cx="5196751" cy="2447914"/>
              </a:xfrm>
              <a:prstGeom prst="rect">
                <a:avLst/>
              </a:prstGeom>
              <a:noFill/>
            </p:spPr>
            <p:txBody>
              <a:bodyPr wrap="square" rtlCol="0">
                <a:spAutoFit/>
              </a:bodyPr>
              <a:lstStyle/>
              <a:p>
                <a:pPr>
                  <a:lnSpc>
                    <a:spcPct val="150000"/>
                  </a:lnSpc>
                </a:pPr>
                <a:r>
                  <a:rPr lang="en-US" sz="1400" b="1" u="sng" dirty="0"/>
                  <a:t>Up-to-date Vetoing Steps:</a:t>
                </a:r>
              </a:p>
              <a:p>
                <a:pPr marL="285750" indent="-285750">
                  <a:lnSpc>
                    <a:spcPct val="150000"/>
                  </a:lnSpc>
                  <a:buFont typeface="Arial" panose="020B0604020202020204" pitchFamily="34" charset="0"/>
                  <a:buChar char="•"/>
                </a:pPr>
                <a:r>
                  <a:rPr lang="en-US" sz="1200" dirty="0">
                    <a:solidFill>
                      <a:srgbClr val="C00000"/>
                    </a:solidFill>
                  </a:rPr>
                  <a:t>Veto.1: No activity other than </a:t>
                </a:r>
                <a14:m>
                  <m:oMath xmlns:m="http://schemas.openxmlformats.org/officeDocument/2006/math">
                    <m:sSup>
                      <m:sSupPr>
                        <m:ctrlPr>
                          <a:rPr lang="en-US" sz="1200" b="0" i="1" smtClean="0">
                            <a:solidFill>
                              <a:srgbClr val="C00000"/>
                            </a:solidFill>
                            <a:latin typeface="Cambria Math" panose="02040503050406030204" pitchFamily="18" charset="0"/>
                          </a:rPr>
                        </m:ctrlPr>
                      </m:sSupPr>
                      <m:e>
                        <m:r>
                          <a:rPr lang="en-US" sz="1200" b="0" i="1" smtClean="0">
                            <a:solidFill>
                              <a:srgbClr val="C00000"/>
                            </a:solidFill>
                            <a:latin typeface="Cambria Math" panose="02040503050406030204" pitchFamily="18" charset="0"/>
                          </a:rPr>
                          <m:t>𝑒</m:t>
                        </m:r>
                      </m:e>
                      <m:sup>
                        <m:r>
                          <a:rPr lang="en-US" sz="1200" b="0" i="1" smtClean="0">
                            <a:solidFill>
                              <a:srgbClr val="C00000"/>
                            </a:solidFill>
                            <a:latin typeface="Cambria Math" panose="02040503050406030204" pitchFamily="18" charset="0"/>
                          </a:rPr>
                          <m:t>−</m:t>
                        </m:r>
                      </m:sup>
                    </m:sSup>
                  </m:oMath>
                </a14:m>
                <a:r>
                  <a:rPr lang="en-US" sz="1050" b="0" i="0" dirty="0">
                    <a:solidFill>
                      <a:srgbClr val="C00000"/>
                    </a:solidFill>
                    <a:effectLst/>
                    <a:latin typeface="Lucida Grande" panose="020B0600040502020204" pitchFamily="34" charset="0"/>
                  </a:rPr>
                  <a:t> and  </a:t>
                </a:r>
                <a14:m>
                  <m:oMath xmlns:m="http://schemas.openxmlformats.org/officeDocument/2006/math">
                    <m:r>
                      <a:rPr lang="en-US" sz="1200">
                        <a:solidFill>
                          <a:srgbClr val="C00000"/>
                        </a:solidFill>
                        <a:latin typeface="Cambria Math" panose="02040503050406030204" pitchFamily="18" charset="0"/>
                      </a:rPr>
                      <m:t>𝐽</m:t>
                    </m:r>
                    <m:r>
                      <a:rPr lang="en-US" sz="1200">
                        <a:solidFill>
                          <a:srgbClr val="C00000"/>
                        </a:solidFill>
                        <a:latin typeface="Cambria Math" panose="02040503050406030204" pitchFamily="18" charset="0"/>
                      </a:rPr>
                      <m:t>/</m:t>
                    </m:r>
                    <m:r>
                      <a:rPr lang="en-US" sz="1200">
                        <a:solidFill>
                          <a:srgbClr val="C00000"/>
                        </a:solidFill>
                        <a:latin typeface="Cambria Math" panose="02040503050406030204" pitchFamily="18" charset="0"/>
                      </a:rPr>
                      <m:t>𝜓</m:t>
                    </m:r>
                  </m:oMath>
                </a14:m>
                <a:r>
                  <a:rPr lang="en-IL" sz="1200" dirty="0">
                    <a:solidFill>
                      <a:srgbClr val="C00000"/>
                    </a:solidFill>
                  </a:rPr>
                  <a:t> (</a:t>
                </a:r>
                <a14:m>
                  <m:oMath xmlns:m="http://schemas.openxmlformats.org/officeDocument/2006/math">
                    <m:r>
                      <m:rPr>
                        <m:lit/>
                      </m:rPr>
                      <a:rPr lang="en-US" sz="1200" b="0" i="0" smtClean="0">
                        <a:solidFill>
                          <a:srgbClr val="C00000"/>
                        </a:solidFill>
                        <a:latin typeface="Cambria Math" panose="02040503050406030204" pitchFamily="18" charset="0"/>
                      </a:rPr>
                      <m:t> </m:t>
                    </m:r>
                    <m:sSup>
                      <m:sSupPr>
                        <m:ctrlPr>
                          <a:rPr lang="en-US" sz="1200" b="0" i="1" smtClean="0">
                            <a:solidFill>
                              <a:srgbClr val="C00000"/>
                            </a:solidFill>
                            <a:latin typeface="Cambria Math" panose="02040503050406030204" pitchFamily="18" charset="0"/>
                          </a:rPr>
                        </m:ctrlPr>
                      </m:sSupPr>
                      <m:e>
                        <m:r>
                          <a:rPr lang="en-US" sz="1200" b="0" i="1" smtClean="0">
                            <a:solidFill>
                              <a:srgbClr val="C00000"/>
                            </a:solidFill>
                            <a:latin typeface="Cambria Math" panose="02040503050406030204" pitchFamily="18" charset="0"/>
                          </a:rPr>
                          <m:t>𝜇</m:t>
                        </m:r>
                      </m:e>
                      <m:sup>
                        <m:r>
                          <a:rPr lang="en-US" sz="1200" b="0" i="1" smtClean="0">
                            <a:solidFill>
                              <a:srgbClr val="C00000"/>
                            </a:solidFill>
                            <a:latin typeface="Cambria Math" panose="02040503050406030204" pitchFamily="18" charset="0"/>
                          </a:rPr>
                          <m:t>+</m:t>
                        </m:r>
                      </m:sup>
                    </m:sSup>
                    <m:sSup>
                      <m:sSupPr>
                        <m:ctrlPr>
                          <a:rPr lang="en-US" sz="1200" i="1">
                            <a:solidFill>
                              <a:srgbClr val="C00000"/>
                            </a:solidFill>
                            <a:latin typeface="Cambria Math" panose="02040503050406030204" pitchFamily="18" charset="0"/>
                          </a:rPr>
                        </m:ctrlPr>
                      </m:sSupPr>
                      <m:e>
                        <m:r>
                          <a:rPr lang="en-US" sz="1200" i="1">
                            <a:solidFill>
                              <a:srgbClr val="C00000"/>
                            </a:solidFill>
                            <a:latin typeface="Cambria Math" panose="02040503050406030204" pitchFamily="18" charset="0"/>
                          </a:rPr>
                          <m:t>𝜇</m:t>
                        </m:r>
                      </m:e>
                      <m:sup>
                        <m:r>
                          <a:rPr lang="en-US" sz="1200" b="0" i="1" smtClean="0">
                            <a:solidFill>
                              <a:srgbClr val="C00000"/>
                            </a:solidFill>
                            <a:latin typeface="Cambria Math" panose="02040503050406030204" pitchFamily="18" charset="0"/>
                          </a:rPr>
                          <m:t>−</m:t>
                        </m:r>
                      </m:sup>
                    </m:sSup>
                  </m:oMath>
                </a14:m>
                <a:r>
                  <a:rPr lang="en-IL" sz="1200" dirty="0">
                    <a:solidFill>
                      <a:srgbClr val="C00000"/>
                    </a:solidFill>
                  </a:rPr>
                  <a:t>)  in the main detector (</a:t>
                </a:r>
                <a14:m>
                  <m:oMath xmlns:m="http://schemas.openxmlformats.org/officeDocument/2006/math">
                    <m:d>
                      <m:dPr>
                        <m:begChr m:val="|"/>
                        <m:endChr m:val="|"/>
                        <m:ctrlPr>
                          <a:rPr lang="en-US" sz="1200" i="1">
                            <a:solidFill>
                              <a:srgbClr val="C00000"/>
                            </a:solidFill>
                            <a:latin typeface="Cambria Math" panose="02040503050406030204" pitchFamily="18" charset="0"/>
                          </a:rPr>
                        </m:ctrlPr>
                      </m:dPr>
                      <m:e>
                        <m:r>
                          <a:rPr lang="en-US" sz="1200">
                            <a:solidFill>
                              <a:srgbClr val="C00000"/>
                            </a:solidFill>
                            <a:latin typeface="Cambria Math" panose="02040503050406030204" pitchFamily="18" charset="0"/>
                          </a:rPr>
                          <m:t>𝜂</m:t>
                        </m:r>
                      </m:e>
                    </m:d>
                    <m:r>
                      <a:rPr lang="en-US" sz="1200">
                        <a:solidFill>
                          <a:srgbClr val="C00000"/>
                        </a:solidFill>
                        <a:latin typeface="Cambria Math" panose="02040503050406030204" pitchFamily="18" charset="0"/>
                      </a:rPr>
                      <m:t>&lt;4</m:t>
                    </m:r>
                    <m:r>
                      <a:rPr lang="en-US" sz="1200" b="0" i="0" smtClean="0">
                        <a:solidFill>
                          <a:srgbClr val="C00000"/>
                        </a:solidFill>
                        <a:latin typeface="Cambria Math" panose="02040503050406030204" pitchFamily="18" charset="0"/>
                      </a:rPr>
                      <m:t> , </m:t>
                    </m:r>
                    <m:sSub>
                      <m:sSubPr>
                        <m:ctrlPr>
                          <a:rPr lang="en-US" sz="1200" b="0" i="1" smtClean="0">
                            <a:solidFill>
                              <a:srgbClr val="C00000"/>
                            </a:solidFill>
                            <a:latin typeface="Cambria Math" panose="02040503050406030204" pitchFamily="18" charset="0"/>
                          </a:rPr>
                        </m:ctrlPr>
                      </m:sSubPr>
                      <m:e>
                        <m:r>
                          <m:rPr>
                            <m:sty m:val="p"/>
                          </m:rPr>
                          <a:rPr lang="en-US" sz="1200" b="0" i="0" smtClean="0">
                            <a:solidFill>
                              <a:srgbClr val="C00000"/>
                            </a:solidFill>
                            <a:latin typeface="Cambria Math" panose="02040503050406030204" pitchFamily="18" charset="0"/>
                          </a:rPr>
                          <m:t>P</m:t>
                        </m:r>
                      </m:e>
                      <m:sub>
                        <m:r>
                          <m:rPr>
                            <m:sty m:val="p"/>
                          </m:rPr>
                          <a:rPr lang="en-US" sz="1200" b="0" i="0" smtClean="0">
                            <a:solidFill>
                              <a:srgbClr val="C00000"/>
                            </a:solidFill>
                            <a:latin typeface="Cambria Math" panose="02040503050406030204" pitchFamily="18" charset="0"/>
                          </a:rPr>
                          <m:t>T</m:t>
                        </m:r>
                      </m:sub>
                    </m:sSub>
                    <m:r>
                      <a:rPr lang="en-US" sz="1200" b="0" i="0" smtClean="0">
                        <a:solidFill>
                          <a:srgbClr val="C00000"/>
                        </a:solidFill>
                        <a:latin typeface="Cambria Math" panose="02040503050406030204" pitchFamily="18" charset="0"/>
                      </a:rPr>
                      <m:t>&gt;100 </m:t>
                    </m:r>
                    <m:f>
                      <m:fPr>
                        <m:ctrlPr>
                          <a:rPr lang="en-US" sz="1200" b="0" i="1" smtClean="0">
                            <a:solidFill>
                              <a:srgbClr val="C00000"/>
                            </a:solidFill>
                            <a:latin typeface="Cambria Math" panose="02040503050406030204" pitchFamily="18" charset="0"/>
                          </a:rPr>
                        </m:ctrlPr>
                      </m:fPr>
                      <m:num>
                        <m:r>
                          <m:rPr>
                            <m:sty m:val="p"/>
                          </m:rPr>
                          <a:rPr lang="en-US" sz="1200" b="0" i="0" smtClean="0">
                            <a:solidFill>
                              <a:srgbClr val="C00000"/>
                            </a:solidFill>
                            <a:latin typeface="Cambria Math" panose="02040503050406030204" pitchFamily="18" charset="0"/>
                          </a:rPr>
                          <m:t>MeV</m:t>
                        </m:r>
                      </m:num>
                      <m:den>
                        <m:r>
                          <m:rPr>
                            <m:sty m:val="p"/>
                          </m:rPr>
                          <a:rPr lang="en-US" sz="1200" b="0" i="0" smtClean="0">
                            <a:solidFill>
                              <a:srgbClr val="C00000"/>
                            </a:solidFill>
                            <a:latin typeface="Cambria Math" panose="02040503050406030204" pitchFamily="18" charset="0"/>
                          </a:rPr>
                          <m:t>c</m:t>
                        </m:r>
                      </m:den>
                    </m:f>
                  </m:oMath>
                </a14:m>
                <a:r>
                  <a:rPr lang="en-IL" sz="1200" dirty="0">
                    <a:solidFill>
                      <a:srgbClr val="C00000"/>
                    </a:solidFill>
                  </a:rPr>
                  <a:t>) ;</a:t>
                </a:r>
              </a:p>
              <a:p>
                <a:pPr marL="285750" indent="-285750">
                  <a:lnSpc>
                    <a:spcPct val="150000"/>
                  </a:lnSpc>
                  <a:buFont typeface="Arial" panose="020B0604020202020204" pitchFamily="34" charset="0"/>
                  <a:buChar char="•"/>
                </a:pPr>
                <a:r>
                  <a:rPr lang="en-IL" sz="1200" dirty="0">
                    <a:solidFill>
                      <a:srgbClr val="C00000"/>
                    </a:solidFill>
                  </a:rPr>
                  <a:t>Veto.2: Veto.1 and no signal in the ZDC;</a:t>
                </a:r>
              </a:p>
              <a:p>
                <a:pPr marL="285750" indent="-285750">
                  <a:lnSpc>
                    <a:spcPct val="150000"/>
                  </a:lnSpc>
                  <a:buFont typeface="Arial" panose="020B0604020202020204" pitchFamily="34" charset="0"/>
                  <a:buChar char="•"/>
                </a:pPr>
                <a:r>
                  <a:rPr lang="en-IL" sz="1200" dirty="0">
                    <a:solidFill>
                      <a:srgbClr val="C00000"/>
                    </a:solidFill>
                  </a:rPr>
                  <a:t>Veto.3: Veto.2 and no tracks in RP;</a:t>
                </a:r>
              </a:p>
              <a:p>
                <a:pPr marL="285750" indent="-285750">
                  <a:lnSpc>
                    <a:spcPct val="150000"/>
                  </a:lnSpc>
                  <a:buFont typeface="Arial" panose="020B0604020202020204" pitchFamily="34" charset="0"/>
                  <a:buChar char="•"/>
                </a:pPr>
                <a:r>
                  <a:rPr lang="en-IL" sz="1200" dirty="0">
                    <a:solidFill>
                      <a:srgbClr val="C00000"/>
                    </a:solidFill>
                  </a:rPr>
                  <a:t>Veto.4: Veto.3 and no tracks in OMDs;</a:t>
                </a:r>
              </a:p>
              <a:p>
                <a:pPr marL="285750" indent="-285750">
                  <a:lnSpc>
                    <a:spcPct val="150000"/>
                  </a:lnSpc>
                  <a:buFont typeface="Arial" panose="020B0604020202020204" pitchFamily="34" charset="0"/>
                  <a:buChar char="•"/>
                </a:pPr>
                <a:r>
                  <a:rPr lang="en-IL" sz="1200" dirty="0">
                    <a:solidFill>
                      <a:srgbClr val="C00000"/>
                    </a:solidFill>
                  </a:rPr>
                  <a:t>Veto.5: Veto.4 and no tracks in B0 tracker;</a:t>
                </a:r>
              </a:p>
              <a:p>
                <a:pPr marL="285750" indent="-285750">
                  <a:lnSpc>
                    <a:spcPct val="150000"/>
                  </a:lnSpc>
                  <a:buFont typeface="Arial" panose="020B0604020202020204" pitchFamily="34" charset="0"/>
                  <a:buChar char="•"/>
                </a:pPr>
                <a:r>
                  <a:rPr lang="en-IL" sz="1200" dirty="0">
                    <a:solidFill>
                      <a:srgbClr val="C00000"/>
                    </a:solidFill>
                  </a:rPr>
                  <a:t>Veto.6: Veto.5 and no signal in B0 ECAL.</a:t>
                </a:r>
              </a:p>
            </p:txBody>
          </p:sp>
        </mc:Choice>
        <mc:Fallback xmlns="">
          <p:sp>
            <p:nvSpPr>
              <p:cNvPr id="55" name="TextBox 54">
                <a:extLst>
                  <a:ext uri="{FF2B5EF4-FFF2-40B4-BE49-F238E27FC236}">
                    <a16:creationId xmlns:a16="http://schemas.microsoft.com/office/drawing/2014/main" id="{0DD845EA-58F1-FDF4-99DD-7FDF59ADBC8E}"/>
                  </a:ext>
                </a:extLst>
              </p:cNvPr>
              <p:cNvSpPr txBox="1">
                <a:spLocks noRot="1" noChangeAspect="1" noMove="1" noResize="1" noEditPoints="1" noAdjustHandles="1" noChangeArrowheads="1" noChangeShapeType="1" noTextEdit="1"/>
              </p:cNvSpPr>
              <p:nvPr/>
            </p:nvSpPr>
            <p:spPr>
              <a:xfrm>
                <a:off x="47426" y="4284705"/>
                <a:ext cx="5196751" cy="2447914"/>
              </a:xfrm>
              <a:prstGeom prst="rect">
                <a:avLst/>
              </a:prstGeom>
              <a:blipFill>
                <a:blip r:embed="rId6"/>
                <a:stretch>
                  <a:fillRect l="-244" b="-1554"/>
                </a:stretch>
              </a:blipFill>
            </p:spPr>
            <p:txBody>
              <a:bodyPr/>
              <a:lstStyle/>
              <a:p>
                <a:r>
                  <a:rPr lang="en-IL">
                    <a:noFill/>
                  </a:rPr>
                  <a:t> </a:t>
                </a:r>
              </a:p>
            </p:txBody>
          </p:sp>
        </mc:Fallback>
      </mc:AlternateContent>
      <p:sp>
        <p:nvSpPr>
          <p:cNvPr id="13" name="Slide Number Placeholder 12">
            <a:extLst>
              <a:ext uri="{FF2B5EF4-FFF2-40B4-BE49-F238E27FC236}">
                <a16:creationId xmlns:a16="http://schemas.microsoft.com/office/drawing/2014/main" id="{6B270CC3-0A30-F31A-5536-A58F2CD8E7BE}"/>
              </a:ext>
            </a:extLst>
          </p:cNvPr>
          <p:cNvSpPr>
            <a:spLocks noGrp="1"/>
          </p:cNvSpPr>
          <p:nvPr>
            <p:ph type="sldNum" sz="quarter" idx="12"/>
          </p:nvPr>
        </p:nvSpPr>
        <p:spPr>
          <a:xfrm>
            <a:off x="9448800" y="6462760"/>
            <a:ext cx="2743200" cy="365125"/>
          </a:xfrm>
        </p:spPr>
        <p:txBody>
          <a:bodyPr/>
          <a:lstStyle/>
          <a:p>
            <a:fld id="{25A2B63C-48A4-4B47-98FB-5FE83D6C6CFC}" type="slidenum">
              <a:rPr lang="en-IL" smtClean="0"/>
              <a:t>11</a:t>
            </a:fld>
            <a:endParaRPr lang="en-IL" dirty="0"/>
          </a:p>
        </p:txBody>
      </p:sp>
    </p:spTree>
    <p:extLst>
      <p:ext uri="{BB962C8B-B14F-4D97-AF65-F5344CB8AC3E}">
        <p14:creationId xmlns:p14="http://schemas.microsoft.com/office/powerpoint/2010/main" val="1125842105"/>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rgbClr val="D2E1E9"/>
            </a:gs>
            <a:gs pos="100000">
              <a:srgbClr val="BBCCE9"/>
            </a:gs>
            <a:gs pos="100000">
              <a:srgbClr val="CADCE4"/>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3E839D05-77E0-D935-FA75-7404007A07D6}"/>
              </a:ext>
            </a:extLst>
          </p:cNvPr>
          <p:cNvSpPr txBox="1">
            <a:spLocks/>
          </p:cNvSpPr>
          <p:nvPr/>
        </p:nvSpPr>
        <p:spPr>
          <a:xfrm>
            <a:off x="-39905" y="226139"/>
            <a:ext cx="11844669" cy="10714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defTabSz="914400" rtl="0" eaLnBrk="1" latinLnBrk="0" hangingPunct="1">
              <a:lnSpc>
                <a:spcPct val="90000"/>
              </a:lnSpc>
              <a:spcBef>
                <a:spcPts val="1000"/>
              </a:spcBef>
              <a:buFont typeface="Arial" panose="020B0604020202020204" pitchFamily="34" charset="0"/>
              <a:buChar char="•"/>
            </a:pPr>
            <a:endParaRPr lang="en-IL" sz="2000" dirty="0"/>
          </a:p>
        </p:txBody>
      </p:sp>
      <p:sp>
        <p:nvSpPr>
          <p:cNvPr id="2" name="Title 1">
            <a:extLst>
              <a:ext uri="{FF2B5EF4-FFF2-40B4-BE49-F238E27FC236}">
                <a16:creationId xmlns:a16="http://schemas.microsoft.com/office/drawing/2014/main" id="{87A82393-52EE-02C8-1371-5A46D33552AF}"/>
              </a:ext>
            </a:extLst>
          </p:cNvPr>
          <p:cNvSpPr txBox="1">
            <a:spLocks/>
          </p:cNvSpPr>
          <p:nvPr/>
        </p:nvSpPr>
        <p:spPr>
          <a:xfrm>
            <a:off x="1524000" y="46745"/>
            <a:ext cx="9144000" cy="8280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4000" dirty="0"/>
              <a:t>Reproducing Past Results</a:t>
            </a:r>
            <a:endParaRPr lang="en-IL" dirty="0"/>
          </a:p>
        </p:txBody>
      </p:sp>
      <p:sp>
        <p:nvSpPr>
          <p:cNvPr id="4" name="Subtitle 2">
            <a:extLst>
              <a:ext uri="{FF2B5EF4-FFF2-40B4-BE49-F238E27FC236}">
                <a16:creationId xmlns:a16="http://schemas.microsoft.com/office/drawing/2014/main" id="{74343816-16EE-A885-2600-D8FA96EE747A}"/>
              </a:ext>
            </a:extLst>
          </p:cNvPr>
          <p:cNvSpPr txBox="1">
            <a:spLocks/>
          </p:cNvSpPr>
          <p:nvPr/>
        </p:nvSpPr>
        <p:spPr>
          <a:xfrm>
            <a:off x="183707" y="703026"/>
            <a:ext cx="11824586" cy="14756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IL" sz="2000" b="1" u="sng" dirty="0"/>
              <a:t>Objectives:</a:t>
            </a:r>
            <a:r>
              <a:rPr lang="en-IL" sz="2000" dirty="0"/>
              <a:t> </a:t>
            </a:r>
          </a:p>
          <a:p>
            <a:r>
              <a:rPr lang="en-US" sz="1800" dirty="0"/>
              <a:t>Follow the vetoing steps as done in the past </a:t>
            </a:r>
            <a:r>
              <a:rPr lang="en-IL" sz="1600" dirty="0">
                <a:solidFill>
                  <a:srgbClr val="2D72B5"/>
                </a:solidFill>
                <a:latin typeface="LucidaGrande" panose="020B0600040502020204" pitchFamily="34" charset="0"/>
              </a:rPr>
              <a:t>(</a:t>
            </a:r>
            <a:r>
              <a:rPr lang="en-US" sz="1600" dirty="0">
                <a:solidFill>
                  <a:srgbClr val="2D72B5"/>
                </a:solidFill>
                <a:latin typeface="LucidaGrande" panose="020B0600040502020204" pitchFamily="34" charset="0"/>
              </a:rPr>
              <a:t>arXiv:2108.01694</a:t>
            </a:r>
            <a:r>
              <a:rPr lang="en-IL" sz="1600" dirty="0">
                <a:solidFill>
                  <a:srgbClr val="2D72B5"/>
                </a:solidFill>
                <a:latin typeface="LucidaGrande" panose="020B0600040502020204" pitchFamily="34" charset="0"/>
              </a:rPr>
              <a:t>) </a:t>
            </a:r>
            <a:r>
              <a:rPr lang="en-US" sz="1800" dirty="0"/>
              <a:t>to check if the results we obtain are as expected from the paper. </a:t>
            </a:r>
            <a:endParaRPr lang="en-IL" sz="1800" dirty="0">
              <a:solidFill>
                <a:srgbClr val="2D72B5"/>
              </a:solidFill>
              <a:latin typeface="LucidaGrande" panose="020B0600040502020204" pitchFamily="34" charset="0"/>
            </a:endParaRPr>
          </a:p>
          <a:p>
            <a:r>
              <a:rPr lang="en-IL" sz="1800" dirty="0"/>
              <a:t>Understand what causes the differences between both methods.   </a:t>
            </a:r>
            <a:endParaRPr lang="en-US" sz="1800"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5BBA5FD-9444-78EB-B50B-28D2B5E707AD}"/>
                  </a:ext>
                </a:extLst>
              </p:cNvPr>
              <p:cNvSpPr txBox="1"/>
              <p:nvPr/>
            </p:nvSpPr>
            <p:spPr>
              <a:xfrm>
                <a:off x="890676" y="3073256"/>
                <a:ext cx="5234959" cy="3948710"/>
              </a:xfrm>
              <a:prstGeom prst="rect">
                <a:avLst/>
              </a:prstGeom>
              <a:noFill/>
            </p:spPr>
            <p:txBody>
              <a:bodyPr wrap="square" rtlCol="0">
                <a:spAutoFit/>
              </a:bodyPr>
              <a:lstStyle/>
              <a:p>
                <a:pPr>
                  <a:lnSpc>
                    <a:spcPct val="150000"/>
                  </a:lnSpc>
                </a:pPr>
                <a:r>
                  <a:rPr lang="en-US" b="1" u="sng" dirty="0"/>
                  <a:t>Vetoing Steps:</a:t>
                </a:r>
              </a:p>
              <a:p>
                <a:pPr marL="285750" indent="-285750">
                  <a:lnSpc>
                    <a:spcPct val="150000"/>
                  </a:lnSpc>
                  <a:buFont typeface="Arial" panose="020B0604020202020204" pitchFamily="34" charset="0"/>
                  <a:buChar char="•"/>
                </a:pPr>
                <a:r>
                  <a:rPr lang="en-US" sz="1600" dirty="0">
                    <a:solidFill>
                      <a:srgbClr val="C00000"/>
                    </a:solidFill>
                  </a:rPr>
                  <a:t>Veto.1: No activity other than </a:t>
                </a:r>
                <a14:m>
                  <m:oMath xmlns:m="http://schemas.openxmlformats.org/officeDocument/2006/math">
                    <m:sSup>
                      <m:sSupPr>
                        <m:ctrlPr>
                          <a:rPr lang="en-US" sz="1600" b="0" i="1" smtClean="0">
                            <a:solidFill>
                              <a:srgbClr val="C00000"/>
                            </a:solidFill>
                            <a:latin typeface="Cambria Math" panose="02040503050406030204" pitchFamily="18" charset="0"/>
                          </a:rPr>
                        </m:ctrlPr>
                      </m:sSupPr>
                      <m:e>
                        <m:r>
                          <a:rPr lang="en-US" sz="1600" b="0" i="1" smtClean="0">
                            <a:solidFill>
                              <a:srgbClr val="C00000"/>
                            </a:solidFill>
                            <a:latin typeface="Cambria Math" panose="02040503050406030204" pitchFamily="18" charset="0"/>
                          </a:rPr>
                          <m:t>𝑒</m:t>
                        </m:r>
                      </m:e>
                      <m:sup>
                        <m:r>
                          <a:rPr lang="en-US" sz="1600" b="0" i="1" smtClean="0">
                            <a:solidFill>
                              <a:srgbClr val="C00000"/>
                            </a:solidFill>
                            <a:latin typeface="Cambria Math" panose="02040503050406030204" pitchFamily="18" charset="0"/>
                          </a:rPr>
                          <m:t>−</m:t>
                        </m:r>
                      </m:sup>
                    </m:sSup>
                  </m:oMath>
                </a14:m>
                <a:r>
                  <a:rPr lang="en-US" sz="1200" b="0" i="0" dirty="0">
                    <a:solidFill>
                      <a:srgbClr val="C00000"/>
                    </a:solidFill>
                    <a:effectLst/>
                    <a:latin typeface="Lucida Grande" panose="020B0600040502020204" pitchFamily="34" charset="0"/>
                  </a:rPr>
                  <a:t> and  </a:t>
                </a:r>
                <a14:m>
                  <m:oMath xmlns:m="http://schemas.openxmlformats.org/officeDocument/2006/math">
                    <m:r>
                      <a:rPr lang="en-US" sz="1600">
                        <a:solidFill>
                          <a:srgbClr val="C00000"/>
                        </a:solidFill>
                        <a:latin typeface="Cambria Math" panose="02040503050406030204" pitchFamily="18" charset="0"/>
                      </a:rPr>
                      <m:t>𝐽</m:t>
                    </m:r>
                    <m:r>
                      <a:rPr lang="en-US" sz="1600">
                        <a:solidFill>
                          <a:srgbClr val="C00000"/>
                        </a:solidFill>
                        <a:latin typeface="Cambria Math" panose="02040503050406030204" pitchFamily="18" charset="0"/>
                      </a:rPr>
                      <m:t>/</m:t>
                    </m:r>
                    <m:r>
                      <a:rPr lang="en-US" sz="1600">
                        <a:solidFill>
                          <a:srgbClr val="C00000"/>
                        </a:solidFill>
                        <a:latin typeface="Cambria Math" panose="02040503050406030204" pitchFamily="18" charset="0"/>
                      </a:rPr>
                      <m:t>𝜓</m:t>
                    </m:r>
                  </m:oMath>
                </a14:m>
                <a:r>
                  <a:rPr lang="en-IL" sz="1600" dirty="0">
                    <a:solidFill>
                      <a:srgbClr val="C00000"/>
                    </a:solidFill>
                  </a:rPr>
                  <a:t>  in the main detector (</a:t>
                </a:r>
                <a14:m>
                  <m:oMath xmlns:m="http://schemas.openxmlformats.org/officeDocument/2006/math">
                    <m:d>
                      <m:dPr>
                        <m:begChr m:val="|"/>
                        <m:endChr m:val="|"/>
                        <m:ctrlPr>
                          <a:rPr lang="en-US" sz="1600" i="1">
                            <a:solidFill>
                              <a:srgbClr val="C00000"/>
                            </a:solidFill>
                            <a:latin typeface="Cambria Math" panose="02040503050406030204" pitchFamily="18" charset="0"/>
                          </a:rPr>
                        </m:ctrlPr>
                      </m:dPr>
                      <m:e>
                        <m:r>
                          <a:rPr lang="en-US" sz="1600">
                            <a:solidFill>
                              <a:srgbClr val="C00000"/>
                            </a:solidFill>
                            <a:latin typeface="Cambria Math" panose="02040503050406030204" pitchFamily="18" charset="0"/>
                          </a:rPr>
                          <m:t>𝜂</m:t>
                        </m:r>
                      </m:e>
                    </m:d>
                    <m:r>
                      <a:rPr lang="en-US" sz="1600">
                        <a:solidFill>
                          <a:srgbClr val="C00000"/>
                        </a:solidFill>
                        <a:latin typeface="Cambria Math" panose="02040503050406030204" pitchFamily="18" charset="0"/>
                      </a:rPr>
                      <m:t>&lt;4</m:t>
                    </m:r>
                  </m:oMath>
                </a14:m>
                <a:r>
                  <a:rPr lang="en-US" sz="1600" dirty="0">
                    <a:solidFill>
                      <a:srgbClr val="C00000"/>
                    </a:solidFill>
                  </a:rPr>
                  <a:t> and </a:t>
                </a:r>
                <a14:m>
                  <m:oMath xmlns:m="http://schemas.openxmlformats.org/officeDocument/2006/math">
                    <m:sSub>
                      <m:sSubPr>
                        <m:ctrlPr>
                          <a:rPr lang="en-US" sz="1600" i="1">
                            <a:solidFill>
                              <a:srgbClr val="C00000"/>
                            </a:solidFill>
                            <a:latin typeface="Cambria Math" panose="02040503050406030204" pitchFamily="18" charset="0"/>
                          </a:rPr>
                        </m:ctrlPr>
                      </m:sSubPr>
                      <m:e>
                        <m:r>
                          <a:rPr lang="en-US" sz="1600">
                            <a:solidFill>
                              <a:srgbClr val="C00000"/>
                            </a:solidFill>
                            <a:latin typeface="Cambria Math" panose="02040503050406030204" pitchFamily="18" charset="0"/>
                          </a:rPr>
                          <m:t>𝑝</m:t>
                        </m:r>
                      </m:e>
                      <m:sub>
                        <m:r>
                          <a:rPr lang="en-US" sz="1600">
                            <a:solidFill>
                              <a:srgbClr val="C00000"/>
                            </a:solidFill>
                            <a:latin typeface="Cambria Math" panose="02040503050406030204" pitchFamily="18" charset="0"/>
                          </a:rPr>
                          <m:t>𝑇</m:t>
                        </m:r>
                      </m:sub>
                    </m:sSub>
                    <m:r>
                      <a:rPr lang="en-US" sz="1600">
                        <a:solidFill>
                          <a:srgbClr val="C00000"/>
                        </a:solidFill>
                        <a:latin typeface="Cambria Math" panose="02040503050406030204" pitchFamily="18" charset="0"/>
                      </a:rPr>
                      <m:t>&gt;100 </m:t>
                    </m:r>
                    <m:f>
                      <m:fPr>
                        <m:ctrlPr>
                          <a:rPr lang="en-US" sz="1600" i="1">
                            <a:solidFill>
                              <a:srgbClr val="C00000"/>
                            </a:solidFill>
                            <a:latin typeface="Cambria Math" panose="02040503050406030204" pitchFamily="18" charset="0"/>
                          </a:rPr>
                        </m:ctrlPr>
                      </m:fPr>
                      <m:num>
                        <m:r>
                          <a:rPr lang="en-US" sz="1600">
                            <a:solidFill>
                              <a:srgbClr val="C00000"/>
                            </a:solidFill>
                            <a:latin typeface="Cambria Math" panose="02040503050406030204" pitchFamily="18" charset="0"/>
                          </a:rPr>
                          <m:t>𝑀𝑒𝑉</m:t>
                        </m:r>
                      </m:num>
                      <m:den>
                        <m:r>
                          <a:rPr lang="en-US" sz="1600">
                            <a:solidFill>
                              <a:srgbClr val="C00000"/>
                            </a:solidFill>
                            <a:latin typeface="Cambria Math" panose="02040503050406030204" pitchFamily="18" charset="0"/>
                          </a:rPr>
                          <m:t>𝑐</m:t>
                        </m:r>
                      </m:den>
                    </m:f>
                  </m:oMath>
                </a14:m>
                <a:r>
                  <a:rPr lang="en-US" sz="1600" dirty="0">
                    <a:solidFill>
                      <a:srgbClr val="C00000"/>
                    </a:solidFill>
                  </a:rPr>
                  <a:t> </a:t>
                </a:r>
                <a:r>
                  <a:rPr lang="en-IL" sz="1600" dirty="0">
                    <a:solidFill>
                      <a:srgbClr val="C00000"/>
                    </a:solidFill>
                  </a:rPr>
                  <a:t>) ;</a:t>
                </a:r>
              </a:p>
              <a:p>
                <a:pPr marL="285750" indent="-285750">
                  <a:lnSpc>
                    <a:spcPct val="150000"/>
                  </a:lnSpc>
                  <a:buFont typeface="Arial" panose="020B0604020202020204" pitchFamily="34" charset="0"/>
                  <a:buChar char="•"/>
                </a:pPr>
                <a:r>
                  <a:rPr lang="en-IL" sz="1600" dirty="0">
                    <a:solidFill>
                      <a:srgbClr val="C00000"/>
                    </a:solidFill>
                  </a:rPr>
                  <a:t>Veto.2: Veto.1 and no Neutron in ZDC;</a:t>
                </a:r>
              </a:p>
              <a:p>
                <a:pPr marL="285750" indent="-285750">
                  <a:lnSpc>
                    <a:spcPct val="150000"/>
                  </a:lnSpc>
                  <a:buFont typeface="Arial" panose="020B0604020202020204" pitchFamily="34" charset="0"/>
                  <a:buChar char="•"/>
                </a:pPr>
                <a:r>
                  <a:rPr lang="en-IL" sz="1600" dirty="0">
                    <a:solidFill>
                      <a:srgbClr val="C00000"/>
                    </a:solidFill>
                  </a:rPr>
                  <a:t>Veto.3: Veto.2 and no Proton in RP;</a:t>
                </a:r>
              </a:p>
              <a:p>
                <a:pPr marL="285750" indent="-285750">
                  <a:lnSpc>
                    <a:spcPct val="150000"/>
                  </a:lnSpc>
                  <a:buFont typeface="Arial" panose="020B0604020202020204" pitchFamily="34" charset="0"/>
                  <a:buChar char="•"/>
                </a:pPr>
                <a:r>
                  <a:rPr lang="en-IL" sz="1600" dirty="0">
                    <a:solidFill>
                      <a:srgbClr val="C00000"/>
                    </a:solidFill>
                  </a:rPr>
                  <a:t>Veto.4: Veto.3 and no Proton in OMDs;</a:t>
                </a:r>
              </a:p>
              <a:p>
                <a:pPr marL="285750" indent="-285750">
                  <a:lnSpc>
                    <a:spcPct val="150000"/>
                  </a:lnSpc>
                  <a:buFont typeface="Arial" panose="020B0604020202020204" pitchFamily="34" charset="0"/>
                  <a:buChar char="•"/>
                </a:pPr>
                <a:r>
                  <a:rPr lang="en-IL" sz="1600" dirty="0">
                    <a:solidFill>
                      <a:srgbClr val="C00000"/>
                    </a:solidFill>
                  </a:rPr>
                  <a:t>Veto.5: Veto.4 and no Proton in B0;</a:t>
                </a:r>
              </a:p>
              <a:p>
                <a:pPr marL="285750" indent="-285750">
                  <a:lnSpc>
                    <a:spcPct val="150000"/>
                  </a:lnSpc>
                  <a:buFont typeface="Arial" panose="020B0604020202020204" pitchFamily="34" charset="0"/>
                  <a:buChar char="•"/>
                </a:pPr>
                <a:r>
                  <a:rPr lang="en-IL" sz="1600" dirty="0">
                    <a:solidFill>
                      <a:srgbClr val="C00000"/>
                    </a:solidFill>
                  </a:rPr>
                  <a:t>Veto.6 Veto.5 and no Photon in B0;</a:t>
                </a:r>
              </a:p>
              <a:p>
                <a:pPr marL="285750" indent="-285750">
                  <a:lnSpc>
                    <a:spcPct val="150000"/>
                  </a:lnSpc>
                  <a:buFont typeface="Arial" panose="020B0604020202020204" pitchFamily="34" charset="0"/>
                  <a:buChar char="•"/>
                </a:pPr>
                <a:r>
                  <a:rPr lang="en-IL" sz="1600" dirty="0">
                    <a:solidFill>
                      <a:srgbClr val="C00000"/>
                    </a:solidFill>
                  </a:rPr>
                  <a:t>Veto.7: Veto.6 and no Photon with </a:t>
                </a:r>
                <a14:m>
                  <m:oMath xmlns:m="http://schemas.openxmlformats.org/officeDocument/2006/math">
                    <m:r>
                      <a:rPr lang="en-US" sz="1600" b="0" i="1" smtClean="0">
                        <a:solidFill>
                          <a:srgbClr val="C00000"/>
                        </a:solidFill>
                        <a:latin typeface="Cambria Math" panose="02040503050406030204" pitchFamily="18" charset="0"/>
                      </a:rPr>
                      <m:t>𝐸</m:t>
                    </m:r>
                    <m:r>
                      <a:rPr lang="en-US" sz="1600" b="0" i="1" smtClean="0">
                        <a:solidFill>
                          <a:srgbClr val="C00000"/>
                        </a:solidFill>
                        <a:latin typeface="Cambria Math" panose="02040503050406030204" pitchFamily="18" charset="0"/>
                      </a:rPr>
                      <m:t>&gt;50 </m:t>
                    </m:r>
                    <m:r>
                      <a:rPr lang="en-US" sz="1600" b="0" i="1" smtClean="0">
                        <a:solidFill>
                          <a:srgbClr val="C00000"/>
                        </a:solidFill>
                        <a:latin typeface="Cambria Math" panose="02040503050406030204" pitchFamily="18" charset="0"/>
                      </a:rPr>
                      <m:t>𝑀𝑒𝑉</m:t>
                    </m:r>
                  </m:oMath>
                </a14:m>
                <a:r>
                  <a:rPr lang="en-US" sz="1200" b="0" i="0" dirty="0">
                    <a:solidFill>
                      <a:srgbClr val="C00000"/>
                    </a:solidFill>
                    <a:effectLst/>
                    <a:latin typeface="Lucida Grande" panose="020B0600040502020204" pitchFamily="34" charset="0"/>
                  </a:rPr>
                  <a:t> in ZDC.  </a:t>
                </a:r>
                <a:endParaRPr lang="en-US" sz="1600" dirty="0">
                  <a:solidFill>
                    <a:srgbClr val="C00000"/>
                  </a:solidFill>
                </a:endParaRPr>
              </a:p>
              <a:p>
                <a:pPr>
                  <a:lnSpc>
                    <a:spcPct val="150000"/>
                  </a:lnSpc>
                </a:pPr>
                <a:endParaRPr lang="en-IL" sz="1600" dirty="0">
                  <a:solidFill>
                    <a:srgbClr val="C00000"/>
                  </a:solidFill>
                </a:endParaRPr>
              </a:p>
            </p:txBody>
          </p:sp>
        </mc:Choice>
        <mc:Fallback xmlns="">
          <p:sp>
            <p:nvSpPr>
              <p:cNvPr id="9" name="TextBox 8">
                <a:extLst>
                  <a:ext uri="{FF2B5EF4-FFF2-40B4-BE49-F238E27FC236}">
                    <a16:creationId xmlns:a16="http://schemas.microsoft.com/office/drawing/2014/main" id="{55BBA5FD-9444-78EB-B50B-28D2B5E707AD}"/>
                  </a:ext>
                </a:extLst>
              </p:cNvPr>
              <p:cNvSpPr txBox="1">
                <a:spLocks noRot="1" noChangeAspect="1" noMove="1" noResize="1" noEditPoints="1" noAdjustHandles="1" noChangeArrowheads="1" noChangeShapeType="1" noTextEdit="1"/>
              </p:cNvSpPr>
              <p:nvPr/>
            </p:nvSpPr>
            <p:spPr>
              <a:xfrm>
                <a:off x="890676" y="3073256"/>
                <a:ext cx="5234959" cy="3948710"/>
              </a:xfrm>
              <a:prstGeom prst="rect">
                <a:avLst/>
              </a:prstGeom>
              <a:blipFill>
                <a:blip r:embed="rId4"/>
                <a:stretch>
                  <a:fillRect l="-969"/>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1" name="Subtitle 2">
                <a:extLst>
                  <a:ext uri="{FF2B5EF4-FFF2-40B4-BE49-F238E27FC236}">
                    <a16:creationId xmlns:a16="http://schemas.microsoft.com/office/drawing/2014/main" id="{FE1554B6-B701-DC8B-9549-CAD2E7262D55}"/>
                  </a:ext>
                </a:extLst>
              </p:cNvPr>
              <p:cNvSpPr txBox="1">
                <a:spLocks/>
              </p:cNvSpPr>
              <p:nvPr/>
            </p:nvSpPr>
            <p:spPr>
              <a:xfrm>
                <a:off x="890676" y="2309052"/>
                <a:ext cx="11765319" cy="9749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IL" sz="2000" b="1" u="sng" dirty="0"/>
                  <a:t>Data:</a:t>
                </a:r>
                <a:r>
                  <a:rPr lang="en-IL" sz="2000" dirty="0"/>
                  <a:t> </a:t>
                </a:r>
              </a:p>
              <a:p>
                <a:pPr algn="just"/>
                <a:r>
                  <a:rPr lang="en-IL" sz="1800" dirty="0">
                    <a:solidFill>
                      <a:schemeClr val="accent6">
                        <a:lumMod val="75000"/>
                      </a:schemeClr>
                    </a:solidFill>
                  </a:rPr>
                  <a:t>We use same BeAGLE generated events (~</a:t>
                </a:r>
                <a14:m>
                  <m:oMath xmlns:m="http://schemas.openxmlformats.org/officeDocument/2006/math">
                    <m:r>
                      <a:rPr lang="en-US" sz="1800" b="0" i="0" smtClean="0">
                        <a:solidFill>
                          <a:schemeClr val="accent6">
                            <a:lumMod val="75000"/>
                          </a:schemeClr>
                        </a:solidFill>
                        <a:latin typeface="Cambria Math" panose="02040503050406030204" pitchFamily="18" charset="0"/>
                      </a:rPr>
                      <m:t> 770</m:t>
                    </m:r>
                  </m:oMath>
                </a14:m>
                <a:r>
                  <a:rPr lang="en-IL" sz="1800" dirty="0">
                    <a:solidFill>
                      <a:schemeClr val="accent6">
                        <a:lumMod val="75000"/>
                      </a:schemeClr>
                    </a:solidFill>
                  </a:rPr>
                  <a:t>k).</a:t>
                </a:r>
              </a:p>
            </p:txBody>
          </p:sp>
        </mc:Choice>
        <mc:Fallback xmlns="">
          <p:sp>
            <p:nvSpPr>
              <p:cNvPr id="11" name="Subtitle 2">
                <a:extLst>
                  <a:ext uri="{FF2B5EF4-FFF2-40B4-BE49-F238E27FC236}">
                    <a16:creationId xmlns:a16="http://schemas.microsoft.com/office/drawing/2014/main" id="{FE1554B6-B701-DC8B-9549-CAD2E7262D55}"/>
                  </a:ext>
                </a:extLst>
              </p:cNvPr>
              <p:cNvSpPr txBox="1">
                <a:spLocks noRot="1" noChangeAspect="1" noMove="1" noResize="1" noEditPoints="1" noAdjustHandles="1" noChangeArrowheads="1" noChangeShapeType="1" noTextEdit="1"/>
              </p:cNvSpPr>
              <p:nvPr/>
            </p:nvSpPr>
            <p:spPr>
              <a:xfrm>
                <a:off x="890676" y="2309052"/>
                <a:ext cx="11765319" cy="974915"/>
              </a:xfrm>
              <a:prstGeom prst="rect">
                <a:avLst/>
              </a:prstGeom>
              <a:blipFill>
                <a:blip r:embed="rId5"/>
                <a:stretch>
                  <a:fillRect l="-539" t="-6410"/>
                </a:stretch>
              </a:blipFill>
            </p:spPr>
            <p:txBody>
              <a:bodyPr/>
              <a:lstStyle/>
              <a:p>
                <a:r>
                  <a:rPr lang="en-IL">
                    <a:noFill/>
                  </a:rPr>
                  <a:t> </a:t>
                </a:r>
              </a:p>
            </p:txBody>
          </p:sp>
        </mc:Fallback>
      </mc:AlternateContent>
      <p:pic>
        <p:nvPicPr>
          <p:cNvPr id="13" name="Picture 12" descr="A graph of different colored lines&#10;&#10;Description automatically generated">
            <a:extLst>
              <a:ext uri="{FF2B5EF4-FFF2-40B4-BE49-F238E27FC236}">
                <a16:creationId xmlns:a16="http://schemas.microsoft.com/office/drawing/2014/main" id="{2BADED98-A994-F1C4-4059-BC09770D20D0}"/>
              </a:ext>
            </a:extLst>
          </p:cNvPr>
          <p:cNvPicPr>
            <a:picLocks noChangeAspect="1"/>
          </p:cNvPicPr>
          <p:nvPr/>
        </p:nvPicPr>
        <p:blipFill rotWithShape="1">
          <a:blip r:embed="rId6"/>
          <a:srcRect r="5932" b="1256"/>
          <a:stretch/>
        </p:blipFill>
        <p:spPr>
          <a:xfrm>
            <a:off x="7078136" y="1722994"/>
            <a:ext cx="3589864" cy="5088261"/>
          </a:xfrm>
          <a:prstGeom prst="rect">
            <a:avLst/>
          </a:prstGeom>
        </p:spPr>
      </p:pic>
      <p:sp>
        <p:nvSpPr>
          <p:cNvPr id="18" name="Slide Number Placeholder 12">
            <a:extLst>
              <a:ext uri="{FF2B5EF4-FFF2-40B4-BE49-F238E27FC236}">
                <a16:creationId xmlns:a16="http://schemas.microsoft.com/office/drawing/2014/main" id="{0A060039-2B9E-D2A8-7CBB-C81B3484D557}"/>
              </a:ext>
            </a:extLst>
          </p:cNvPr>
          <p:cNvSpPr txBox="1">
            <a:spLocks/>
          </p:cNvSpPr>
          <p:nvPr/>
        </p:nvSpPr>
        <p:spPr>
          <a:xfrm>
            <a:off x="9448800" y="6462760"/>
            <a:ext cx="2743200" cy="365125"/>
          </a:xfrm>
          <a:prstGeom prst="rect">
            <a:avLst/>
          </a:prstGeom>
        </p:spPr>
        <p:txBody>
          <a:bodyPr vert="horz" lIns="91440" tIns="45720" rIns="91440" bIns="45720" rtlCol="0" anchor="ctr"/>
          <a:lstStyle>
            <a:defPPr>
              <a:defRPr lang="en-I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2B63C-48A4-4B47-98FB-5FE83D6C6CFC}" type="slidenum">
              <a:rPr lang="en-IL" smtClean="0"/>
              <a:pPr/>
              <a:t>12</a:t>
            </a:fld>
            <a:endParaRPr lang="en-IL" dirty="0"/>
          </a:p>
        </p:txBody>
      </p:sp>
    </p:spTree>
    <p:extLst>
      <p:ext uri="{BB962C8B-B14F-4D97-AF65-F5344CB8AC3E}">
        <p14:creationId xmlns:p14="http://schemas.microsoft.com/office/powerpoint/2010/main" val="2709138907"/>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rgbClr val="D2E1E9"/>
            </a:gs>
            <a:gs pos="100000">
              <a:srgbClr val="BBCCE9"/>
            </a:gs>
            <a:gs pos="100000">
              <a:srgbClr val="CADCE4"/>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3E839D05-77E0-D935-FA75-7404007A07D6}"/>
              </a:ext>
            </a:extLst>
          </p:cNvPr>
          <p:cNvSpPr txBox="1">
            <a:spLocks/>
          </p:cNvSpPr>
          <p:nvPr/>
        </p:nvSpPr>
        <p:spPr>
          <a:xfrm>
            <a:off x="-39905" y="226139"/>
            <a:ext cx="11844669" cy="10714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defTabSz="914400" rtl="0" eaLnBrk="1" latinLnBrk="0" hangingPunct="1">
              <a:lnSpc>
                <a:spcPct val="90000"/>
              </a:lnSpc>
              <a:spcBef>
                <a:spcPts val="1000"/>
              </a:spcBef>
              <a:buFont typeface="Arial" panose="020B0604020202020204" pitchFamily="34" charset="0"/>
              <a:buChar char="•"/>
            </a:pPr>
            <a:endParaRPr lang="en-IL" sz="2000" dirty="0"/>
          </a:p>
        </p:txBody>
      </p:sp>
      <p:sp>
        <p:nvSpPr>
          <p:cNvPr id="2" name="Title 1">
            <a:extLst>
              <a:ext uri="{FF2B5EF4-FFF2-40B4-BE49-F238E27FC236}">
                <a16:creationId xmlns:a16="http://schemas.microsoft.com/office/drawing/2014/main" id="{87A82393-52EE-02C8-1371-5A46D33552AF}"/>
              </a:ext>
            </a:extLst>
          </p:cNvPr>
          <p:cNvSpPr txBox="1">
            <a:spLocks/>
          </p:cNvSpPr>
          <p:nvPr/>
        </p:nvSpPr>
        <p:spPr>
          <a:xfrm>
            <a:off x="-3261571" y="-66157"/>
            <a:ext cx="9144000" cy="8280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4000" dirty="0"/>
              <a:t>Discussion</a:t>
            </a:r>
            <a:endParaRPr lang="en-IL" dirty="0"/>
          </a:p>
        </p:txBody>
      </p:sp>
      <p:pic>
        <p:nvPicPr>
          <p:cNvPr id="13" name="Picture 12" descr="A graph of different colored lines&#10;&#10;Description automatically generated">
            <a:extLst>
              <a:ext uri="{FF2B5EF4-FFF2-40B4-BE49-F238E27FC236}">
                <a16:creationId xmlns:a16="http://schemas.microsoft.com/office/drawing/2014/main" id="{2BADED98-A994-F1C4-4059-BC09770D20D0}"/>
              </a:ext>
            </a:extLst>
          </p:cNvPr>
          <p:cNvPicPr>
            <a:picLocks noChangeAspect="1"/>
          </p:cNvPicPr>
          <p:nvPr/>
        </p:nvPicPr>
        <p:blipFill rotWithShape="1">
          <a:blip r:embed="rId3"/>
          <a:srcRect r="5932" b="1256"/>
          <a:stretch/>
        </p:blipFill>
        <p:spPr>
          <a:xfrm>
            <a:off x="5174868" y="67401"/>
            <a:ext cx="3291799" cy="4653796"/>
          </a:xfrm>
          <a:prstGeom prst="rect">
            <a:avLst/>
          </a:prstGeom>
        </p:spPr>
      </p:pic>
      <p:pic>
        <p:nvPicPr>
          <p:cNvPr id="3" name="Picture 2">
            <a:extLst>
              <a:ext uri="{FF2B5EF4-FFF2-40B4-BE49-F238E27FC236}">
                <a16:creationId xmlns:a16="http://schemas.microsoft.com/office/drawing/2014/main" id="{17DAE103-50EC-B3E4-8FD2-28656CC4213B}"/>
              </a:ext>
            </a:extLst>
          </p:cNvPr>
          <p:cNvPicPr>
            <a:picLocks noChangeAspect="1"/>
          </p:cNvPicPr>
          <p:nvPr/>
        </p:nvPicPr>
        <p:blipFill>
          <a:blip r:embed="rId4"/>
          <a:stretch>
            <a:fillRect/>
          </a:stretch>
        </p:blipFill>
        <p:spPr>
          <a:xfrm>
            <a:off x="8559800" y="67401"/>
            <a:ext cx="3496740" cy="4653796"/>
          </a:xfrm>
          <a:prstGeom prst="rect">
            <a:avLst/>
          </a:prstGeom>
        </p:spPr>
      </p:pic>
      <p:graphicFrame>
        <p:nvGraphicFramePr>
          <p:cNvPr id="7" name="Table 6">
            <a:extLst>
              <a:ext uri="{FF2B5EF4-FFF2-40B4-BE49-F238E27FC236}">
                <a16:creationId xmlns:a16="http://schemas.microsoft.com/office/drawing/2014/main" id="{F16EF292-66DA-AD15-AB3E-9CDF64EA5CC9}"/>
              </a:ext>
            </a:extLst>
          </p:cNvPr>
          <p:cNvGraphicFramePr>
            <a:graphicFrameLocks noGrp="1"/>
          </p:cNvGraphicFramePr>
          <p:nvPr>
            <p:extLst>
              <p:ext uri="{D42A27DB-BD31-4B8C-83A1-F6EECF244321}">
                <p14:modId xmlns:p14="http://schemas.microsoft.com/office/powerpoint/2010/main" val="1547016901"/>
              </p:ext>
            </p:extLst>
          </p:nvPr>
        </p:nvGraphicFramePr>
        <p:xfrm>
          <a:off x="8559800" y="4778919"/>
          <a:ext cx="1907587" cy="2011680"/>
        </p:xfrm>
        <a:graphic>
          <a:graphicData uri="http://schemas.openxmlformats.org/drawingml/2006/table">
            <a:tbl>
              <a:tblPr firstRow="1" bandRow="1">
                <a:tableStyleId>{5C22544A-7EE6-4342-B048-85BDC9FD1C3A}</a:tableStyleId>
              </a:tblPr>
              <a:tblGrid>
                <a:gridCol w="1099308">
                  <a:extLst>
                    <a:ext uri="{9D8B030D-6E8A-4147-A177-3AD203B41FA5}">
                      <a16:colId xmlns:a16="http://schemas.microsoft.com/office/drawing/2014/main" val="1347713338"/>
                    </a:ext>
                  </a:extLst>
                </a:gridCol>
                <a:gridCol w="808279">
                  <a:extLst>
                    <a:ext uri="{9D8B030D-6E8A-4147-A177-3AD203B41FA5}">
                      <a16:colId xmlns:a16="http://schemas.microsoft.com/office/drawing/2014/main" val="1684078175"/>
                    </a:ext>
                  </a:extLst>
                </a:gridCol>
              </a:tblGrid>
              <a:tr h="118829">
                <a:tc gridSpan="2">
                  <a:txBody>
                    <a:bodyPr/>
                    <a:lstStyle/>
                    <a:p>
                      <a:pPr algn="ctr"/>
                      <a:r>
                        <a:rPr lang="en-IL" sz="1050" dirty="0"/>
                        <a:t>Without beam pipe</a:t>
                      </a:r>
                    </a:p>
                  </a:txBody>
                  <a:tcPr/>
                </a:tc>
                <a:tc hMerge="1">
                  <a:txBody>
                    <a:bodyPr/>
                    <a:lstStyle/>
                    <a:p>
                      <a:pPr algn="ctr"/>
                      <a:endParaRPr lang="en-IL" sz="1050" dirty="0"/>
                    </a:p>
                  </a:txBody>
                  <a:tcPr/>
                </a:tc>
                <a:extLst>
                  <a:ext uri="{0D108BD9-81ED-4DB2-BD59-A6C34878D82A}">
                    <a16:rowId xmlns:a16="http://schemas.microsoft.com/office/drawing/2014/main" val="2829430502"/>
                  </a:ext>
                </a:extLst>
              </a:tr>
              <a:tr h="118829">
                <a:tc>
                  <a:txBody>
                    <a:bodyPr/>
                    <a:lstStyle/>
                    <a:p>
                      <a:pPr algn="ctr"/>
                      <a:r>
                        <a:rPr lang="en-IL" sz="1050" dirty="0"/>
                        <a:t>Veto 1</a:t>
                      </a:r>
                    </a:p>
                  </a:txBody>
                  <a:tcPr/>
                </a:tc>
                <a:tc>
                  <a:txBody>
                    <a:bodyPr/>
                    <a:lstStyle/>
                    <a:p>
                      <a:pPr algn="ctr"/>
                      <a:r>
                        <a:rPr lang="en-IL" sz="1050" dirty="0"/>
                        <a:t> 86.9%</a:t>
                      </a:r>
                    </a:p>
                  </a:txBody>
                  <a:tcPr/>
                </a:tc>
                <a:extLst>
                  <a:ext uri="{0D108BD9-81ED-4DB2-BD59-A6C34878D82A}">
                    <a16:rowId xmlns:a16="http://schemas.microsoft.com/office/drawing/2014/main" val="4241677905"/>
                  </a:ext>
                </a:extLst>
              </a:tr>
              <a:tr h="118829">
                <a:tc>
                  <a:txBody>
                    <a:bodyPr/>
                    <a:lstStyle/>
                    <a:p>
                      <a:pPr algn="ctr"/>
                      <a:r>
                        <a:rPr lang="en-IL" sz="1050" dirty="0"/>
                        <a:t>Veto 2</a:t>
                      </a:r>
                    </a:p>
                  </a:txBody>
                  <a:tcPr/>
                </a:tc>
                <a:tc>
                  <a:txBody>
                    <a:bodyPr/>
                    <a:lstStyle/>
                    <a:p>
                      <a:pPr algn="ctr"/>
                      <a:r>
                        <a:rPr lang="en-IL" sz="1050" dirty="0"/>
                        <a:t> 5.81%</a:t>
                      </a:r>
                    </a:p>
                  </a:txBody>
                  <a:tcPr/>
                </a:tc>
                <a:extLst>
                  <a:ext uri="{0D108BD9-81ED-4DB2-BD59-A6C34878D82A}">
                    <a16:rowId xmlns:a16="http://schemas.microsoft.com/office/drawing/2014/main" val="30684669"/>
                  </a:ext>
                </a:extLst>
              </a:tr>
              <a:tr h="118829">
                <a:tc>
                  <a:txBody>
                    <a:bodyPr/>
                    <a:lstStyle/>
                    <a:p>
                      <a:pPr algn="ctr"/>
                      <a:r>
                        <a:rPr lang="en-IL" sz="1050" dirty="0"/>
                        <a:t>Veto 3</a:t>
                      </a:r>
                    </a:p>
                  </a:txBody>
                  <a:tcPr/>
                </a:tc>
                <a:tc>
                  <a:txBody>
                    <a:bodyPr/>
                    <a:lstStyle/>
                    <a:p>
                      <a:pPr algn="ctr"/>
                      <a:r>
                        <a:rPr lang="en-IL" sz="1050" dirty="0"/>
                        <a:t> 5.81%</a:t>
                      </a:r>
                    </a:p>
                  </a:txBody>
                  <a:tcPr/>
                </a:tc>
                <a:extLst>
                  <a:ext uri="{0D108BD9-81ED-4DB2-BD59-A6C34878D82A}">
                    <a16:rowId xmlns:a16="http://schemas.microsoft.com/office/drawing/2014/main" val="472287510"/>
                  </a:ext>
                </a:extLst>
              </a:tr>
              <a:tr h="118829">
                <a:tc>
                  <a:txBody>
                    <a:bodyPr/>
                    <a:lstStyle/>
                    <a:p>
                      <a:pPr algn="ctr"/>
                      <a:r>
                        <a:rPr lang="en-IL" sz="1050" dirty="0"/>
                        <a:t>Veto 4</a:t>
                      </a:r>
                    </a:p>
                  </a:txBody>
                  <a:tcPr/>
                </a:tc>
                <a:tc>
                  <a:txBody>
                    <a:bodyPr/>
                    <a:lstStyle/>
                    <a:p>
                      <a:pPr algn="ctr"/>
                      <a:r>
                        <a:rPr lang="en-IL" sz="1050" dirty="0"/>
                        <a:t> 5.09%</a:t>
                      </a:r>
                    </a:p>
                  </a:txBody>
                  <a:tcPr/>
                </a:tc>
                <a:extLst>
                  <a:ext uri="{0D108BD9-81ED-4DB2-BD59-A6C34878D82A}">
                    <a16:rowId xmlns:a16="http://schemas.microsoft.com/office/drawing/2014/main" val="311287750"/>
                  </a:ext>
                </a:extLst>
              </a:tr>
              <a:tr h="118829">
                <a:tc>
                  <a:txBody>
                    <a:bodyPr/>
                    <a:lstStyle/>
                    <a:p>
                      <a:pPr algn="ctr"/>
                      <a:r>
                        <a:rPr lang="en-IL" sz="1050" dirty="0"/>
                        <a:t>Veto 5</a:t>
                      </a:r>
                    </a:p>
                  </a:txBody>
                  <a:tcPr/>
                </a:tc>
                <a:tc>
                  <a:txBody>
                    <a:bodyPr/>
                    <a:lstStyle/>
                    <a:p>
                      <a:pPr algn="ctr"/>
                      <a:r>
                        <a:rPr lang="en-IL" sz="1050" dirty="0"/>
                        <a:t> 4.32%</a:t>
                      </a:r>
                    </a:p>
                  </a:txBody>
                  <a:tcPr/>
                </a:tc>
                <a:extLst>
                  <a:ext uri="{0D108BD9-81ED-4DB2-BD59-A6C34878D82A}">
                    <a16:rowId xmlns:a16="http://schemas.microsoft.com/office/drawing/2014/main" val="4247680640"/>
                  </a:ext>
                </a:extLst>
              </a:tr>
              <a:tr h="118829">
                <a:tc>
                  <a:txBody>
                    <a:bodyPr/>
                    <a:lstStyle/>
                    <a:p>
                      <a:pPr algn="ctr"/>
                      <a:r>
                        <a:rPr lang="en-IL" sz="1050" dirty="0"/>
                        <a:t>Veto 6</a:t>
                      </a:r>
                    </a:p>
                  </a:txBody>
                  <a:tcPr/>
                </a:tc>
                <a:tc>
                  <a:txBody>
                    <a:bodyPr/>
                    <a:lstStyle/>
                    <a:p>
                      <a:pPr algn="ctr"/>
                      <a:r>
                        <a:rPr lang="en-IL" sz="1050" dirty="0"/>
                        <a:t> 2.29%</a:t>
                      </a:r>
                    </a:p>
                  </a:txBody>
                  <a:tcPr/>
                </a:tc>
                <a:extLst>
                  <a:ext uri="{0D108BD9-81ED-4DB2-BD59-A6C34878D82A}">
                    <a16:rowId xmlns:a16="http://schemas.microsoft.com/office/drawing/2014/main" val="3410963485"/>
                  </a:ext>
                </a:extLst>
              </a:tr>
              <a:tr h="118829">
                <a:tc>
                  <a:txBody>
                    <a:bodyPr/>
                    <a:lstStyle/>
                    <a:p>
                      <a:pPr algn="ctr"/>
                      <a:r>
                        <a:rPr lang="en-IL" sz="1050" dirty="0"/>
                        <a:t>Veto 7</a:t>
                      </a:r>
                    </a:p>
                  </a:txBody>
                  <a:tcPr/>
                </a:tc>
                <a:tc>
                  <a:txBody>
                    <a:bodyPr/>
                    <a:lstStyle/>
                    <a:p>
                      <a:pPr algn="ctr"/>
                      <a:r>
                        <a:rPr lang="en-IL" sz="1050" dirty="0"/>
                        <a:t>1.06%</a:t>
                      </a:r>
                    </a:p>
                  </a:txBody>
                  <a:tcPr/>
                </a:tc>
                <a:extLst>
                  <a:ext uri="{0D108BD9-81ED-4DB2-BD59-A6C34878D82A}">
                    <a16:rowId xmlns:a16="http://schemas.microsoft.com/office/drawing/2014/main" val="3855954329"/>
                  </a:ext>
                </a:extLst>
              </a:tr>
            </a:tbl>
          </a:graphicData>
        </a:graphic>
      </p:graphicFrame>
      <p:graphicFrame>
        <p:nvGraphicFramePr>
          <p:cNvPr id="8" name="Table 7">
            <a:extLst>
              <a:ext uri="{FF2B5EF4-FFF2-40B4-BE49-F238E27FC236}">
                <a16:creationId xmlns:a16="http://schemas.microsoft.com/office/drawing/2014/main" id="{81CF13F1-2A3F-28EB-38FA-764705BDF563}"/>
              </a:ext>
            </a:extLst>
          </p:cNvPr>
          <p:cNvGraphicFramePr>
            <a:graphicFrameLocks noGrp="1"/>
          </p:cNvGraphicFramePr>
          <p:nvPr>
            <p:extLst>
              <p:ext uri="{D42A27DB-BD31-4B8C-83A1-F6EECF244321}">
                <p14:modId xmlns:p14="http://schemas.microsoft.com/office/powerpoint/2010/main" val="3637984152"/>
              </p:ext>
            </p:extLst>
          </p:nvPr>
        </p:nvGraphicFramePr>
        <p:xfrm>
          <a:off x="5174868" y="4778919"/>
          <a:ext cx="1907587" cy="1760220"/>
        </p:xfrm>
        <a:graphic>
          <a:graphicData uri="http://schemas.openxmlformats.org/drawingml/2006/table">
            <a:tbl>
              <a:tblPr firstRow="1" bandRow="1">
                <a:tableStyleId>{5C22544A-7EE6-4342-B048-85BDC9FD1C3A}</a:tableStyleId>
              </a:tblPr>
              <a:tblGrid>
                <a:gridCol w="1099308">
                  <a:extLst>
                    <a:ext uri="{9D8B030D-6E8A-4147-A177-3AD203B41FA5}">
                      <a16:colId xmlns:a16="http://schemas.microsoft.com/office/drawing/2014/main" val="1347713338"/>
                    </a:ext>
                  </a:extLst>
                </a:gridCol>
                <a:gridCol w="808279">
                  <a:extLst>
                    <a:ext uri="{9D8B030D-6E8A-4147-A177-3AD203B41FA5}">
                      <a16:colId xmlns:a16="http://schemas.microsoft.com/office/drawing/2014/main" val="1684078175"/>
                    </a:ext>
                  </a:extLst>
                </a:gridCol>
              </a:tblGrid>
              <a:tr h="118829">
                <a:tc gridSpan="2">
                  <a:txBody>
                    <a:bodyPr/>
                    <a:lstStyle/>
                    <a:p>
                      <a:pPr algn="ctr"/>
                      <a:r>
                        <a:rPr lang="en-IL" sz="1050" dirty="0"/>
                        <a:t>Truth level vetoing</a:t>
                      </a:r>
                    </a:p>
                  </a:txBody>
                  <a:tcPr/>
                </a:tc>
                <a:tc hMerge="1">
                  <a:txBody>
                    <a:bodyPr/>
                    <a:lstStyle/>
                    <a:p>
                      <a:pPr algn="ctr"/>
                      <a:endParaRPr lang="en-IL" sz="1050" dirty="0"/>
                    </a:p>
                  </a:txBody>
                  <a:tcPr/>
                </a:tc>
                <a:extLst>
                  <a:ext uri="{0D108BD9-81ED-4DB2-BD59-A6C34878D82A}">
                    <a16:rowId xmlns:a16="http://schemas.microsoft.com/office/drawing/2014/main" val="2829430502"/>
                  </a:ext>
                </a:extLst>
              </a:tr>
              <a:tr h="118829">
                <a:tc>
                  <a:txBody>
                    <a:bodyPr/>
                    <a:lstStyle/>
                    <a:p>
                      <a:pPr algn="ctr"/>
                      <a:r>
                        <a:rPr lang="en-IL" sz="1050" dirty="0"/>
                        <a:t>Veto 1</a:t>
                      </a:r>
                    </a:p>
                  </a:txBody>
                  <a:tcPr/>
                </a:tc>
                <a:tc>
                  <a:txBody>
                    <a:bodyPr/>
                    <a:lstStyle/>
                    <a:p>
                      <a:pPr algn="ctr"/>
                      <a:r>
                        <a:rPr lang="en-IL" sz="1050" dirty="0"/>
                        <a:t> 81.46%</a:t>
                      </a:r>
                    </a:p>
                  </a:txBody>
                  <a:tcPr/>
                </a:tc>
                <a:extLst>
                  <a:ext uri="{0D108BD9-81ED-4DB2-BD59-A6C34878D82A}">
                    <a16:rowId xmlns:a16="http://schemas.microsoft.com/office/drawing/2014/main" val="4241677905"/>
                  </a:ext>
                </a:extLst>
              </a:tr>
              <a:tr h="118829">
                <a:tc>
                  <a:txBody>
                    <a:bodyPr/>
                    <a:lstStyle/>
                    <a:p>
                      <a:pPr algn="ctr"/>
                      <a:r>
                        <a:rPr lang="en-IL" sz="1050" dirty="0"/>
                        <a:t>Veto 2</a:t>
                      </a:r>
                    </a:p>
                  </a:txBody>
                  <a:tcPr/>
                </a:tc>
                <a:tc>
                  <a:txBody>
                    <a:bodyPr/>
                    <a:lstStyle/>
                    <a:p>
                      <a:pPr algn="ctr"/>
                      <a:r>
                        <a:rPr lang="en-IL" sz="1050" dirty="0"/>
                        <a:t> 8.28%</a:t>
                      </a:r>
                    </a:p>
                  </a:txBody>
                  <a:tcPr/>
                </a:tc>
                <a:extLst>
                  <a:ext uri="{0D108BD9-81ED-4DB2-BD59-A6C34878D82A}">
                    <a16:rowId xmlns:a16="http://schemas.microsoft.com/office/drawing/2014/main" val="30684669"/>
                  </a:ext>
                </a:extLst>
              </a:tr>
              <a:tr h="118829">
                <a:tc>
                  <a:txBody>
                    <a:bodyPr/>
                    <a:lstStyle/>
                    <a:p>
                      <a:pPr algn="ctr"/>
                      <a:r>
                        <a:rPr lang="en-IL" sz="1050" dirty="0"/>
                        <a:t>Veto 3 + 4</a:t>
                      </a:r>
                    </a:p>
                  </a:txBody>
                  <a:tcPr/>
                </a:tc>
                <a:tc>
                  <a:txBody>
                    <a:bodyPr/>
                    <a:lstStyle/>
                    <a:p>
                      <a:pPr algn="ctr"/>
                      <a:r>
                        <a:rPr lang="en-IL" sz="1050" dirty="0"/>
                        <a:t> 6.78%</a:t>
                      </a:r>
                    </a:p>
                  </a:txBody>
                  <a:tcPr/>
                </a:tc>
                <a:extLst>
                  <a:ext uri="{0D108BD9-81ED-4DB2-BD59-A6C34878D82A}">
                    <a16:rowId xmlns:a16="http://schemas.microsoft.com/office/drawing/2014/main" val="472287510"/>
                  </a:ext>
                </a:extLst>
              </a:tr>
              <a:tr h="118829">
                <a:tc>
                  <a:txBody>
                    <a:bodyPr/>
                    <a:lstStyle/>
                    <a:p>
                      <a:pPr algn="ctr"/>
                      <a:r>
                        <a:rPr lang="en-IL" sz="1050" dirty="0"/>
                        <a:t>Veto 5</a:t>
                      </a:r>
                    </a:p>
                  </a:txBody>
                  <a:tcPr/>
                </a:tc>
                <a:tc>
                  <a:txBody>
                    <a:bodyPr/>
                    <a:lstStyle/>
                    <a:p>
                      <a:pPr algn="ctr"/>
                      <a:r>
                        <a:rPr lang="en-IL" sz="1050" dirty="0"/>
                        <a:t> 6.78%</a:t>
                      </a:r>
                    </a:p>
                  </a:txBody>
                  <a:tcPr/>
                </a:tc>
                <a:extLst>
                  <a:ext uri="{0D108BD9-81ED-4DB2-BD59-A6C34878D82A}">
                    <a16:rowId xmlns:a16="http://schemas.microsoft.com/office/drawing/2014/main" val="4247680640"/>
                  </a:ext>
                </a:extLst>
              </a:tr>
              <a:tr h="118829">
                <a:tc>
                  <a:txBody>
                    <a:bodyPr/>
                    <a:lstStyle/>
                    <a:p>
                      <a:pPr algn="ctr"/>
                      <a:r>
                        <a:rPr lang="en-IL" sz="1050" dirty="0"/>
                        <a:t>Veto 6</a:t>
                      </a:r>
                    </a:p>
                  </a:txBody>
                  <a:tcPr/>
                </a:tc>
                <a:tc>
                  <a:txBody>
                    <a:bodyPr/>
                    <a:lstStyle/>
                    <a:p>
                      <a:pPr algn="ctr"/>
                      <a:r>
                        <a:rPr lang="en-IL" sz="1050" dirty="0"/>
                        <a:t> 1.59%</a:t>
                      </a:r>
                    </a:p>
                  </a:txBody>
                  <a:tcPr/>
                </a:tc>
                <a:extLst>
                  <a:ext uri="{0D108BD9-81ED-4DB2-BD59-A6C34878D82A}">
                    <a16:rowId xmlns:a16="http://schemas.microsoft.com/office/drawing/2014/main" val="3410963485"/>
                  </a:ext>
                </a:extLst>
              </a:tr>
              <a:tr h="118829">
                <a:tc>
                  <a:txBody>
                    <a:bodyPr/>
                    <a:lstStyle/>
                    <a:p>
                      <a:pPr algn="ctr"/>
                      <a:r>
                        <a:rPr lang="en-IL" sz="1050" dirty="0"/>
                        <a:t>Veto 7</a:t>
                      </a:r>
                    </a:p>
                  </a:txBody>
                  <a:tcPr/>
                </a:tc>
                <a:tc>
                  <a:txBody>
                    <a:bodyPr/>
                    <a:lstStyle/>
                    <a:p>
                      <a:pPr algn="ctr"/>
                      <a:r>
                        <a:rPr lang="en-IL" sz="1050" dirty="0"/>
                        <a:t>0.40%</a:t>
                      </a:r>
                    </a:p>
                  </a:txBody>
                  <a:tcPr/>
                </a:tc>
                <a:extLst>
                  <a:ext uri="{0D108BD9-81ED-4DB2-BD59-A6C34878D82A}">
                    <a16:rowId xmlns:a16="http://schemas.microsoft.com/office/drawing/2014/main" val="3855954329"/>
                  </a:ext>
                </a:extLst>
              </a:tr>
            </a:tbl>
          </a:graphicData>
        </a:graphic>
      </p:graphicFrame>
      <p:sp>
        <p:nvSpPr>
          <p:cNvPr id="10" name="TextBox 9">
            <a:extLst>
              <a:ext uri="{FF2B5EF4-FFF2-40B4-BE49-F238E27FC236}">
                <a16:creationId xmlns:a16="http://schemas.microsoft.com/office/drawing/2014/main" id="{A9C4B47F-B081-93D5-14F2-172A1E4A0518}"/>
              </a:ext>
            </a:extLst>
          </p:cNvPr>
          <p:cNvSpPr txBox="1"/>
          <p:nvPr/>
        </p:nvSpPr>
        <p:spPr>
          <a:xfrm>
            <a:off x="294198" y="834887"/>
            <a:ext cx="4110824" cy="5755422"/>
          </a:xfrm>
          <a:prstGeom prst="rect">
            <a:avLst/>
          </a:prstGeom>
          <a:noFill/>
        </p:spPr>
        <p:txBody>
          <a:bodyPr wrap="square" rtlCol="0">
            <a:spAutoFit/>
          </a:bodyPr>
          <a:lstStyle/>
          <a:p>
            <a:pPr marL="285750" indent="-285750">
              <a:buFont typeface="Arial" panose="020B0604020202020204" pitchFamily="34" charset="0"/>
              <a:buChar char="•"/>
            </a:pPr>
            <a:r>
              <a:rPr lang="en-IL" sz="1600" dirty="0"/>
              <a:t>The “tails” of the events still have a different shape from past studies.</a:t>
            </a:r>
          </a:p>
          <a:p>
            <a:pPr marL="285750" indent="-285750">
              <a:buFont typeface="Arial" panose="020B0604020202020204" pitchFamily="34" charset="0"/>
              <a:buChar char="•"/>
            </a:pPr>
            <a:endParaRPr lang="en-IL" sz="1600" dirty="0"/>
          </a:p>
          <a:p>
            <a:pPr marL="285750" indent="-285750">
              <a:buFont typeface="Arial" panose="020B0604020202020204" pitchFamily="34" charset="0"/>
              <a:buChar char="•"/>
            </a:pPr>
            <a:r>
              <a:rPr lang="en-IL" sz="1600" dirty="0"/>
              <a:t>When vetoing truth level events we see that peek of veto.4 (no proton in RP and OMD) look as we would expect from previous results. </a:t>
            </a:r>
          </a:p>
          <a:p>
            <a:pPr marL="285750" indent="-285750">
              <a:buFont typeface="Arial" panose="020B0604020202020204" pitchFamily="34" charset="0"/>
              <a:buChar char="•"/>
            </a:pPr>
            <a:endParaRPr lang="en-IL" sz="1600" dirty="0"/>
          </a:p>
          <a:p>
            <a:pPr marL="285750" indent="-285750">
              <a:buFont typeface="Arial" panose="020B0604020202020204" pitchFamily="34" charset="0"/>
              <a:buChar char="•"/>
            </a:pPr>
            <a:r>
              <a:rPr lang="en-IL" sz="1600" dirty="0"/>
              <a:t>T</a:t>
            </a:r>
            <a:r>
              <a:rPr lang="en-US" sz="1600" dirty="0"/>
              <a:t>h</a:t>
            </a:r>
            <a:r>
              <a:rPr lang="en-IL" sz="1600" dirty="0"/>
              <a:t>e differences between vetoing truth level events to events which were simulated through the ePIC geometry is mainly due to seconderies from the beam pipe (?). </a:t>
            </a:r>
          </a:p>
          <a:p>
            <a:pPr marL="285750" indent="-285750">
              <a:buFont typeface="Arial" panose="020B0604020202020204" pitchFamily="34" charset="0"/>
              <a:buChar char="•"/>
            </a:pPr>
            <a:endParaRPr lang="en-IL" sz="1600" dirty="0"/>
          </a:p>
          <a:p>
            <a:pPr marL="285750" indent="-285750">
              <a:buFont typeface="Arial" panose="020B0604020202020204" pitchFamily="34" charset="0"/>
              <a:buChar char="•"/>
            </a:pPr>
            <a:r>
              <a:rPr lang="en-IL" sz="1600" dirty="0"/>
              <a:t>The difference in the event survive rate between past studies and truth level vetoing can be explained by the fact that we did not include the electron decay channel of the Jpsi VM. In the electron decay channel there might be more radiation effects that will contribute to total surviving rates after each veto. </a:t>
            </a:r>
            <a:br>
              <a:rPr lang="en-IL" sz="1600" dirty="0"/>
            </a:br>
            <a:endParaRPr lang="en-IL" sz="1600" dirty="0"/>
          </a:p>
          <a:p>
            <a:endParaRPr lang="en-IL" sz="1600" dirty="0"/>
          </a:p>
        </p:txBody>
      </p:sp>
      <p:sp>
        <p:nvSpPr>
          <p:cNvPr id="14" name="TextBox 13">
            <a:extLst>
              <a:ext uri="{FF2B5EF4-FFF2-40B4-BE49-F238E27FC236}">
                <a16:creationId xmlns:a16="http://schemas.microsoft.com/office/drawing/2014/main" id="{66F4B83F-C80E-4EE6-5858-3D5B132A697A}"/>
              </a:ext>
            </a:extLst>
          </p:cNvPr>
          <p:cNvSpPr txBox="1"/>
          <p:nvPr/>
        </p:nvSpPr>
        <p:spPr>
          <a:xfrm>
            <a:off x="96436" y="6144268"/>
            <a:ext cx="4308586" cy="646331"/>
          </a:xfrm>
          <a:prstGeom prst="rect">
            <a:avLst/>
          </a:prstGeom>
          <a:noFill/>
        </p:spPr>
        <p:txBody>
          <a:bodyPr wrap="square">
            <a:spAutoFit/>
          </a:bodyPr>
          <a:lstStyle/>
          <a:p>
            <a:r>
              <a:rPr lang="en-IL" sz="1800" dirty="0">
                <a:solidFill>
                  <a:schemeClr val="accent6">
                    <a:lumMod val="75000"/>
                  </a:schemeClr>
                </a:solidFill>
              </a:rPr>
              <a:t>*** Electron channel will be added soon to verify the claim. </a:t>
            </a:r>
          </a:p>
        </p:txBody>
      </p:sp>
      <p:sp>
        <p:nvSpPr>
          <p:cNvPr id="16" name="Slide Number Placeholder 12">
            <a:extLst>
              <a:ext uri="{FF2B5EF4-FFF2-40B4-BE49-F238E27FC236}">
                <a16:creationId xmlns:a16="http://schemas.microsoft.com/office/drawing/2014/main" id="{93A3BCDB-DD89-58F0-3B79-A8DE584C0A22}"/>
              </a:ext>
            </a:extLst>
          </p:cNvPr>
          <p:cNvSpPr txBox="1">
            <a:spLocks/>
          </p:cNvSpPr>
          <p:nvPr/>
        </p:nvSpPr>
        <p:spPr>
          <a:xfrm>
            <a:off x="9448800" y="6462760"/>
            <a:ext cx="2743200" cy="365125"/>
          </a:xfrm>
          <a:prstGeom prst="rect">
            <a:avLst/>
          </a:prstGeom>
        </p:spPr>
        <p:txBody>
          <a:bodyPr vert="horz" lIns="91440" tIns="45720" rIns="91440" bIns="45720" rtlCol="0" anchor="ctr"/>
          <a:lstStyle>
            <a:defPPr>
              <a:defRPr lang="en-I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2B63C-48A4-4B47-98FB-5FE83D6C6CFC}" type="slidenum">
              <a:rPr lang="en-IL" smtClean="0"/>
              <a:pPr/>
              <a:t>13</a:t>
            </a:fld>
            <a:endParaRPr lang="en-IL" dirty="0"/>
          </a:p>
        </p:txBody>
      </p:sp>
    </p:spTree>
    <p:extLst>
      <p:ext uri="{BB962C8B-B14F-4D97-AF65-F5344CB8AC3E}">
        <p14:creationId xmlns:p14="http://schemas.microsoft.com/office/powerpoint/2010/main" val="2693420303"/>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rgbClr val="D2E1E9"/>
            </a:gs>
            <a:gs pos="100000">
              <a:srgbClr val="BBCCE9"/>
            </a:gs>
            <a:gs pos="100000">
              <a:srgbClr val="CADCE4"/>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F4B11-2DAF-A6B5-F640-B6555208B9F2}"/>
              </a:ext>
            </a:extLst>
          </p:cNvPr>
          <p:cNvSpPr>
            <a:spLocks noGrp="1"/>
          </p:cNvSpPr>
          <p:nvPr>
            <p:ph type="ctrTitle"/>
          </p:nvPr>
        </p:nvSpPr>
        <p:spPr>
          <a:xfrm>
            <a:off x="1524000" y="45337"/>
            <a:ext cx="9144000" cy="878361"/>
          </a:xfrm>
        </p:spPr>
        <p:txBody>
          <a:bodyPr>
            <a:normAutofit fontScale="90000"/>
          </a:bodyPr>
          <a:lstStyle/>
          <a:p>
            <a:pPr algn="ctr" defTabSz="914400" rtl="1" eaLnBrk="1" latinLnBrk="0" hangingPunct="1">
              <a:lnSpc>
                <a:spcPct val="90000"/>
              </a:lnSpc>
              <a:spcBef>
                <a:spcPct val="0"/>
              </a:spcBef>
              <a:buNone/>
            </a:pPr>
            <a:r>
              <a:rPr lang="en-IL" dirty="0"/>
              <a:t>Reminder</a:t>
            </a:r>
          </a:p>
        </p:txBody>
      </p:sp>
      <mc:AlternateContent xmlns:mc="http://schemas.openxmlformats.org/markup-compatibility/2006" xmlns:a14="http://schemas.microsoft.com/office/drawing/2010/main">
        <mc:Choice Requires="a14">
          <p:sp>
            <p:nvSpPr>
              <p:cNvPr id="3" name="Subtitle 2">
                <a:extLst>
                  <a:ext uri="{FF2B5EF4-FFF2-40B4-BE49-F238E27FC236}">
                    <a16:creationId xmlns:a16="http://schemas.microsoft.com/office/drawing/2014/main" id="{CF527D5F-0F45-833F-CDE1-2426276B5DCA}"/>
                  </a:ext>
                </a:extLst>
              </p:cNvPr>
              <p:cNvSpPr>
                <a:spLocks noGrp="1"/>
              </p:cNvSpPr>
              <p:nvPr>
                <p:ph type="subTitle" idx="1"/>
              </p:nvPr>
            </p:nvSpPr>
            <p:spPr>
              <a:xfrm>
                <a:off x="189614" y="923698"/>
                <a:ext cx="12002386" cy="2127846"/>
              </a:xfrm>
            </p:spPr>
            <p:txBody>
              <a:bodyPr>
                <a:noAutofit/>
              </a:bodyPr>
              <a:lstStyle/>
              <a:p>
                <a:pPr marL="342900" indent="-342900" algn="just">
                  <a:buFont typeface="Arial" panose="020B0604020202020204" pitchFamily="34" charset="0"/>
                  <a:buChar char="•"/>
                </a:pPr>
                <a14:m>
                  <m:oMath xmlns:m="http://schemas.openxmlformats.org/officeDocument/2006/math">
                    <m:r>
                      <a:rPr lang="en-US" sz="1800" b="0" i="1" smtClean="0">
                        <a:latin typeface="Cambria Math" panose="02040503050406030204" pitchFamily="18" charset="0"/>
                      </a:rPr>
                      <m:t>𝐽</m:t>
                    </m:r>
                    <m:r>
                      <a:rPr lang="en-US" sz="1800" b="0" i="1" smtClean="0">
                        <a:latin typeface="Cambria Math" panose="02040503050406030204" pitchFamily="18" charset="0"/>
                      </a:rPr>
                      <m:t>/</m:t>
                    </m:r>
                    <m:r>
                      <a:rPr lang="en-US" sz="1800" b="0" i="1" smtClean="0">
                        <a:latin typeface="Cambria Math" panose="02040503050406030204" pitchFamily="18" charset="0"/>
                      </a:rPr>
                      <m:t>𝜓</m:t>
                    </m:r>
                  </m:oMath>
                </a14:m>
                <a:r>
                  <a:rPr lang="en-IL" sz="1800" dirty="0"/>
                  <a:t> production events can be found in </a:t>
                </a:r>
                <a:r>
                  <a:rPr lang="en-US" sz="1800" dirty="0"/>
                  <a:t> eA collision, or in our case</a:t>
                </a:r>
                <a:r>
                  <a:rPr lang="en-US" sz="1800" b="1" dirty="0"/>
                  <a:t>, ePb collision</a:t>
                </a:r>
                <a:r>
                  <a:rPr lang="en-US" sz="1800" dirty="0"/>
                  <a:t>. </a:t>
                </a:r>
                <a:r>
                  <a:rPr lang="en-IL" sz="1800" dirty="0"/>
                  <a:t>  </a:t>
                </a:r>
              </a:p>
              <a:p>
                <a:pPr marL="342900" indent="-342900" algn="just">
                  <a:buFont typeface="Arial" panose="020B0604020202020204" pitchFamily="34" charset="0"/>
                  <a:buChar char="•"/>
                </a:pPr>
                <a:r>
                  <a:rPr lang="en-IL" sz="1800" dirty="0"/>
                  <a:t>Both </a:t>
                </a:r>
                <a:r>
                  <a:rPr lang="en-IL" sz="1800" b="1" dirty="0"/>
                  <a:t>coherent</a:t>
                </a:r>
                <a:r>
                  <a:rPr lang="en-IL" sz="1800" dirty="0"/>
                  <a:t> and </a:t>
                </a:r>
                <a:r>
                  <a:rPr lang="en-IL" sz="1800" b="1" dirty="0"/>
                  <a:t>incoherent</a:t>
                </a:r>
                <a:r>
                  <a:rPr lang="en-IL" sz="1800" dirty="0"/>
                  <a:t> </a:t>
                </a:r>
                <a14:m>
                  <m:oMath xmlns:m="http://schemas.openxmlformats.org/officeDocument/2006/math">
                    <m:r>
                      <a:rPr lang="en-US" sz="1800" b="0" i="1" smtClean="0">
                        <a:latin typeface="Cambria Math" panose="02040503050406030204" pitchFamily="18" charset="0"/>
                      </a:rPr>
                      <m:t>𝐽</m:t>
                    </m:r>
                    <m:r>
                      <a:rPr lang="en-US" sz="1800" b="0" i="1" smtClean="0">
                        <a:latin typeface="Cambria Math" panose="02040503050406030204" pitchFamily="18" charset="0"/>
                      </a:rPr>
                      <m:t>/</m:t>
                    </m:r>
                    <m:r>
                      <a:rPr lang="en-US" sz="1800" b="0" i="1" smtClean="0">
                        <a:latin typeface="Cambria Math" panose="02040503050406030204" pitchFamily="18" charset="0"/>
                      </a:rPr>
                      <m:t>𝜓</m:t>
                    </m:r>
                  </m:oMath>
                </a14:m>
                <a:r>
                  <a:rPr lang="en-IL" sz="1800" dirty="0"/>
                  <a:t> can be produced</a:t>
                </a:r>
              </a:p>
              <a:p>
                <a:pPr marL="342900" indent="-342900" algn="just">
                  <a:buFont typeface="Arial" panose="020B0604020202020204" pitchFamily="34" charset="0"/>
                  <a:buChar char="•"/>
                </a:pPr>
                <a:r>
                  <a:rPr lang="en-IL" sz="1800" dirty="0"/>
                  <a:t>In </a:t>
                </a:r>
                <a:r>
                  <a:rPr lang="en-IL" sz="1800" b="1" dirty="0"/>
                  <a:t>incoherent</a:t>
                </a:r>
                <a:r>
                  <a:rPr lang="en-IL" sz="1800" dirty="0"/>
                  <a:t> events the proccess is in the form </a:t>
                </a:r>
                <a:r>
                  <a:rPr lang="en-US" sz="1800" dirty="0"/>
                  <a:t>of</a:t>
                </a:r>
                <a:r>
                  <a:rPr lang="en-IL" sz="1800" dirty="0"/>
                  <a:t>  </a:t>
                </a:r>
                <a14:m>
                  <m:oMath xmlns:m="http://schemas.openxmlformats.org/officeDocument/2006/math">
                    <m:r>
                      <a:rPr lang="en-US" sz="1800" b="1" i="0" smtClean="0">
                        <a:latin typeface="Cambria Math" panose="02040503050406030204" pitchFamily="18" charset="0"/>
                      </a:rPr>
                      <m:t>𝐞</m:t>
                    </m:r>
                    <m:r>
                      <a:rPr lang="en-US" sz="1800" b="1" i="0" smtClean="0">
                        <a:latin typeface="Cambria Math" panose="02040503050406030204" pitchFamily="18" charset="0"/>
                      </a:rPr>
                      <m:t>+</m:t>
                    </m:r>
                    <m:r>
                      <a:rPr lang="en-US" sz="1800" b="1" i="0" smtClean="0">
                        <a:latin typeface="Cambria Math" panose="02040503050406030204" pitchFamily="18" charset="0"/>
                      </a:rPr>
                      <m:t>𝐏</m:t>
                    </m:r>
                    <m:r>
                      <a:rPr lang="en-US" sz="1800" b="1" i="1" smtClean="0">
                        <a:latin typeface="Cambria Math" panose="02040503050406030204" pitchFamily="18" charset="0"/>
                      </a:rPr>
                      <m:t>𝒃</m:t>
                    </m:r>
                    <m:r>
                      <a:rPr lang="en-US" sz="1800" b="1" i="1" smtClean="0">
                        <a:latin typeface="Cambria Math" panose="02040503050406030204" pitchFamily="18" charset="0"/>
                      </a:rPr>
                      <m:t> →</m:t>
                    </m:r>
                    <m:sSup>
                      <m:sSupPr>
                        <m:ctrlPr>
                          <a:rPr lang="en-US" sz="1800" b="1" i="1" smtClean="0">
                            <a:latin typeface="Cambria Math" panose="02040503050406030204" pitchFamily="18" charset="0"/>
                          </a:rPr>
                        </m:ctrlPr>
                      </m:sSupPr>
                      <m:e>
                        <m:r>
                          <a:rPr lang="en-US" sz="1800" b="1" i="1" smtClean="0">
                            <a:latin typeface="Cambria Math" panose="02040503050406030204" pitchFamily="18" charset="0"/>
                          </a:rPr>
                          <m:t>𝒆</m:t>
                        </m:r>
                      </m:e>
                      <m:sup>
                        <m:r>
                          <a:rPr lang="en-US" sz="1800" b="1" i="1" smtClean="0">
                            <a:latin typeface="Cambria Math" panose="02040503050406030204" pitchFamily="18" charset="0"/>
                          </a:rPr>
                          <m:t>′</m:t>
                        </m:r>
                      </m:sup>
                    </m:sSup>
                    <m:r>
                      <a:rPr lang="en-US" sz="1800" b="1" i="1" smtClean="0">
                        <a:latin typeface="Cambria Math" panose="02040503050406030204" pitchFamily="18" charset="0"/>
                      </a:rPr>
                      <m:t>+</m:t>
                    </m:r>
                    <m:r>
                      <a:rPr lang="en-US" sz="1800" b="1" i="1" smtClean="0">
                        <a:latin typeface="Cambria Math" panose="02040503050406030204" pitchFamily="18" charset="0"/>
                      </a:rPr>
                      <m:t>𝑱</m:t>
                    </m:r>
                    <m:r>
                      <a:rPr lang="en-US" sz="1800" b="1" i="1" smtClean="0">
                        <a:latin typeface="Cambria Math" panose="02040503050406030204" pitchFamily="18" charset="0"/>
                      </a:rPr>
                      <m:t>/</m:t>
                    </m:r>
                    <m:r>
                      <a:rPr lang="en-US" sz="1800" b="1" i="1" smtClean="0">
                        <a:latin typeface="Cambria Math" panose="02040503050406030204" pitchFamily="18" charset="0"/>
                      </a:rPr>
                      <m:t>𝝍</m:t>
                    </m:r>
                    <m:r>
                      <a:rPr lang="en-US" sz="1800" b="1" i="1" smtClean="0">
                        <a:latin typeface="Cambria Math" panose="02040503050406030204" pitchFamily="18" charset="0"/>
                      </a:rPr>
                      <m:t>+</m:t>
                    </m:r>
                    <m:r>
                      <a:rPr lang="en-US" sz="1800" b="1" i="1" smtClean="0">
                        <a:latin typeface="Cambria Math" panose="02040503050406030204" pitchFamily="18" charset="0"/>
                      </a:rPr>
                      <m:t>𝑿</m:t>
                    </m:r>
                  </m:oMath>
                </a14:m>
                <a:r>
                  <a:rPr lang="en-IL" sz="1800" b="1" dirty="0"/>
                  <a:t>  </a:t>
                </a:r>
              </a:p>
              <a:p>
                <a:pPr marL="342900" indent="-342900" algn="just">
                  <a:buFont typeface="Arial" panose="020B0604020202020204" pitchFamily="34" charset="0"/>
                  <a:buChar char="•"/>
                </a:pPr>
                <a:r>
                  <a:rPr lang="en-IL" sz="1800" dirty="0"/>
                  <a:t>In </a:t>
                </a:r>
                <a:r>
                  <a:rPr lang="en-IL" sz="1800" b="1" dirty="0"/>
                  <a:t>coherent</a:t>
                </a:r>
                <a:r>
                  <a:rPr lang="en-IL" sz="1800" dirty="0"/>
                  <a:t> events the proccess is in the form </a:t>
                </a:r>
                <a:r>
                  <a:rPr lang="en-US" sz="1800" dirty="0"/>
                  <a:t>of</a:t>
                </a:r>
                <a:r>
                  <a:rPr lang="en-IL" sz="1800" dirty="0"/>
                  <a:t>  </a:t>
                </a:r>
                <a14:m>
                  <m:oMath xmlns:m="http://schemas.openxmlformats.org/officeDocument/2006/math">
                    <m:r>
                      <a:rPr lang="en-US" sz="1800" b="1" i="0" smtClean="0">
                        <a:latin typeface="Cambria Math" panose="02040503050406030204" pitchFamily="18" charset="0"/>
                      </a:rPr>
                      <m:t>𝐞</m:t>
                    </m:r>
                    <m:r>
                      <a:rPr lang="en-US" sz="1800" b="1" i="0" smtClean="0">
                        <a:latin typeface="Cambria Math" panose="02040503050406030204" pitchFamily="18" charset="0"/>
                      </a:rPr>
                      <m:t>+</m:t>
                    </m:r>
                    <m:r>
                      <a:rPr lang="en-US" sz="1800" b="1" i="0" smtClean="0">
                        <a:latin typeface="Cambria Math" panose="02040503050406030204" pitchFamily="18" charset="0"/>
                      </a:rPr>
                      <m:t>𝐏</m:t>
                    </m:r>
                    <m:r>
                      <a:rPr lang="en-US" sz="1800" b="1" i="1" smtClean="0">
                        <a:latin typeface="Cambria Math" panose="02040503050406030204" pitchFamily="18" charset="0"/>
                      </a:rPr>
                      <m:t>𝒃</m:t>
                    </m:r>
                    <m:r>
                      <a:rPr lang="en-US" sz="1800" b="1" i="1" smtClean="0">
                        <a:latin typeface="Cambria Math" panose="02040503050406030204" pitchFamily="18" charset="0"/>
                      </a:rPr>
                      <m:t> →</m:t>
                    </m:r>
                    <m:sSup>
                      <m:sSupPr>
                        <m:ctrlPr>
                          <a:rPr lang="en-US" sz="1800" b="1" i="1" smtClean="0">
                            <a:latin typeface="Cambria Math" panose="02040503050406030204" pitchFamily="18" charset="0"/>
                          </a:rPr>
                        </m:ctrlPr>
                      </m:sSupPr>
                      <m:e>
                        <m:r>
                          <a:rPr lang="en-US" sz="1800" b="1" i="1" smtClean="0">
                            <a:latin typeface="Cambria Math" panose="02040503050406030204" pitchFamily="18" charset="0"/>
                          </a:rPr>
                          <m:t>𝒆</m:t>
                        </m:r>
                      </m:e>
                      <m:sup>
                        <m:r>
                          <a:rPr lang="en-US" sz="1800" b="1" i="1" smtClean="0">
                            <a:latin typeface="Cambria Math" panose="02040503050406030204" pitchFamily="18" charset="0"/>
                          </a:rPr>
                          <m:t>′</m:t>
                        </m:r>
                      </m:sup>
                    </m:sSup>
                    <m:r>
                      <a:rPr lang="en-US" sz="1800" b="1" i="1" smtClean="0">
                        <a:latin typeface="Cambria Math" panose="02040503050406030204" pitchFamily="18" charset="0"/>
                      </a:rPr>
                      <m:t>+</m:t>
                    </m:r>
                    <m:r>
                      <a:rPr lang="en-US" sz="1800" b="1" i="1" smtClean="0">
                        <a:latin typeface="Cambria Math" panose="02040503050406030204" pitchFamily="18" charset="0"/>
                      </a:rPr>
                      <m:t>𝑱</m:t>
                    </m:r>
                    <m:r>
                      <a:rPr lang="en-US" sz="1800" b="1" i="1" smtClean="0">
                        <a:latin typeface="Cambria Math" panose="02040503050406030204" pitchFamily="18" charset="0"/>
                      </a:rPr>
                      <m:t>/</m:t>
                    </m:r>
                    <m:r>
                      <a:rPr lang="en-US" sz="1800" b="1" i="1" smtClean="0">
                        <a:latin typeface="Cambria Math" panose="02040503050406030204" pitchFamily="18" charset="0"/>
                      </a:rPr>
                      <m:t>𝝍</m:t>
                    </m:r>
                    <m:r>
                      <a:rPr lang="en-US" sz="1800" b="1" i="1" smtClean="0">
                        <a:latin typeface="Cambria Math" panose="02040503050406030204" pitchFamily="18" charset="0"/>
                      </a:rPr>
                      <m:t>+</m:t>
                    </m:r>
                    <m:r>
                      <a:rPr lang="en-US" sz="1800" b="1" i="1" smtClean="0">
                        <a:latin typeface="Cambria Math" panose="02040503050406030204" pitchFamily="18" charset="0"/>
                      </a:rPr>
                      <m:t>𝑷𝒃</m:t>
                    </m:r>
                  </m:oMath>
                </a14:m>
                <a:r>
                  <a:rPr lang="en-IL" sz="1800" b="1" dirty="0"/>
                  <a:t>   </a:t>
                </a:r>
              </a:p>
            </p:txBody>
          </p:sp>
        </mc:Choice>
        <mc:Fallback xmlns="">
          <p:sp>
            <p:nvSpPr>
              <p:cNvPr id="3" name="Subtitle 2">
                <a:extLst>
                  <a:ext uri="{FF2B5EF4-FFF2-40B4-BE49-F238E27FC236}">
                    <a16:creationId xmlns:a16="http://schemas.microsoft.com/office/drawing/2014/main" id="{CF527D5F-0F45-833F-CDE1-2426276B5DCA}"/>
                  </a:ext>
                </a:extLst>
              </p:cNvPr>
              <p:cNvSpPr>
                <a:spLocks noGrp="1" noRot="1" noChangeAspect="1" noMove="1" noResize="1" noEditPoints="1" noAdjustHandles="1" noChangeArrowheads="1" noChangeShapeType="1" noTextEdit="1"/>
              </p:cNvSpPr>
              <p:nvPr>
                <p:ph type="subTitle" idx="1"/>
              </p:nvPr>
            </p:nvSpPr>
            <p:spPr>
              <a:xfrm>
                <a:off x="189614" y="923698"/>
                <a:ext cx="12002386" cy="2127846"/>
              </a:xfrm>
              <a:blipFill>
                <a:blip r:embed="rId3"/>
                <a:stretch>
                  <a:fillRect l="-211" t="-2367"/>
                </a:stretch>
              </a:blipFill>
            </p:spPr>
            <p:txBody>
              <a:bodyPr/>
              <a:lstStyle/>
              <a:p>
                <a:r>
                  <a:rPr lang="en-IL">
                    <a:noFill/>
                  </a:rPr>
                  <a:t> </a:t>
                </a:r>
              </a:p>
            </p:txBody>
          </p:sp>
        </mc:Fallback>
      </mc:AlternateContent>
      <p:grpSp>
        <p:nvGrpSpPr>
          <p:cNvPr id="4" name="Group 3">
            <a:extLst>
              <a:ext uri="{FF2B5EF4-FFF2-40B4-BE49-F238E27FC236}">
                <a16:creationId xmlns:a16="http://schemas.microsoft.com/office/drawing/2014/main" id="{E0053B3C-1D67-A764-393B-924EB3F79DFF}"/>
              </a:ext>
            </a:extLst>
          </p:cNvPr>
          <p:cNvGrpSpPr/>
          <p:nvPr/>
        </p:nvGrpSpPr>
        <p:grpSpPr>
          <a:xfrm>
            <a:off x="789984" y="2526915"/>
            <a:ext cx="10612032" cy="3905240"/>
            <a:chOff x="884791" y="2546558"/>
            <a:chExt cx="10612032" cy="3905240"/>
          </a:xfrm>
        </p:grpSpPr>
        <p:pic>
          <p:nvPicPr>
            <p:cNvPr id="10" name="Picture 9" descr="Diagram, engineering drawing&#10;&#10;Description automatically generated">
              <a:extLst>
                <a:ext uri="{FF2B5EF4-FFF2-40B4-BE49-F238E27FC236}">
                  <a16:creationId xmlns:a16="http://schemas.microsoft.com/office/drawing/2014/main" id="{D20935A1-EE0B-3C2B-BBA5-3C6A964983C3}"/>
                </a:ext>
              </a:extLst>
            </p:cNvPr>
            <p:cNvPicPr>
              <a:picLocks noChangeAspect="1"/>
            </p:cNvPicPr>
            <p:nvPr/>
          </p:nvPicPr>
          <p:blipFill rotWithShape="1">
            <a:blip r:embed="rId4"/>
            <a:srcRect t="-4021" b="17901"/>
            <a:stretch/>
          </p:blipFill>
          <p:spPr>
            <a:xfrm>
              <a:off x="884791" y="2546558"/>
              <a:ext cx="10612032" cy="3905240"/>
            </a:xfrm>
            <a:prstGeom prst="rect">
              <a:avLst/>
            </a:prstGeom>
          </p:spPr>
        </p:pic>
        <p:sp>
          <p:nvSpPr>
            <p:cNvPr id="11" name="TextBox 10">
              <a:extLst>
                <a:ext uri="{FF2B5EF4-FFF2-40B4-BE49-F238E27FC236}">
                  <a16:creationId xmlns:a16="http://schemas.microsoft.com/office/drawing/2014/main" id="{C93EC90D-63E6-9133-9173-CCD12964E323}"/>
                </a:ext>
              </a:extLst>
            </p:cNvPr>
            <p:cNvSpPr txBox="1"/>
            <p:nvPr/>
          </p:nvSpPr>
          <p:spPr>
            <a:xfrm>
              <a:off x="3095110" y="2690679"/>
              <a:ext cx="1239270" cy="369332"/>
            </a:xfrm>
            <a:prstGeom prst="rect">
              <a:avLst/>
            </a:prstGeom>
            <a:noFill/>
          </p:spPr>
          <p:txBody>
            <a:bodyPr wrap="square" rtlCol="0">
              <a:spAutoFit/>
            </a:bodyPr>
            <a:lstStyle/>
            <a:p>
              <a:r>
                <a:rPr lang="en-IL" dirty="0"/>
                <a:t>Coherent </a:t>
              </a:r>
            </a:p>
          </p:txBody>
        </p:sp>
        <p:sp>
          <p:nvSpPr>
            <p:cNvPr id="13" name="TextBox 12">
              <a:extLst>
                <a:ext uri="{FF2B5EF4-FFF2-40B4-BE49-F238E27FC236}">
                  <a16:creationId xmlns:a16="http://schemas.microsoft.com/office/drawing/2014/main" id="{89174E41-CF70-AD2A-92E3-47A0BFA6568B}"/>
                </a:ext>
              </a:extLst>
            </p:cNvPr>
            <p:cNvSpPr txBox="1"/>
            <p:nvPr/>
          </p:nvSpPr>
          <p:spPr>
            <a:xfrm>
              <a:off x="8385149" y="2682212"/>
              <a:ext cx="1381017" cy="369332"/>
            </a:xfrm>
            <a:prstGeom prst="rect">
              <a:avLst/>
            </a:prstGeom>
            <a:noFill/>
          </p:spPr>
          <p:txBody>
            <a:bodyPr wrap="square" rtlCol="0">
              <a:spAutoFit/>
            </a:bodyPr>
            <a:lstStyle/>
            <a:p>
              <a:r>
                <a:rPr lang="en-IL" dirty="0"/>
                <a:t>Incoherent </a:t>
              </a:r>
            </a:p>
          </p:txBody>
        </p:sp>
      </p:grpSp>
      <p:sp>
        <p:nvSpPr>
          <p:cNvPr id="6" name="Slide Number Placeholder 12">
            <a:extLst>
              <a:ext uri="{FF2B5EF4-FFF2-40B4-BE49-F238E27FC236}">
                <a16:creationId xmlns:a16="http://schemas.microsoft.com/office/drawing/2014/main" id="{E2308128-0DB9-C5BB-5EA6-E406E44A7CE8}"/>
              </a:ext>
            </a:extLst>
          </p:cNvPr>
          <p:cNvSpPr>
            <a:spLocks noGrp="1"/>
          </p:cNvSpPr>
          <p:nvPr>
            <p:ph type="sldNum" sz="quarter" idx="12"/>
          </p:nvPr>
        </p:nvSpPr>
        <p:spPr>
          <a:xfrm>
            <a:off x="9448800" y="6462760"/>
            <a:ext cx="2743200" cy="365125"/>
          </a:xfrm>
        </p:spPr>
        <p:txBody>
          <a:bodyPr/>
          <a:lstStyle/>
          <a:p>
            <a:fld id="{25A2B63C-48A4-4B47-98FB-5FE83D6C6CFC}" type="slidenum">
              <a:rPr lang="en-IL" smtClean="0"/>
              <a:t>2</a:t>
            </a:fld>
            <a:endParaRPr lang="en-IL" dirty="0"/>
          </a:p>
        </p:txBody>
      </p:sp>
    </p:spTree>
    <p:extLst>
      <p:ext uri="{BB962C8B-B14F-4D97-AF65-F5344CB8AC3E}">
        <p14:creationId xmlns:p14="http://schemas.microsoft.com/office/powerpoint/2010/main" val="258233749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rgbClr val="D2E1E9"/>
            </a:gs>
            <a:gs pos="100000">
              <a:srgbClr val="BBCCE9"/>
            </a:gs>
            <a:gs pos="100000">
              <a:srgbClr val="CADCE4"/>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ubtitle 2">
                <a:extLst>
                  <a:ext uri="{FF2B5EF4-FFF2-40B4-BE49-F238E27FC236}">
                    <a16:creationId xmlns:a16="http://schemas.microsoft.com/office/drawing/2014/main" id="{CF527D5F-0F45-833F-CDE1-2426276B5DCA}"/>
                  </a:ext>
                </a:extLst>
              </p:cNvPr>
              <p:cNvSpPr>
                <a:spLocks noGrp="1"/>
              </p:cNvSpPr>
              <p:nvPr>
                <p:ph type="subTitle" idx="1"/>
              </p:nvPr>
            </p:nvSpPr>
            <p:spPr>
              <a:xfrm>
                <a:off x="189614" y="892782"/>
                <a:ext cx="11765319" cy="878361"/>
              </a:xfrm>
            </p:spPr>
            <p:txBody>
              <a:bodyPr>
                <a:noAutofit/>
              </a:bodyPr>
              <a:lstStyle/>
              <a:p>
                <a:pPr algn="just"/>
                <a:r>
                  <a:rPr lang="en-IL" sz="2000" b="1" u="sng" dirty="0"/>
                  <a:t>Objective:</a:t>
                </a:r>
                <a:r>
                  <a:rPr lang="en-IL" sz="2000" dirty="0"/>
                  <a:t> </a:t>
                </a:r>
              </a:p>
              <a:p>
                <a:pPr algn="just"/>
                <a:r>
                  <a:rPr lang="en-IL" sz="1800" dirty="0"/>
                  <a:t>Creating a vetoing algorithm to significantly reduce the signals from events with incoherent </a:t>
                </a:r>
                <a14:m>
                  <m:oMath xmlns:m="http://schemas.openxmlformats.org/officeDocument/2006/math">
                    <m:r>
                      <a:rPr lang="en-US" sz="1800" b="0" i="1" smtClean="0">
                        <a:latin typeface="Cambria Math" panose="02040503050406030204" pitchFamily="18" charset="0"/>
                      </a:rPr>
                      <m:t>𝐽</m:t>
                    </m:r>
                    <m:r>
                      <a:rPr lang="en-US" sz="1800" b="0" i="1" smtClean="0">
                        <a:latin typeface="Cambria Math" panose="02040503050406030204" pitchFamily="18" charset="0"/>
                      </a:rPr>
                      <m:t>/</m:t>
                    </m:r>
                    <m:r>
                      <a:rPr lang="en-US" sz="1800" b="0" i="1" smtClean="0">
                        <a:latin typeface="Cambria Math" panose="02040503050406030204" pitchFamily="18" charset="0"/>
                      </a:rPr>
                      <m:t>𝜓</m:t>
                    </m:r>
                  </m:oMath>
                </a14:m>
                <a:r>
                  <a:rPr lang="en-IL" sz="1800" dirty="0"/>
                  <a:t> production in ePb collisions.  </a:t>
                </a:r>
              </a:p>
              <a:p>
                <a:pPr algn="just"/>
                <a:endParaRPr lang="en-IL" sz="1800" b="1" dirty="0"/>
              </a:p>
            </p:txBody>
          </p:sp>
        </mc:Choice>
        <mc:Fallback xmlns="">
          <p:sp>
            <p:nvSpPr>
              <p:cNvPr id="3" name="Subtitle 2">
                <a:extLst>
                  <a:ext uri="{FF2B5EF4-FFF2-40B4-BE49-F238E27FC236}">
                    <a16:creationId xmlns:a16="http://schemas.microsoft.com/office/drawing/2014/main" id="{CF527D5F-0F45-833F-CDE1-2426276B5DCA}"/>
                  </a:ext>
                </a:extLst>
              </p:cNvPr>
              <p:cNvSpPr>
                <a:spLocks noGrp="1" noRot="1" noChangeAspect="1" noMove="1" noResize="1" noEditPoints="1" noAdjustHandles="1" noChangeArrowheads="1" noChangeShapeType="1" noTextEdit="1"/>
              </p:cNvSpPr>
              <p:nvPr>
                <p:ph type="subTitle" idx="1"/>
              </p:nvPr>
            </p:nvSpPr>
            <p:spPr>
              <a:xfrm>
                <a:off x="189614" y="892782"/>
                <a:ext cx="11765319" cy="878361"/>
              </a:xfrm>
              <a:blipFill>
                <a:blip r:embed="rId3"/>
                <a:stretch>
                  <a:fillRect l="-431" t="-8571"/>
                </a:stretch>
              </a:blipFill>
            </p:spPr>
            <p:txBody>
              <a:bodyPr/>
              <a:lstStyle/>
              <a:p>
                <a:r>
                  <a:rPr lang="en-IL">
                    <a:noFill/>
                  </a:rPr>
                  <a:t> </a:t>
                </a:r>
              </a:p>
            </p:txBody>
          </p:sp>
        </mc:Fallback>
      </mc:AlternateContent>
      <p:pic>
        <p:nvPicPr>
          <p:cNvPr id="5" name="Picture 4" descr="A picture containing text, screenshot, line, diagram&#10;&#10;Description automatically generated">
            <a:extLst>
              <a:ext uri="{FF2B5EF4-FFF2-40B4-BE49-F238E27FC236}">
                <a16:creationId xmlns:a16="http://schemas.microsoft.com/office/drawing/2014/main" id="{30B962DD-69BD-8CFF-71A9-D837E4100279}"/>
              </a:ext>
            </a:extLst>
          </p:cNvPr>
          <p:cNvPicPr>
            <a:picLocks noChangeAspect="1"/>
          </p:cNvPicPr>
          <p:nvPr/>
        </p:nvPicPr>
        <p:blipFill>
          <a:blip r:embed="rId4"/>
          <a:stretch>
            <a:fillRect/>
          </a:stretch>
        </p:blipFill>
        <p:spPr>
          <a:xfrm>
            <a:off x="7415275" y="1771143"/>
            <a:ext cx="4288288" cy="504152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9F5C0FE-6CE9-7BC8-AB0E-78357B5AF907}"/>
                  </a:ext>
                </a:extLst>
              </p:cNvPr>
              <p:cNvSpPr txBox="1"/>
              <p:nvPr/>
            </p:nvSpPr>
            <p:spPr>
              <a:xfrm>
                <a:off x="189614" y="2551766"/>
                <a:ext cx="6572125" cy="4433393"/>
              </a:xfrm>
              <a:prstGeom prst="rect">
                <a:avLst/>
              </a:prstGeom>
              <a:noFill/>
            </p:spPr>
            <p:txBody>
              <a:bodyPr wrap="square" rtlCol="0">
                <a:spAutoFit/>
              </a:bodyPr>
              <a:lstStyle/>
              <a:p>
                <a:pPr>
                  <a:lnSpc>
                    <a:spcPct val="150000"/>
                  </a:lnSpc>
                </a:pPr>
                <a:r>
                  <a:rPr lang="en-US" sz="2000" b="1" u="sng" dirty="0"/>
                  <a:t>Vetoing Steps:</a:t>
                </a:r>
              </a:p>
              <a:p>
                <a:pPr marL="285750" indent="-285750">
                  <a:lnSpc>
                    <a:spcPct val="150000"/>
                  </a:lnSpc>
                  <a:buFont typeface="Arial" panose="020B0604020202020204" pitchFamily="34" charset="0"/>
                  <a:buChar char="•"/>
                </a:pPr>
                <a:r>
                  <a:rPr lang="en-US" sz="1800" dirty="0">
                    <a:solidFill>
                      <a:srgbClr val="C00000"/>
                    </a:solidFill>
                  </a:rPr>
                  <a:t>Veto.1: No activit</a:t>
                </a:r>
                <a:r>
                  <a:rPr lang="en-US" dirty="0">
                    <a:solidFill>
                      <a:srgbClr val="C00000"/>
                    </a:solidFill>
                  </a:rPr>
                  <a:t>y other than </a:t>
                </a:r>
                <a14:m>
                  <m:oMath xmlns:m="http://schemas.openxmlformats.org/officeDocument/2006/math">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𝑒</m:t>
                        </m:r>
                      </m:e>
                      <m:sup>
                        <m:r>
                          <a:rPr lang="en-US" b="0" i="1" smtClean="0">
                            <a:solidFill>
                              <a:srgbClr val="C00000"/>
                            </a:solidFill>
                            <a:latin typeface="Cambria Math" panose="02040503050406030204" pitchFamily="18" charset="0"/>
                          </a:rPr>
                          <m:t>−</m:t>
                        </m:r>
                      </m:sup>
                    </m:sSup>
                  </m:oMath>
                </a14:m>
                <a:r>
                  <a:rPr lang="en-US" sz="1400" b="0" i="0" dirty="0">
                    <a:solidFill>
                      <a:srgbClr val="C00000"/>
                    </a:solidFill>
                    <a:effectLst/>
                    <a:latin typeface="Lucida Grande" panose="020B0600040502020204" pitchFamily="34" charset="0"/>
                  </a:rPr>
                  <a:t> and  </a:t>
                </a:r>
                <a14:m>
                  <m:oMath xmlns:m="http://schemas.openxmlformats.org/officeDocument/2006/math">
                    <m:r>
                      <a:rPr lang="en-US">
                        <a:solidFill>
                          <a:srgbClr val="C00000"/>
                        </a:solidFill>
                        <a:latin typeface="Cambria Math" panose="02040503050406030204" pitchFamily="18" charset="0"/>
                      </a:rPr>
                      <m:t>𝐽</m:t>
                    </m:r>
                    <m:r>
                      <a:rPr lang="en-US">
                        <a:solidFill>
                          <a:srgbClr val="C00000"/>
                        </a:solidFill>
                        <a:latin typeface="Cambria Math" panose="02040503050406030204" pitchFamily="18" charset="0"/>
                      </a:rPr>
                      <m:t>/</m:t>
                    </m:r>
                    <m:r>
                      <a:rPr lang="en-US">
                        <a:solidFill>
                          <a:srgbClr val="C00000"/>
                        </a:solidFill>
                        <a:latin typeface="Cambria Math" panose="02040503050406030204" pitchFamily="18" charset="0"/>
                      </a:rPr>
                      <m:t>𝜓</m:t>
                    </m:r>
                  </m:oMath>
                </a14:m>
                <a:r>
                  <a:rPr lang="en-IL" dirty="0">
                    <a:solidFill>
                      <a:srgbClr val="C00000"/>
                    </a:solidFill>
                  </a:rPr>
                  <a:t>  in the main detector (</a:t>
                </a:r>
                <a14:m>
                  <m:oMath xmlns:m="http://schemas.openxmlformats.org/officeDocument/2006/math">
                    <m:d>
                      <m:dPr>
                        <m:begChr m:val="|"/>
                        <m:endChr m:val="|"/>
                        <m:ctrlPr>
                          <a:rPr lang="en-US" i="1">
                            <a:solidFill>
                              <a:srgbClr val="C00000"/>
                            </a:solidFill>
                            <a:latin typeface="Cambria Math" panose="02040503050406030204" pitchFamily="18" charset="0"/>
                          </a:rPr>
                        </m:ctrlPr>
                      </m:dPr>
                      <m:e>
                        <m:r>
                          <a:rPr lang="en-US">
                            <a:solidFill>
                              <a:srgbClr val="C00000"/>
                            </a:solidFill>
                            <a:latin typeface="Cambria Math" panose="02040503050406030204" pitchFamily="18" charset="0"/>
                          </a:rPr>
                          <m:t>𝜂</m:t>
                        </m:r>
                      </m:e>
                    </m:d>
                    <m:r>
                      <a:rPr lang="en-US">
                        <a:solidFill>
                          <a:srgbClr val="C00000"/>
                        </a:solidFill>
                        <a:latin typeface="Cambria Math" panose="02040503050406030204" pitchFamily="18" charset="0"/>
                      </a:rPr>
                      <m:t>&lt;4</m:t>
                    </m:r>
                  </m:oMath>
                </a14:m>
                <a:r>
                  <a:rPr lang="en-US" dirty="0">
                    <a:solidFill>
                      <a:srgbClr val="C00000"/>
                    </a:solidFill>
                  </a:rPr>
                  <a:t> and </a:t>
                </a:r>
                <a14:m>
                  <m:oMath xmlns:m="http://schemas.openxmlformats.org/officeDocument/2006/math">
                    <m:sSub>
                      <m:sSubPr>
                        <m:ctrlPr>
                          <a:rPr lang="en-US" i="1">
                            <a:solidFill>
                              <a:srgbClr val="C00000"/>
                            </a:solidFill>
                            <a:latin typeface="Cambria Math" panose="02040503050406030204" pitchFamily="18" charset="0"/>
                          </a:rPr>
                        </m:ctrlPr>
                      </m:sSubPr>
                      <m:e>
                        <m:r>
                          <a:rPr lang="en-US">
                            <a:solidFill>
                              <a:srgbClr val="C00000"/>
                            </a:solidFill>
                            <a:latin typeface="Cambria Math" panose="02040503050406030204" pitchFamily="18" charset="0"/>
                          </a:rPr>
                          <m:t>𝑝</m:t>
                        </m:r>
                      </m:e>
                      <m:sub>
                        <m:r>
                          <a:rPr lang="en-US">
                            <a:solidFill>
                              <a:srgbClr val="C00000"/>
                            </a:solidFill>
                            <a:latin typeface="Cambria Math" panose="02040503050406030204" pitchFamily="18" charset="0"/>
                          </a:rPr>
                          <m:t>𝑇</m:t>
                        </m:r>
                      </m:sub>
                    </m:sSub>
                    <m:r>
                      <a:rPr lang="en-US">
                        <a:solidFill>
                          <a:srgbClr val="C00000"/>
                        </a:solidFill>
                        <a:latin typeface="Cambria Math" panose="02040503050406030204" pitchFamily="18" charset="0"/>
                      </a:rPr>
                      <m:t>&gt;100 </m:t>
                    </m:r>
                    <m:f>
                      <m:fPr>
                        <m:ctrlPr>
                          <a:rPr lang="en-US" i="1">
                            <a:solidFill>
                              <a:srgbClr val="C00000"/>
                            </a:solidFill>
                            <a:latin typeface="Cambria Math" panose="02040503050406030204" pitchFamily="18" charset="0"/>
                          </a:rPr>
                        </m:ctrlPr>
                      </m:fPr>
                      <m:num>
                        <m:r>
                          <a:rPr lang="en-US">
                            <a:solidFill>
                              <a:srgbClr val="C00000"/>
                            </a:solidFill>
                            <a:latin typeface="Cambria Math" panose="02040503050406030204" pitchFamily="18" charset="0"/>
                          </a:rPr>
                          <m:t>𝑀𝑒𝑉</m:t>
                        </m:r>
                      </m:num>
                      <m:den>
                        <m:r>
                          <a:rPr lang="en-US">
                            <a:solidFill>
                              <a:srgbClr val="C00000"/>
                            </a:solidFill>
                            <a:latin typeface="Cambria Math" panose="02040503050406030204" pitchFamily="18" charset="0"/>
                          </a:rPr>
                          <m:t>𝑐</m:t>
                        </m:r>
                      </m:den>
                    </m:f>
                  </m:oMath>
                </a14:m>
                <a:r>
                  <a:rPr lang="en-US" dirty="0">
                    <a:solidFill>
                      <a:srgbClr val="C00000"/>
                    </a:solidFill>
                  </a:rPr>
                  <a:t> </a:t>
                </a:r>
                <a:r>
                  <a:rPr lang="en-IL" dirty="0">
                    <a:solidFill>
                      <a:srgbClr val="C00000"/>
                    </a:solidFill>
                  </a:rPr>
                  <a:t>) ;</a:t>
                </a:r>
              </a:p>
              <a:p>
                <a:pPr marL="285750" indent="-285750">
                  <a:lnSpc>
                    <a:spcPct val="150000"/>
                  </a:lnSpc>
                  <a:buFont typeface="Arial" panose="020B0604020202020204" pitchFamily="34" charset="0"/>
                  <a:buChar char="•"/>
                </a:pPr>
                <a:r>
                  <a:rPr lang="en-IL" dirty="0">
                    <a:solidFill>
                      <a:srgbClr val="C00000"/>
                    </a:solidFill>
                  </a:rPr>
                  <a:t>Veto.2: Veto.1 and no Neutron in ZDC;</a:t>
                </a:r>
              </a:p>
              <a:p>
                <a:pPr marL="285750" indent="-285750">
                  <a:lnSpc>
                    <a:spcPct val="150000"/>
                  </a:lnSpc>
                  <a:buFont typeface="Arial" panose="020B0604020202020204" pitchFamily="34" charset="0"/>
                  <a:buChar char="•"/>
                </a:pPr>
                <a:r>
                  <a:rPr lang="en-IL" dirty="0">
                    <a:solidFill>
                      <a:srgbClr val="C00000"/>
                    </a:solidFill>
                  </a:rPr>
                  <a:t>Veto.3: Veto.2 and no Proton in RP;</a:t>
                </a:r>
              </a:p>
              <a:p>
                <a:pPr marL="285750" indent="-285750">
                  <a:lnSpc>
                    <a:spcPct val="150000"/>
                  </a:lnSpc>
                  <a:buFont typeface="Arial" panose="020B0604020202020204" pitchFamily="34" charset="0"/>
                  <a:buChar char="•"/>
                </a:pPr>
                <a:r>
                  <a:rPr lang="en-IL" dirty="0">
                    <a:solidFill>
                      <a:srgbClr val="C00000"/>
                    </a:solidFill>
                  </a:rPr>
                  <a:t>Veto.4: Veto.3 and no Proton in OMDs;</a:t>
                </a:r>
              </a:p>
              <a:p>
                <a:pPr marL="285750" indent="-285750">
                  <a:lnSpc>
                    <a:spcPct val="150000"/>
                  </a:lnSpc>
                  <a:buFont typeface="Arial" panose="020B0604020202020204" pitchFamily="34" charset="0"/>
                  <a:buChar char="•"/>
                </a:pPr>
                <a:r>
                  <a:rPr lang="en-IL" dirty="0">
                    <a:solidFill>
                      <a:srgbClr val="C00000"/>
                    </a:solidFill>
                  </a:rPr>
                  <a:t>Veto.5: Veto.4 and no Proton in B0;</a:t>
                </a:r>
              </a:p>
              <a:p>
                <a:pPr marL="285750" indent="-285750">
                  <a:lnSpc>
                    <a:spcPct val="150000"/>
                  </a:lnSpc>
                  <a:buFont typeface="Arial" panose="020B0604020202020204" pitchFamily="34" charset="0"/>
                  <a:buChar char="•"/>
                </a:pPr>
                <a:r>
                  <a:rPr lang="en-IL" dirty="0">
                    <a:solidFill>
                      <a:srgbClr val="C00000"/>
                    </a:solidFill>
                  </a:rPr>
                  <a:t>Veto.6 Veto.5 and no Photon in B0;</a:t>
                </a:r>
              </a:p>
              <a:p>
                <a:pPr marL="285750" indent="-285750">
                  <a:lnSpc>
                    <a:spcPct val="150000"/>
                  </a:lnSpc>
                  <a:buFont typeface="Arial" panose="020B0604020202020204" pitchFamily="34" charset="0"/>
                  <a:buChar char="•"/>
                </a:pPr>
                <a:r>
                  <a:rPr lang="en-IL" dirty="0">
                    <a:solidFill>
                      <a:srgbClr val="C00000"/>
                    </a:solidFill>
                  </a:rPr>
                  <a:t>Veto.7: Veto.6 and no Photon with </a:t>
                </a:r>
                <a14:m>
                  <m:oMath xmlns:m="http://schemas.openxmlformats.org/officeDocument/2006/math">
                    <m:r>
                      <a:rPr lang="en-US" b="0" i="1" smtClean="0">
                        <a:solidFill>
                          <a:srgbClr val="C00000"/>
                        </a:solidFill>
                        <a:latin typeface="Cambria Math" panose="02040503050406030204" pitchFamily="18" charset="0"/>
                      </a:rPr>
                      <m:t>𝐸</m:t>
                    </m:r>
                    <m:r>
                      <a:rPr lang="en-US" b="0" i="1" smtClean="0">
                        <a:solidFill>
                          <a:srgbClr val="C00000"/>
                        </a:solidFill>
                        <a:latin typeface="Cambria Math" panose="02040503050406030204" pitchFamily="18" charset="0"/>
                      </a:rPr>
                      <m:t>&gt;50 </m:t>
                    </m:r>
                    <m:r>
                      <a:rPr lang="en-US" b="0" i="1" smtClean="0">
                        <a:solidFill>
                          <a:srgbClr val="C00000"/>
                        </a:solidFill>
                        <a:latin typeface="Cambria Math" panose="02040503050406030204" pitchFamily="18" charset="0"/>
                      </a:rPr>
                      <m:t>𝑀𝑒𝑉</m:t>
                    </m:r>
                  </m:oMath>
                </a14:m>
                <a:r>
                  <a:rPr lang="en-US" sz="1400" b="0" i="0" dirty="0">
                    <a:solidFill>
                      <a:srgbClr val="C00000"/>
                    </a:solidFill>
                    <a:effectLst/>
                    <a:latin typeface="Lucida Grande" panose="020B0600040502020204" pitchFamily="34" charset="0"/>
                  </a:rPr>
                  <a:t> in ZDC.  </a:t>
                </a:r>
                <a:endParaRPr lang="en-US" dirty="0">
                  <a:solidFill>
                    <a:srgbClr val="C00000"/>
                  </a:solidFill>
                </a:endParaRPr>
              </a:p>
              <a:p>
                <a:pPr>
                  <a:lnSpc>
                    <a:spcPct val="150000"/>
                  </a:lnSpc>
                </a:pPr>
                <a:endParaRPr lang="en-IL" dirty="0">
                  <a:solidFill>
                    <a:srgbClr val="C00000"/>
                  </a:solidFill>
                </a:endParaRPr>
              </a:p>
            </p:txBody>
          </p:sp>
        </mc:Choice>
        <mc:Fallback xmlns="">
          <p:sp>
            <p:nvSpPr>
              <p:cNvPr id="7" name="TextBox 6">
                <a:extLst>
                  <a:ext uri="{FF2B5EF4-FFF2-40B4-BE49-F238E27FC236}">
                    <a16:creationId xmlns:a16="http://schemas.microsoft.com/office/drawing/2014/main" id="{F9F5C0FE-6CE9-7BC8-AB0E-78357B5AF907}"/>
                  </a:ext>
                </a:extLst>
              </p:cNvPr>
              <p:cNvSpPr txBox="1">
                <a:spLocks noRot="1" noChangeAspect="1" noMove="1" noResize="1" noEditPoints="1" noAdjustHandles="1" noChangeArrowheads="1" noChangeShapeType="1" noTextEdit="1"/>
              </p:cNvSpPr>
              <p:nvPr/>
            </p:nvSpPr>
            <p:spPr>
              <a:xfrm>
                <a:off x="189614" y="2551766"/>
                <a:ext cx="6572125" cy="4433393"/>
              </a:xfrm>
              <a:prstGeom prst="rect">
                <a:avLst/>
              </a:prstGeom>
              <a:blipFill>
                <a:blip r:embed="rId5"/>
                <a:stretch>
                  <a:fillRect l="-771"/>
                </a:stretch>
              </a:blipFill>
            </p:spPr>
            <p:txBody>
              <a:bodyPr/>
              <a:lstStyle/>
              <a:p>
                <a:r>
                  <a:rPr lang="en-IL">
                    <a:noFill/>
                  </a:rPr>
                  <a:t> </a:t>
                </a:r>
              </a:p>
            </p:txBody>
          </p:sp>
        </mc:Fallback>
      </mc:AlternateContent>
      <p:sp>
        <p:nvSpPr>
          <p:cNvPr id="9" name="Title 1">
            <a:extLst>
              <a:ext uri="{FF2B5EF4-FFF2-40B4-BE49-F238E27FC236}">
                <a16:creationId xmlns:a16="http://schemas.microsoft.com/office/drawing/2014/main" id="{9C81A7E0-5251-3AC7-F93E-C193C87CC7DC}"/>
              </a:ext>
            </a:extLst>
          </p:cNvPr>
          <p:cNvSpPr txBox="1">
            <a:spLocks/>
          </p:cNvSpPr>
          <p:nvPr/>
        </p:nvSpPr>
        <p:spPr>
          <a:xfrm>
            <a:off x="1524000" y="60795"/>
            <a:ext cx="9144000" cy="87836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IL" sz="4800" dirty="0"/>
              <a:t>Past Studies (Pre-ePIC)</a:t>
            </a:r>
          </a:p>
        </p:txBody>
      </p:sp>
      <p:sp>
        <p:nvSpPr>
          <p:cNvPr id="11" name="TextBox 10">
            <a:extLst>
              <a:ext uri="{FF2B5EF4-FFF2-40B4-BE49-F238E27FC236}">
                <a16:creationId xmlns:a16="http://schemas.microsoft.com/office/drawing/2014/main" id="{23448720-9FBA-426A-67C8-255C503FD645}"/>
              </a:ext>
            </a:extLst>
          </p:cNvPr>
          <p:cNvSpPr txBox="1"/>
          <p:nvPr/>
        </p:nvSpPr>
        <p:spPr>
          <a:xfrm>
            <a:off x="189614" y="1751548"/>
            <a:ext cx="6731000" cy="800219"/>
          </a:xfrm>
          <a:prstGeom prst="rect">
            <a:avLst/>
          </a:prstGeom>
          <a:noFill/>
        </p:spPr>
        <p:txBody>
          <a:bodyPr wrap="square" rtlCol="0">
            <a:spAutoFit/>
          </a:bodyPr>
          <a:lstStyle/>
          <a:p>
            <a:r>
              <a:rPr lang="en-IL" dirty="0">
                <a:solidFill>
                  <a:schemeClr val="accent5">
                    <a:lumMod val="75000"/>
                  </a:schemeClr>
                </a:solidFill>
              </a:rPr>
              <a:t>This was originaly proposed for ECCE geometry: </a:t>
            </a:r>
            <a:r>
              <a:rPr lang="en-US" b="0" i="0" u="sng" dirty="0">
                <a:solidFill>
                  <a:schemeClr val="accent5">
                    <a:lumMod val="75000"/>
                  </a:schemeClr>
                </a:solidFill>
                <a:effectLst/>
                <a:latin typeface="Lucida Grande" panose="020B0600040502020204" pitchFamily="34" charset="0"/>
                <a:hlinkClick r:id="rId6">
                  <a:extLst>
                    <a:ext uri="{A12FA001-AC4F-418D-AE19-62706E023703}">
                      <ahyp:hlinkClr xmlns:ahyp="http://schemas.microsoft.com/office/drawing/2018/hyperlinkcolor" val="tx"/>
                    </a:ext>
                  </a:extLst>
                </a:hlinkClick>
              </a:rPr>
              <a:t>arXiv:2108.01694</a:t>
            </a:r>
            <a:endParaRPr lang="en-US" b="0" i="0" u="sng" dirty="0">
              <a:solidFill>
                <a:schemeClr val="accent5">
                  <a:lumMod val="75000"/>
                </a:schemeClr>
              </a:solidFill>
              <a:effectLst/>
              <a:latin typeface="Lucida Grande" panose="020B0600040502020204" pitchFamily="34" charset="0"/>
            </a:endParaRPr>
          </a:p>
          <a:p>
            <a:br>
              <a:rPr lang="en-US" sz="1400" u="sng" dirty="0">
                <a:solidFill>
                  <a:srgbClr val="C00000"/>
                </a:solidFill>
                <a:latin typeface="Lucida Grande" panose="020B0600040502020204" pitchFamily="34" charset="0"/>
              </a:rPr>
            </a:br>
            <a:r>
              <a:rPr lang="en-US" sz="1400" b="1" u="sng" dirty="0">
                <a:solidFill>
                  <a:srgbClr val="7030A0"/>
                </a:solidFill>
                <a:latin typeface="Lucida Grande" panose="020B0600040502020204" pitchFamily="34" charset="0"/>
              </a:rPr>
              <a:t>Note</a:t>
            </a:r>
            <a:r>
              <a:rPr lang="en-US" sz="1400" b="1" dirty="0">
                <a:solidFill>
                  <a:srgbClr val="7030A0"/>
                </a:solidFill>
                <a:latin typeface="Lucida Grande" panose="020B0600040502020204" pitchFamily="34" charset="0"/>
              </a:rPr>
              <a:t> - 1.3M events were used in </a:t>
            </a:r>
            <a:r>
              <a:rPr lang="en-US" sz="1400" b="1" dirty="0">
                <a:solidFill>
                  <a:srgbClr val="7030A0"/>
                </a:solidFill>
                <a:latin typeface="Lucida Grande" panose="020B0600040502020204" pitchFamily="34" charset="0"/>
                <a:hlinkClick r:id="rId6">
                  <a:extLst>
                    <a:ext uri="{A12FA001-AC4F-418D-AE19-62706E023703}">
                      <ahyp:hlinkClr xmlns:ahyp="http://schemas.microsoft.com/office/drawing/2018/hyperlinkcolor" val="tx"/>
                    </a:ext>
                  </a:extLst>
                </a:hlinkClick>
              </a:rPr>
              <a:t>arXiv:2108.01694</a:t>
            </a:r>
            <a:r>
              <a:rPr lang="en-US" sz="1400" b="1" dirty="0">
                <a:solidFill>
                  <a:srgbClr val="7030A0"/>
                </a:solidFill>
                <a:latin typeface="Lucida Grande" panose="020B0600040502020204" pitchFamily="34" charset="0"/>
              </a:rPr>
              <a:t>. </a:t>
            </a:r>
            <a:endParaRPr lang="en-IL" sz="1400" b="1" dirty="0">
              <a:solidFill>
                <a:srgbClr val="7030A0"/>
              </a:solidFill>
            </a:endParaRPr>
          </a:p>
        </p:txBody>
      </p:sp>
      <p:pic>
        <p:nvPicPr>
          <p:cNvPr id="2" name="Picture 1">
            <a:extLst>
              <a:ext uri="{FF2B5EF4-FFF2-40B4-BE49-F238E27FC236}">
                <a16:creationId xmlns:a16="http://schemas.microsoft.com/office/drawing/2014/main" id="{19D7F204-D9A8-EE6F-65B6-83478FE654C7}"/>
              </a:ext>
            </a:extLst>
          </p:cNvPr>
          <p:cNvPicPr>
            <a:picLocks noChangeAspect="1"/>
          </p:cNvPicPr>
          <p:nvPr/>
        </p:nvPicPr>
        <p:blipFill rotWithShape="1">
          <a:blip r:embed="rId7"/>
          <a:srcRect l="2307"/>
          <a:stretch/>
        </p:blipFill>
        <p:spPr>
          <a:xfrm>
            <a:off x="4545166" y="3541293"/>
            <a:ext cx="2711234" cy="2595067"/>
          </a:xfrm>
          <a:prstGeom prst="rect">
            <a:avLst/>
          </a:prstGeom>
        </p:spPr>
      </p:pic>
      <p:sp>
        <p:nvSpPr>
          <p:cNvPr id="6" name="Slide Number Placeholder 12">
            <a:extLst>
              <a:ext uri="{FF2B5EF4-FFF2-40B4-BE49-F238E27FC236}">
                <a16:creationId xmlns:a16="http://schemas.microsoft.com/office/drawing/2014/main" id="{15493B3B-5DA9-D61E-0F03-86593C3C6F23}"/>
              </a:ext>
            </a:extLst>
          </p:cNvPr>
          <p:cNvSpPr>
            <a:spLocks noGrp="1"/>
          </p:cNvSpPr>
          <p:nvPr>
            <p:ph type="sldNum" sz="quarter" idx="12"/>
          </p:nvPr>
        </p:nvSpPr>
        <p:spPr>
          <a:xfrm>
            <a:off x="9448800" y="6462760"/>
            <a:ext cx="2743200" cy="365125"/>
          </a:xfrm>
        </p:spPr>
        <p:txBody>
          <a:bodyPr/>
          <a:lstStyle/>
          <a:p>
            <a:fld id="{25A2B63C-48A4-4B47-98FB-5FE83D6C6CFC}" type="slidenum">
              <a:rPr lang="en-IL" smtClean="0"/>
              <a:t>3</a:t>
            </a:fld>
            <a:endParaRPr lang="en-IL" dirty="0"/>
          </a:p>
        </p:txBody>
      </p:sp>
    </p:spTree>
    <p:extLst>
      <p:ext uri="{BB962C8B-B14F-4D97-AF65-F5344CB8AC3E}">
        <p14:creationId xmlns:p14="http://schemas.microsoft.com/office/powerpoint/2010/main" val="7483387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rgbClr val="D2E1E9"/>
            </a:gs>
            <a:gs pos="100000">
              <a:srgbClr val="BBCCE9"/>
            </a:gs>
            <a:gs pos="100000">
              <a:srgbClr val="CADCE4"/>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C81A7E0-5251-3AC7-F93E-C193C87CC7DC}"/>
              </a:ext>
            </a:extLst>
          </p:cNvPr>
          <p:cNvSpPr txBox="1">
            <a:spLocks/>
          </p:cNvSpPr>
          <p:nvPr/>
        </p:nvSpPr>
        <p:spPr>
          <a:xfrm>
            <a:off x="1363133" y="-53686"/>
            <a:ext cx="9144000" cy="87836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IL" sz="4800" dirty="0"/>
              <a:t>Past Studies (Pre-ePIC)</a:t>
            </a:r>
          </a:p>
        </p:txBody>
      </p:sp>
      <p:sp>
        <p:nvSpPr>
          <p:cNvPr id="4" name="TextBox 3">
            <a:extLst>
              <a:ext uri="{FF2B5EF4-FFF2-40B4-BE49-F238E27FC236}">
                <a16:creationId xmlns:a16="http://schemas.microsoft.com/office/drawing/2014/main" id="{6B1571C7-84A4-ED26-1244-407702A4D83D}"/>
              </a:ext>
            </a:extLst>
          </p:cNvPr>
          <p:cNvSpPr txBox="1"/>
          <p:nvPr/>
        </p:nvSpPr>
        <p:spPr>
          <a:xfrm>
            <a:off x="84665" y="3783713"/>
            <a:ext cx="6096000" cy="369332"/>
          </a:xfrm>
          <a:prstGeom prst="rect">
            <a:avLst/>
          </a:prstGeom>
          <a:noFill/>
        </p:spPr>
        <p:txBody>
          <a:bodyPr wrap="square">
            <a:spAutoFit/>
          </a:bodyPr>
          <a:lstStyle/>
          <a:p>
            <a:pPr algn="just"/>
            <a:r>
              <a:rPr lang="en-IL" sz="1800" dirty="0"/>
              <a:t>Particle kinematics after vetoing: </a:t>
            </a:r>
          </a:p>
        </p:txBody>
      </p:sp>
      <p:sp>
        <p:nvSpPr>
          <p:cNvPr id="12" name="TextBox 11">
            <a:extLst>
              <a:ext uri="{FF2B5EF4-FFF2-40B4-BE49-F238E27FC236}">
                <a16:creationId xmlns:a16="http://schemas.microsoft.com/office/drawing/2014/main" id="{59A73709-193D-75D4-0BB3-9A19EB94F194}"/>
              </a:ext>
            </a:extLst>
          </p:cNvPr>
          <p:cNvSpPr txBox="1"/>
          <p:nvPr/>
        </p:nvSpPr>
        <p:spPr>
          <a:xfrm>
            <a:off x="0" y="651590"/>
            <a:ext cx="6096000" cy="369332"/>
          </a:xfrm>
          <a:prstGeom prst="rect">
            <a:avLst/>
          </a:prstGeom>
          <a:noFill/>
        </p:spPr>
        <p:txBody>
          <a:bodyPr wrap="square">
            <a:spAutoFit/>
          </a:bodyPr>
          <a:lstStyle/>
          <a:p>
            <a:pPr algn="just"/>
            <a:r>
              <a:rPr lang="en-IL" sz="1800" dirty="0"/>
              <a:t>Particle kinematics before vetoing: </a:t>
            </a:r>
          </a:p>
        </p:txBody>
      </p:sp>
      <p:pic>
        <p:nvPicPr>
          <p:cNvPr id="13" name="Picture 12">
            <a:extLst>
              <a:ext uri="{FF2B5EF4-FFF2-40B4-BE49-F238E27FC236}">
                <a16:creationId xmlns:a16="http://schemas.microsoft.com/office/drawing/2014/main" id="{C0BCFF9B-CCDE-14D2-1F44-0099124CC62C}"/>
              </a:ext>
            </a:extLst>
          </p:cNvPr>
          <p:cNvPicPr>
            <a:picLocks noChangeAspect="1"/>
          </p:cNvPicPr>
          <p:nvPr/>
        </p:nvPicPr>
        <p:blipFill rotWithShape="1">
          <a:blip r:embed="rId3"/>
          <a:srcRect b="13033"/>
          <a:stretch/>
        </p:blipFill>
        <p:spPr>
          <a:xfrm>
            <a:off x="1625599" y="1004103"/>
            <a:ext cx="8619067" cy="2695830"/>
          </a:xfrm>
          <a:prstGeom prst="rect">
            <a:avLst/>
          </a:prstGeom>
        </p:spPr>
      </p:pic>
      <p:pic>
        <p:nvPicPr>
          <p:cNvPr id="15" name="Picture 14">
            <a:extLst>
              <a:ext uri="{FF2B5EF4-FFF2-40B4-BE49-F238E27FC236}">
                <a16:creationId xmlns:a16="http://schemas.microsoft.com/office/drawing/2014/main" id="{D4B77C4B-275D-4C03-B044-9A0688E64C58}"/>
              </a:ext>
            </a:extLst>
          </p:cNvPr>
          <p:cNvPicPr>
            <a:picLocks noChangeAspect="1"/>
          </p:cNvPicPr>
          <p:nvPr/>
        </p:nvPicPr>
        <p:blipFill>
          <a:blip r:embed="rId4"/>
          <a:stretch>
            <a:fillRect/>
          </a:stretch>
        </p:blipFill>
        <p:spPr>
          <a:xfrm>
            <a:off x="1549399" y="4153045"/>
            <a:ext cx="8619066" cy="2695830"/>
          </a:xfrm>
          <a:prstGeom prst="rect">
            <a:avLst/>
          </a:prstGeom>
        </p:spPr>
      </p:pic>
      <p:sp>
        <p:nvSpPr>
          <p:cNvPr id="16" name="TextBox 15">
            <a:extLst>
              <a:ext uri="{FF2B5EF4-FFF2-40B4-BE49-F238E27FC236}">
                <a16:creationId xmlns:a16="http://schemas.microsoft.com/office/drawing/2014/main" id="{F5CAA209-CD7B-7226-AB2A-79442DA58833}"/>
              </a:ext>
            </a:extLst>
          </p:cNvPr>
          <p:cNvSpPr txBox="1"/>
          <p:nvPr/>
        </p:nvSpPr>
        <p:spPr>
          <a:xfrm>
            <a:off x="3348" y="6494462"/>
            <a:ext cx="1359785" cy="415498"/>
          </a:xfrm>
          <a:prstGeom prst="rect">
            <a:avLst/>
          </a:prstGeom>
          <a:noFill/>
        </p:spPr>
        <p:txBody>
          <a:bodyPr wrap="square" rtlCol="0">
            <a:spAutoFit/>
          </a:bodyPr>
          <a:lstStyle/>
          <a:p>
            <a:r>
              <a:rPr lang="en-IL" sz="1050" dirty="0">
                <a:solidFill>
                  <a:schemeClr val="accent5">
                    <a:lumMod val="75000"/>
                  </a:schemeClr>
                </a:solidFill>
              </a:rPr>
              <a:t>Originaly shown in: </a:t>
            </a:r>
            <a:r>
              <a:rPr lang="en-US" sz="1050" b="0" i="0" u="sng" dirty="0">
                <a:solidFill>
                  <a:schemeClr val="accent5">
                    <a:lumMod val="75000"/>
                  </a:schemeClr>
                </a:solidFill>
                <a:effectLst/>
                <a:latin typeface="Lucida Grande" panose="020B0600040502020204" pitchFamily="34" charset="0"/>
                <a:hlinkClick r:id="rId5">
                  <a:extLst>
                    <a:ext uri="{A12FA001-AC4F-418D-AE19-62706E023703}">
                      <ahyp:hlinkClr xmlns:ahyp="http://schemas.microsoft.com/office/drawing/2018/hyperlinkcolor" val="tx"/>
                    </a:ext>
                  </a:extLst>
                </a:hlinkClick>
              </a:rPr>
              <a:t>arXiv:2108.01694</a:t>
            </a:r>
            <a:endParaRPr lang="en-IL" sz="1050" dirty="0">
              <a:solidFill>
                <a:schemeClr val="accent5">
                  <a:lumMod val="75000"/>
                </a:schemeClr>
              </a:solidFill>
            </a:endParaRPr>
          </a:p>
        </p:txBody>
      </p:sp>
      <p:sp>
        <p:nvSpPr>
          <p:cNvPr id="18" name="Slide Number Placeholder 12">
            <a:extLst>
              <a:ext uri="{FF2B5EF4-FFF2-40B4-BE49-F238E27FC236}">
                <a16:creationId xmlns:a16="http://schemas.microsoft.com/office/drawing/2014/main" id="{B230B44D-82BD-1A8E-F1F4-AAB299A9C8C4}"/>
              </a:ext>
            </a:extLst>
          </p:cNvPr>
          <p:cNvSpPr>
            <a:spLocks noGrp="1"/>
          </p:cNvSpPr>
          <p:nvPr>
            <p:ph type="sldNum" sz="quarter" idx="12"/>
          </p:nvPr>
        </p:nvSpPr>
        <p:spPr>
          <a:xfrm>
            <a:off x="9448800" y="6462760"/>
            <a:ext cx="2743200" cy="365125"/>
          </a:xfrm>
        </p:spPr>
        <p:txBody>
          <a:bodyPr/>
          <a:lstStyle/>
          <a:p>
            <a:fld id="{25A2B63C-48A4-4B47-98FB-5FE83D6C6CFC}" type="slidenum">
              <a:rPr lang="en-IL" smtClean="0"/>
              <a:t>4</a:t>
            </a:fld>
            <a:endParaRPr lang="en-IL" dirty="0"/>
          </a:p>
        </p:txBody>
      </p:sp>
    </p:spTree>
    <p:extLst>
      <p:ext uri="{BB962C8B-B14F-4D97-AF65-F5344CB8AC3E}">
        <p14:creationId xmlns:p14="http://schemas.microsoft.com/office/powerpoint/2010/main" val="3358629353"/>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rgbClr val="D2E1E9"/>
            </a:gs>
            <a:gs pos="100000">
              <a:srgbClr val="BBCCE9"/>
            </a:gs>
            <a:gs pos="100000">
              <a:srgbClr val="CADCE4"/>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F4B11-2DAF-A6B5-F640-B6555208B9F2}"/>
              </a:ext>
            </a:extLst>
          </p:cNvPr>
          <p:cNvSpPr>
            <a:spLocks noGrp="1"/>
          </p:cNvSpPr>
          <p:nvPr>
            <p:ph type="ctrTitle"/>
          </p:nvPr>
        </p:nvSpPr>
        <p:spPr>
          <a:xfrm>
            <a:off x="1524000" y="60795"/>
            <a:ext cx="9144000" cy="878361"/>
          </a:xfrm>
        </p:spPr>
        <p:txBody>
          <a:bodyPr>
            <a:noAutofit/>
          </a:bodyPr>
          <a:lstStyle/>
          <a:p>
            <a:pPr algn="ctr" defTabSz="914400" rtl="1" eaLnBrk="1" latinLnBrk="0" hangingPunct="1">
              <a:lnSpc>
                <a:spcPct val="90000"/>
              </a:lnSpc>
              <a:spcBef>
                <a:spcPct val="0"/>
              </a:spcBef>
              <a:buNone/>
            </a:pPr>
            <a:r>
              <a:rPr lang="en-IL" sz="4800" dirty="0"/>
              <a:t>Vetoing Incoherent Events in ePIC</a:t>
            </a:r>
          </a:p>
        </p:txBody>
      </p:sp>
      <mc:AlternateContent xmlns:mc="http://schemas.openxmlformats.org/markup-compatibility/2006" xmlns:a14="http://schemas.microsoft.com/office/drawing/2010/main">
        <mc:Choice Requires="a14">
          <p:sp>
            <p:nvSpPr>
              <p:cNvPr id="3" name="Subtitle 2">
                <a:extLst>
                  <a:ext uri="{FF2B5EF4-FFF2-40B4-BE49-F238E27FC236}">
                    <a16:creationId xmlns:a16="http://schemas.microsoft.com/office/drawing/2014/main" id="{CF527D5F-0F45-833F-CDE1-2426276B5DCA}"/>
                  </a:ext>
                </a:extLst>
              </p:cNvPr>
              <p:cNvSpPr>
                <a:spLocks noGrp="1"/>
              </p:cNvSpPr>
              <p:nvPr>
                <p:ph type="subTitle" idx="1"/>
              </p:nvPr>
            </p:nvSpPr>
            <p:spPr>
              <a:xfrm>
                <a:off x="189614" y="939156"/>
                <a:ext cx="11824586" cy="1163922"/>
              </a:xfrm>
            </p:spPr>
            <p:txBody>
              <a:bodyPr>
                <a:noAutofit/>
              </a:bodyPr>
              <a:lstStyle/>
              <a:p>
                <a:pPr algn="just"/>
                <a:r>
                  <a:rPr lang="en-IL" sz="2000" b="1" u="sng" dirty="0"/>
                  <a:t>Objectives:</a:t>
                </a:r>
                <a:r>
                  <a:rPr lang="en-IL" sz="2000" dirty="0"/>
                  <a:t> </a:t>
                </a:r>
              </a:p>
              <a:p>
                <a:pPr algn="l"/>
                <a:r>
                  <a:rPr lang="en-US" sz="1800" dirty="0"/>
                  <a:t>Studying vetoing cuts in incoherent  </a:t>
                </a:r>
                <a14:m>
                  <m:oMath xmlns:m="http://schemas.openxmlformats.org/officeDocument/2006/math">
                    <m:r>
                      <a:rPr lang="en-US" sz="1800" smtClean="0">
                        <a:solidFill>
                          <a:schemeClr val="tx1"/>
                        </a:solidFill>
                        <a:latin typeface="Cambria Math" panose="02040503050406030204" pitchFamily="18" charset="0"/>
                      </a:rPr>
                      <m:t>𝐽</m:t>
                    </m:r>
                    <m:r>
                      <a:rPr lang="en-US" sz="1800" smtClean="0">
                        <a:solidFill>
                          <a:schemeClr val="tx1"/>
                        </a:solidFill>
                        <a:latin typeface="Cambria Math" panose="02040503050406030204" pitchFamily="18" charset="0"/>
                      </a:rPr>
                      <m:t>/</m:t>
                    </m:r>
                    <m:r>
                      <a:rPr lang="en-US" sz="1800" smtClean="0">
                        <a:solidFill>
                          <a:schemeClr val="tx1"/>
                        </a:solidFill>
                        <a:latin typeface="Cambria Math" panose="02040503050406030204" pitchFamily="18" charset="0"/>
                      </a:rPr>
                      <m:t>𝜓</m:t>
                    </m:r>
                  </m:oMath>
                </a14:m>
                <a:r>
                  <a:rPr lang="en-US" sz="1800" dirty="0">
                    <a:solidFill>
                      <a:schemeClr val="tx1"/>
                    </a:solidFill>
                  </a:rPr>
                  <a:t> </a:t>
                </a:r>
                <a:r>
                  <a:rPr lang="en-US" sz="1800" dirty="0"/>
                  <a:t>production events using the </a:t>
                </a:r>
                <a:r>
                  <a:rPr lang="en-US" sz="1800" b="1" dirty="0"/>
                  <a:t>up-to-date</a:t>
                </a:r>
                <a:r>
                  <a:rPr lang="en-US" sz="1800" dirty="0"/>
                  <a:t> ePIC detector simulation.</a:t>
                </a:r>
                <a:endParaRPr lang="en-IL" sz="1800" dirty="0">
                  <a:solidFill>
                    <a:srgbClr val="2D72B5"/>
                  </a:solidFill>
                  <a:latin typeface="LucidaGrande" panose="020B0600040502020204" pitchFamily="34" charset="0"/>
                </a:endParaRPr>
              </a:p>
            </p:txBody>
          </p:sp>
        </mc:Choice>
        <mc:Fallback xmlns="">
          <p:sp>
            <p:nvSpPr>
              <p:cNvPr id="3" name="Subtitle 2">
                <a:extLst>
                  <a:ext uri="{FF2B5EF4-FFF2-40B4-BE49-F238E27FC236}">
                    <a16:creationId xmlns:a16="http://schemas.microsoft.com/office/drawing/2014/main" id="{CF527D5F-0F45-833F-CDE1-2426276B5DCA}"/>
                  </a:ext>
                </a:extLst>
              </p:cNvPr>
              <p:cNvSpPr>
                <a:spLocks noGrp="1" noRot="1" noChangeAspect="1" noMove="1" noResize="1" noEditPoints="1" noAdjustHandles="1" noChangeArrowheads="1" noChangeShapeType="1" noTextEdit="1"/>
              </p:cNvSpPr>
              <p:nvPr>
                <p:ph type="subTitle" idx="1"/>
              </p:nvPr>
            </p:nvSpPr>
            <p:spPr>
              <a:xfrm>
                <a:off x="189614" y="939156"/>
                <a:ext cx="11824586" cy="1163922"/>
              </a:xfrm>
              <a:blipFill>
                <a:blip r:embed="rId3"/>
                <a:stretch>
                  <a:fillRect l="-429" t="-5376"/>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9F5C0FE-6CE9-7BC8-AB0E-78357B5AF907}"/>
                  </a:ext>
                </a:extLst>
              </p:cNvPr>
              <p:cNvSpPr txBox="1"/>
              <p:nvPr/>
            </p:nvSpPr>
            <p:spPr>
              <a:xfrm>
                <a:off x="689148" y="3429000"/>
                <a:ext cx="9978852" cy="3226140"/>
              </a:xfrm>
              <a:prstGeom prst="rect">
                <a:avLst/>
              </a:prstGeom>
              <a:noFill/>
            </p:spPr>
            <p:txBody>
              <a:bodyPr wrap="square" rtlCol="0">
                <a:spAutoFit/>
              </a:bodyPr>
              <a:lstStyle/>
              <a:p>
                <a:pPr>
                  <a:lnSpc>
                    <a:spcPct val="150000"/>
                  </a:lnSpc>
                </a:pPr>
                <a:r>
                  <a:rPr lang="en-US" sz="2000" b="1" u="sng" dirty="0"/>
                  <a:t>Up-to-date Vetoing Steps:</a:t>
                </a:r>
              </a:p>
              <a:p>
                <a:pPr marL="285750" indent="-285750">
                  <a:lnSpc>
                    <a:spcPct val="150000"/>
                  </a:lnSpc>
                  <a:buFont typeface="Arial" panose="020B0604020202020204" pitchFamily="34" charset="0"/>
                  <a:buChar char="•"/>
                </a:pPr>
                <a:r>
                  <a:rPr lang="en-US" sz="1800" dirty="0">
                    <a:solidFill>
                      <a:srgbClr val="C00000"/>
                    </a:solidFill>
                  </a:rPr>
                  <a:t>Veto.1: No activit</a:t>
                </a:r>
                <a:r>
                  <a:rPr lang="en-US" dirty="0">
                    <a:solidFill>
                      <a:srgbClr val="C00000"/>
                    </a:solidFill>
                  </a:rPr>
                  <a:t>y other than </a:t>
                </a:r>
                <a14:m>
                  <m:oMath xmlns:m="http://schemas.openxmlformats.org/officeDocument/2006/math">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𝑒</m:t>
                        </m:r>
                      </m:e>
                      <m:sup>
                        <m:r>
                          <a:rPr lang="en-US" b="0" i="1" smtClean="0">
                            <a:solidFill>
                              <a:srgbClr val="C00000"/>
                            </a:solidFill>
                            <a:latin typeface="Cambria Math" panose="02040503050406030204" pitchFamily="18" charset="0"/>
                          </a:rPr>
                          <m:t>−</m:t>
                        </m:r>
                      </m:sup>
                    </m:sSup>
                  </m:oMath>
                </a14:m>
                <a:r>
                  <a:rPr lang="en-US" sz="1400" b="0" i="0" dirty="0">
                    <a:solidFill>
                      <a:srgbClr val="C00000"/>
                    </a:solidFill>
                    <a:effectLst/>
                    <a:latin typeface="Lucida Grande" panose="020B0600040502020204" pitchFamily="34" charset="0"/>
                  </a:rPr>
                  <a:t> and  </a:t>
                </a:r>
                <a14:m>
                  <m:oMath xmlns:m="http://schemas.openxmlformats.org/officeDocument/2006/math">
                    <m:r>
                      <a:rPr lang="en-US">
                        <a:solidFill>
                          <a:srgbClr val="C00000"/>
                        </a:solidFill>
                        <a:latin typeface="Cambria Math" panose="02040503050406030204" pitchFamily="18" charset="0"/>
                      </a:rPr>
                      <m:t>𝐽</m:t>
                    </m:r>
                    <m:r>
                      <a:rPr lang="en-US">
                        <a:solidFill>
                          <a:srgbClr val="C00000"/>
                        </a:solidFill>
                        <a:latin typeface="Cambria Math" panose="02040503050406030204" pitchFamily="18" charset="0"/>
                      </a:rPr>
                      <m:t>/</m:t>
                    </m:r>
                    <m:r>
                      <a:rPr lang="en-US">
                        <a:solidFill>
                          <a:srgbClr val="C00000"/>
                        </a:solidFill>
                        <a:latin typeface="Cambria Math" panose="02040503050406030204" pitchFamily="18" charset="0"/>
                      </a:rPr>
                      <m:t>𝜓</m:t>
                    </m:r>
                  </m:oMath>
                </a14:m>
                <a:r>
                  <a:rPr lang="en-IL" dirty="0">
                    <a:solidFill>
                      <a:srgbClr val="C00000"/>
                    </a:solidFill>
                  </a:rPr>
                  <a:t> (</a:t>
                </a:r>
                <a14:m>
                  <m:oMath xmlns:m="http://schemas.openxmlformats.org/officeDocument/2006/math">
                    <m:r>
                      <m:rPr>
                        <m:lit/>
                      </m:rPr>
                      <a:rPr lang="en-US" b="0" i="0" smtClean="0">
                        <a:solidFill>
                          <a:srgbClr val="C00000"/>
                        </a:solidFill>
                        <a:latin typeface="Cambria Math" panose="02040503050406030204" pitchFamily="18" charset="0"/>
                      </a:rPr>
                      <m:t> </m:t>
                    </m:r>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𝜇</m:t>
                        </m:r>
                      </m:e>
                      <m:sup>
                        <m:r>
                          <a:rPr lang="en-US" b="0" i="1" smtClean="0">
                            <a:solidFill>
                              <a:srgbClr val="C00000"/>
                            </a:solidFill>
                            <a:latin typeface="Cambria Math" panose="02040503050406030204" pitchFamily="18" charset="0"/>
                          </a:rPr>
                          <m:t>+</m:t>
                        </m:r>
                      </m:sup>
                    </m:sSup>
                    <m:sSup>
                      <m:sSupPr>
                        <m:ctrlPr>
                          <a:rPr lang="en-US" i="1">
                            <a:solidFill>
                              <a:srgbClr val="C00000"/>
                            </a:solidFill>
                            <a:latin typeface="Cambria Math" panose="02040503050406030204" pitchFamily="18" charset="0"/>
                          </a:rPr>
                        </m:ctrlPr>
                      </m:sSupPr>
                      <m:e>
                        <m:r>
                          <a:rPr lang="en-US" i="1">
                            <a:solidFill>
                              <a:srgbClr val="C00000"/>
                            </a:solidFill>
                            <a:latin typeface="Cambria Math" panose="02040503050406030204" pitchFamily="18" charset="0"/>
                          </a:rPr>
                          <m:t>𝜇</m:t>
                        </m:r>
                      </m:e>
                      <m:sup>
                        <m:r>
                          <a:rPr lang="en-US" b="0" i="1" smtClean="0">
                            <a:solidFill>
                              <a:srgbClr val="C00000"/>
                            </a:solidFill>
                            <a:latin typeface="Cambria Math" panose="02040503050406030204" pitchFamily="18" charset="0"/>
                          </a:rPr>
                          <m:t>−</m:t>
                        </m:r>
                      </m:sup>
                    </m:sSup>
                  </m:oMath>
                </a14:m>
                <a:r>
                  <a:rPr lang="en-IL" dirty="0">
                    <a:solidFill>
                      <a:srgbClr val="C00000"/>
                    </a:solidFill>
                  </a:rPr>
                  <a:t>)  in the main detector (</a:t>
                </a:r>
                <a14:m>
                  <m:oMath xmlns:m="http://schemas.openxmlformats.org/officeDocument/2006/math">
                    <m:d>
                      <m:dPr>
                        <m:begChr m:val="|"/>
                        <m:endChr m:val="|"/>
                        <m:ctrlPr>
                          <a:rPr lang="en-US" i="1">
                            <a:solidFill>
                              <a:srgbClr val="C00000"/>
                            </a:solidFill>
                            <a:latin typeface="Cambria Math" panose="02040503050406030204" pitchFamily="18" charset="0"/>
                          </a:rPr>
                        </m:ctrlPr>
                      </m:dPr>
                      <m:e>
                        <m:r>
                          <a:rPr lang="en-US">
                            <a:solidFill>
                              <a:srgbClr val="C00000"/>
                            </a:solidFill>
                            <a:latin typeface="Cambria Math" panose="02040503050406030204" pitchFamily="18" charset="0"/>
                          </a:rPr>
                          <m:t>𝜂</m:t>
                        </m:r>
                      </m:e>
                    </m:d>
                    <m:r>
                      <a:rPr lang="en-US">
                        <a:solidFill>
                          <a:srgbClr val="C00000"/>
                        </a:solidFill>
                        <a:latin typeface="Cambria Math" panose="02040503050406030204" pitchFamily="18" charset="0"/>
                      </a:rPr>
                      <m:t>&lt;4</m:t>
                    </m:r>
                    <m:r>
                      <a:rPr lang="en-US" b="0" i="0" smtClean="0">
                        <a:solidFill>
                          <a:srgbClr val="C00000"/>
                        </a:solidFill>
                        <a:latin typeface="Cambria Math" panose="02040503050406030204" pitchFamily="18" charset="0"/>
                      </a:rPr>
                      <m:t> , </m:t>
                    </m:r>
                    <m:sSub>
                      <m:sSubPr>
                        <m:ctrlPr>
                          <a:rPr lang="en-US" b="0" i="1" smtClean="0">
                            <a:solidFill>
                              <a:srgbClr val="C00000"/>
                            </a:solidFill>
                            <a:latin typeface="Cambria Math" panose="02040503050406030204" pitchFamily="18" charset="0"/>
                          </a:rPr>
                        </m:ctrlPr>
                      </m:sSubPr>
                      <m:e>
                        <m:r>
                          <m:rPr>
                            <m:sty m:val="p"/>
                          </m:rPr>
                          <a:rPr lang="en-US" b="0" i="0" smtClean="0">
                            <a:solidFill>
                              <a:srgbClr val="C00000"/>
                            </a:solidFill>
                            <a:latin typeface="Cambria Math" panose="02040503050406030204" pitchFamily="18" charset="0"/>
                          </a:rPr>
                          <m:t>P</m:t>
                        </m:r>
                      </m:e>
                      <m:sub>
                        <m:r>
                          <m:rPr>
                            <m:sty m:val="p"/>
                          </m:rPr>
                          <a:rPr lang="en-US" b="0" i="0" smtClean="0">
                            <a:solidFill>
                              <a:srgbClr val="C00000"/>
                            </a:solidFill>
                            <a:latin typeface="Cambria Math" panose="02040503050406030204" pitchFamily="18" charset="0"/>
                          </a:rPr>
                          <m:t>T</m:t>
                        </m:r>
                      </m:sub>
                    </m:sSub>
                    <m:r>
                      <a:rPr lang="en-US" b="0" i="0" smtClean="0">
                        <a:solidFill>
                          <a:srgbClr val="C00000"/>
                        </a:solidFill>
                        <a:latin typeface="Cambria Math" panose="02040503050406030204" pitchFamily="18" charset="0"/>
                      </a:rPr>
                      <m:t>&gt;100 </m:t>
                    </m:r>
                    <m:f>
                      <m:fPr>
                        <m:ctrlPr>
                          <a:rPr lang="en-US" b="0" i="1" smtClean="0">
                            <a:solidFill>
                              <a:srgbClr val="C00000"/>
                            </a:solidFill>
                            <a:latin typeface="Cambria Math" panose="02040503050406030204" pitchFamily="18" charset="0"/>
                          </a:rPr>
                        </m:ctrlPr>
                      </m:fPr>
                      <m:num>
                        <m:r>
                          <m:rPr>
                            <m:sty m:val="p"/>
                          </m:rPr>
                          <a:rPr lang="en-US" b="0" i="0" smtClean="0">
                            <a:solidFill>
                              <a:srgbClr val="C00000"/>
                            </a:solidFill>
                            <a:latin typeface="Cambria Math" panose="02040503050406030204" pitchFamily="18" charset="0"/>
                          </a:rPr>
                          <m:t>MeV</m:t>
                        </m:r>
                      </m:num>
                      <m:den>
                        <m:r>
                          <m:rPr>
                            <m:sty m:val="p"/>
                          </m:rPr>
                          <a:rPr lang="en-US" b="0" i="0" smtClean="0">
                            <a:solidFill>
                              <a:srgbClr val="C00000"/>
                            </a:solidFill>
                            <a:latin typeface="Cambria Math" panose="02040503050406030204" pitchFamily="18" charset="0"/>
                          </a:rPr>
                          <m:t>c</m:t>
                        </m:r>
                      </m:den>
                    </m:f>
                  </m:oMath>
                </a14:m>
                <a:r>
                  <a:rPr lang="en-IL" dirty="0">
                    <a:solidFill>
                      <a:srgbClr val="C00000"/>
                    </a:solidFill>
                  </a:rPr>
                  <a:t>) ;</a:t>
                </a:r>
              </a:p>
              <a:p>
                <a:pPr marL="285750" indent="-285750">
                  <a:lnSpc>
                    <a:spcPct val="150000"/>
                  </a:lnSpc>
                  <a:buFont typeface="Arial" panose="020B0604020202020204" pitchFamily="34" charset="0"/>
                  <a:buChar char="•"/>
                </a:pPr>
                <a:r>
                  <a:rPr lang="en-IL" dirty="0">
                    <a:solidFill>
                      <a:srgbClr val="C00000"/>
                    </a:solidFill>
                  </a:rPr>
                  <a:t>Veto.2: Veto.1 and no signal in the ZDC;</a:t>
                </a:r>
              </a:p>
              <a:p>
                <a:pPr marL="285750" indent="-285750">
                  <a:lnSpc>
                    <a:spcPct val="150000"/>
                  </a:lnSpc>
                  <a:buFont typeface="Arial" panose="020B0604020202020204" pitchFamily="34" charset="0"/>
                  <a:buChar char="•"/>
                </a:pPr>
                <a:r>
                  <a:rPr lang="en-IL" dirty="0">
                    <a:solidFill>
                      <a:srgbClr val="C00000"/>
                    </a:solidFill>
                  </a:rPr>
                  <a:t>Veto.3: Veto.2 and no tracks in RP;</a:t>
                </a:r>
              </a:p>
              <a:p>
                <a:pPr marL="285750" indent="-285750">
                  <a:lnSpc>
                    <a:spcPct val="150000"/>
                  </a:lnSpc>
                  <a:buFont typeface="Arial" panose="020B0604020202020204" pitchFamily="34" charset="0"/>
                  <a:buChar char="•"/>
                </a:pPr>
                <a:r>
                  <a:rPr lang="en-IL" dirty="0">
                    <a:solidFill>
                      <a:srgbClr val="C00000"/>
                    </a:solidFill>
                  </a:rPr>
                  <a:t>Veto.4: Veto.3 and no tracks in OMDs;</a:t>
                </a:r>
              </a:p>
              <a:p>
                <a:pPr marL="285750" indent="-285750">
                  <a:lnSpc>
                    <a:spcPct val="150000"/>
                  </a:lnSpc>
                  <a:buFont typeface="Arial" panose="020B0604020202020204" pitchFamily="34" charset="0"/>
                  <a:buChar char="•"/>
                </a:pPr>
                <a:r>
                  <a:rPr lang="en-IL" dirty="0">
                    <a:solidFill>
                      <a:srgbClr val="C00000"/>
                    </a:solidFill>
                  </a:rPr>
                  <a:t>Veto.5: Veto.4 and no tracks in B0 tracker;</a:t>
                </a:r>
              </a:p>
              <a:p>
                <a:pPr marL="285750" indent="-285750">
                  <a:lnSpc>
                    <a:spcPct val="150000"/>
                  </a:lnSpc>
                  <a:buFont typeface="Arial" panose="020B0604020202020204" pitchFamily="34" charset="0"/>
                  <a:buChar char="•"/>
                </a:pPr>
                <a:r>
                  <a:rPr lang="en-IL" dirty="0">
                    <a:solidFill>
                      <a:srgbClr val="C00000"/>
                    </a:solidFill>
                  </a:rPr>
                  <a:t>Veto.6: Veto.5 and no signal in B0 ECAL.</a:t>
                </a:r>
              </a:p>
            </p:txBody>
          </p:sp>
        </mc:Choice>
        <mc:Fallback xmlns="">
          <p:sp>
            <p:nvSpPr>
              <p:cNvPr id="7" name="TextBox 6">
                <a:extLst>
                  <a:ext uri="{FF2B5EF4-FFF2-40B4-BE49-F238E27FC236}">
                    <a16:creationId xmlns:a16="http://schemas.microsoft.com/office/drawing/2014/main" id="{F9F5C0FE-6CE9-7BC8-AB0E-78357B5AF907}"/>
                  </a:ext>
                </a:extLst>
              </p:cNvPr>
              <p:cNvSpPr txBox="1">
                <a:spLocks noRot="1" noChangeAspect="1" noMove="1" noResize="1" noEditPoints="1" noAdjustHandles="1" noChangeArrowheads="1" noChangeShapeType="1" noTextEdit="1"/>
              </p:cNvSpPr>
              <p:nvPr/>
            </p:nvSpPr>
            <p:spPr>
              <a:xfrm>
                <a:off x="689148" y="3429000"/>
                <a:ext cx="9978852" cy="3226140"/>
              </a:xfrm>
              <a:prstGeom prst="rect">
                <a:avLst/>
              </a:prstGeom>
              <a:blipFill>
                <a:blip r:embed="rId4"/>
                <a:stretch>
                  <a:fillRect l="-635" b="-1176"/>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8" name="Subtitle 2">
                <a:extLst>
                  <a:ext uri="{FF2B5EF4-FFF2-40B4-BE49-F238E27FC236}">
                    <a16:creationId xmlns:a16="http://schemas.microsoft.com/office/drawing/2014/main" id="{599F6FFC-127F-FD26-B26B-6989EC651A01}"/>
                  </a:ext>
                </a:extLst>
              </p:cNvPr>
              <p:cNvSpPr txBox="1">
                <a:spLocks/>
              </p:cNvSpPr>
              <p:nvPr/>
            </p:nvSpPr>
            <p:spPr>
              <a:xfrm>
                <a:off x="189614" y="2233951"/>
                <a:ext cx="11765319" cy="130456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IL" sz="2000" b="1" u="sng" dirty="0"/>
                  <a:t>Data:</a:t>
                </a:r>
                <a:r>
                  <a:rPr lang="en-IL" sz="2000" dirty="0"/>
                  <a:t> </a:t>
                </a:r>
              </a:p>
              <a:p>
                <a:pPr algn="just"/>
                <a:r>
                  <a:rPr lang="en-IL" sz="1800" dirty="0">
                    <a:solidFill>
                      <a:schemeClr val="accent6">
                        <a:lumMod val="75000"/>
                      </a:schemeClr>
                    </a:solidFill>
                  </a:rPr>
                  <a:t>We use BeAGLE generated events (~</a:t>
                </a:r>
                <a14:m>
                  <m:oMath xmlns:m="http://schemas.openxmlformats.org/officeDocument/2006/math">
                    <m:r>
                      <a:rPr lang="en-US" sz="1800" b="0" i="0" smtClean="0">
                        <a:solidFill>
                          <a:schemeClr val="accent6">
                            <a:lumMod val="75000"/>
                          </a:schemeClr>
                        </a:solidFill>
                        <a:latin typeface="Cambria Math" panose="02040503050406030204" pitchFamily="18" charset="0"/>
                      </a:rPr>
                      <m:t> 770</m:t>
                    </m:r>
                  </m:oMath>
                </a14:m>
                <a:r>
                  <a:rPr lang="en-IL" sz="1800" dirty="0">
                    <a:solidFill>
                      <a:schemeClr val="accent6">
                        <a:lumMod val="75000"/>
                      </a:schemeClr>
                    </a:solidFill>
                  </a:rPr>
                  <a:t>k), starting with the  </a:t>
                </a:r>
                <a14:m>
                  <m:oMath xmlns:m="http://schemas.openxmlformats.org/officeDocument/2006/math">
                    <m:r>
                      <a:rPr lang="en-US" sz="1800" smtClean="0">
                        <a:solidFill>
                          <a:schemeClr val="accent6">
                            <a:lumMod val="75000"/>
                          </a:schemeClr>
                        </a:solidFill>
                        <a:latin typeface="Cambria Math" panose="02040503050406030204" pitchFamily="18" charset="0"/>
                      </a:rPr>
                      <m:t>𝐽</m:t>
                    </m:r>
                    <m:r>
                      <a:rPr lang="en-US" sz="1800" smtClean="0">
                        <a:solidFill>
                          <a:schemeClr val="accent6">
                            <a:lumMod val="75000"/>
                          </a:schemeClr>
                        </a:solidFill>
                        <a:latin typeface="Cambria Math" panose="02040503050406030204" pitchFamily="18" charset="0"/>
                      </a:rPr>
                      <m:t>/</m:t>
                    </m:r>
                    <m:r>
                      <a:rPr lang="en-US" sz="1800" smtClean="0">
                        <a:solidFill>
                          <a:schemeClr val="accent6">
                            <a:lumMod val="75000"/>
                          </a:schemeClr>
                        </a:solidFill>
                        <a:latin typeface="Cambria Math" panose="02040503050406030204" pitchFamily="18" charset="0"/>
                      </a:rPr>
                      <m:t>𝜓</m:t>
                    </m:r>
                    <m:r>
                      <a:rPr lang="en-US" sz="1800" b="0" i="1" dirty="0" smtClean="0">
                        <a:solidFill>
                          <a:schemeClr val="accent6">
                            <a:lumMod val="75000"/>
                          </a:schemeClr>
                        </a:solidFill>
                        <a:latin typeface="Cambria Math" panose="02040503050406030204" pitchFamily="18" charset="0"/>
                      </a:rPr>
                      <m:t>→</m:t>
                    </m:r>
                    <m:sSup>
                      <m:sSupPr>
                        <m:ctrlPr>
                          <a:rPr lang="en-US" sz="1800" b="0" i="1" dirty="0" smtClean="0">
                            <a:solidFill>
                              <a:schemeClr val="accent6">
                                <a:lumMod val="75000"/>
                              </a:schemeClr>
                            </a:solidFill>
                            <a:latin typeface="Cambria Math" panose="02040503050406030204" pitchFamily="18" charset="0"/>
                          </a:rPr>
                        </m:ctrlPr>
                      </m:sSupPr>
                      <m:e>
                        <m:r>
                          <a:rPr lang="en-US" sz="1800" b="0" i="1" dirty="0" smtClean="0">
                            <a:solidFill>
                              <a:schemeClr val="accent6">
                                <a:lumMod val="75000"/>
                              </a:schemeClr>
                            </a:solidFill>
                            <a:latin typeface="Cambria Math" panose="02040503050406030204" pitchFamily="18" charset="0"/>
                          </a:rPr>
                          <m:t>𝜇</m:t>
                        </m:r>
                      </m:e>
                      <m:sup>
                        <m:r>
                          <a:rPr lang="en-US" sz="1800" b="0" i="1" dirty="0" smtClean="0">
                            <a:solidFill>
                              <a:schemeClr val="accent6">
                                <a:lumMod val="75000"/>
                              </a:schemeClr>
                            </a:solidFill>
                            <a:latin typeface="Cambria Math" panose="02040503050406030204" pitchFamily="18" charset="0"/>
                          </a:rPr>
                          <m:t>+</m:t>
                        </m:r>
                      </m:sup>
                    </m:sSup>
                    <m:sSup>
                      <m:sSupPr>
                        <m:ctrlPr>
                          <a:rPr lang="en-US" sz="1800" b="0" i="1" dirty="0" smtClean="0">
                            <a:solidFill>
                              <a:schemeClr val="accent6">
                                <a:lumMod val="75000"/>
                              </a:schemeClr>
                            </a:solidFill>
                            <a:latin typeface="Cambria Math" panose="02040503050406030204" pitchFamily="18" charset="0"/>
                          </a:rPr>
                        </m:ctrlPr>
                      </m:sSupPr>
                      <m:e>
                        <m:r>
                          <a:rPr lang="en-US" sz="1800" b="0" i="1" dirty="0" smtClean="0">
                            <a:solidFill>
                              <a:schemeClr val="accent6">
                                <a:lumMod val="75000"/>
                              </a:schemeClr>
                            </a:solidFill>
                            <a:latin typeface="Cambria Math" panose="02040503050406030204" pitchFamily="18" charset="0"/>
                          </a:rPr>
                          <m:t>𝜇</m:t>
                        </m:r>
                      </m:e>
                      <m:sup>
                        <m:r>
                          <a:rPr lang="en-US" sz="1800" b="0" i="1" dirty="0" smtClean="0">
                            <a:solidFill>
                              <a:schemeClr val="accent6">
                                <a:lumMod val="75000"/>
                              </a:schemeClr>
                            </a:solidFill>
                            <a:latin typeface="Cambria Math" panose="02040503050406030204" pitchFamily="18" charset="0"/>
                          </a:rPr>
                          <m:t>−</m:t>
                        </m:r>
                      </m:sup>
                    </m:sSup>
                  </m:oMath>
                </a14:m>
                <a:r>
                  <a:rPr lang="en-IL" sz="1800" dirty="0">
                    <a:solidFill>
                      <a:schemeClr val="accent6">
                        <a:lumMod val="75000"/>
                      </a:schemeClr>
                    </a:solidFill>
                  </a:rPr>
                  <a:t>  decay channel. </a:t>
                </a:r>
              </a:p>
              <a:p>
                <a:pPr algn="just"/>
                <a:r>
                  <a:rPr lang="en-IL" sz="1800" dirty="0">
                    <a:solidFill>
                      <a:schemeClr val="accent6">
                        <a:lumMod val="75000"/>
                      </a:schemeClr>
                    </a:solidFill>
                  </a:rPr>
                  <a:t>Note: This was done so we don’t have to worry (for now) about the electron originating from the electron beam. </a:t>
                </a:r>
              </a:p>
              <a:p>
                <a:pPr algn="just"/>
                <a:endParaRPr lang="en-IL" sz="1800" b="1" dirty="0">
                  <a:solidFill>
                    <a:schemeClr val="accent6">
                      <a:lumMod val="75000"/>
                    </a:schemeClr>
                  </a:solidFill>
                </a:endParaRPr>
              </a:p>
            </p:txBody>
          </p:sp>
        </mc:Choice>
        <mc:Fallback xmlns="">
          <p:sp>
            <p:nvSpPr>
              <p:cNvPr id="8" name="Subtitle 2">
                <a:extLst>
                  <a:ext uri="{FF2B5EF4-FFF2-40B4-BE49-F238E27FC236}">
                    <a16:creationId xmlns:a16="http://schemas.microsoft.com/office/drawing/2014/main" id="{599F6FFC-127F-FD26-B26B-6989EC651A01}"/>
                  </a:ext>
                </a:extLst>
              </p:cNvPr>
              <p:cNvSpPr txBox="1">
                <a:spLocks noRot="1" noChangeAspect="1" noMove="1" noResize="1" noEditPoints="1" noAdjustHandles="1" noChangeArrowheads="1" noChangeShapeType="1" noTextEdit="1"/>
              </p:cNvSpPr>
              <p:nvPr/>
            </p:nvSpPr>
            <p:spPr>
              <a:xfrm>
                <a:off x="189614" y="2233951"/>
                <a:ext cx="11765319" cy="1304563"/>
              </a:xfrm>
              <a:prstGeom prst="rect">
                <a:avLst/>
              </a:prstGeom>
              <a:blipFill>
                <a:blip r:embed="rId5"/>
                <a:stretch>
                  <a:fillRect l="-431" t="-4808"/>
                </a:stretch>
              </a:blipFill>
            </p:spPr>
            <p:txBody>
              <a:bodyPr/>
              <a:lstStyle/>
              <a:p>
                <a:r>
                  <a:rPr lang="en-IL">
                    <a:noFill/>
                  </a:rPr>
                  <a:t> </a:t>
                </a:r>
              </a:p>
            </p:txBody>
          </p:sp>
        </mc:Fallback>
      </mc:AlternateContent>
      <p:sp>
        <p:nvSpPr>
          <p:cNvPr id="5" name="Slide Number Placeholder 12">
            <a:extLst>
              <a:ext uri="{FF2B5EF4-FFF2-40B4-BE49-F238E27FC236}">
                <a16:creationId xmlns:a16="http://schemas.microsoft.com/office/drawing/2014/main" id="{6D1A2784-4E4C-345D-57DE-A58FBA895BE9}"/>
              </a:ext>
            </a:extLst>
          </p:cNvPr>
          <p:cNvSpPr>
            <a:spLocks noGrp="1"/>
          </p:cNvSpPr>
          <p:nvPr>
            <p:ph type="sldNum" sz="quarter" idx="12"/>
          </p:nvPr>
        </p:nvSpPr>
        <p:spPr>
          <a:xfrm>
            <a:off x="9448800" y="6462760"/>
            <a:ext cx="2743200" cy="365125"/>
          </a:xfrm>
        </p:spPr>
        <p:txBody>
          <a:bodyPr/>
          <a:lstStyle/>
          <a:p>
            <a:fld id="{25A2B63C-48A4-4B47-98FB-5FE83D6C6CFC}" type="slidenum">
              <a:rPr lang="en-IL" smtClean="0"/>
              <a:t>5</a:t>
            </a:fld>
            <a:endParaRPr lang="en-IL" dirty="0"/>
          </a:p>
        </p:txBody>
      </p:sp>
    </p:spTree>
    <p:extLst>
      <p:ext uri="{BB962C8B-B14F-4D97-AF65-F5344CB8AC3E}">
        <p14:creationId xmlns:p14="http://schemas.microsoft.com/office/powerpoint/2010/main" val="281862693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rgbClr val="D2E1E9"/>
            </a:gs>
            <a:gs pos="100000">
              <a:srgbClr val="BBCCE9"/>
            </a:gs>
            <a:gs pos="100000">
              <a:srgbClr val="CADCE4"/>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3E839D05-77E0-D935-FA75-7404007A07D6}"/>
              </a:ext>
            </a:extLst>
          </p:cNvPr>
          <p:cNvSpPr txBox="1">
            <a:spLocks/>
          </p:cNvSpPr>
          <p:nvPr/>
        </p:nvSpPr>
        <p:spPr>
          <a:xfrm>
            <a:off x="-39905" y="226139"/>
            <a:ext cx="11844669" cy="10714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defTabSz="914400" rtl="0" eaLnBrk="1" latinLnBrk="0" hangingPunct="1">
              <a:lnSpc>
                <a:spcPct val="90000"/>
              </a:lnSpc>
              <a:spcBef>
                <a:spcPts val="1000"/>
              </a:spcBef>
              <a:buFont typeface="Arial" panose="020B0604020202020204" pitchFamily="34" charset="0"/>
              <a:buChar char="•"/>
            </a:pPr>
            <a:endParaRPr lang="en-IL" sz="2000" dirty="0"/>
          </a:p>
        </p:txBody>
      </p:sp>
      <p:sp>
        <p:nvSpPr>
          <p:cNvPr id="2" name="Title 1">
            <a:extLst>
              <a:ext uri="{FF2B5EF4-FFF2-40B4-BE49-F238E27FC236}">
                <a16:creationId xmlns:a16="http://schemas.microsoft.com/office/drawing/2014/main" id="{87A82393-52EE-02C8-1371-5A46D33552AF}"/>
              </a:ext>
            </a:extLst>
          </p:cNvPr>
          <p:cNvSpPr txBox="1">
            <a:spLocks/>
          </p:cNvSpPr>
          <p:nvPr/>
        </p:nvSpPr>
        <p:spPr>
          <a:xfrm>
            <a:off x="1524000" y="196675"/>
            <a:ext cx="9144000" cy="8280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4000" dirty="0"/>
              <a:t>Results – 1cm Beam Pipe  </a:t>
            </a:r>
            <a:endParaRPr lang="en-IL" sz="4000" dirty="0"/>
          </a:p>
          <a:p>
            <a:pPr algn="ctr" rtl="1"/>
            <a:r>
              <a:rPr lang="en-US" dirty="0"/>
              <a:t> </a:t>
            </a:r>
            <a:endParaRPr lang="en-IL"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7B96623-B54C-B229-8ED9-D95652EB06DB}"/>
                  </a:ext>
                </a:extLst>
              </p:cNvPr>
              <p:cNvSpPr txBox="1"/>
              <p:nvPr/>
            </p:nvSpPr>
            <p:spPr>
              <a:xfrm>
                <a:off x="138815" y="135678"/>
                <a:ext cx="4314652" cy="2232150"/>
              </a:xfrm>
              <a:prstGeom prst="rect">
                <a:avLst/>
              </a:prstGeom>
              <a:noFill/>
            </p:spPr>
            <p:txBody>
              <a:bodyPr wrap="square" rtlCol="0">
                <a:spAutoFit/>
              </a:bodyPr>
              <a:lstStyle/>
              <a:p>
                <a:pPr>
                  <a:lnSpc>
                    <a:spcPct val="150000"/>
                  </a:lnSpc>
                </a:pPr>
                <a:r>
                  <a:rPr lang="en-US" sz="1200" b="1" u="sng" dirty="0"/>
                  <a:t>Up-to-date Vetoing Steps:</a:t>
                </a:r>
              </a:p>
              <a:p>
                <a:pPr marL="285750" indent="-285750">
                  <a:lnSpc>
                    <a:spcPct val="150000"/>
                  </a:lnSpc>
                  <a:buFont typeface="Arial" panose="020B0604020202020204" pitchFamily="34" charset="0"/>
                  <a:buChar char="•"/>
                </a:pPr>
                <a:r>
                  <a:rPr lang="en-US" sz="1100" dirty="0">
                    <a:solidFill>
                      <a:srgbClr val="C00000"/>
                    </a:solidFill>
                  </a:rPr>
                  <a:t>Veto.1: No activity other than </a:t>
                </a:r>
                <a14:m>
                  <m:oMath xmlns:m="http://schemas.openxmlformats.org/officeDocument/2006/math">
                    <m:sSup>
                      <m:sSupPr>
                        <m:ctrlPr>
                          <a:rPr lang="en-US" sz="1100" b="0" i="1" smtClean="0">
                            <a:solidFill>
                              <a:srgbClr val="C00000"/>
                            </a:solidFill>
                            <a:latin typeface="Cambria Math" panose="02040503050406030204" pitchFamily="18" charset="0"/>
                          </a:rPr>
                        </m:ctrlPr>
                      </m:sSupPr>
                      <m:e>
                        <m:r>
                          <a:rPr lang="en-US" sz="1100" b="0" i="1" smtClean="0">
                            <a:solidFill>
                              <a:srgbClr val="C00000"/>
                            </a:solidFill>
                            <a:latin typeface="Cambria Math" panose="02040503050406030204" pitchFamily="18" charset="0"/>
                          </a:rPr>
                          <m:t>𝑒</m:t>
                        </m:r>
                      </m:e>
                      <m:sup>
                        <m:r>
                          <a:rPr lang="en-US" sz="1100" b="0" i="1" smtClean="0">
                            <a:solidFill>
                              <a:srgbClr val="C00000"/>
                            </a:solidFill>
                            <a:latin typeface="Cambria Math" panose="02040503050406030204" pitchFamily="18" charset="0"/>
                          </a:rPr>
                          <m:t>−</m:t>
                        </m:r>
                      </m:sup>
                    </m:sSup>
                  </m:oMath>
                </a14:m>
                <a:r>
                  <a:rPr lang="en-US" sz="1000" b="0" i="0" dirty="0">
                    <a:solidFill>
                      <a:srgbClr val="C00000"/>
                    </a:solidFill>
                    <a:effectLst/>
                    <a:latin typeface="Lucida Grande" panose="020B0600040502020204" pitchFamily="34" charset="0"/>
                  </a:rPr>
                  <a:t> and  </a:t>
                </a:r>
                <a14:m>
                  <m:oMath xmlns:m="http://schemas.openxmlformats.org/officeDocument/2006/math">
                    <m:r>
                      <a:rPr lang="en-US" sz="1100">
                        <a:solidFill>
                          <a:srgbClr val="C00000"/>
                        </a:solidFill>
                        <a:latin typeface="Cambria Math" panose="02040503050406030204" pitchFamily="18" charset="0"/>
                      </a:rPr>
                      <m:t>𝐽</m:t>
                    </m:r>
                    <m:r>
                      <a:rPr lang="en-US" sz="1100">
                        <a:solidFill>
                          <a:srgbClr val="C00000"/>
                        </a:solidFill>
                        <a:latin typeface="Cambria Math" panose="02040503050406030204" pitchFamily="18" charset="0"/>
                      </a:rPr>
                      <m:t>/</m:t>
                    </m:r>
                    <m:r>
                      <a:rPr lang="en-US" sz="1100">
                        <a:solidFill>
                          <a:srgbClr val="C00000"/>
                        </a:solidFill>
                        <a:latin typeface="Cambria Math" panose="02040503050406030204" pitchFamily="18" charset="0"/>
                      </a:rPr>
                      <m:t>𝜓</m:t>
                    </m:r>
                  </m:oMath>
                </a14:m>
                <a:r>
                  <a:rPr lang="en-IL" sz="1100" dirty="0">
                    <a:solidFill>
                      <a:srgbClr val="C00000"/>
                    </a:solidFill>
                  </a:rPr>
                  <a:t> (</a:t>
                </a:r>
                <a14:m>
                  <m:oMath xmlns:m="http://schemas.openxmlformats.org/officeDocument/2006/math">
                    <m:r>
                      <m:rPr>
                        <m:lit/>
                      </m:rPr>
                      <a:rPr lang="en-US" sz="1100" b="0" i="0" smtClean="0">
                        <a:solidFill>
                          <a:srgbClr val="C00000"/>
                        </a:solidFill>
                        <a:latin typeface="Cambria Math" panose="02040503050406030204" pitchFamily="18" charset="0"/>
                      </a:rPr>
                      <m:t> </m:t>
                    </m:r>
                    <m:sSup>
                      <m:sSupPr>
                        <m:ctrlPr>
                          <a:rPr lang="en-US" sz="1100" b="0" i="1" smtClean="0">
                            <a:solidFill>
                              <a:srgbClr val="C00000"/>
                            </a:solidFill>
                            <a:latin typeface="Cambria Math" panose="02040503050406030204" pitchFamily="18" charset="0"/>
                          </a:rPr>
                        </m:ctrlPr>
                      </m:sSupPr>
                      <m:e>
                        <m:r>
                          <a:rPr lang="en-US" sz="1100" b="0" i="1" smtClean="0">
                            <a:solidFill>
                              <a:srgbClr val="C00000"/>
                            </a:solidFill>
                            <a:latin typeface="Cambria Math" panose="02040503050406030204" pitchFamily="18" charset="0"/>
                          </a:rPr>
                          <m:t>𝜇</m:t>
                        </m:r>
                      </m:e>
                      <m:sup>
                        <m:r>
                          <a:rPr lang="en-US" sz="1100" b="0" i="1" smtClean="0">
                            <a:solidFill>
                              <a:srgbClr val="C00000"/>
                            </a:solidFill>
                            <a:latin typeface="Cambria Math" panose="02040503050406030204" pitchFamily="18" charset="0"/>
                          </a:rPr>
                          <m:t>+</m:t>
                        </m:r>
                      </m:sup>
                    </m:sSup>
                    <m:sSup>
                      <m:sSupPr>
                        <m:ctrlPr>
                          <a:rPr lang="en-US" sz="1100" i="1">
                            <a:solidFill>
                              <a:srgbClr val="C00000"/>
                            </a:solidFill>
                            <a:latin typeface="Cambria Math" panose="02040503050406030204" pitchFamily="18" charset="0"/>
                          </a:rPr>
                        </m:ctrlPr>
                      </m:sSupPr>
                      <m:e>
                        <m:r>
                          <a:rPr lang="en-US" sz="1100" i="1">
                            <a:solidFill>
                              <a:srgbClr val="C00000"/>
                            </a:solidFill>
                            <a:latin typeface="Cambria Math" panose="02040503050406030204" pitchFamily="18" charset="0"/>
                          </a:rPr>
                          <m:t>𝜇</m:t>
                        </m:r>
                      </m:e>
                      <m:sup>
                        <m:r>
                          <a:rPr lang="en-US" sz="1100" b="0" i="1" smtClean="0">
                            <a:solidFill>
                              <a:srgbClr val="C00000"/>
                            </a:solidFill>
                            <a:latin typeface="Cambria Math" panose="02040503050406030204" pitchFamily="18" charset="0"/>
                          </a:rPr>
                          <m:t>−</m:t>
                        </m:r>
                      </m:sup>
                    </m:sSup>
                  </m:oMath>
                </a14:m>
                <a:r>
                  <a:rPr lang="en-IL" sz="1100" dirty="0">
                    <a:solidFill>
                      <a:srgbClr val="C00000"/>
                    </a:solidFill>
                  </a:rPr>
                  <a:t>)  in the main detector (</a:t>
                </a:r>
                <a14:m>
                  <m:oMath xmlns:m="http://schemas.openxmlformats.org/officeDocument/2006/math">
                    <m:d>
                      <m:dPr>
                        <m:begChr m:val="|"/>
                        <m:endChr m:val="|"/>
                        <m:ctrlPr>
                          <a:rPr lang="en-US" sz="1100" i="1">
                            <a:solidFill>
                              <a:srgbClr val="C00000"/>
                            </a:solidFill>
                            <a:latin typeface="Cambria Math" panose="02040503050406030204" pitchFamily="18" charset="0"/>
                          </a:rPr>
                        </m:ctrlPr>
                      </m:dPr>
                      <m:e>
                        <m:r>
                          <a:rPr lang="en-US" sz="1100">
                            <a:solidFill>
                              <a:srgbClr val="C00000"/>
                            </a:solidFill>
                            <a:latin typeface="Cambria Math" panose="02040503050406030204" pitchFamily="18" charset="0"/>
                          </a:rPr>
                          <m:t>𝜂</m:t>
                        </m:r>
                      </m:e>
                    </m:d>
                    <m:r>
                      <a:rPr lang="en-US" sz="1100">
                        <a:solidFill>
                          <a:srgbClr val="C00000"/>
                        </a:solidFill>
                        <a:latin typeface="Cambria Math" panose="02040503050406030204" pitchFamily="18" charset="0"/>
                      </a:rPr>
                      <m:t>&lt;4</m:t>
                    </m:r>
                    <m:r>
                      <a:rPr lang="en-US" sz="1100" b="0" i="0" smtClean="0">
                        <a:solidFill>
                          <a:srgbClr val="C00000"/>
                        </a:solidFill>
                        <a:latin typeface="Cambria Math" panose="02040503050406030204" pitchFamily="18" charset="0"/>
                      </a:rPr>
                      <m:t> , </m:t>
                    </m:r>
                    <m:sSub>
                      <m:sSubPr>
                        <m:ctrlPr>
                          <a:rPr lang="en-US" sz="1100" b="0" i="1" smtClean="0">
                            <a:solidFill>
                              <a:srgbClr val="C00000"/>
                            </a:solidFill>
                            <a:latin typeface="Cambria Math" panose="02040503050406030204" pitchFamily="18" charset="0"/>
                          </a:rPr>
                        </m:ctrlPr>
                      </m:sSubPr>
                      <m:e>
                        <m:r>
                          <m:rPr>
                            <m:sty m:val="p"/>
                          </m:rPr>
                          <a:rPr lang="en-US" sz="1100" b="0" i="0" smtClean="0">
                            <a:solidFill>
                              <a:srgbClr val="C00000"/>
                            </a:solidFill>
                            <a:latin typeface="Cambria Math" panose="02040503050406030204" pitchFamily="18" charset="0"/>
                          </a:rPr>
                          <m:t>P</m:t>
                        </m:r>
                      </m:e>
                      <m:sub>
                        <m:r>
                          <m:rPr>
                            <m:sty m:val="p"/>
                          </m:rPr>
                          <a:rPr lang="en-US" sz="1100" b="0" i="0" smtClean="0">
                            <a:solidFill>
                              <a:srgbClr val="C00000"/>
                            </a:solidFill>
                            <a:latin typeface="Cambria Math" panose="02040503050406030204" pitchFamily="18" charset="0"/>
                          </a:rPr>
                          <m:t>T</m:t>
                        </m:r>
                      </m:sub>
                    </m:sSub>
                    <m:r>
                      <a:rPr lang="en-US" sz="1100" b="0" i="0" smtClean="0">
                        <a:solidFill>
                          <a:srgbClr val="C00000"/>
                        </a:solidFill>
                        <a:latin typeface="Cambria Math" panose="02040503050406030204" pitchFamily="18" charset="0"/>
                      </a:rPr>
                      <m:t>&gt;100 </m:t>
                    </m:r>
                    <m:f>
                      <m:fPr>
                        <m:ctrlPr>
                          <a:rPr lang="en-US" sz="1100" b="0" i="1" smtClean="0">
                            <a:solidFill>
                              <a:srgbClr val="C00000"/>
                            </a:solidFill>
                            <a:latin typeface="Cambria Math" panose="02040503050406030204" pitchFamily="18" charset="0"/>
                          </a:rPr>
                        </m:ctrlPr>
                      </m:fPr>
                      <m:num>
                        <m:r>
                          <m:rPr>
                            <m:sty m:val="p"/>
                          </m:rPr>
                          <a:rPr lang="en-US" sz="1100" b="0" i="0" smtClean="0">
                            <a:solidFill>
                              <a:srgbClr val="C00000"/>
                            </a:solidFill>
                            <a:latin typeface="Cambria Math" panose="02040503050406030204" pitchFamily="18" charset="0"/>
                          </a:rPr>
                          <m:t>MeV</m:t>
                        </m:r>
                      </m:num>
                      <m:den>
                        <m:r>
                          <m:rPr>
                            <m:sty m:val="p"/>
                          </m:rPr>
                          <a:rPr lang="en-US" sz="1100" b="0" i="0" smtClean="0">
                            <a:solidFill>
                              <a:srgbClr val="C00000"/>
                            </a:solidFill>
                            <a:latin typeface="Cambria Math" panose="02040503050406030204" pitchFamily="18" charset="0"/>
                          </a:rPr>
                          <m:t>c</m:t>
                        </m:r>
                      </m:den>
                    </m:f>
                  </m:oMath>
                </a14:m>
                <a:r>
                  <a:rPr lang="en-IL" sz="1100" dirty="0">
                    <a:solidFill>
                      <a:srgbClr val="C00000"/>
                    </a:solidFill>
                  </a:rPr>
                  <a:t>) ;</a:t>
                </a:r>
              </a:p>
              <a:p>
                <a:pPr marL="285750" indent="-285750">
                  <a:lnSpc>
                    <a:spcPct val="150000"/>
                  </a:lnSpc>
                  <a:buFont typeface="Arial" panose="020B0604020202020204" pitchFamily="34" charset="0"/>
                  <a:buChar char="•"/>
                </a:pPr>
                <a:r>
                  <a:rPr lang="en-IL" sz="1100" dirty="0">
                    <a:solidFill>
                      <a:srgbClr val="C00000"/>
                    </a:solidFill>
                  </a:rPr>
                  <a:t>Veto.2: Veto.1 and no signal in the ZDC;</a:t>
                </a:r>
              </a:p>
              <a:p>
                <a:pPr marL="285750" indent="-285750">
                  <a:lnSpc>
                    <a:spcPct val="150000"/>
                  </a:lnSpc>
                  <a:buFont typeface="Arial" panose="020B0604020202020204" pitchFamily="34" charset="0"/>
                  <a:buChar char="•"/>
                </a:pPr>
                <a:r>
                  <a:rPr lang="en-IL" sz="1100" dirty="0">
                    <a:solidFill>
                      <a:srgbClr val="C00000"/>
                    </a:solidFill>
                  </a:rPr>
                  <a:t>Veto.3: Veto.2 and no tracks in RP;</a:t>
                </a:r>
              </a:p>
              <a:p>
                <a:pPr marL="285750" indent="-285750">
                  <a:lnSpc>
                    <a:spcPct val="150000"/>
                  </a:lnSpc>
                  <a:buFont typeface="Arial" panose="020B0604020202020204" pitchFamily="34" charset="0"/>
                  <a:buChar char="•"/>
                </a:pPr>
                <a:r>
                  <a:rPr lang="en-IL" sz="1100" dirty="0">
                    <a:solidFill>
                      <a:srgbClr val="C00000"/>
                    </a:solidFill>
                  </a:rPr>
                  <a:t>Veto.4: Veto.3 and no tracks in OMDs;</a:t>
                </a:r>
              </a:p>
              <a:p>
                <a:pPr marL="285750" indent="-285750">
                  <a:lnSpc>
                    <a:spcPct val="150000"/>
                  </a:lnSpc>
                  <a:buFont typeface="Arial" panose="020B0604020202020204" pitchFamily="34" charset="0"/>
                  <a:buChar char="•"/>
                </a:pPr>
                <a:r>
                  <a:rPr lang="en-IL" sz="1100" dirty="0">
                    <a:solidFill>
                      <a:srgbClr val="C00000"/>
                    </a:solidFill>
                  </a:rPr>
                  <a:t>Veto.5: Veto.4 and no tracks in B0 tracker;</a:t>
                </a:r>
              </a:p>
              <a:p>
                <a:pPr marL="285750" indent="-285750">
                  <a:lnSpc>
                    <a:spcPct val="150000"/>
                  </a:lnSpc>
                  <a:buFont typeface="Arial" panose="020B0604020202020204" pitchFamily="34" charset="0"/>
                  <a:buChar char="•"/>
                </a:pPr>
                <a:r>
                  <a:rPr lang="en-IL" sz="1100" dirty="0">
                    <a:solidFill>
                      <a:srgbClr val="C00000"/>
                    </a:solidFill>
                  </a:rPr>
                  <a:t>Veto.6: Veto.5 and no signal in B0 ECAL.</a:t>
                </a:r>
              </a:p>
            </p:txBody>
          </p:sp>
        </mc:Choice>
        <mc:Fallback xmlns="">
          <p:sp>
            <p:nvSpPr>
              <p:cNvPr id="12" name="TextBox 11">
                <a:extLst>
                  <a:ext uri="{FF2B5EF4-FFF2-40B4-BE49-F238E27FC236}">
                    <a16:creationId xmlns:a16="http://schemas.microsoft.com/office/drawing/2014/main" id="{57B96623-B54C-B229-8ED9-D95652EB06DB}"/>
                  </a:ext>
                </a:extLst>
              </p:cNvPr>
              <p:cNvSpPr txBox="1">
                <a:spLocks noRot="1" noChangeAspect="1" noMove="1" noResize="1" noEditPoints="1" noAdjustHandles="1" noChangeArrowheads="1" noChangeShapeType="1" noTextEdit="1"/>
              </p:cNvSpPr>
              <p:nvPr/>
            </p:nvSpPr>
            <p:spPr>
              <a:xfrm>
                <a:off x="138815" y="135678"/>
                <a:ext cx="4314652" cy="2232150"/>
              </a:xfrm>
              <a:prstGeom prst="rect">
                <a:avLst/>
              </a:prstGeom>
              <a:blipFill>
                <a:blip r:embed="rId3"/>
                <a:stretch>
                  <a:fillRect b="-1130"/>
                </a:stretch>
              </a:blipFill>
            </p:spPr>
            <p:txBody>
              <a:bodyPr/>
              <a:lstStyle/>
              <a:p>
                <a:r>
                  <a:rPr lang="en-IL">
                    <a:noFill/>
                  </a:rPr>
                  <a:t> </a:t>
                </a:r>
              </a:p>
            </p:txBody>
          </p:sp>
        </mc:Fallback>
      </mc:AlternateContent>
      <p:graphicFrame>
        <p:nvGraphicFramePr>
          <p:cNvPr id="15" name="Table 14">
            <a:extLst>
              <a:ext uri="{FF2B5EF4-FFF2-40B4-BE49-F238E27FC236}">
                <a16:creationId xmlns:a16="http://schemas.microsoft.com/office/drawing/2014/main" id="{2B939921-B959-E197-B0ED-4D1779BA7F43}"/>
              </a:ext>
            </a:extLst>
          </p:cNvPr>
          <p:cNvGraphicFramePr>
            <a:graphicFrameLocks noGrp="1"/>
          </p:cNvGraphicFramePr>
          <p:nvPr>
            <p:extLst>
              <p:ext uri="{D42A27DB-BD31-4B8C-83A1-F6EECF244321}">
                <p14:modId xmlns:p14="http://schemas.microsoft.com/office/powerpoint/2010/main" val="4249761577"/>
              </p:ext>
            </p:extLst>
          </p:nvPr>
        </p:nvGraphicFramePr>
        <p:xfrm>
          <a:off x="7929163" y="1536604"/>
          <a:ext cx="3712141" cy="2595880"/>
        </p:xfrm>
        <a:graphic>
          <a:graphicData uri="http://schemas.openxmlformats.org/drawingml/2006/table">
            <a:tbl>
              <a:tblPr firstRow="1" bandRow="1">
                <a:tableStyleId>{5C22544A-7EE6-4342-B048-85BDC9FD1C3A}</a:tableStyleId>
              </a:tblPr>
              <a:tblGrid>
                <a:gridCol w="1578719">
                  <a:extLst>
                    <a:ext uri="{9D8B030D-6E8A-4147-A177-3AD203B41FA5}">
                      <a16:colId xmlns:a16="http://schemas.microsoft.com/office/drawing/2014/main" val="1347713338"/>
                    </a:ext>
                  </a:extLst>
                </a:gridCol>
                <a:gridCol w="1081930">
                  <a:extLst>
                    <a:ext uri="{9D8B030D-6E8A-4147-A177-3AD203B41FA5}">
                      <a16:colId xmlns:a16="http://schemas.microsoft.com/office/drawing/2014/main" val="3339829723"/>
                    </a:ext>
                  </a:extLst>
                </a:gridCol>
                <a:gridCol w="1051492">
                  <a:extLst>
                    <a:ext uri="{9D8B030D-6E8A-4147-A177-3AD203B41FA5}">
                      <a16:colId xmlns:a16="http://schemas.microsoft.com/office/drawing/2014/main" val="1684078175"/>
                    </a:ext>
                  </a:extLst>
                </a:gridCol>
              </a:tblGrid>
              <a:tr h="370840">
                <a:tc>
                  <a:txBody>
                    <a:bodyPr/>
                    <a:lstStyle/>
                    <a:p>
                      <a:pPr algn="ctr"/>
                      <a:r>
                        <a:rPr lang="en-IL" dirty="0"/>
                        <a:t>Total Events</a:t>
                      </a:r>
                    </a:p>
                  </a:txBody>
                  <a:tcPr/>
                </a:tc>
                <a:tc>
                  <a:txBody>
                    <a:bodyPr/>
                    <a:lstStyle/>
                    <a:p>
                      <a:pPr algn="ctr"/>
                      <a:r>
                        <a:rPr lang="en-IL" dirty="0"/>
                        <a:t>774068</a:t>
                      </a:r>
                    </a:p>
                  </a:txBody>
                  <a:tcPr/>
                </a:tc>
                <a:tc>
                  <a:txBody>
                    <a:bodyPr/>
                    <a:lstStyle/>
                    <a:p>
                      <a:pPr algn="ctr"/>
                      <a:r>
                        <a:rPr lang="en-IL" dirty="0"/>
                        <a:t>100 % </a:t>
                      </a:r>
                    </a:p>
                  </a:txBody>
                  <a:tcPr/>
                </a:tc>
                <a:extLst>
                  <a:ext uri="{0D108BD9-81ED-4DB2-BD59-A6C34878D82A}">
                    <a16:rowId xmlns:a16="http://schemas.microsoft.com/office/drawing/2014/main" val="2255483465"/>
                  </a:ext>
                </a:extLst>
              </a:tr>
              <a:tr h="370840">
                <a:tc>
                  <a:txBody>
                    <a:bodyPr/>
                    <a:lstStyle/>
                    <a:p>
                      <a:pPr algn="ctr"/>
                      <a:r>
                        <a:rPr lang="en-IL" dirty="0"/>
                        <a:t>Veto 1</a:t>
                      </a:r>
                    </a:p>
                  </a:txBody>
                  <a:tcPr/>
                </a:tc>
                <a:tc>
                  <a:txBody>
                    <a:bodyPr/>
                    <a:lstStyle/>
                    <a:p>
                      <a:pPr algn="ctr"/>
                      <a:r>
                        <a:rPr lang="en-IL" dirty="0"/>
                        <a:t>734482</a:t>
                      </a:r>
                    </a:p>
                  </a:txBody>
                  <a:tcPr/>
                </a:tc>
                <a:tc>
                  <a:txBody>
                    <a:bodyPr/>
                    <a:lstStyle/>
                    <a:p>
                      <a:pPr algn="ctr"/>
                      <a:r>
                        <a:rPr lang="en-IL" dirty="0"/>
                        <a:t>~ 94.89%</a:t>
                      </a:r>
                    </a:p>
                  </a:txBody>
                  <a:tcPr/>
                </a:tc>
                <a:extLst>
                  <a:ext uri="{0D108BD9-81ED-4DB2-BD59-A6C34878D82A}">
                    <a16:rowId xmlns:a16="http://schemas.microsoft.com/office/drawing/2014/main" val="4241677905"/>
                  </a:ext>
                </a:extLst>
              </a:tr>
              <a:tr h="370840">
                <a:tc>
                  <a:txBody>
                    <a:bodyPr/>
                    <a:lstStyle/>
                    <a:p>
                      <a:pPr algn="ctr"/>
                      <a:r>
                        <a:rPr lang="en-IL" dirty="0"/>
                        <a:t>Veto 2</a:t>
                      </a:r>
                    </a:p>
                  </a:txBody>
                  <a:tcPr/>
                </a:tc>
                <a:tc>
                  <a:txBody>
                    <a:bodyPr/>
                    <a:lstStyle/>
                    <a:p>
                      <a:pPr algn="ctr"/>
                      <a:r>
                        <a:rPr lang="en-IL" dirty="0"/>
                        <a:t>55349</a:t>
                      </a:r>
                    </a:p>
                  </a:txBody>
                  <a:tcPr/>
                </a:tc>
                <a:tc>
                  <a:txBody>
                    <a:bodyPr/>
                    <a:lstStyle/>
                    <a:p>
                      <a:pPr algn="ctr"/>
                      <a:r>
                        <a:rPr lang="en-IL" dirty="0"/>
                        <a:t>~ 7.15%</a:t>
                      </a:r>
                    </a:p>
                  </a:txBody>
                  <a:tcPr/>
                </a:tc>
                <a:extLst>
                  <a:ext uri="{0D108BD9-81ED-4DB2-BD59-A6C34878D82A}">
                    <a16:rowId xmlns:a16="http://schemas.microsoft.com/office/drawing/2014/main" val="472287510"/>
                  </a:ext>
                </a:extLst>
              </a:tr>
              <a:tr h="370840">
                <a:tc>
                  <a:txBody>
                    <a:bodyPr/>
                    <a:lstStyle/>
                    <a:p>
                      <a:pPr algn="ctr"/>
                      <a:r>
                        <a:rPr lang="en-IL" dirty="0"/>
                        <a:t>Veto 3</a:t>
                      </a:r>
                    </a:p>
                  </a:txBody>
                  <a:tcPr/>
                </a:tc>
                <a:tc>
                  <a:txBody>
                    <a:bodyPr/>
                    <a:lstStyle/>
                    <a:p>
                      <a:pPr algn="ctr"/>
                      <a:r>
                        <a:rPr lang="en-IL" dirty="0"/>
                        <a:t>4449</a:t>
                      </a:r>
                    </a:p>
                  </a:txBody>
                  <a:tcPr/>
                </a:tc>
                <a:tc>
                  <a:txBody>
                    <a:bodyPr/>
                    <a:lstStyle/>
                    <a:p>
                      <a:pPr algn="ctr"/>
                      <a:r>
                        <a:rPr lang="en-IL" dirty="0"/>
                        <a:t>~ 0.57%</a:t>
                      </a:r>
                    </a:p>
                  </a:txBody>
                  <a:tcPr/>
                </a:tc>
                <a:extLst>
                  <a:ext uri="{0D108BD9-81ED-4DB2-BD59-A6C34878D82A}">
                    <a16:rowId xmlns:a16="http://schemas.microsoft.com/office/drawing/2014/main" val="311287750"/>
                  </a:ext>
                </a:extLst>
              </a:tr>
              <a:tr h="370840">
                <a:tc>
                  <a:txBody>
                    <a:bodyPr/>
                    <a:lstStyle/>
                    <a:p>
                      <a:pPr algn="ctr"/>
                      <a:r>
                        <a:rPr lang="en-IL" dirty="0"/>
                        <a:t>Veto 4</a:t>
                      </a:r>
                    </a:p>
                  </a:txBody>
                  <a:tcPr/>
                </a:tc>
                <a:tc>
                  <a:txBody>
                    <a:bodyPr/>
                    <a:lstStyle/>
                    <a:p>
                      <a:pPr algn="ctr"/>
                      <a:r>
                        <a:rPr lang="en-IL" dirty="0"/>
                        <a:t>4336</a:t>
                      </a:r>
                    </a:p>
                  </a:txBody>
                  <a:tcPr/>
                </a:tc>
                <a:tc>
                  <a:txBody>
                    <a:bodyPr/>
                    <a:lstStyle/>
                    <a:p>
                      <a:pPr algn="ctr"/>
                      <a:r>
                        <a:rPr lang="en-IL" dirty="0"/>
                        <a:t>~ 0.56%</a:t>
                      </a:r>
                    </a:p>
                  </a:txBody>
                  <a:tcPr/>
                </a:tc>
                <a:extLst>
                  <a:ext uri="{0D108BD9-81ED-4DB2-BD59-A6C34878D82A}">
                    <a16:rowId xmlns:a16="http://schemas.microsoft.com/office/drawing/2014/main" val="4247680640"/>
                  </a:ext>
                </a:extLst>
              </a:tr>
              <a:tr h="370840">
                <a:tc>
                  <a:txBody>
                    <a:bodyPr/>
                    <a:lstStyle/>
                    <a:p>
                      <a:pPr algn="ctr"/>
                      <a:r>
                        <a:rPr lang="en-IL" dirty="0"/>
                        <a:t>Veto 5</a:t>
                      </a:r>
                    </a:p>
                  </a:txBody>
                  <a:tcPr/>
                </a:tc>
                <a:tc>
                  <a:txBody>
                    <a:bodyPr/>
                    <a:lstStyle/>
                    <a:p>
                      <a:pPr algn="ctr"/>
                      <a:r>
                        <a:rPr lang="en-IL" dirty="0"/>
                        <a:t>4295</a:t>
                      </a:r>
                    </a:p>
                  </a:txBody>
                  <a:tcPr/>
                </a:tc>
                <a:tc>
                  <a:txBody>
                    <a:bodyPr/>
                    <a:lstStyle/>
                    <a:p>
                      <a:pPr algn="ctr"/>
                      <a:r>
                        <a:rPr lang="en-IL" dirty="0"/>
                        <a:t>~ 0.55%</a:t>
                      </a:r>
                    </a:p>
                  </a:txBody>
                  <a:tcPr/>
                </a:tc>
                <a:extLst>
                  <a:ext uri="{0D108BD9-81ED-4DB2-BD59-A6C34878D82A}">
                    <a16:rowId xmlns:a16="http://schemas.microsoft.com/office/drawing/2014/main" val="3410963485"/>
                  </a:ext>
                </a:extLst>
              </a:tr>
              <a:tr h="370840">
                <a:tc>
                  <a:txBody>
                    <a:bodyPr/>
                    <a:lstStyle/>
                    <a:p>
                      <a:pPr algn="ctr"/>
                      <a:r>
                        <a:rPr lang="en-IL" dirty="0"/>
                        <a:t>Veto 6</a:t>
                      </a:r>
                    </a:p>
                  </a:txBody>
                  <a:tcPr/>
                </a:tc>
                <a:tc>
                  <a:txBody>
                    <a:bodyPr/>
                    <a:lstStyle/>
                    <a:p>
                      <a:pPr algn="ctr"/>
                      <a:r>
                        <a:rPr lang="en-IL" dirty="0"/>
                        <a:t>2514</a:t>
                      </a:r>
                    </a:p>
                  </a:txBody>
                  <a:tcPr/>
                </a:tc>
                <a:tc>
                  <a:txBody>
                    <a:bodyPr/>
                    <a:lstStyle/>
                    <a:p>
                      <a:pPr algn="ctr"/>
                      <a:r>
                        <a:rPr lang="en-IL" dirty="0"/>
                        <a:t>~ 0.32%</a:t>
                      </a:r>
                    </a:p>
                  </a:txBody>
                  <a:tcPr/>
                </a:tc>
                <a:extLst>
                  <a:ext uri="{0D108BD9-81ED-4DB2-BD59-A6C34878D82A}">
                    <a16:rowId xmlns:a16="http://schemas.microsoft.com/office/drawing/2014/main" val="3855954329"/>
                  </a:ext>
                </a:extLst>
              </a:tr>
            </a:tbl>
          </a:graphicData>
        </a:graphic>
      </p:graphicFrame>
      <p:sp>
        <p:nvSpPr>
          <p:cNvPr id="16" name="TextBox 15">
            <a:extLst>
              <a:ext uri="{FF2B5EF4-FFF2-40B4-BE49-F238E27FC236}">
                <a16:creationId xmlns:a16="http://schemas.microsoft.com/office/drawing/2014/main" id="{73C997ED-8C6E-55B9-CDA3-1C182F531938}"/>
              </a:ext>
            </a:extLst>
          </p:cNvPr>
          <p:cNvSpPr txBox="1"/>
          <p:nvPr/>
        </p:nvSpPr>
        <p:spPr>
          <a:xfrm>
            <a:off x="8733888" y="1203352"/>
            <a:ext cx="2102692" cy="369332"/>
          </a:xfrm>
          <a:prstGeom prst="rect">
            <a:avLst/>
          </a:prstGeom>
          <a:noFill/>
        </p:spPr>
        <p:txBody>
          <a:bodyPr wrap="none" rtlCol="0">
            <a:spAutoFit/>
          </a:bodyPr>
          <a:lstStyle/>
          <a:p>
            <a:r>
              <a:rPr lang="en-IL" dirty="0"/>
              <a:t>Survived Event Ratio</a:t>
            </a:r>
          </a:p>
        </p:txBody>
      </p:sp>
      <p:pic>
        <p:nvPicPr>
          <p:cNvPr id="20" name="Picture 19" descr="A graph of a number of different colored lines&#10;&#10;Description automatically generated">
            <a:extLst>
              <a:ext uri="{FF2B5EF4-FFF2-40B4-BE49-F238E27FC236}">
                <a16:creationId xmlns:a16="http://schemas.microsoft.com/office/drawing/2014/main" id="{28C1F5E0-86AF-2072-153F-118A0C4AF995}"/>
              </a:ext>
            </a:extLst>
          </p:cNvPr>
          <p:cNvPicPr>
            <a:picLocks noChangeAspect="1"/>
          </p:cNvPicPr>
          <p:nvPr/>
        </p:nvPicPr>
        <p:blipFill rotWithShape="1">
          <a:blip r:embed="rId4"/>
          <a:srcRect r="5149" b="2204"/>
          <a:stretch/>
        </p:blipFill>
        <p:spPr>
          <a:xfrm>
            <a:off x="3193755" y="813010"/>
            <a:ext cx="4042815" cy="6019589"/>
          </a:xfrm>
          <a:prstGeom prst="rect">
            <a:avLst/>
          </a:prstGeom>
        </p:spPr>
      </p:pic>
      <p:pic>
        <p:nvPicPr>
          <p:cNvPr id="22" name="Picture 21" descr="A graph of different colored lines&#10;&#10;Description automatically generated">
            <a:extLst>
              <a:ext uri="{FF2B5EF4-FFF2-40B4-BE49-F238E27FC236}">
                <a16:creationId xmlns:a16="http://schemas.microsoft.com/office/drawing/2014/main" id="{652D75C5-0119-2E3C-FA51-97A75FF83996}"/>
              </a:ext>
            </a:extLst>
          </p:cNvPr>
          <p:cNvPicPr>
            <a:picLocks noChangeAspect="1"/>
          </p:cNvPicPr>
          <p:nvPr/>
        </p:nvPicPr>
        <p:blipFill rotWithShape="1">
          <a:blip r:embed="rId5"/>
          <a:srcRect r="7167"/>
          <a:stretch/>
        </p:blipFill>
        <p:spPr>
          <a:xfrm>
            <a:off x="7393246" y="4371530"/>
            <a:ext cx="4411518" cy="2461069"/>
          </a:xfrm>
          <a:prstGeom prst="rect">
            <a:avLst/>
          </a:prstGeom>
        </p:spPr>
      </p:pic>
      <p:sp>
        <p:nvSpPr>
          <p:cNvPr id="27" name="Slide Number Placeholder 12">
            <a:extLst>
              <a:ext uri="{FF2B5EF4-FFF2-40B4-BE49-F238E27FC236}">
                <a16:creationId xmlns:a16="http://schemas.microsoft.com/office/drawing/2014/main" id="{BDB70B78-AC61-5318-DB32-E41DE4E7D091}"/>
              </a:ext>
            </a:extLst>
          </p:cNvPr>
          <p:cNvSpPr>
            <a:spLocks noGrp="1"/>
          </p:cNvSpPr>
          <p:nvPr>
            <p:ph type="sldNum" sz="quarter" idx="12"/>
          </p:nvPr>
        </p:nvSpPr>
        <p:spPr>
          <a:xfrm>
            <a:off x="9448800" y="6462760"/>
            <a:ext cx="2743200" cy="365125"/>
          </a:xfrm>
        </p:spPr>
        <p:txBody>
          <a:bodyPr/>
          <a:lstStyle/>
          <a:p>
            <a:fld id="{25A2B63C-48A4-4B47-98FB-5FE83D6C6CFC}" type="slidenum">
              <a:rPr lang="en-IL" smtClean="0"/>
              <a:t>6</a:t>
            </a:fld>
            <a:endParaRPr lang="en-IL" dirty="0"/>
          </a:p>
        </p:txBody>
      </p:sp>
    </p:spTree>
    <p:extLst>
      <p:ext uri="{BB962C8B-B14F-4D97-AF65-F5344CB8AC3E}">
        <p14:creationId xmlns:p14="http://schemas.microsoft.com/office/powerpoint/2010/main" val="33179234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rgbClr val="D2E1E9"/>
            </a:gs>
            <a:gs pos="100000">
              <a:srgbClr val="BBCCE9"/>
            </a:gs>
            <a:gs pos="100000">
              <a:srgbClr val="CADCE4"/>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726A34E-EC8D-9AF6-86E9-57D9579F6E5B}"/>
              </a:ext>
            </a:extLst>
          </p:cNvPr>
          <p:cNvSpPr txBox="1">
            <a:spLocks/>
          </p:cNvSpPr>
          <p:nvPr/>
        </p:nvSpPr>
        <p:spPr>
          <a:xfrm>
            <a:off x="1524000" y="247913"/>
            <a:ext cx="9144000" cy="8280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4000" dirty="0"/>
              <a:t>Results – 1cm Beam Pipe  </a:t>
            </a:r>
            <a:endParaRPr lang="en-IL" sz="4000" dirty="0"/>
          </a:p>
          <a:p>
            <a:pPr algn="ctr" rtl="1"/>
            <a:r>
              <a:rPr lang="en-US" sz="5400" dirty="0"/>
              <a:t> </a:t>
            </a:r>
            <a:endParaRPr lang="en-IL" sz="5400" dirty="0"/>
          </a:p>
        </p:txBody>
      </p:sp>
      <p:sp>
        <p:nvSpPr>
          <p:cNvPr id="15" name="TextBox 14">
            <a:extLst>
              <a:ext uri="{FF2B5EF4-FFF2-40B4-BE49-F238E27FC236}">
                <a16:creationId xmlns:a16="http://schemas.microsoft.com/office/drawing/2014/main" id="{ABF98ED2-5DAB-70C1-7DA5-955230A3C716}"/>
              </a:ext>
            </a:extLst>
          </p:cNvPr>
          <p:cNvSpPr txBox="1"/>
          <p:nvPr/>
        </p:nvSpPr>
        <p:spPr>
          <a:xfrm>
            <a:off x="132123" y="1701840"/>
            <a:ext cx="3447288" cy="830997"/>
          </a:xfrm>
          <a:prstGeom prst="rect">
            <a:avLst/>
          </a:prstGeom>
          <a:noFill/>
        </p:spPr>
        <p:txBody>
          <a:bodyPr wrap="square" rtlCol="0">
            <a:spAutoFit/>
          </a:bodyPr>
          <a:lstStyle/>
          <a:p>
            <a:pPr marL="285750" indent="-285750">
              <a:buFont typeface="Arial" panose="020B0604020202020204" pitchFamily="34" charset="0"/>
              <a:buChar char="•"/>
            </a:pPr>
            <a:r>
              <a:rPr lang="en-IL" sz="1600" dirty="0"/>
              <a:t>After vetoing incoherent events we are left mainly with quasi-coherent events. </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3C235D2-45A2-8014-8EB5-11BA2F99C49A}"/>
                  </a:ext>
                </a:extLst>
              </p:cNvPr>
              <p:cNvSpPr txBox="1"/>
              <p:nvPr/>
            </p:nvSpPr>
            <p:spPr>
              <a:xfrm>
                <a:off x="132123" y="2532837"/>
                <a:ext cx="3575304" cy="954107"/>
              </a:xfrm>
              <a:prstGeom prst="rect">
                <a:avLst/>
              </a:prstGeom>
              <a:noFill/>
            </p:spPr>
            <p:txBody>
              <a:bodyPr wrap="square" rtlCol="0">
                <a:spAutoFit/>
              </a:bodyPr>
              <a:lstStyle/>
              <a:p>
                <a:r>
                  <a:rPr lang="en-US" sz="1400" b="1" u="sng" dirty="0">
                    <a:solidFill>
                      <a:srgbClr val="7030A0"/>
                    </a:solidFill>
                  </a:rPr>
                  <a:t>Reminder</a:t>
                </a:r>
                <a:r>
                  <a:rPr lang="en-US" sz="1400" dirty="0">
                    <a:solidFill>
                      <a:srgbClr val="7030A0"/>
                    </a:solidFill>
                  </a:rPr>
                  <a:t> - Quasi-coherent process are events where the nucleus is excited and “soft” photons are emitted in the deexcitation process  (</a:t>
                </a:r>
                <a14:m>
                  <m:oMath xmlns:m="http://schemas.openxmlformats.org/officeDocument/2006/math">
                    <m:r>
                      <m:rPr>
                        <m:sty m:val="p"/>
                      </m:rPr>
                      <a:rPr lang="en-US" sz="1400" b="0" i="0" smtClean="0">
                        <a:solidFill>
                          <a:srgbClr val="7030A0"/>
                        </a:solidFill>
                        <a:latin typeface="Cambria Math" panose="02040503050406030204" pitchFamily="18" charset="0"/>
                      </a:rPr>
                      <m:t>e</m:t>
                    </m:r>
                    <m:r>
                      <a:rPr lang="en-US" sz="1400" b="0" i="0" smtClean="0">
                        <a:solidFill>
                          <a:srgbClr val="7030A0"/>
                        </a:solidFill>
                        <a:latin typeface="Cambria Math" panose="02040503050406030204" pitchFamily="18" charset="0"/>
                      </a:rPr>
                      <m:t>+</m:t>
                    </m:r>
                    <m:r>
                      <m:rPr>
                        <m:sty m:val="p"/>
                      </m:rPr>
                      <a:rPr lang="en-US" sz="1400" b="0" i="0" smtClean="0">
                        <a:solidFill>
                          <a:srgbClr val="7030A0"/>
                        </a:solidFill>
                        <a:latin typeface="Cambria Math" panose="02040503050406030204" pitchFamily="18" charset="0"/>
                      </a:rPr>
                      <m:t>P</m:t>
                    </m:r>
                    <m:r>
                      <a:rPr lang="en-US" sz="1400" b="0" i="1" smtClean="0">
                        <a:solidFill>
                          <a:srgbClr val="7030A0"/>
                        </a:solidFill>
                        <a:latin typeface="Cambria Math" panose="02040503050406030204" pitchFamily="18" charset="0"/>
                      </a:rPr>
                      <m:t>𝑏</m:t>
                    </m:r>
                    <m:r>
                      <a:rPr lang="en-US" sz="1400" b="0" i="1" smtClean="0">
                        <a:solidFill>
                          <a:srgbClr val="7030A0"/>
                        </a:solidFill>
                        <a:latin typeface="Cambria Math" panose="02040503050406030204" pitchFamily="18" charset="0"/>
                      </a:rPr>
                      <m:t> →</m:t>
                    </m:r>
                    <m:sSup>
                      <m:sSupPr>
                        <m:ctrlPr>
                          <a:rPr lang="en-US" sz="1400" i="1" smtClean="0">
                            <a:solidFill>
                              <a:srgbClr val="7030A0"/>
                            </a:solidFill>
                            <a:latin typeface="Cambria Math" panose="02040503050406030204" pitchFamily="18" charset="0"/>
                          </a:rPr>
                        </m:ctrlPr>
                      </m:sSupPr>
                      <m:e>
                        <m:r>
                          <a:rPr lang="en-US" sz="1400" b="0" i="1" smtClean="0">
                            <a:solidFill>
                              <a:srgbClr val="7030A0"/>
                            </a:solidFill>
                            <a:latin typeface="Cambria Math" panose="02040503050406030204" pitchFamily="18" charset="0"/>
                          </a:rPr>
                          <m:t>𝑒</m:t>
                        </m:r>
                      </m:e>
                      <m:sup>
                        <m:r>
                          <a:rPr lang="en-US" sz="1400" b="0" i="1" smtClean="0">
                            <a:solidFill>
                              <a:srgbClr val="7030A0"/>
                            </a:solidFill>
                            <a:latin typeface="Cambria Math" panose="02040503050406030204" pitchFamily="18" charset="0"/>
                          </a:rPr>
                          <m:t>′</m:t>
                        </m:r>
                      </m:sup>
                    </m:sSup>
                    <m:r>
                      <a:rPr lang="en-US" sz="1400" b="0" i="1">
                        <a:solidFill>
                          <a:srgbClr val="7030A0"/>
                        </a:solidFill>
                        <a:latin typeface="Cambria Math" panose="02040503050406030204" pitchFamily="18" charset="0"/>
                      </a:rPr>
                      <m:t>+</m:t>
                    </m:r>
                    <m:r>
                      <a:rPr lang="en-US" sz="1400" b="0" i="1">
                        <a:solidFill>
                          <a:srgbClr val="7030A0"/>
                        </a:solidFill>
                        <a:latin typeface="Cambria Math" panose="02040503050406030204" pitchFamily="18" charset="0"/>
                      </a:rPr>
                      <m:t>𝑃𝑏</m:t>
                    </m:r>
                    <m:r>
                      <a:rPr lang="en-US" sz="1400" b="0" i="1" smtClean="0">
                        <a:solidFill>
                          <a:srgbClr val="7030A0"/>
                        </a:solidFill>
                        <a:latin typeface="Cambria Math" panose="02040503050406030204" pitchFamily="18" charset="0"/>
                      </a:rPr>
                      <m:t>+</m:t>
                    </m:r>
                    <m:r>
                      <a:rPr lang="en-US" sz="1400" b="0" i="1" smtClean="0">
                        <a:solidFill>
                          <a:srgbClr val="7030A0"/>
                        </a:solidFill>
                        <a:latin typeface="Cambria Math" panose="02040503050406030204" pitchFamily="18" charset="0"/>
                      </a:rPr>
                      <m:t>𝐽</m:t>
                    </m:r>
                    <m:r>
                      <a:rPr lang="en-US" sz="1400" b="0" i="1" smtClean="0">
                        <a:solidFill>
                          <a:srgbClr val="7030A0"/>
                        </a:solidFill>
                        <a:latin typeface="Cambria Math" panose="02040503050406030204" pitchFamily="18" charset="0"/>
                      </a:rPr>
                      <m:t>/</m:t>
                    </m:r>
                    <m:r>
                      <a:rPr lang="en-US" sz="1400" b="0" i="1" smtClean="0">
                        <a:solidFill>
                          <a:srgbClr val="7030A0"/>
                        </a:solidFill>
                        <a:latin typeface="Cambria Math" panose="02040503050406030204" pitchFamily="18" charset="0"/>
                      </a:rPr>
                      <m:t>𝜓</m:t>
                    </m:r>
                    <m:r>
                      <a:rPr lang="en-US" sz="1400" b="0" i="1" smtClean="0">
                        <a:solidFill>
                          <a:srgbClr val="7030A0"/>
                        </a:solidFill>
                        <a:latin typeface="Cambria Math" panose="02040503050406030204" pitchFamily="18" charset="0"/>
                      </a:rPr>
                      <m:t>+</m:t>
                    </m:r>
                    <m:r>
                      <a:rPr lang="en-US" sz="1400" b="0" i="1" dirty="0" smtClean="0">
                        <a:solidFill>
                          <a:srgbClr val="7030A0"/>
                        </a:solidFill>
                        <a:latin typeface="Cambria Math" panose="02040503050406030204" pitchFamily="18" charset="0"/>
                      </a:rPr>
                      <m:t>𝑛</m:t>
                    </m:r>
                    <m:r>
                      <a:rPr lang="en-US" sz="1400" b="0" i="1" dirty="0" smtClean="0">
                        <a:solidFill>
                          <a:srgbClr val="7030A0"/>
                        </a:solidFill>
                        <a:latin typeface="Cambria Math" panose="02040503050406030204" pitchFamily="18" charset="0"/>
                      </a:rPr>
                      <m:t>𝛾</m:t>
                    </m:r>
                  </m:oMath>
                </a14:m>
                <a:r>
                  <a:rPr lang="en-IL" sz="1400" dirty="0">
                    <a:solidFill>
                      <a:srgbClr val="7030A0"/>
                    </a:solidFill>
                  </a:rPr>
                  <a:t>).</a:t>
                </a:r>
              </a:p>
            </p:txBody>
          </p:sp>
        </mc:Choice>
        <mc:Fallback xmlns="">
          <p:sp>
            <p:nvSpPr>
              <p:cNvPr id="16" name="TextBox 15">
                <a:extLst>
                  <a:ext uri="{FF2B5EF4-FFF2-40B4-BE49-F238E27FC236}">
                    <a16:creationId xmlns:a16="http://schemas.microsoft.com/office/drawing/2014/main" id="{73C235D2-45A2-8014-8EB5-11BA2F99C49A}"/>
                  </a:ext>
                </a:extLst>
              </p:cNvPr>
              <p:cNvSpPr txBox="1">
                <a:spLocks noRot="1" noChangeAspect="1" noMove="1" noResize="1" noEditPoints="1" noAdjustHandles="1" noChangeArrowheads="1" noChangeShapeType="1" noTextEdit="1"/>
              </p:cNvSpPr>
              <p:nvPr/>
            </p:nvSpPr>
            <p:spPr>
              <a:xfrm>
                <a:off x="132123" y="2532837"/>
                <a:ext cx="3575304" cy="954107"/>
              </a:xfrm>
              <a:prstGeom prst="rect">
                <a:avLst/>
              </a:prstGeom>
              <a:blipFill>
                <a:blip r:embed="rId6"/>
                <a:stretch>
                  <a:fillRect l="-709" t="-1316" r="-355" b="-6579"/>
                </a:stretch>
              </a:blipFill>
            </p:spPr>
            <p:txBody>
              <a:bodyPr/>
              <a:lstStyle/>
              <a:p>
                <a:r>
                  <a:rPr lang="en-IL">
                    <a:noFill/>
                  </a:rPr>
                  <a:t> </a:t>
                </a:r>
              </a:p>
            </p:txBody>
          </p:sp>
        </mc:Fallback>
      </mc:AlternateContent>
      <p:sp>
        <p:nvSpPr>
          <p:cNvPr id="23" name="Slide Number Placeholder 12">
            <a:extLst>
              <a:ext uri="{FF2B5EF4-FFF2-40B4-BE49-F238E27FC236}">
                <a16:creationId xmlns:a16="http://schemas.microsoft.com/office/drawing/2014/main" id="{DE5D0BA8-840B-ABB7-13BC-68180E78B8B1}"/>
              </a:ext>
            </a:extLst>
          </p:cNvPr>
          <p:cNvSpPr>
            <a:spLocks noGrp="1"/>
          </p:cNvSpPr>
          <p:nvPr>
            <p:ph type="sldNum" sz="quarter" idx="12"/>
          </p:nvPr>
        </p:nvSpPr>
        <p:spPr>
          <a:xfrm>
            <a:off x="9448800" y="6462760"/>
            <a:ext cx="2743200" cy="365125"/>
          </a:xfrm>
        </p:spPr>
        <p:txBody>
          <a:bodyPr/>
          <a:lstStyle/>
          <a:p>
            <a:fld id="{25A2B63C-48A4-4B47-98FB-5FE83D6C6CFC}" type="slidenum">
              <a:rPr lang="en-IL" smtClean="0"/>
              <a:t>7</a:t>
            </a:fld>
            <a:endParaRPr lang="en-IL" dirty="0"/>
          </a:p>
        </p:txBody>
      </p:sp>
      <p:grpSp>
        <p:nvGrpSpPr>
          <p:cNvPr id="18" name="Group 17">
            <a:extLst>
              <a:ext uri="{FF2B5EF4-FFF2-40B4-BE49-F238E27FC236}">
                <a16:creationId xmlns:a16="http://schemas.microsoft.com/office/drawing/2014/main" id="{2B8FEA52-2ED2-BAA0-DD8B-2F2AE957FA88}"/>
              </a:ext>
            </a:extLst>
          </p:cNvPr>
          <p:cNvGrpSpPr/>
          <p:nvPr/>
        </p:nvGrpSpPr>
        <p:grpSpPr>
          <a:xfrm>
            <a:off x="3910584" y="1103350"/>
            <a:ext cx="7772400" cy="5420665"/>
            <a:chOff x="3910584" y="1103350"/>
            <a:chExt cx="7772400" cy="5420665"/>
          </a:xfrm>
        </p:grpSpPr>
        <p:grpSp>
          <p:nvGrpSpPr>
            <p:cNvPr id="12" name="Group 11">
              <a:extLst>
                <a:ext uri="{FF2B5EF4-FFF2-40B4-BE49-F238E27FC236}">
                  <a16:creationId xmlns:a16="http://schemas.microsoft.com/office/drawing/2014/main" id="{F89C5A0D-63D4-91D1-AE62-661B5835719D}"/>
                </a:ext>
              </a:extLst>
            </p:cNvPr>
            <p:cNvGrpSpPr/>
            <p:nvPr/>
          </p:nvGrpSpPr>
          <p:grpSpPr>
            <a:xfrm>
              <a:off x="3910584" y="1103350"/>
              <a:ext cx="7772400" cy="5420665"/>
              <a:chOff x="2209800" y="965555"/>
              <a:chExt cx="7772400" cy="5420665"/>
            </a:xfrm>
          </p:grpSpPr>
          <p:grpSp>
            <p:nvGrpSpPr>
              <p:cNvPr id="11" name="Group 10">
                <a:extLst>
                  <a:ext uri="{FF2B5EF4-FFF2-40B4-BE49-F238E27FC236}">
                    <a16:creationId xmlns:a16="http://schemas.microsoft.com/office/drawing/2014/main" id="{3A35003C-BF31-C0B0-4F13-F4D73143AED9}"/>
                  </a:ext>
                </a:extLst>
              </p:cNvPr>
              <p:cNvGrpSpPr/>
              <p:nvPr/>
            </p:nvGrpSpPr>
            <p:grpSpPr>
              <a:xfrm>
                <a:off x="2209800" y="965555"/>
                <a:ext cx="7772400" cy="5420665"/>
                <a:chOff x="2209800" y="946485"/>
                <a:chExt cx="7772400" cy="5420665"/>
              </a:xfrm>
            </p:grpSpPr>
            <p:pic>
              <p:nvPicPr>
                <p:cNvPr id="5" name="Picture 4" descr="A graph of a graph&#10;&#10;Description automatically generated">
                  <a:extLst>
                    <a:ext uri="{FF2B5EF4-FFF2-40B4-BE49-F238E27FC236}">
                      <a16:creationId xmlns:a16="http://schemas.microsoft.com/office/drawing/2014/main" id="{FDD56F1D-7CF3-126B-2864-D35303580BC9}"/>
                    </a:ext>
                  </a:extLst>
                </p:cNvPr>
                <p:cNvPicPr>
                  <a:picLocks noChangeAspect="1"/>
                </p:cNvPicPr>
                <p:nvPr/>
              </p:nvPicPr>
              <p:blipFill>
                <a:blip r:embed="rId7"/>
                <a:stretch>
                  <a:fillRect/>
                </a:stretch>
              </p:blipFill>
              <p:spPr>
                <a:xfrm>
                  <a:off x="2209800" y="946485"/>
                  <a:ext cx="7772400" cy="5420665"/>
                </a:xfrm>
                <a:prstGeom prst="rect">
                  <a:avLst/>
                </a:prstGeom>
              </p:spPr>
            </p:pic>
            <p:pic>
              <p:nvPicPr>
                <p:cNvPr id="10" name="Picture 9" descr="A graph of a number of different colored lines&#10;&#10;Description automatically generated">
                  <a:extLst>
                    <a:ext uri="{FF2B5EF4-FFF2-40B4-BE49-F238E27FC236}">
                      <a16:creationId xmlns:a16="http://schemas.microsoft.com/office/drawing/2014/main" id="{D041EB5C-CFA9-2FCA-D756-4CA9491D9CFF}"/>
                    </a:ext>
                  </a:extLst>
                </p:cNvPr>
                <p:cNvPicPr>
                  <a:picLocks noChangeAspect="1"/>
                </p:cNvPicPr>
                <p:nvPr/>
              </p:nvPicPr>
              <p:blipFill rotWithShape="1">
                <a:blip r:embed="rId8"/>
                <a:srcRect l="12516" t="10289" r="55701" b="86548"/>
                <a:stretch/>
              </p:blipFill>
              <p:spPr>
                <a:xfrm>
                  <a:off x="3284955" y="1539875"/>
                  <a:ext cx="1354666" cy="194632"/>
                </a:xfrm>
                <a:prstGeom prst="rect">
                  <a:avLst/>
                </a:prstGeom>
              </p:spPr>
            </p:pic>
          </p:grpSp>
          <p:sp>
            <p:nvSpPr>
              <p:cNvPr id="8" name="Rectangle 7">
                <a:extLst>
                  <a:ext uri="{FF2B5EF4-FFF2-40B4-BE49-F238E27FC236}">
                    <a16:creationId xmlns:a16="http://schemas.microsoft.com/office/drawing/2014/main" id="{4D13BD30-E563-2E3A-8278-B12C2553FF9A}"/>
                  </a:ext>
                </a:extLst>
              </p:cNvPr>
              <p:cNvSpPr/>
              <p:nvPr/>
            </p:nvSpPr>
            <p:spPr>
              <a:xfrm>
                <a:off x="5714776" y="1558945"/>
                <a:ext cx="2646947" cy="2292296"/>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dirty="0"/>
              </a:p>
            </p:txBody>
          </p:sp>
        </p:grpSp>
        <p:pic>
          <p:nvPicPr>
            <p:cNvPr id="14" name="Picture 13" descr="A graph with numbers and lines&#10;&#10;Description automatically generated">
              <a:extLst>
                <a:ext uri="{FF2B5EF4-FFF2-40B4-BE49-F238E27FC236}">
                  <a16:creationId xmlns:a16="http://schemas.microsoft.com/office/drawing/2014/main" id="{008186F9-6BB1-12D5-2BCE-8A34DDC54AF5}"/>
                </a:ext>
              </a:extLst>
            </p:cNvPr>
            <p:cNvPicPr>
              <a:picLocks noChangeAspect="1"/>
            </p:cNvPicPr>
            <p:nvPr/>
          </p:nvPicPr>
          <p:blipFill rotWithShape="1">
            <a:blip r:embed="rId9"/>
            <a:srcRect l="668" t="8148" r="9218" b="1729"/>
            <a:stretch/>
          </p:blipFill>
          <p:spPr>
            <a:xfrm>
              <a:off x="7453475" y="1732682"/>
              <a:ext cx="2590604" cy="2223772"/>
            </a:xfrm>
            <a:prstGeom prst="rect">
              <a:avLst/>
            </a:prstGeom>
          </p:spPr>
        </p:pic>
      </p:grpSp>
      <p:cxnSp>
        <p:nvCxnSpPr>
          <p:cNvPr id="17" name="Straight Arrow Connector 16">
            <a:extLst>
              <a:ext uri="{FF2B5EF4-FFF2-40B4-BE49-F238E27FC236}">
                <a16:creationId xmlns:a16="http://schemas.microsoft.com/office/drawing/2014/main" id="{689B4A26-B69C-AB34-DB2F-7A4F1E5CF10E}"/>
              </a:ext>
            </a:extLst>
          </p:cNvPr>
          <p:cNvCxnSpPr>
            <a:cxnSpLocks/>
          </p:cNvCxnSpPr>
          <p:nvPr/>
        </p:nvCxnSpPr>
        <p:spPr>
          <a:xfrm flipV="1">
            <a:off x="3392424" y="2292724"/>
            <a:ext cx="5785194" cy="733940"/>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24306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rgbClr val="D2E1E9"/>
            </a:gs>
            <a:gs pos="100000">
              <a:srgbClr val="BBCCE9"/>
            </a:gs>
            <a:gs pos="100000">
              <a:srgbClr val="CADCE4"/>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1571C7-84A4-ED26-1244-407702A4D83D}"/>
              </a:ext>
            </a:extLst>
          </p:cNvPr>
          <p:cNvSpPr txBox="1"/>
          <p:nvPr/>
        </p:nvSpPr>
        <p:spPr>
          <a:xfrm>
            <a:off x="-11852" y="3566988"/>
            <a:ext cx="6096000" cy="369332"/>
          </a:xfrm>
          <a:prstGeom prst="rect">
            <a:avLst/>
          </a:prstGeom>
          <a:noFill/>
        </p:spPr>
        <p:txBody>
          <a:bodyPr wrap="square">
            <a:spAutoFit/>
          </a:bodyPr>
          <a:lstStyle/>
          <a:p>
            <a:pPr algn="just"/>
            <a:r>
              <a:rPr lang="en-IL" sz="1800" dirty="0"/>
              <a:t>Particle kinematics after vetoing: </a:t>
            </a:r>
          </a:p>
        </p:txBody>
      </p:sp>
      <p:sp>
        <p:nvSpPr>
          <p:cNvPr id="12" name="TextBox 11">
            <a:extLst>
              <a:ext uri="{FF2B5EF4-FFF2-40B4-BE49-F238E27FC236}">
                <a16:creationId xmlns:a16="http://schemas.microsoft.com/office/drawing/2014/main" id="{59A73709-193D-75D4-0BB3-9A19EB94F194}"/>
              </a:ext>
            </a:extLst>
          </p:cNvPr>
          <p:cNvSpPr txBox="1"/>
          <p:nvPr/>
        </p:nvSpPr>
        <p:spPr>
          <a:xfrm>
            <a:off x="0" y="422253"/>
            <a:ext cx="6096000" cy="369332"/>
          </a:xfrm>
          <a:prstGeom prst="rect">
            <a:avLst/>
          </a:prstGeom>
          <a:noFill/>
        </p:spPr>
        <p:txBody>
          <a:bodyPr wrap="square">
            <a:spAutoFit/>
          </a:bodyPr>
          <a:lstStyle/>
          <a:p>
            <a:pPr algn="just"/>
            <a:r>
              <a:rPr lang="en-IL" sz="1800" dirty="0"/>
              <a:t>Particle kinematics before vetoing: </a:t>
            </a:r>
          </a:p>
        </p:txBody>
      </p:sp>
      <p:sp>
        <p:nvSpPr>
          <p:cNvPr id="2" name="Title 1">
            <a:extLst>
              <a:ext uri="{FF2B5EF4-FFF2-40B4-BE49-F238E27FC236}">
                <a16:creationId xmlns:a16="http://schemas.microsoft.com/office/drawing/2014/main" id="{6D28B1F0-DB9F-C61A-0080-A50FEE03DCB8}"/>
              </a:ext>
            </a:extLst>
          </p:cNvPr>
          <p:cNvSpPr txBox="1">
            <a:spLocks/>
          </p:cNvSpPr>
          <p:nvPr/>
        </p:nvSpPr>
        <p:spPr>
          <a:xfrm>
            <a:off x="1398921" y="-176416"/>
            <a:ext cx="9144000" cy="8280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4000" dirty="0"/>
              <a:t>Results – 1cm Beam Pipe  </a:t>
            </a:r>
            <a:endParaRPr lang="en-IL" sz="4000" dirty="0"/>
          </a:p>
        </p:txBody>
      </p:sp>
      <p:grpSp>
        <p:nvGrpSpPr>
          <p:cNvPr id="11" name="Group 10">
            <a:extLst>
              <a:ext uri="{FF2B5EF4-FFF2-40B4-BE49-F238E27FC236}">
                <a16:creationId xmlns:a16="http://schemas.microsoft.com/office/drawing/2014/main" id="{DEE19DA7-5B5C-C3DC-D562-112466CE5BD7}"/>
              </a:ext>
            </a:extLst>
          </p:cNvPr>
          <p:cNvGrpSpPr/>
          <p:nvPr/>
        </p:nvGrpSpPr>
        <p:grpSpPr>
          <a:xfrm>
            <a:off x="1649079" y="791585"/>
            <a:ext cx="8893842" cy="2775403"/>
            <a:chOff x="580804" y="700829"/>
            <a:chExt cx="11363985" cy="3082884"/>
          </a:xfrm>
        </p:grpSpPr>
        <p:pic>
          <p:nvPicPr>
            <p:cNvPr id="5" name="Picture 4" descr="A graph of a graph showing a blue and yellow graph&#10;&#10;Description automatically generated with medium confidence">
              <a:extLst>
                <a:ext uri="{FF2B5EF4-FFF2-40B4-BE49-F238E27FC236}">
                  <a16:creationId xmlns:a16="http://schemas.microsoft.com/office/drawing/2014/main" id="{6CFE84C3-6944-E38B-481E-9900A14DE70D}"/>
                </a:ext>
              </a:extLst>
            </p:cNvPr>
            <p:cNvPicPr>
              <a:picLocks noChangeAspect="1"/>
            </p:cNvPicPr>
            <p:nvPr/>
          </p:nvPicPr>
          <p:blipFill>
            <a:blip r:embed="rId3"/>
            <a:stretch>
              <a:fillRect/>
            </a:stretch>
          </p:blipFill>
          <p:spPr>
            <a:xfrm>
              <a:off x="580804" y="700829"/>
              <a:ext cx="3787995" cy="3082884"/>
            </a:xfrm>
            <a:prstGeom prst="rect">
              <a:avLst/>
            </a:prstGeom>
          </p:spPr>
        </p:pic>
        <p:pic>
          <p:nvPicPr>
            <p:cNvPr id="7" name="Picture 6" descr="A graph showing a graph of a graph&#10;&#10;Description automatically generated with medium confidence">
              <a:extLst>
                <a:ext uri="{FF2B5EF4-FFF2-40B4-BE49-F238E27FC236}">
                  <a16:creationId xmlns:a16="http://schemas.microsoft.com/office/drawing/2014/main" id="{EBE90859-D97C-EB97-7B58-82C0FC30B647}"/>
                </a:ext>
              </a:extLst>
            </p:cNvPr>
            <p:cNvPicPr>
              <a:picLocks noChangeAspect="1"/>
            </p:cNvPicPr>
            <p:nvPr/>
          </p:nvPicPr>
          <p:blipFill>
            <a:blip r:embed="rId4"/>
            <a:stretch>
              <a:fillRect/>
            </a:stretch>
          </p:blipFill>
          <p:spPr>
            <a:xfrm>
              <a:off x="4368799" y="700829"/>
              <a:ext cx="3787995" cy="3082884"/>
            </a:xfrm>
            <a:prstGeom prst="rect">
              <a:avLst/>
            </a:prstGeom>
          </p:spPr>
        </p:pic>
        <p:pic>
          <p:nvPicPr>
            <p:cNvPr id="10" name="Picture 9">
              <a:extLst>
                <a:ext uri="{FF2B5EF4-FFF2-40B4-BE49-F238E27FC236}">
                  <a16:creationId xmlns:a16="http://schemas.microsoft.com/office/drawing/2014/main" id="{C341B00C-D6F6-FD04-A00C-0544B5D0A0B9}"/>
                </a:ext>
              </a:extLst>
            </p:cNvPr>
            <p:cNvPicPr>
              <a:picLocks noChangeAspect="1"/>
            </p:cNvPicPr>
            <p:nvPr/>
          </p:nvPicPr>
          <p:blipFill>
            <a:blip r:embed="rId5"/>
            <a:stretch>
              <a:fillRect/>
            </a:stretch>
          </p:blipFill>
          <p:spPr>
            <a:xfrm>
              <a:off x="8156794" y="700829"/>
              <a:ext cx="3787995" cy="3082884"/>
            </a:xfrm>
            <a:prstGeom prst="rect">
              <a:avLst/>
            </a:prstGeom>
          </p:spPr>
        </p:pic>
      </p:grpSp>
      <p:grpSp>
        <p:nvGrpSpPr>
          <p:cNvPr id="23" name="Group 22">
            <a:extLst>
              <a:ext uri="{FF2B5EF4-FFF2-40B4-BE49-F238E27FC236}">
                <a16:creationId xmlns:a16="http://schemas.microsoft.com/office/drawing/2014/main" id="{3308F25E-97A6-05AF-B78E-1A6E3F986F09}"/>
              </a:ext>
            </a:extLst>
          </p:cNvPr>
          <p:cNvGrpSpPr/>
          <p:nvPr/>
        </p:nvGrpSpPr>
        <p:grpSpPr>
          <a:xfrm>
            <a:off x="1649079" y="3936320"/>
            <a:ext cx="8893843" cy="2775403"/>
            <a:chOff x="369130" y="3153314"/>
            <a:chExt cx="11225543" cy="3057502"/>
          </a:xfrm>
        </p:grpSpPr>
        <p:pic>
          <p:nvPicPr>
            <p:cNvPr id="17" name="Picture 16" descr="A graph of a graph showing a number of energy&#10;&#10;Description automatically generated with medium confidence">
              <a:extLst>
                <a:ext uri="{FF2B5EF4-FFF2-40B4-BE49-F238E27FC236}">
                  <a16:creationId xmlns:a16="http://schemas.microsoft.com/office/drawing/2014/main" id="{2DBF1717-DAA0-966A-77A2-5084C5A55973}"/>
                </a:ext>
              </a:extLst>
            </p:cNvPr>
            <p:cNvPicPr>
              <a:picLocks noChangeAspect="1"/>
            </p:cNvPicPr>
            <p:nvPr/>
          </p:nvPicPr>
          <p:blipFill>
            <a:blip r:embed="rId6"/>
            <a:stretch>
              <a:fillRect/>
            </a:stretch>
          </p:blipFill>
          <p:spPr>
            <a:xfrm>
              <a:off x="4110342" y="3153315"/>
              <a:ext cx="3756806" cy="3057501"/>
            </a:xfrm>
            <a:prstGeom prst="rect">
              <a:avLst/>
            </a:prstGeom>
          </p:spPr>
        </p:pic>
        <p:pic>
          <p:nvPicPr>
            <p:cNvPr id="20" name="Picture 19" descr="A graph showing a graph showing a number of particles&#10;&#10;Description automatically generated with medium confidence">
              <a:extLst>
                <a:ext uri="{FF2B5EF4-FFF2-40B4-BE49-F238E27FC236}">
                  <a16:creationId xmlns:a16="http://schemas.microsoft.com/office/drawing/2014/main" id="{73C1B206-AE41-AFD3-13CF-B2783EB8521D}"/>
                </a:ext>
              </a:extLst>
            </p:cNvPr>
            <p:cNvPicPr>
              <a:picLocks noChangeAspect="1"/>
            </p:cNvPicPr>
            <p:nvPr/>
          </p:nvPicPr>
          <p:blipFill>
            <a:blip r:embed="rId7"/>
            <a:stretch>
              <a:fillRect/>
            </a:stretch>
          </p:blipFill>
          <p:spPr>
            <a:xfrm>
              <a:off x="7837866" y="3153315"/>
              <a:ext cx="3756807" cy="3057501"/>
            </a:xfrm>
            <a:prstGeom prst="rect">
              <a:avLst/>
            </a:prstGeom>
          </p:spPr>
        </p:pic>
        <p:pic>
          <p:nvPicPr>
            <p:cNvPr id="22" name="Picture 21" descr="A graph showing a graph of a graph&#10;&#10;Description automatically generated with medium confidence">
              <a:extLst>
                <a:ext uri="{FF2B5EF4-FFF2-40B4-BE49-F238E27FC236}">
                  <a16:creationId xmlns:a16="http://schemas.microsoft.com/office/drawing/2014/main" id="{D4384E02-8EC6-C8C2-DB40-7F46596B9B7C}"/>
                </a:ext>
              </a:extLst>
            </p:cNvPr>
            <p:cNvPicPr>
              <a:picLocks noChangeAspect="1"/>
            </p:cNvPicPr>
            <p:nvPr/>
          </p:nvPicPr>
          <p:blipFill>
            <a:blip r:embed="rId8"/>
            <a:stretch>
              <a:fillRect/>
            </a:stretch>
          </p:blipFill>
          <p:spPr>
            <a:xfrm>
              <a:off x="369130" y="3153314"/>
              <a:ext cx="3756806" cy="3057501"/>
            </a:xfrm>
            <a:prstGeom prst="rect">
              <a:avLst/>
            </a:prstGeom>
          </p:spPr>
        </p:pic>
      </p:grpSp>
      <p:sp>
        <p:nvSpPr>
          <p:cNvPr id="25" name="Slide Number Placeholder 12">
            <a:extLst>
              <a:ext uri="{FF2B5EF4-FFF2-40B4-BE49-F238E27FC236}">
                <a16:creationId xmlns:a16="http://schemas.microsoft.com/office/drawing/2014/main" id="{268FADD0-D4B1-D8D6-4B80-9D331E5F6F08}"/>
              </a:ext>
            </a:extLst>
          </p:cNvPr>
          <p:cNvSpPr>
            <a:spLocks noGrp="1"/>
          </p:cNvSpPr>
          <p:nvPr>
            <p:ph type="sldNum" sz="quarter" idx="12"/>
          </p:nvPr>
        </p:nvSpPr>
        <p:spPr>
          <a:xfrm>
            <a:off x="9448800" y="6462760"/>
            <a:ext cx="2743200" cy="365125"/>
          </a:xfrm>
        </p:spPr>
        <p:txBody>
          <a:bodyPr/>
          <a:lstStyle/>
          <a:p>
            <a:fld id="{25A2B63C-48A4-4B47-98FB-5FE83D6C6CFC}" type="slidenum">
              <a:rPr lang="en-IL" smtClean="0"/>
              <a:t>8</a:t>
            </a:fld>
            <a:endParaRPr lang="en-IL" dirty="0"/>
          </a:p>
        </p:txBody>
      </p:sp>
    </p:spTree>
    <p:extLst>
      <p:ext uri="{BB962C8B-B14F-4D97-AF65-F5344CB8AC3E}">
        <p14:creationId xmlns:p14="http://schemas.microsoft.com/office/powerpoint/2010/main" val="3608273432"/>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rgbClr val="D2E1E9"/>
            </a:gs>
            <a:gs pos="100000">
              <a:srgbClr val="BBCCE9"/>
            </a:gs>
            <a:gs pos="100000">
              <a:srgbClr val="CADCE4"/>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3E839D05-77E0-D935-FA75-7404007A07D6}"/>
              </a:ext>
            </a:extLst>
          </p:cNvPr>
          <p:cNvSpPr txBox="1">
            <a:spLocks/>
          </p:cNvSpPr>
          <p:nvPr/>
        </p:nvSpPr>
        <p:spPr>
          <a:xfrm>
            <a:off x="-39905" y="226139"/>
            <a:ext cx="11844669" cy="10714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defTabSz="914400" rtl="0" eaLnBrk="1" latinLnBrk="0" hangingPunct="1">
              <a:lnSpc>
                <a:spcPct val="90000"/>
              </a:lnSpc>
              <a:spcBef>
                <a:spcPts val="1000"/>
              </a:spcBef>
              <a:buFont typeface="Arial" panose="020B0604020202020204" pitchFamily="34" charset="0"/>
              <a:buChar char="•"/>
            </a:pPr>
            <a:endParaRPr lang="en-IL" sz="2000" dirty="0"/>
          </a:p>
        </p:txBody>
      </p:sp>
      <p:sp>
        <p:nvSpPr>
          <p:cNvPr id="2" name="Title 1">
            <a:extLst>
              <a:ext uri="{FF2B5EF4-FFF2-40B4-BE49-F238E27FC236}">
                <a16:creationId xmlns:a16="http://schemas.microsoft.com/office/drawing/2014/main" id="{87A82393-52EE-02C8-1371-5A46D33552AF}"/>
              </a:ext>
            </a:extLst>
          </p:cNvPr>
          <p:cNvSpPr txBox="1">
            <a:spLocks/>
          </p:cNvSpPr>
          <p:nvPr/>
        </p:nvSpPr>
        <p:spPr>
          <a:xfrm>
            <a:off x="1524000" y="196675"/>
            <a:ext cx="9144000" cy="8280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4000" dirty="0"/>
              <a:t>Results – 2mm Beam Pipe  </a:t>
            </a:r>
            <a:endParaRPr lang="en-IL" sz="4000" dirty="0"/>
          </a:p>
          <a:p>
            <a:pPr algn="ctr" rtl="1"/>
            <a:r>
              <a:rPr lang="en-US" dirty="0"/>
              <a:t> </a:t>
            </a:r>
            <a:endParaRPr lang="en-IL"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7B96623-B54C-B229-8ED9-D95652EB06DB}"/>
                  </a:ext>
                </a:extLst>
              </p:cNvPr>
              <p:cNvSpPr txBox="1"/>
              <p:nvPr/>
            </p:nvSpPr>
            <p:spPr>
              <a:xfrm>
                <a:off x="138815" y="135678"/>
                <a:ext cx="4314652" cy="2232150"/>
              </a:xfrm>
              <a:prstGeom prst="rect">
                <a:avLst/>
              </a:prstGeom>
              <a:noFill/>
            </p:spPr>
            <p:txBody>
              <a:bodyPr wrap="square" rtlCol="0">
                <a:spAutoFit/>
              </a:bodyPr>
              <a:lstStyle/>
              <a:p>
                <a:pPr>
                  <a:lnSpc>
                    <a:spcPct val="150000"/>
                  </a:lnSpc>
                </a:pPr>
                <a:r>
                  <a:rPr lang="en-US" sz="1200" b="1" u="sng" dirty="0"/>
                  <a:t>Up-to-date Vetoing Steps:</a:t>
                </a:r>
              </a:p>
              <a:p>
                <a:pPr marL="285750" indent="-285750">
                  <a:lnSpc>
                    <a:spcPct val="150000"/>
                  </a:lnSpc>
                  <a:buFont typeface="Arial" panose="020B0604020202020204" pitchFamily="34" charset="0"/>
                  <a:buChar char="•"/>
                </a:pPr>
                <a:r>
                  <a:rPr lang="en-US" sz="1100" dirty="0">
                    <a:solidFill>
                      <a:srgbClr val="C00000"/>
                    </a:solidFill>
                  </a:rPr>
                  <a:t>Veto.1: No activity other than </a:t>
                </a:r>
                <a14:m>
                  <m:oMath xmlns:m="http://schemas.openxmlformats.org/officeDocument/2006/math">
                    <m:sSup>
                      <m:sSupPr>
                        <m:ctrlPr>
                          <a:rPr lang="en-US" sz="1100" b="0" i="1" smtClean="0">
                            <a:solidFill>
                              <a:srgbClr val="C00000"/>
                            </a:solidFill>
                            <a:latin typeface="Cambria Math" panose="02040503050406030204" pitchFamily="18" charset="0"/>
                          </a:rPr>
                        </m:ctrlPr>
                      </m:sSupPr>
                      <m:e>
                        <m:r>
                          <a:rPr lang="en-US" sz="1100" b="0" i="1" smtClean="0">
                            <a:solidFill>
                              <a:srgbClr val="C00000"/>
                            </a:solidFill>
                            <a:latin typeface="Cambria Math" panose="02040503050406030204" pitchFamily="18" charset="0"/>
                          </a:rPr>
                          <m:t>𝑒</m:t>
                        </m:r>
                      </m:e>
                      <m:sup>
                        <m:r>
                          <a:rPr lang="en-US" sz="1100" b="0" i="1" smtClean="0">
                            <a:solidFill>
                              <a:srgbClr val="C00000"/>
                            </a:solidFill>
                            <a:latin typeface="Cambria Math" panose="02040503050406030204" pitchFamily="18" charset="0"/>
                          </a:rPr>
                          <m:t>−</m:t>
                        </m:r>
                      </m:sup>
                    </m:sSup>
                  </m:oMath>
                </a14:m>
                <a:r>
                  <a:rPr lang="en-US" sz="1000" b="0" i="0" dirty="0">
                    <a:solidFill>
                      <a:srgbClr val="C00000"/>
                    </a:solidFill>
                    <a:effectLst/>
                    <a:latin typeface="Lucida Grande" panose="020B0600040502020204" pitchFamily="34" charset="0"/>
                  </a:rPr>
                  <a:t> and  </a:t>
                </a:r>
                <a14:m>
                  <m:oMath xmlns:m="http://schemas.openxmlformats.org/officeDocument/2006/math">
                    <m:r>
                      <a:rPr lang="en-US" sz="1100">
                        <a:solidFill>
                          <a:srgbClr val="C00000"/>
                        </a:solidFill>
                        <a:latin typeface="Cambria Math" panose="02040503050406030204" pitchFamily="18" charset="0"/>
                      </a:rPr>
                      <m:t>𝐽</m:t>
                    </m:r>
                    <m:r>
                      <a:rPr lang="en-US" sz="1100">
                        <a:solidFill>
                          <a:srgbClr val="C00000"/>
                        </a:solidFill>
                        <a:latin typeface="Cambria Math" panose="02040503050406030204" pitchFamily="18" charset="0"/>
                      </a:rPr>
                      <m:t>/</m:t>
                    </m:r>
                    <m:r>
                      <a:rPr lang="en-US" sz="1100">
                        <a:solidFill>
                          <a:srgbClr val="C00000"/>
                        </a:solidFill>
                        <a:latin typeface="Cambria Math" panose="02040503050406030204" pitchFamily="18" charset="0"/>
                      </a:rPr>
                      <m:t>𝜓</m:t>
                    </m:r>
                  </m:oMath>
                </a14:m>
                <a:r>
                  <a:rPr lang="en-IL" sz="1100" dirty="0">
                    <a:solidFill>
                      <a:srgbClr val="C00000"/>
                    </a:solidFill>
                  </a:rPr>
                  <a:t> (</a:t>
                </a:r>
                <a14:m>
                  <m:oMath xmlns:m="http://schemas.openxmlformats.org/officeDocument/2006/math">
                    <m:r>
                      <m:rPr>
                        <m:lit/>
                      </m:rPr>
                      <a:rPr lang="en-US" sz="1100" b="0" i="0" smtClean="0">
                        <a:solidFill>
                          <a:srgbClr val="C00000"/>
                        </a:solidFill>
                        <a:latin typeface="Cambria Math" panose="02040503050406030204" pitchFamily="18" charset="0"/>
                      </a:rPr>
                      <m:t> </m:t>
                    </m:r>
                    <m:sSup>
                      <m:sSupPr>
                        <m:ctrlPr>
                          <a:rPr lang="en-US" sz="1100" b="0" i="1" smtClean="0">
                            <a:solidFill>
                              <a:srgbClr val="C00000"/>
                            </a:solidFill>
                            <a:latin typeface="Cambria Math" panose="02040503050406030204" pitchFamily="18" charset="0"/>
                          </a:rPr>
                        </m:ctrlPr>
                      </m:sSupPr>
                      <m:e>
                        <m:r>
                          <a:rPr lang="en-US" sz="1100" b="0" i="1" smtClean="0">
                            <a:solidFill>
                              <a:srgbClr val="C00000"/>
                            </a:solidFill>
                            <a:latin typeface="Cambria Math" panose="02040503050406030204" pitchFamily="18" charset="0"/>
                          </a:rPr>
                          <m:t>𝜇</m:t>
                        </m:r>
                      </m:e>
                      <m:sup>
                        <m:r>
                          <a:rPr lang="en-US" sz="1100" b="0" i="1" smtClean="0">
                            <a:solidFill>
                              <a:srgbClr val="C00000"/>
                            </a:solidFill>
                            <a:latin typeface="Cambria Math" panose="02040503050406030204" pitchFamily="18" charset="0"/>
                          </a:rPr>
                          <m:t>+</m:t>
                        </m:r>
                      </m:sup>
                    </m:sSup>
                    <m:sSup>
                      <m:sSupPr>
                        <m:ctrlPr>
                          <a:rPr lang="en-US" sz="1100" i="1">
                            <a:solidFill>
                              <a:srgbClr val="C00000"/>
                            </a:solidFill>
                            <a:latin typeface="Cambria Math" panose="02040503050406030204" pitchFamily="18" charset="0"/>
                          </a:rPr>
                        </m:ctrlPr>
                      </m:sSupPr>
                      <m:e>
                        <m:r>
                          <a:rPr lang="en-US" sz="1100" i="1">
                            <a:solidFill>
                              <a:srgbClr val="C00000"/>
                            </a:solidFill>
                            <a:latin typeface="Cambria Math" panose="02040503050406030204" pitchFamily="18" charset="0"/>
                          </a:rPr>
                          <m:t>𝜇</m:t>
                        </m:r>
                      </m:e>
                      <m:sup>
                        <m:r>
                          <a:rPr lang="en-US" sz="1100" b="0" i="1" smtClean="0">
                            <a:solidFill>
                              <a:srgbClr val="C00000"/>
                            </a:solidFill>
                            <a:latin typeface="Cambria Math" panose="02040503050406030204" pitchFamily="18" charset="0"/>
                          </a:rPr>
                          <m:t>−</m:t>
                        </m:r>
                      </m:sup>
                    </m:sSup>
                  </m:oMath>
                </a14:m>
                <a:r>
                  <a:rPr lang="en-IL" sz="1100" dirty="0">
                    <a:solidFill>
                      <a:srgbClr val="C00000"/>
                    </a:solidFill>
                  </a:rPr>
                  <a:t>)  in the main detector (</a:t>
                </a:r>
                <a14:m>
                  <m:oMath xmlns:m="http://schemas.openxmlformats.org/officeDocument/2006/math">
                    <m:d>
                      <m:dPr>
                        <m:begChr m:val="|"/>
                        <m:endChr m:val="|"/>
                        <m:ctrlPr>
                          <a:rPr lang="en-US" sz="1100" i="1">
                            <a:solidFill>
                              <a:srgbClr val="C00000"/>
                            </a:solidFill>
                            <a:latin typeface="Cambria Math" panose="02040503050406030204" pitchFamily="18" charset="0"/>
                          </a:rPr>
                        </m:ctrlPr>
                      </m:dPr>
                      <m:e>
                        <m:r>
                          <a:rPr lang="en-US" sz="1100">
                            <a:solidFill>
                              <a:srgbClr val="C00000"/>
                            </a:solidFill>
                            <a:latin typeface="Cambria Math" panose="02040503050406030204" pitchFamily="18" charset="0"/>
                          </a:rPr>
                          <m:t>𝜂</m:t>
                        </m:r>
                      </m:e>
                    </m:d>
                    <m:r>
                      <a:rPr lang="en-US" sz="1100">
                        <a:solidFill>
                          <a:srgbClr val="C00000"/>
                        </a:solidFill>
                        <a:latin typeface="Cambria Math" panose="02040503050406030204" pitchFamily="18" charset="0"/>
                      </a:rPr>
                      <m:t>&lt;4</m:t>
                    </m:r>
                    <m:r>
                      <a:rPr lang="en-US" sz="1100" b="0" i="0" smtClean="0">
                        <a:solidFill>
                          <a:srgbClr val="C00000"/>
                        </a:solidFill>
                        <a:latin typeface="Cambria Math" panose="02040503050406030204" pitchFamily="18" charset="0"/>
                      </a:rPr>
                      <m:t> , </m:t>
                    </m:r>
                    <m:sSub>
                      <m:sSubPr>
                        <m:ctrlPr>
                          <a:rPr lang="en-US" sz="1100" b="0" i="1" smtClean="0">
                            <a:solidFill>
                              <a:srgbClr val="C00000"/>
                            </a:solidFill>
                            <a:latin typeface="Cambria Math" panose="02040503050406030204" pitchFamily="18" charset="0"/>
                          </a:rPr>
                        </m:ctrlPr>
                      </m:sSubPr>
                      <m:e>
                        <m:r>
                          <m:rPr>
                            <m:sty m:val="p"/>
                          </m:rPr>
                          <a:rPr lang="en-US" sz="1100" b="0" i="0" smtClean="0">
                            <a:solidFill>
                              <a:srgbClr val="C00000"/>
                            </a:solidFill>
                            <a:latin typeface="Cambria Math" panose="02040503050406030204" pitchFamily="18" charset="0"/>
                          </a:rPr>
                          <m:t>P</m:t>
                        </m:r>
                      </m:e>
                      <m:sub>
                        <m:r>
                          <m:rPr>
                            <m:sty m:val="p"/>
                          </m:rPr>
                          <a:rPr lang="en-US" sz="1100" b="0" i="0" smtClean="0">
                            <a:solidFill>
                              <a:srgbClr val="C00000"/>
                            </a:solidFill>
                            <a:latin typeface="Cambria Math" panose="02040503050406030204" pitchFamily="18" charset="0"/>
                          </a:rPr>
                          <m:t>T</m:t>
                        </m:r>
                      </m:sub>
                    </m:sSub>
                    <m:r>
                      <a:rPr lang="en-US" sz="1100" b="0" i="0" smtClean="0">
                        <a:solidFill>
                          <a:srgbClr val="C00000"/>
                        </a:solidFill>
                        <a:latin typeface="Cambria Math" panose="02040503050406030204" pitchFamily="18" charset="0"/>
                      </a:rPr>
                      <m:t>&gt;100 </m:t>
                    </m:r>
                    <m:f>
                      <m:fPr>
                        <m:ctrlPr>
                          <a:rPr lang="en-US" sz="1100" b="0" i="1" smtClean="0">
                            <a:solidFill>
                              <a:srgbClr val="C00000"/>
                            </a:solidFill>
                            <a:latin typeface="Cambria Math" panose="02040503050406030204" pitchFamily="18" charset="0"/>
                          </a:rPr>
                        </m:ctrlPr>
                      </m:fPr>
                      <m:num>
                        <m:r>
                          <m:rPr>
                            <m:sty m:val="p"/>
                          </m:rPr>
                          <a:rPr lang="en-US" sz="1100" b="0" i="0" smtClean="0">
                            <a:solidFill>
                              <a:srgbClr val="C00000"/>
                            </a:solidFill>
                            <a:latin typeface="Cambria Math" panose="02040503050406030204" pitchFamily="18" charset="0"/>
                          </a:rPr>
                          <m:t>MeV</m:t>
                        </m:r>
                      </m:num>
                      <m:den>
                        <m:r>
                          <m:rPr>
                            <m:sty m:val="p"/>
                          </m:rPr>
                          <a:rPr lang="en-US" sz="1100" b="0" i="0" smtClean="0">
                            <a:solidFill>
                              <a:srgbClr val="C00000"/>
                            </a:solidFill>
                            <a:latin typeface="Cambria Math" panose="02040503050406030204" pitchFamily="18" charset="0"/>
                          </a:rPr>
                          <m:t>c</m:t>
                        </m:r>
                      </m:den>
                    </m:f>
                  </m:oMath>
                </a14:m>
                <a:r>
                  <a:rPr lang="en-IL" sz="1100" dirty="0">
                    <a:solidFill>
                      <a:srgbClr val="C00000"/>
                    </a:solidFill>
                  </a:rPr>
                  <a:t>) ;</a:t>
                </a:r>
              </a:p>
              <a:p>
                <a:pPr marL="285750" indent="-285750">
                  <a:lnSpc>
                    <a:spcPct val="150000"/>
                  </a:lnSpc>
                  <a:buFont typeface="Arial" panose="020B0604020202020204" pitchFamily="34" charset="0"/>
                  <a:buChar char="•"/>
                </a:pPr>
                <a:r>
                  <a:rPr lang="en-IL" sz="1100" dirty="0">
                    <a:solidFill>
                      <a:srgbClr val="C00000"/>
                    </a:solidFill>
                  </a:rPr>
                  <a:t>Veto.2: Veto.1 and no signal in the ZDC;</a:t>
                </a:r>
              </a:p>
              <a:p>
                <a:pPr marL="285750" indent="-285750">
                  <a:lnSpc>
                    <a:spcPct val="150000"/>
                  </a:lnSpc>
                  <a:buFont typeface="Arial" panose="020B0604020202020204" pitchFamily="34" charset="0"/>
                  <a:buChar char="•"/>
                </a:pPr>
                <a:r>
                  <a:rPr lang="en-IL" sz="1100" dirty="0">
                    <a:solidFill>
                      <a:srgbClr val="C00000"/>
                    </a:solidFill>
                  </a:rPr>
                  <a:t>Veto.3: Veto.2 and no tracks in RP;</a:t>
                </a:r>
              </a:p>
              <a:p>
                <a:pPr marL="285750" indent="-285750">
                  <a:lnSpc>
                    <a:spcPct val="150000"/>
                  </a:lnSpc>
                  <a:buFont typeface="Arial" panose="020B0604020202020204" pitchFamily="34" charset="0"/>
                  <a:buChar char="•"/>
                </a:pPr>
                <a:r>
                  <a:rPr lang="en-IL" sz="1100" dirty="0">
                    <a:solidFill>
                      <a:srgbClr val="C00000"/>
                    </a:solidFill>
                  </a:rPr>
                  <a:t>Veto.4: Veto.3 and no tracks in OMDs;</a:t>
                </a:r>
              </a:p>
              <a:p>
                <a:pPr marL="285750" indent="-285750">
                  <a:lnSpc>
                    <a:spcPct val="150000"/>
                  </a:lnSpc>
                  <a:buFont typeface="Arial" panose="020B0604020202020204" pitchFamily="34" charset="0"/>
                  <a:buChar char="•"/>
                </a:pPr>
                <a:r>
                  <a:rPr lang="en-IL" sz="1100" dirty="0">
                    <a:solidFill>
                      <a:srgbClr val="C00000"/>
                    </a:solidFill>
                  </a:rPr>
                  <a:t>Veto.5: Veto.4 and no tracks in B0 tracker;</a:t>
                </a:r>
              </a:p>
              <a:p>
                <a:pPr marL="285750" indent="-285750">
                  <a:lnSpc>
                    <a:spcPct val="150000"/>
                  </a:lnSpc>
                  <a:buFont typeface="Arial" panose="020B0604020202020204" pitchFamily="34" charset="0"/>
                  <a:buChar char="•"/>
                </a:pPr>
                <a:r>
                  <a:rPr lang="en-IL" sz="1100" dirty="0">
                    <a:solidFill>
                      <a:srgbClr val="C00000"/>
                    </a:solidFill>
                  </a:rPr>
                  <a:t>Veto.6: Veto.5 and no signal in B0 ECAL.</a:t>
                </a:r>
              </a:p>
            </p:txBody>
          </p:sp>
        </mc:Choice>
        <mc:Fallback xmlns="">
          <p:sp>
            <p:nvSpPr>
              <p:cNvPr id="12" name="TextBox 11">
                <a:extLst>
                  <a:ext uri="{FF2B5EF4-FFF2-40B4-BE49-F238E27FC236}">
                    <a16:creationId xmlns:a16="http://schemas.microsoft.com/office/drawing/2014/main" id="{57B96623-B54C-B229-8ED9-D95652EB06DB}"/>
                  </a:ext>
                </a:extLst>
              </p:cNvPr>
              <p:cNvSpPr txBox="1">
                <a:spLocks noRot="1" noChangeAspect="1" noMove="1" noResize="1" noEditPoints="1" noAdjustHandles="1" noChangeArrowheads="1" noChangeShapeType="1" noTextEdit="1"/>
              </p:cNvSpPr>
              <p:nvPr/>
            </p:nvSpPr>
            <p:spPr>
              <a:xfrm>
                <a:off x="138815" y="135678"/>
                <a:ext cx="4314652" cy="2232150"/>
              </a:xfrm>
              <a:prstGeom prst="rect">
                <a:avLst/>
              </a:prstGeom>
              <a:blipFill>
                <a:blip r:embed="rId3"/>
                <a:stretch>
                  <a:fillRect b="-1130"/>
                </a:stretch>
              </a:blipFill>
            </p:spPr>
            <p:txBody>
              <a:bodyPr/>
              <a:lstStyle/>
              <a:p>
                <a:r>
                  <a:rPr lang="en-IL">
                    <a:noFill/>
                  </a:rPr>
                  <a:t> </a:t>
                </a:r>
              </a:p>
            </p:txBody>
          </p:sp>
        </mc:Fallback>
      </mc:AlternateContent>
      <p:graphicFrame>
        <p:nvGraphicFramePr>
          <p:cNvPr id="15" name="Table 14">
            <a:extLst>
              <a:ext uri="{FF2B5EF4-FFF2-40B4-BE49-F238E27FC236}">
                <a16:creationId xmlns:a16="http://schemas.microsoft.com/office/drawing/2014/main" id="{2B939921-B959-E197-B0ED-4D1779BA7F43}"/>
              </a:ext>
            </a:extLst>
          </p:cNvPr>
          <p:cNvGraphicFramePr>
            <a:graphicFrameLocks noGrp="1"/>
          </p:cNvGraphicFramePr>
          <p:nvPr>
            <p:extLst>
              <p:ext uri="{D42A27DB-BD31-4B8C-83A1-F6EECF244321}">
                <p14:modId xmlns:p14="http://schemas.microsoft.com/office/powerpoint/2010/main" val="2820063136"/>
              </p:ext>
            </p:extLst>
          </p:nvPr>
        </p:nvGraphicFramePr>
        <p:xfrm>
          <a:off x="7929163" y="1536604"/>
          <a:ext cx="3712141" cy="2595880"/>
        </p:xfrm>
        <a:graphic>
          <a:graphicData uri="http://schemas.openxmlformats.org/drawingml/2006/table">
            <a:tbl>
              <a:tblPr firstRow="1" bandRow="1">
                <a:tableStyleId>{5C22544A-7EE6-4342-B048-85BDC9FD1C3A}</a:tableStyleId>
              </a:tblPr>
              <a:tblGrid>
                <a:gridCol w="1578719">
                  <a:extLst>
                    <a:ext uri="{9D8B030D-6E8A-4147-A177-3AD203B41FA5}">
                      <a16:colId xmlns:a16="http://schemas.microsoft.com/office/drawing/2014/main" val="1347713338"/>
                    </a:ext>
                  </a:extLst>
                </a:gridCol>
                <a:gridCol w="1081930">
                  <a:extLst>
                    <a:ext uri="{9D8B030D-6E8A-4147-A177-3AD203B41FA5}">
                      <a16:colId xmlns:a16="http://schemas.microsoft.com/office/drawing/2014/main" val="3339829723"/>
                    </a:ext>
                  </a:extLst>
                </a:gridCol>
                <a:gridCol w="1051492">
                  <a:extLst>
                    <a:ext uri="{9D8B030D-6E8A-4147-A177-3AD203B41FA5}">
                      <a16:colId xmlns:a16="http://schemas.microsoft.com/office/drawing/2014/main" val="1684078175"/>
                    </a:ext>
                  </a:extLst>
                </a:gridCol>
              </a:tblGrid>
              <a:tr h="370840">
                <a:tc>
                  <a:txBody>
                    <a:bodyPr/>
                    <a:lstStyle/>
                    <a:p>
                      <a:pPr algn="ctr"/>
                      <a:r>
                        <a:rPr lang="en-IL" dirty="0"/>
                        <a:t>Total Events</a:t>
                      </a:r>
                    </a:p>
                  </a:txBody>
                  <a:tcPr/>
                </a:tc>
                <a:tc>
                  <a:txBody>
                    <a:bodyPr/>
                    <a:lstStyle/>
                    <a:p>
                      <a:pPr algn="ctr"/>
                      <a:r>
                        <a:rPr lang="en-IL" dirty="0"/>
                        <a:t>1212548</a:t>
                      </a:r>
                    </a:p>
                  </a:txBody>
                  <a:tcPr/>
                </a:tc>
                <a:tc>
                  <a:txBody>
                    <a:bodyPr/>
                    <a:lstStyle/>
                    <a:p>
                      <a:pPr algn="ctr"/>
                      <a:r>
                        <a:rPr lang="en-IL" dirty="0"/>
                        <a:t>100 % </a:t>
                      </a:r>
                    </a:p>
                  </a:txBody>
                  <a:tcPr/>
                </a:tc>
                <a:extLst>
                  <a:ext uri="{0D108BD9-81ED-4DB2-BD59-A6C34878D82A}">
                    <a16:rowId xmlns:a16="http://schemas.microsoft.com/office/drawing/2014/main" val="2255483465"/>
                  </a:ext>
                </a:extLst>
              </a:tr>
              <a:tr h="370840">
                <a:tc>
                  <a:txBody>
                    <a:bodyPr/>
                    <a:lstStyle/>
                    <a:p>
                      <a:pPr algn="ctr"/>
                      <a:r>
                        <a:rPr lang="en-IL" dirty="0"/>
                        <a:t>Veto 1</a:t>
                      </a:r>
                    </a:p>
                  </a:txBody>
                  <a:tcPr/>
                </a:tc>
                <a:tc>
                  <a:txBody>
                    <a:bodyPr/>
                    <a:lstStyle/>
                    <a:p>
                      <a:pPr algn="ctr"/>
                      <a:r>
                        <a:rPr lang="en-IL" dirty="0"/>
                        <a:t>1151429</a:t>
                      </a:r>
                    </a:p>
                  </a:txBody>
                  <a:tcPr/>
                </a:tc>
                <a:tc>
                  <a:txBody>
                    <a:bodyPr/>
                    <a:lstStyle/>
                    <a:p>
                      <a:pPr algn="ctr"/>
                      <a:r>
                        <a:rPr lang="en-IL" dirty="0"/>
                        <a:t>~ 94.95%</a:t>
                      </a:r>
                    </a:p>
                  </a:txBody>
                  <a:tcPr/>
                </a:tc>
                <a:extLst>
                  <a:ext uri="{0D108BD9-81ED-4DB2-BD59-A6C34878D82A}">
                    <a16:rowId xmlns:a16="http://schemas.microsoft.com/office/drawing/2014/main" val="4241677905"/>
                  </a:ext>
                </a:extLst>
              </a:tr>
              <a:tr h="370840">
                <a:tc>
                  <a:txBody>
                    <a:bodyPr/>
                    <a:lstStyle/>
                    <a:p>
                      <a:pPr algn="ctr"/>
                      <a:r>
                        <a:rPr lang="en-IL" dirty="0"/>
                        <a:t>Veto 2</a:t>
                      </a:r>
                    </a:p>
                  </a:txBody>
                  <a:tcPr/>
                </a:tc>
                <a:tc>
                  <a:txBody>
                    <a:bodyPr/>
                    <a:lstStyle/>
                    <a:p>
                      <a:pPr algn="ctr"/>
                      <a:r>
                        <a:rPr lang="en-IL" dirty="0"/>
                        <a:t>68759</a:t>
                      </a:r>
                    </a:p>
                  </a:txBody>
                  <a:tcPr/>
                </a:tc>
                <a:tc>
                  <a:txBody>
                    <a:bodyPr/>
                    <a:lstStyle/>
                    <a:p>
                      <a:pPr algn="ctr"/>
                      <a:r>
                        <a:rPr lang="en-IL" dirty="0"/>
                        <a:t>~ 5.67%</a:t>
                      </a:r>
                    </a:p>
                  </a:txBody>
                  <a:tcPr/>
                </a:tc>
                <a:extLst>
                  <a:ext uri="{0D108BD9-81ED-4DB2-BD59-A6C34878D82A}">
                    <a16:rowId xmlns:a16="http://schemas.microsoft.com/office/drawing/2014/main" val="472287510"/>
                  </a:ext>
                </a:extLst>
              </a:tr>
              <a:tr h="370840">
                <a:tc>
                  <a:txBody>
                    <a:bodyPr/>
                    <a:lstStyle/>
                    <a:p>
                      <a:pPr algn="ctr"/>
                      <a:r>
                        <a:rPr lang="en-IL" dirty="0"/>
                        <a:t>Veto 3</a:t>
                      </a:r>
                    </a:p>
                  </a:txBody>
                  <a:tcPr/>
                </a:tc>
                <a:tc>
                  <a:txBody>
                    <a:bodyPr/>
                    <a:lstStyle/>
                    <a:p>
                      <a:pPr algn="ctr"/>
                      <a:r>
                        <a:rPr lang="en-IL" dirty="0"/>
                        <a:t>6062</a:t>
                      </a:r>
                    </a:p>
                  </a:txBody>
                  <a:tcPr/>
                </a:tc>
                <a:tc>
                  <a:txBody>
                    <a:bodyPr/>
                    <a:lstStyle/>
                    <a:p>
                      <a:pPr algn="ctr"/>
                      <a:r>
                        <a:rPr lang="en-IL" dirty="0"/>
                        <a:t>~ 0.50%</a:t>
                      </a:r>
                    </a:p>
                  </a:txBody>
                  <a:tcPr/>
                </a:tc>
                <a:extLst>
                  <a:ext uri="{0D108BD9-81ED-4DB2-BD59-A6C34878D82A}">
                    <a16:rowId xmlns:a16="http://schemas.microsoft.com/office/drawing/2014/main" val="311287750"/>
                  </a:ext>
                </a:extLst>
              </a:tr>
              <a:tr h="370840">
                <a:tc>
                  <a:txBody>
                    <a:bodyPr/>
                    <a:lstStyle/>
                    <a:p>
                      <a:pPr algn="ctr"/>
                      <a:r>
                        <a:rPr lang="en-IL" dirty="0"/>
                        <a:t>Veto 4</a:t>
                      </a:r>
                    </a:p>
                  </a:txBody>
                  <a:tcPr/>
                </a:tc>
                <a:tc>
                  <a:txBody>
                    <a:bodyPr/>
                    <a:lstStyle/>
                    <a:p>
                      <a:pPr algn="ctr"/>
                      <a:r>
                        <a:rPr lang="en-IL" dirty="0"/>
                        <a:t>5863</a:t>
                      </a:r>
                    </a:p>
                  </a:txBody>
                  <a:tcPr/>
                </a:tc>
                <a:tc>
                  <a:txBody>
                    <a:bodyPr/>
                    <a:lstStyle/>
                    <a:p>
                      <a:pPr algn="ctr"/>
                      <a:r>
                        <a:rPr lang="en-IL" dirty="0"/>
                        <a:t>~ 0.48%</a:t>
                      </a:r>
                    </a:p>
                  </a:txBody>
                  <a:tcPr/>
                </a:tc>
                <a:extLst>
                  <a:ext uri="{0D108BD9-81ED-4DB2-BD59-A6C34878D82A}">
                    <a16:rowId xmlns:a16="http://schemas.microsoft.com/office/drawing/2014/main" val="4247680640"/>
                  </a:ext>
                </a:extLst>
              </a:tr>
              <a:tr h="370840">
                <a:tc>
                  <a:txBody>
                    <a:bodyPr/>
                    <a:lstStyle/>
                    <a:p>
                      <a:pPr algn="ctr"/>
                      <a:r>
                        <a:rPr lang="en-IL" dirty="0"/>
                        <a:t>Veto 5</a:t>
                      </a:r>
                    </a:p>
                  </a:txBody>
                  <a:tcPr/>
                </a:tc>
                <a:tc>
                  <a:txBody>
                    <a:bodyPr/>
                    <a:lstStyle/>
                    <a:p>
                      <a:pPr algn="ctr"/>
                      <a:r>
                        <a:rPr lang="en-IL" dirty="0"/>
                        <a:t>5820</a:t>
                      </a:r>
                    </a:p>
                  </a:txBody>
                  <a:tcPr/>
                </a:tc>
                <a:tc>
                  <a:txBody>
                    <a:bodyPr/>
                    <a:lstStyle/>
                    <a:p>
                      <a:pPr algn="ctr"/>
                      <a:r>
                        <a:rPr lang="en-IL" dirty="0"/>
                        <a:t>~ 0.48%</a:t>
                      </a:r>
                    </a:p>
                  </a:txBody>
                  <a:tcPr/>
                </a:tc>
                <a:extLst>
                  <a:ext uri="{0D108BD9-81ED-4DB2-BD59-A6C34878D82A}">
                    <a16:rowId xmlns:a16="http://schemas.microsoft.com/office/drawing/2014/main" val="3410963485"/>
                  </a:ext>
                </a:extLst>
              </a:tr>
              <a:tr h="370840">
                <a:tc>
                  <a:txBody>
                    <a:bodyPr/>
                    <a:lstStyle/>
                    <a:p>
                      <a:pPr algn="ctr"/>
                      <a:r>
                        <a:rPr lang="en-IL" dirty="0"/>
                        <a:t>Veto 6</a:t>
                      </a:r>
                    </a:p>
                  </a:txBody>
                  <a:tcPr/>
                </a:tc>
                <a:tc>
                  <a:txBody>
                    <a:bodyPr/>
                    <a:lstStyle/>
                    <a:p>
                      <a:pPr algn="ctr"/>
                      <a:r>
                        <a:rPr lang="en-IL" dirty="0"/>
                        <a:t>3271</a:t>
                      </a:r>
                    </a:p>
                  </a:txBody>
                  <a:tcPr/>
                </a:tc>
                <a:tc>
                  <a:txBody>
                    <a:bodyPr/>
                    <a:lstStyle/>
                    <a:p>
                      <a:pPr algn="ctr"/>
                      <a:r>
                        <a:rPr lang="en-IL" dirty="0"/>
                        <a:t>~ 0.27%</a:t>
                      </a:r>
                    </a:p>
                  </a:txBody>
                  <a:tcPr/>
                </a:tc>
                <a:extLst>
                  <a:ext uri="{0D108BD9-81ED-4DB2-BD59-A6C34878D82A}">
                    <a16:rowId xmlns:a16="http://schemas.microsoft.com/office/drawing/2014/main" val="3855954329"/>
                  </a:ext>
                </a:extLst>
              </a:tr>
            </a:tbl>
          </a:graphicData>
        </a:graphic>
      </p:graphicFrame>
      <p:sp>
        <p:nvSpPr>
          <p:cNvPr id="16" name="TextBox 15">
            <a:extLst>
              <a:ext uri="{FF2B5EF4-FFF2-40B4-BE49-F238E27FC236}">
                <a16:creationId xmlns:a16="http://schemas.microsoft.com/office/drawing/2014/main" id="{73C997ED-8C6E-55B9-CDA3-1C182F531938}"/>
              </a:ext>
            </a:extLst>
          </p:cNvPr>
          <p:cNvSpPr txBox="1"/>
          <p:nvPr/>
        </p:nvSpPr>
        <p:spPr>
          <a:xfrm>
            <a:off x="8733888" y="1203352"/>
            <a:ext cx="2102692" cy="369332"/>
          </a:xfrm>
          <a:prstGeom prst="rect">
            <a:avLst/>
          </a:prstGeom>
          <a:noFill/>
        </p:spPr>
        <p:txBody>
          <a:bodyPr wrap="none" rtlCol="0">
            <a:spAutoFit/>
          </a:bodyPr>
          <a:lstStyle/>
          <a:p>
            <a:r>
              <a:rPr lang="en-IL" dirty="0"/>
              <a:t>Survived Event Ratio</a:t>
            </a:r>
          </a:p>
        </p:txBody>
      </p:sp>
      <p:sp>
        <p:nvSpPr>
          <p:cNvPr id="27" name="Slide Number Placeholder 12">
            <a:extLst>
              <a:ext uri="{FF2B5EF4-FFF2-40B4-BE49-F238E27FC236}">
                <a16:creationId xmlns:a16="http://schemas.microsoft.com/office/drawing/2014/main" id="{BDB70B78-AC61-5318-DB32-E41DE4E7D091}"/>
              </a:ext>
            </a:extLst>
          </p:cNvPr>
          <p:cNvSpPr>
            <a:spLocks noGrp="1"/>
          </p:cNvSpPr>
          <p:nvPr>
            <p:ph type="sldNum" sz="quarter" idx="12"/>
          </p:nvPr>
        </p:nvSpPr>
        <p:spPr>
          <a:xfrm>
            <a:off x="9448800" y="6462760"/>
            <a:ext cx="2743200" cy="365125"/>
          </a:xfrm>
        </p:spPr>
        <p:txBody>
          <a:bodyPr/>
          <a:lstStyle/>
          <a:p>
            <a:fld id="{25A2B63C-48A4-4B47-98FB-5FE83D6C6CFC}" type="slidenum">
              <a:rPr lang="en-IL" smtClean="0"/>
              <a:t>9</a:t>
            </a:fld>
            <a:endParaRPr lang="en-IL" dirty="0"/>
          </a:p>
        </p:txBody>
      </p:sp>
      <p:pic>
        <p:nvPicPr>
          <p:cNvPr id="5" name="Picture 4" descr="A graph of a number of numbers&#10;&#10;Description automatically generated with medium confidence">
            <a:extLst>
              <a:ext uri="{FF2B5EF4-FFF2-40B4-BE49-F238E27FC236}">
                <a16:creationId xmlns:a16="http://schemas.microsoft.com/office/drawing/2014/main" id="{05BE4910-CF3B-6BED-233D-BD066D352372}"/>
              </a:ext>
            </a:extLst>
          </p:cNvPr>
          <p:cNvPicPr>
            <a:picLocks noChangeAspect="1"/>
          </p:cNvPicPr>
          <p:nvPr/>
        </p:nvPicPr>
        <p:blipFill rotWithShape="1">
          <a:blip r:embed="rId4"/>
          <a:srcRect r="3082" b="1794"/>
          <a:stretch/>
        </p:blipFill>
        <p:spPr>
          <a:xfrm>
            <a:off x="3242120" y="815366"/>
            <a:ext cx="4108857" cy="6012518"/>
          </a:xfrm>
          <a:prstGeom prst="rect">
            <a:avLst/>
          </a:prstGeom>
        </p:spPr>
      </p:pic>
      <p:pic>
        <p:nvPicPr>
          <p:cNvPr id="11" name="Picture 10" descr="A graph of different colored lines&#10;&#10;Description automatically generated">
            <a:extLst>
              <a:ext uri="{FF2B5EF4-FFF2-40B4-BE49-F238E27FC236}">
                <a16:creationId xmlns:a16="http://schemas.microsoft.com/office/drawing/2014/main" id="{22B346A1-3BA2-8E2E-146E-D8F66FE23A21}"/>
              </a:ext>
            </a:extLst>
          </p:cNvPr>
          <p:cNvPicPr>
            <a:picLocks noChangeAspect="1"/>
          </p:cNvPicPr>
          <p:nvPr/>
        </p:nvPicPr>
        <p:blipFill rotWithShape="1">
          <a:blip r:embed="rId5"/>
          <a:srcRect r="6706"/>
          <a:stretch/>
        </p:blipFill>
        <p:spPr>
          <a:xfrm>
            <a:off x="7393246" y="4371530"/>
            <a:ext cx="4424399" cy="2456354"/>
          </a:xfrm>
          <a:prstGeom prst="rect">
            <a:avLst/>
          </a:prstGeom>
        </p:spPr>
      </p:pic>
      <p:sp>
        <p:nvSpPr>
          <p:cNvPr id="13" name="TextBox 12">
            <a:extLst>
              <a:ext uri="{FF2B5EF4-FFF2-40B4-BE49-F238E27FC236}">
                <a16:creationId xmlns:a16="http://schemas.microsoft.com/office/drawing/2014/main" id="{2B0255D7-4795-F07E-2FAC-DB5269694DB8}"/>
              </a:ext>
            </a:extLst>
          </p:cNvPr>
          <p:cNvSpPr txBox="1"/>
          <p:nvPr/>
        </p:nvSpPr>
        <p:spPr>
          <a:xfrm>
            <a:off x="7929162" y="697143"/>
            <a:ext cx="3712141" cy="584775"/>
          </a:xfrm>
          <a:prstGeom prst="rect">
            <a:avLst/>
          </a:prstGeom>
          <a:noFill/>
        </p:spPr>
        <p:txBody>
          <a:bodyPr wrap="square" rtlCol="0">
            <a:spAutoFit/>
          </a:bodyPr>
          <a:lstStyle/>
          <a:p>
            <a:pPr marL="285750" indent="-285750">
              <a:buFont typeface="Arial" panose="020B0604020202020204" pitchFamily="34" charset="0"/>
              <a:buChar char="•"/>
            </a:pPr>
            <a:r>
              <a:rPr lang="en-IL" sz="1600" b="1" dirty="0">
                <a:solidFill>
                  <a:srgbClr val="7030A0"/>
                </a:solidFill>
              </a:rPr>
              <a:t>No impact when changing the beam pipe width from 1cm to 2mm.</a:t>
            </a:r>
          </a:p>
        </p:txBody>
      </p:sp>
    </p:spTree>
    <p:extLst>
      <p:ext uri="{BB962C8B-B14F-4D97-AF65-F5344CB8AC3E}">
        <p14:creationId xmlns:p14="http://schemas.microsoft.com/office/powerpoint/2010/main" val="26322263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9121</TotalTime>
  <Words>1712</Words>
  <Application>Microsoft Macintosh PowerPoint</Application>
  <PresentationFormat>Widescreen</PresentationFormat>
  <Paragraphs>257</Paragraphs>
  <Slides>13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Cambria Math</vt:lpstr>
      <vt:lpstr>Lucida Grande</vt:lpstr>
      <vt:lpstr>LucidaGrande</vt:lpstr>
      <vt:lpstr>Office Theme</vt:lpstr>
      <vt:lpstr>VM Vetoing Update</vt:lpstr>
      <vt:lpstr>Reminder</vt:lpstr>
      <vt:lpstr>PowerPoint Presentation</vt:lpstr>
      <vt:lpstr>PowerPoint Presentation</vt:lpstr>
      <vt:lpstr>Vetoing Incoherent Events in ePIC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EIC - B0 Detector </dc:title>
  <dc:creator>עדן מאוטנר</dc:creator>
  <cp:lastModifiedBy>עדן מאוטנר</cp:lastModifiedBy>
  <cp:revision>33</cp:revision>
  <dcterms:created xsi:type="dcterms:W3CDTF">2022-11-09T13:41:06Z</dcterms:created>
  <dcterms:modified xsi:type="dcterms:W3CDTF">2023-11-28T17:30:01Z</dcterms:modified>
</cp:coreProperties>
</file>