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564" r:id="rId2"/>
    <p:sldId id="298" r:id="rId3"/>
    <p:sldId id="379" r:id="rId4"/>
    <p:sldId id="382" r:id="rId5"/>
    <p:sldId id="383" r:id="rId6"/>
    <p:sldId id="384" r:id="rId7"/>
    <p:sldId id="385" r:id="rId8"/>
    <p:sldId id="402" r:id="rId9"/>
    <p:sldId id="386" r:id="rId10"/>
    <p:sldId id="387" r:id="rId11"/>
    <p:sldId id="388" r:id="rId12"/>
    <p:sldId id="389" r:id="rId13"/>
    <p:sldId id="390" r:id="rId14"/>
    <p:sldId id="391" r:id="rId15"/>
    <p:sldId id="403" r:id="rId16"/>
    <p:sldId id="398" r:id="rId17"/>
    <p:sldId id="393" r:id="rId18"/>
    <p:sldId id="399" r:id="rId19"/>
    <p:sldId id="397" r:id="rId20"/>
    <p:sldId id="404" r:id="rId21"/>
    <p:sldId id="394" r:id="rId22"/>
    <p:sldId id="392" r:id="rId23"/>
    <p:sldId id="400" r:id="rId24"/>
    <p:sldId id="40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12415D"/>
    <a:srgbClr val="FFD883"/>
    <a:srgbClr val="000000"/>
    <a:srgbClr val="83C583"/>
    <a:srgbClr val="00303C"/>
    <a:srgbClr val="357079"/>
    <a:srgbClr val="B300FF"/>
    <a:srgbClr val="00A5E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58"/>
    <p:restoredTop sz="96327"/>
  </p:normalViewPr>
  <p:slideViewPr>
    <p:cSldViewPr snapToGrid="0" snapToObjects="1" showGuides="1">
      <p:cViewPr varScale="1">
        <p:scale>
          <a:sx n="86" d="100"/>
          <a:sy n="86" d="100"/>
        </p:scale>
        <p:origin x="365" y="62"/>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rudeirosfernandez\Google%20Drive\Projects\CCT\2021-09-03%20CCT%20subscale%205%20-%20Wax\CCT%20Sub%20L1f%20Wax%20Cure%20Temp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CCT Wax Impregnation</a:t>
            </a:r>
          </a:p>
        </c:rich>
      </c:tx>
      <c:overlay val="0"/>
    </c:title>
    <c:autoTitleDeleted val="0"/>
    <c:plotArea>
      <c:layout>
        <c:manualLayout>
          <c:layoutTarget val="inner"/>
          <c:xMode val="edge"/>
          <c:yMode val="edge"/>
          <c:x val="0.21082730366258895"/>
          <c:y val="8.2992058794844212E-2"/>
          <c:w val="0.73051023413091087"/>
          <c:h val="0.8046640482959464"/>
        </c:manualLayout>
      </c:layout>
      <c:scatterChart>
        <c:scatterStyle val="lineMarker"/>
        <c:varyColors val="0"/>
        <c:ser>
          <c:idx val="0"/>
          <c:order val="0"/>
          <c:tx>
            <c:v>Thermocouple 2</c:v>
          </c:tx>
          <c:spPr>
            <a:ln w="38100">
              <a:solidFill>
                <a:srgbClr val="83C583"/>
              </a:solidFill>
            </a:ln>
          </c:spPr>
          <c:marker>
            <c:symbol val="none"/>
          </c:marker>
          <c:xVal>
            <c:numRef>
              <c:f>Data!$G$8:$G$566</c:f>
              <c:numCache>
                <c:formatCode>General</c:formatCode>
                <c:ptCount val="55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numCache>
            </c:numRef>
          </c:xVal>
          <c:yVal>
            <c:numRef>
              <c:f>Data!$C$8:$C$566</c:f>
              <c:numCache>
                <c:formatCode>General</c:formatCode>
                <c:ptCount val="559"/>
                <c:pt idx="0">
                  <c:v>101.78</c:v>
                </c:pt>
                <c:pt idx="1">
                  <c:v>101.75</c:v>
                </c:pt>
                <c:pt idx="2">
                  <c:v>101.76</c:v>
                </c:pt>
                <c:pt idx="3">
                  <c:v>101.77000000000001</c:v>
                </c:pt>
                <c:pt idx="4">
                  <c:v>101.66999999999999</c:v>
                </c:pt>
                <c:pt idx="5">
                  <c:v>101.21</c:v>
                </c:pt>
                <c:pt idx="6">
                  <c:v>100.44999999999999</c:v>
                </c:pt>
                <c:pt idx="7">
                  <c:v>99.5</c:v>
                </c:pt>
                <c:pt idx="8">
                  <c:v>98.4</c:v>
                </c:pt>
                <c:pt idx="9">
                  <c:v>97.34</c:v>
                </c:pt>
                <c:pt idx="10">
                  <c:v>96.259999999999991</c:v>
                </c:pt>
                <c:pt idx="11">
                  <c:v>95.169999999999987</c:v>
                </c:pt>
                <c:pt idx="12">
                  <c:v>94.22</c:v>
                </c:pt>
                <c:pt idx="13">
                  <c:v>93.22</c:v>
                </c:pt>
                <c:pt idx="14">
                  <c:v>92.32</c:v>
                </c:pt>
                <c:pt idx="15">
                  <c:v>91.460000000000008</c:v>
                </c:pt>
                <c:pt idx="16">
                  <c:v>90.63000000000001</c:v>
                </c:pt>
                <c:pt idx="17">
                  <c:v>89.85</c:v>
                </c:pt>
                <c:pt idx="18">
                  <c:v>89.07</c:v>
                </c:pt>
                <c:pt idx="19">
                  <c:v>88.44</c:v>
                </c:pt>
                <c:pt idx="20">
                  <c:v>87.78</c:v>
                </c:pt>
                <c:pt idx="21">
                  <c:v>87.100000000000009</c:v>
                </c:pt>
                <c:pt idx="22">
                  <c:v>86.419999999999987</c:v>
                </c:pt>
                <c:pt idx="23">
                  <c:v>85.78</c:v>
                </c:pt>
                <c:pt idx="24">
                  <c:v>85.169999999999987</c:v>
                </c:pt>
                <c:pt idx="25">
                  <c:v>84.600000000000009</c:v>
                </c:pt>
                <c:pt idx="26">
                  <c:v>84.009999999999991</c:v>
                </c:pt>
                <c:pt idx="27">
                  <c:v>83.42</c:v>
                </c:pt>
                <c:pt idx="28">
                  <c:v>82.88</c:v>
                </c:pt>
                <c:pt idx="29">
                  <c:v>82.4</c:v>
                </c:pt>
                <c:pt idx="30">
                  <c:v>81.92</c:v>
                </c:pt>
                <c:pt idx="31">
                  <c:v>81.430000000000007</c:v>
                </c:pt>
                <c:pt idx="32">
                  <c:v>80.98</c:v>
                </c:pt>
                <c:pt idx="33">
                  <c:v>80.589999999999989</c:v>
                </c:pt>
                <c:pt idx="34">
                  <c:v>80.19</c:v>
                </c:pt>
                <c:pt idx="35">
                  <c:v>79.83</c:v>
                </c:pt>
                <c:pt idx="36">
                  <c:v>79.53</c:v>
                </c:pt>
                <c:pt idx="37">
                  <c:v>79.19</c:v>
                </c:pt>
                <c:pt idx="38">
                  <c:v>78.849999999999994</c:v>
                </c:pt>
                <c:pt idx="39">
                  <c:v>78.56</c:v>
                </c:pt>
                <c:pt idx="40">
                  <c:v>78.38</c:v>
                </c:pt>
                <c:pt idx="41">
                  <c:v>78.09</c:v>
                </c:pt>
                <c:pt idx="42">
                  <c:v>77.849999999999994</c:v>
                </c:pt>
                <c:pt idx="43">
                  <c:v>77.67</c:v>
                </c:pt>
                <c:pt idx="44">
                  <c:v>77.489999999999995</c:v>
                </c:pt>
                <c:pt idx="45">
                  <c:v>77.31</c:v>
                </c:pt>
                <c:pt idx="46">
                  <c:v>77.25</c:v>
                </c:pt>
                <c:pt idx="47">
                  <c:v>77.16</c:v>
                </c:pt>
                <c:pt idx="48">
                  <c:v>77.069999999999993</c:v>
                </c:pt>
                <c:pt idx="49">
                  <c:v>77.039999999999992</c:v>
                </c:pt>
                <c:pt idx="50">
                  <c:v>76.95</c:v>
                </c:pt>
                <c:pt idx="51">
                  <c:v>76.86</c:v>
                </c:pt>
                <c:pt idx="52">
                  <c:v>76.760000000000005</c:v>
                </c:pt>
                <c:pt idx="53">
                  <c:v>76.7</c:v>
                </c:pt>
                <c:pt idx="54">
                  <c:v>76.64</c:v>
                </c:pt>
                <c:pt idx="55">
                  <c:v>76.59</c:v>
                </c:pt>
                <c:pt idx="56">
                  <c:v>76.38</c:v>
                </c:pt>
                <c:pt idx="57">
                  <c:v>76.3</c:v>
                </c:pt>
                <c:pt idx="58">
                  <c:v>76.13000000000001</c:v>
                </c:pt>
                <c:pt idx="59">
                  <c:v>76.02000000000001</c:v>
                </c:pt>
                <c:pt idx="60">
                  <c:v>75.849999999999994</c:v>
                </c:pt>
                <c:pt idx="61">
                  <c:v>75.69</c:v>
                </c:pt>
                <c:pt idx="62">
                  <c:v>75.63</c:v>
                </c:pt>
                <c:pt idx="63">
                  <c:v>75.490000000000009</c:v>
                </c:pt>
                <c:pt idx="64">
                  <c:v>75.37</c:v>
                </c:pt>
                <c:pt idx="65">
                  <c:v>75.179999999999993</c:v>
                </c:pt>
                <c:pt idx="66">
                  <c:v>75.010000000000005</c:v>
                </c:pt>
                <c:pt idx="67">
                  <c:v>74.87</c:v>
                </c:pt>
                <c:pt idx="68">
                  <c:v>74.680000000000007</c:v>
                </c:pt>
                <c:pt idx="69">
                  <c:v>74.53</c:v>
                </c:pt>
                <c:pt idx="70">
                  <c:v>74.349999999999994</c:v>
                </c:pt>
                <c:pt idx="71">
                  <c:v>74.180000000000007</c:v>
                </c:pt>
                <c:pt idx="72">
                  <c:v>73.949999999999989</c:v>
                </c:pt>
                <c:pt idx="73">
                  <c:v>73.81</c:v>
                </c:pt>
                <c:pt idx="74">
                  <c:v>73.64</c:v>
                </c:pt>
                <c:pt idx="75">
                  <c:v>73.56</c:v>
                </c:pt>
                <c:pt idx="76">
                  <c:v>73.430000000000007</c:v>
                </c:pt>
                <c:pt idx="77">
                  <c:v>73.319999999999993</c:v>
                </c:pt>
                <c:pt idx="78">
                  <c:v>73.2</c:v>
                </c:pt>
                <c:pt idx="79">
                  <c:v>73.05</c:v>
                </c:pt>
                <c:pt idx="80">
                  <c:v>72.900000000000006</c:v>
                </c:pt>
                <c:pt idx="81">
                  <c:v>72.78</c:v>
                </c:pt>
                <c:pt idx="82">
                  <c:v>72.649999999999991</c:v>
                </c:pt>
                <c:pt idx="83">
                  <c:v>72.48</c:v>
                </c:pt>
                <c:pt idx="84">
                  <c:v>72.36</c:v>
                </c:pt>
                <c:pt idx="85">
                  <c:v>72.22</c:v>
                </c:pt>
                <c:pt idx="86">
                  <c:v>72.099999999999994</c:v>
                </c:pt>
                <c:pt idx="87">
                  <c:v>72.039999999999992</c:v>
                </c:pt>
                <c:pt idx="88">
                  <c:v>71.88</c:v>
                </c:pt>
                <c:pt idx="89">
                  <c:v>71.73</c:v>
                </c:pt>
                <c:pt idx="90">
                  <c:v>71.67</c:v>
                </c:pt>
                <c:pt idx="91">
                  <c:v>71.539999999999992</c:v>
                </c:pt>
                <c:pt idx="92">
                  <c:v>71.47999999999999</c:v>
                </c:pt>
                <c:pt idx="93">
                  <c:v>71.44</c:v>
                </c:pt>
                <c:pt idx="94">
                  <c:v>71.349999999999994</c:v>
                </c:pt>
                <c:pt idx="95">
                  <c:v>71.25</c:v>
                </c:pt>
                <c:pt idx="96">
                  <c:v>71.22</c:v>
                </c:pt>
                <c:pt idx="97">
                  <c:v>71.14</c:v>
                </c:pt>
                <c:pt idx="98">
                  <c:v>71.09</c:v>
                </c:pt>
                <c:pt idx="99">
                  <c:v>70.98</c:v>
                </c:pt>
                <c:pt idx="100">
                  <c:v>70.97</c:v>
                </c:pt>
                <c:pt idx="101">
                  <c:v>70.87</c:v>
                </c:pt>
                <c:pt idx="102">
                  <c:v>70.86</c:v>
                </c:pt>
                <c:pt idx="103">
                  <c:v>70.849999999999994</c:v>
                </c:pt>
                <c:pt idx="104">
                  <c:v>70.849999999999994</c:v>
                </c:pt>
                <c:pt idx="105">
                  <c:v>70.81</c:v>
                </c:pt>
                <c:pt idx="106">
                  <c:v>70.789999999999992</c:v>
                </c:pt>
                <c:pt idx="107">
                  <c:v>70.77</c:v>
                </c:pt>
                <c:pt idx="108">
                  <c:v>70.72</c:v>
                </c:pt>
                <c:pt idx="109">
                  <c:v>70.650000000000006</c:v>
                </c:pt>
                <c:pt idx="110">
                  <c:v>70.59</c:v>
                </c:pt>
                <c:pt idx="111">
                  <c:v>70.510000000000005</c:v>
                </c:pt>
                <c:pt idx="112">
                  <c:v>70.44</c:v>
                </c:pt>
                <c:pt idx="113">
                  <c:v>70.349999999999994</c:v>
                </c:pt>
                <c:pt idx="114">
                  <c:v>70.259999999999991</c:v>
                </c:pt>
                <c:pt idx="115">
                  <c:v>70.22999999999999</c:v>
                </c:pt>
                <c:pt idx="116">
                  <c:v>70.149999999999991</c:v>
                </c:pt>
                <c:pt idx="117">
                  <c:v>69.97</c:v>
                </c:pt>
                <c:pt idx="118">
                  <c:v>69.930000000000007</c:v>
                </c:pt>
                <c:pt idx="119">
                  <c:v>69.800000000000011</c:v>
                </c:pt>
                <c:pt idx="120">
                  <c:v>69.740000000000009</c:v>
                </c:pt>
                <c:pt idx="121">
                  <c:v>69.7</c:v>
                </c:pt>
                <c:pt idx="122">
                  <c:v>69.61</c:v>
                </c:pt>
                <c:pt idx="123">
                  <c:v>69.56</c:v>
                </c:pt>
                <c:pt idx="124">
                  <c:v>69.489999999999995</c:v>
                </c:pt>
                <c:pt idx="125">
                  <c:v>69.39</c:v>
                </c:pt>
                <c:pt idx="126">
                  <c:v>69.33</c:v>
                </c:pt>
                <c:pt idx="127">
                  <c:v>69.3</c:v>
                </c:pt>
                <c:pt idx="128">
                  <c:v>69.28</c:v>
                </c:pt>
                <c:pt idx="129">
                  <c:v>69.210000000000008</c:v>
                </c:pt>
                <c:pt idx="130">
                  <c:v>69.17</c:v>
                </c:pt>
                <c:pt idx="131">
                  <c:v>69.12</c:v>
                </c:pt>
                <c:pt idx="132">
                  <c:v>69.099999999999994</c:v>
                </c:pt>
                <c:pt idx="133">
                  <c:v>69.03</c:v>
                </c:pt>
                <c:pt idx="134">
                  <c:v>68.989999999999995</c:v>
                </c:pt>
                <c:pt idx="135">
                  <c:v>68.92</c:v>
                </c:pt>
                <c:pt idx="136">
                  <c:v>68.92</c:v>
                </c:pt>
                <c:pt idx="137">
                  <c:v>68.89</c:v>
                </c:pt>
                <c:pt idx="138">
                  <c:v>68.91</c:v>
                </c:pt>
                <c:pt idx="139">
                  <c:v>68.8</c:v>
                </c:pt>
                <c:pt idx="140">
                  <c:v>68.81</c:v>
                </c:pt>
                <c:pt idx="141">
                  <c:v>68.760000000000005</c:v>
                </c:pt>
                <c:pt idx="142">
                  <c:v>68.69</c:v>
                </c:pt>
                <c:pt idx="143">
                  <c:v>68.67</c:v>
                </c:pt>
                <c:pt idx="144">
                  <c:v>68.59</c:v>
                </c:pt>
                <c:pt idx="145">
                  <c:v>68.510000000000005</c:v>
                </c:pt>
                <c:pt idx="146">
                  <c:v>68.47</c:v>
                </c:pt>
                <c:pt idx="147">
                  <c:v>68.47</c:v>
                </c:pt>
                <c:pt idx="148">
                  <c:v>68.44</c:v>
                </c:pt>
                <c:pt idx="149">
                  <c:v>68.209999999999994</c:v>
                </c:pt>
                <c:pt idx="150">
                  <c:v>67.53</c:v>
                </c:pt>
                <c:pt idx="151">
                  <c:v>66.73</c:v>
                </c:pt>
                <c:pt idx="152">
                  <c:v>65.88</c:v>
                </c:pt>
                <c:pt idx="153">
                  <c:v>65.069999999999993</c:v>
                </c:pt>
                <c:pt idx="154">
                  <c:v>64.260000000000005</c:v>
                </c:pt>
                <c:pt idx="155">
                  <c:v>63.550000000000004</c:v>
                </c:pt>
                <c:pt idx="156">
                  <c:v>62.99</c:v>
                </c:pt>
                <c:pt idx="157">
                  <c:v>62.61</c:v>
                </c:pt>
                <c:pt idx="158">
                  <c:v>62.23</c:v>
                </c:pt>
                <c:pt idx="159">
                  <c:v>61.820000000000007</c:v>
                </c:pt>
                <c:pt idx="160">
                  <c:v>61.260000000000005</c:v>
                </c:pt>
                <c:pt idx="161">
                  <c:v>60.730000000000004</c:v>
                </c:pt>
                <c:pt idx="162">
                  <c:v>60.18</c:v>
                </c:pt>
                <c:pt idx="163">
                  <c:v>59.63</c:v>
                </c:pt>
                <c:pt idx="164">
                  <c:v>59.1</c:v>
                </c:pt>
                <c:pt idx="165">
                  <c:v>58.61</c:v>
                </c:pt>
                <c:pt idx="166">
                  <c:v>58.05</c:v>
                </c:pt>
                <c:pt idx="167">
                  <c:v>57.68</c:v>
                </c:pt>
                <c:pt idx="168">
                  <c:v>57.21</c:v>
                </c:pt>
                <c:pt idx="169">
                  <c:v>56.849999999999994</c:v>
                </c:pt>
                <c:pt idx="170">
                  <c:v>56.47</c:v>
                </c:pt>
                <c:pt idx="171">
                  <c:v>56.19</c:v>
                </c:pt>
                <c:pt idx="172">
                  <c:v>55.9</c:v>
                </c:pt>
                <c:pt idx="173">
                  <c:v>55.620000000000005</c:v>
                </c:pt>
                <c:pt idx="174">
                  <c:v>55.36</c:v>
                </c:pt>
                <c:pt idx="175">
                  <c:v>55.12</c:v>
                </c:pt>
                <c:pt idx="176">
                  <c:v>54.91</c:v>
                </c:pt>
                <c:pt idx="177">
                  <c:v>54.73</c:v>
                </c:pt>
                <c:pt idx="178">
                  <c:v>54.57</c:v>
                </c:pt>
                <c:pt idx="179">
                  <c:v>54.42</c:v>
                </c:pt>
                <c:pt idx="180">
                  <c:v>54.28</c:v>
                </c:pt>
                <c:pt idx="181">
                  <c:v>54.18</c:v>
                </c:pt>
                <c:pt idx="182">
                  <c:v>54.11</c:v>
                </c:pt>
                <c:pt idx="183">
                  <c:v>54.07</c:v>
                </c:pt>
                <c:pt idx="184">
                  <c:v>54</c:v>
                </c:pt>
                <c:pt idx="185">
                  <c:v>53.97</c:v>
                </c:pt>
                <c:pt idx="186">
                  <c:v>53.63</c:v>
                </c:pt>
                <c:pt idx="187">
                  <c:v>53.03</c:v>
                </c:pt>
                <c:pt idx="188">
                  <c:v>52.42</c:v>
                </c:pt>
                <c:pt idx="189">
                  <c:v>51.72</c:v>
                </c:pt>
                <c:pt idx="190">
                  <c:v>51.09</c:v>
                </c:pt>
                <c:pt idx="191">
                  <c:v>50.480000000000004</c:v>
                </c:pt>
                <c:pt idx="192">
                  <c:v>49.89</c:v>
                </c:pt>
                <c:pt idx="193">
                  <c:v>49.34</c:v>
                </c:pt>
                <c:pt idx="194">
                  <c:v>48.84</c:v>
                </c:pt>
                <c:pt idx="195">
                  <c:v>48.36</c:v>
                </c:pt>
                <c:pt idx="196">
                  <c:v>47.980000000000004</c:v>
                </c:pt>
                <c:pt idx="197">
                  <c:v>47.599999999999994</c:v>
                </c:pt>
                <c:pt idx="198">
                  <c:v>47.23</c:v>
                </c:pt>
                <c:pt idx="199">
                  <c:v>46.879999999999995</c:v>
                </c:pt>
                <c:pt idx="200">
                  <c:v>46.57</c:v>
                </c:pt>
                <c:pt idx="201">
                  <c:v>46.319999999999993</c:v>
                </c:pt>
                <c:pt idx="202">
                  <c:v>46.08</c:v>
                </c:pt>
                <c:pt idx="203">
                  <c:v>45.85</c:v>
                </c:pt>
                <c:pt idx="204">
                  <c:v>45.59</c:v>
                </c:pt>
                <c:pt idx="205">
                  <c:v>45.4</c:v>
                </c:pt>
                <c:pt idx="206">
                  <c:v>45.22</c:v>
                </c:pt>
                <c:pt idx="207">
                  <c:v>45.019999999999996</c:v>
                </c:pt>
                <c:pt idx="208">
                  <c:v>44.88</c:v>
                </c:pt>
                <c:pt idx="209">
                  <c:v>44.77</c:v>
                </c:pt>
                <c:pt idx="210">
                  <c:v>44.65</c:v>
                </c:pt>
                <c:pt idx="211">
                  <c:v>44.56</c:v>
                </c:pt>
                <c:pt idx="212">
                  <c:v>44.34</c:v>
                </c:pt>
                <c:pt idx="213">
                  <c:v>44.1</c:v>
                </c:pt>
                <c:pt idx="214">
                  <c:v>43.789999999999992</c:v>
                </c:pt>
                <c:pt idx="215">
                  <c:v>43.48</c:v>
                </c:pt>
                <c:pt idx="216">
                  <c:v>43.2</c:v>
                </c:pt>
                <c:pt idx="217">
                  <c:v>42.910000000000004</c:v>
                </c:pt>
                <c:pt idx="218">
                  <c:v>42.66</c:v>
                </c:pt>
                <c:pt idx="219">
                  <c:v>42.42</c:v>
                </c:pt>
                <c:pt idx="220">
                  <c:v>42.18</c:v>
                </c:pt>
                <c:pt idx="221">
                  <c:v>41.95</c:v>
                </c:pt>
                <c:pt idx="222">
                  <c:v>41.820000000000007</c:v>
                </c:pt>
                <c:pt idx="223">
                  <c:v>41.62</c:v>
                </c:pt>
                <c:pt idx="224">
                  <c:v>41.41</c:v>
                </c:pt>
                <c:pt idx="225">
                  <c:v>40.9</c:v>
                </c:pt>
                <c:pt idx="226">
                  <c:v>40.32</c:v>
                </c:pt>
                <c:pt idx="227">
                  <c:v>39.72</c:v>
                </c:pt>
                <c:pt idx="228">
                  <c:v>39.119999999999997</c:v>
                </c:pt>
                <c:pt idx="229">
                  <c:v>38.58</c:v>
                </c:pt>
                <c:pt idx="230">
                  <c:v>38.010000000000005</c:v>
                </c:pt>
                <c:pt idx="231">
                  <c:v>37.54</c:v>
                </c:pt>
                <c:pt idx="232">
                  <c:v>37.07</c:v>
                </c:pt>
                <c:pt idx="233">
                  <c:v>36.65</c:v>
                </c:pt>
                <c:pt idx="234">
                  <c:v>36.24</c:v>
                </c:pt>
                <c:pt idx="235">
                  <c:v>35.880000000000003</c:v>
                </c:pt>
                <c:pt idx="236">
                  <c:v>35.56</c:v>
                </c:pt>
                <c:pt idx="237">
                  <c:v>35.230000000000004</c:v>
                </c:pt>
                <c:pt idx="238">
                  <c:v>34.97</c:v>
                </c:pt>
                <c:pt idx="239">
                  <c:v>34.769999999999996</c:v>
                </c:pt>
                <c:pt idx="240">
                  <c:v>34.56</c:v>
                </c:pt>
                <c:pt idx="241">
                  <c:v>34.36</c:v>
                </c:pt>
                <c:pt idx="242">
                  <c:v>34.18</c:v>
                </c:pt>
                <c:pt idx="243">
                  <c:v>34.020000000000003</c:v>
                </c:pt>
                <c:pt idx="244">
                  <c:v>33.86</c:v>
                </c:pt>
                <c:pt idx="245">
                  <c:v>33.67</c:v>
                </c:pt>
                <c:pt idx="246">
                  <c:v>33.549999999999997</c:v>
                </c:pt>
                <c:pt idx="247">
                  <c:v>33.43</c:v>
                </c:pt>
                <c:pt idx="248">
                  <c:v>33.32</c:v>
                </c:pt>
                <c:pt idx="249">
                  <c:v>33.199999999999996</c:v>
                </c:pt>
                <c:pt idx="250">
                  <c:v>33.119999999999997</c:v>
                </c:pt>
                <c:pt idx="251">
                  <c:v>33.03</c:v>
                </c:pt>
                <c:pt idx="252">
                  <c:v>32.950000000000003</c:v>
                </c:pt>
                <c:pt idx="253">
                  <c:v>32.869999999999997</c:v>
                </c:pt>
                <c:pt idx="254">
                  <c:v>32.83</c:v>
                </c:pt>
                <c:pt idx="255">
                  <c:v>32.76</c:v>
                </c:pt>
                <c:pt idx="256">
                  <c:v>32.700000000000003</c:v>
                </c:pt>
                <c:pt idx="257">
                  <c:v>32.659999999999997</c:v>
                </c:pt>
                <c:pt idx="258">
                  <c:v>32.64</c:v>
                </c:pt>
                <c:pt idx="259">
                  <c:v>32.58</c:v>
                </c:pt>
                <c:pt idx="260">
                  <c:v>32.549999999999997</c:v>
                </c:pt>
                <c:pt idx="261">
                  <c:v>32.53</c:v>
                </c:pt>
                <c:pt idx="262">
                  <c:v>32.450000000000003</c:v>
                </c:pt>
                <c:pt idx="263">
                  <c:v>32.42</c:v>
                </c:pt>
                <c:pt idx="264">
                  <c:v>32.42</c:v>
                </c:pt>
                <c:pt idx="265">
                  <c:v>32.43</c:v>
                </c:pt>
                <c:pt idx="266">
                  <c:v>32.380000000000003</c:v>
                </c:pt>
                <c:pt idx="267">
                  <c:v>32.410000000000004</c:v>
                </c:pt>
                <c:pt idx="268">
                  <c:v>32.36</c:v>
                </c:pt>
                <c:pt idx="269">
                  <c:v>32.380000000000003</c:v>
                </c:pt>
                <c:pt idx="270">
                  <c:v>32.35</c:v>
                </c:pt>
                <c:pt idx="271">
                  <c:v>32.33</c:v>
                </c:pt>
                <c:pt idx="272">
                  <c:v>32.31</c:v>
                </c:pt>
                <c:pt idx="273">
                  <c:v>32.32</c:v>
                </c:pt>
                <c:pt idx="274">
                  <c:v>32.32</c:v>
                </c:pt>
                <c:pt idx="275">
                  <c:v>32.32</c:v>
                </c:pt>
                <c:pt idx="276">
                  <c:v>32.32</c:v>
                </c:pt>
                <c:pt idx="277">
                  <c:v>32.28</c:v>
                </c:pt>
                <c:pt idx="278">
                  <c:v>32.269999999999996</c:v>
                </c:pt>
                <c:pt idx="279">
                  <c:v>32.29</c:v>
                </c:pt>
                <c:pt idx="280">
                  <c:v>32.269999999999996</c:v>
                </c:pt>
                <c:pt idx="281">
                  <c:v>32.24</c:v>
                </c:pt>
                <c:pt idx="282">
                  <c:v>32.299999999999997</c:v>
                </c:pt>
                <c:pt idx="283">
                  <c:v>32.269999999999996</c:v>
                </c:pt>
                <c:pt idx="284">
                  <c:v>32.299999999999997</c:v>
                </c:pt>
                <c:pt idx="285">
                  <c:v>32.269999999999996</c:v>
                </c:pt>
                <c:pt idx="286">
                  <c:v>32.28</c:v>
                </c:pt>
                <c:pt idx="287">
                  <c:v>32.28</c:v>
                </c:pt>
                <c:pt idx="288">
                  <c:v>32.269999999999996</c:v>
                </c:pt>
                <c:pt idx="289">
                  <c:v>32.24</c:v>
                </c:pt>
                <c:pt idx="290">
                  <c:v>32.269999999999996</c:v>
                </c:pt>
                <c:pt idx="291">
                  <c:v>32.25</c:v>
                </c:pt>
                <c:pt idx="292">
                  <c:v>32.25</c:v>
                </c:pt>
                <c:pt idx="293">
                  <c:v>32.22</c:v>
                </c:pt>
                <c:pt idx="294">
                  <c:v>32.229999999999997</c:v>
                </c:pt>
                <c:pt idx="295">
                  <c:v>32.18</c:v>
                </c:pt>
                <c:pt idx="296">
                  <c:v>32.19</c:v>
                </c:pt>
                <c:pt idx="297">
                  <c:v>32.17</c:v>
                </c:pt>
                <c:pt idx="298">
                  <c:v>32.120000000000005</c:v>
                </c:pt>
                <c:pt idx="299">
                  <c:v>32.130000000000003</c:v>
                </c:pt>
                <c:pt idx="300">
                  <c:v>32.130000000000003</c:v>
                </c:pt>
                <c:pt idx="301">
                  <c:v>32.120000000000005</c:v>
                </c:pt>
                <c:pt idx="302">
                  <c:v>32.130000000000003</c:v>
                </c:pt>
                <c:pt idx="303">
                  <c:v>32.1</c:v>
                </c:pt>
                <c:pt idx="304">
                  <c:v>32.15</c:v>
                </c:pt>
                <c:pt idx="305">
                  <c:v>32.130000000000003</c:v>
                </c:pt>
                <c:pt idx="306">
                  <c:v>32.15</c:v>
                </c:pt>
                <c:pt idx="307">
                  <c:v>32.15</c:v>
                </c:pt>
                <c:pt idx="308">
                  <c:v>32.08</c:v>
                </c:pt>
                <c:pt idx="309">
                  <c:v>32.07</c:v>
                </c:pt>
                <c:pt idx="310">
                  <c:v>32.1</c:v>
                </c:pt>
                <c:pt idx="311">
                  <c:v>32.06</c:v>
                </c:pt>
                <c:pt idx="312">
                  <c:v>32.049999999999997</c:v>
                </c:pt>
                <c:pt idx="313">
                  <c:v>32.06</c:v>
                </c:pt>
                <c:pt idx="314">
                  <c:v>32.06</c:v>
                </c:pt>
                <c:pt idx="315">
                  <c:v>32.1</c:v>
                </c:pt>
                <c:pt idx="316">
                  <c:v>32.03</c:v>
                </c:pt>
                <c:pt idx="317">
                  <c:v>32.049999999999997</c:v>
                </c:pt>
                <c:pt idx="318">
                  <c:v>32.03</c:v>
                </c:pt>
                <c:pt idx="319">
                  <c:v>32.120000000000005</c:v>
                </c:pt>
                <c:pt idx="320">
                  <c:v>32.090000000000003</c:v>
                </c:pt>
                <c:pt idx="321">
                  <c:v>32.06</c:v>
                </c:pt>
                <c:pt idx="322">
                  <c:v>32.06</c:v>
                </c:pt>
                <c:pt idx="323">
                  <c:v>32.049999999999997</c:v>
                </c:pt>
                <c:pt idx="324">
                  <c:v>32.06</c:v>
                </c:pt>
                <c:pt idx="325">
                  <c:v>32.049999999999997</c:v>
                </c:pt>
                <c:pt idx="326">
                  <c:v>32.049999999999997</c:v>
                </c:pt>
                <c:pt idx="327">
                  <c:v>32.049999999999997</c:v>
                </c:pt>
                <c:pt idx="328">
                  <c:v>32.090000000000003</c:v>
                </c:pt>
                <c:pt idx="329">
                  <c:v>32.03</c:v>
                </c:pt>
                <c:pt idx="330">
                  <c:v>32.01</c:v>
                </c:pt>
                <c:pt idx="331">
                  <c:v>31.99</c:v>
                </c:pt>
                <c:pt idx="332">
                  <c:v>32.019999999999996</c:v>
                </c:pt>
                <c:pt idx="333">
                  <c:v>32.01</c:v>
                </c:pt>
                <c:pt idx="334">
                  <c:v>31.99</c:v>
                </c:pt>
                <c:pt idx="335">
                  <c:v>31.96</c:v>
                </c:pt>
                <c:pt idx="336">
                  <c:v>31.97</c:v>
                </c:pt>
                <c:pt idx="337">
                  <c:v>31.96</c:v>
                </c:pt>
                <c:pt idx="338">
                  <c:v>31.939999999999998</c:v>
                </c:pt>
                <c:pt idx="339">
                  <c:v>31.93</c:v>
                </c:pt>
                <c:pt idx="340">
                  <c:v>31.909999999999997</c:v>
                </c:pt>
                <c:pt idx="341">
                  <c:v>31.9</c:v>
                </c:pt>
                <c:pt idx="342">
                  <c:v>31.89</c:v>
                </c:pt>
                <c:pt idx="343">
                  <c:v>31.840000000000003</c:v>
                </c:pt>
                <c:pt idx="344">
                  <c:v>31.810000000000002</c:v>
                </c:pt>
                <c:pt idx="345">
                  <c:v>31.82</c:v>
                </c:pt>
                <c:pt idx="346">
                  <c:v>31.840000000000003</c:v>
                </c:pt>
                <c:pt idx="347">
                  <c:v>31.86</c:v>
                </c:pt>
                <c:pt idx="348">
                  <c:v>31.840000000000003</c:v>
                </c:pt>
                <c:pt idx="349">
                  <c:v>31.840000000000003</c:v>
                </c:pt>
                <c:pt idx="350">
                  <c:v>31.86</c:v>
                </c:pt>
                <c:pt idx="351">
                  <c:v>31.840000000000003</c:v>
                </c:pt>
                <c:pt idx="352">
                  <c:v>31.810000000000002</c:v>
                </c:pt>
                <c:pt idx="353">
                  <c:v>31.82</c:v>
                </c:pt>
                <c:pt idx="354">
                  <c:v>31.83</c:v>
                </c:pt>
                <c:pt idx="355">
                  <c:v>31.8</c:v>
                </c:pt>
                <c:pt idx="356">
                  <c:v>31.810000000000002</c:v>
                </c:pt>
                <c:pt idx="357">
                  <c:v>31.76</c:v>
                </c:pt>
                <c:pt idx="358">
                  <c:v>31.78</c:v>
                </c:pt>
                <c:pt idx="359">
                  <c:v>31.74</c:v>
                </c:pt>
                <c:pt idx="360">
                  <c:v>31.76</c:v>
                </c:pt>
                <c:pt idx="361">
                  <c:v>31.73</c:v>
                </c:pt>
                <c:pt idx="362">
                  <c:v>31.74</c:v>
                </c:pt>
                <c:pt idx="363">
                  <c:v>31.720000000000002</c:v>
                </c:pt>
                <c:pt idx="364">
                  <c:v>31.720000000000002</c:v>
                </c:pt>
                <c:pt idx="365">
                  <c:v>31.720000000000002</c:v>
                </c:pt>
                <c:pt idx="366">
                  <c:v>31.69</c:v>
                </c:pt>
                <c:pt idx="367">
                  <c:v>31.720000000000002</c:v>
                </c:pt>
                <c:pt idx="368">
                  <c:v>31.69</c:v>
                </c:pt>
                <c:pt idx="369">
                  <c:v>31.76</c:v>
                </c:pt>
                <c:pt idx="370">
                  <c:v>31.720000000000002</c:v>
                </c:pt>
                <c:pt idx="371">
                  <c:v>31.7</c:v>
                </c:pt>
                <c:pt idx="372">
                  <c:v>31.7</c:v>
                </c:pt>
                <c:pt idx="373">
                  <c:v>31.69</c:v>
                </c:pt>
                <c:pt idx="374">
                  <c:v>31.7</c:v>
                </c:pt>
                <c:pt idx="375">
                  <c:v>31.7</c:v>
                </c:pt>
                <c:pt idx="376">
                  <c:v>31.7</c:v>
                </c:pt>
                <c:pt idx="377">
                  <c:v>31.66</c:v>
                </c:pt>
                <c:pt idx="378">
                  <c:v>31.66</c:v>
                </c:pt>
                <c:pt idx="379">
                  <c:v>31.720000000000002</c:v>
                </c:pt>
                <c:pt idx="380">
                  <c:v>31.669999999999998</c:v>
                </c:pt>
                <c:pt idx="381">
                  <c:v>31.66</c:v>
                </c:pt>
                <c:pt idx="382">
                  <c:v>31.65</c:v>
                </c:pt>
                <c:pt idx="383">
                  <c:v>31.66</c:v>
                </c:pt>
                <c:pt idx="384">
                  <c:v>31.66</c:v>
                </c:pt>
                <c:pt idx="385">
                  <c:v>31.669999999999998</c:v>
                </c:pt>
                <c:pt idx="386">
                  <c:v>31.61</c:v>
                </c:pt>
                <c:pt idx="387">
                  <c:v>31.509999999999998</c:v>
                </c:pt>
                <c:pt idx="388">
                  <c:v>31.400000000000002</c:v>
                </c:pt>
                <c:pt idx="389">
                  <c:v>31.28</c:v>
                </c:pt>
                <c:pt idx="390">
                  <c:v>31.099999999999998</c:v>
                </c:pt>
                <c:pt idx="391">
                  <c:v>30.97</c:v>
                </c:pt>
                <c:pt idx="392">
                  <c:v>30.779999999999998</c:v>
                </c:pt>
                <c:pt idx="393">
                  <c:v>30.6</c:v>
                </c:pt>
                <c:pt idx="394">
                  <c:v>30.43</c:v>
                </c:pt>
                <c:pt idx="395">
                  <c:v>30.23</c:v>
                </c:pt>
                <c:pt idx="396">
                  <c:v>30.03</c:v>
                </c:pt>
                <c:pt idx="397">
                  <c:v>29.89</c:v>
                </c:pt>
                <c:pt idx="398">
                  <c:v>29.689999999999998</c:v>
                </c:pt>
                <c:pt idx="399">
                  <c:v>29.529999999999998</c:v>
                </c:pt>
                <c:pt idx="400">
                  <c:v>29.36</c:v>
                </c:pt>
                <c:pt idx="401">
                  <c:v>29.16</c:v>
                </c:pt>
                <c:pt idx="402">
                  <c:v>28.990000000000002</c:v>
                </c:pt>
                <c:pt idx="403">
                  <c:v>28.849999999999998</c:v>
                </c:pt>
                <c:pt idx="404">
                  <c:v>28.71</c:v>
                </c:pt>
                <c:pt idx="405">
                  <c:v>28.580000000000002</c:v>
                </c:pt>
                <c:pt idx="406">
                  <c:v>28.53</c:v>
                </c:pt>
                <c:pt idx="407">
                  <c:v>28.509999999999998</c:v>
                </c:pt>
                <c:pt idx="408">
                  <c:v>28.47</c:v>
                </c:pt>
                <c:pt idx="409">
                  <c:v>28.439999999999998</c:v>
                </c:pt>
                <c:pt idx="410">
                  <c:v>28.4</c:v>
                </c:pt>
                <c:pt idx="411">
                  <c:v>28.410000000000004</c:v>
                </c:pt>
                <c:pt idx="412">
                  <c:v>28.39</c:v>
                </c:pt>
                <c:pt idx="413">
                  <c:v>28.39</c:v>
                </c:pt>
                <c:pt idx="414">
                  <c:v>28.39</c:v>
                </c:pt>
                <c:pt idx="415">
                  <c:v>28.380000000000003</c:v>
                </c:pt>
                <c:pt idx="416">
                  <c:v>28.330000000000002</c:v>
                </c:pt>
                <c:pt idx="417">
                  <c:v>28.37</c:v>
                </c:pt>
                <c:pt idx="418">
                  <c:v>28.330000000000002</c:v>
                </c:pt>
                <c:pt idx="419">
                  <c:v>28.3</c:v>
                </c:pt>
                <c:pt idx="420">
                  <c:v>28.24</c:v>
                </c:pt>
                <c:pt idx="421">
                  <c:v>28.24</c:v>
                </c:pt>
                <c:pt idx="422">
                  <c:v>28.21</c:v>
                </c:pt>
                <c:pt idx="423">
                  <c:v>28.189999999999998</c:v>
                </c:pt>
                <c:pt idx="424">
                  <c:v>28.21</c:v>
                </c:pt>
                <c:pt idx="425">
                  <c:v>28.159999999999997</c:v>
                </c:pt>
                <c:pt idx="426">
                  <c:v>28.11</c:v>
                </c:pt>
                <c:pt idx="427">
                  <c:v>28.07</c:v>
                </c:pt>
                <c:pt idx="428">
                  <c:v>28.07</c:v>
                </c:pt>
                <c:pt idx="429">
                  <c:v>28.02</c:v>
                </c:pt>
                <c:pt idx="430">
                  <c:v>27.99</c:v>
                </c:pt>
                <c:pt idx="431">
                  <c:v>27.95</c:v>
                </c:pt>
                <c:pt idx="432">
                  <c:v>27.959999999999997</c:v>
                </c:pt>
                <c:pt idx="433">
                  <c:v>27.88</c:v>
                </c:pt>
                <c:pt idx="434">
                  <c:v>27.839999999999996</c:v>
                </c:pt>
                <c:pt idx="435">
                  <c:v>27.839999999999996</c:v>
                </c:pt>
                <c:pt idx="436">
                  <c:v>27.799999999999997</c:v>
                </c:pt>
                <c:pt idx="437">
                  <c:v>27.78</c:v>
                </c:pt>
                <c:pt idx="438">
                  <c:v>27.71</c:v>
                </c:pt>
                <c:pt idx="439">
                  <c:v>27.66</c:v>
                </c:pt>
                <c:pt idx="440">
                  <c:v>27.68</c:v>
                </c:pt>
                <c:pt idx="441">
                  <c:v>27.63</c:v>
                </c:pt>
                <c:pt idx="442">
                  <c:v>27.59</c:v>
                </c:pt>
                <c:pt idx="443">
                  <c:v>27.54</c:v>
                </c:pt>
                <c:pt idx="444">
                  <c:v>27.480000000000004</c:v>
                </c:pt>
                <c:pt idx="445">
                  <c:v>27.47</c:v>
                </c:pt>
                <c:pt idx="446">
                  <c:v>27.42</c:v>
                </c:pt>
                <c:pt idx="447">
                  <c:v>27.39</c:v>
                </c:pt>
                <c:pt idx="448">
                  <c:v>27.360000000000003</c:v>
                </c:pt>
                <c:pt idx="449">
                  <c:v>27.34</c:v>
                </c:pt>
                <c:pt idx="450">
                  <c:v>27.3</c:v>
                </c:pt>
                <c:pt idx="451">
                  <c:v>27.259999999999998</c:v>
                </c:pt>
                <c:pt idx="452">
                  <c:v>27.22</c:v>
                </c:pt>
                <c:pt idx="453">
                  <c:v>27.200000000000003</c:v>
                </c:pt>
                <c:pt idx="454">
                  <c:v>27.15</c:v>
                </c:pt>
                <c:pt idx="455">
                  <c:v>27.14</c:v>
                </c:pt>
                <c:pt idx="456">
                  <c:v>27.09</c:v>
                </c:pt>
                <c:pt idx="457">
                  <c:v>27.09</c:v>
                </c:pt>
                <c:pt idx="458">
                  <c:v>27.07</c:v>
                </c:pt>
                <c:pt idx="459">
                  <c:v>27</c:v>
                </c:pt>
                <c:pt idx="460">
                  <c:v>27</c:v>
                </c:pt>
                <c:pt idx="461">
                  <c:v>26.939999999999998</c:v>
                </c:pt>
                <c:pt idx="462">
                  <c:v>26.95</c:v>
                </c:pt>
                <c:pt idx="463">
                  <c:v>26.9</c:v>
                </c:pt>
                <c:pt idx="464">
                  <c:v>26.85</c:v>
                </c:pt>
                <c:pt idx="465">
                  <c:v>26.83</c:v>
                </c:pt>
                <c:pt idx="466">
                  <c:v>26.79</c:v>
                </c:pt>
                <c:pt idx="467">
                  <c:v>26.77</c:v>
                </c:pt>
                <c:pt idx="468">
                  <c:v>26.77</c:v>
                </c:pt>
                <c:pt idx="469">
                  <c:v>26.73</c:v>
                </c:pt>
                <c:pt idx="470">
                  <c:v>26.68</c:v>
                </c:pt>
                <c:pt idx="471">
                  <c:v>26.66</c:v>
                </c:pt>
                <c:pt idx="472">
                  <c:v>26.66</c:v>
                </c:pt>
                <c:pt idx="473">
                  <c:v>26.63</c:v>
                </c:pt>
                <c:pt idx="474">
                  <c:v>26.63</c:v>
                </c:pt>
                <c:pt idx="475">
                  <c:v>26.58</c:v>
                </c:pt>
                <c:pt idx="476">
                  <c:v>26.520000000000003</c:v>
                </c:pt>
                <c:pt idx="477">
                  <c:v>26.53</c:v>
                </c:pt>
                <c:pt idx="478">
                  <c:v>26.490000000000002</c:v>
                </c:pt>
                <c:pt idx="479">
                  <c:v>26.48</c:v>
                </c:pt>
                <c:pt idx="480">
                  <c:v>26.48</c:v>
                </c:pt>
                <c:pt idx="481">
                  <c:v>26.44</c:v>
                </c:pt>
                <c:pt idx="482">
                  <c:v>26.349999999999998</c:v>
                </c:pt>
                <c:pt idx="483">
                  <c:v>26.37</c:v>
                </c:pt>
                <c:pt idx="484">
                  <c:v>26.38</c:v>
                </c:pt>
                <c:pt idx="485">
                  <c:v>26.34</c:v>
                </c:pt>
                <c:pt idx="486">
                  <c:v>26.299999999999997</c:v>
                </c:pt>
                <c:pt idx="487">
                  <c:v>26.32</c:v>
                </c:pt>
                <c:pt idx="488">
                  <c:v>26.269999999999996</c:v>
                </c:pt>
                <c:pt idx="489">
                  <c:v>26.230000000000004</c:v>
                </c:pt>
                <c:pt idx="490">
                  <c:v>26.25</c:v>
                </c:pt>
                <c:pt idx="491">
                  <c:v>26.230000000000004</c:v>
                </c:pt>
                <c:pt idx="492">
                  <c:v>26.17</c:v>
                </c:pt>
                <c:pt idx="493">
                  <c:v>26.150000000000002</c:v>
                </c:pt>
                <c:pt idx="494">
                  <c:v>26.13</c:v>
                </c:pt>
                <c:pt idx="495">
                  <c:v>26.13</c:v>
                </c:pt>
                <c:pt idx="496">
                  <c:v>26.099999999999998</c:v>
                </c:pt>
                <c:pt idx="497">
                  <c:v>26.080000000000002</c:v>
                </c:pt>
                <c:pt idx="498">
                  <c:v>26.099999999999998</c:v>
                </c:pt>
                <c:pt idx="499">
                  <c:v>26.05</c:v>
                </c:pt>
                <c:pt idx="500">
                  <c:v>26</c:v>
                </c:pt>
                <c:pt idx="501">
                  <c:v>26</c:v>
                </c:pt>
                <c:pt idx="502">
                  <c:v>25.97</c:v>
                </c:pt>
                <c:pt idx="503">
                  <c:v>26</c:v>
                </c:pt>
                <c:pt idx="504">
                  <c:v>25.97</c:v>
                </c:pt>
                <c:pt idx="505">
                  <c:v>25.939999999999998</c:v>
                </c:pt>
                <c:pt idx="506">
                  <c:v>25.96</c:v>
                </c:pt>
                <c:pt idx="507">
                  <c:v>25.93</c:v>
                </c:pt>
                <c:pt idx="508">
                  <c:v>25.89</c:v>
                </c:pt>
                <c:pt idx="509">
                  <c:v>25.9</c:v>
                </c:pt>
                <c:pt idx="510">
                  <c:v>25.880000000000003</c:v>
                </c:pt>
                <c:pt idx="511">
                  <c:v>25.87</c:v>
                </c:pt>
                <c:pt idx="512">
                  <c:v>25.85</c:v>
                </c:pt>
                <c:pt idx="513">
                  <c:v>25.85</c:v>
                </c:pt>
                <c:pt idx="514">
                  <c:v>25.81</c:v>
                </c:pt>
                <c:pt idx="515">
                  <c:v>25.77</c:v>
                </c:pt>
                <c:pt idx="516">
                  <c:v>25.77</c:v>
                </c:pt>
                <c:pt idx="517">
                  <c:v>25.790000000000003</c:v>
                </c:pt>
                <c:pt idx="518">
                  <c:v>25.75</c:v>
                </c:pt>
                <c:pt idx="519">
                  <c:v>25.77</c:v>
                </c:pt>
                <c:pt idx="520">
                  <c:v>25.72</c:v>
                </c:pt>
                <c:pt idx="521">
                  <c:v>25.74</c:v>
                </c:pt>
                <c:pt idx="522">
                  <c:v>25.7</c:v>
                </c:pt>
                <c:pt idx="523">
                  <c:v>25.7</c:v>
                </c:pt>
                <c:pt idx="524">
                  <c:v>25.7</c:v>
                </c:pt>
                <c:pt idx="525">
                  <c:v>25.7</c:v>
                </c:pt>
                <c:pt idx="526">
                  <c:v>25.67</c:v>
                </c:pt>
                <c:pt idx="527">
                  <c:v>25.67</c:v>
                </c:pt>
                <c:pt idx="528">
                  <c:v>25.68</c:v>
                </c:pt>
                <c:pt idx="529">
                  <c:v>25.65</c:v>
                </c:pt>
                <c:pt idx="530">
                  <c:v>25.630000000000003</c:v>
                </c:pt>
                <c:pt idx="531">
                  <c:v>25.630000000000003</c:v>
                </c:pt>
                <c:pt idx="532">
                  <c:v>25.619999999999997</c:v>
                </c:pt>
                <c:pt idx="533">
                  <c:v>25.58</c:v>
                </c:pt>
                <c:pt idx="534">
                  <c:v>25.6</c:v>
                </c:pt>
                <c:pt idx="535">
                  <c:v>25.560000000000002</c:v>
                </c:pt>
                <c:pt idx="536">
                  <c:v>25.57</c:v>
                </c:pt>
                <c:pt idx="537">
                  <c:v>25.6</c:v>
                </c:pt>
                <c:pt idx="538">
                  <c:v>25.54</c:v>
                </c:pt>
                <c:pt idx="539">
                  <c:v>25.57</c:v>
                </c:pt>
                <c:pt idx="540">
                  <c:v>25.53</c:v>
                </c:pt>
                <c:pt idx="541">
                  <c:v>25.52</c:v>
                </c:pt>
                <c:pt idx="542">
                  <c:v>25.49</c:v>
                </c:pt>
                <c:pt idx="543">
                  <c:v>25.52</c:v>
                </c:pt>
                <c:pt idx="544">
                  <c:v>25.53</c:v>
                </c:pt>
                <c:pt idx="545">
                  <c:v>25.49</c:v>
                </c:pt>
                <c:pt idx="546">
                  <c:v>25.459999999999997</c:v>
                </c:pt>
                <c:pt idx="547">
                  <c:v>25.459999999999997</c:v>
                </c:pt>
                <c:pt idx="548">
                  <c:v>25.459999999999997</c:v>
                </c:pt>
                <c:pt idx="549">
                  <c:v>25.459999999999997</c:v>
                </c:pt>
                <c:pt idx="550">
                  <c:v>25.459999999999997</c:v>
                </c:pt>
                <c:pt idx="551">
                  <c:v>25.419999999999998</c:v>
                </c:pt>
                <c:pt idx="552">
                  <c:v>25.419999999999998</c:v>
                </c:pt>
                <c:pt idx="553">
                  <c:v>25.419999999999998</c:v>
                </c:pt>
                <c:pt idx="554">
                  <c:v>25.39</c:v>
                </c:pt>
                <c:pt idx="555">
                  <c:v>25.39</c:v>
                </c:pt>
                <c:pt idx="556">
                  <c:v>25.41</c:v>
                </c:pt>
                <c:pt idx="557">
                  <c:v>25.39</c:v>
                </c:pt>
                <c:pt idx="558">
                  <c:v>25.35</c:v>
                </c:pt>
              </c:numCache>
            </c:numRef>
          </c:yVal>
          <c:smooth val="1"/>
          <c:extLst>
            <c:ext xmlns:c16="http://schemas.microsoft.com/office/drawing/2014/chart" uri="{C3380CC4-5D6E-409C-BE32-E72D297353CC}">
              <c16:uniqueId val="{00000000-99B3-430C-AF1F-27AA2120C1DD}"/>
            </c:ext>
          </c:extLst>
        </c:ser>
        <c:ser>
          <c:idx val="1"/>
          <c:order val="1"/>
          <c:tx>
            <c:v>Thermocouple 1</c:v>
          </c:tx>
          <c:spPr>
            <a:ln w="38100">
              <a:solidFill>
                <a:srgbClr val="FFD883"/>
              </a:solidFill>
            </a:ln>
          </c:spPr>
          <c:marker>
            <c:symbol val="none"/>
          </c:marker>
          <c:xVal>
            <c:numRef>
              <c:f>Data!$G$8:$G$566</c:f>
              <c:numCache>
                <c:formatCode>General</c:formatCode>
                <c:ptCount val="55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numCache>
            </c:numRef>
          </c:xVal>
          <c:yVal>
            <c:numRef>
              <c:f>Data!$D$8:$D$566</c:f>
              <c:numCache>
                <c:formatCode>General</c:formatCode>
                <c:ptCount val="559"/>
                <c:pt idx="0">
                  <c:v>99.009999999999991</c:v>
                </c:pt>
                <c:pt idx="1">
                  <c:v>98.94</c:v>
                </c:pt>
                <c:pt idx="2">
                  <c:v>99.02</c:v>
                </c:pt>
                <c:pt idx="3">
                  <c:v>98.69</c:v>
                </c:pt>
                <c:pt idx="4">
                  <c:v>97.27000000000001</c:v>
                </c:pt>
                <c:pt idx="5">
                  <c:v>95.54</c:v>
                </c:pt>
                <c:pt idx="6">
                  <c:v>93.580000000000013</c:v>
                </c:pt>
                <c:pt idx="7">
                  <c:v>91.76</c:v>
                </c:pt>
                <c:pt idx="8">
                  <c:v>89.920000000000016</c:v>
                </c:pt>
                <c:pt idx="9">
                  <c:v>88.23</c:v>
                </c:pt>
                <c:pt idx="10">
                  <c:v>86.72</c:v>
                </c:pt>
                <c:pt idx="11">
                  <c:v>85.24</c:v>
                </c:pt>
                <c:pt idx="12">
                  <c:v>83.889999999999986</c:v>
                </c:pt>
                <c:pt idx="13">
                  <c:v>82.710000000000008</c:v>
                </c:pt>
                <c:pt idx="14">
                  <c:v>81.52</c:v>
                </c:pt>
                <c:pt idx="15">
                  <c:v>80.47</c:v>
                </c:pt>
                <c:pt idx="16">
                  <c:v>79.45</c:v>
                </c:pt>
                <c:pt idx="17">
                  <c:v>78.47</c:v>
                </c:pt>
                <c:pt idx="18">
                  <c:v>77.63</c:v>
                </c:pt>
                <c:pt idx="19">
                  <c:v>76.8</c:v>
                </c:pt>
                <c:pt idx="20">
                  <c:v>75.98</c:v>
                </c:pt>
                <c:pt idx="21">
                  <c:v>75.22999999999999</c:v>
                </c:pt>
                <c:pt idx="22">
                  <c:v>74.52</c:v>
                </c:pt>
                <c:pt idx="23">
                  <c:v>73.81</c:v>
                </c:pt>
                <c:pt idx="24">
                  <c:v>73.239999999999995</c:v>
                </c:pt>
                <c:pt idx="25">
                  <c:v>72.55</c:v>
                </c:pt>
                <c:pt idx="26">
                  <c:v>71.83</c:v>
                </c:pt>
                <c:pt idx="27">
                  <c:v>71.34</c:v>
                </c:pt>
                <c:pt idx="28">
                  <c:v>70.819999999999993</c:v>
                </c:pt>
                <c:pt idx="29">
                  <c:v>70.27</c:v>
                </c:pt>
                <c:pt idx="30">
                  <c:v>69.75</c:v>
                </c:pt>
                <c:pt idx="31">
                  <c:v>69.27</c:v>
                </c:pt>
                <c:pt idx="32">
                  <c:v>68.86</c:v>
                </c:pt>
                <c:pt idx="33">
                  <c:v>68.45</c:v>
                </c:pt>
                <c:pt idx="34">
                  <c:v>67.990000000000009</c:v>
                </c:pt>
                <c:pt idx="35">
                  <c:v>67.539999999999992</c:v>
                </c:pt>
                <c:pt idx="36">
                  <c:v>67.16</c:v>
                </c:pt>
                <c:pt idx="37">
                  <c:v>66.790000000000006</c:v>
                </c:pt>
                <c:pt idx="38">
                  <c:v>66.39</c:v>
                </c:pt>
                <c:pt idx="39">
                  <c:v>66.08</c:v>
                </c:pt>
                <c:pt idx="40">
                  <c:v>65.84</c:v>
                </c:pt>
                <c:pt idx="41">
                  <c:v>65.540000000000006</c:v>
                </c:pt>
                <c:pt idx="42">
                  <c:v>65.41</c:v>
                </c:pt>
                <c:pt idx="43">
                  <c:v>65.25</c:v>
                </c:pt>
                <c:pt idx="44">
                  <c:v>65.17</c:v>
                </c:pt>
                <c:pt idx="45">
                  <c:v>64.97</c:v>
                </c:pt>
                <c:pt idx="46">
                  <c:v>64.86</c:v>
                </c:pt>
                <c:pt idx="47">
                  <c:v>64.740000000000009</c:v>
                </c:pt>
                <c:pt idx="48">
                  <c:v>64.599999999999994</c:v>
                </c:pt>
                <c:pt idx="49">
                  <c:v>64.5</c:v>
                </c:pt>
                <c:pt idx="50">
                  <c:v>64.37</c:v>
                </c:pt>
                <c:pt idx="51">
                  <c:v>64.3</c:v>
                </c:pt>
                <c:pt idx="52">
                  <c:v>64.290000000000006</c:v>
                </c:pt>
                <c:pt idx="53">
                  <c:v>64.23</c:v>
                </c:pt>
                <c:pt idx="54">
                  <c:v>64.19</c:v>
                </c:pt>
                <c:pt idx="55">
                  <c:v>64.099999999999994</c:v>
                </c:pt>
                <c:pt idx="56">
                  <c:v>63.51</c:v>
                </c:pt>
                <c:pt idx="57">
                  <c:v>62.99</c:v>
                </c:pt>
                <c:pt idx="58">
                  <c:v>62.71</c:v>
                </c:pt>
                <c:pt idx="59">
                  <c:v>62.45</c:v>
                </c:pt>
                <c:pt idx="60">
                  <c:v>62.24</c:v>
                </c:pt>
                <c:pt idx="61">
                  <c:v>61.97</c:v>
                </c:pt>
                <c:pt idx="62">
                  <c:v>61.730000000000004</c:v>
                </c:pt>
                <c:pt idx="63">
                  <c:v>61.54</c:v>
                </c:pt>
                <c:pt idx="64">
                  <c:v>61.319999999999993</c:v>
                </c:pt>
                <c:pt idx="65">
                  <c:v>61.120000000000005</c:v>
                </c:pt>
                <c:pt idx="66">
                  <c:v>60.99</c:v>
                </c:pt>
                <c:pt idx="67">
                  <c:v>60.839999999999996</c:v>
                </c:pt>
                <c:pt idx="68">
                  <c:v>60.629999999999995</c:v>
                </c:pt>
                <c:pt idx="69">
                  <c:v>60.570000000000007</c:v>
                </c:pt>
                <c:pt idx="70">
                  <c:v>60.5</c:v>
                </c:pt>
                <c:pt idx="71">
                  <c:v>60.32</c:v>
                </c:pt>
                <c:pt idx="72">
                  <c:v>60.19</c:v>
                </c:pt>
                <c:pt idx="73">
                  <c:v>60.14</c:v>
                </c:pt>
                <c:pt idx="74">
                  <c:v>59.980000000000004</c:v>
                </c:pt>
                <c:pt idx="75">
                  <c:v>59.88</c:v>
                </c:pt>
                <c:pt idx="76">
                  <c:v>59.84</c:v>
                </c:pt>
                <c:pt idx="77">
                  <c:v>59.699999999999996</c:v>
                </c:pt>
                <c:pt idx="78">
                  <c:v>59.73</c:v>
                </c:pt>
                <c:pt idx="79">
                  <c:v>59.64</c:v>
                </c:pt>
                <c:pt idx="80">
                  <c:v>59.429999999999993</c:v>
                </c:pt>
                <c:pt idx="81">
                  <c:v>59.290000000000006</c:v>
                </c:pt>
                <c:pt idx="82">
                  <c:v>59.1</c:v>
                </c:pt>
                <c:pt idx="83">
                  <c:v>59.050000000000004</c:v>
                </c:pt>
                <c:pt idx="84">
                  <c:v>58.89</c:v>
                </c:pt>
                <c:pt idx="85">
                  <c:v>58.84</c:v>
                </c:pt>
                <c:pt idx="86">
                  <c:v>58.739999999999995</c:v>
                </c:pt>
                <c:pt idx="87">
                  <c:v>58.620000000000005</c:v>
                </c:pt>
                <c:pt idx="88">
                  <c:v>58.57</c:v>
                </c:pt>
                <c:pt idx="89">
                  <c:v>58.5</c:v>
                </c:pt>
                <c:pt idx="90">
                  <c:v>58.4</c:v>
                </c:pt>
                <c:pt idx="91">
                  <c:v>58.39</c:v>
                </c:pt>
                <c:pt idx="92">
                  <c:v>58.28</c:v>
                </c:pt>
                <c:pt idx="93">
                  <c:v>58.26</c:v>
                </c:pt>
                <c:pt idx="94">
                  <c:v>58.17</c:v>
                </c:pt>
                <c:pt idx="95">
                  <c:v>58.150000000000006</c:v>
                </c:pt>
                <c:pt idx="96">
                  <c:v>58.09</c:v>
                </c:pt>
                <c:pt idx="97">
                  <c:v>58.120000000000005</c:v>
                </c:pt>
                <c:pt idx="98">
                  <c:v>58.040000000000006</c:v>
                </c:pt>
                <c:pt idx="99">
                  <c:v>57.980000000000004</c:v>
                </c:pt>
                <c:pt idx="100">
                  <c:v>58</c:v>
                </c:pt>
                <c:pt idx="101">
                  <c:v>57.94</c:v>
                </c:pt>
                <c:pt idx="102">
                  <c:v>57.88</c:v>
                </c:pt>
                <c:pt idx="103">
                  <c:v>57.94</c:v>
                </c:pt>
                <c:pt idx="104">
                  <c:v>57.93</c:v>
                </c:pt>
                <c:pt idx="105">
                  <c:v>57.87</c:v>
                </c:pt>
                <c:pt idx="106">
                  <c:v>57.68</c:v>
                </c:pt>
                <c:pt idx="107">
                  <c:v>57.58</c:v>
                </c:pt>
                <c:pt idx="108">
                  <c:v>57.370000000000005</c:v>
                </c:pt>
                <c:pt idx="109">
                  <c:v>57.27</c:v>
                </c:pt>
                <c:pt idx="110">
                  <c:v>57.220000000000006</c:v>
                </c:pt>
                <c:pt idx="111">
                  <c:v>57.1</c:v>
                </c:pt>
                <c:pt idx="112">
                  <c:v>57.019999999999996</c:v>
                </c:pt>
                <c:pt idx="113">
                  <c:v>56.870000000000005</c:v>
                </c:pt>
                <c:pt idx="114">
                  <c:v>56.83</c:v>
                </c:pt>
                <c:pt idx="115">
                  <c:v>56.8</c:v>
                </c:pt>
                <c:pt idx="116">
                  <c:v>56.660000000000004</c:v>
                </c:pt>
                <c:pt idx="117">
                  <c:v>56.589999999999996</c:v>
                </c:pt>
                <c:pt idx="118">
                  <c:v>56.5</c:v>
                </c:pt>
                <c:pt idx="119">
                  <c:v>56.52</c:v>
                </c:pt>
                <c:pt idx="120">
                  <c:v>56.42</c:v>
                </c:pt>
                <c:pt idx="121">
                  <c:v>56.34</c:v>
                </c:pt>
                <c:pt idx="122">
                  <c:v>56.28</c:v>
                </c:pt>
                <c:pt idx="123">
                  <c:v>56.269999999999996</c:v>
                </c:pt>
                <c:pt idx="124">
                  <c:v>56.22</c:v>
                </c:pt>
                <c:pt idx="125">
                  <c:v>56.230000000000004</c:v>
                </c:pt>
                <c:pt idx="126">
                  <c:v>56.2</c:v>
                </c:pt>
                <c:pt idx="127">
                  <c:v>56.239999999999995</c:v>
                </c:pt>
                <c:pt idx="128">
                  <c:v>56.120000000000005</c:v>
                </c:pt>
                <c:pt idx="129">
                  <c:v>56.120000000000005</c:v>
                </c:pt>
                <c:pt idx="130">
                  <c:v>56.07</c:v>
                </c:pt>
                <c:pt idx="131">
                  <c:v>56.01</c:v>
                </c:pt>
                <c:pt idx="132">
                  <c:v>55.949999999999996</c:v>
                </c:pt>
                <c:pt idx="133">
                  <c:v>55.93</c:v>
                </c:pt>
                <c:pt idx="134">
                  <c:v>55.89</c:v>
                </c:pt>
                <c:pt idx="135">
                  <c:v>55.839999999999996</c:v>
                </c:pt>
                <c:pt idx="136">
                  <c:v>55.83</c:v>
                </c:pt>
                <c:pt idx="137">
                  <c:v>55.739999999999995</c:v>
                </c:pt>
                <c:pt idx="138">
                  <c:v>55.739999999999995</c:v>
                </c:pt>
                <c:pt idx="139">
                  <c:v>55.679999999999993</c:v>
                </c:pt>
                <c:pt idx="140">
                  <c:v>55.47</c:v>
                </c:pt>
                <c:pt idx="141">
                  <c:v>55.39</c:v>
                </c:pt>
                <c:pt idx="142">
                  <c:v>55.300000000000004</c:v>
                </c:pt>
                <c:pt idx="143">
                  <c:v>55.26</c:v>
                </c:pt>
                <c:pt idx="144">
                  <c:v>55.12</c:v>
                </c:pt>
                <c:pt idx="145">
                  <c:v>55.039999999999992</c:v>
                </c:pt>
                <c:pt idx="146">
                  <c:v>54.870000000000005</c:v>
                </c:pt>
                <c:pt idx="147">
                  <c:v>54.930000000000007</c:v>
                </c:pt>
                <c:pt idx="148">
                  <c:v>54.82</c:v>
                </c:pt>
                <c:pt idx="149">
                  <c:v>54.720000000000006</c:v>
                </c:pt>
                <c:pt idx="150">
                  <c:v>54.68</c:v>
                </c:pt>
                <c:pt idx="151">
                  <c:v>54.480000000000004</c:v>
                </c:pt>
                <c:pt idx="152">
                  <c:v>54.31</c:v>
                </c:pt>
                <c:pt idx="153">
                  <c:v>54.160000000000004</c:v>
                </c:pt>
                <c:pt idx="154">
                  <c:v>53.97</c:v>
                </c:pt>
                <c:pt idx="155">
                  <c:v>53.59</c:v>
                </c:pt>
                <c:pt idx="156">
                  <c:v>53.36</c:v>
                </c:pt>
                <c:pt idx="157">
                  <c:v>52.779999999999994</c:v>
                </c:pt>
                <c:pt idx="158">
                  <c:v>51.42</c:v>
                </c:pt>
                <c:pt idx="159">
                  <c:v>50.79</c:v>
                </c:pt>
                <c:pt idx="160">
                  <c:v>50.12</c:v>
                </c:pt>
                <c:pt idx="161">
                  <c:v>49.489999999999995</c:v>
                </c:pt>
                <c:pt idx="162">
                  <c:v>48.87</c:v>
                </c:pt>
                <c:pt idx="163">
                  <c:v>48.39</c:v>
                </c:pt>
                <c:pt idx="164">
                  <c:v>47.839999999999996</c:v>
                </c:pt>
                <c:pt idx="165">
                  <c:v>47.430000000000007</c:v>
                </c:pt>
                <c:pt idx="166">
                  <c:v>47</c:v>
                </c:pt>
                <c:pt idx="167">
                  <c:v>46.589999999999996</c:v>
                </c:pt>
                <c:pt idx="168">
                  <c:v>46.22</c:v>
                </c:pt>
                <c:pt idx="169">
                  <c:v>45.89</c:v>
                </c:pt>
                <c:pt idx="170">
                  <c:v>45.49</c:v>
                </c:pt>
                <c:pt idx="171">
                  <c:v>45.12</c:v>
                </c:pt>
                <c:pt idx="172">
                  <c:v>44.89</c:v>
                </c:pt>
                <c:pt idx="173">
                  <c:v>44.62</c:v>
                </c:pt>
                <c:pt idx="174">
                  <c:v>44.480000000000004</c:v>
                </c:pt>
                <c:pt idx="175">
                  <c:v>44.28</c:v>
                </c:pt>
                <c:pt idx="176">
                  <c:v>44.17</c:v>
                </c:pt>
                <c:pt idx="177">
                  <c:v>44.02</c:v>
                </c:pt>
                <c:pt idx="178">
                  <c:v>43.879999999999995</c:v>
                </c:pt>
                <c:pt idx="179">
                  <c:v>43.760000000000005</c:v>
                </c:pt>
                <c:pt idx="180">
                  <c:v>43.730000000000004</c:v>
                </c:pt>
                <c:pt idx="181">
                  <c:v>43.59</c:v>
                </c:pt>
                <c:pt idx="182">
                  <c:v>43.51</c:v>
                </c:pt>
                <c:pt idx="183">
                  <c:v>43.39</c:v>
                </c:pt>
                <c:pt idx="184">
                  <c:v>43.36</c:v>
                </c:pt>
                <c:pt idx="185">
                  <c:v>43.239999999999995</c:v>
                </c:pt>
                <c:pt idx="186">
                  <c:v>43.230000000000004</c:v>
                </c:pt>
                <c:pt idx="187">
                  <c:v>43.099999999999994</c:v>
                </c:pt>
                <c:pt idx="188">
                  <c:v>42.92</c:v>
                </c:pt>
                <c:pt idx="189">
                  <c:v>42.839999999999996</c:v>
                </c:pt>
                <c:pt idx="190">
                  <c:v>42.75</c:v>
                </c:pt>
                <c:pt idx="191">
                  <c:v>42.599999999999994</c:v>
                </c:pt>
                <c:pt idx="192">
                  <c:v>42.400000000000006</c:v>
                </c:pt>
                <c:pt idx="193">
                  <c:v>42.21</c:v>
                </c:pt>
                <c:pt idx="194">
                  <c:v>42.08</c:v>
                </c:pt>
                <c:pt idx="195">
                  <c:v>41.95</c:v>
                </c:pt>
                <c:pt idx="196">
                  <c:v>41.870000000000005</c:v>
                </c:pt>
                <c:pt idx="197">
                  <c:v>41.790000000000006</c:v>
                </c:pt>
                <c:pt idx="198">
                  <c:v>41.68</c:v>
                </c:pt>
                <c:pt idx="199">
                  <c:v>41.61</c:v>
                </c:pt>
                <c:pt idx="200">
                  <c:v>41.449999999999996</c:v>
                </c:pt>
                <c:pt idx="201">
                  <c:v>41.379999999999995</c:v>
                </c:pt>
                <c:pt idx="202">
                  <c:v>41.22</c:v>
                </c:pt>
                <c:pt idx="203">
                  <c:v>41.13</c:v>
                </c:pt>
                <c:pt idx="204">
                  <c:v>41.01</c:v>
                </c:pt>
                <c:pt idx="205">
                  <c:v>40.949999999999996</c:v>
                </c:pt>
                <c:pt idx="206">
                  <c:v>40.86</c:v>
                </c:pt>
                <c:pt idx="207">
                  <c:v>40.730000000000004</c:v>
                </c:pt>
                <c:pt idx="208">
                  <c:v>40.69</c:v>
                </c:pt>
                <c:pt idx="209">
                  <c:v>40.620000000000005</c:v>
                </c:pt>
                <c:pt idx="210">
                  <c:v>40.549999999999997</c:v>
                </c:pt>
                <c:pt idx="211">
                  <c:v>40.510000000000005</c:v>
                </c:pt>
                <c:pt idx="212">
                  <c:v>40.36</c:v>
                </c:pt>
                <c:pt idx="213">
                  <c:v>40.35</c:v>
                </c:pt>
                <c:pt idx="214">
                  <c:v>40.270000000000003</c:v>
                </c:pt>
                <c:pt idx="215">
                  <c:v>40.21</c:v>
                </c:pt>
                <c:pt idx="216">
                  <c:v>40.17</c:v>
                </c:pt>
                <c:pt idx="217">
                  <c:v>40.129999999999995</c:v>
                </c:pt>
                <c:pt idx="218">
                  <c:v>40.099999999999994</c:v>
                </c:pt>
                <c:pt idx="219">
                  <c:v>40.039999999999992</c:v>
                </c:pt>
                <c:pt idx="220">
                  <c:v>40.019999999999996</c:v>
                </c:pt>
                <c:pt idx="221">
                  <c:v>39.96</c:v>
                </c:pt>
                <c:pt idx="222">
                  <c:v>39.940000000000005</c:v>
                </c:pt>
                <c:pt idx="223">
                  <c:v>39.89</c:v>
                </c:pt>
                <c:pt idx="224">
                  <c:v>39.840000000000003</c:v>
                </c:pt>
                <c:pt idx="225">
                  <c:v>39.82</c:v>
                </c:pt>
                <c:pt idx="226">
                  <c:v>39.74</c:v>
                </c:pt>
                <c:pt idx="227">
                  <c:v>39.6</c:v>
                </c:pt>
                <c:pt idx="228">
                  <c:v>39.479999999999997</c:v>
                </c:pt>
                <c:pt idx="229">
                  <c:v>39.380000000000003</c:v>
                </c:pt>
                <c:pt idx="230">
                  <c:v>39.24</c:v>
                </c:pt>
                <c:pt idx="231">
                  <c:v>39.11</c:v>
                </c:pt>
                <c:pt idx="232">
                  <c:v>39.020000000000003</c:v>
                </c:pt>
                <c:pt idx="233">
                  <c:v>38.92</c:v>
                </c:pt>
                <c:pt idx="234">
                  <c:v>38.799999999999997</c:v>
                </c:pt>
                <c:pt idx="235">
                  <c:v>38.68</c:v>
                </c:pt>
                <c:pt idx="236">
                  <c:v>38.590000000000003</c:v>
                </c:pt>
                <c:pt idx="237">
                  <c:v>38.51</c:v>
                </c:pt>
                <c:pt idx="238">
                  <c:v>38.4</c:v>
                </c:pt>
                <c:pt idx="239">
                  <c:v>38.33</c:v>
                </c:pt>
                <c:pt idx="240">
                  <c:v>38.229999999999997</c:v>
                </c:pt>
                <c:pt idx="241">
                  <c:v>38.15</c:v>
                </c:pt>
                <c:pt idx="242">
                  <c:v>38.1</c:v>
                </c:pt>
                <c:pt idx="243">
                  <c:v>38</c:v>
                </c:pt>
                <c:pt idx="244">
                  <c:v>37.92</c:v>
                </c:pt>
                <c:pt idx="245">
                  <c:v>37.86</c:v>
                </c:pt>
                <c:pt idx="246">
                  <c:v>37.799999999999997</c:v>
                </c:pt>
                <c:pt idx="247">
                  <c:v>37.76</c:v>
                </c:pt>
                <c:pt idx="248">
                  <c:v>37.72</c:v>
                </c:pt>
                <c:pt idx="249">
                  <c:v>37.64</c:v>
                </c:pt>
                <c:pt idx="250">
                  <c:v>37.589999999999996</c:v>
                </c:pt>
                <c:pt idx="251">
                  <c:v>37.559999999999995</c:v>
                </c:pt>
                <c:pt idx="252">
                  <c:v>37.49</c:v>
                </c:pt>
                <c:pt idx="253">
                  <c:v>37.47</c:v>
                </c:pt>
                <c:pt idx="254">
                  <c:v>37.43</c:v>
                </c:pt>
                <c:pt idx="255">
                  <c:v>37.42</c:v>
                </c:pt>
                <c:pt idx="256">
                  <c:v>37.35</c:v>
                </c:pt>
                <c:pt idx="257">
                  <c:v>37.299999999999997</c:v>
                </c:pt>
                <c:pt idx="258">
                  <c:v>37.31</c:v>
                </c:pt>
                <c:pt idx="259">
                  <c:v>37.26</c:v>
                </c:pt>
                <c:pt idx="260">
                  <c:v>37.19</c:v>
                </c:pt>
                <c:pt idx="261">
                  <c:v>37.18</c:v>
                </c:pt>
                <c:pt idx="262">
                  <c:v>37.19</c:v>
                </c:pt>
                <c:pt idx="263">
                  <c:v>37.19</c:v>
                </c:pt>
                <c:pt idx="264">
                  <c:v>37.24</c:v>
                </c:pt>
                <c:pt idx="265">
                  <c:v>37.21</c:v>
                </c:pt>
                <c:pt idx="266">
                  <c:v>37.21</c:v>
                </c:pt>
                <c:pt idx="267">
                  <c:v>37.18</c:v>
                </c:pt>
                <c:pt idx="268">
                  <c:v>37.22</c:v>
                </c:pt>
                <c:pt idx="269">
                  <c:v>37.18</c:v>
                </c:pt>
                <c:pt idx="270">
                  <c:v>37.11</c:v>
                </c:pt>
                <c:pt idx="271">
                  <c:v>37.090000000000003</c:v>
                </c:pt>
                <c:pt idx="272">
                  <c:v>37.17</c:v>
                </c:pt>
                <c:pt idx="273">
                  <c:v>37.14</c:v>
                </c:pt>
                <c:pt idx="274">
                  <c:v>37.130000000000003</c:v>
                </c:pt>
                <c:pt idx="275">
                  <c:v>37.14</c:v>
                </c:pt>
                <c:pt idx="276">
                  <c:v>37.1</c:v>
                </c:pt>
                <c:pt idx="277">
                  <c:v>37.090000000000003</c:v>
                </c:pt>
                <c:pt idx="278">
                  <c:v>37.130000000000003</c:v>
                </c:pt>
                <c:pt idx="279">
                  <c:v>37.049999999999997</c:v>
                </c:pt>
                <c:pt idx="280">
                  <c:v>37.11</c:v>
                </c:pt>
                <c:pt idx="281">
                  <c:v>37.06</c:v>
                </c:pt>
                <c:pt idx="282">
                  <c:v>37.03</c:v>
                </c:pt>
                <c:pt idx="283">
                  <c:v>37.03</c:v>
                </c:pt>
                <c:pt idx="284">
                  <c:v>37.01</c:v>
                </c:pt>
                <c:pt idx="285">
                  <c:v>36.92</c:v>
                </c:pt>
                <c:pt idx="286">
                  <c:v>36.96</c:v>
                </c:pt>
                <c:pt idx="287">
                  <c:v>36.93</c:v>
                </c:pt>
                <c:pt idx="288">
                  <c:v>36.89</c:v>
                </c:pt>
                <c:pt idx="289">
                  <c:v>36.880000000000003</c:v>
                </c:pt>
                <c:pt idx="290">
                  <c:v>36.880000000000003</c:v>
                </c:pt>
                <c:pt idx="291">
                  <c:v>36.89</c:v>
                </c:pt>
                <c:pt idx="292">
                  <c:v>36.880000000000003</c:v>
                </c:pt>
                <c:pt idx="293">
                  <c:v>36.86</c:v>
                </c:pt>
                <c:pt idx="294">
                  <c:v>36.83</c:v>
                </c:pt>
                <c:pt idx="295">
                  <c:v>36.840000000000003</c:v>
                </c:pt>
                <c:pt idx="296">
                  <c:v>36.81</c:v>
                </c:pt>
                <c:pt idx="297">
                  <c:v>36.800000000000004</c:v>
                </c:pt>
                <c:pt idx="298">
                  <c:v>36.65</c:v>
                </c:pt>
                <c:pt idx="299">
                  <c:v>36.800000000000004</c:v>
                </c:pt>
                <c:pt idx="300">
                  <c:v>36.760000000000005</c:v>
                </c:pt>
                <c:pt idx="301">
                  <c:v>36.72</c:v>
                </c:pt>
                <c:pt idx="302">
                  <c:v>36.700000000000003</c:v>
                </c:pt>
                <c:pt idx="303">
                  <c:v>36.69</c:v>
                </c:pt>
                <c:pt idx="304">
                  <c:v>36.67</c:v>
                </c:pt>
                <c:pt idx="305">
                  <c:v>36.700000000000003</c:v>
                </c:pt>
                <c:pt idx="306">
                  <c:v>36.67</c:v>
                </c:pt>
                <c:pt idx="307">
                  <c:v>36.68</c:v>
                </c:pt>
                <c:pt idx="308">
                  <c:v>36.64</c:v>
                </c:pt>
                <c:pt idx="309">
                  <c:v>36.6</c:v>
                </c:pt>
                <c:pt idx="310">
                  <c:v>36.65</c:v>
                </c:pt>
                <c:pt idx="311">
                  <c:v>36.659999999999997</c:v>
                </c:pt>
                <c:pt idx="312">
                  <c:v>36.68</c:v>
                </c:pt>
                <c:pt idx="313">
                  <c:v>36.72</c:v>
                </c:pt>
                <c:pt idx="314">
                  <c:v>36.71</c:v>
                </c:pt>
                <c:pt idx="315">
                  <c:v>36.74</c:v>
                </c:pt>
                <c:pt idx="316">
                  <c:v>36.74</c:v>
                </c:pt>
                <c:pt idx="317">
                  <c:v>36.81</c:v>
                </c:pt>
                <c:pt idx="318">
                  <c:v>36.82</c:v>
                </c:pt>
                <c:pt idx="319">
                  <c:v>36.840000000000003</c:v>
                </c:pt>
                <c:pt idx="320">
                  <c:v>36.83</c:v>
                </c:pt>
                <c:pt idx="321">
                  <c:v>36.86</c:v>
                </c:pt>
                <c:pt idx="322">
                  <c:v>36.85</c:v>
                </c:pt>
                <c:pt idx="323">
                  <c:v>36.86</c:v>
                </c:pt>
                <c:pt idx="324">
                  <c:v>36.869999999999997</c:v>
                </c:pt>
                <c:pt idx="325">
                  <c:v>36.869999999999997</c:v>
                </c:pt>
                <c:pt idx="326">
                  <c:v>36.85</c:v>
                </c:pt>
                <c:pt idx="327">
                  <c:v>36.880000000000003</c:v>
                </c:pt>
                <c:pt idx="328">
                  <c:v>36.79</c:v>
                </c:pt>
                <c:pt idx="329">
                  <c:v>36.81</c:v>
                </c:pt>
                <c:pt idx="330">
                  <c:v>36.75</c:v>
                </c:pt>
                <c:pt idx="331">
                  <c:v>36.72</c:v>
                </c:pt>
                <c:pt idx="332">
                  <c:v>36.75</c:v>
                </c:pt>
                <c:pt idx="333">
                  <c:v>36.730000000000004</c:v>
                </c:pt>
                <c:pt idx="334">
                  <c:v>36.72</c:v>
                </c:pt>
                <c:pt idx="335">
                  <c:v>36.730000000000004</c:v>
                </c:pt>
                <c:pt idx="336">
                  <c:v>36.65</c:v>
                </c:pt>
                <c:pt idx="337">
                  <c:v>36.619999999999997</c:v>
                </c:pt>
                <c:pt idx="338">
                  <c:v>36.64</c:v>
                </c:pt>
                <c:pt idx="339">
                  <c:v>36.64</c:v>
                </c:pt>
                <c:pt idx="340">
                  <c:v>36.64</c:v>
                </c:pt>
                <c:pt idx="341">
                  <c:v>36.58</c:v>
                </c:pt>
                <c:pt idx="342">
                  <c:v>36.57</c:v>
                </c:pt>
                <c:pt idx="343">
                  <c:v>36.56</c:v>
                </c:pt>
                <c:pt idx="344">
                  <c:v>36.58</c:v>
                </c:pt>
                <c:pt idx="345">
                  <c:v>36.520000000000003</c:v>
                </c:pt>
                <c:pt idx="346">
                  <c:v>36.51</c:v>
                </c:pt>
                <c:pt idx="347">
                  <c:v>36.520000000000003</c:v>
                </c:pt>
                <c:pt idx="348">
                  <c:v>36.520000000000003</c:v>
                </c:pt>
                <c:pt idx="349">
                  <c:v>36.5</c:v>
                </c:pt>
                <c:pt idx="350">
                  <c:v>36.43</c:v>
                </c:pt>
                <c:pt idx="351">
                  <c:v>36.47</c:v>
                </c:pt>
                <c:pt idx="352">
                  <c:v>36.409999999999997</c:v>
                </c:pt>
                <c:pt idx="353">
                  <c:v>36.409999999999997</c:v>
                </c:pt>
                <c:pt idx="354">
                  <c:v>36.44</c:v>
                </c:pt>
                <c:pt idx="355">
                  <c:v>36.44</c:v>
                </c:pt>
                <c:pt idx="356">
                  <c:v>36.36</c:v>
                </c:pt>
                <c:pt idx="357">
                  <c:v>36.349999999999994</c:v>
                </c:pt>
                <c:pt idx="358">
                  <c:v>36.39</c:v>
                </c:pt>
                <c:pt idx="359">
                  <c:v>36.36</c:v>
                </c:pt>
                <c:pt idx="360">
                  <c:v>36.369999999999997</c:v>
                </c:pt>
                <c:pt idx="361">
                  <c:v>36.369999999999997</c:v>
                </c:pt>
                <c:pt idx="362">
                  <c:v>36.379999999999995</c:v>
                </c:pt>
                <c:pt idx="363">
                  <c:v>36.349999999999994</c:v>
                </c:pt>
                <c:pt idx="364">
                  <c:v>36.32</c:v>
                </c:pt>
                <c:pt idx="365">
                  <c:v>36.309999999999995</c:v>
                </c:pt>
                <c:pt idx="366">
                  <c:v>36.33</c:v>
                </c:pt>
                <c:pt idx="367">
                  <c:v>36.379999999999995</c:v>
                </c:pt>
                <c:pt idx="368">
                  <c:v>36.409999999999997</c:v>
                </c:pt>
                <c:pt idx="369">
                  <c:v>36.43</c:v>
                </c:pt>
                <c:pt idx="370">
                  <c:v>36.44</c:v>
                </c:pt>
                <c:pt idx="371">
                  <c:v>36.43</c:v>
                </c:pt>
                <c:pt idx="372">
                  <c:v>36.4</c:v>
                </c:pt>
                <c:pt idx="373">
                  <c:v>36.4</c:v>
                </c:pt>
                <c:pt idx="374">
                  <c:v>36.43</c:v>
                </c:pt>
                <c:pt idx="375">
                  <c:v>36.4</c:v>
                </c:pt>
                <c:pt idx="376">
                  <c:v>36.450000000000003</c:v>
                </c:pt>
                <c:pt idx="377">
                  <c:v>36.42</c:v>
                </c:pt>
                <c:pt idx="378">
                  <c:v>36.379999999999995</c:v>
                </c:pt>
                <c:pt idx="379">
                  <c:v>36.379999999999995</c:v>
                </c:pt>
                <c:pt idx="380">
                  <c:v>36.349999999999994</c:v>
                </c:pt>
                <c:pt idx="381">
                  <c:v>36.379999999999995</c:v>
                </c:pt>
                <c:pt idx="382">
                  <c:v>36.4</c:v>
                </c:pt>
                <c:pt idx="383">
                  <c:v>36.379999999999995</c:v>
                </c:pt>
                <c:pt idx="384">
                  <c:v>36.339999999999996</c:v>
                </c:pt>
                <c:pt idx="385">
                  <c:v>36.17</c:v>
                </c:pt>
                <c:pt idx="386">
                  <c:v>35.9</c:v>
                </c:pt>
                <c:pt idx="387">
                  <c:v>35.68</c:v>
                </c:pt>
                <c:pt idx="388">
                  <c:v>35.369999999999997</c:v>
                </c:pt>
                <c:pt idx="389">
                  <c:v>35.03</c:v>
                </c:pt>
                <c:pt idx="390">
                  <c:v>34.71</c:v>
                </c:pt>
                <c:pt idx="391">
                  <c:v>34.42</c:v>
                </c:pt>
                <c:pt idx="392">
                  <c:v>34.15</c:v>
                </c:pt>
                <c:pt idx="393">
                  <c:v>33.82</c:v>
                </c:pt>
                <c:pt idx="394">
                  <c:v>33.58</c:v>
                </c:pt>
                <c:pt idx="395">
                  <c:v>33.31</c:v>
                </c:pt>
                <c:pt idx="396">
                  <c:v>33.03</c:v>
                </c:pt>
                <c:pt idx="397">
                  <c:v>32.770000000000003</c:v>
                </c:pt>
                <c:pt idx="398">
                  <c:v>32.53</c:v>
                </c:pt>
                <c:pt idx="399">
                  <c:v>32.32</c:v>
                </c:pt>
                <c:pt idx="400">
                  <c:v>32.07</c:v>
                </c:pt>
                <c:pt idx="401">
                  <c:v>31.83</c:v>
                </c:pt>
                <c:pt idx="402">
                  <c:v>31.65</c:v>
                </c:pt>
                <c:pt idx="403">
                  <c:v>31.38</c:v>
                </c:pt>
                <c:pt idx="404">
                  <c:v>31.93</c:v>
                </c:pt>
                <c:pt idx="405">
                  <c:v>31.99</c:v>
                </c:pt>
                <c:pt idx="406">
                  <c:v>32.03</c:v>
                </c:pt>
                <c:pt idx="407">
                  <c:v>32.07</c:v>
                </c:pt>
                <c:pt idx="408">
                  <c:v>32.1</c:v>
                </c:pt>
                <c:pt idx="409">
                  <c:v>32.1</c:v>
                </c:pt>
                <c:pt idx="410">
                  <c:v>32.08</c:v>
                </c:pt>
                <c:pt idx="411">
                  <c:v>32.08</c:v>
                </c:pt>
                <c:pt idx="412">
                  <c:v>31.99</c:v>
                </c:pt>
                <c:pt idx="413">
                  <c:v>31.96</c:v>
                </c:pt>
                <c:pt idx="414">
                  <c:v>31.9</c:v>
                </c:pt>
                <c:pt idx="415">
                  <c:v>31.86</c:v>
                </c:pt>
                <c:pt idx="416">
                  <c:v>31.77</c:v>
                </c:pt>
                <c:pt idx="417">
                  <c:v>31.73</c:v>
                </c:pt>
                <c:pt idx="418">
                  <c:v>31.66</c:v>
                </c:pt>
                <c:pt idx="419">
                  <c:v>31.589999999999996</c:v>
                </c:pt>
                <c:pt idx="420">
                  <c:v>31.47</c:v>
                </c:pt>
                <c:pt idx="421">
                  <c:v>31.43</c:v>
                </c:pt>
                <c:pt idx="422">
                  <c:v>31.36</c:v>
                </c:pt>
                <c:pt idx="423">
                  <c:v>31.22</c:v>
                </c:pt>
                <c:pt idx="424">
                  <c:v>31.14</c:v>
                </c:pt>
                <c:pt idx="425">
                  <c:v>31.05</c:v>
                </c:pt>
                <c:pt idx="426">
                  <c:v>30.950000000000003</c:v>
                </c:pt>
                <c:pt idx="427">
                  <c:v>30.880000000000003</c:v>
                </c:pt>
                <c:pt idx="428">
                  <c:v>30.8</c:v>
                </c:pt>
                <c:pt idx="429">
                  <c:v>30.659999999999997</c:v>
                </c:pt>
                <c:pt idx="430">
                  <c:v>30.560000000000002</c:v>
                </c:pt>
                <c:pt idx="431">
                  <c:v>30.55</c:v>
                </c:pt>
                <c:pt idx="432">
                  <c:v>30.41</c:v>
                </c:pt>
                <c:pt idx="433">
                  <c:v>30.299999999999997</c:v>
                </c:pt>
                <c:pt idx="434">
                  <c:v>30.23</c:v>
                </c:pt>
                <c:pt idx="435">
                  <c:v>30.13</c:v>
                </c:pt>
                <c:pt idx="436">
                  <c:v>30.03</c:v>
                </c:pt>
                <c:pt idx="437">
                  <c:v>29.950000000000003</c:v>
                </c:pt>
                <c:pt idx="438">
                  <c:v>29.860000000000003</c:v>
                </c:pt>
                <c:pt idx="439">
                  <c:v>29.759999999999998</c:v>
                </c:pt>
                <c:pt idx="440">
                  <c:v>29.660000000000004</c:v>
                </c:pt>
                <c:pt idx="441">
                  <c:v>29.580000000000002</c:v>
                </c:pt>
                <c:pt idx="442">
                  <c:v>29.46</c:v>
                </c:pt>
                <c:pt idx="443">
                  <c:v>29.42</c:v>
                </c:pt>
                <c:pt idx="444">
                  <c:v>29.340000000000003</c:v>
                </c:pt>
                <c:pt idx="445">
                  <c:v>29.220000000000002</c:v>
                </c:pt>
                <c:pt idx="446">
                  <c:v>29.18</c:v>
                </c:pt>
                <c:pt idx="447">
                  <c:v>29.119999999999997</c:v>
                </c:pt>
                <c:pt idx="448">
                  <c:v>29.049999999999997</c:v>
                </c:pt>
                <c:pt idx="449">
                  <c:v>28.93</c:v>
                </c:pt>
                <c:pt idx="450">
                  <c:v>28.88</c:v>
                </c:pt>
                <c:pt idx="451">
                  <c:v>28.79</c:v>
                </c:pt>
                <c:pt idx="452">
                  <c:v>28.740000000000002</c:v>
                </c:pt>
                <c:pt idx="453">
                  <c:v>28.67</c:v>
                </c:pt>
                <c:pt idx="454">
                  <c:v>28.56</c:v>
                </c:pt>
                <c:pt idx="455">
                  <c:v>28.47</c:v>
                </c:pt>
                <c:pt idx="456">
                  <c:v>28.450000000000003</c:v>
                </c:pt>
                <c:pt idx="457">
                  <c:v>28.35</c:v>
                </c:pt>
                <c:pt idx="458">
                  <c:v>28.35</c:v>
                </c:pt>
                <c:pt idx="459">
                  <c:v>28.31</c:v>
                </c:pt>
                <c:pt idx="460">
                  <c:v>28.2</c:v>
                </c:pt>
                <c:pt idx="461">
                  <c:v>28.11</c:v>
                </c:pt>
                <c:pt idx="462">
                  <c:v>28.07</c:v>
                </c:pt>
                <c:pt idx="463">
                  <c:v>28.02</c:v>
                </c:pt>
                <c:pt idx="464">
                  <c:v>27.95</c:v>
                </c:pt>
                <c:pt idx="465">
                  <c:v>27.89</c:v>
                </c:pt>
                <c:pt idx="466">
                  <c:v>27.82</c:v>
                </c:pt>
                <c:pt idx="467">
                  <c:v>27.75</c:v>
                </c:pt>
                <c:pt idx="468">
                  <c:v>27.7</c:v>
                </c:pt>
                <c:pt idx="469">
                  <c:v>27.63</c:v>
                </c:pt>
                <c:pt idx="470">
                  <c:v>27.63</c:v>
                </c:pt>
                <c:pt idx="471">
                  <c:v>27.57</c:v>
                </c:pt>
                <c:pt idx="472">
                  <c:v>27.53</c:v>
                </c:pt>
                <c:pt idx="473">
                  <c:v>27.480000000000004</c:v>
                </c:pt>
                <c:pt idx="474">
                  <c:v>27.41</c:v>
                </c:pt>
                <c:pt idx="475">
                  <c:v>27.39</c:v>
                </c:pt>
                <c:pt idx="476">
                  <c:v>27.31</c:v>
                </c:pt>
                <c:pt idx="477">
                  <c:v>27.229999999999997</c:v>
                </c:pt>
                <c:pt idx="478">
                  <c:v>27.22</c:v>
                </c:pt>
                <c:pt idx="479">
                  <c:v>27.189999999999998</c:v>
                </c:pt>
                <c:pt idx="480">
                  <c:v>27.160000000000004</c:v>
                </c:pt>
                <c:pt idx="481">
                  <c:v>27.11</c:v>
                </c:pt>
                <c:pt idx="482">
                  <c:v>27.09</c:v>
                </c:pt>
                <c:pt idx="483">
                  <c:v>27.07</c:v>
                </c:pt>
                <c:pt idx="484">
                  <c:v>26.98</c:v>
                </c:pt>
                <c:pt idx="485">
                  <c:v>26.95</c:v>
                </c:pt>
                <c:pt idx="486">
                  <c:v>26.869999999999997</c:v>
                </c:pt>
                <c:pt idx="487">
                  <c:v>26.869999999999997</c:v>
                </c:pt>
                <c:pt idx="488">
                  <c:v>26.83</c:v>
                </c:pt>
                <c:pt idx="489">
                  <c:v>26.78</c:v>
                </c:pt>
                <c:pt idx="490">
                  <c:v>26.74</c:v>
                </c:pt>
                <c:pt idx="491">
                  <c:v>26.709999999999997</c:v>
                </c:pt>
                <c:pt idx="492">
                  <c:v>26.709999999999997</c:v>
                </c:pt>
                <c:pt idx="493">
                  <c:v>26.669999999999998</c:v>
                </c:pt>
                <c:pt idx="494">
                  <c:v>26.64</c:v>
                </c:pt>
                <c:pt idx="495">
                  <c:v>26.63</c:v>
                </c:pt>
                <c:pt idx="496">
                  <c:v>26.57</c:v>
                </c:pt>
                <c:pt idx="497">
                  <c:v>26.54</c:v>
                </c:pt>
                <c:pt idx="498">
                  <c:v>26.520000000000003</c:v>
                </c:pt>
                <c:pt idx="499">
                  <c:v>26.5</c:v>
                </c:pt>
                <c:pt idx="500">
                  <c:v>26.45</c:v>
                </c:pt>
                <c:pt idx="501">
                  <c:v>26.400000000000002</c:v>
                </c:pt>
                <c:pt idx="502">
                  <c:v>26.37</c:v>
                </c:pt>
                <c:pt idx="503">
                  <c:v>26.32</c:v>
                </c:pt>
                <c:pt idx="504">
                  <c:v>26.299999999999997</c:v>
                </c:pt>
                <c:pt idx="505">
                  <c:v>26.299999999999997</c:v>
                </c:pt>
                <c:pt idx="506">
                  <c:v>26.299999999999997</c:v>
                </c:pt>
                <c:pt idx="507">
                  <c:v>26.25</c:v>
                </c:pt>
                <c:pt idx="508">
                  <c:v>26.230000000000004</c:v>
                </c:pt>
                <c:pt idx="509">
                  <c:v>26.230000000000004</c:v>
                </c:pt>
                <c:pt idx="510">
                  <c:v>26.18</c:v>
                </c:pt>
                <c:pt idx="511">
                  <c:v>26.17</c:v>
                </c:pt>
                <c:pt idx="512">
                  <c:v>26.14</c:v>
                </c:pt>
                <c:pt idx="513">
                  <c:v>26.150000000000002</c:v>
                </c:pt>
                <c:pt idx="514">
                  <c:v>26.09</c:v>
                </c:pt>
                <c:pt idx="515">
                  <c:v>26.06</c:v>
                </c:pt>
                <c:pt idx="516">
                  <c:v>26.07</c:v>
                </c:pt>
                <c:pt idx="517">
                  <c:v>26.05</c:v>
                </c:pt>
                <c:pt idx="518">
                  <c:v>26.009999999999998</c:v>
                </c:pt>
                <c:pt idx="519">
                  <c:v>26.009999999999998</c:v>
                </c:pt>
                <c:pt idx="520">
                  <c:v>26</c:v>
                </c:pt>
                <c:pt idx="521">
                  <c:v>25.96</c:v>
                </c:pt>
                <c:pt idx="522">
                  <c:v>25.97</c:v>
                </c:pt>
                <c:pt idx="523">
                  <c:v>25.939999999999998</c:v>
                </c:pt>
                <c:pt idx="524">
                  <c:v>25.92</c:v>
                </c:pt>
                <c:pt idx="525">
                  <c:v>25.910000000000004</c:v>
                </c:pt>
                <c:pt idx="526">
                  <c:v>25.89</c:v>
                </c:pt>
                <c:pt idx="527">
                  <c:v>25.9</c:v>
                </c:pt>
                <c:pt idx="528">
                  <c:v>25.85</c:v>
                </c:pt>
                <c:pt idx="529">
                  <c:v>25.85</c:v>
                </c:pt>
                <c:pt idx="530">
                  <c:v>25.84</c:v>
                </c:pt>
                <c:pt idx="531">
                  <c:v>25.8</c:v>
                </c:pt>
                <c:pt idx="532">
                  <c:v>25.84</c:v>
                </c:pt>
                <c:pt idx="533">
                  <c:v>25.75</c:v>
                </c:pt>
                <c:pt idx="534">
                  <c:v>25.77</c:v>
                </c:pt>
                <c:pt idx="535">
                  <c:v>25.77</c:v>
                </c:pt>
                <c:pt idx="536">
                  <c:v>25.72</c:v>
                </c:pt>
                <c:pt idx="537">
                  <c:v>25.75</c:v>
                </c:pt>
                <c:pt idx="538">
                  <c:v>25.7</c:v>
                </c:pt>
                <c:pt idx="539">
                  <c:v>25.659999999999997</c:v>
                </c:pt>
                <c:pt idx="540">
                  <c:v>25.68</c:v>
                </c:pt>
                <c:pt idx="541">
                  <c:v>25.64</c:v>
                </c:pt>
                <c:pt idx="542">
                  <c:v>25.659999999999997</c:v>
                </c:pt>
                <c:pt idx="543">
                  <c:v>25.68</c:v>
                </c:pt>
                <c:pt idx="544">
                  <c:v>25.65</c:v>
                </c:pt>
                <c:pt idx="545">
                  <c:v>25.64</c:v>
                </c:pt>
                <c:pt idx="546">
                  <c:v>25.61</c:v>
                </c:pt>
                <c:pt idx="547">
                  <c:v>25.590000000000003</c:v>
                </c:pt>
                <c:pt idx="548">
                  <c:v>25.590000000000003</c:v>
                </c:pt>
                <c:pt idx="549">
                  <c:v>25.57</c:v>
                </c:pt>
                <c:pt idx="550">
                  <c:v>25.57</c:v>
                </c:pt>
                <c:pt idx="551">
                  <c:v>25.51</c:v>
                </c:pt>
                <c:pt idx="552">
                  <c:v>25.5</c:v>
                </c:pt>
                <c:pt idx="553">
                  <c:v>25.53</c:v>
                </c:pt>
                <c:pt idx="554">
                  <c:v>25.52</c:v>
                </c:pt>
                <c:pt idx="555">
                  <c:v>25.48</c:v>
                </c:pt>
                <c:pt idx="556">
                  <c:v>25.49</c:v>
                </c:pt>
                <c:pt idx="557">
                  <c:v>25.49</c:v>
                </c:pt>
                <c:pt idx="558">
                  <c:v>25.48</c:v>
                </c:pt>
              </c:numCache>
            </c:numRef>
          </c:yVal>
          <c:smooth val="1"/>
          <c:extLst>
            <c:ext xmlns:c16="http://schemas.microsoft.com/office/drawing/2014/chart" uri="{C3380CC4-5D6E-409C-BE32-E72D297353CC}">
              <c16:uniqueId val="{00000001-99B3-430C-AF1F-27AA2120C1DD}"/>
            </c:ext>
          </c:extLst>
        </c:ser>
        <c:dLbls>
          <c:showLegendKey val="0"/>
          <c:showVal val="0"/>
          <c:showCatName val="0"/>
          <c:showSerName val="0"/>
          <c:showPercent val="0"/>
          <c:showBubbleSize val="0"/>
        </c:dLbls>
        <c:axId val="167011456"/>
        <c:axId val="151697600"/>
      </c:scatterChart>
      <c:valAx>
        <c:axId val="167011456"/>
        <c:scaling>
          <c:orientation val="minMax"/>
          <c:max val="100"/>
        </c:scaling>
        <c:delete val="0"/>
        <c:axPos val="b"/>
        <c:title>
          <c:tx>
            <c:rich>
              <a:bodyPr/>
              <a:lstStyle/>
              <a:p>
                <a:pPr>
                  <a:defRPr b="0"/>
                </a:pPr>
                <a:r>
                  <a:rPr lang="en-US" b="0"/>
                  <a:t>Time (min)</a:t>
                </a:r>
              </a:p>
            </c:rich>
          </c:tx>
          <c:overlay val="0"/>
        </c:title>
        <c:numFmt formatCode="General" sourceLinked="0"/>
        <c:majorTickMark val="out"/>
        <c:minorTickMark val="none"/>
        <c:tickLblPos val="low"/>
        <c:crossAx val="151697600"/>
        <c:crosses val="autoZero"/>
        <c:crossBetween val="midCat"/>
      </c:valAx>
      <c:valAx>
        <c:axId val="151697600"/>
        <c:scaling>
          <c:orientation val="minMax"/>
          <c:min val="40"/>
        </c:scaling>
        <c:delete val="0"/>
        <c:axPos val="l"/>
        <c:title>
          <c:tx>
            <c:rich>
              <a:bodyPr/>
              <a:lstStyle/>
              <a:p>
                <a:pPr>
                  <a:defRPr b="0"/>
                </a:pPr>
                <a:r>
                  <a:rPr lang="en-US" b="0"/>
                  <a:t>Temperature (°C)</a:t>
                </a:r>
              </a:p>
            </c:rich>
          </c:tx>
          <c:overlay val="0"/>
        </c:title>
        <c:numFmt formatCode="General" sourceLinked="1"/>
        <c:majorTickMark val="out"/>
        <c:minorTickMark val="none"/>
        <c:tickLblPos val="nextTo"/>
        <c:crossAx val="167011456"/>
        <c:crosses val="autoZero"/>
        <c:crossBetween val="midCat"/>
      </c:valAx>
      <c:spPr>
        <a:ln>
          <a:solidFill>
            <a:schemeClr val="tx1"/>
          </a:solidFill>
        </a:ln>
      </c:spPr>
    </c:plotArea>
    <c:legend>
      <c:legendPos val="r"/>
      <c:layout>
        <c:manualLayout>
          <c:xMode val="edge"/>
          <c:yMode val="edge"/>
          <c:x val="0.3555851286906066"/>
          <c:y val="0.12228000936539296"/>
          <c:w val="0.45820550413935346"/>
          <c:h val="0.20404040404040405"/>
        </c:manualLayout>
      </c:layout>
      <c:overlay val="0"/>
    </c:legend>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3/21/2023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3/21/2023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pPr/>
              <a:t>1</a:t>
            </a:fld>
            <a:endParaRPr lang="en-US" dirty="0"/>
          </a:p>
        </p:txBody>
      </p:sp>
    </p:spTree>
    <p:extLst>
      <p:ext uri="{BB962C8B-B14F-4D97-AF65-F5344CB8AC3E}">
        <p14:creationId xmlns:p14="http://schemas.microsoft.com/office/powerpoint/2010/main" val="101352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B24BA17-B5CF-3E4B-ACD3-60C5AA7536AA}"/>
              </a:ext>
            </a:extLst>
          </p:cNvPr>
          <p:cNvSpPr>
            <a:spLocks noGrp="1"/>
          </p:cNvSpPr>
          <p:nvPr>
            <p:ph type="dt" sz="half" idx="14"/>
          </p:nvPr>
        </p:nvSpPr>
        <p:spPr/>
        <p:txBody>
          <a:bodyPr/>
          <a:lstStyle/>
          <a:p>
            <a:fld id="{8123A2B9-6131-7A40-8142-F2709585E636}" type="datetime1">
              <a:rPr lang="en-US" smtClean="0"/>
              <a:t>3/21/2023</a:t>
            </a:fld>
            <a:endParaRPr lang="en-US" dirty="0"/>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FF150E8-6E0B-F14F-B8C9-1C9859261E28}"/>
              </a:ext>
            </a:extLst>
          </p:cNvPr>
          <p:cNvSpPr>
            <a:spLocks noGrp="1"/>
          </p:cNvSpPr>
          <p:nvPr>
            <p:ph type="dt" sz="half" idx="16"/>
          </p:nvPr>
        </p:nvSpPr>
        <p:spPr/>
        <p:txBody>
          <a:bodyPr/>
          <a:lstStyle/>
          <a:p>
            <a:fld id="{27860A00-8FA4-9D40-8EC4-25F248320587}" type="datetime1">
              <a:rPr lang="en-US" smtClean="0"/>
              <a:t>3/21/2023</a:t>
            </a:fld>
            <a:endParaRPr lang="en-US" dirty="0"/>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49AED857-2620-2448-B0AC-4E16D9167114}"/>
              </a:ext>
            </a:extLst>
          </p:cNvPr>
          <p:cNvSpPr>
            <a:spLocks noGrp="1"/>
          </p:cNvSpPr>
          <p:nvPr>
            <p:ph type="dt" sz="half" idx="17"/>
          </p:nvPr>
        </p:nvSpPr>
        <p:spPr/>
        <p:txBody>
          <a:bodyPr/>
          <a:lstStyle/>
          <a:p>
            <a:fld id="{8713B3D1-7B81-2645-BC84-2B7397D5AC93}" type="datetime1">
              <a:rPr lang="en-US" smtClean="0"/>
              <a:t>3/21/2023</a:t>
            </a:fld>
            <a:endParaRPr lang="en-US" dirty="0"/>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EBCF3D4-9550-2B4C-A2D9-F1BC3FA46D3C}"/>
              </a:ext>
            </a:extLst>
          </p:cNvPr>
          <p:cNvSpPr>
            <a:spLocks noGrp="1"/>
          </p:cNvSpPr>
          <p:nvPr>
            <p:ph type="dt" sz="half" idx="19"/>
          </p:nvPr>
        </p:nvSpPr>
        <p:spPr/>
        <p:txBody>
          <a:bodyPr/>
          <a:lstStyle/>
          <a:p>
            <a:fld id="{AE04403A-0C23-C244-918E-37A28C2A21A6}" type="datetime1">
              <a:rPr lang="en-US" smtClean="0"/>
              <a:t>3/21/2023</a:t>
            </a:fld>
            <a:endParaRPr lang="en-US" dirty="0"/>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2" name="Date Placeholder 1">
            <a:extLst>
              <a:ext uri="{FF2B5EF4-FFF2-40B4-BE49-F238E27FC236}">
                <a16:creationId xmlns:a16="http://schemas.microsoft.com/office/drawing/2014/main" id="{9E66E923-E749-6F4A-B825-3967AA21CF62}"/>
              </a:ext>
            </a:extLst>
          </p:cNvPr>
          <p:cNvSpPr>
            <a:spLocks noGrp="1"/>
          </p:cNvSpPr>
          <p:nvPr>
            <p:ph type="dt" sz="half" idx="10"/>
          </p:nvPr>
        </p:nvSpPr>
        <p:spPr/>
        <p:txBody>
          <a:bodyPr/>
          <a:lstStyle/>
          <a:p>
            <a:fld id="{C80F3DF7-FB29-2149-BC6C-92A6B41C54D7}" type="datetime1">
              <a:rPr lang="en-US" smtClean="0"/>
              <a:t>3/21/2023</a:t>
            </a:fld>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p:txBody>
          <a:bodyPr/>
          <a:lstStyle/>
          <a:p>
            <a:r>
              <a:rPr lang="en-US" dirty="0"/>
              <a:t>Presentation Title | BERKELEY LAB</a:t>
            </a:r>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1E73C4A5-E23A-C247-8441-863BA23CEE18}" type="datetime1">
              <a:rPr lang="en-US" smtClean="0"/>
              <a:t>3/21/2023</a:t>
            </a:fld>
            <a:endParaRPr lang="en-US" dirty="0"/>
          </a:p>
        </p:txBody>
      </p:sp>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Presentation Title | BERKELEY LAB</a:t>
            </a:r>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2C352D-1A0F-1243-A3B1-6EF8CE397F7D}"/>
              </a:ext>
            </a:extLst>
          </p:cNvPr>
          <p:cNvSpPr>
            <a:spLocks noGrp="1"/>
          </p:cNvSpPr>
          <p:nvPr>
            <p:ph type="dt" sz="half" idx="10"/>
          </p:nvPr>
        </p:nvSpPr>
        <p:spPr/>
        <p:txBody>
          <a:bodyPr/>
          <a:lstStyle/>
          <a:p>
            <a:fld id="{5EE91BBA-8849-CF40-8281-9189FAA8CA31}" type="datetime1">
              <a:rPr lang="en-US" smtClean="0"/>
              <a:t>3/21/2023</a:t>
            </a:fld>
            <a:endParaRPr lang="en-US" dirty="0"/>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p:txBody>
          <a:bodyPr/>
          <a:lstStyle/>
          <a:p>
            <a:r>
              <a:rPr lang="en-US" dirty="0"/>
              <a:t>Presentation Title | BERKELEY LAB</a:t>
            </a:r>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A6739326-CBBD-354B-8291-E65C4D3669EF}"/>
              </a:ext>
            </a:extLst>
          </p:cNvPr>
          <p:cNvSpPr>
            <a:spLocks noGrp="1"/>
          </p:cNvSpPr>
          <p:nvPr>
            <p:ph type="dt" sz="half" idx="14"/>
          </p:nvPr>
        </p:nvSpPr>
        <p:spPr/>
        <p:txBody>
          <a:bodyPr/>
          <a:lstStyle/>
          <a:p>
            <a:fld id="{AF21D717-8677-EB48-960B-7B5E07665226}" type="datetime1">
              <a:rPr lang="en-US" smtClean="0"/>
              <a:t>3/21/2023</a:t>
            </a:fld>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Rectangle 11"/>
          <p:cNvSpPr/>
          <p:nvPr userDrawn="1"/>
        </p:nvSpPr>
        <p:spPr>
          <a:xfrm>
            <a:off x="10663428" y="0"/>
            <a:ext cx="1528572" cy="6313726"/>
          </a:xfrm>
          <a:prstGeom prst="rect">
            <a:avLst/>
          </a:prstGeom>
          <a:solidFill>
            <a:srgbClr val="124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528572" cy="6313726"/>
          </a:xfrm>
          <a:prstGeom prst="rect">
            <a:avLst/>
          </a:prstGeom>
          <a:solidFill>
            <a:srgbClr val="124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20160714_001-2-Edit_blueppt.jpg"/>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1528572" y="0"/>
            <a:ext cx="9134856"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11719" y="4891939"/>
            <a:ext cx="10968567" cy="805052"/>
          </a:xfrm>
        </p:spPr>
        <p:txBody>
          <a:bodyPr anchor="b" anchorCtr="0"/>
          <a:lstStyle>
            <a:lvl1pPr marL="0" indent="0" algn="ctr">
              <a:buNone/>
              <a:defRPr>
                <a:solidFill>
                  <a:schemeClr val="bg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6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print"/>
          <a:stretch>
            <a:fillRect/>
          </a:stretch>
        </p:blipFill>
        <p:spPr>
          <a:xfrm>
            <a:off x="331457" y="186640"/>
            <a:ext cx="3127399" cy="1124767"/>
          </a:xfrm>
          <a:prstGeom prst="rect">
            <a:avLst/>
          </a:prstGeom>
        </p:spPr>
      </p:pic>
      <p:sp>
        <p:nvSpPr>
          <p:cNvPr id="6" name="Slide Number Placeholder 5"/>
          <p:cNvSpPr>
            <a:spLocks noGrp="1"/>
          </p:cNvSpPr>
          <p:nvPr>
            <p:ph type="sldNum" sz="quarter" idx="11"/>
          </p:nvPr>
        </p:nvSpPr>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393415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p:txBody>
          <a:bodyPr/>
          <a:lstStyle/>
          <a:p>
            <a:fld id="{B07F3B32-0FD6-654A-8A3E-5A7632837DD7}" type="datetime1">
              <a:rPr lang="en-US" smtClean="0"/>
              <a:t>3/21/2023</a:t>
            </a:fld>
            <a:endParaRPr lang="en-US" dirty="0"/>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9106596" cy="365125"/>
          </a:xfrm>
        </p:spPr>
        <p:txBody>
          <a:bodyPr/>
          <a:lstStyle/>
          <a:p>
            <a:r>
              <a:rPr lang="en-US" dirty="0"/>
              <a:t>Presentation Title | BERKELEY LAB</a:t>
            </a:r>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85D97717-E7DB-4548-B51C-0A9B0A443C8D}" type="datetime1">
              <a:rPr lang="en-US" smtClean="0"/>
              <a:t>3/21/2023</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dirty="0"/>
              <a:t>Presentation Title | BERKELEY LAB</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p:txBody>
          <a:bodyPr/>
          <a:lstStyle/>
          <a:p>
            <a:fld id="{F354AC63-4A8D-5543-89A9-AD12D81EF8E4}" type="datetime1">
              <a:rPr lang="en-US" smtClean="0"/>
              <a:t>3/21/2023</a:t>
            </a:fld>
            <a:endParaRPr lang="en-US" dirty="0"/>
          </a:p>
        </p:txBody>
      </p: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p:txBody>
          <a:bodyPr/>
          <a:lstStyle/>
          <a:p>
            <a:r>
              <a:rPr lang="en-US" dirty="0"/>
              <a:t>Presentation Title | BERKELEY LAB</a:t>
            </a:r>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7D577A38-EABE-D745-9C5B-75C05AD201BD}" type="datetime1">
              <a:rPr lang="en-US" smtClean="0"/>
              <a:t>3/21/2023</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p>
            <a:r>
              <a:rPr lang="en-US" dirty="0"/>
              <a:t>Presentation Title | BERKELEY LAB</a:t>
            </a:r>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p:txBody>
          <a:bodyPr/>
          <a:lstStyle/>
          <a:p>
            <a:fld id="{8588A2A4-5926-E149-AF4C-031E0D7AB879}" type="datetime1">
              <a:rPr lang="en-US" smtClean="0"/>
              <a:t>3/21/2023</a:t>
            </a:fld>
            <a:endParaRPr lang="en-US" dirty="0"/>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p:txBody>
          <a:bodyPr/>
          <a:lstStyle/>
          <a:p>
            <a:r>
              <a:rPr lang="en-US" dirty="0"/>
              <a:t>Presentation Title | BERKELEY LAB</a:t>
            </a:r>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21146CC-68D8-2B43-ADE3-CACFD52C8DDE}"/>
              </a:ext>
            </a:extLst>
          </p:cNvPr>
          <p:cNvSpPr>
            <a:spLocks noGrp="1"/>
          </p:cNvSpPr>
          <p:nvPr>
            <p:ph type="dt" sz="half" idx="14"/>
          </p:nvPr>
        </p:nvSpPr>
        <p:spPr/>
        <p:txBody>
          <a:bodyPr/>
          <a:lstStyle/>
          <a:p>
            <a:fld id="{2EBCEF84-5672-7F43-91A8-8C5591694022}" type="datetime1">
              <a:rPr lang="en-US" smtClean="0"/>
              <a:t>3/21/2023</a:t>
            </a:fld>
            <a:endParaRPr lang="en-US" dirty="0"/>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p:txBody>
          <a:bodyPr/>
          <a:lstStyle/>
          <a:p>
            <a:r>
              <a:rPr lang="en-US" dirty="0"/>
              <a:t>Presentation Title | BERKELEY LAB</a:t>
            </a:r>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99E7938E-2D20-FF4F-8096-2B3063A648C1}"/>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7C487824-C1D1-1643-8250-16208E32767F}" type="datetime1">
              <a:rPr lang="en-US" smtClean="0"/>
              <a:t>3/21/2023</a:t>
            </a:fld>
            <a:endParaRPr lang="en-US" dirty="0"/>
          </a:p>
        </p:txBody>
      </p:sp>
      <p:sp>
        <p:nvSpPr>
          <p:cNvPr id="5" name="Footer Placeholder 4">
            <a:extLst>
              <a:ext uri="{FF2B5EF4-FFF2-40B4-BE49-F238E27FC236}">
                <a16:creationId xmlns:a16="http://schemas.microsoft.com/office/drawing/2014/main" id="{A635B255-25BE-C14D-9125-BA628753CF6E}"/>
              </a:ext>
            </a:extLst>
          </p:cNvPr>
          <p:cNvSpPr>
            <a:spLocks noGrp="1"/>
          </p:cNvSpPr>
          <p:nvPr>
            <p:ph type="ftr" sz="quarter" idx="3"/>
          </p:nvPr>
        </p:nvSpPr>
        <p:spPr>
          <a:xfrm>
            <a:off x="576072"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Presentation Title | BERKELEY LAB</a:t>
            </a:r>
          </a:p>
        </p:txBody>
      </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 id="2147483666" r:id="rId18"/>
  </p:sldLayoutIdLst>
  <p:hf hdr="0" dt="0"/>
  <p:txStyles>
    <p:titleStyle>
      <a:lvl1pPr algn="l" defTabSz="457200" rtl="0" eaLnBrk="1" latinLnBrk="0" hangingPunct="1">
        <a:spcBef>
          <a:spcPct val="0"/>
        </a:spcBef>
        <a:buNone/>
        <a:defRPr sz="3200" b="1" i="0" kern="1200" cap="none" baseline="0">
          <a:solidFill>
            <a:schemeClr val="tx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sv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chart" Target="../charts/chart1.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11717" y="4303695"/>
            <a:ext cx="10968567" cy="1702382"/>
          </a:xfrm>
        </p:spPr>
        <p:txBody>
          <a:bodyPr>
            <a:noAutofit/>
          </a:bodyPr>
          <a:lstStyle/>
          <a:p>
            <a:endParaRPr lang="en-US" sz="1800" b="1" dirty="0"/>
          </a:p>
          <a:p>
            <a:r>
              <a:rPr lang="en-US" sz="2000" b="1" dirty="0"/>
              <a:t>J. L. Rudeiros Fernandez*</a:t>
            </a:r>
            <a:br>
              <a:rPr lang="en-US" sz="2000" b="1" dirty="0"/>
            </a:br>
            <a:r>
              <a:rPr lang="en-US" sz="2000" b="1" dirty="0"/>
              <a:t>D. Arbelaez, L. Brouwer, P. </a:t>
            </a:r>
            <a:r>
              <a:rPr lang="en-US" sz="2000" b="1" dirty="0" err="1"/>
              <a:t>Ferracin</a:t>
            </a:r>
            <a:r>
              <a:rPr lang="en-US" sz="2000" b="1" dirty="0"/>
              <a:t>, S. </a:t>
            </a:r>
            <a:r>
              <a:rPr lang="en-US" sz="2000" b="1" dirty="0" err="1"/>
              <a:t>Prestemon</a:t>
            </a:r>
            <a:endParaRPr lang="en-US" sz="2000" b="1" dirty="0"/>
          </a:p>
          <a:p>
            <a:r>
              <a:rPr lang="en-US" sz="2000" b="1" dirty="0"/>
              <a:t>US Magnet Development Program</a:t>
            </a:r>
          </a:p>
          <a:p>
            <a:r>
              <a:rPr lang="en-US" sz="1800" dirty="0"/>
              <a:t>Lawrence Berkeley National Laboratory</a:t>
            </a:r>
          </a:p>
        </p:txBody>
      </p:sp>
      <p:sp>
        <p:nvSpPr>
          <p:cNvPr id="2" name="Text Placeholder 1"/>
          <p:cNvSpPr>
            <a:spLocks noGrp="1"/>
          </p:cNvSpPr>
          <p:nvPr>
            <p:ph type="body" sz="quarter" idx="10"/>
          </p:nvPr>
        </p:nvSpPr>
        <p:spPr/>
        <p:txBody>
          <a:bodyPr>
            <a:normAutofit/>
          </a:bodyPr>
          <a:lstStyle/>
          <a:p>
            <a:r>
              <a:rPr lang="en-US" dirty="0"/>
              <a:t>CCT Fabrication Method Development:</a:t>
            </a:r>
            <a:br>
              <a:rPr lang="en-US" dirty="0"/>
            </a:br>
            <a:r>
              <a:rPr lang="en-US" dirty="0"/>
              <a:t>paraffin-wax </a:t>
            </a:r>
            <a:r>
              <a:rPr lang="en-US"/>
              <a:t>based CCT </a:t>
            </a:r>
            <a:r>
              <a:rPr lang="en-US" dirty="0"/>
              <a:t>subscale magnet</a:t>
            </a:r>
            <a:endParaRPr lang="en-US" i="1" dirty="0">
              <a:solidFill>
                <a:srgbClr val="FFFFFF"/>
              </a:solidFill>
            </a:endParaRPr>
          </a:p>
        </p:txBody>
      </p:sp>
      <p:sp>
        <p:nvSpPr>
          <p:cNvPr id="6" name="Slide Number Placeholder 6"/>
          <p:cNvSpPr>
            <a:spLocks noGrp="1"/>
          </p:cNvSpPr>
          <p:nvPr>
            <p:ph type="sldNum" sz="quarter" idx="4294967295"/>
          </p:nvPr>
        </p:nvSpPr>
        <p:spPr>
          <a:xfrm>
            <a:off x="3165231" y="6382855"/>
            <a:ext cx="6443003" cy="365125"/>
          </a:xfrm>
          <a:prstGeom prst="rect">
            <a:avLst/>
          </a:prstGeom>
        </p:spPr>
        <p:txBody>
          <a:bodyPr/>
          <a:lstStyle/>
          <a:p>
            <a:pPr algn="ctr"/>
            <a:r>
              <a:rPr lang="en-US" sz="1800" b="0" i="0" dirty="0">
                <a:solidFill>
                  <a:srgbClr val="F9F9F9"/>
                </a:solidFill>
                <a:effectLst/>
                <a:latin typeface="Roboto" panose="02000000000000000000" pitchFamily="2" charset="0"/>
              </a:rPr>
              <a:t>US-MDP Collaboration Meeting 2022</a:t>
            </a:r>
          </a:p>
        </p:txBody>
      </p:sp>
      <p:sp>
        <p:nvSpPr>
          <p:cNvPr id="3" name="Rectangle 2">
            <a:extLst>
              <a:ext uri="{FF2B5EF4-FFF2-40B4-BE49-F238E27FC236}">
                <a16:creationId xmlns:a16="http://schemas.microsoft.com/office/drawing/2014/main" id="{C701ECEB-7E6C-D52B-C440-5BE182A6DC0E}"/>
              </a:ext>
            </a:extLst>
          </p:cNvPr>
          <p:cNvSpPr/>
          <p:nvPr/>
        </p:nvSpPr>
        <p:spPr>
          <a:xfrm>
            <a:off x="0" y="6294269"/>
            <a:ext cx="12192000" cy="563732"/>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6">
            <a:extLst>
              <a:ext uri="{FF2B5EF4-FFF2-40B4-BE49-F238E27FC236}">
                <a16:creationId xmlns:a16="http://schemas.microsoft.com/office/drawing/2014/main" id="{896B3BA0-8A08-0D7C-059F-7969CC2E9D22}"/>
              </a:ext>
            </a:extLst>
          </p:cNvPr>
          <p:cNvSpPr txBox="1">
            <a:spLocks/>
          </p:cNvSpPr>
          <p:nvPr/>
        </p:nvSpPr>
        <p:spPr>
          <a:xfrm>
            <a:off x="3165231" y="6437865"/>
            <a:ext cx="6443003"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tx1">
                    <a:tint val="75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a:solidFill>
                  <a:srgbClr val="F9F9F9"/>
                </a:solidFill>
                <a:latin typeface="Roboto" panose="02000000000000000000" pitchFamily="2" charset="0"/>
              </a:rPr>
              <a:t>US-MDP Collaboration Meeting 2023</a:t>
            </a:r>
          </a:p>
        </p:txBody>
      </p:sp>
      <p:pic>
        <p:nvPicPr>
          <p:cNvPr id="10" name="Picture 9">
            <a:extLst>
              <a:ext uri="{FF2B5EF4-FFF2-40B4-BE49-F238E27FC236}">
                <a16:creationId xmlns:a16="http://schemas.microsoft.com/office/drawing/2014/main" id="{10D52009-B22E-EE98-9968-83772DD274ED}"/>
              </a:ext>
            </a:extLst>
          </p:cNvPr>
          <p:cNvPicPr>
            <a:picLocks noChangeAspect="1"/>
          </p:cNvPicPr>
          <p:nvPr/>
        </p:nvPicPr>
        <p:blipFill>
          <a:blip r:embed="rId3"/>
          <a:stretch>
            <a:fillRect/>
          </a:stretch>
        </p:blipFill>
        <p:spPr>
          <a:xfrm>
            <a:off x="257691" y="6313810"/>
            <a:ext cx="2810629" cy="527922"/>
          </a:xfrm>
          <a:prstGeom prst="rect">
            <a:avLst/>
          </a:prstGeom>
        </p:spPr>
      </p:pic>
    </p:spTree>
    <p:extLst>
      <p:ext uri="{BB962C8B-B14F-4D97-AF65-F5344CB8AC3E}">
        <p14:creationId xmlns:p14="http://schemas.microsoft.com/office/powerpoint/2010/main" val="177251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wax VPI for CCT</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10</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7" name="TextBox 6">
            <a:extLst>
              <a:ext uri="{FF2B5EF4-FFF2-40B4-BE49-F238E27FC236}">
                <a16:creationId xmlns:a16="http://schemas.microsoft.com/office/drawing/2014/main" id="{A701365E-F4EE-9BDE-6F85-0FEB0A67D3F7}"/>
              </a:ext>
            </a:extLst>
          </p:cNvPr>
          <p:cNvSpPr txBox="1"/>
          <p:nvPr/>
        </p:nvSpPr>
        <p:spPr>
          <a:xfrm>
            <a:off x="5861476" y="1416535"/>
            <a:ext cx="5684942" cy="3293209"/>
          </a:xfrm>
          <a:prstGeom prst="rect">
            <a:avLst/>
          </a:prstGeom>
          <a:noFill/>
        </p:spPr>
        <p:txBody>
          <a:bodyPr wrap="square">
            <a:spAutoFit/>
          </a:bodyPr>
          <a:lstStyle/>
          <a:p>
            <a:pPr marL="457200" indent="-457200">
              <a:buFont typeface="Arial" panose="020B0604020202020204" pitchFamily="34" charset="0"/>
              <a:buChar char="•"/>
            </a:pPr>
            <a:r>
              <a:rPr lang="en-US" sz="2600" dirty="0"/>
              <a:t>The paraffin-wax process implies additional </a:t>
            </a:r>
            <a:r>
              <a:rPr lang="en-US" sz="2600" b="1" dirty="0"/>
              <a:t>challenges</a:t>
            </a:r>
            <a:r>
              <a:rPr lang="en-US" sz="2600" dirty="0"/>
              <a:t> with respect to traditional resins:</a:t>
            </a:r>
          </a:p>
          <a:p>
            <a:pPr marL="800100" lvl="1" indent="-342900">
              <a:buFont typeface="Arial" panose="020B0604020202020204" pitchFamily="34" charset="0"/>
              <a:buChar char="•"/>
            </a:pPr>
            <a:r>
              <a:rPr lang="en-US" sz="2600" dirty="0"/>
              <a:t>High uniform temperature is required in all parts of the system.</a:t>
            </a:r>
          </a:p>
          <a:p>
            <a:pPr marL="800100" lvl="1" indent="-342900">
              <a:buFont typeface="Arial" panose="020B0604020202020204" pitchFamily="34" charset="0"/>
              <a:buChar char="•"/>
            </a:pPr>
            <a:r>
              <a:rPr lang="en-US" sz="2600" dirty="0"/>
              <a:t>High volumetric contraction during phase transformation.</a:t>
            </a:r>
          </a:p>
        </p:txBody>
      </p:sp>
      <p:grpSp>
        <p:nvGrpSpPr>
          <p:cNvPr id="8" name="Group 7">
            <a:extLst>
              <a:ext uri="{FF2B5EF4-FFF2-40B4-BE49-F238E27FC236}">
                <a16:creationId xmlns:a16="http://schemas.microsoft.com/office/drawing/2014/main" id="{783042B4-8C6A-E2F1-1C27-0DBCBE4C5E8D}"/>
              </a:ext>
            </a:extLst>
          </p:cNvPr>
          <p:cNvGrpSpPr>
            <a:grpSpLocks noChangeAspect="1"/>
          </p:cNvGrpSpPr>
          <p:nvPr/>
        </p:nvGrpSpPr>
        <p:grpSpPr>
          <a:xfrm>
            <a:off x="581333" y="1293819"/>
            <a:ext cx="6107234" cy="5008275"/>
            <a:chOff x="2096585" y="1034288"/>
            <a:chExt cx="2876560" cy="2358941"/>
          </a:xfrm>
        </p:grpSpPr>
        <p:pic>
          <p:nvPicPr>
            <p:cNvPr id="10" name="Graphic 9">
              <a:extLst>
                <a:ext uri="{FF2B5EF4-FFF2-40B4-BE49-F238E27FC236}">
                  <a16:creationId xmlns:a16="http://schemas.microsoft.com/office/drawing/2014/main" id="{74FAC698-A60C-2156-8AEC-74E61A8AB539}"/>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9286" r="31429" b="54121"/>
            <a:stretch/>
          </p:blipFill>
          <p:spPr>
            <a:xfrm>
              <a:off x="2344364" y="1034288"/>
              <a:ext cx="1973178" cy="2358941"/>
            </a:xfrm>
            <a:prstGeom prst="rect">
              <a:avLst/>
            </a:prstGeom>
          </p:spPr>
        </p:pic>
        <p:sp>
          <p:nvSpPr>
            <p:cNvPr id="13" name="TextBox 12">
              <a:extLst>
                <a:ext uri="{FF2B5EF4-FFF2-40B4-BE49-F238E27FC236}">
                  <a16:creationId xmlns:a16="http://schemas.microsoft.com/office/drawing/2014/main" id="{9264A844-A03B-8866-A972-9986CE8277FB}"/>
                </a:ext>
              </a:extLst>
            </p:cNvPr>
            <p:cNvSpPr txBox="1"/>
            <p:nvPr/>
          </p:nvSpPr>
          <p:spPr>
            <a:xfrm>
              <a:off x="2524259" y="1453213"/>
              <a:ext cx="936326"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Top reservoir</a:t>
              </a:r>
            </a:p>
          </p:txBody>
        </p:sp>
        <p:sp>
          <p:nvSpPr>
            <p:cNvPr id="14" name="TextBox 13">
              <a:extLst>
                <a:ext uri="{FF2B5EF4-FFF2-40B4-BE49-F238E27FC236}">
                  <a16:creationId xmlns:a16="http://schemas.microsoft.com/office/drawing/2014/main" id="{10AFCFF1-028B-8D93-2240-38F229380441}"/>
                </a:ext>
              </a:extLst>
            </p:cNvPr>
            <p:cNvSpPr txBox="1"/>
            <p:nvPr/>
          </p:nvSpPr>
          <p:spPr>
            <a:xfrm>
              <a:off x="3342152" y="2134028"/>
              <a:ext cx="489722"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Coil</a:t>
              </a:r>
            </a:p>
          </p:txBody>
        </p:sp>
        <p:sp>
          <p:nvSpPr>
            <p:cNvPr id="18" name="TextBox 17">
              <a:extLst>
                <a:ext uri="{FF2B5EF4-FFF2-40B4-BE49-F238E27FC236}">
                  <a16:creationId xmlns:a16="http://schemas.microsoft.com/office/drawing/2014/main" id="{12C7BCF2-17AF-EEA6-AD82-2531863A48CC}"/>
                </a:ext>
              </a:extLst>
            </p:cNvPr>
            <p:cNvSpPr txBox="1"/>
            <p:nvPr/>
          </p:nvSpPr>
          <p:spPr>
            <a:xfrm>
              <a:off x="3192474" y="2324286"/>
              <a:ext cx="872871"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chamber</a:t>
              </a:r>
            </a:p>
          </p:txBody>
        </p:sp>
        <p:sp>
          <p:nvSpPr>
            <p:cNvPr id="26" name="TextBox 25">
              <a:extLst>
                <a:ext uri="{FF2B5EF4-FFF2-40B4-BE49-F238E27FC236}">
                  <a16:creationId xmlns:a16="http://schemas.microsoft.com/office/drawing/2014/main" id="{FE707FD1-A807-2E7E-EC92-152182DE4289}"/>
                </a:ext>
              </a:extLst>
            </p:cNvPr>
            <p:cNvSpPr txBox="1"/>
            <p:nvPr/>
          </p:nvSpPr>
          <p:spPr>
            <a:xfrm>
              <a:off x="3805600" y="2986719"/>
              <a:ext cx="1167545"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pump</a:t>
              </a:r>
            </a:p>
          </p:txBody>
        </p:sp>
        <p:sp>
          <p:nvSpPr>
            <p:cNvPr id="27" name="TextBox 26">
              <a:extLst>
                <a:ext uri="{FF2B5EF4-FFF2-40B4-BE49-F238E27FC236}">
                  <a16:creationId xmlns:a16="http://schemas.microsoft.com/office/drawing/2014/main" id="{650340F9-484C-8B0F-DE04-9235B7CA1F48}"/>
                </a:ext>
              </a:extLst>
            </p:cNvPr>
            <p:cNvSpPr txBox="1"/>
            <p:nvPr/>
          </p:nvSpPr>
          <p:spPr>
            <a:xfrm>
              <a:off x="2096585" y="2986718"/>
              <a:ext cx="895443"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Resin mixer</a:t>
              </a:r>
            </a:p>
          </p:txBody>
        </p:sp>
        <p:sp>
          <p:nvSpPr>
            <p:cNvPr id="28" name="TextBox 27">
              <a:extLst>
                <a:ext uri="{FF2B5EF4-FFF2-40B4-BE49-F238E27FC236}">
                  <a16:creationId xmlns:a16="http://schemas.microsoft.com/office/drawing/2014/main" id="{2830FBB6-97CB-63B1-5B08-B6FF4892FD7A}"/>
                </a:ext>
              </a:extLst>
            </p:cNvPr>
            <p:cNvSpPr txBox="1"/>
            <p:nvPr/>
          </p:nvSpPr>
          <p:spPr>
            <a:xfrm>
              <a:off x="2138607" y="2136187"/>
              <a:ext cx="853421" cy="27543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Compressed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air</a:t>
              </a:r>
            </a:p>
          </p:txBody>
        </p:sp>
        <p:cxnSp>
          <p:nvCxnSpPr>
            <p:cNvPr id="29" name="Straight Arrow Connector 28">
              <a:extLst>
                <a:ext uri="{FF2B5EF4-FFF2-40B4-BE49-F238E27FC236}">
                  <a16:creationId xmlns:a16="http://schemas.microsoft.com/office/drawing/2014/main" id="{BBB61892-FDA6-77CF-F9D5-184D6ECF1D38}"/>
                </a:ext>
              </a:extLst>
            </p:cNvPr>
            <p:cNvCxnSpPr>
              <a:cxnSpLocks/>
            </p:cNvCxnSpPr>
            <p:nvPr/>
          </p:nvCxnSpPr>
          <p:spPr>
            <a:xfrm>
              <a:off x="3297126" y="1535093"/>
              <a:ext cx="2898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B48F622A-C0AC-9A0C-E84F-A2C1F0D4A661}"/>
              </a:ext>
            </a:extLst>
          </p:cNvPr>
          <p:cNvSpPr/>
          <p:nvPr/>
        </p:nvSpPr>
        <p:spPr>
          <a:xfrm>
            <a:off x="8163560" y="4820920"/>
            <a:ext cx="1407160" cy="112268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E7820294-130B-81F0-B7E3-DF6129A29E11}"/>
              </a:ext>
            </a:extLst>
          </p:cNvPr>
          <p:cNvCxnSpPr>
            <a:cxnSpLocks/>
          </p:cNvCxnSpPr>
          <p:nvPr/>
        </p:nvCxnSpPr>
        <p:spPr>
          <a:xfrm>
            <a:off x="8188325" y="4839601"/>
            <a:ext cx="182880" cy="1770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082A7F2-67AB-B494-5E96-A39952A4B1DE}"/>
              </a:ext>
            </a:extLst>
          </p:cNvPr>
          <p:cNvCxnSpPr>
            <a:cxnSpLocks/>
          </p:cNvCxnSpPr>
          <p:nvPr/>
        </p:nvCxnSpPr>
        <p:spPr>
          <a:xfrm flipV="1">
            <a:off x="8174037" y="5741620"/>
            <a:ext cx="182880" cy="1770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C5B244F-8CC4-4F8B-92A7-11A866F7EA69}"/>
              </a:ext>
            </a:extLst>
          </p:cNvPr>
          <p:cNvCxnSpPr>
            <a:cxnSpLocks/>
          </p:cNvCxnSpPr>
          <p:nvPr/>
        </p:nvCxnSpPr>
        <p:spPr>
          <a:xfrm flipH="1" flipV="1">
            <a:off x="9372593" y="5741620"/>
            <a:ext cx="182880" cy="1770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68E9AAE-7FDD-664C-AD5C-8962BE7EC688}"/>
              </a:ext>
            </a:extLst>
          </p:cNvPr>
          <p:cNvCxnSpPr>
            <a:cxnSpLocks/>
          </p:cNvCxnSpPr>
          <p:nvPr/>
        </p:nvCxnSpPr>
        <p:spPr>
          <a:xfrm flipH="1">
            <a:off x="9369424" y="4835413"/>
            <a:ext cx="182880" cy="1770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AFC45D70-A2EA-3669-1C8A-741E68E085E3}"/>
              </a:ext>
            </a:extLst>
          </p:cNvPr>
          <p:cNvSpPr>
            <a:spLocks noChangeAspect="1"/>
          </p:cNvSpPr>
          <p:nvPr/>
        </p:nvSpPr>
        <p:spPr>
          <a:xfrm>
            <a:off x="8373746" y="4993401"/>
            <a:ext cx="991553" cy="79109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35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wax VPI for CCT</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11</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116" name="Group 115">
            <a:extLst>
              <a:ext uri="{FF2B5EF4-FFF2-40B4-BE49-F238E27FC236}">
                <a16:creationId xmlns:a16="http://schemas.microsoft.com/office/drawing/2014/main" id="{E52ABB9D-FE47-4225-9F8C-B1111948A4EA}"/>
              </a:ext>
            </a:extLst>
          </p:cNvPr>
          <p:cNvGrpSpPr/>
          <p:nvPr/>
        </p:nvGrpSpPr>
        <p:grpSpPr>
          <a:xfrm>
            <a:off x="7850606" y="1052277"/>
            <a:ext cx="4249550" cy="4700872"/>
            <a:chOff x="8439767" y="1981833"/>
            <a:chExt cx="4249550" cy="1715197"/>
          </a:xfrm>
        </p:grpSpPr>
        <p:cxnSp>
          <p:nvCxnSpPr>
            <p:cNvPr id="88" name="Straight Arrow Connector 87">
              <a:extLst>
                <a:ext uri="{FF2B5EF4-FFF2-40B4-BE49-F238E27FC236}">
                  <a16:creationId xmlns:a16="http://schemas.microsoft.com/office/drawing/2014/main" id="{33D87E05-7737-A8E9-B4CD-D79995A4B67D}"/>
                </a:ext>
              </a:extLst>
            </p:cNvPr>
            <p:cNvCxnSpPr>
              <a:cxnSpLocks/>
            </p:cNvCxnSpPr>
            <p:nvPr/>
          </p:nvCxnSpPr>
          <p:spPr>
            <a:xfrm flipV="1">
              <a:off x="8976985" y="2177096"/>
              <a:ext cx="0" cy="1342072"/>
            </a:xfrm>
            <a:prstGeom prst="straightConnector1">
              <a:avLst/>
            </a:prstGeom>
            <a:ln w="349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0CEB05E-E749-40E6-3401-8AB938652D01}"/>
                </a:ext>
              </a:extLst>
            </p:cNvPr>
            <p:cNvCxnSpPr>
              <a:cxnSpLocks/>
            </p:cNvCxnSpPr>
            <p:nvPr/>
          </p:nvCxnSpPr>
          <p:spPr>
            <a:xfrm>
              <a:off x="8985477" y="3519168"/>
              <a:ext cx="2700013" cy="0"/>
            </a:xfrm>
            <a:prstGeom prst="straightConnector1">
              <a:avLst/>
            </a:prstGeom>
            <a:ln w="349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88C0BD3-A2B8-7AA9-829D-D22C1E36E828}"/>
                </a:ext>
              </a:extLst>
            </p:cNvPr>
            <p:cNvSpPr txBox="1"/>
            <p:nvPr/>
          </p:nvSpPr>
          <p:spPr>
            <a:xfrm>
              <a:off x="8439767" y="1981833"/>
              <a:ext cx="1125810"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Temperature</a:t>
              </a:r>
            </a:p>
          </p:txBody>
        </p:sp>
        <p:sp>
          <p:nvSpPr>
            <p:cNvPr id="91" name="TextBox 90">
              <a:extLst>
                <a:ext uri="{FF2B5EF4-FFF2-40B4-BE49-F238E27FC236}">
                  <a16:creationId xmlns:a16="http://schemas.microsoft.com/office/drawing/2014/main" id="{328111F5-BD31-6A90-968D-BF16C51C6C89}"/>
                </a:ext>
              </a:extLst>
            </p:cNvPr>
            <p:cNvSpPr txBox="1"/>
            <p:nvPr/>
          </p:nvSpPr>
          <p:spPr>
            <a:xfrm>
              <a:off x="11142101" y="3481586"/>
              <a:ext cx="1125810"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Time</a:t>
              </a:r>
            </a:p>
          </p:txBody>
        </p:sp>
        <p:cxnSp>
          <p:nvCxnSpPr>
            <p:cNvPr id="95" name="Straight Arrow Connector 94">
              <a:extLst>
                <a:ext uri="{FF2B5EF4-FFF2-40B4-BE49-F238E27FC236}">
                  <a16:creationId xmlns:a16="http://schemas.microsoft.com/office/drawing/2014/main" id="{6BA39464-06CE-0F4E-D753-834F813611A2}"/>
                </a:ext>
              </a:extLst>
            </p:cNvPr>
            <p:cNvCxnSpPr>
              <a:cxnSpLocks/>
            </p:cNvCxnSpPr>
            <p:nvPr/>
          </p:nvCxnSpPr>
          <p:spPr>
            <a:xfrm>
              <a:off x="8985477" y="3013708"/>
              <a:ext cx="3534057" cy="0"/>
            </a:xfrm>
            <a:prstGeom prst="straightConnector1">
              <a:avLst/>
            </a:prstGeom>
            <a:ln w="9525">
              <a:solidFill>
                <a:srgbClr val="00B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B11BEF5-8905-B8B4-8A7E-94CDD76902C7}"/>
                </a:ext>
              </a:extLst>
            </p:cNvPr>
            <p:cNvSpPr txBox="1"/>
            <p:nvPr/>
          </p:nvSpPr>
          <p:spPr>
            <a:xfrm>
              <a:off x="10606529" y="2860439"/>
              <a:ext cx="2082788"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Paraffin wax melting point</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77960C58-BC75-7DDA-2EC1-D6C2A75C21BE}"/>
                    </a:ext>
                  </a:extLst>
                </p:cNvPr>
                <p:cNvSpPr txBox="1"/>
                <p:nvPr/>
              </p:nvSpPr>
              <p:spPr>
                <a:xfrm>
                  <a:off x="9100993" y="2595153"/>
                  <a:ext cx="2727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A0FF"/>
                                </a:solidFill>
                                <a:latin typeface="Cambria Math" panose="02040503050406030204" pitchFamily="18" charset="0"/>
                                <a:ea typeface="Cambria Math" panose="02040503050406030204" pitchFamily="18" charset="0"/>
                              </a:rPr>
                            </m:ctrlPr>
                          </m:sSubPr>
                          <m:e>
                            <m:r>
                              <a:rPr lang="en-US" b="0" i="1" smtClean="0">
                                <a:solidFill>
                                  <a:srgbClr val="00A0FF"/>
                                </a:solidFill>
                                <a:latin typeface="Cambria Math" panose="02040503050406030204" pitchFamily="18" charset="0"/>
                                <a:ea typeface="Cambria Math" panose="02040503050406030204" pitchFamily="18" charset="0"/>
                              </a:rPr>
                              <m:t>𝑇</m:t>
                            </m:r>
                          </m:e>
                          <m:sub>
                            <m:r>
                              <a:rPr lang="en-US" b="0" i="1" smtClean="0">
                                <a:solidFill>
                                  <a:srgbClr val="00A0FF"/>
                                </a:solidFill>
                                <a:latin typeface="Cambria Math" panose="02040503050406030204" pitchFamily="18" charset="0"/>
                                <a:ea typeface="Cambria Math" panose="02040503050406030204" pitchFamily="18" charset="0"/>
                              </a:rPr>
                              <m:t>1</m:t>
                            </m:r>
                          </m:sub>
                        </m:sSub>
                      </m:oMath>
                    </m:oMathPara>
                  </a14:m>
                  <a:endParaRPr lang="en-US" dirty="0">
                    <a:solidFill>
                      <a:srgbClr val="00A0FF"/>
                    </a:solidFill>
                  </a:endParaRPr>
                </a:p>
              </p:txBody>
            </p:sp>
          </mc:Choice>
          <mc:Fallback xmlns="">
            <p:sp>
              <p:nvSpPr>
                <p:cNvPr id="97" name="TextBox 96">
                  <a:extLst>
                    <a:ext uri="{FF2B5EF4-FFF2-40B4-BE49-F238E27FC236}">
                      <a16:creationId xmlns:a16="http://schemas.microsoft.com/office/drawing/2014/main" id="{77960C58-BC75-7DDA-2EC1-D6C2A75C21BE}"/>
                    </a:ext>
                  </a:extLst>
                </p:cNvPr>
                <p:cNvSpPr txBox="1">
                  <a:spLocks noRot="1" noChangeAspect="1" noMove="1" noResize="1" noEditPoints="1" noAdjustHandles="1" noChangeArrowheads="1" noChangeShapeType="1" noTextEdit="1"/>
                </p:cNvSpPr>
                <p:nvPr/>
              </p:nvSpPr>
              <p:spPr>
                <a:xfrm>
                  <a:off x="9100993" y="2595153"/>
                  <a:ext cx="272767" cy="276999"/>
                </a:xfrm>
                <a:prstGeom prst="rect">
                  <a:avLst/>
                </a:prstGeom>
                <a:blipFill>
                  <a:blip r:embed="rId2"/>
                  <a:stretch>
                    <a:fillRect l="-17778" r="-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AE55570-E04A-8B23-BB23-5B45612DF28D}"/>
                    </a:ext>
                  </a:extLst>
                </p:cNvPr>
                <p:cNvSpPr txBox="1"/>
                <p:nvPr/>
              </p:nvSpPr>
              <p:spPr>
                <a:xfrm>
                  <a:off x="9090847" y="2334913"/>
                  <a:ext cx="2780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𝑇</m:t>
                            </m:r>
                          </m:e>
                          <m:sub>
                            <m:r>
                              <a:rPr lang="en-US" b="0" i="1" smtClean="0">
                                <a:solidFill>
                                  <a:srgbClr val="FF0000"/>
                                </a:solidFill>
                                <a:latin typeface="Cambria Math" panose="02040503050406030204" pitchFamily="18" charset="0"/>
                                <a:ea typeface="Cambria Math" panose="02040503050406030204" pitchFamily="18" charset="0"/>
                              </a:rPr>
                              <m:t>2</m:t>
                            </m:r>
                          </m:sub>
                        </m:sSub>
                      </m:oMath>
                    </m:oMathPara>
                  </a14:m>
                  <a:endParaRPr lang="en-US" dirty="0">
                    <a:solidFill>
                      <a:srgbClr val="FF0000"/>
                    </a:solidFill>
                  </a:endParaRPr>
                </a:p>
              </p:txBody>
            </p:sp>
          </mc:Choice>
          <mc:Fallback xmlns="">
            <p:sp>
              <p:nvSpPr>
                <p:cNvPr id="98" name="TextBox 97">
                  <a:extLst>
                    <a:ext uri="{FF2B5EF4-FFF2-40B4-BE49-F238E27FC236}">
                      <a16:creationId xmlns:a16="http://schemas.microsoft.com/office/drawing/2014/main" id="{BAE55570-E04A-8B23-BB23-5B45612DF28D}"/>
                    </a:ext>
                  </a:extLst>
                </p:cNvPr>
                <p:cNvSpPr txBox="1">
                  <a:spLocks noRot="1" noChangeAspect="1" noMove="1" noResize="1" noEditPoints="1" noAdjustHandles="1" noChangeArrowheads="1" noChangeShapeType="1" noTextEdit="1"/>
                </p:cNvSpPr>
                <p:nvPr/>
              </p:nvSpPr>
              <p:spPr>
                <a:xfrm>
                  <a:off x="9090847" y="2334913"/>
                  <a:ext cx="278088" cy="276999"/>
                </a:xfrm>
                <a:prstGeom prst="rect">
                  <a:avLst/>
                </a:prstGeom>
                <a:blipFill>
                  <a:blip r:embed="rId3"/>
                  <a:stretch>
                    <a:fillRect l="-20000" r="-8889"/>
                  </a:stretch>
                </a:blipFill>
              </p:spPr>
              <p:txBody>
                <a:bodyPr/>
                <a:lstStyle/>
                <a:p>
                  <a:r>
                    <a:rPr lang="en-US">
                      <a:noFill/>
                    </a:rPr>
                    <a:t> </a:t>
                  </a:r>
                </a:p>
              </p:txBody>
            </p:sp>
          </mc:Fallback>
        </mc:AlternateContent>
        <p:cxnSp>
          <p:nvCxnSpPr>
            <p:cNvPr id="99" name="Straight Connector 98">
              <a:extLst>
                <a:ext uri="{FF2B5EF4-FFF2-40B4-BE49-F238E27FC236}">
                  <a16:creationId xmlns:a16="http://schemas.microsoft.com/office/drawing/2014/main" id="{0489C407-905D-8A0F-D340-3FF83945792A}"/>
                </a:ext>
              </a:extLst>
            </p:cNvPr>
            <p:cNvCxnSpPr>
              <a:cxnSpLocks/>
            </p:cNvCxnSpPr>
            <p:nvPr/>
          </p:nvCxnSpPr>
          <p:spPr>
            <a:xfrm>
              <a:off x="8976985" y="2457882"/>
              <a:ext cx="583990" cy="0"/>
            </a:xfrm>
            <a:prstGeom prst="line">
              <a:avLst/>
            </a:prstGeom>
            <a:ln w="349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E2DEC59-96DE-8202-5297-A48EE698C7BB}"/>
                </a:ext>
              </a:extLst>
            </p:cNvPr>
            <p:cNvCxnSpPr>
              <a:cxnSpLocks/>
            </p:cNvCxnSpPr>
            <p:nvPr/>
          </p:nvCxnSpPr>
          <p:spPr>
            <a:xfrm>
              <a:off x="8970725" y="2457882"/>
              <a:ext cx="439468" cy="191476"/>
            </a:xfrm>
            <a:prstGeom prst="line">
              <a:avLst/>
            </a:prstGeom>
            <a:ln w="34925">
              <a:solidFill>
                <a:srgbClr val="00A0FF"/>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C1042D4E-08B1-8614-A2F1-9A10820B3344}"/>
                </a:ext>
              </a:extLst>
            </p:cNvPr>
            <p:cNvCxnSpPr>
              <a:cxnSpLocks/>
            </p:cNvCxnSpPr>
            <p:nvPr/>
          </p:nvCxnSpPr>
          <p:spPr>
            <a:xfrm>
              <a:off x="9560975" y="2457882"/>
              <a:ext cx="1050687" cy="679484"/>
            </a:xfrm>
            <a:prstGeom prst="line">
              <a:avLst/>
            </a:prstGeom>
            <a:ln w="349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C24DA05-AD9E-0A34-A3AC-A30E3E472F55}"/>
                </a:ext>
              </a:extLst>
            </p:cNvPr>
            <p:cNvCxnSpPr>
              <a:cxnSpLocks/>
            </p:cNvCxnSpPr>
            <p:nvPr/>
          </p:nvCxnSpPr>
          <p:spPr>
            <a:xfrm>
              <a:off x="9400120" y="2649358"/>
              <a:ext cx="160855" cy="0"/>
            </a:xfrm>
            <a:prstGeom prst="line">
              <a:avLst/>
            </a:prstGeom>
            <a:ln w="34925">
              <a:solidFill>
                <a:srgbClr val="00A0FF"/>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A66B1FAB-965D-8640-9703-E21806AF3277}"/>
                </a:ext>
              </a:extLst>
            </p:cNvPr>
            <p:cNvCxnSpPr>
              <a:cxnSpLocks/>
            </p:cNvCxnSpPr>
            <p:nvPr/>
          </p:nvCxnSpPr>
          <p:spPr>
            <a:xfrm>
              <a:off x="9555842" y="2646474"/>
              <a:ext cx="1050687" cy="679484"/>
            </a:xfrm>
            <a:prstGeom prst="line">
              <a:avLst/>
            </a:prstGeom>
            <a:ln w="34925">
              <a:solidFill>
                <a:srgbClr val="00A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02728E76-E249-A37A-11FF-05C1BC2F9721}"/>
                </a:ext>
              </a:extLst>
            </p:cNvPr>
            <p:cNvCxnSpPr>
              <a:cxnSpLocks/>
            </p:cNvCxnSpPr>
            <p:nvPr/>
          </p:nvCxnSpPr>
          <p:spPr>
            <a:xfrm flipV="1">
              <a:off x="10114840" y="2810322"/>
              <a:ext cx="0" cy="203386"/>
            </a:xfrm>
            <a:prstGeom prst="straightConnector1">
              <a:avLst/>
            </a:prstGeom>
            <a:ln w="9525">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62AC7BC-CBFF-6946-E1D3-B5775001C0CC}"/>
                    </a:ext>
                  </a:extLst>
                </p:cNvPr>
                <p:cNvSpPr txBox="1"/>
                <p:nvPr/>
              </p:nvSpPr>
              <p:spPr>
                <a:xfrm>
                  <a:off x="9589134" y="2830998"/>
                  <a:ext cx="3384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𝑇</m:t>
                        </m:r>
                      </m:oMath>
                    </m:oMathPara>
                  </a14:m>
                  <a:endParaRPr lang="en-US" dirty="0">
                    <a:solidFill>
                      <a:schemeClr val="tx1"/>
                    </a:solidFill>
                  </a:endParaRPr>
                </a:p>
              </p:txBody>
            </p:sp>
          </mc:Choice>
          <mc:Fallback xmlns="">
            <p:sp>
              <p:nvSpPr>
                <p:cNvPr id="105" name="TextBox 104">
                  <a:extLst>
                    <a:ext uri="{FF2B5EF4-FFF2-40B4-BE49-F238E27FC236}">
                      <a16:creationId xmlns:a16="http://schemas.microsoft.com/office/drawing/2014/main" id="{862AC7BC-CBFF-6946-E1D3-B5775001C0CC}"/>
                    </a:ext>
                  </a:extLst>
                </p:cNvPr>
                <p:cNvSpPr txBox="1">
                  <a:spLocks noRot="1" noChangeAspect="1" noMove="1" noResize="1" noEditPoints="1" noAdjustHandles="1" noChangeArrowheads="1" noChangeShapeType="1" noTextEdit="1"/>
                </p:cNvSpPr>
                <p:nvPr/>
              </p:nvSpPr>
              <p:spPr>
                <a:xfrm>
                  <a:off x="9589134" y="2830998"/>
                  <a:ext cx="338491" cy="276999"/>
                </a:xfrm>
                <a:prstGeom prst="rect">
                  <a:avLst/>
                </a:prstGeom>
                <a:blipFill>
                  <a:blip r:embed="rId4"/>
                  <a:stretch>
                    <a:fillRect l="-14286" r="-16071"/>
                  </a:stretch>
                </a:blipFill>
              </p:spPr>
              <p:txBody>
                <a:bodyPr/>
                <a:lstStyle/>
                <a:p>
                  <a:r>
                    <a:rPr lang="en-US">
                      <a:noFill/>
                    </a:rPr>
                    <a:t> </a:t>
                  </a:r>
                </a:p>
              </p:txBody>
            </p:sp>
          </mc:Fallback>
        </mc:AlternateContent>
      </p:grpSp>
      <p:cxnSp>
        <p:nvCxnSpPr>
          <p:cNvPr id="9" name="Straight Connector 8">
            <a:extLst>
              <a:ext uri="{FF2B5EF4-FFF2-40B4-BE49-F238E27FC236}">
                <a16:creationId xmlns:a16="http://schemas.microsoft.com/office/drawing/2014/main" id="{FE4AB36B-9FE4-4D3E-0E27-236E8E292A69}"/>
              </a:ext>
            </a:extLst>
          </p:cNvPr>
          <p:cNvCxnSpPr/>
          <p:nvPr/>
        </p:nvCxnSpPr>
        <p:spPr>
          <a:xfrm>
            <a:off x="1216287" y="5467824"/>
            <a:ext cx="635184" cy="3624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9EBC5E12-CC32-0E0D-C7C1-93718EEC96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325712" y="3200548"/>
            <a:ext cx="4382485" cy="700727"/>
          </a:xfrm>
          <a:prstGeom prst="rect">
            <a:avLst/>
          </a:prstGeom>
        </p:spPr>
      </p:pic>
      <p:pic>
        <p:nvPicPr>
          <p:cNvPr id="12" name="Picture 11">
            <a:extLst>
              <a:ext uri="{FF2B5EF4-FFF2-40B4-BE49-F238E27FC236}">
                <a16:creationId xmlns:a16="http://schemas.microsoft.com/office/drawing/2014/main" id="{EAC5D567-8CB7-380D-60CF-648419648DB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0758" y="927888"/>
            <a:ext cx="950303" cy="4814267"/>
          </a:xfrm>
          <a:prstGeom prst="rect">
            <a:avLst/>
          </a:prstGeom>
        </p:spPr>
      </p:pic>
      <p:cxnSp>
        <p:nvCxnSpPr>
          <p:cNvPr id="15" name="Straight Connector 14">
            <a:extLst>
              <a:ext uri="{FF2B5EF4-FFF2-40B4-BE49-F238E27FC236}">
                <a16:creationId xmlns:a16="http://schemas.microsoft.com/office/drawing/2014/main" id="{C50F3EC0-4A81-CC2D-345A-9B270F51882A}"/>
              </a:ext>
            </a:extLst>
          </p:cNvPr>
          <p:cNvCxnSpPr/>
          <p:nvPr/>
        </p:nvCxnSpPr>
        <p:spPr>
          <a:xfrm>
            <a:off x="1216287" y="1005319"/>
            <a:ext cx="635184" cy="3624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C8BDD8F-D68D-FDC6-1FEE-E83B2B10B802}"/>
              </a:ext>
            </a:extLst>
          </p:cNvPr>
          <p:cNvCxnSpPr>
            <a:cxnSpLocks/>
          </p:cNvCxnSpPr>
          <p:nvPr/>
        </p:nvCxnSpPr>
        <p:spPr>
          <a:xfrm flipV="1">
            <a:off x="1851471" y="1367804"/>
            <a:ext cx="0" cy="44517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B41F913-50C7-3413-309F-9C160A41CD9B}"/>
              </a:ext>
            </a:extLst>
          </p:cNvPr>
          <p:cNvCxnSpPr>
            <a:cxnSpLocks/>
          </p:cNvCxnSpPr>
          <p:nvPr/>
        </p:nvCxnSpPr>
        <p:spPr>
          <a:xfrm flipV="1">
            <a:off x="1216287" y="1016043"/>
            <a:ext cx="0" cy="44517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2593F0F-51D4-AE55-B9DD-23CA32EE918B}"/>
              </a:ext>
            </a:extLst>
          </p:cNvPr>
          <p:cNvSpPr>
            <a:spLocks noChangeAspect="1"/>
          </p:cNvSpPr>
          <p:nvPr/>
        </p:nvSpPr>
        <p:spPr>
          <a:xfrm>
            <a:off x="2703356" y="3503463"/>
            <a:ext cx="74030" cy="457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02BAB79-A7E9-AB80-0FE1-BA99C4B7A5EC}"/>
              </a:ext>
            </a:extLst>
          </p:cNvPr>
          <p:cNvSpPr/>
          <p:nvPr/>
        </p:nvSpPr>
        <p:spPr>
          <a:xfrm>
            <a:off x="2493703" y="3435457"/>
            <a:ext cx="45720" cy="97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7F0B503-A171-1619-0F48-E225DC0622FA}"/>
              </a:ext>
            </a:extLst>
          </p:cNvPr>
          <p:cNvGrpSpPr/>
          <p:nvPr/>
        </p:nvGrpSpPr>
        <p:grpSpPr>
          <a:xfrm>
            <a:off x="1748017" y="1099007"/>
            <a:ext cx="1373995" cy="5247101"/>
            <a:chOff x="1748017" y="1099007"/>
            <a:chExt cx="1373995" cy="5247101"/>
          </a:xfrm>
        </p:grpSpPr>
        <p:cxnSp>
          <p:nvCxnSpPr>
            <p:cNvPr id="48" name="Straight Connector 47">
              <a:extLst>
                <a:ext uri="{FF2B5EF4-FFF2-40B4-BE49-F238E27FC236}">
                  <a16:creationId xmlns:a16="http://schemas.microsoft.com/office/drawing/2014/main" id="{A3802076-13A8-01E8-8B95-5D9FF795DC9D}"/>
                </a:ext>
              </a:extLst>
            </p:cNvPr>
            <p:cNvCxnSpPr/>
            <p:nvPr/>
          </p:nvCxnSpPr>
          <p:spPr>
            <a:xfrm>
              <a:off x="2516954" y="1099007"/>
              <a:ext cx="0" cy="503662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548E720C-4BB5-28F6-652C-CF21E0383B0F}"/>
                </a:ext>
              </a:extLst>
            </p:cNvPr>
            <p:cNvCxnSpPr>
              <a:stCxn id="11" idx="3"/>
            </p:cNvCxnSpPr>
            <p:nvPr/>
          </p:nvCxnSpPr>
          <p:spPr>
            <a:xfrm>
              <a:off x="2516954" y="1359670"/>
              <a:ext cx="0" cy="761688"/>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EBB333CF-12F1-6BF6-FD0B-025D3E4EDDA6}"/>
                </a:ext>
              </a:extLst>
            </p:cNvPr>
            <p:cNvCxnSpPr/>
            <p:nvPr/>
          </p:nvCxnSpPr>
          <p:spPr>
            <a:xfrm>
              <a:off x="2516954" y="2285276"/>
              <a:ext cx="0" cy="761688"/>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F179340C-B6E1-46E0-5448-B31C636374D3}"/>
                </a:ext>
              </a:extLst>
            </p:cNvPr>
            <p:cNvGrpSpPr/>
            <p:nvPr/>
          </p:nvGrpSpPr>
          <p:grpSpPr>
            <a:xfrm>
              <a:off x="2313812" y="3151455"/>
              <a:ext cx="184206" cy="662000"/>
              <a:chOff x="7472003" y="3345314"/>
              <a:chExt cx="171262" cy="615482"/>
            </a:xfrm>
          </p:grpSpPr>
          <p:cxnSp>
            <p:nvCxnSpPr>
              <p:cNvPr id="53" name="Straight Arrow Connector 52">
                <a:extLst>
                  <a:ext uri="{FF2B5EF4-FFF2-40B4-BE49-F238E27FC236}">
                    <a16:creationId xmlns:a16="http://schemas.microsoft.com/office/drawing/2014/main" id="{9B3DFE26-2661-8574-B780-F1E426930D4F}"/>
                  </a:ext>
                </a:extLst>
              </p:cNvPr>
              <p:cNvCxnSpPr>
                <a:cxnSpLocks/>
              </p:cNvCxnSpPr>
              <p:nvPr/>
            </p:nvCxnSpPr>
            <p:spPr>
              <a:xfrm flipH="1" flipV="1">
                <a:off x="7472003" y="3653197"/>
                <a:ext cx="131447" cy="0"/>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nvGrpSpPr>
              <p:cNvPr id="54" name="Group 53">
                <a:extLst>
                  <a:ext uri="{FF2B5EF4-FFF2-40B4-BE49-F238E27FC236}">
                    <a16:creationId xmlns:a16="http://schemas.microsoft.com/office/drawing/2014/main" id="{E64835BF-C066-A017-CEBD-5A1910621945}"/>
                  </a:ext>
                </a:extLst>
              </p:cNvPr>
              <p:cNvGrpSpPr/>
              <p:nvPr/>
            </p:nvGrpSpPr>
            <p:grpSpPr>
              <a:xfrm>
                <a:off x="7477038" y="3345314"/>
                <a:ext cx="166227" cy="269999"/>
                <a:chOff x="7477038" y="3345314"/>
                <a:chExt cx="166227" cy="269999"/>
              </a:xfrm>
            </p:grpSpPr>
            <p:cxnSp>
              <p:nvCxnSpPr>
                <p:cNvPr id="58" name="Straight Arrow Connector 57">
                  <a:extLst>
                    <a:ext uri="{FF2B5EF4-FFF2-40B4-BE49-F238E27FC236}">
                      <a16:creationId xmlns:a16="http://schemas.microsoft.com/office/drawing/2014/main" id="{A2CD3033-5BB4-724F-D996-C9D2DE59D567}"/>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2C09C62-6F81-50FA-2E54-E7EE0F1D1485}"/>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BD4DDB29-F0CD-78D0-E79A-03FF1BBA1223}"/>
                  </a:ext>
                </a:extLst>
              </p:cNvPr>
              <p:cNvGrpSpPr/>
              <p:nvPr/>
            </p:nvGrpSpPr>
            <p:grpSpPr>
              <a:xfrm flipV="1">
                <a:off x="7477038" y="3690797"/>
                <a:ext cx="166227" cy="269999"/>
                <a:chOff x="7477038" y="3345314"/>
                <a:chExt cx="166227" cy="269999"/>
              </a:xfrm>
            </p:grpSpPr>
            <p:cxnSp>
              <p:nvCxnSpPr>
                <p:cNvPr id="56" name="Straight Arrow Connector 55">
                  <a:extLst>
                    <a:ext uri="{FF2B5EF4-FFF2-40B4-BE49-F238E27FC236}">
                      <a16:creationId xmlns:a16="http://schemas.microsoft.com/office/drawing/2014/main" id="{712320DA-253B-6602-945A-D42D07DB3A6B}"/>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655D5D65-F32A-DA5B-6378-0A9130F8D22E}"/>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60" name="Group 59">
              <a:extLst>
                <a:ext uri="{FF2B5EF4-FFF2-40B4-BE49-F238E27FC236}">
                  <a16:creationId xmlns:a16="http://schemas.microsoft.com/office/drawing/2014/main" id="{4EF70F84-D96B-B75A-F64A-C7FC3F73E610}"/>
                </a:ext>
              </a:extLst>
            </p:cNvPr>
            <p:cNvGrpSpPr/>
            <p:nvPr/>
          </p:nvGrpSpPr>
          <p:grpSpPr>
            <a:xfrm flipH="1">
              <a:off x="2532462" y="3151608"/>
              <a:ext cx="184206" cy="662000"/>
              <a:chOff x="7472003" y="3345314"/>
              <a:chExt cx="171262" cy="615482"/>
            </a:xfrm>
          </p:grpSpPr>
          <p:cxnSp>
            <p:nvCxnSpPr>
              <p:cNvPr id="61" name="Straight Arrow Connector 60">
                <a:extLst>
                  <a:ext uri="{FF2B5EF4-FFF2-40B4-BE49-F238E27FC236}">
                    <a16:creationId xmlns:a16="http://schemas.microsoft.com/office/drawing/2014/main" id="{F100A548-20E0-FDBA-66FB-65D53EDA700F}"/>
                  </a:ext>
                </a:extLst>
              </p:cNvPr>
              <p:cNvCxnSpPr>
                <a:cxnSpLocks/>
              </p:cNvCxnSpPr>
              <p:nvPr/>
            </p:nvCxnSpPr>
            <p:spPr>
              <a:xfrm flipH="1" flipV="1">
                <a:off x="7472003" y="3653197"/>
                <a:ext cx="131447" cy="0"/>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24D5BD3D-5B29-CECD-2C81-A0708E9F434C}"/>
                  </a:ext>
                </a:extLst>
              </p:cNvPr>
              <p:cNvGrpSpPr/>
              <p:nvPr/>
            </p:nvGrpSpPr>
            <p:grpSpPr>
              <a:xfrm>
                <a:off x="7477038" y="3345314"/>
                <a:ext cx="166227" cy="269999"/>
                <a:chOff x="7477038" y="3345314"/>
                <a:chExt cx="166227" cy="269999"/>
              </a:xfrm>
            </p:grpSpPr>
            <p:cxnSp>
              <p:nvCxnSpPr>
                <p:cNvPr id="66" name="Straight Arrow Connector 65">
                  <a:extLst>
                    <a:ext uri="{FF2B5EF4-FFF2-40B4-BE49-F238E27FC236}">
                      <a16:creationId xmlns:a16="http://schemas.microsoft.com/office/drawing/2014/main" id="{DBCED54E-BAE7-3C43-97B5-2E6F1B38AC56}"/>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413D87EE-1070-0356-8729-CD8BAAA61801}"/>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FE158DC4-8B4B-95BF-5530-DB71A20668AE}"/>
                  </a:ext>
                </a:extLst>
              </p:cNvPr>
              <p:cNvGrpSpPr/>
              <p:nvPr/>
            </p:nvGrpSpPr>
            <p:grpSpPr>
              <a:xfrm flipV="1">
                <a:off x="7477038" y="3690797"/>
                <a:ext cx="166227" cy="269999"/>
                <a:chOff x="7477038" y="3345314"/>
                <a:chExt cx="166227" cy="269999"/>
              </a:xfrm>
            </p:grpSpPr>
            <p:cxnSp>
              <p:nvCxnSpPr>
                <p:cNvPr id="64" name="Straight Arrow Connector 63">
                  <a:extLst>
                    <a:ext uri="{FF2B5EF4-FFF2-40B4-BE49-F238E27FC236}">
                      <a16:creationId xmlns:a16="http://schemas.microsoft.com/office/drawing/2014/main" id="{9812870C-6F83-13E2-BEC7-4E105789AEF2}"/>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22E0D8D3-FA06-C3D3-7B53-08786ECD5275}"/>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07" name="TextBox 106">
              <a:extLst>
                <a:ext uri="{FF2B5EF4-FFF2-40B4-BE49-F238E27FC236}">
                  <a16:creationId xmlns:a16="http://schemas.microsoft.com/office/drawing/2014/main" id="{6EC76F3A-2D9F-527A-9E38-704E1A6230CD}"/>
                </a:ext>
              </a:extLst>
            </p:cNvPr>
            <p:cNvSpPr txBox="1"/>
            <p:nvPr/>
          </p:nvSpPr>
          <p:spPr>
            <a:xfrm>
              <a:off x="1911114" y="6114381"/>
              <a:ext cx="1210898" cy="23172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Cooling pipe</a:t>
              </a:r>
            </a:p>
          </p:txBody>
        </p:sp>
        <p:sp>
          <p:nvSpPr>
            <p:cNvPr id="108" name="TextBox 107">
              <a:extLst>
                <a:ext uri="{FF2B5EF4-FFF2-40B4-BE49-F238E27FC236}">
                  <a16:creationId xmlns:a16="http://schemas.microsoft.com/office/drawing/2014/main" id="{3AC3FA87-8BD0-CBF6-2940-E6C892166369}"/>
                </a:ext>
              </a:extLst>
            </p:cNvPr>
            <p:cNvSpPr txBox="1"/>
            <p:nvPr/>
          </p:nvSpPr>
          <p:spPr>
            <a:xfrm>
              <a:off x="1748017" y="1105193"/>
              <a:ext cx="1210898" cy="23172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air</a:t>
              </a:r>
            </a:p>
          </p:txBody>
        </p:sp>
      </p:grpSp>
      <p:pic>
        <p:nvPicPr>
          <p:cNvPr id="3" name="Picture 2">
            <a:extLst>
              <a:ext uri="{FF2B5EF4-FFF2-40B4-BE49-F238E27FC236}">
                <a16:creationId xmlns:a16="http://schemas.microsoft.com/office/drawing/2014/main" id="{1AE668E1-C9BF-3190-1B6C-C84A4A1936D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16200000">
            <a:off x="4953888" y="1651265"/>
            <a:ext cx="2830513" cy="2923452"/>
          </a:xfrm>
          <a:prstGeom prst="rect">
            <a:avLst/>
          </a:prstGeom>
        </p:spPr>
      </p:pic>
      <p:cxnSp>
        <p:nvCxnSpPr>
          <p:cNvPr id="21" name="Straight Connector 20">
            <a:extLst>
              <a:ext uri="{FF2B5EF4-FFF2-40B4-BE49-F238E27FC236}">
                <a16:creationId xmlns:a16="http://schemas.microsoft.com/office/drawing/2014/main" id="{1A360686-C640-2134-C791-80DF33566E1F}"/>
              </a:ext>
            </a:extLst>
          </p:cNvPr>
          <p:cNvCxnSpPr>
            <a:cxnSpLocks/>
          </p:cNvCxnSpPr>
          <p:nvPr/>
        </p:nvCxnSpPr>
        <p:spPr>
          <a:xfrm flipV="1">
            <a:off x="2716671" y="1803714"/>
            <a:ext cx="971125" cy="167904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01855B2-EE30-BCAA-A2F9-9254C43718B9}"/>
              </a:ext>
            </a:extLst>
          </p:cNvPr>
          <p:cNvCxnSpPr>
            <a:cxnSpLocks/>
          </p:cNvCxnSpPr>
          <p:nvPr/>
        </p:nvCxnSpPr>
        <p:spPr>
          <a:xfrm>
            <a:off x="2711254" y="3578613"/>
            <a:ext cx="985163" cy="92201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4127984-FD87-8FA6-BEB8-90E58B724421}"/>
              </a:ext>
            </a:extLst>
          </p:cNvPr>
          <p:cNvSpPr/>
          <p:nvPr/>
        </p:nvSpPr>
        <p:spPr>
          <a:xfrm>
            <a:off x="6940827" y="1697735"/>
            <a:ext cx="71603" cy="2830514"/>
          </a:xfrm>
          <a:prstGeom prst="rect">
            <a:avLst/>
          </a:prstGeom>
          <a:solidFill>
            <a:srgbClr val="00A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31F69F7-FC0C-8AB4-52F9-12F44B3924AD}"/>
              </a:ext>
            </a:extLst>
          </p:cNvPr>
          <p:cNvSpPr txBox="1"/>
          <p:nvPr/>
        </p:nvSpPr>
        <p:spPr>
          <a:xfrm>
            <a:off x="3706730" y="1052277"/>
            <a:ext cx="4188888" cy="911002"/>
          </a:xfrm>
          <a:prstGeom prst="rect">
            <a:avLst/>
          </a:prstGeom>
          <a:noFill/>
        </p:spPr>
        <p:txBody>
          <a:bodyPr wrap="square">
            <a:spAutoFit/>
          </a:bodyPr>
          <a:lstStyle/>
          <a:p>
            <a:pPr algn="ctr"/>
            <a:r>
              <a:rPr lang="en-US" dirty="0"/>
              <a:t>Diagram of the </a:t>
            </a:r>
            <a:br>
              <a:rPr lang="en-US" dirty="0"/>
            </a:br>
            <a:r>
              <a:rPr lang="en-US" dirty="0"/>
              <a:t>impregnation bag system</a:t>
            </a:r>
          </a:p>
        </p:txBody>
      </p:sp>
      <p:sp>
        <p:nvSpPr>
          <p:cNvPr id="25" name="TextBox 24">
            <a:extLst>
              <a:ext uri="{FF2B5EF4-FFF2-40B4-BE49-F238E27FC236}">
                <a16:creationId xmlns:a16="http://schemas.microsoft.com/office/drawing/2014/main" id="{5F361598-D4EA-AD2C-0015-94E06555E448}"/>
              </a:ext>
            </a:extLst>
          </p:cNvPr>
          <p:cNvSpPr txBox="1"/>
          <p:nvPr/>
        </p:nvSpPr>
        <p:spPr>
          <a:xfrm>
            <a:off x="5470596" y="1755990"/>
            <a:ext cx="937963"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a:t>
            </a:r>
          </a:p>
        </p:txBody>
      </p:sp>
      <p:cxnSp>
        <p:nvCxnSpPr>
          <p:cNvPr id="31" name="Straight Arrow Connector 30">
            <a:extLst>
              <a:ext uri="{FF2B5EF4-FFF2-40B4-BE49-F238E27FC236}">
                <a16:creationId xmlns:a16="http://schemas.microsoft.com/office/drawing/2014/main" id="{ED9AD116-D91D-3F59-BF41-CF438783AFD7}"/>
              </a:ext>
            </a:extLst>
          </p:cNvPr>
          <p:cNvCxnSpPr>
            <a:cxnSpLocks/>
          </p:cNvCxnSpPr>
          <p:nvPr/>
        </p:nvCxnSpPr>
        <p:spPr>
          <a:xfrm>
            <a:off x="3757501" y="4629290"/>
            <a:ext cx="1155779"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12AB407-8DFC-893F-E0F7-3F2C95D138E5}"/>
              </a:ext>
            </a:extLst>
          </p:cNvPr>
          <p:cNvSpPr txBox="1"/>
          <p:nvPr/>
        </p:nvSpPr>
        <p:spPr>
          <a:xfrm>
            <a:off x="3757501" y="4700643"/>
            <a:ext cx="128235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ID</a:t>
            </a:r>
          </a:p>
        </p:txBody>
      </p:sp>
      <p:cxnSp>
        <p:nvCxnSpPr>
          <p:cNvPr id="38" name="Straight Arrow Connector 37">
            <a:extLst>
              <a:ext uri="{FF2B5EF4-FFF2-40B4-BE49-F238E27FC236}">
                <a16:creationId xmlns:a16="http://schemas.microsoft.com/office/drawing/2014/main" id="{7CAE27FB-A0F8-7F55-EB81-C0BA33E08262}"/>
              </a:ext>
            </a:extLst>
          </p:cNvPr>
          <p:cNvCxnSpPr>
            <a:cxnSpLocks/>
          </p:cNvCxnSpPr>
          <p:nvPr/>
        </p:nvCxnSpPr>
        <p:spPr>
          <a:xfrm>
            <a:off x="3757501" y="4397037"/>
            <a:ext cx="3170121"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C18C785-4AA8-3EFA-897E-44A14651318E}"/>
              </a:ext>
            </a:extLst>
          </p:cNvPr>
          <p:cNvSpPr txBox="1"/>
          <p:nvPr/>
        </p:nvSpPr>
        <p:spPr>
          <a:xfrm>
            <a:off x="5376623" y="4030928"/>
            <a:ext cx="1437631"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OD</a:t>
            </a:r>
          </a:p>
        </p:txBody>
      </p:sp>
      <p:cxnSp>
        <p:nvCxnSpPr>
          <p:cNvPr id="40" name="Straight Arrow Connector 39">
            <a:extLst>
              <a:ext uri="{FF2B5EF4-FFF2-40B4-BE49-F238E27FC236}">
                <a16:creationId xmlns:a16="http://schemas.microsoft.com/office/drawing/2014/main" id="{1B4BCB61-CFB9-82AF-B53B-8F2CFEAA0E79}"/>
              </a:ext>
            </a:extLst>
          </p:cNvPr>
          <p:cNvCxnSpPr>
            <a:cxnSpLocks/>
            <a:stCxn id="41" idx="3"/>
          </p:cNvCxnSpPr>
          <p:nvPr/>
        </p:nvCxnSpPr>
        <p:spPr>
          <a:xfrm flipV="1">
            <a:off x="6976628" y="4528250"/>
            <a:ext cx="0" cy="44291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7FE6776-1AB6-511B-1160-C55A460AA1EF}"/>
              </a:ext>
            </a:extLst>
          </p:cNvPr>
          <p:cNvSpPr txBox="1"/>
          <p:nvPr/>
        </p:nvSpPr>
        <p:spPr>
          <a:xfrm>
            <a:off x="5088859" y="4819334"/>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Glass fiber tape</a:t>
            </a:r>
          </a:p>
        </p:txBody>
      </p:sp>
      <p:sp>
        <p:nvSpPr>
          <p:cNvPr id="42" name="Rectangle 41">
            <a:extLst>
              <a:ext uri="{FF2B5EF4-FFF2-40B4-BE49-F238E27FC236}">
                <a16:creationId xmlns:a16="http://schemas.microsoft.com/office/drawing/2014/main" id="{794670BC-7FFA-532F-D8D9-8020AD2C7BDE}"/>
              </a:ext>
            </a:extLst>
          </p:cNvPr>
          <p:cNvSpPr/>
          <p:nvPr/>
        </p:nvSpPr>
        <p:spPr>
          <a:xfrm>
            <a:off x="7022857" y="1697735"/>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0EE51CA1-A25C-90F8-DAA5-1CE4B96A85F8}"/>
              </a:ext>
            </a:extLst>
          </p:cNvPr>
          <p:cNvCxnSpPr>
            <a:cxnSpLocks/>
          </p:cNvCxnSpPr>
          <p:nvPr/>
        </p:nvCxnSpPr>
        <p:spPr>
          <a:xfrm flipV="1">
            <a:off x="7058658" y="4528250"/>
            <a:ext cx="0" cy="75701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8001E88-F785-5BC8-F0CA-6E4A1B1B7148}"/>
              </a:ext>
            </a:extLst>
          </p:cNvPr>
          <p:cNvSpPr txBox="1"/>
          <p:nvPr/>
        </p:nvSpPr>
        <p:spPr>
          <a:xfrm>
            <a:off x="5576872" y="5097160"/>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6EB0057-96D0-3543-21E4-98665ECC21BF}"/>
              </a:ext>
            </a:extLst>
          </p:cNvPr>
          <p:cNvSpPr/>
          <p:nvPr/>
        </p:nvSpPr>
        <p:spPr>
          <a:xfrm>
            <a:off x="7094459" y="1697735"/>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520FAC1C-E32F-DA8E-0918-51E30E47FB37}"/>
              </a:ext>
            </a:extLst>
          </p:cNvPr>
          <p:cNvCxnSpPr>
            <a:cxnSpLocks/>
          </p:cNvCxnSpPr>
          <p:nvPr/>
        </p:nvCxnSpPr>
        <p:spPr>
          <a:xfrm flipV="1">
            <a:off x="7219764" y="4531858"/>
            <a:ext cx="0" cy="987751"/>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C1B03DE-C7C8-8471-C892-CE22888A0244}"/>
              </a:ext>
            </a:extLst>
          </p:cNvPr>
          <p:cNvSpPr txBox="1"/>
          <p:nvPr/>
        </p:nvSpPr>
        <p:spPr>
          <a:xfrm>
            <a:off x="5534359" y="5367775"/>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F6F29E68-3B46-D5D1-A730-9171220EBD72}"/>
              </a:ext>
            </a:extLst>
          </p:cNvPr>
          <p:cNvGrpSpPr>
            <a:grpSpLocks noChangeAspect="1"/>
          </p:cNvGrpSpPr>
          <p:nvPr/>
        </p:nvGrpSpPr>
        <p:grpSpPr>
          <a:xfrm flipH="1">
            <a:off x="4189624" y="2400786"/>
            <a:ext cx="540918" cy="1943951"/>
            <a:chOff x="7472003" y="3345314"/>
            <a:chExt cx="171262" cy="615482"/>
          </a:xfrm>
        </p:grpSpPr>
        <p:cxnSp>
          <p:nvCxnSpPr>
            <p:cNvPr id="69" name="Straight Arrow Connector 68">
              <a:extLst>
                <a:ext uri="{FF2B5EF4-FFF2-40B4-BE49-F238E27FC236}">
                  <a16:creationId xmlns:a16="http://schemas.microsoft.com/office/drawing/2014/main" id="{C93F8023-1953-97DF-6325-F6CBC7AA670E}"/>
                </a:ext>
              </a:extLst>
            </p:cNvPr>
            <p:cNvCxnSpPr>
              <a:cxnSpLocks/>
            </p:cNvCxnSpPr>
            <p:nvPr/>
          </p:nvCxnSpPr>
          <p:spPr>
            <a:xfrm flipH="1" flipV="1">
              <a:off x="7472003" y="3653197"/>
              <a:ext cx="131447" cy="0"/>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nvGrpSpPr>
            <p:cNvPr id="70" name="Group 69">
              <a:extLst>
                <a:ext uri="{FF2B5EF4-FFF2-40B4-BE49-F238E27FC236}">
                  <a16:creationId xmlns:a16="http://schemas.microsoft.com/office/drawing/2014/main" id="{AD9D9C20-1570-18BC-6481-3056CBD44874}"/>
                </a:ext>
              </a:extLst>
            </p:cNvPr>
            <p:cNvGrpSpPr/>
            <p:nvPr/>
          </p:nvGrpSpPr>
          <p:grpSpPr>
            <a:xfrm>
              <a:off x="7477038" y="3345314"/>
              <a:ext cx="166227" cy="269999"/>
              <a:chOff x="7477038" y="3345314"/>
              <a:chExt cx="166227" cy="269999"/>
            </a:xfrm>
          </p:grpSpPr>
          <p:cxnSp>
            <p:nvCxnSpPr>
              <p:cNvPr id="74" name="Straight Arrow Connector 73">
                <a:extLst>
                  <a:ext uri="{FF2B5EF4-FFF2-40B4-BE49-F238E27FC236}">
                    <a16:creationId xmlns:a16="http://schemas.microsoft.com/office/drawing/2014/main" id="{A62F97F8-936F-9793-00F7-198F8C29C083}"/>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DFA3B05E-C7BC-B875-3321-E6751D8B0BD0}"/>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9E2FA0C7-D2E2-4976-EC9E-12C3EB4B3BDD}"/>
                </a:ext>
              </a:extLst>
            </p:cNvPr>
            <p:cNvGrpSpPr/>
            <p:nvPr/>
          </p:nvGrpSpPr>
          <p:grpSpPr>
            <a:xfrm flipV="1">
              <a:off x="7477038" y="3690797"/>
              <a:ext cx="166227" cy="269999"/>
              <a:chOff x="7477038" y="3345314"/>
              <a:chExt cx="166227" cy="269999"/>
            </a:xfrm>
          </p:grpSpPr>
          <p:cxnSp>
            <p:nvCxnSpPr>
              <p:cNvPr id="72" name="Straight Arrow Connector 71">
                <a:extLst>
                  <a:ext uri="{FF2B5EF4-FFF2-40B4-BE49-F238E27FC236}">
                    <a16:creationId xmlns:a16="http://schemas.microsoft.com/office/drawing/2014/main" id="{E00993DB-BC89-711D-435E-268798A755A3}"/>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4256CDEC-EED1-BD02-95F4-381C6C57B4A6}"/>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76" name="TextBox 75">
            <a:extLst>
              <a:ext uri="{FF2B5EF4-FFF2-40B4-BE49-F238E27FC236}">
                <a16:creationId xmlns:a16="http://schemas.microsoft.com/office/drawing/2014/main" id="{8ECAE327-0CB5-82FB-C3FE-7E3F29D578D6}"/>
              </a:ext>
            </a:extLst>
          </p:cNvPr>
          <p:cNvSpPr txBox="1"/>
          <p:nvPr/>
        </p:nvSpPr>
        <p:spPr>
          <a:xfrm>
            <a:off x="3749339" y="1755990"/>
            <a:ext cx="1209359" cy="60733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Cooling by convection</a:t>
            </a: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861CFA0-A282-B48D-B034-80F4925D083A}"/>
                  </a:ext>
                </a:extLst>
              </p:cNvPr>
              <p:cNvSpPr txBox="1"/>
              <p:nvPr/>
            </p:nvSpPr>
            <p:spPr>
              <a:xfrm>
                <a:off x="6243680" y="2159263"/>
                <a:ext cx="477102" cy="3904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𝑇</m:t>
                      </m:r>
                    </m:oMath>
                  </m:oMathPara>
                </a14:m>
                <a:endParaRPr lang="en-US" dirty="0">
                  <a:solidFill>
                    <a:schemeClr val="tx1"/>
                  </a:solidFill>
                </a:endParaRPr>
              </a:p>
            </p:txBody>
          </p:sp>
        </mc:Choice>
        <mc:Fallback xmlns="">
          <p:sp>
            <p:nvSpPr>
              <p:cNvPr id="77" name="TextBox 76">
                <a:extLst>
                  <a:ext uri="{FF2B5EF4-FFF2-40B4-BE49-F238E27FC236}">
                    <a16:creationId xmlns:a16="http://schemas.microsoft.com/office/drawing/2014/main" id="{9861CFA0-A282-B48D-B034-80F4925D083A}"/>
                  </a:ext>
                </a:extLst>
              </p:cNvPr>
              <p:cNvSpPr txBox="1">
                <a:spLocks noRot="1" noChangeAspect="1" noMove="1" noResize="1" noEditPoints="1" noAdjustHandles="1" noChangeArrowheads="1" noChangeShapeType="1" noTextEdit="1"/>
              </p:cNvSpPr>
              <p:nvPr/>
            </p:nvSpPr>
            <p:spPr>
              <a:xfrm>
                <a:off x="6243680" y="2159263"/>
                <a:ext cx="477102" cy="390430"/>
              </a:xfrm>
              <a:prstGeom prst="rect">
                <a:avLst/>
              </a:prstGeom>
              <a:blipFill>
                <a:blip r:embed="rId8"/>
                <a:stretch>
                  <a:fillRect/>
                </a:stretch>
              </a:blipFill>
            </p:spPr>
            <p:txBody>
              <a:bodyPr/>
              <a:lstStyle/>
              <a:p>
                <a:r>
                  <a:rPr lang="en-US">
                    <a:noFill/>
                  </a:rPr>
                  <a:t> </a:t>
                </a:r>
              </a:p>
            </p:txBody>
          </p:sp>
        </mc:Fallback>
      </mc:AlternateContent>
      <p:sp>
        <p:nvSpPr>
          <p:cNvPr id="78" name="Rectangle 77">
            <a:extLst>
              <a:ext uri="{FF2B5EF4-FFF2-40B4-BE49-F238E27FC236}">
                <a16:creationId xmlns:a16="http://schemas.microsoft.com/office/drawing/2014/main" id="{08F77876-60B4-7CC2-9425-05AB11D988C9}"/>
              </a:ext>
            </a:extLst>
          </p:cNvPr>
          <p:cNvSpPr/>
          <p:nvPr/>
        </p:nvSpPr>
        <p:spPr>
          <a:xfrm>
            <a:off x="7347766" y="1699106"/>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2D396D0-5AB9-559B-0A74-144487D7281E}"/>
              </a:ext>
            </a:extLst>
          </p:cNvPr>
          <p:cNvSpPr/>
          <p:nvPr/>
        </p:nvSpPr>
        <p:spPr>
          <a:xfrm>
            <a:off x="7414489" y="1700951"/>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D832220F-47E9-68F7-CD80-DC370DEE839D}"/>
              </a:ext>
            </a:extLst>
          </p:cNvPr>
          <p:cNvCxnSpPr>
            <a:cxnSpLocks/>
          </p:cNvCxnSpPr>
          <p:nvPr/>
        </p:nvCxnSpPr>
        <p:spPr>
          <a:xfrm>
            <a:off x="5576872" y="2549692"/>
            <a:ext cx="1845256" cy="0"/>
          </a:xfrm>
          <a:prstGeom prst="straightConnector1">
            <a:avLst/>
          </a:prstGeom>
          <a:ln w="31750">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9DED7DD-2005-2C6E-6438-D41F8EF2EFA8}"/>
              </a:ext>
            </a:extLst>
          </p:cNvPr>
          <p:cNvCxnSpPr>
            <a:cxnSpLocks/>
          </p:cNvCxnSpPr>
          <p:nvPr/>
        </p:nvCxnSpPr>
        <p:spPr>
          <a:xfrm flipV="1">
            <a:off x="7381778" y="4542372"/>
            <a:ext cx="0" cy="1253056"/>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C015995-7F69-DEAF-9AA7-30E5F940B16D}"/>
              </a:ext>
            </a:extLst>
          </p:cNvPr>
          <p:cNvSpPr txBox="1"/>
          <p:nvPr/>
        </p:nvSpPr>
        <p:spPr>
          <a:xfrm>
            <a:off x="5696374" y="5617761"/>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sp>
        <p:nvSpPr>
          <p:cNvPr id="83" name="Rectangle 82">
            <a:extLst>
              <a:ext uri="{FF2B5EF4-FFF2-40B4-BE49-F238E27FC236}">
                <a16:creationId xmlns:a16="http://schemas.microsoft.com/office/drawing/2014/main" id="{1143824F-4BB6-C093-B953-087EC75C8761}"/>
              </a:ext>
            </a:extLst>
          </p:cNvPr>
          <p:cNvSpPr/>
          <p:nvPr/>
        </p:nvSpPr>
        <p:spPr>
          <a:xfrm>
            <a:off x="3757790" y="1697735"/>
            <a:ext cx="3967734" cy="283051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497C5174-9780-2A39-D34D-29C3EA63B81A}"/>
                  </a:ext>
                </a:extLst>
              </p:cNvPr>
              <p:cNvSpPr txBox="1"/>
              <p:nvPr/>
            </p:nvSpPr>
            <p:spPr>
              <a:xfrm>
                <a:off x="5325907" y="2092909"/>
                <a:ext cx="384465" cy="3904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𝑇</m:t>
                          </m:r>
                        </m:e>
                        <m:sub>
                          <m:r>
                            <a:rPr lang="en-US"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84" name="TextBox 83">
                <a:extLst>
                  <a:ext uri="{FF2B5EF4-FFF2-40B4-BE49-F238E27FC236}">
                    <a16:creationId xmlns:a16="http://schemas.microsoft.com/office/drawing/2014/main" id="{497C5174-9780-2A39-D34D-29C3EA63B81A}"/>
                  </a:ext>
                </a:extLst>
              </p:cNvPr>
              <p:cNvSpPr txBox="1">
                <a:spLocks noRot="1" noChangeAspect="1" noMove="1" noResize="1" noEditPoints="1" noAdjustHandles="1" noChangeArrowheads="1" noChangeShapeType="1" noTextEdit="1"/>
              </p:cNvSpPr>
              <p:nvPr/>
            </p:nvSpPr>
            <p:spPr>
              <a:xfrm>
                <a:off x="5325907" y="2092909"/>
                <a:ext cx="384465" cy="39043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2A873DD-8877-A8C8-ADA8-3DB3C89AC939}"/>
                  </a:ext>
                </a:extLst>
              </p:cNvPr>
              <p:cNvSpPr txBox="1"/>
              <p:nvPr/>
            </p:nvSpPr>
            <p:spPr>
              <a:xfrm>
                <a:off x="7333557" y="2112501"/>
                <a:ext cx="391965" cy="3904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𝑇</m:t>
                          </m:r>
                        </m:e>
                        <m:sub>
                          <m:r>
                            <a:rPr lang="en-US" b="0" i="1" smtClean="0">
                              <a:solidFill>
                                <a:schemeClr val="tx1"/>
                              </a:solidFill>
                              <a:latin typeface="Cambria Math" panose="02040503050406030204" pitchFamily="18" charset="0"/>
                              <a:ea typeface="Cambria Math" panose="02040503050406030204" pitchFamily="18" charset="0"/>
                            </a:rPr>
                            <m:t>2</m:t>
                          </m:r>
                        </m:sub>
                      </m:sSub>
                    </m:oMath>
                  </m:oMathPara>
                </a14:m>
                <a:endParaRPr lang="en-US" dirty="0">
                  <a:solidFill>
                    <a:schemeClr val="tx1"/>
                  </a:solidFill>
                </a:endParaRPr>
              </a:p>
            </p:txBody>
          </p:sp>
        </mc:Choice>
        <mc:Fallback xmlns="">
          <p:sp>
            <p:nvSpPr>
              <p:cNvPr id="85" name="TextBox 84">
                <a:extLst>
                  <a:ext uri="{FF2B5EF4-FFF2-40B4-BE49-F238E27FC236}">
                    <a16:creationId xmlns:a16="http://schemas.microsoft.com/office/drawing/2014/main" id="{92A873DD-8877-A8C8-ADA8-3DB3C89AC939}"/>
                  </a:ext>
                </a:extLst>
              </p:cNvPr>
              <p:cNvSpPr txBox="1">
                <a:spLocks noRot="1" noChangeAspect="1" noMove="1" noResize="1" noEditPoints="1" noAdjustHandles="1" noChangeArrowheads="1" noChangeShapeType="1" noTextEdit="1"/>
              </p:cNvSpPr>
              <p:nvPr/>
            </p:nvSpPr>
            <p:spPr>
              <a:xfrm>
                <a:off x="7333557" y="2112501"/>
                <a:ext cx="391965" cy="390430"/>
              </a:xfrm>
              <a:prstGeom prst="rect">
                <a:avLst/>
              </a:prstGeom>
              <a:blipFill>
                <a:blip r:embed="rId10"/>
                <a:stretch>
                  <a:fillRect/>
                </a:stretch>
              </a:blipFill>
            </p:spPr>
            <p:txBody>
              <a:bodyPr/>
              <a:lstStyle/>
              <a:p>
                <a:r>
                  <a:rPr lang="en-US">
                    <a:noFill/>
                  </a:rPr>
                  <a:t> </a:t>
                </a:r>
              </a:p>
            </p:txBody>
          </p:sp>
        </mc:Fallback>
      </mc:AlternateContent>
      <p:cxnSp>
        <p:nvCxnSpPr>
          <p:cNvPr id="86" name="Straight Arrow Connector 85">
            <a:extLst>
              <a:ext uri="{FF2B5EF4-FFF2-40B4-BE49-F238E27FC236}">
                <a16:creationId xmlns:a16="http://schemas.microsoft.com/office/drawing/2014/main" id="{DC24F8C3-E0EE-4D61-EFE8-9E2FC74C66FE}"/>
              </a:ext>
            </a:extLst>
          </p:cNvPr>
          <p:cNvCxnSpPr>
            <a:cxnSpLocks/>
          </p:cNvCxnSpPr>
          <p:nvPr/>
        </p:nvCxnSpPr>
        <p:spPr>
          <a:xfrm flipV="1">
            <a:off x="7523157" y="4542372"/>
            <a:ext cx="0" cy="152827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AB7A06C-A7D8-7EB8-DCD6-D82FB3E9C6C5}"/>
              </a:ext>
            </a:extLst>
          </p:cNvPr>
          <p:cNvSpPr txBox="1"/>
          <p:nvPr/>
        </p:nvSpPr>
        <p:spPr>
          <a:xfrm>
            <a:off x="4264794" y="5891567"/>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92" name="Rectangle 91">
            <a:extLst>
              <a:ext uri="{FF2B5EF4-FFF2-40B4-BE49-F238E27FC236}">
                <a16:creationId xmlns:a16="http://schemas.microsoft.com/office/drawing/2014/main" id="{B0DD88C4-0497-1ECB-5CCE-6FF65B5FD51A}"/>
              </a:ext>
            </a:extLst>
          </p:cNvPr>
          <p:cNvSpPr/>
          <p:nvPr/>
        </p:nvSpPr>
        <p:spPr>
          <a:xfrm>
            <a:off x="5581942" y="2797368"/>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29BF123-8E06-11B6-B5CA-E44C804BAE07}"/>
              </a:ext>
            </a:extLst>
          </p:cNvPr>
          <p:cNvSpPr/>
          <p:nvPr/>
        </p:nvSpPr>
        <p:spPr>
          <a:xfrm>
            <a:off x="5649759" y="2855265"/>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2EE61505-4E58-3814-56D6-9884E3C0A9D3}"/>
              </a:ext>
            </a:extLst>
          </p:cNvPr>
          <p:cNvSpPr txBox="1"/>
          <p:nvPr/>
        </p:nvSpPr>
        <p:spPr>
          <a:xfrm>
            <a:off x="5750852" y="3022950"/>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106" name="Straight Arrow Connector 105">
            <a:extLst>
              <a:ext uri="{FF2B5EF4-FFF2-40B4-BE49-F238E27FC236}">
                <a16:creationId xmlns:a16="http://schemas.microsoft.com/office/drawing/2014/main" id="{DC2F335A-35D2-CAA5-31F3-52BEFCD51AA4}"/>
              </a:ext>
            </a:extLst>
          </p:cNvPr>
          <p:cNvCxnSpPr>
            <a:cxnSpLocks/>
          </p:cNvCxnSpPr>
          <p:nvPr/>
        </p:nvCxnSpPr>
        <p:spPr>
          <a:xfrm flipV="1">
            <a:off x="4918884" y="1700951"/>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1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3" grpId="0" animBg="1"/>
      <p:bldP spid="25" grpId="0"/>
      <p:bldP spid="37" grpId="0"/>
      <p:bldP spid="39" grpId="0"/>
      <p:bldP spid="41" grpId="0"/>
      <p:bldP spid="42" grpId="0" animBg="1"/>
      <p:bldP spid="44" grpId="0"/>
      <p:bldP spid="45" grpId="0" animBg="1"/>
      <p:bldP spid="47" grpId="0"/>
      <p:bldP spid="76" grpId="0"/>
      <p:bldP spid="77" grpId="0"/>
      <p:bldP spid="78" grpId="0" animBg="1"/>
      <p:bldP spid="79" grpId="0" animBg="1"/>
      <p:bldP spid="82" grpId="0"/>
      <p:bldP spid="83" grpId="0" animBg="1"/>
      <p:bldP spid="84" grpId="0"/>
      <p:bldP spid="85" grpId="0"/>
      <p:bldP spid="87" grpId="0"/>
      <p:bldP spid="92" grpId="0" animBg="1"/>
      <p:bldP spid="93" grpId="0" animBg="1"/>
      <p:bldP spid="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wax VPI for CCT</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12</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pic>
        <p:nvPicPr>
          <p:cNvPr id="4" name="Picture 3">
            <a:extLst>
              <a:ext uri="{FF2B5EF4-FFF2-40B4-BE49-F238E27FC236}">
                <a16:creationId xmlns:a16="http://schemas.microsoft.com/office/drawing/2014/main" id="{D6A19DCE-5689-55D7-706F-E593E6A161DE}"/>
              </a:ext>
            </a:extLst>
          </p:cNvPr>
          <p:cNvPicPr>
            <a:picLocks noChangeAspect="1"/>
          </p:cNvPicPr>
          <p:nvPr/>
        </p:nvPicPr>
        <p:blipFill>
          <a:blip r:embed="rId2"/>
          <a:stretch>
            <a:fillRect/>
          </a:stretch>
        </p:blipFill>
        <p:spPr>
          <a:xfrm>
            <a:off x="6773574" y="1277994"/>
            <a:ext cx="883526" cy="4475974"/>
          </a:xfrm>
          <a:prstGeom prst="rect">
            <a:avLst/>
          </a:prstGeom>
        </p:spPr>
      </p:pic>
      <p:pic>
        <p:nvPicPr>
          <p:cNvPr id="7" name="Picture 6">
            <a:extLst>
              <a:ext uri="{FF2B5EF4-FFF2-40B4-BE49-F238E27FC236}">
                <a16:creationId xmlns:a16="http://schemas.microsoft.com/office/drawing/2014/main" id="{198E582D-FF8F-4B2F-FF2E-E4C18D00FDD0}"/>
              </a:ext>
            </a:extLst>
          </p:cNvPr>
          <p:cNvPicPr>
            <a:picLocks noChangeAspect="1"/>
          </p:cNvPicPr>
          <p:nvPr/>
        </p:nvPicPr>
        <p:blipFill>
          <a:blip r:embed="rId2">
            <a:grayscl/>
          </a:blip>
          <a:stretch>
            <a:fillRect/>
          </a:stretch>
        </p:blipFill>
        <p:spPr>
          <a:xfrm>
            <a:off x="4623158" y="1257956"/>
            <a:ext cx="883526" cy="4475974"/>
          </a:xfrm>
          <a:prstGeom prst="rect">
            <a:avLst/>
          </a:prstGeom>
        </p:spPr>
      </p:pic>
      <p:sp>
        <p:nvSpPr>
          <p:cNvPr id="8" name="TextBox 7">
            <a:extLst>
              <a:ext uri="{FF2B5EF4-FFF2-40B4-BE49-F238E27FC236}">
                <a16:creationId xmlns:a16="http://schemas.microsoft.com/office/drawing/2014/main" id="{B5D6C364-60BD-F3F8-4F9E-DB3C84AF2195}"/>
              </a:ext>
            </a:extLst>
          </p:cNvPr>
          <p:cNvSpPr txBox="1"/>
          <p:nvPr/>
        </p:nvSpPr>
        <p:spPr>
          <a:xfrm>
            <a:off x="2825076" y="5578198"/>
            <a:ext cx="1125619" cy="369332"/>
          </a:xfrm>
          <a:prstGeom prst="rect">
            <a:avLst/>
          </a:prstGeom>
          <a:noFill/>
        </p:spPr>
        <p:txBody>
          <a:bodyPr wrap="square">
            <a:spAutoFit/>
          </a:bodyPr>
          <a:lstStyle/>
          <a:p>
            <a:r>
              <a:rPr lang="en-US" b="1" dirty="0"/>
              <a:t>Phase 1</a:t>
            </a:r>
          </a:p>
        </p:txBody>
      </p:sp>
      <p:sp>
        <p:nvSpPr>
          <p:cNvPr id="10" name="TextBox 9">
            <a:extLst>
              <a:ext uri="{FF2B5EF4-FFF2-40B4-BE49-F238E27FC236}">
                <a16:creationId xmlns:a16="http://schemas.microsoft.com/office/drawing/2014/main" id="{75ADDA47-9809-7286-8658-62F6AB67C8EE}"/>
              </a:ext>
            </a:extLst>
          </p:cNvPr>
          <p:cNvSpPr txBox="1"/>
          <p:nvPr/>
        </p:nvSpPr>
        <p:spPr>
          <a:xfrm>
            <a:off x="4645260" y="5583572"/>
            <a:ext cx="1125619" cy="369332"/>
          </a:xfrm>
          <a:prstGeom prst="rect">
            <a:avLst/>
          </a:prstGeom>
          <a:noFill/>
        </p:spPr>
        <p:txBody>
          <a:bodyPr wrap="square">
            <a:spAutoFit/>
          </a:bodyPr>
          <a:lstStyle/>
          <a:p>
            <a:r>
              <a:rPr lang="en-US" b="1" dirty="0"/>
              <a:t>Phase 2</a:t>
            </a:r>
          </a:p>
        </p:txBody>
      </p:sp>
      <p:sp>
        <p:nvSpPr>
          <p:cNvPr id="13" name="TextBox 12">
            <a:extLst>
              <a:ext uri="{FF2B5EF4-FFF2-40B4-BE49-F238E27FC236}">
                <a16:creationId xmlns:a16="http://schemas.microsoft.com/office/drawing/2014/main" id="{91B5773B-630C-ACAC-443B-C4E5A312B4D2}"/>
              </a:ext>
            </a:extLst>
          </p:cNvPr>
          <p:cNvSpPr txBox="1"/>
          <p:nvPr/>
        </p:nvSpPr>
        <p:spPr>
          <a:xfrm>
            <a:off x="6270270" y="5583572"/>
            <a:ext cx="2670530" cy="369332"/>
          </a:xfrm>
          <a:prstGeom prst="rect">
            <a:avLst/>
          </a:prstGeom>
          <a:noFill/>
        </p:spPr>
        <p:txBody>
          <a:bodyPr wrap="square">
            <a:spAutoFit/>
          </a:bodyPr>
          <a:lstStyle/>
          <a:p>
            <a:r>
              <a:rPr lang="en-US" b="1" dirty="0"/>
              <a:t>Phase 3 (Final coil)</a:t>
            </a:r>
          </a:p>
        </p:txBody>
      </p:sp>
      <p:pic>
        <p:nvPicPr>
          <p:cNvPr id="14" name="Picture 13">
            <a:extLst>
              <a:ext uri="{FF2B5EF4-FFF2-40B4-BE49-F238E27FC236}">
                <a16:creationId xmlns:a16="http://schemas.microsoft.com/office/drawing/2014/main" id="{A8676F82-4C30-6356-B8F3-266C6139FE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18810" y="3756073"/>
            <a:ext cx="794274" cy="1659817"/>
          </a:xfrm>
          <a:prstGeom prst="rect">
            <a:avLst/>
          </a:prstGeom>
        </p:spPr>
      </p:pic>
      <p:sp>
        <p:nvSpPr>
          <p:cNvPr id="18" name="TextBox 17">
            <a:extLst>
              <a:ext uri="{FF2B5EF4-FFF2-40B4-BE49-F238E27FC236}">
                <a16:creationId xmlns:a16="http://schemas.microsoft.com/office/drawing/2014/main" id="{A54C662F-7AB6-4DD2-5E38-A3CCB604AA0F}"/>
              </a:ext>
            </a:extLst>
          </p:cNvPr>
          <p:cNvSpPr txBox="1"/>
          <p:nvPr/>
        </p:nvSpPr>
        <p:spPr>
          <a:xfrm rot="16200000">
            <a:off x="2173401" y="4344290"/>
            <a:ext cx="1292510" cy="369332"/>
          </a:xfrm>
          <a:prstGeom prst="rect">
            <a:avLst/>
          </a:prstGeom>
          <a:noFill/>
        </p:spPr>
        <p:txBody>
          <a:bodyPr wrap="square" rtlCol="0">
            <a:spAutoFit/>
          </a:bodyPr>
          <a:lstStyle/>
          <a:p>
            <a:r>
              <a:rPr lang="en-US" dirty="0"/>
              <a:t>Aluminum</a:t>
            </a:r>
          </a:p>
        </p:txBody>
      </p:sp>
      <p:sp>
        <p:nvSpPr>
          <p:cNvPr id="26" name="TextBox 25">
            <a:extLst>
              <a:ext uri="{FF2B5EF4-FFF2-40B4-BE49-F238E27FC236}">
                <a16:creationId xmlns:a16="http://schemas.microsoft.com/office/drawing/2014/main" id="{DDE03604-DE1A-B81B-7BD4-89496C3270FF}"/>
              </a:ext>
            </a:extLst>
          </p:cNvPr>
          <p:cNvSpPr txBox="1"/>
          <p:nvPr/>
        </p:nvSpPr>
        <p:spPr>
          <a:xfrm rot="16200000">
            <a:off x="4003933" y="4377125"/>
            <a:ext cx="1292510" cy="369332"/>
          </a:xfrm>
          <a:prstGeom prst="rect">
            <a:avLst/>
          </a:prstGeom>
          <a:noFill/>
        </p:spPr>
        <p:txBody>
          <a:bodyPr wrap="square" rtlCol="0">
            <a:spAutoFit/>
          </a:bodyPr>
          <a:lstStyle/>
          <a:p>
            <a:r>
              <a:rPr lang="en-US" dirty="0"/>
              <a:t>Aluminum</a:t>
            </a:r>
          </a:p>
        </p:txBody>
      </p:sp>
      <p:sp>
        <p:nvSpPr>
          <p:cNvPr id="27" name="TextBox 26">
            <a:extLst>
              <a:ext uri="{FF2B5EF4-FFF2-40B4-BE49-F238E27FC236}">
                <a16:creationId xmlns:a16="http://schemas.microsoft.com/office/drawing/2014/main" id="{2B0919E6-00EF-A8AA-CE01-2D700B847D5E}"/>
              </a:ext>
            </a:extLst>
          </p:cNvPr>
          <p:cNvSpPr txBox="1"/>
          <p:nvPr/>
        </p:nvSpPr>
        <p:spPr>
          <a:xfrm rot="16200000">
            <a:off x="5752217" y="4037091"/>
            <a:ext cx="2042715" cy="369332"/>
          </a:xfrm>
          <a:prstGeom prst="rect">
            <a:avLst/>
          </a:prstGeom>
          <a:noFill/>
        </p:spPr>
        <p:txBody>
          <a:bodyPr wrap="square" rtlCol="0">
            <a:spAutoFit/>
          </a:bodyPr>
          <a:lstStyle/>
          <a:p>
            <a:r>
              <a:rPr lang="en-US" dirty="0"/>
              <a:t>Aluminum-bronze</a:t>
            </a:r>
          </a:p>
        </p:txBody>
      </p:sp>
      <p:cxnSp>
        <p:nvCxnSpPr>
          <p:cNvPr id="28" name="Straight Connector 27">
            <a:extLst>
              <a:ext uri="{FF2B5EF4-FFF2-40B4-BE49-F238E27FC236}">
                <a16:creationId xmlns:a16="http://schemas.microsoft.com/office/drawing/2014/main" id="{D865211E-90AA-D67B-12A2-BD35D54FDED0}"/>
              </a:ext>
            </a:extLst>
          </p:cNvPr>
          <p:cNvCxnSpPr>
            <a:cxnSpLocks/>
          </p:cNvCxnSpPr>
          <p:nvPr/>
        </p:nvCxnSpPr>
        <p:spPr>
          <a:xfrm>
            <a:off x="2755888" y="6234972"/>
            <a:ext cx="5363002" cy="0"/>
          </a:xfrm>
          <a:prstGeom prst="line">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1272775-A78B-FD48-003C-CAE51B7EC3A0}"/>
              </a:ext>
            </a:extLst>
          </p:cNvPr>
          <p:cNvSpPr txBox="1"/>
          <p:nvPr/>
        </p:nvSpPr>
        <p:spPr>
          <a:xfrm>
            <a:off x="4656126" y="5903625"/>
            <a:ext cx="1614144" cy="369332"/>
          </a:xfrm>
          <a:prstGeom prst="rect">
            <a:avLst/>
          </a:prstGeom>
          <a:noFill/>
        </p:spPr>
        <p:txBody>
          <a:bodyPr wrap="square" rtlCol="0">
            <a:spAutoFit/>
          </a:bodyPr>
          <a:lstStyle/>
          <a:p>
            <a:r>
              <a:rPr lang="en-US" dirty="0"/>
              <a:t>Development</a:t>
            </a:r>
          </a:p>
        </p:txBody>
      </p:sp>
    </p:spTree>
    <p:extLst>
      <p:ext uri="{BB962C8B-B14F-4D97-AF65-F5344CB8AC3E}">
        <p14:creationId xmlns:p14="http://schemas.microsoft.com/office/powerpoint/2010/main" val="2343005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wax VPI for CCT</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pic>
        <p:nvPicPr>
          <p:cNvPr id="3" name="Graphic 2">
            <a:extLst>
              <a:ext uri="{FF2B5EF4-FFF2-40B4-BE49-F238E27FC236}">
                <a16:creationId xmlns:a16="http://schemas.microsoft.com/office/drawing/2014/main" id="{359AD3D7-256E-29AE-9708-FE9ED62BAA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670" y="1217001"/>
            <a:ext cx="4836899" cy="2550456"/>
          </a:xfrm>
          <a:prstGeom prst="rect">
            <a:avLst/>
          </a:prstGeom>
        </p:spPr>
      </p:pic>
      <p:grpSp>
        <p:nvGrpSpPr>
          <p:cNvPr id="32" name="Group 31">
            <a:extLst>
              <a:ext uri="{FF2B5EF4-FFF2-40B4-BE49-F238E27FC236}">
                <a16:creationId xmlns:a16="http://schemas.microsoft.com/office/drawing/2014/main" id="{D2614611-4481-6E7D-53B6-8EF4F524056F}"/>
              </a:ext>
            </a:extLst>
          </p:cNvPr>
          <p:cNvGrpSpPr/>
          <p:nvPr/>
        </p:nvGrpSpPr>
        <p:grpSpPr>
          <a:xfrm>
            <a:off x="2035711" y="3917950"/>
            <a:ext cx="2936693" cy="2398624"/>
            <a:chOff x="-4312636" y="4029485"/>
            <a:chExt cx="2936693" cy="2398624"/>
          </a:xfrm>
        </p:grpSpPr>
        <p:pic>
          <p:nvPicPr>
            <p:cNvPr id="12" name="Picture 11" descr="A picture containing indoor, equipment, cluttered, miller&#10;&#10;Description automatically generated">
              <a:extLst>
                <a:ext uri="{FF2B5EF4-FFF2-40B4-BE49-F238E27FC236}">
                  <a16:creationId xmlns:a16="http://schemas.microsoft.com/office/drawing/2014/main" id="{4269BDEA-F094-414B-21E4-C95E593B6A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12636" y="4029485"/>
              <a:ext cx="1544559" cy="2398623"/>
            </a:xfrm>
            <a:prstGeom prst="rect">
              <a:avLst/>
            </a:prstGeom>
          </p:spPr>
        </p:pic>
        <p:pic>
          <p:nvPicPr>
            <p:cNvPr id="15" name="Picture 14" descr="A picture containing indoor, fresh&#10;&#10;Description automatically generated">
              <a:extLst>
                <a:ext uri="{FF2B5EF4-FFF2-40B4-BE49-F238E27FC236}">
                  <a16:creationId xmlns:a16="http://schemas.microsoft.com/office/drawing/2014/main" id="{74FD6369-D519-4805-18BB-A4DB111EC07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19020" y="4029486"/>
              <a:ext cx="1343077" cy="2398623"/>
            </a:xfrm>
            <a:prstGeom prst="rect">
              <a:avLst/>
            </a:prstGeom>
            <a:ln w="19050">
              <a:solidFill>
                <a:srgbClr val="00A0FF"/>
              </a:solidFill>
            </a:ln>
          </p:spPr>
        </p:pic>
        <p:sp>
          <p:nvSpPr>
            <p:cNvPr id="19" name="Rectangle 18">
              <a:extLst>
                <a:ext uri="{FF2B5EF4-FFF2-40B4-BE49-F238E27FC236}">
                  <a16:creationId xmlns:a16="http://schemas.microsoft.com/office/drawing/2014/main" id="{C10DD830-F9A8-DDD9-1F27-4C402BE0E0CE}"/>
                </a:ext>
              </a:extLst>
            </p:cNvPr>
            <p:cNvSpPr/>
            <p:nvPr/>
          </p:nvSpPr>
          <p:spPr>
            <a:xfrm>
              <a:off x="-4064853" y="4771429"/>
              <a:ext cx="363430" cy="456301"/>
            </a:xfrm>
            <a:prstGeom prst="rect">
              <a:avLst/>
            </a:prstGeom>
            <a:noFill/>
            <a:ln w="25400">
              <a:solidFill>
                <a:srgbClr val="00A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AB8F061-E8D8-E82B-3BBE-0EB61646BE1F}"/>
                </a:ext>
              </a:extLst>
            </p:cNvPr>
            <p:cNvCxnSpPr>
              <a:cxnSpLocks/>
            </p:cNvCxnSpPr>
            <p:nvPr/>
          </p:nvCxnSpPr>
          <p:spPr>
            <a:xfrm flipH="1">
              <a:off x="-4064853" y="4029485"/>
              <a:ext cx="1345832" cy="741945"/>
            </a:xfrm>
            <a:prstGeom prst="line">
              <a:avLst/>
            </a:prstGeom>
            <a:ln>
              <a:solidFill>
                <a:srgbClr val="00A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9E51AA1-1A1F-08CD-3FB4-6E3F9D2A43DA}"/>
                </a:ext>
              </a:extLst>
            </p:cNvPr>
            <p:cNvCxnSpPr>
              <a:cxnSpLocks/>
            </p:cNvCxnSpPr>
            <p:nvPr/>
          </p:nvCxnSpPr>
          <p:spPr>
            <a:xfrm flipH="1" flipV="1">
              <a:off x="-4064853" y="5227730"/>
              <a:ext cx="1345832" cy="1200379"/>
            </a:xfrm>
            <a:prstGeom prst="line">
              <a:avLst/>
            </a:prstGeom>
            <a:ln>
              <a:solidFill>
                <a:srgbClr val="00A0FF"/>
              </a:solidFill>
            </a:ln>
          </p:spPr>
          <p:style>
            <a:lnRef idx="2">
              <a:schemeClr val="accent1"/>
            </a:lnRef>
            <a:fillRef idx="0">
              <a:schemeClr val="accent1"/>
            </a:fillRef>
            <a:effectRef idx="1">
              <a:schemeClr val="accent1"/>
            </a:effectRef>
            <a:fontRef idx="minor">
              <a:schemeClr val="tx1"/>
            </a:fontRef>
          </p:style>
        </p:cxnSp>
      </p:grpSp>
      <p:pic>
        <p:nvPicPr>
          <p:cNvPr id="23" name="Picture 22" descr="A picture containing close&#10;&#10;Description automatically generated">
            <a:extLst>
              <a:ext uri="{FF2B5EF4-FFF2-40B4-BE49-F238E27FC236}">
                <a16:creationId xmlns:a16="http://schemas.microsoft.com/office/drawing/2014/main" id="{680D8445-890F-4B93-F8DA-CF6D1FD97C3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85926" y="3766066"/>
            <a:ext cx="3166222" cy="2374667"/>
          </a:xfrm>
          <a:prstGeom prst="rect">
            <a:avLst/>
          </a:prstGeom>
        </p:spPr>
      </p:pic>
      <p:pic>
        <p:nvPicPr>
          <p:cNvPr id="24" name="Picture 23" descr="A picture containing text, tiled&#10;&#10;Description automatically generated">
            <a:extLst>
              <a:ext uri="{FF2B5EF4-FFF2-40B4-BE49-F238E27FC236}">
                <a16:creationId xmlns:a16="http://schemas.microsoft.com/office/drawing/2014/main" id="{56E9FBFF-4186-F6D2-A9AC-42BF37DAFA5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89396" y="1189642"/>
            <a:ext cx="3166222" cy="2374667"/>
          </a:xfrm>
          <a:prstGeom prst="rect">
            <a:avLst/>
          </a:prstGeom>
        </p:spPr>
      </p:pic>
      <p:cxnSp>
        <p:nvCxnSpPr>
          <p:cNvPr id="25" name="Straight Connector 24">
            <a:extLst>
              <a:ext uri="{FF2B5EF4-FFF2-40B4-BE49-F238E27FC236}">
                <a16:creationId xmlns:a16="http://schemas.microsoft.com/office/drawing/2014/main" id="{F91EFD6B-052B-5734-6CFE-F9076A55433D}"/>
              </a:ext>
            </a:extLst>
          </p:cNvPr>
          <p:cNvCxnSpPr>
            <a:cxnSpLocks/>
          </p:cNvCxnSpPr>
          <p:nvPr/>
        </p:nvCxnSpPr>
        <p:spPr>
          <a:xfrm>
            <a:off x="5385562" y="1419262"/>
            <a:ext cx="0" cy="4786595"/>
          </a:xfrm>
          <a:prstGeom prst="line">
            <a:avLst/>
          </a:prstGeom>
          <a:ln w="254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526B9D5-3AFB-AF20-5670-C57CE696A368}"/>
              </a:ext>
            </a:extLst>
          </p:cNvPr>
          <p:cNvSpPr txBox="1"/>
          <p:nvPr/>
        </p:nvSpPr>
        <p:spPr>
          <a:xfrm>
            <a:off x="5447265" y="3278411"/>
            <a:ext cx="3522642" cy="3170099"/>
          </a:xfrm>
          <a:prstGeom prst="rect">
            <a:avLst/>
          </a:prstGeom>
          <a:noFill/>
        </p:spPr>
        <p:txBody>
          <a:bodyPr wrap="square">
            <a:spAutoFit/>
          </a:bodyPr>
          <a:lstStyle/>
          <a:p>
            <a:pPr marL="457200" indent="-457200">
              <a:buFont typeface="+mj-lt"/>
              <a:buAutoNum type="arabicPeriod"/>
            </a:pPr>
            <a:r>
              <a:rPr lang="en-US" sz="2000" dirty="0"/>
              <a:t>Successful filling of the grooves and cable.</a:t>
            </a:r>
          </a:p>
          <a:p>
            <a:pPr marL="457200" indent="-457200">
              <a:buFont typeface="+mj-lt"/>
              <a:buAutoNum type="arabicPeriod"/>
            </a:pPr>
            <a:r>
              <a:rPr lang="en-US" sz="2000" dirty="0"/>
              <a:t>No apparent cracking after the liquid nitrogen test. </a:t>
            </a:r>
          </a:p>
          <a:p>
            <a:pPr marL="457200" indent="-457200">
              <a:buFont typeface="+mj-lt"/>
              <a:buAutoNum type="arabicPeriod"/>
            </a:pPr>
            <a:r>
              <a:rPr lang="en-US" sz="2000" dirty="0"/>
              <a:t>The exhibited bonding strength between the filled cable and the aluminum mandrel was very low.</a:t>
            </a:r>
          </a:p>
        </p:txBody>
      </p:sp>
      <p:pic>
        <p:nvPicPr>
          <p:cNvPr id="7" name="Picture 6" descr="A picture containing wave&#10;&#10;Description automatically generated">
            <a:extLst>
              <a:ext uri="{FF2B5EF4-FFF2-40B4-BE49-F238E27FC236}">
                <a16:creationId xmlns:a16="http://schemas.microsoft.com/office/drawing/2014/main" id="{4FCFB429-001D-DCF4-AE9A-441B97C6F43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566922" y="1189187"/>
            <a:ext cx="3142002" cy="1759521"/>
          </a:xfrm>
          <a:prstGeom prst="rect">
            <a:avLst/>
          </a:prstGeom>
        </p:spPr>
      </p:pic>
      <p:sp>
        <p:nvSpPr>
          <p:cNvPr id="8" name="TextBox 7">
            <a:extLst>
              <a:ext uri="{FF2B5EF4-FFF2-40B4-BE49-F238E27FC236}">
                <a16:creationId xmlns:a16="http://schemas.microsoft.com/office/drawing/2014/main" id="{7D7988F5-8E45-94DE-D491-14CC7B179B92}"/>
              </a:ext>
            </a:extLst>
          </p:cNvPr>
          <p:cNvSpPr txBox="1"/>
          <p:nvPr/>
        </p:nvSpPr>
        <p:spPr>
          <a:xfrm>
            <a:off x="5537343" y="2590800"/>
            <a:ext cx="2538192" cy="369332"/>
          </a:xfrm>
          <a:prstGeom prst="rect">
            <a:avLst/>
          </a:prstGeom>
          <a:noFill/>
        </p:spPr>
        <p:txBody>
          <a:bodyPr wrap="square" rtlCol="0">
            <a:spAutoFit/>
          </a:bodyPr>
          <a:lstStyle/>
          <a:p>
            <a:r>
              <a:rPr lang="en-US" dirty="0">
                <a:solidFill>
                  <a:schemeClr val="bg1"/>
                </a:solidFill>
              </a:rPr>
              <a:t>Liquid nitrogen test</a:t>
            </a:r>
          </a:p>
        </p:txBody>
      </p:sp>
      <p:grpSp>
        <p:nvGrpSpPr>
          <p:cNvPr id="33" name="Group 32">
            <a:extLst>
              <a:ext uri="{FF2B5EF4-FFF2-40B4-BE49-F238E27FC236}">
                <a16:creationId xmlns:a16="http://schemas.microsoft.com/office/drawing/2014/main" id="{8B76836F-2F39-29F8-7D0E-067FDB87CAC9}"/>
              </a:ext>
            </a:extLst>
          </p:cNvPr>
          <p:cNvGrpSpPr/>
          <p:nvPr/>
        </p:nvGrpSpPr>
        <p:grpSpPr>
          <a:xfrm>
            <a:off x="252384" y="4170167"/>
            <a:ext cx="1314209" cy="1970566"/>
            <a:chOff x="3736544" y="4170167"/>
            <a:chExt cx="1314209" cy="1970566"/>
          </a:xfrm>
        </p:grpSpPr>
        <p:pic>
          <p:nvPicPr>
            <p:cNvPr id="11" name="Picture 10">
              <a:extLst>
                <a:ext uri="{FF2B5EF4-FFF2-40B4-BE49-F238E27FC236}">
                  <a16:creationId xmlns:a16="http://schemas.microsoft.com/office/drawing/2014/main" id="{6B75B616-FFD4-A5FC-DDA4-6D2A49134F3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924830" y="4170167"/>
              <a:ext cx="942978" cy="1970566"/>
            </a:xfrm>
            <a:prstGeom prst="rect">
              <a:avLst/>
            </a:prstGeom>
          </p:spPr>
        </p:pic>
        <p:sp>
          <p:nvSpPr>
            <p:cNvPr id="10" name="Rectangle 9">
              <a:extLst>
                <a:ext uri="{FF2B5EF4-FFF2-40B4-BE49-F238E27FC236}">
                  <a16:creationId xmlns:a16="http://schemas.microsoft.com/office/drawing/2014/main" id="{40B3E392-F705-6190-3634-3D6AF8BDF07B}"/>
                </a:ext>
              </a:extLst>
            </p:cNvPr>
            <p:cNvSpPr/>
            <p:nvPr/>
          </p:nvSpPr>
          <p:spPr>
            <a:xfrm>
              <a:off x="4972884" y="4818269"/>
              <a:ext cx="77869" cy="10096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3A989F-AAEB-C788-2CDC-EA7910F3D9C3}"/>
                </a:ext>
              </a:extLst>
            </p:cNvPr>
            <p:cNvSpPr/>
            <p:nvPr/>
          </p:nvSpPr>
          <p:spPr>
            <a:xfrm>
              <a:off x="3736544" y="4937326"/>
              <a:ext cx="77869" cy="10096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76D82450-C9BE-4451-1ACE-C14A02A79696}"/>
                </a:ext>
              </a:extLst>
            </p:cNvPr>
            <p:cNvCxnSpPr/>
            <p:nvPr/>
          </p:nvCxnSpPr>
          <p:spPr>
            <a:xfrm flipV="1">
              <a:off x="3881740" y="5227730"/>
              <a:ext cx="160744" cy="594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E0A03FE9-9469-D170-2D9A-84AA477BBD66}"/>
                </a:ext>
              </a:extLst>
            </p:cNvPr>
            <p:cNvCxnSpPr>
              <a:cxnSpLocks/>
            </p:cNvCxnSpPr>
            <p:nvPr/>
          </p:nvCxnSpPr>
          <p:spPr>
            <a:xfrm flipH="1">
              <a:off x="4731992" y="5155450"/>
              <a:ext cx="2009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35" name="TextBox 34">
            <a:extLst>
              <a:ext uri="{FF2B5EF4-FFF2-40B4-BE49-F238E27FC236}">
                <a16:creationId xmlns:a16="http://schemas.microsoft.com/office/drawing/2014/main" id="{A01CFE2F-BA18-C5DC-71D6-F5D1A2AA4B77}"/>
              </a:ext>
            </a:extLst>
          </p:cNvPr>
          <p:cNvSpPr txBox="1"/>
          <p:nvPr/>
        </p:nvSpPr>
        <p:spPr>
          <a:xfrm rot="16200000">
            <a:off x="891110" y="5214355"/>
            <a:ext cx="1591145" cy="261610"/>
          </a:xfrm>
          <a:prstGeom prst="rect">
            <a:avLst/>
          </a:prstGeom>
          <a:noFill/>
        </p:spPr>
        <p:txBody>
          <a:bodyPr wrap="square">
            <a:spAutoFit/>
          </a:bodyPr>
          <a:lstStyle/>
          <a:p>
            <a:pPr algn="ctr"/>
            <a:r>
              <a:rPr lang="en-US" sz="1050" dirty="0"/>
              <a:t>Nb</a:t>
            </a:r>
            <a:r>
              <a:rPr lang="en-US" sz="1050" baseline="-25000" dirty="0"/>
              <a:t>3</a:t>
            </a:r>
            <a:r>
              <a:rPr lang="en-US" sz="1050" dirty="0"/>
              <a:t>Sn cable</a:t>
            </a:r>
          </a:p>
        </p:txBody>
      </p:sp>
    </p:spTree>
    <p:extLst>
      <p:ext uri="{BB962C8B-B14F-4D97-AF65-F5344CB8AC3E}">
        <p14:creationId xmlns:p14="http://schemas.microsoft.com/office/powerpoint/2010/main" val="34827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wax VPI for CCT</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pic>
        <p:nvPicPr>
          <p:cNvPr id="3" name="Picture 2">
            <a:extLst>
              <a:ext uri="{FF2B5EF4-FFF2-40B4-BE49-F238E27FC236}">
                <a16:creationId xmlns:a16="http://schemas.microsoft.com/office/drawing/2014/main" id="{18458FA9-588A-F3E3-46E2-B174838A5EF4}"/>
              </a:ext>
            </a:extLst>
          </p:cNvPr>
          <p:cNvPicPr>
            <a:picLocks noChangeAspect="1"/>
          </p:cNvPicPr>
          <p:nvPr/>
        </p:nvPicPr>
        <p:blipFill>
          <a:blip r:embed="rId2">
            <a:clrChange>
              <a:clrFrom>
                <a:srgbClr val="FFFFFF"/>
              </a:clrFrom>
              <a:clrTo>
                <a:srgbClr val="FFFFFF">
                  <a:alpha val="0"/>
                </a:srgbClr>
              </a:clrTo>
            </a:clrChange>
            <a:grayscl/>
          </a:blip>
          <a:stretch>
            <a:fillRect/>
          </a:stretch>
        </p:blipFill>
        <p:spPr>
          <a:xfrm>
            <a:off x="364403" y="1816162"/>
            <a:ext cx="883526" cy="4475974"/>
          </a:xfrm>
          <a:prstGeom prst="rect">
            <a:avLst/>
          </a:prstGeom>
        </p:spPr>
      </p:pic>
      <p:sp>
        <p:nvSpPr>
          <p:cNvPr id="9" name="TextBox 8">
            <a:extLst>
              <a:ext uri="{FF2B5EF4-FFF2-40B4-BE49-F238E27FC236}">
                <a16:creationId xmlns:a16="http://schemas.microsoft.com/office/drawing/2014/main" id="{858D3601-27A5-E788-D575-8AF6AC18238D}"/>
              </a:ext>
            </a:extLst>
          </p:cNvPr>
          <p:cNvSpPr txBox="1"/>
          <p:nvPr/>
        </p:nvSpPr>
        <p:spPr>
          <a:xfrm rot="16200000">
            <a:off x="-1522357" y="3674360"/>
            <a:ext cx="3743337" cy="369332"/>
          </a:xfrm>
          <a:prstGeom prst="rect">
            <a:avLst/>
          </a:prstGeom>
          <a:noFill/>
        </p:spPr>
        <p:txBody>
          <a:bodyPr wrap="square" rtlCol="0">
            <a:spAutoFit/>
          </a:bodyPr>
          <a:lstStyle/>
          <a:p>
            <a:r>
              <a:rPr lang="en-US" dirty="0"/>
              <a:t>Aluminum (subscale outer-layer)</a:t>
            </a:r>
          </a:p>
        </p:txBody>
      </p:sp>
      <p:sp>
        <p:nvSpPr>
          <p:cNvPr id="11" name="TextBox 10">
            <a:extLst>
              <a:ext uri="{FF2B5EF4-FFF2-40B4-BE49-F238E27FC236}">
                <a16:creationId xmlns:a16="http://schemas.microsoft.com/office/drawing/2014/main" id="{22496682-B83E-2B5F-D7B0-D8C3AA1A7297}"/>
              </a:ext>
            </a:extLst>
          </p:cNvPr>
          <p:cNvSpPr txBox="1"/>
          <p:nvPr/>
        </p:nvSpPr>
        <p:spPr>
          <a:xfrm>
            <a:off x="124695" y="1070052"/>
            <a:ext cx="2700392" cy="369332"/>
          </a:xfrm>
          <a:prstGeom prst="rect">
            <a:avLst/>
          </a:prstGeom>
          <a:noFill/>
        </p:spPr>
        <p:txBody>
          <a:bodyPr wrap="square">
            <a:spAutoFit/>
          </a:bodyPr>
          <a:lstStyle/>
          <a:p>
            <a:pPr algn="ctr"/>
            <a:r>
              <a:rPr lang="en-US" b="1" dirty="0"/>
              <a:t>Phase 2 – Iteration 1</a:t>
            </a:r>
          </a:p>
        </p:txBody>
      </p:sp>
      <p:pic>
        <p:nvPicPr>
          <p:cNvPr id="12" name="Graphic 11">
            <a:extLst>
              <a:ext uri="{FF2B5EF4-FFF2-40B4-BE49-F238E27FC236}">
                <a16:creationId xmlns:a16="http://schemas.microsoft.com/office/drawing/2014/main" id="{87039D02-CC0D-E248-2D13-8E997BD594D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58471" y="2001292"/>
            <a:ext cx="3233529" cy="3921514"/>
          </a:xfrm>
          <a:prstGeom prst="rect">
            <a:avLst/>
          </a:prstGeom>
        </p:spPr>
      </p:pic>
      <p:pic>
        <p:nvPicPr>
          <p:cNvPr id="15" name="Picture 14">
            <a:extLst>
              <a:ext uri="{FF2B5EF4-FFF2-40B4-BE49-F238E27FC236}">
                <a16:creationId xmlns:a16="http://schemas.microsoft.com/office/drawing/2014/main" id="{8D4CE2CB-3DA7-6329-8F12-34EA775F023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09526" y="2087471"/>
            <a:ext cx="2362991" cy="4035228"/>
          </a:xfrm>
          <a:prstGeom prst="rect">
            <a:avLst/>
          </a:prstGeom>
        </p:spPr>
      </p:pic>
      <p:pic>
        <p:nvPicPr>
          <p:cNvPr id="17" name="Picture 16" descr="A machine in a factory&#10;&#10;Description automatically generated with low confidence">
            <a:extLst>
              <a:ext uri="{FF2B5EF4-FFF2-40B4-BE49-F238E27FC236}">
                <a16:creationId xmlns:a16="http://schemas.microsoft.com/office/drawing/2014/main" id="{569FDCF7-39D5-25B1-7889-211152CEF6A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77778" y="2087471"/>
            <a:ext cx="5065602" cy="4021628"/>
          </a:xfrm>
          <a:prstGeom prst="rect">
            <a:avLst/>
          </a:prstGeom>
        </p:spPr>
      </p:pic>
      <p:sp>
        <p:nvSpPr>
          <p:cNvPr id="19" name="TextBox 18">
            <a:extLst>
              <a:ext uri="{FF2B5EF4-FFF2-40B4-BE49-F238E27FC236}">
                <a16:creationId xmlns:a16="http://schemas.microsoft.com/office/drawing/2014/main" id="{BD765E5C-5621-D70F-788B-319342ED3B17}"/>
              </a:ext>
            </a:extLst>
          </p:cNvPr>
          <p:cNvSpPr txBox="1"/>
          <p:nvPr/>
        </p:nvSpPr>
        <p:spPr>
          <a:xfrm>
            <a:off x="5005580" y="1668082"/>
            <a:ext cx="2325608" cy="369332"/>
          </a:xfrm>
          <a:prstGeom prst="rect">
            <a:avLst/>
          </a:prstGeom>
          <a:noFill/>
        </p:spPr>
        <p:txBody>
          <a:bodyPr wrap="square" rtlCol="0">
            <a:spAutoFit/>
          </a:bodyPr>
          <a:lstStyle/>
          <a:p>
            <a:pPr algn="ctr"/>
            <a:r>
              <a:rPr lang="en-US" dirty="0"/>
              <a:t>Main set-up</a:t>
            </a:r>
          </a:p>
        </p:txBody>
      </p:sp>
      <p:sp>
        <p:nvSpPr>
          <p:cNvPr id="20" name="TextBox 19">
            <a:extLst>
              <a:ext uri="{FF2B5EF4-FFF2-40B4-BE49-F238E27FC236}">
                <a16:creationId xmlns:a16="http://schemas.microsoft.com/office/drawing/2014/main" id="{895F6027-46C3-7845-5AE5-BD18C87AFB26}"/>
              </a:ext>
            </a:extLst>
          </p:cNvPr>
          <p:cNvSpPr txBox="1"/>
          <p:nvPr/>
        </p:nvSpPr>
        <p:spPr>
          <a:xfrm rot="16200000">
            <a:off x="5373195" y="3414419"/>
            <a:ext cx="2325608" cy="369332"/>
          </a:xfrm>
          <a:prstGeom prst="rect">
            <a:avLst/>
          </a:prstGeom>
          <a:noFill/>
        </p:spPr>
        <p:txBody>
          <a:bodyPr wrap="square" rtlCol="0">
            <a:spAutoFit/>
          </a:bodyPr>
          <a:lstStyle/>
          <a:p>
            <a:pPr algn="ctr"/>
            <a:r>
              <a:rPr lang="en-US" b="1" dirty="0">
                <a:solidFill>
                  <a:srgbClr val="FFFFFF"/>
                </a:solidFill>
              </a:rPr>
              <a:t>Vacuum chamber</a:t>
            </a:r>
          </a:p>
        </p:txBody>
      </p:sp>
      <p:sp>
        <p:nvSpPr>
          <p:cNvPr id="21" name="TextBox 20">
            <a:extLst>
              <a:ext uri="{FF2B5EF4-FFF2-40B4-BE49-F238E27FC236}">
                <a16:creationId xmlns:a16="http://schemas.microsoft.com/office/drawing/2014/main" id="{AA6C642D-C4EE-B9DD-1F07-58A6CA52A5C4}"/>
              </a:ext>
            </a:extLst>
          </p:cNvPr>
          <p:cNvSpPr txBox="1"/>
          <p:nvPr/>
        </p:nvSpPr>
        <p:spPr>
          <a:xfrm>
            <a:off x="4767543" y="5681369"/>
            <a:ext cx="2325608" cy="369332"/>
          </a:xfrm>
          <a:prstGeom prst="rect">
            <a:avLst/>
          </a:prstGeom>
          <a:noFill/>
        </p:spPr>
        <p:txBody>
          <a:bodyPr wrap="square" rtlCol="0">
            <a:spAutoFit/>
          </a:bodyPr>
          <a:lstStyle/>
          <a:p>
            <a:pPr algn="ctr"/>
            <a:r>
              <a:rPr lang="en-US" b="1" dirty="0">
                <a:solidFill>
                  <a:srgbClr val="FFFFFF"/>
                </a:solidFill>
              </a:rPr>
              <a:t>Mixer</a:t>
            </a:r>
          </a:p>
        </p:txBody>
      </p:sp>
      <p:sp>
        <p:nvSpPr>
          <p:cNvPr id="22" name="TextBox 21">
            <a:extLst>
              <a:ext uri="{FF2B5EF4-FFF2-40B4-BE49-F238E27FC236}">
                <a16:creationId xmlns:a16="http://schemas.microsoft.com/office/drawing/2014/main" id="{93CE53DC-B0E5-E205-4FF9-2ECEA0988451}"/>
              </a:ext>
            </a:extLst>
          </p:cNvPr>
          <p:cNvSpPr txBox="1"/>
          <p:nvPr/>
        </p:nvSpPr>
        <p:spPr>
          <a:xfrm>
            <a:off x="3515060" y="4658679"/>
            <a:ext cx="2325608" cy="369332"/>
          </a:xfrm>
          <a:prstGeom prst="rect">
            <a:avLst/>
          </a:prstGeom>
          <a:noFill/>
        </p:spPr>
        <p:txBody>
          <a:bodyPr wrap="square" rtlCol="0">
            <a:spAutoFit/>
          </a:bodyPr>
          <a:lstStyle/>
          <a:p>
            <a:pPr algn="ctr"/>
            <a:r>
              <a:rPr lang="en-US" b="1" dirty="0">
                <a:solidFill>
                  <a:srgbClr val="FFFFFF"/>
                </a:solidFill>
              </a:rPr>
              <a:t>Vacuum pump</a:t>
            </a:r>
          </a:p>
        </p:txBody>
      </p:sp>
    </p:spTree>
    <p:extLst>
      <p:ext uri="{BB962C8B-B14F-4D97-AF65-F5344CB8AC3E}">
        <p14:creationId xmlns:p14="http://schemas.microsoft.com/office/powerpoint/2010/main" val="233785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Introduction and motivation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wax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The wax CCT coil</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15</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6060017"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3211237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3. The wax CCT coil</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16</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7" name="TextBox 26">
            <a:extLst>
              <a:ext uri="{FF2B5EF4-FFF2-40B4-BE49-F238E27FC236}">
                <a16:creationId xmlns:a16="http://schemas.microsoft.com/office/drawing/2014/main" id="{05164440-21AA-E9EA-5822-DC974D507EAA}"/>
              </a:ext>
            </a:extLst>
          </p:cNvPr>
          <p:cNvSpPr txBox="1"/>
          <p:nvPr/>
        </p:nvSpPr>
        <p:spPr>
          <a:xfrm>
            <a:off x="718788" y="1260230"/>
            <a:ext cx="6317012" cy="369332"/>
          </a:xfrm>
          <a:prstGeom prst="rect">
            <a:avLst/>
          </a:prstGeom>
          <a:noFill/>
        </p:spPr>
        <p:txBody>
          <a:bodyPr wrap="square">
            <a:spAutoFit/>
          </a:bodyPr>
          <a:lstStyle/>
          <a:p>
            <a:r>
              <a:rPr lang="en-US" dirty="0">
                <a:latin typeface="Arial" panose="020B0604020202020204"/>
              </a:rPr>
              <a:t>New features in the CCT wax coil</a:t>
            </a:r>
            <a:endParaRPr lang="en-US" dirty="0"/>
          </a:p>
        </p:txBody>
      </p:sp>
      <p:cxnSp>
        <p:nvCxnSpPr>
          <p:cNvPr id="31" name="Straight Connector 30">
            <a:extLst>
              <a:ext uri="{FF2B5EF4-FFF2-40B4-BE49-F238E27FC236}">
                <a16:creationId xmlns:a16="http://schemas.microsoft.com/office/drawing/2014/main" id="{A00EE0B2-6E4F-565B-5EF6-C236E9E2C464}"/>
              </a:ext>
            </a:extLst>
          </p:cNvPr>
          <p:cNvCxnSpPr/>
          <p:nvPr/>
        </p:nvCxnSpPr>
        <p:spPr>
          <a:xfrm>
            <a:off x="744408" y="1683587"/>
            <a:ext cx="9556750"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pair of headphones on a table&#10;&#10;Description automatically generated with low confidence">
            <a:extLst>
              <a:ext uri="{FF2B5EF4-FFF2-40B4-BE49-F238E27FC236}">
                <a16:creationId xmlns:a16="http://schemas.microsoft.com/office/drawing/2014/main" id="{C2094564-6DA2-123F-A532-F56AAA7B5A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8788" y="2098362"/>
            <a:ext cx="2598420" cy="3515943"/>
          </a:xfrm>
          <a:prstGeom prst="rect">
            <a:avLst/>
          </a:prstGeom>
          <a:ln w="19050">
            <a:solidFill>
              <a:srgbClr val="000000"/>
            </a:solidFill>
          </a:ln>
        </p:spPr>
      </p:pic>
      <p:pic>
        <p:nvPicPr>
          <p:cNvPr id="4" name="Picture 3" descr="A close-up of a guitar&#10;&#10;Description automatically generated with medium confidence">
            <a:extLst>
              <a:ext uri="{FF2B5EF4-FFF2-40B4-BE49-F238E27FC236}">
                <a16:creationId xmlns:a16="http://schemas.microsoft.com/office/drawing/2014/main" id="{4AAEE98C-B1C5-D691-4FE2-09EFFBD940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5868580" y="2595094"/>
            <a:ext cx="3515944" cy="2522478"/>
          </a:xfrm>
          <a:prstGeom prst="rect">
            <a:avLst/>
          </a:prstGeom>
          <a:ln w="19050">
            <a:solidFill>
              <a:srgbClr val="000000"/>
            </a:solidFill>
          </a:ln>
        </p:spPr>
      </p:pic>
      <p:sp>
        <p:nvSpPr>
          <p:cNvPr id="7" name="TextBox 6">
            <a:extLst>
              <a:ext uri="{FF2B5EF4-FFF2-40B4-BE49-F238E27FC236}">
                <a16:creationId xmlns:a16="http://schemas.microsoft.com/office/drawing/2014/main" id="{2B4CB9FD-2A42-1D96-7A3D-C259445CAB74}"/>
              </a:ext>
            </a:extLst>
          </p:cNvPr>
          <p:cNvSpPr txBox="1"/>
          <p:nvPr/>
        </p:nvSpPr>
        <p:spPr>
          <a:xfrm>
            <a:off x="9050295" y="2560995"/>
            <a:ext cx="2836906" cy="2862322"/>
          </a:xfrm>
          <a:prstGeom prst="rect">
            <a:avLst/>
          </a:prstGeom>
          <a:noFill/>
        </p:spPr>
        <p:txBody>
          <a:bodyPr wrap="square">
            <a:spAutoFit/>
          </a:bodyPr>
          <a:lstStyle/>
          <a:p>
            <a:r>
              <a:rPr lang="en-US" sz="2000" dirty="0"/>
              <a:t>New heaters were installed directly in contact with the cable for quench studies. Heaters attached with </a:t>
            </a:r>
            <a:r>
              <a:rPr lang="en-US" sz="2000" dirty="0" err="1"/>
              <a:t>Stycast</a:t>
            </a:r>
            <a:r>
              <a:rPr lang="en-US" sz="2000" dirty="0"/>
              <a:t> 2850 </a:t>
            </a:r>
            <a:br>
              <a:rPr lang="en-US" sz="2000" dirty="0"/>
            </a:br>
            <a:r>
              <a:rPr lang="en-US" sz="2000" dirty="0"/>
              <a:t>(* Work by D. Arbelaez and R. </a:t>
            </a:r>
            <a:r>
              <a:rPr lang="en-US" sz="2000" dirty="0" err="1"/>
              <a:t>Teyber</a:t>
            </a:r>
            <a:r>
              <a:rPr lang="en-US" sz="2000" dirty="0"/>
              <a:t>).</a:t>
            </a:r>
          </a:p>
          <a:p>
            <a:endParaRPr lang="en-US" sz="2000" dirty="0"/>
          </a:p>
        </p:txBody>
      </p:sp>
      <p:cxnSp>
        <p:nvCxnSpPr>
          <p:cNvPr id="8" name="Straight Connector 7">
            <a:extLst>
              <a:ext uri="{FF2B5EF4-FFF2-40B4-BE49-F238E27FC236}">
                <a16:creationId xmlns:a16="http://schemas.microsoft.com/office/drawing/2014/main" id="{2A601BBD-CCD1-4D65-E1BA-88F874683E84}"/>
              </a:ext>
            </a:extLst>
          </p:cNvPr>
          <p:cNvCxnSpPr>
            <a:cxnSpLocks/>
          </p:cNvCxnSpPr>
          <p:nvPr/>
        </p:nvCxnSpPr>
        <p:spPr>
          <a:xfrm>
            <a:off x="6113158" y="1847850"/>
            <a:ext cx="0" cy="4436944"/>
          </a:xfrm>
          <a:prstGeom prst="line">
            <a:avLst/>
          </a:prstGeom>
          <a:ln w="254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F59A93-C642-356B-6BCF-6F7407D457B3}"/>
              </a:ext>
            </a:extLst>
          </p:cNvPr>
          <p:cNvSpPr txBox="1"/>
          <p:nvPr/>
        </p:nvSpPr>
        <p:spPr>
          <a:xfrm>
            <a:off x="3506944" y="2410178"/>
            <a:ext cx="2416478" cy="2862322"/>
          </a:xfrm>
          <a:prstGeom prst="rect">
            <a:avLst/>
          </a:prstGeom>
          <a:noFill/>
        </p:spPr>
        <p:txBody>
          <a:bodyPr wrap="square">
            <a:spAutoFit/>
          </a:bodyPr>
          <a:lstStyle/>
          <a:p>
            <a:r>
              <a:rPr lang="en-US" sz="2000" dirty="0"/>
              <a:t>New design of the G10 splice support pieces in order to minimize the volume of wax in the region and ensure mechanical protection of the splice.</a:t>
            </a:r>
          </a:p>
        </p:txBody>
      </p:sp>
    </p:spTree>
    <p:extLst>
      <p:ext uri="{BB962C8B-B14F-4D97-AF65-F5344CB8AC3E}">
        <p14:creationId xmlns:p14="http://schemas.microsoft.com/office/powerpoint/2010/main" val="864891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3. The wax CCT coil</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17</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7" name="TextBox 26">
            <a:extLst>
              <a:ext uri="{FF2B5EF4-FFF2-40B4-BE49-F238E27FC236}">
                <a16:creationId xmlns:a16="http://schemas.microsoft.com/office/drawing/2014/main" id="{05164440-21AA-E9EA-5822-DC974D507EAA}"/>
              </a:ext>
            </a:extLst>
          </p:cNvPr>
          <p:cNvSpPr txBox="1"/>
          <p:nvPr/>
        </p:nvSpPr>
        <p:spPr>
          <a:xfrm>
            <a:off x="718788" y="1011326"/>
            <a:ext cx="6317012" cy="369332"/>
          </a:xfrm>
          <a:prstGeom prst="rect">
            <a:avLst/>
          </a:prstGeom>
          <a:noFill/>
        </p:spPr>
        <p:txBody>
          <a:bodyPr wrap="square">
            <a:spAutoFit/>
          </a:bodyPr>
          <a:lstStyle/>
          <a:p>
            <a:r>
              <a:rPr lang="en-US" dirty="0">
                <a:latin typeface="Arial" panose="020B0604020202020204"/>
              </a:rPr>
              <a:t>Impregnation</a:t>
            </a:r>
            <a:endParaRPr lang="en-US" dirty="0"/>
          </a:p>
        </p:txBody>
      </p:sp>
      <p:cxnSp>
        <p:nvCxnSpPr>
          <p:cNvPr id="31" name="Straight Connector 30">
            <a:extLst>
              <a:ext uri="{FF2B5EF4-FFF2-40B4-BE49-F238E27FC236}">
                <a16:creationId xmlns:a16="http://schemas.microsoft.com/office/drawing/2014/main" id="{A00EE0B2-6E4F-565B-5EF6-C236E9E2C464}"/>
              </a:ext>
            </a:extLst>
          </p:cNvPr>
          <p:cNvCxnSpPr/>
          <p:nvPr/>
        </p:nvCxnSpPr>
        <p:spPr>
          <a:xfrm>
            <a:off x="744408" y="1434683"/>
            <a:ext cx="9556750" cy="0"/>
          </a:xfrm>
          <a:prstGeom prst="line">
            <a:avLst/>
          </a:prstGeom>
        </p:spPr>
        <p:style>
          <a:lnRef idx="2">
            <a:schemeClr val="accent1"/>
          </a:lnRef>
          <a:fillRef idx="0">
            <a:schemeClr val="accent1"/>
          </a:fillRef>
          <a:effectRef idx="1">
            <a:schemeClr val="accent1"/>
          </a:effectRef>
          <a:fontRef idx="minor">
            <a:schemeClr val="tx1"/>
          </a:fontRef>
        </p:style>
      </p:cxnSp>
      <p:pic>
        <p:nvPicPr>
          <p:cNvPr id="74" name="Picture 73" descr="A picture containing ground, dirty&#10;&#10;Description automatically generated">
            <a:extLst>
              <a:ext uri="{FF2B5EF4-FFF2-40B4-BE49-F238E27FC236}">
                <a16:creationId xmlns:a16="http://schemas.microsoft.com/office/drawing/2014/main" id="{F874E917-EDED-F476-FD0C-E7FBC87E19F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4408" y="1718666"/>
            <a:ext cx="3095258" cy="4371850"/>
          </a:xfrm>
          <a:prstGeom prst="rect">
            <a:avLst/>
          </a:prstGeom>
        </p:spPr>
      </p:pic>
      <p:pic>
        <p:nvPicPr>
          <p:cNvPr id="78" name="Picture 77">
            <a:extLst>
              <a:ext uri="{FF2B5EF4-FFF2-40B4-BE49-F238E27FC236}">
                <a16:creationId xmlns:a16="http://schemas.microsoft.com/office/drawing/2014/main" id="{C21FBFCB-5E18-E2B4-09EB-0CB75BB0B4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5261258" y="2063609"/>
            <a:ext cx="2549972" cy="2628416"/>
          </a:xfrm>
          <a:prstGeom prst="rect">
            <a:avLst/>
          </a:prstGeom>
        </p:spPr>
      </p:pic>
      <p:cxnSp>
        <p:nvCxnSpPr>
          <p:cNvPr id="79" name="Straight Connector 78">
            <a:extLst>
              <a:ext uri="{FF2B5EF4-FFF2-40B4-BE49-F238E27FC236}">
                <a16:creationId xmlns:a16="http://schemas.microsoft.com/office/drawing/2014/main" id="{9CE7A675-884E-962E-601F-9E019652BA6D}"/>
              </a:ext>
            </a:extLst>
          </p:cNvPr>
          <p:cNvCxnSpPr>
            <a:cxnSpLocks/>
          </p:cNvCxnSpPr>
          <p:nvPr/>
        </p:nvCxnSpPr>
        <p:spPr>
          <a:xfrm flipV="1">
            <a:off x="2292038" y="2198305"/>
            <a:ext cx="1825972" cy="8207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9FB9838-C64D-156A-A46A-85DCC9606EED}"/>
              </a:ext>
            </a:extLst>
          </p:cNvPr>
          <p:cNvCxnSpPr>
            <a:cxnSpLocks/>
          </p:cNvCxnSpPr>
          <p:nvPr/>
        </p:nvCxnSpPr>
        <p:spPr>
          <a:xfrm>
            <a:off x="2292038" y="3256438"/>
            <a:ext cx="1833740" cy="13714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Rectangle 80">
            <a:extLst>
              <a:ext uri="{FF2B5EF4-FFF2-40B4-BE49-F238E27FC236}">
                <a16:creationId xmlns:a16="http://schemas.microsoft.com/office/drawing/2014/main" id="{CAF3870E-EE8B-EF3D-8A14-381B539CF596}"/>
              </a:ext>
            </a:extLst>
          </p:cNvPr>
          <p:cNvSpPr/>
          <p:nvPr/>
        </p:nvSpPr>
        <p:spPr>
          <a:xfrm>
            <a:off x="7048625" y="2102830"/>
            <a:ext cx="64506" cy="2549973"/>
          </a:xfrm>
          <a:prstGeom prst="rect">
            <a:avLst/>
          </a:prstGeom>
          <a:solidFill>
            <a:srgbClr val="00A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7B2128AA-1CED-5715-5CE5-59CD169C5503}"/>
              </a:ext>
            </a:extLst>
          </p:cNvPr>
          <p:cNvSpPr txBox="1"/>
          <p:nvPr/>
        </p:nvSpPr>
        <p:spPr>
          <a:xfrm>
            <a:off x="4053267" y="1446416"/>
            <a:ext cx="3773713" cy="820710"/>
          </a:xfrm>
          <a:prstGeom prst="rect">
            <a:avLst/>
          </a:prstGeom>
          <a:noFill/>
        </p:spPr>
        <p:txBody>
          <a:bodyPr wrap="square">
            <a:spAutoFit/>
          </a:bodyPr>
          <a:lstStyle/>
          <a:p>
            <a:pPr algn="ctr"/>
            <a:r>
              <a:rPr lang="en-US" dirty="0"/>
              <a:t>Diagram of the </a:t>
            </a:r>
            <a:br>
              <a:rPr lang="en-US" dirty="0"/>
            </a:br>
            <a:r>
              <a:rPr lang="en-US" dirty="0"/>
              <a:t>impregnation bag system</a:t>
            </a:r>
          </a:p>
        </p:txBody>
      </p:sp>
      <p:sp>
        <p:nvSpPr>
          <p:cNvPr id="83" name="TextBox 82">
            <a:extLst>
              <a:ext uri="{FF2B5EF4-FFF2-40B4-BE49-F238E27FC236}">
                <a16:creationId xmlns:a16="http://schemas.microsoft.com/office/drawing/2014/main" id="{CA4749F7-8F70-AE52-7668-6C53BC101196}"/>
              </a:ext>
            </a:extLst>
          </p:cNvPr>
          <p:cNvSpPr txBox="1"/>
          <p:nvPr/>
        </p:nvSpPr>
        <p:spPr>
          <a:xfrm>
            <a:off x="5724113" y="2155311"/>
            <a:ext cx="844999"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a:t>
            </a:r>
          </a:p>
        </p:txBody>
      </p:sp>
      <p:cxnSp>
        <p:nvCxnSpPr>
          <p:cNvPr id="84" name="Straight Arrow Connector 83">
            <a:extLst>
              <a:ext uri="{FF2B5EF4-FFF2-40B4-BE49-F238E27FC236}">
                <a16:creationId xmlns:a16="http://schemas.microsoft.com/office/drawing/2014/main" id="{0A953FFD-F705-8D01-CF0B-7E4B861AE752}"/>
              </a:ext>
            </a:extLst>
          </p:cNvPr>
          <p:cNvCxnSpPr>
            <a:cxnSpLocks/>
          </p:cNvCxnSpPr>
          <p:nvPr/>
        </p:nvCxnSpPr>
        <p:spPr>
          <a:xfrm>
            <a:off x="4180809" y="4743829"/>
            <a:ext cx="1041226"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A6671EC-BB93-6906-7D57-3380D6868503}"/>
              </a:ext>
            </a:extLst>
          </p:cNvPr>
          <p:cNvSpPr txBox="1"/>
          <p:nvPr/>
        </p:nvSpPr>
        <p:spPr>
          <a:xfrm>
            <a:off x="4180809" y="4808110"/>
            <a:ext cx="1155254"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ID</a:t>
            </a:r>
          </a:p>
        </p:txBody>
      </p:sp>
      <p:cxnSp>
        <p:nvCxnSpPr>
          <p:cNvPr id="86" name="Straight Arrow Connector 85">
            <a:extLst>
              <a:ext uri="{FF2B5EF4-FFF2-40B4-BE49-F238E27FC236}">
                <a16:creationId xmlns:a16="http://schemas.microsoft.com/office/drawing/2014/main" id="{CAD3D269-EDD8-A147-1A7F-A51530A0E1FF}"/>
              </a:ext>
            </a:extLst>
          </p:cNvPr>
          <p:cNvCxnSpPr>
            <a:cxnSpLocks/>
          </p:cNvCxnSpPr>
          <p:nvPr/>
        </p:nvCxnSpPr>
        <p:spPr>
          <a:xfrm>
            <a:off x="4180809" y="4534595"/>
            <a:ext cx="2855920"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5B1CB64-C41B-AE01-2C2A-172DF953176C}"/>
              </a:ext>
            </a:extLst>
          </p:cNvPr>
          <p:cNvSpPr txBox="1"/>
          <p:nvPr/>
        </p:nvSpPr>
        <p:spPr>
          <a:xfrm>
            <a:off x="5639455" y="4204773"/>
            <a:ext cx="1295142"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OD</a:t>
            </a:r>
          </a:p>
        </p:txBody>
      </p:sp>
      <p:cxnSp>
        <p:nvCxnSpPr>
          <p:cNvPr id="88" name="Straight Arrow Connector 87">
            <a:extLst>
              <a:ext uri="{FF2B5EF4-FFF2-40B4-BE49-F238E27FC236}">
                <a16:creationId xmlns:a16="http://schemas.microsoft.com/office/drawing/2014/main" id="{5DA4FE72-9B65-8B90-F034-83059089232A}"/>
              </a:ext>
            </a:extLst>
          </p:cNvPr>
          <p:cNvCxnSpPr>
            <a:cxnSpLocks/>
            <a:stCxn id="89" idx="3"/>
          </p:cNvCxnSpPr>
          <p:nvPr/>
        </p:nvCxnSpPr>
        <p:spPr>
          <a:xfrm flipV="1">
            <a:off x="7080877" y="4652803"/>
            <a:ext cx="0" cy="39901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E064888-9C14-B973-EBB1-5537D5988A95}"/>
              </a:ext>
            </a:extLst>
          </p:cNvPr>
          <p:cNvSpPr txBox="1"/>
          <p:nvPr/>
        </p:nvSpPr>
        <p:spPr>
          <a:xfrm>
            <a:off x="5380211" y="4915037"/>
            <a:ext cx="17006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Glass fiber tape</a:t>
            </a:r>
          </a:p>
        </p:txBody>
      </p:sp>
      <p:sp>
        <p:nvSpPr>
          <p:cNvPr id="90" name="Rectangle 89">
            <a:extLst>
              <a:ext uri="{FF2B5EF4-FFF2-40B4-BE49-F238E27FC236}">
                <a16:creationId xmlns:a16="http://schemas.microsoft.com/office/drawing/2014/main" id="{EB2497F1-1F9F-1A75-A83C-8B0830838D5D}"/>
              </a:ext>
            </a:extLst>
          </p:cNvPr>
          <p:cNvSpPr/>
          <p:nvPr/>
        </p:nvSpPr>
        <p:spPr>
          <a:xfrm>
            <a:off x="7122524" y="2102830"/>
            <a:ext cx="64506" cy="2549973"/>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Arrow Connector 90">
            <a:extLst>
              <a:ext uri="{FF2B5EF4-FFF2-40B4-BE49-F238E27FC236}">
                <a16:creationId xmlns:a16="http://schemas.microsoft.com/office/drawing/2014/main" id="{854A7F59-594C-311D-DE13-236E9B329F9F}"/>
              </a:ext>
            </a:extLst>
          </p:cNvPr>
          <p:cNvCxnSpPr>
            <a:cxnSpLocks/>
          </p:cNvCxnSpPr>
          <p:nvPr/>
        </p:nvCxnSpPr>
        <p:spPr>
          <a:xfrm flipV="1">
            <a:off x="7154777" y="4652803"/>
            <a:ext cx="0" cy="681981"/>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383A0C5D-3E81-4CFD-A145-FB3C2DC0C9C1}"/>
              </a:ext>
            </a:extLst>
          </p:cNvPr>
          <p:cNvSpPr txBox="1"/>
          <p:nvPr/>
        </p:nvSpPr>
        <p:spPr>
          <a:xfrm>
            <a:off x="5819856" y="5165327"/>
            <a:ext cx="17006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F653677B-95A4-B5C1-E10E-95600A37B47A}"/>
              </a:ext>
            </a:extLst>
          </p:cNvPr>
          <p:cNvSpPr/>
          <p:nvPr/>
        </p:nvSpPr>
        <p:spPr>
          <a:xfrm>
            <a:off x="7187030" y="2102830"/>
            <a:ext cx="228201" cy="254997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ABEE8323-9FE6-E741-50DD-368F9ED2549C}"/>
              </a:ext>
            </a:extLst>
          </p:cNvPr>
          <p:cNvCxnSpPr>
            <a:cxnSpLocks/>
          </p:cNvCxnSpPr>
          <p:nvPr/>
        </p:nvCxnSpPr>
        <p:spPr>
          <a:xfrm flipV="1">
            <a:off x="7299915" y="4656054"/>
            <a:ext cx="0" cy="889852"/>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0477A44-F7BC-B441-625B-1B583A14865F}"/>
              </a:ext>
            </a:extLst>
          </p:cNvPr>
          <p:cNvSpPr txBox="1"/>
          <p:nvPr/>
        </p:nvSpPr>
        <p:spPr>
          <a:xfrm>
            <a:off x="5781556" y="5409120"/>
            <a:ext cx="17006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grpSp>
        <p:nvGrpSpPr>
          <p:cNvPr id="96" name="Group 95">
            <a:extLst>
              <a:ext uri="{FF2B5EF4-FFF2-40B4-BE49-F238E27FC236}">
                <a16:creationId xmlns:a16="http://schemas.microsoft.com/office/drawing/2014/main" id="{DFAEFBB9-6009-5B01-1A6F-7C9B79A7DD91}"/>
              </a:ext>
            </a:extLst>
          </p:cNvPr>
          <p:cNvGrpSpPr>
            <a:grpSpLocks noChangeAspect="1"/>
          </p:cNvGrpSpPr>
          <p:nvPr/>
        </p:nvGrpSpPr>
        <p:grpSpPr>
          <a:xfrm flipH="1">
            <a:off x="4570103" y="2736199"/>
            <a:ext cx="487305" cy="1751280"/>
            <a:chOff x="7472003" y="3345314"/>
            <a:chExt cx="171262" cy="615482"/>
          </a:xfrm>
        </p:grpSpPr>
        <p:cxnSp>
          <p:nvCxnSpPr>
            <p:cNvPr id="113" name="Straight Arrow Connector 112">
              <a:extLst>
                <a:ext uri="{FF2B5EF4-FFF2-40B4-BE49-F238E27FC236}">
                  <a16:creationId xmlns:a16="http://schemas.microsoft.com/office/drawing/2014/main" id="{0A20B09F-8EE5-4D6C-5D65-2F8A9CC81241}"/>
                </a:ext>
              </a:extLst>
            </p:cNvPr>
            <p:cNvCxnSpPr>
              <a:cxnSpLocks/>
            </p:cNvCxnSpPr>
            <p:nvPr/>
          </p:nvCxnSpPr>
          <p:spPr>
            <a:xfrm flipH="1" flipV="1">
              <a:off x="7472003" y="3653197"/>
              <a:ext cx="131447" cy="0"/>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nvGrpSpPr>
            <p:cNvPr id="114" name="Group 113">
              <a:extLst>
                <a:ext uri="{FF2B5EF4-FFF2-40B4-BE49-F238E27FC236}">
                  <a16:creationId xmlns:a16="http://schemas.microsoft.com/office/drawing/2014/main" id="{2D4A2B0D-3788-BB96-B783-219330D79036}"/>
                </a:ext>
              </a:extLst>
            </p:cNvPr>
            <p:cNvGrpSpPr/>
            <p:nvPr/>
          </p:nvGrpSpPr>
          <p:grpSpPr>
            <a:xfrm>
              <a:off x="7477038" y="3345314"/>
              <a:ext cx="166227" cy="269999"/>
              <a:chOff x="7477038" y="3345314"/>
              <a:chExt cx="166227" cy="269999"/>
            </a:xfrm>
          </p:grpSpPr>
          <p:cxnSp>
            <p:nvCxnSpPr>
              <p:cNvPr id="118" name="Straight Arrow Connector 117">
                <a:extLst>
                  <a:ext uri="{FF2B5EF4-FFF2-40B4-BE49-F238E27FC236}">
                    <a16:creationId xmlns:a16="http://schemas.microsoft.com/office/drawing/2014/main" id="{7CD977C8-752B-AA04-A30C-CB731CD33C8E}"/>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218DD27C-50BA-1B0D-B7EA-EDC4C8081C28}"/>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5" name="Group 114">
              <a:extLst>
                <a:ext uri="{FF2B5EF4-FFF2-40B4-BE49-F238E27FC236}">
                  <a16:creationId xmlns:a16="http://schemas.microsoft.com/office/drawing/2014/main" id="{C0D9A4A9-B193-663F-16E6-F837ED8C5B13}"/>
                </a:ext>
              </a:extLst>
            </p:cNvPr>
            <p:cNvGrpSpPr/>
            <p:nvPr/>
          </p:nvGrpSpPr>
          <p:grpSpPr>
            <a:xfrm flipV="1">
              <a:off x="7477038" y="3690797"/>
              <a:ext cx="166227" cy="269999"/>
              <a:chOff x="7477038" y="3345314"/>
              <a:chExt cx="166227" cy="269999"/>
            </a:xfrm>
          </p:grpSpPr>
          <p:cxnSp>
            <p:nvCxnSpPr>
              <p:cNvPr id="116" name="Straight Arrow Connector 115">
                <a:extLst>
                  <a:ext uri="{FF2B5EF4-FFF2-40B4-BE49-F238E27FC236}">
                    <a16:creationId xmlns:a16="http://schemas.microsoft.com/office/drawing/2014/main" id="{F2940E4B-3B68-7CAF-A428-7097573520A1}"/>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437FB59A-218F-8C78-8EE0-FFDC927E5EAF}"/>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97" name="TextBox 96">
            <a:extLst>
              <a:ext uri="{FF2B5EF4-FFF2-40B4-BE49-F238E27FC236}">
                <a16:creationId xmlns:a16="http://schemas.microsoft.com/office/drawing/2014/main" id="{7A56D99C-41D6-801D-E6E3-9B93637ADE91}"/>
              </a:ext>
            </a:extLst>
          </p:cNvPr>
          <p:cNvSpPr txBox="1"/>
          <p:nvPr/>
        </p:nvSpPr>
        <p:spPr>
          <a:xfrm>
            <a:off x="4173456" y="2155311"/>
            <a:ext cx="1089496" cy="54713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Cooling by convection</a:t>
            </a: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63BBAA9F-5503-0080-D9BB-25CE05F68FE4}"/>
                  </a:ext>
                </a:extLst>
              </p:cNvPr>
              <p:cNvSpPr txBox="1"/>
              <p:nvPr/>
            </p:nvSpPr>
            <p:spPr>
              <a:xfrm>
                <a:off x="6420575" y="2518614"/>
                <a:ext cx="429815" cy="351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𝑇</m:t>
                      </m:r>
                    </m:oMath>
                  </m:oMathPara>
                </a14:m>
                <a:endParaRPr lang="en-US" dirty="0">
                  <a:solidFill>
                    <a:schemeClr val="tx1"/>
                  </a:solidFill>
                </a:endParaRPr>
              </a:p>
            </p:txBody>
          </p:sp>
        </mc:Choice>
        <mc:Fallback xmlns="">
          <p:sp>
            <p:nvSpPr>
              <p:cNvPr id="98" name="TextBox 97">
                <a:extLst>
                  <a:ext uri="{FF2B5EF4-FFF2-40B4-BE49-F238E27FC236}">
                    <a16:creationId xmlns:a16="http://schemas.microsoft.com/office/drawing/2014/main" id="{63BBAA9F-5503-0080-D9BB-25CE05F68FE4}"/>
                  </a:ext>
                </a:extLst>
              </p:cNvPr>
              <p:cNvSpPr txBox="1">
                <a:spLocks noRot="1" noChangeAspect="1" noMove="1" noResize="1" noEditPoints="1" noAdjustHandles="1" noChangeArrowheads="1" noChangeShapeType="1" noTextEdit="1"/>
              </p:cNvSpPr>
              <p:nvPr/>
            </p:nvSpPr>
            <p:spPr>
              <a:xfrm>
                <a:off x="6420575" y="2518614"/>
                <a:ext cx="429815" cy="351733"/>
              </a:xfrm>
              <a:prstGeom prst="rect">
                <a:avLst/>
              </a:prstGeom>
              <a:blipFill>
                <a:blip r:embed="rId4"/>
                <a:stretch>
                  <a:fillRect l="-1408" r="-1408"/>
                </a:stretch>
              </a:blipFill>
            </p:spPr>
            <p:txBody>
              <a:bodyPr/>
              <a:lstStyle/>
              <a:p>
                <a:r>
                  <a:rPr lang="en-US">
                    <a:noFill/>
                  </a:rPr>
                  <a:t> </a:t>
                </a:r>
              </a:p>
            </p:txBody>
          </p:sp>
        </mc:Fallback>
      </mc:AlternateContent>
      <p:sp>
        <p:nvSpPr>
          <p:cNvPr id="99" name="Rectangle 98">
            <a:extLst>
              <a:ext uri="{FF2B5EF4-FFF2-40B4-BE49-F238E27FC236}">
                <a16:creationId xmlns:a16="http://schemas.microsoft.com/office/drawing/2014/main" id="{ACA6D972-06F5-C02E-18A1-CF9E04C145CD}"/>
              </a:ext>
            </a:extLst>
          </p:cNvPr>
          <p:cNvSpPr/>
          <p:nvPr/>
        </p:nvSpPr>
        <p:spPr>
          <a:xfrm>
            <a:off x="7415231" y="2104065"/>
            <a:ext cx="58054" cy="2549973"/>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2260E9F-7214-6420-2721-EA3BC090BC7A}"/>
              </a:ext>
            </a:extLst>
          </p:cNvPr>
          <p:cNvSpPr/>
          <p:nvPr/>
        </p:nvSpPr>
        <p:spPr>
          <a:xfrm>
            <a:off x="7475340" y="2105727"/>
            <a:ext cx="173672" cy="254997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Arrow Connector 100">
            <a:extLst>
              <a:ext uri="{FF2B5EF4-FFF2-40B4-BE49-F238E27FC236}">
                <a16:creationId xmlns:a16="http://schemas.microsoft.com/office/drawing/2014/main" id="{238AA713-06F8-B08C-F948-6002C55EC0A6}"/>
              </a:ext>
            </a:extLst>
          </p:cNvPr>
          <p:cNvCxnSpPr>
            <a:cxnSpLocks/>
          </p:cNvCxnSpPr>
          <p:nvPr/>
        </p:nvCxnSpPr>
        <p:spPr>
          <a:xfrm>
            <a:off x="5262952" y="2870347"/>
            <a:ext cx="2219271" cy="0"/>
          </a:xfrm>
          <a:prstGeom prst="straightConnector1">
            <a:avLst/>
          </a:prstGeom>
          <a:ln w="31750">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516BCE4-2411-CBA9-0074-B10550D40D99}"/>
              </a:ext>
            </a:extLst>
          </p:cNvPr>
          <p:cNvCxnSpPr>
            <a:cxnSpLocks/>
          </p:cNvCxnSpPr>
          <p:nvPr/>
        </p:nvCxnSpPr>
        <p:spPr>
          <a:xfrm flipV="1">
            <a:off x="7445872" y="4665525"/>
            <a:ext cx="0" cy="1128862"/>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F63849D-C34F-0062-5103-0735796215AA}"/>
              </a:ext>
            </a:extLst>
          </p:cNvPr>
          <p:cNvSpPr txBox="1"/>
          <p:nvPr/>
        </p:nvSpPr>
        <p:spPr>
          <a:xfrm>
            <a:off x="5927513" y="5634329"/>
            <a:ext cx="17006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sp>
        <p:nvSpPr>
          <p:cNvPr id="104" name="Rectangle 103">
            <a:extLst>
              <a:ext uri="{FF2B5EF4-FFF2-40B4-BE49-F238E27FC236}">
                <a16:creationId xmlns:a16="http://schemas.microsoft.com/office/drawing/2014/main" id="{D8563940-47F3-127D-D6E9-D01A2BC9151E}"/>
              </a:ext>
            </a:extLst>
          </p:cNvPr>
          <p:cNvSpPr/>
          <p:nvPr/>
        </p:nvSpPr>
        <p:spPr>
          <a:xfrm>
            <a:off x="4181067" y="2102830"/>
            <a:ext cx="3574478" cy="254997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013B150F-80DD-0CFA-8995-8BC7A4259049}"/>
              </a:ext>
            </a:extLst>
          </p:cNvPr>
          <p:cNvCxnSpPr>
            <a:cxnSpLocks/>
          </p:cNvCxnSpPr>
          <p:nvPr/>
        </p:nvCxnSpPr>
        <p:spPr>
          <a:xfrm flipV="1">
            <a:off x="7573238" y="4665525"/>
            <a:ext cx="0" cy="1376806"/>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9CC3C99-B4ED-E98F-C715-1F2FDA95EB61}"/>
              </a:ext>
            </a:extLst>
          </p:cNvPr>
          <p:cNvSpPr txBox="1"/>
          <p:nvPr/>
        </p:nvSpPr>
        <p:spPr>
          <a:xfrm>
            <a:off x="4637823" y="5880998"/>
            <a:ext cx="3185442"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109" name="Rectangle 108">
            <a:extLst>
              <a:ext uri="{FF2B5EF4-FFF2-40B4-BE49-F238E27FC236}">
                <a16:creationId xmlns:a16="http://schemas.microsoft.com/office/drawing/2014/main" id="{B9459230-E69F-7FB3-C88B-4DCDB840EB2D}"/>
              </a:ext>
            </a:extLst>
          </p:cNvPr>
          <p:cNvSpPr/>
          <p:nvPr/>
        </p:nvSpPr>
        <p:spPr>
          <a:xfrm>
            <a:off x="5824424" y="3093475"/>
            <a:ext cx="1216337" cy="664517"/>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4608B59-B3C6-71D9-37EB-D107F8D07479}"/>
              </a:ext>
            </a:extLst>
          </p:cNvPr>
          <p:cNvSpPr/>
          <p:nvPr/>
        </p:nvSpPr>
        <p:spPr>
          <a:xfrm>
            <a:off x="5885519" y="3145633"/>
            <a:ext cx="1102751" cy="549694"/>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4C026A0A-058B-B788-6D8D-68B86847700F}"/>
              </a:ext>
            </a:extLst>
          </p:cNvPr>
          <p:cNvSpPr txBox="1"/>
          <p:nvPr/>
        </p:nvSpPr>
        <p:spPr>
          <a:xfrm>
            <a:off x="5976592" y="3296698"/>
            <a:ext cx="9113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112" name="Straight Arrow Connector 111">
            <a:extLst>
              <a:ext uri="{FF2B5EF4-FFF2-40B4-BE49-F238E27FC236}">
                <a16:creationId xmlns:a16="http://schemas.microsoft.com/office/drawing/2014/main" id="{100F48A1-F5D4-EC91-547F-1E7EE29F53A0}"/>
              </a:ext>
            </a:extLst>
          </p:cNvPr>
          <p:cNvCxnSpPr>
            <a:cxnSpLocks/>
          </p:cNvCxnSpPr>
          <p:nvPr/>
        </p:nvCxnSpPr>
        <p:spPr>
          <a:xfrm flipV="1">
            <a:off x="5227084" y="2105727"/>
            <a:ext cx="0" cy="2547076"/>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aphicFrame>
        <p:nvGraphicFramePr>
          <p:cNvPr id="125" name="Chart 124">
            <a:extLst>
              <a:ext uri="{FF2B5EF4-FFF2-40B4-BE49-F238E27FC236}">
                <a16:creationId xmlns:a16="http://schemas.microsoft.com/office/drawing/2014/main" id="{C4157D35-73F9-46FE-9686-1118342CF77E}"/>
              </a:ext>
            </a:extLst>
          </p:cNvPr>
          <p:cNvGraphicFramePr>
            <a:graphicFrameLocks noGrp="1"/>
          </p:cNvGraphicFramePr>
          <p:nvPr>
            <p:extLst>
              <p:ext uri="{D42A27DB-BD31-4B8C-83A1-F6EECF244321}">
                <p14:modId xmlns:p14="http://schemas.microsoft.com/office/powerpoint/2010/main" val="2086278125"/>
              </p:ext>
            </p:extLst>
          </p:nvPr>
        </p:nvGraphicFramePr>
        <p:xfrm>
          <a:off x="7937323" y="1604855"/>
          <a:ext cx="3827047" cy="4485661"/>
        </p:xfrm>
        <a:graphic>
          <a:graphicData uri="http://schemas.openxmlformats.org/drawingml/2006/chart">
            <c:chart xmlns:c="http://schemas.openxmlformats.org/drawingml/2006/chart" xmlns:r="http://schemas.openxmlformats.org/officeDocument/2006/relationships" r:id="rId5"/>
          </a:graphicData>
        </a:graphic>
      </p:graphicFrame>
      <p:grpSp>
        <p:nvGrpSpPr>
          <p:cNvPr id="128" name="Group 127">
            <a:extLst>
              <a:ext uri="{FF2B5EF4-FFF2-40B4-BE49-F238E27FC236}">
                <a16:creationId xmlns:a16="http://schemas.microsoft.com/office/drawing/2014/main" id="{168D8BF1-4AAE-24FA-4608-E75F903FB927}"/>
              </a:ext>
            </a:extLst>
          </p:cNvPr>
          <p:cNvGrpSpPr/>
          <p:nvPr/>
        </p:nvGrpSpPr>
        <p:grpSpPr>
          <a:xfrm>
            <a:off x="7341597" y="2317638"/>
            <a:ext cx="418996" cy="405520"/>
            <a:chOff x="7817324" y="1941166"/>
            <a:chExt cx="397346" cy="419784"/>
          </a:xfrm>
        </p:grpSpPr>
        <p:sp>
          <p:nvSpPr>
            <p:cNvPr id="127" name="Rectangle: Rounded Corners 126">
              <a:extLst>
                <a:ext uri="{FF2B5EF4-FFF2-40B4-BE49-F238E27FC236}">
                  <a16:creationId xmlns:a16="http://schemas.microsoft.com/office/drawing/2014/main" id="{9F5482B1-35F1-5301-8D21-4DF030E87C03}"/>
                </a:ext>
              </a:extLst>
            </p:cNvPr>
            <p:cNvSpPr/>
            <p:nvPr/>
          </p:nvSpPr>
          <p:spPr>
            <a:xfrm>
              <a:off x="7817324" y="1941166"/>
              <a:ext cx="397346" cy="419784"/>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37877515-07C7-30F4-0CE9-DCE8814258D3}"/>
                    </a:ext>
                  </a:extLst>
                </p:cNvPr>
                <p:cNvSpPr txBox="1"/>
                <p:nvPr/>
              </p:nvSpPr>
              <p:spPr>
                <a:xfrm>
                  <a:off x="7855776" y="1979444"/>
                  <a:ext cx="353116" cy="351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𝑇</m:t>
                            </m:r>
                          </m:e>
                          <m:sub>
                            <m:r>
                              <a:rPr lang="en-US" b="0" i="1" smtClean="0">
                                <a:solidFill>
                                  <a:schemeClr val="tx1"/>
                                </a:solidFill>
                                <a:latin typeface="Cambria Math" panose="02040503050406030204" pitchFamily="18" charset="0"/>
                                <a:ea typeface="Cambria Math" panose="02040503050406030204" pitchFamily="18" charset="0"/>
                              </a:rPr>
                              <m:t>2</m:t>
                            </m:r>
                          </m:sub>
                        </m:sSub>
                      </m:oMath>
                    </m:oMathPara>
                  </a14:m>
                  <a:endParaRPr lang="en-US" dirty="0">
                    <a:solidFill>
                      <a:schemeClr val="tx1"/>
                    </a:solidFill>
                  </a:endParaRPr>
                </a:p>
              </p:txBody>
            </p:sp>
          </mc:Choice>
          <mc:Fallback xmlns="">
            <p:sp>
              <p:nvSpPr>
                <p:cNvPr id="106" name="TextBox 105">
                  <a:extLst>
                    <a:ext uri="{FF2B5EF4-FFF2-40B4-BE49-F238E27FC236}">
                      <a16:creationId xmlns:a16="http://schemas.microsoft.com/office/drawing/2014/main" id="{37877515-07C7-30F4-0CE9-DCE8814258D3}"/>
                    </a:ext>
                  </a:extLst>
                </p:cNvPr>
                <p:cNvSpPr txBox="1">
                  <a:spLocks noRot="1" noChangeAspect="1" noMove="1" noResize="1" noEditPoints="1" noAdjustHandles="1" noChangeArrowheads="1" noChangeShapeType="1" noTextEdit="1"/>
                </p:cNvSpPr>
                <p:nvPr/>
              </p:nvSpPr>
              <p:spPr>
                <a:xfrm>
                  <a:off x="7855776" y="1979444"/>
                  <a:ext cx="353116" cy="351733"/>
                </a:xfrm>
                <a:prstGeom prst="rect">
                  <a:avLst/>
                </a:prstGeom>
                <a:blipFill>
                  <a:blip r:embed="rId6"/>
                  <a:stretch>
                    <a:fillRect l="-1639"/>
                  </a:stretch>
                </a:blipFill>
              </p:spPr>
              <p:txBody>
                <a:bodyPr/>
                <a:lstStyle/>
                <a:p>
                  <a:r>
                    <a:rPr lang="en-US">
                      <a:noFill/>
                    </a:rPr>
                    <a:t> </a:t>
                  </a:r>
                </a:p>
              </p:txBody>
            </p:sp>
          </mc:Fallback>
        </mc:AlternateContent>
      </p:grpSp>
      <p:grpSp>
        <p:nvGrpSpPr>
          <p:cNvPr id="129" name="Group 128">
            <a:extLst>
              <a:ext uri="{FF2B5EF4-FFF2-40B4-BE49-F238E27FC236}">
                <a16:creationId xmlns:a16="http://schemas.microsoft.com/office/drawing/2014/main" id="{0E7D225A-F44A-F3DF-95B4-26415E9A57E4}"/>
              </a:ext>
            </a:extLst>
          </p:cNvPr>
          <p:cNvGrpSpPr/>
          <p:nvPr/>
        </p:nvGrpSpPr>
        <p:grpSpPr>
          <a:xfrm>
            <a:off x="5170790" y="2349692"/>
            <a:ext cx="371281" cy="372330"/>
            <a:chOff x="5566814" y="5234349"/>
            <a:chExt cx="371281" cy="372330"/>
          </a:xfrm>
        </p:grpSpPr>
        <p:sp>
          <p:nvSpPr>
            <p:cNvPr id="126" name="Rectangle: Rounded Corners 125">
              <a:extLst>
                <a:ext uri="{FF2B5EF4-FFF2-40B4-BE49-F238E27FC236}">
                  <a16:creationId xmlns:a16="http://schemas.microsoft.com/office/drawing/2014/main" id="{D4789802-7D0E-8EAB-2970-F34DD3CA4D8D}"/>
                </a:ext>
              </a:extLst>
            </p:cNvPr>
            <p:cNvSpPr/>
            <p:nvPr/>
          </p:nvSpPr>
          <p:spPr>
            <a:xfrm>
              <a:off x="5566814" y="5234349"/>
              <a:ext cx="360700" cy="352998"/>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B6840C-6727-61A4-3834-7B05166CBAE5}"/>
                    </a:ext>
                  </a:extLst>
                </p:cNvPr>
                <p:cNvSpPr txBox="1"/>
                <p:nvPr/>
              </p:nvSpPr>
              <p:spPr>
                <a:xfrm>
                  <a:off x="5591736" y="5254946"/>
                  <a:ext cx="346359" cy="351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𝑇</m:t>
                            </m:r>
                          </m:e>
                          <m:sub>
                            <m:r>
                              <a:rPr lang="en-US"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105" name="TextBox 104">
                  <a:extLst>
                    <a:ext uri="{FF2B5EF4-FFF2-40B4-BE49-F238E27FC236}">
                      <a16:creationId xmlns:a16="http://schemas.microsoft.com/office/drawing/2014/main" id="{71B6840C-6727-61A4-3834-7B05166CBAE5}"/>
                    </a:ext>
                  </a:extLst>
                </p:cNvPr>
                <p:cNvSpPr txBox="1">
                  <a:spLocks noRot="1" noChangeAspect="1" noMove="1" noResize="1" noEditPoints="1" noAdjustHandles="1" noChangeArrowheads="1" noChangeShapeType="1" noTextEdit="1"/>
                </p:cNvSpPr>
                <p:nvPr/>
              </p:nvSpPr>
              <p:spPr>
                <a:xfrm>
                  <a:off x="5591736" y="5254946"/>
                  <a:ext cx="346359" cy="351733"/>
                </a:xfrm>
                <a:prstGeom prst="rect">
                  <a:avLst/>
                </a:prstGeom>
                <a:blipFill>
                  <a:blip r:embed="rId7"/>
                  <a:stretch>
                    <a:fillRect l="-3509"/>
                  </a:stretch>
                </a:blipFill>
              </p:spPr>
              <p:txBody>
                <a:bodyPr/>
                <a:lstStyle/>
                <a:p>
                  <a:r>
                    <a:rPr lang="en-US">
                      <a:noFill/>
                    </a:rPr>
                    <a:t> </a:t>
                  </a:r>
                </a:p>
              </p:txBody>
            </p:sp>
          </mc:Fallback>
        </mc:AlternateContent>
      </p:grpSp>
      <p:cxnSp>
        <p:nvCxnSpPr>
          <p:cNvPr id="130" name="Straight Arrow Connector 129">
            <a:extLst>
              <a:ext uri="{FF2B5EF4-FFF2-40B4-BE49-F238E27FC236}">
                <a16:creationId xmlns:a16="http://schemas.microsoft.com/office/drawing/2014/main" id="{FEFFFDDA-C28F-5879-B461-DF4C8AD343D0}"/>
              </a:ext>
            </a:extLst>
          </p:cNvPr>
          <p:cNvCxnSpPr>
            <a:cxnSpLocks/>
          </p:cNvCxnSpPr>
          <p:nvPr/>
        </p:nvCxnSpPr>
        <p:spPr>
          <a:xfrm>
            <a:off x="8756137" y="4321467"/>
            <a:ext cx="2790281" cy="0"/>
          </a:xfrm>
          <a:prstGeom prst="straightConnector1">
            <a:avLst/>
          </a:prstGeom>
          <a:ln w="22225">
            <a:solidFill>
              <a:srgbClr val="00B05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22E11B9F-40CA-5574-5A1F-8223BFF9D657}"/>
              </a:ext>
            </a:extLst>
          </p:cNvPr>
          <p:cNvSpPr txBox="1"/>
          <p:nvPr/>
        </p:nvSpPr>
        <p:spPr>
          <a:xfrm>
            <a:off x="9698440" y="4182967"/>
            <a:ext cx="806792" cy="27699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900" i="1" u="none" strike="noStrike" kern="1200" cap="none" spc="0" normalizeH="0" baseline="0" noProof="0" dirty="0">
                <a:ln>
                  <a:noFill/>
                </a:ln>
                <a:effectLst/>
                <a:uLnTx/>
                <a:uFillTx/>
                <a:latin typeface="Arial" panose="020B0604020202020204" pitchFamily="34" charset="0"/>
                <a:cs typeface="Arial" panose="020B0604020202020204" pitchFamily="34" charset="0"/>
              </a:rPr>
              <a:t>Paraffin wax melting point</a:t>
            </a:r>
          </a:p>
        </p:txBody>
      </p:sp>
    </p:spTree>
    <p:extLst>
      <p:ext uri="{BB962C8B-B14F-4D97-AF65-F5344CB8AC3E}">
        <p14:creationId xmlns:p14="http://schemas.microsoft.com/office/powerpoint/2010/main" val="462874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3. The wax CCT coil</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18</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7" name="TextBox 26">
            <a:extLst>
              <a:ext uri="{FF2B5EF4-FFF2-40B4-BE49-F238E27FC236}">
                <a16:creationId xmlns:a16="http://schemas.microsoft.com/office/drawing/2014/main" id="{05164440-21AA-E9EA-5822-DC974D507EAA}"/>
              </a:ext>
            </a:extLst>
          </p:cNvPr>
          <p:cNvSpPr txBox="1"/>
          <p:nvPr/>
        </p:nvSpPr>
        <p:spPr>
          <a:xfrm>
            <a:off x="718788" y="1011326"/>
            <a:ext cx="6317012" cy="369332"/>
          </a:xfrm>
          <a:prstGeom prst="rect">
            <a:avLst/>
          </a:prstGeom>
          <a:noFill/>
        </p:spPr>
        <p:txBody>
          <a:bodyPr wrap="square">
            <a:spAutoFit/>
          </a:bodyPr>
          <a:lstStyle/>
          <a:p>
            <a:r>
              <a:rPr lang="en-US" dirty="0">
                <a:latin typeface="Arial" panose="020B0604020202020204"/>
              </a:rPr>
              <a:t>Impregnated coil - surface</a:t>
            </a:r>
            <a:endParaRPr lang="en-US" dirty="0"/>
          </a:p>
        </p:txBody>
      </p:sp>
      <p:cxnSp>
        <p:nvCxnSpPr>
          <p:cNvPr id="31" name="Straight Connector 30">
            <a:extLst>
              <a:ext uri="{FF2B5EF4-FFF2-40B4-BE49-F238E27FC236}">
                <a16:creationId xmlns:a16="http://schemas.microsoft.com/office/drawing/2014/main" id="{A00EE0B2-6E4F-565B-5EF6-C236E9E2C464}"/>
              </a:ext>
            </a:extLst>
          </p:cNvPr>
          <p:cNvCxnSpPr/>
          <p:nvPr/>
        </p:nvCxnSpPr>
        <p:spPr>
          <a:xfrm>
            <a:off x="744408" y="1434683"/>
            <a:ext cx="95567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92" name="Group 91">
            <a:extLst>
              <a:ext uri="{FF2B5EF4-FFF2-40B4-BE49-F238E27FC236}">
                <a16:creationId xmlns:a16="http://schemas.microsoft.com/office/drawing/2014/main" id="{85910F98-AEBB-E44D-0DED-450370C93437}"/>
              </a:ext>
            </a:extLst>
          </p:cNvPr>
          <p:cNvGrpSpPr/>
          <p:nvPr/>
        </p:nvGrpSpPr>
        <p:grpSpPr>
          <a:xfrm>
            <a:off x="323440" y="1771979"/>
            <a:ext cx="3309054" cy="1567528"/>
            <a:chOff x="850790" y="1685671"/>
            <a:chExt cx="3309054" cy="1567528"/>
          </a:xfrm>
        </p:grpSpPr>
        <p:grpSp>
          <p:nvGrpSpPr>
            <p:cNvPr id="61" name="Group 60">
              <a:extLst>
                <a:ext uri="{FF2B5EF4-FFF2-40B4-BE49-F238E27FC236}">
                  <a16:creationId xmlns:a16="http://schemas.microsoft.com/office/drawing/2014/main" id="{9D7D1D67-A886-BBDD-1F4D-AA28E7EA62C2}"/>
                </a:ext>
              </a:extLst>
            </p:cNvPr>
            <p:cNvGrpSpPr/>
            <p:nvPr/>
          </p:nvGrpSpPr>
          <p:grpSpPr>
            <a:xfrm>
              <a:off x="850790" y="1685671"/>
              <a:ext cx="3309054" cy="1567528"/>
              <a:chOff x="409152" y="251322"/>
              <a:chExt cx="3309054" cy="1567526"/>
            </a:xfrm>
          </p:grpSpPr>
          <p:grpSp>
            <p:nvGrpSpPr>
              <p:cNvPr id="62" name="Group 61">
                <a:extLst>
                  <a:ext uri="{FF2B5EF4-FFF2-40B4-BE49-F238E27FC236}">
                    <a16:creationId xmlns:a16="http://schemas.microsoft.com/office/drawing/2014/main" id="{BA739AF8-EB64-3650-7F66-AF50C56C663B}"/>
                  </a:ext>
                </a:extLst>
              </p:cNvPr>
              <p:cNvGrpSpPr>
                <a:grpSpLocks noChangeAspect="1"/>
              </p:cNvGrpSpPr>
              <p:nvPr/>
            </p:nvGrpSpPr>
            <p:grpSpPr>
              <a:xfrm>
                <a:off x="409152" y="251322"/>
                <a:ext cx="2838550" cy="1567526"/>
                <a:chOff x="3711151" y="-1891752"/>
                <a:chExt cx="6365733" cy="3515337"/>
              </a:xfrm>
            </p:grpSpPr>
            <p:cxnSp>
              <p:nvCxnSpPr>
                <p:cNvPr id="64" name="Straight Connector 63">
                  <a:extLst>
                    <a:ext uri="{FF2B5EF4-FFF2-40B4-BE49-F238E27FC236}">
                      <a16:creationId xmlns:a16="http://schemas.microsoft.com/office/drawing/2014/main" id="{85B3455D-88E1-7536-4B0C-ED89931F690E}"/>
                    </a:ext>
                  </a:extLst>
                </p:cNvPr>
                <p:cNvCxnSpPr>
                  <a:cxnSpLocks/>
                </p:cNvCxnSpPr>
                <p:nvPr/>
              </p:nvCxnSpPr>
              <p:spPr>
                <a:xfrm>
                  <a:off x="3923748" y="357802"/>
                  <a:ext cx="5286117" cy="0"/>
                </a:xfrm>
                <a:prstGeom prst="line">
                  <a:avLst/>
                </a:prstGeom>
                <a:noFill/>
                <a:ln w="60325" cap="flat" cmpd="sng" algn="ctr">
                  <a:solidFill>
                    <a:sysClr val="windowText" lastClr="000000"/>
                  </a:solidFill>
                  <a:prstDash val="solid"/>
                </a:ln>
                <a:effectLst/>
              </p:spPr>
            </p:cxnSp>
            <p:sp>
              <p:nvSpPr>
                <p:cNvPr id="65" name="Rectangle 64">
                  <a:extLst>
                    <a:ext uri="{FF2B5EF4-FFF2-40B4-BE49-F238E27FC236}">
                      <a16:creationId xmlns:a16="http://schemas.microsoft.com/office/drawing/2014/main" id="{4C43F295-914D-3A8B-B890-9CFE06D5C1F8}"/>
                    </a:ext>
                  </a:extLst>
                </p:cNvPr>
                <p:cNvSpPr/>
                <p:nvPr/>
              </p:nvSpPr>
              <p:spPr>
                <a:xfrm>
                  <a:off x="5457392" y="184762"/>
                  <a:ext cx="2893062" cy="346080"/>
                </a:xfrm>
                <a:prstGeom prst="rect">
                  <a:avLst/>
                </a:prstGeom>
                <a:solidFill>
                  <a:srgbClr val="FF9100"/>
                </a:solidFill>
                <a:ln>
                  <a:solidFill>
                    <a:sysClr val="windowText" lastClr="000000"/>
                  </a:solidFill>
                </a:ln>
                <a:effectLst/>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66" name="Freeform: Shape 65">
                  <a:extLst>
                    <a:ext uri="{FF2B5EF4-FFF2-40B4-BE49-F238E27FC236}">
                      <a16:creationId xmlns:a16="http://schemas.microsoft.com/office/drawing/2014/main" id="{BFBF790F-CF5E-F82E-AF1D-5D15E65E2A94}"/>
                    </a:ext>
                  </a:extLst>
                </p:cNvPr>
                <p:cNvSpPr/>
                <p:nvPr/>
              </p:nvSpPr>
              <p:spPr>
                <a:xfrm>
                  <a:off x="4719471" y="228486"/>
                  <a:ext cx="242502" cy="296603"/>
                </a:xfrm>
                <a:custGeom>
                  <a:avLst/>
                  <a:gdLst>
                    <a:gd name="connsiteX0" fmla="*/ 57601 w 229051"/>
                    <a:gd name="connsiteY0" fmla="*/ 550510 h 550510"/>
                    <a:gd name="connsiteX1" fmla="*/ 9976 w 229051"/>
                    <a:gd name="connsiteY1" fmla="*/ 36160 h 550510"/>
                    <a:gd name="connsiteX2" fmla="*/ 229051 w 229051"/>
                    <a:gd name="connsiteY2" fmla="*/ 83785 h 550510"/>
                    <a:gd name="connsiteX0" fmla="*/ 57601 w 162376"/>
                    <a:gd name="connsiteY0" fmla="*/ 548195 h 548195"/>
                    <a:gd name="connsiteX1" fmla="*/ 9976 w 162376"/>
                    <a:gd name="connsiteY1" fmla="*/ 33845 h 548195"/>
                    <a:gd name="connsiteX2" fmla="*/ 162376 w 162376"/>
                    <a:gd name="connsiteY2" fmla="*/ 90995 h 548195"/>
                    <a:gd name="connsiteX0" fmla="*/ 57601 w 162376"/>
                    <a:gd name="connsiteY0" fmla="*/ 555183 h 555183"/>
                    <a:gd name="connsiteX1" fmla="*/ 9976 w 162376"/>
                    <a:gd name="connsiteY1" fmla="*/ 40833 h 555183"/>
                    <a:gd name="connsiteX2" fmla="*/ 162376 w 162376"/>
                    <a:gd name="connsiteY2" fmla="*/ 97983 h 555183"/>
                    <a:gd name="connsiteX0" fmla="*/ 123762 w 157099"/>
                    <a:gd name="connsiteY0" fmla="*/ 288483 h 288483"/>
                    <a:gd name="connsiteX1" fmla="*/ 4699 w 157099"/>
                    <a:gd name="connsiteY1" fmla="*/ 40833 h 288483"/>
                    <a:gd name="connsiteX2" fmla="*/ 157099 w 157099"/>
                    <a:gd name="connsiteY2" fmla="*/ 97983 h 288483"/>
                    <a:gd name="connsiteX0" fmla="*/ 130963 w 164300"/>
                    <a:gd name="connsiteY0" fmla="*/ 288483 h 327419"/>
                    <a:gd name="connsiteX1" fmla="*/ 11900 w 164300"/>
                    <a:gd name="connsiteY1" fmla="*/ 40833 h 327419"/>
                    <a:gd name="connsiteX2" fmla="*/ 164300 w 164300"/>
                    <a:gd name="connsiteY2" fmla="*/ 97983 h 327419"/>
                    <a:gd name="connsiteX0" fmla="*/ 158009 w 191346"/>
                    <a:gd name="connsiteY0" fmla="*/ 241673 h 290814"/>
                    <a:gd name="connsiteX1" fmla="*/ 7990 w 191346"/>
                    <a:gd name="connsiteY1" fmla="*/ 84511 h 290814"/>
                    <a:gd name="connsiteX2" fmla="*/ 191346 w 191346"/>
                    <a:gd name="connsiteY2" fmla="*/ 51173 h 290814"/>
                    <a:gd name="connsiteX0" fmla="*/ 158009 w 191346"/>
                    <a:gd name="connsiteY0" fmla="*/ 280419 h 329560"/>
                    <a:gd name="connsiteX1" fmla="*/ 7990 w 191346"/>
                    <a:gd name="connsiteY1" fmla="*/ 123257 h 329560"/>
                    <a:gd name="connsiteX2" fmla="*/ 191346 w 191346"/>
                    <a:gd name="connsiteY2" fmla="*/ 89919 h 329560"/>
                    <a:gd name="connsiteX0" fmla="*/ 158009 w 191346"/>
                    <a:gd name="connsiteY0" fmla="*/ 280419 h 329560"/>
                    <a:gd name="connsiteX1" fmla="*/ 7990 w 191346"/>
                    <a:gd name="connsiteY1" fmla="*/ 123257 h 329560"/>
                    <a:gd name="connsiteX2" fmla="*/ 191346 w 191346"/>
                    <a:gd name="connsiteY2" fmla="*/ 89919 h 329560"/>
                    <a:gd name="connsiteX0" fmla="*/ 158009 w 191346"/>
                    <a:gd name="connsiteY0" fmla="*/ 281021 h 330162"/>
                    <a:gd name="connsiteX1" fmla="*/ 7990 w 191346"/>
                    <a:gd name="connsiteY1" fmla="*/ 123859 h 330162"/>
                    <a:gd name="connsiteX2" fmla="*/ 191346 w 191346"/>
                    <a:gd name="connsiteY2" fmla="*/ 90521 h 330162"/>
                    <a:gd name="connsiteX0" fmla="*/ 151092 w 184429"/>
                    <a:gd name="connsiteY0" fmla="*/ 281021 h 329859"/>
                    <a:gd name="connsiteX1" fmla="*/ 1073 w 184429"/>
                    <a:gd name="connsiteY1" fmla="*/ 123859 h 329859"/>
                    <a:gd name="connsiteX2" fmla="*/ 184429 w 184429"/>
                    <a:gd name="connsiteY2" fmla="*/ 90521 h 329859"/>
                    <a:gd name="connsiteX0" fmla="*/ 207595 w 207595"/>
                    <a:gd name="connsiteY0" fmla="*/ 219109 h 278330"/>
                    <a:gd name="connsiteX1" fmla="*/ 426 w 207595"/>
                    <a:gd name="connsiteY1" fmla="*/ 123859 h 278330"/>
                    <a:gd name="connsiteX2" fmla="*/ 183782 w 207595"/>
                    <a:gd name="connsiteY2" fmla="*/ 90521 h 278330"/>
                    <a:gd name="connsiteX0" fmla="*/ 213400 w 213400"/>
                    <a:gd name="connsiteY0" fmla="*/ 219109 h 325518"/>
                    <a:gd name="connsiteX1" fmla="*/ 6231 w 213400"/>
                    <a:gd name="connsiteY1" fmla="*/ 123859 h 325518"/>
                    <a:gd name="connsiteX2" fmla="*/ 189587 w 213400"/>
                    <a:gd name="connsiteY2" fmla="*/ 90521 h 325518"/>
                    <a:gd name="connsiteX0" fmla="*/ 221708 w 221708"/>
                    <a:gd name="connsiteY0" fmla="*/ 219109 h 332269"/>
                    <a:gd name="connsiteX1" fmla="*/ 14539 w 221708"/>
                    <a:gd name="connsiteY1" fmla="*/ 123859 h 332269"/>
                    <a:gd name="connsiteX2" fmla="*/ 197895 w 221708"/>
                    <a:gd name="connsiteY2" fmla="*/ 90521 h 332269"/>
                    <a:gd name="connsiteX0" fmla="*/ 266985 w 266985"/>
                    <a:gd name="connsiteY0" fmla="*/ 216306 h 331849"/>
                    <a:gd name="connsiteX1" fmla="*/ 7428 w 266985"/>
                    <a:gd name="connsiteY1" fmla="*/ 130581 h 331849"/>
                    <a:gd name="connsiteX2" fmla="*/ 243172 w 266985"/>
                    <a:gd name="connsiteY2" fmla="*/ 87718 h 331849"/>
                    <a:gd name="connsiteX0" fmla="*/ 231416 w 248084"/>
                    <a:gd name="connsiteY0" fmla="*/ 204400 h 323052"/>
                    <a:gd name="connsiteX1" fmla="*/ 12340 w 248084"/>
                    <a:gd name="connsiteY1" fmla="*/ 130581 h 323052"/>
                    <a:gd name="connsiteX2" fmla="*/ 248084 w 248084"/>
                    <a:gd name="connsiteY2" fmla="*/ 87718 h 323052"/>
                    <a:gd name="connsiteX0" fmla="*/ 225834 w 242502"/>
                    <a:gd name="connsiteY0" fmla="*/ 204400 h 296603"/>
                    <a:gd name="connsiteX1" fmla="*/ 6758 w 242502"/>
                    <a:gd name="connsiteY1" fmla="*/ 130581 h 296603"/>
                    <a:gd name="connsiteX2" fmla="*/ 242502 w 242502"/>
                    <a:gd name="connsiteY2" fmla="*/ 87718 h 296603"/>
                  </a:gdLst>
                  <a:ahLst/>
                  <a:cxnLst>
                    <a:cxn ang="0">
                      <a:pos x="connsiteX0" y="connsiteY0"/>
                    </a:cxn>
                    <a:cxn ang="0">
                      <a:pos x="connsiteX1" y="connsiteY1"/>
                    </a:cxn>
                    <a:cxn ang="0">
                      <a:pos x="connsiteX2" y="connsiteY2"/>
                    </a:cxn>
                  </a:cxnLst>
                  <a:rect l="l" t="t" r="r" b="b"/>
                  <a:pathLst>
                    <a:path w="242502" h="296603">
                      <a:moveTo>
                        <a:pt x="225834" y="204400"/>
                      </a:moveTo>
                      <a:cubicBezTo>
                        <a:pt x="25808" y="400456"/>
                        <a:pt x="-19435" y="239324"/>
                        <a:pt x="6758" y="130581"/>
                      </a:cubicBezTo>
                      <a:cubicBezTo>
                        <a:pt x="18664" y="50413"/>
                        <a:pt x="154396" y="-94052"/>
                        <a:pt x="242502" y="87718"/>
                      </a:cubicBezTo>
                    </a:path>
                  </a:pathLst>
                </a:custGeom>
                <a:noFill/>
                <a:ln w="15875">
                  <a:solidFill>
                    <a:srgbClr val="4198B5"/>
                  </a:solidFill>
                  <a:headEnd type="stealth"/>
                </a:ln>
                <a:effectLst/>
                <a:scene3d>
                  <a:camera prst="orthographicFront">
                    <a:rot lat="0" lon="0" rev="0"/>
                  </a:camera>
                  <a:lightRig rig="threePt" dir="t">
                    <a:rot lat="0" lon="0" rev="1200000"/>
                  </a:lightRig>
                </a:scene3d>
                <a:sp3d/>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68" name="TextBox 67">
                  <a:extLst>
                    <a:ext uri="{FF2B5EF4-FFF2-40B4-BE49-F238E27FC236}">
                      <a16:creationId xmlns:a16="http://schemas.microsoft.com/office/drawing/2014/main" id="{13BEDB33-FCC4-97FD-C8F8-20A9D4453C66}"/>
                    </a:ext>
                  </a:extLst>
                </p:cNvPr>
                <p:cNvSpPr txBox="1"/>
                <p:nvPr/>
              </p:nvSpPr>
              <p:spPr>
                <a:xfrm>
                  <a:off x="4136310" y="85393"/>
                  <a:ext cx="2106927" cy="1380389"/>
                </a:xfrm>
                <a:prstGeom prst="rect">
                  <a:avLst/>
                </a:prstGeom>
              </p:spPr>
              <p:txBody>
                <a:bodyPr wrap="square" lIns="228589" tIns="228589" rIns="228589" bIns="228589" rtlCol="0">
                  <a:spAutoFit/>
                </a:bodyPr>
                <a:lstStyle/>
                <a:p>
                  <a:pPr marL="0" marR="0" lvl="0" indent="0" defTabSz="4388978"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Rotation</a:t>
                  </a:r>
                </a:p>
              </p:txBody>
            </p:sp>
            <p:sp>
              <p:nvSpPr>
                <p:cNvPr id="69" name="TextBox 68">
                  <a:extLst>
                    <a:ext uri="{FF2B5EF4-FFF2-40B4-BE49-F238E27FC236}">
                      <a16:creationId xmlns:a16="http://schemas.microsoft.com/office/drawing/2014/main" id="{62305912-6C1E-3A04-8EDF-0A31DDB81A7D}"/>
                    </a:ext>
                  </a:extLst>
                </p:cNvPr>
                <p:cNvSpPr txBox="1"/>
                <p:nvPr/>
              </p:nvSpPr>
              <p:spPr>
                <a:xfrm>
                  <a:off x="6100675" y="55869"/>
                  <a:ext cx="1685054" cy="1380389"/>
                </a:xfrm>
                <a:prstGeom prst="rect">
                  <a:avLst/>
                </a:prstGeom>
              </p:spPr>
              <p:txBody>
                <a:bodyPr wrap="square" lIns="228589" tIns="228589" rIns="228589" bIns="228589" rtlCol="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Coil</a:t>
                  </a:r>
                </a:p>
              </p:txBody>
            </p:sp>
            <p:sp>
              <p:nvSpPr>
                <p:cNvPr id="70" name="Rectangle 69">
                  <a:extLst>
                    <a:ext uri="{FF2B5EF4-FFF2-40B4-BE49-F238E27FC236}">
                      <a16:creationId xmlns:a16="http://schemas.microsoft.com/office/drawing/2014/main" id="{F1593CC7-804D-F1E7-84FD-421E507DE8B9}"/>
                    </a:ext>
                  </a:extLst>
                </p:cNvPr>
                <p:cNvSpPr/>
                <p:nvPr/>
              </p:nvSpPr>
              <p:spPr>
                <a:xfrm>
                  <a:off x="8789725" y="17506"/>
                  <a:ext cx="244336" cy="680592"/>
                </a:xfrm>
                <a:prstGeom prst="rect">
                  <a:avLst/>
                </a:prstGeom>
                <a:solidFill>
                  <a:srgbClr val="4198B5"/>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73" name="TextBox 72">
                  <a:extLst>
                    <a:ext uri="{FF2B5EF4-FFF2-40B4-BE49-F238E27FC236}">
                      <a16:creationId xmlns:a16="http://schemas.microsoft.com/office/drawing/2014/main" id="{5173F98E-53FD-1DE2-5AC1-52C682B19565}"/>
                    </a:ext>
                  </a:extLst>
                </p:cNvPr>
                <p:cNvSpPr txBox="1"/>
                <p:nvPr/>
              </p:nvSpPr>
              <p:spPr>
                <a:xfrm>
                  <a:off x="7746901" y="171177"/>
                  <a:ext cx="2329983" cy="1380389"/>
                </a:xfrm>
                <a:prstGeom prst="rect">
                  <a:avLst/>
                </a:prstGeom>
              </p:spPr>
              <p:txBody>
                <a:bodyPr wrap="square" lIns="228589" tIns="228589" rIns="228589" bIns="228589" rtlCol="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Support</a:t>
                  </a:r>
                </a:p>
              </p:txBody>
            </p:sp>
            <p:sp>
              <p:nvSpPr>
                <p:cNvPr id="74" name="Rectangle 73">
                  <a:extLst>
                    <a:ext uri="{FF2B5EF4-FFF2-40B4-BE49-F238E27FC236}">
                      <a16:creationId xmlns:a16="http://schemas.microsoft.com/office/drawing/2014/main" id="{72027F8B-C214-77AD-2FF0-C0657B7D8ABA}"/>
                    </a:ext>
                  </a:extLst>
                </p:cNvPr>
                <p:cNvSpPr/>
                <p:nvPr/>
              </p:nvSpPr>
              <p:spPr>
                <a:xfrm>
                  <a:off x="4180409" y="6310"/>
                  <a:ext cx="244336" cy="680592"/>
                </a:xfrm>
                <a:prstGeom prst="rect">
                  <a:avLst/>
                </a:prstGeom>
                <a:solidFill>
                  <a:srgbClr val="4198B5"/>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75" name="Rectangle 74">
                  <a:extLst>
                    <a:ext uri="{FF2B5EF4-FFF2-40B4-BE49-F238E27FC236}">
                      <a16:creationId xmlns:a16="http://schemas.microsoft.com/office/drawing/2014/main" id="{F33DA793-E4BD-7D24-B7A7-4197F9EF2B30}"/>
                    </a:ext>
                  </a:extLst>
                </p:cNvPr>
                <p:cNvSpPr/>
                <p:nvPr/>
              </p:nvSpPr>
              <p:spPr>
                <a:xfrm>
                  <a:off x="3821975" y="88836"/>
                  <a:ext cx="244336" cy="486845"/>
                </a:xfrm>
                <a:prstGeom prst="rect">
                  <a:avLst/>
                </a:prstGeom>
                <a:solidFill>
                  <a:srgbClr val="00A1FF"/>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76" name="TextBox 75">
                  <a:extLst>
                    <a:ext uri="{FF2B5EF4-FFF2-40B4-BE49-F238E27FC236}">
                      <a16:creationId xmlns:a16="http://schemas.microsoft.com/office/drawing/2014/main" id="{D37151DF-DA57-FA33-473E-A344DA4881D9}"/>
                    </a:ext>
                  </a:extLst>
                </p:cNvPr>
                <p:cNvSpPr txBox="1"/>
                <p:nvPr/>
              </p:nvSpPr>
              <p:spPr>
                <a:xfrm>
                  <a:off x="3711151" y="1278476"/>
                  <a:ext cx="1868301" cy="345109"/>
                </a:xfrm>
                <a:prstGeom prst="rect">
                  <a:avLst/>
                </a:prstGeom>
                <a:ln>
                  <a:solidFill>
                    <a:sysClr val="windowText" lastClr="000000"/>
                  </a:solidFill>
                </a:ln>
              </p:spPr>
              <p:txBody>
                <a:bodyPr wrap="square" lIns="0" tIns="0" rIns="0" bIns="0" rtlCol="0" anchor="ctr" anchorCtr="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mj-lt"/>
                      <a:ea typeface="ＭＳ Ｐゴシック" panose="020B0600070205080204" pitchFamily="34" charset="-128"/>
                      <a:cs typeface="Times New Roman" panose="02020603050405020304" pitchFamily="18" charset="0"/>
                    </a:rPr>
                    <a:t>Smartmotor</a:t>
                  </a:r>
                  <a:endPar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endParaRPr>
                </a:p>
              </p:txBody>
            </p:sp>
            <p:cxnSp>
              <p:nvCxnSpPr>
                <p:cNvPr id="77" name="Straight Arrow Connector 76">
                  <a:extLst>
                    <a:ext uri="{FF2B5EF4-FFF2-40B4-BE49-F238E27FC236}">
                      <a16:creationId xmlns:a16="http://schemas.microsoft.com/office/drawing/2014/main" id="{429EB741-E7D9-86DC-70AB-B15F30BF822B}"/>
                    </a:ext>
                  </a:extLst>
                </p:cNvPr>
                <p:cNvCxnSpPr>
                  <a:cxnSpLocks/>
                </p:cNvCxnSpPr>
                <p:nvPr/>
              </p:nvCxnSpPr>
              <p:spPr>
                <a:xfrm flipV="1">
                  <a:off x="3923748" y="593283"/>
                  <a:ext cx="0" cy="719249"/>
                </a:xfrm>
                <a:prstGeom prst="straightConnector1">
                  <a:avLst/>
                </a:prstGeom>
                <a:noFill/>
                <a:ln w="15875" cap="flat" cmpd="sng" algn="ctr">
                  <a:solidFill>
                    <a:srgbClr val="4198B5"/>
                  </a:solidFill>
                  <a:prstDash val="sysDot"/>
                  <a:tailEnd type="triangle"/>
                </a:ln>
                <a:effectLst/>
              </p:spPr>
            </p:cxnSp>
            <p:sp>
              <p:nvSpPr>
                <p:cNvPr id="78" name="Rectangle 77">
                  <a:extLst>
                    <a:ext uri="{FF2B5EF4-FFF2-40B4-BE49-F238E27FC236}">
                      <a16:creationId xmlns:a16="http://schemas.microsoft.com/office/drawing/2014/main" id="{3E33BFE0-5AFE-6EA0-AFC4-6062B72EB38C}"/>
                    </a:ext>
                  </a:extLst>
                </p:cNvPr>
                <p:cNvSpPr/>
                <p:nvPr/>
              </p:nvSpPr>
              <p:spPr>
                <a:xfrm>
                  <a:off x="5011408" y="-516953"/>
                  <a:ext cx="3363575" cy="346080"/>
                </a:xfrm>
                <a:prstGeom prst="rect">
                  <a:avLst/>
                </a:prstGeom>
                <a:solidFill>
                  <a:srgbClr val="CCCCCC"/>
                </a:solidFill>
                <a:ln>
                  <a:solidFill>
                    <a:sysClr val="windowText" lastClr="000000"/>
                  </a:solidFill>
                </a:ln>
                <a:effectLst/>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cxnSp>
              <p:nvCxnSpPr>
                <p:cNvPr id="79" name="Straight Connector 78">
                  <a:extLst>
                    <a:ext uri="{FF2B5EF4-FFF2-40B4-BE49-F238E27FC236}">
                      <a16:creationId xmlns:a16="http://schemas.microsoft.com/office/drawing/2014/main" id="{22C5BE51-9116-0135-A6A6-8DB875B757F1}"/>
                    </a:ext>
                  </a:extLst>
                </p:cNvPr>
                <p:cNvCxnSpPr>
                  <a:cxnSpLocks/>
                  <a:stCxn id="78" idx="1"/>
                  <a:endCxn id="78" idx="3"/>
                </p:cNvCxnSpPr>
                <p:nvPr/>
              </p:nvCxnSpPr>
              <p:spPr>
                <a:xfrm>
                  <a:off x="5011408" y="-343912"/>
                  <a:ext cx="3363574" cy="0"/>
                </a:xfrm>
                <a:prstGeom prst="line">
                  <a:avLst/>
                </a:prstGeom>
                <a:noFill/>
                <a:ln w="9525" cap="flat" cmpd="sng" algn="ctr">
                  <a:solidFill>
                    <a:sysClr val="windowText" lastClr="000000"/>
                  </a:solidFill>
                  <a:prstDash val="dash"/>
                </a:ln>
                <a:effectLst/>
              </p:spPr>
            </p:cxnSp>
            <p:sp>
              <p:nvSpPr>
                <p:cNvPr id="80" name="Rectangle 79">
                  <a:extLst>
                    <a:ext uri="{FF2B5EF4-FFF2-40B4-BE49-F238E27FC236}">
                      <a16:creationId xmlns:a16="http://schemas.microsoft.com/office/drawing/2014/main" id="{D97000FC-A398-0ECA-3CFC-8C8A647F90CF}"/>
                    </a:ext>
                  </a:extLst>
                </p:cNvPr>
                <p:cNvSpPr/>
                <p:nvPr/>
              </p:nvSpPr>
              <p:spPr>
                <a:xfrm>
                  <a:off x="7158750" y="-602023"/>
                  <a:ext cx="165846" cy="486845"/>
                </a:xfrm>
                <a:prstGeom prst="rect">
                  <a:avLst/>
                </a:prstGeom>
                <a:solidFill>
                  <a:srgbClr val="00A1FF"/>
                </a:solidFill>
                <a:ln>
                  <a:solidFill>
                    <a:sysClr val="windowText" lastClr="000000"/>
                  </a:solidFill>
                </a:ln>
                <a:effectLst/>
                <a:scene3d>
                  <a:camera prst="orthographicFront">
                    <a:rot lat="0" lon="0" rev="0"/>
                  </a:camera>
                  <a:lightRig rig="threePt" dir="t">
                    <a:rot lat="0" lon="0" rev="1200000"/>
                  </a:lightRig>
                </a:scene3d>
                <a:sp3d/>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81" name="Diagonal Stripe 80">
                  <a:extLst>
                    <a:ext uri="{FF2B5EF4-FFF2-40B4-BE49-F238E27FC236}">
                      <a16:creationId xmlns:a16="http://schemas.microsoft.com/office/drawing/2014/main" id="{185641CC-CEE0-4C87-966C-8E395BB6E24F}"/>
                    </a:ext>
                  </a:extLst>
                </p:cNvPr>
                <p:cNvSpPr/>
                <p:nvPr/>
              </p:nvSpPr>
              <p:spPr>
                <a:xfrm rot="2700000">
                  <a:off x="7158326" y="-107057"/>
                  <a:ext cx="180000" cy="180000"/>
                </a:xfrm>
                <a:prstGeom prst="diagStripe">
                  <a:avLst>
                    <a:gd name="adj" fmla="val 28250"/>
                  </a:avLst>
                </a:prstGeom>
                <a:solidFill>
                  <a:srgbClr val="00A1FF"/>
                </a:solidFill>
                <a:ln>
                  <a:solidFill>
                    <a:sysClr val="windowText" lastClr="000000"/>
                  </a:solidFill>
                </a:ln>
                <a:effectLst/>
                <a:scene3d>
                  <a:camera prst="orthographicFront">
                    <a:rot lat="0" lon="0" rev="0"/>
                  </a:camera>
                  <a:lightRig rig="threePt" dir="t">
                    <a:rot lat="0" lon="0" rev="1200000"/>
                  </a:lightRig>
                </a:scene3d>
                <a:sp3d/>
              </p:spPr>
              <p:txBody>
                <a:bodyPr rtlCol="0" anchor="ctr"/>
                <a:lstStyle/>
                <a:p>
                  <a:pPr marL="0" marR="0" lvl="0" indent="0" algn="ctr" defTabSz="4387928"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mj-lt"/>
                    <a:cs typeface="Times New Roman" panose="02020603050405020304" pitchFamily="18" charset="0"/>
                  </a:endParaRPr>
                </a:p>
              </p:txBody>
            </p:sp>
            <p:sp>
              <p:nvSpPr>
                <p:cNvPr id="82" name="TextBox 81">
                  <a:extLst>
                    <a:ext uri="{FF2B5EF4-FFF2-40B4-BE49-F238E27FC236}">
                      <a16:creationId xmlns:a16="http://schemas.microsoft.com/office/drawing/2014/main" id="{37296664-DDDA-2585-7905-C682F58622C1}"/>
                    </a:ext>
                  </a:extLst>
                </p:cNvPr>
                <p:cNvSpPr txBox="1"/>
                <p:nvPr/>
              </p:nvSpPr>
              <p:spPr>
                <a:xfrm>
                  <a:off x="3914075" y="-1204110"/>
                  <a:ext cx="3071288" cy="345109"/>
                </a:xfrm>
                <a:prstGeom prst="rect">
                  <a:avLst/>
                </a:prstGeom>
                <a:ln>
                  <a:solidFill>
                    <a:sysClr val="windowText" lastClr="000000"/>
                  </a:solidFill>
                </a:ln>
              </p:spPr>
              <p:txBody>
                <a:bodyPr wrap="square" lIns="0" tIns="0" rIns="0" bIns="0" rtlCol="0" anchor="ctr" anchorCtr="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Linear translation stage</a:t>
                  </a:r>
                </a:p>
              </p:txBody>
            </p:sp>
            <p:cxnSp>
              <p:nvCxnSpPr>
                <p:cNvPr id="83" name="Straight Arrow Connector 82">
                  <a:extLst>
                    <a:ext uri="{FF2B5EF4-FFF2-40B4-BE49-F238E27FC236}">
                      <a16:creationId xmlns:a16="http://schemas.microsoft.com/office/drawing/2014/main" id="{ED9BB31E-C432-7B67-8172-3A54888EFF5A}"/>
                    </a:ext>
                  </a:extLst>
                </p:cNvPr>
                <p:cNvCxnSpPr>
                  <a:cxnSpLocks/>
                  <a:stCxn id="82" idx="2"/>
                </p:cNvCxnSpPr>
                <p:nvPr/>
              </p:nvCxnSpPr>
              <p:spPr>
                <a:xfrm>
                  <a:off x="5449720" y="-859001"/>
                  <a:ext cx="0" cy="299286"/>
                </a:xfrm>
                <a:prstGeom prst="straightConnector1">
                  <a:avLst/>
                </a:prstGeom>
                <a:noFill/>
                <a:ln w="12700" cap="flat" cmpd="sng" algn="ctr">
                  <a:solidFill>
                    <a:srgbClr val="4198B5"/>
                  </a:solidFill>
                  <a:prstDash val="sysDot"/>
                  <a:tailEnd type="triangle"/>
                </a:ln>
                <a:effectLst/>
              </p:spPr>
            </p:cxnSp>
            <p:sp>
              <p:nvSpPr>
                <p:cNvPr id="84" name="TextBox 83">
                  <a:extLst>
                    <a:ext uri="{FF2B5EF4-FFF2-40B4-BE49-F238E27FC236}">
                      <a16:creationId xmlns:a16="http://schemas.microsoft.com/office/drawing/2014/main" id="{10AAC1E8-9B0A-5009-C447-5A8295B2B3B1}"/>
                    </a:ext>
                  </a:extLst>
                </p:cNvPr>
                <p:cNvSpPr txBox="1"/>
                <p:nvPr/>
              </p:nvSpPr>
              <p:spPr>
                <a:xfrm>
                  <a:off x="6346186" y="-1754774"/>
                  <a:ext cx="1790970" cy="345109"/>
                </a:xfrm>
                <a:prstGeom prst="rect">
                  <a:avLst/>
                </a:prstGeom>
                <a:ln>
                  <a:solidFill>
                    <a:sysClr val="windowText" lastClr="000000"/>
                  </a:solidFill>
                </a:ln>
              </p:spPr>
              <p:txBody>
                <a:bodyPr wrap="square" lIns="0" tIns="0" rIns="0" bIns="0" rtlCol="0" anchor="ctr" anchorCtr="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Microscope</a:t>
                  </a:r>
                </a:p>
              </p:txBody>
            </p:sp>
            <p:cxnSp>
              <p:nvCxnSpPr>
                <p:cNvPr id="85" name="Straight Arrow Connector 84">
                  <a:extLst>
                    <a:ext uri="{FF2B5EF4-FFF2-40B4-BE49-F238E27FC236}">
                      <a16:creationId xmlns:a16="http://schemas.microsoft.com/office/drawing/2014/main" id="{41F59766-4C27-B258-742F-83779ADF54A8}"/>
                    </a:ext>
                  </a:extLst>
                </p:cNvPr>
                <p:cNvCxnSpPr>
                  <a:cxnSpLocks/>
                  <a:stCxn id="84" idx="2"/>
                  <a:endCxn id="80" idx="0"/>
                </p:cNvCxnSpPr>
                <p:nvPr/>
              </p:nvCxnSpPr>
              <p:spPr>
                <a:xfrm>
                  <a:off x="7241672" y="-1409665"/>
                  <a:ext cx="2" cy="807643"/>
                </a:xfrm>
                <a:prstGeom prst="straightConnector1">
                  <a:avLst/>
                </a:prstGeom>
                <a:noFill/>
                <a:ln w="12700" cap="flat" cmpd="sng" algn="ctr">
                  <a:solidFill>
                    <a:srgbClr val="4198B5"/>
                  </a:solidFill>
                  <a:prstDash val="sysDot"/>
                  <a:tailEnd type="triangle"/>
                </a:ln>
                <a:effectLst/>
              </p:spPr>
            </p:cxnSp>
            <p:sp>
              <p:nvSpPr>
                <p:cNvPr id="86" name="TextBox 85">
                  <a:extLst>
                    <a:ext uri="{FF2B5EF4-FFF2-40B4-BE49-F238E27FC236}">
                      <a16:creationId xmlns:a16="http://schemas.microsoft.com/office/drawing/2014/main" id="{46A5CAC4-2E3C-F291-019F-24566C72A33A}"/>
                    </a:ext>
                  </a:extLst>
                </p:cNvPr>
                <p:cNvSpPr txBox="1"/>
                <p:nvPr/>
              </p:nvSpPr>
              <p:spPr>
                <a:xfrm>
                  <a:off x="3711151" y="-1891752"/>
                  <a:ext cx="750531" cy="345109"/>
                </a:xfrm>
                <a:prstGeom prst="rect">
                  <a:avLst/>
                </a:prstGeom>
                <a:ln>
                  <a:solidFill>
                    <a:sysClr val="windowText" lastClr="000000"/>
                  </a:solidFill>
                </a:ln>
              </p:spPr>
              <p:txBody>
                <a:bodyPr wrap="square" lIns="0" tIns="0" rIns="0" bIns="0" rtlCol="0" anchor="ctr" anchorCtr="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PC</a:t>
                  </a:r>
                </a:p>
              </p:txBody>
            </p:sp>
            <p:cxnSp>
              <p:nvCxnSpPr>
                <p:cNvPr id="87" name="Connector: Elbow 86">
                  <a:extLst>
                    <a:ext uri="{FF2B5EF4-FFF2-40B4-BE49-F238E27FC236}">
                      <a16:creationId xmlns:a16="http://schemas.microsoft.com/office/drawing/2014/main" id="{EBA0AD93-7407-3223-5D40-746C08FD89C2}"/>
                    </a:ext>
                  </a:extLst>
                </p:cNvPr>
                <p:cNvCxnSpPr>
                  <a:stCxn id="86" idx="3"/>
                  <a:endCxn id="84" idx="1"/>
                </p:cNvCxnSpPr>
                <p:nvPr/>
              </p:nvCxnSpPr>
              <p:spPr>
                <a:xfrm>
                  <a:off x="4461682" y="-1719197"/>
                  <a:ext cx="1884504" cy="136978"/>
                </a:xfrm>
                <a:prstGeom prst="bentConnector3">
                  <a:avLst>
                    <a:gd name="adj1" fmla="val 50000"/>
                  </a:avLst>
                </a:prstGeom>
                <a:noFill/>
                <a:ln w="6350" cap="flat" cmpd="sng" algn="ctr">
                  <a:solidFill>
                    <a:sysClr val="windowText" lastClr="000000"/>
                  </a:solidFill>
                  <a:prstDash val="solid"/>
                  <a:headEnd type="triangle"/>
                  <a:tailEnd type="triangle"/>
                </a:ln>
                <a:effectLst/>
              </p:spPr>
            </p:cxnSp>
            <p:cxnSp>
              <p:nvCxnSpPr>
                <p:cNvPr id="88" name="Connector: Elbow 87">
                  <a:extLst>
                    <a:ext uri="{FF2B5EF4-FFF2-40B4-BE49-F238E27FC236}">
                      <a16:creationId xmlns:a16="http://schemas.microsoft.com/office/drawing/2014/main" id="{ECFA8D36-B641-8440-0065-CC5738AF3EF9}"/>
                    </a:ext>
                  </a:extLst>
                </p:cNvPr>
                <p:cNvCxnSpPr>
                  <a:cxnSpLocks/>
                  <a:stCxn id="86" idx="1"/>
                  <a:endCxn id="76" idx="1"/>
                </p:cNvCxnSpPr>
                <p:nvPr/>
              </p:nvCxnSpPr>
              <p:spPr>
                <a:xfrm rot="10800000" flipV="1">
                  <a:off x="3711151" y="-1719197"/>
                  <a:ext cx="28481" cy="3170228"/>
                </a:xfrm>
                <a:prstGeom prst="bentConnector3">
                  <a:avLst>
                    <a:gd name="adj1" fmla="val 1800000"/>
                  </a:avLst>
                </a:prstGeom>
                <a:noFill/>
                <a:ln w="6350" cap="flat" cmpd="sng" algn="ctr">
                  <a:solidFill>
                    <a:sysClr val="windowText" lastClr="000000"/>
                  </a:solidFill>
                  <a:prstDash val="solid"/>
                  <a:headEnd type="none"/>
                  <a:tailEnd type="triangle"/>
                </a:ln>
                <a:effectLst/>
              </p:spPr>
            </p:cxnSp>
            <p:cxnSp>
              <p:nvCxnSpPr>
                <p:cNvPr id="89" name="Connector: Elbow 88">
                  <a:extLst>
                    <a:ext uri="{FF2B5EF4-FFF2-40B4-BE49-F238E27FC236}">
                      <a16:creationId xmlns:a16="http://schemas.microsoft.com/office/drawing/2014/main" id="{EC76EE7D-1D4A-752B-91F6-4DBB9B6E0851}"/>
                    </a:ext>
                  </a:extLst>
                </p:cNvPr>
                <p:cNvCxnSpPr>
                  <a:cxnSpLocks/>
                  <a:stCxn id="86" idx="2"/>
                  <a:endCxn id="82" idx="0"/>
                </p:cNvCxnSpPr>
                <p:nvPr/>
              </p:nvCxnSpPr>
              <p:spPr>
                <a:xfrm rot="16200000" flipH="1">
                  <a:off x="4596803" y="-2057030"/>
                  <a:ext cx="342532" cy="1363304"/>
                </a:xfrm>
                <a:prstGeom prst="bentConnector3">
                  <a:avLst>
                    <a:gd name="adj1" fmla="val 31292"/>
                  </a:avLst>
                </a:prstGeom>
                <a:noFill/>
                <a:ln w="6350" cap="flat" cmpd="sng" algn="ctr">
                  <a:solidFill>
                    <a:sysClr val="windowText" lastClr="000000"/>
                  </a:solidFill>
                  <a:prstDash val="solid"/>
                  <a:headEnd type="none"/>
                  <a:tailEnd type="triangle"/>
                </a:ln>
                <a:effectLst/>
              </p:spPr>
            </p:cxnSp>
          </p:grpSp>
          <p:sp>
            <p:nvSpPr>
              <p:cNvPr id="63" name="TextBox 62">
                <a:extLst>
                  <a:ext uri="{FF2B5EF4-FFF2-40B4-BE49-F238E27FC236}">
                    <a16:creationId xmlns:a16="http://schemas.microsoft.com/office/drawing/2014/main" id="{CCA730E7-2B74-FE0E-16A6-6ADAB0146752}"/>
                  </a:ext>
                </a:extLst>
              </p:cNvPr>
              <p:cNvSpPr txBox="1"/>
              <p:nvPr/>
            </p:nvSpPr>
            <p:spPr>
              <a:xfrm>
                <a:off x="2498167" y="942144"/>
                <a:ext cx="1220039" cy="615530"/>
              </a:xfrm>
              <a:prstGeom prst="rect">
                <a:avLst/>
              </a:prstGeom>
            </p:spPr>
            <p:txBody>
              <a:bodyPr wrap="square" lIns="228589" tIns="228589" rIns="228589" bIns="228589" rtlCol="0">
                <a:spAutoFit/>
              </a:bodyPr>
              <a:lstStyle/>
              <a:p>
                <a:pPr marL="0" marR="0" lvl="0" indent="0" algn="ctr" defTabSz="438897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j-lt"/>
                    <a:ea typeface="ＭＳ Ｐゴシック" panose="020B0600070205080204" pitchFamily="34" charset="-128"/>
                    <a:cs typeface="Times New Roman" panose="02020603050405020304" pitchFamily="18" charset="0"/>
                  </a:rPr>
                  <a:t>Axial rod</a:t>
                </a:r>
              </a:p>
            </p:txBody>
          </p:sp>
        </p:grpSp>
        <p:cxnSp>
          <p:nvCxnSpPr>
            <p:cNvPr id="90" name="Straight Arrow Connector 89">
              <a:extLst>
                <a:ext uri="{FF2B5EF4-FFF2-40B4-BE49-F238E27FC236}">
                  <a16:creationId xmlns:a16="http://schemas.microsoft.com/office/drawing/2014/main" id="{528FD7AA-6E3E-DC73-821C-781C2B193925}"/>
                </a:ext>
              </a:extLst>
            </p:cNvPr>
            <p:cNvCxnSpPr>
              <a:cxnSpLocks/>
            </p:cNvCxnSpPr>
            <p:nvPr/>
          </p:nvCxnSpPr>
          <p:spPr>
            <a:xfrm>
              <a:off x="2462063" y="2276551"/>
              <a:ext cx="205624" cy="0"/>
            </a:xfrm>
            <a:prstGeom prst="straightConnector1">
              <a:avLst/>
            </a:prstGeom>
            <a:noFill/>
            <a:ln w="6350" cap="flat" cmpd="sng" algn="ctr">
              <a:solidFill>
                <a:srgbClr val="FF0000"/>
              </a:solidFill>
              <a:prstDash val="solid"/>
              <a:miter lim="800000"/>
              <a:tailEnd type="triangle"/>
            </a:ln>
            <a:effectLst/>
          </p:spPr>
        </p:cxnSp>
        <p:cxnSp>
          <p:nvCxnSpPr>
            <p:cNvPr id="91" name="Straight Arrow Connector 90">
              <a:extLst>
                <a:ext uri="{FF2B5EF4-FFF2-40B4-BE49-F238E27FC236}">
                  <a16:creationId xmlns:a16="http://schemas.microsoft.com/office/drawing/2014/main" id="{C7CF99CA-E540-5C10-3C33-499CA5674801}"/>
                </a:ext>
              </a:extLst>
            </p:cNvPr>
            <p:cNvCxnSpPr>
              <a:cxnSpLocks/>
            </p:cNvCxnSpPr>
            <p:nvPr/>
          </p:nvCxnSpPr>
          <p:spPr>
            <a:xfrm flipH="1">
              <a:off x="2173014" y="2276551"/>
              <a:ext cx="205624" cy="0"/>
            </a:xfrm>
            <a:prstGeom prst="straightConnector1">
              <a:avLst/>
            </a:prstGeom>
            <a:noFill/>
            <a:ln w="6350" cap="flat" cmpd="sng" algn="ctr">
              <a:solidFill>
                <a:srgbClr val="FF0000"/>
              </a:solidFill>
              <a:prstDash val="solid"/>
              <a:miter lim="800000"/>
              <a:tailEnd type="triangle"/>
            </a:ln>
            <a:effectLst/>
          </p:spPr>
        </p:cxnSp>
      </p:grpSp>
      <p:cxnSp>
        <p:nvCxnSpPr>
          <p:cNvPr id="94" name="Straight Connector 93">
            <a:extLst>
              <a:ext uri="{FF2B5EF4-FFF2-40B4-BE49-F238E27FC236}">
                <a16:creationId xmlns:a16="http://schemas.microsoft.com/office/drawing/2014/main" id="{BA86711A-C83D-5801-49FD-3FC387066411}"/>
              </a:ext>
            </a:extLst>
          </p:cNvPr>
          <p:cNvCxnSpPr>
            <a:cxnSpLocks/>
          </p:cNvCxnSpPr>
          <p:nvPr/>
        </p:nvCxnSpPr>
        <p:spPr>
          <a:xfrm>
            <a:off x="3427108" y="1575939"/>
            <a:ext cx="0" cy="4708855"/>
          </a:xfrm>
          <a:prstGeom prst="line">
            <a:avLst/>
          </a:prstGeom>
          <a:ln w="254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pic>
        <p:nvPicPr>
          <p:cNvPr id="96" name="Picture 95" descr="A picture containing seat, sofa, fabric&#10;&#10;Description automatically generated">
            <a:extLst>
              <a:ext uri="{FF2B5EF4-FFF2-40B4-BE49-F238E27FC236}">
                <a16:creationId xmlns:a16="http://schemas.microsoft.com/office/drawing/2014/main" id="{FAD26120-CCD8-2466-3D88-CE164C764C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08217" y="1806289"/>
            <a:ext cx="6008885" cy="1927269"/>
          </a:xfrm>
          <a:prstGeom prst="rect">
            <a:avLst/>
          </a:prstGeom>
          <a:ln w="19050">
            <a:solidFill>
              <a:srgbClr val="000000"/>
            </a:solidFill>
          </a:ln>
        </p:spPr>
      </p:pic>
      <p:sp>
        <p:nvSpPr>
          <p:cNvPr id="97" name="Rectangle 96">
            <a:extLst>
              <a:ext uri="{FF2B5EF4-FFF2-40B4-BE49-F238E27FC236}">
                <a16:creationId xmlns:a16="http://schemas.microsoft.com/office/drawing/2014/main" id="{FF9F1E22-EA9A-6418-F2BC-FF4CEC1F54A9}"/>
              </a:ext>
            </a:extLst>
          </p:cNvPr>
          <p:cNvSpPr>
            <a:spLocks noChangeAspect="1"/>
          </p:cNvSpPr>
          <p:nvPr/>
        </p:nvSpPr>
        <p:spPr>
          <a:xfrm rot="16200000">
            <a:off x="5810037" y="3086513"/>
            <a:ext cx="303153" cy="297822"/>
          </a:xfrm>
          <a:prstGeom prst="rect">
            <a:avLst/>
          </a:prstGeom>
          <a:noFill/>
          <a:ln w="9525">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98" name="Straight Connector 97">
            <a:extLst>
              <a:ext uri="{FF2B5EF4-FFF2-40B4-BE49-F238E27FC236}">
                <a16:creationId xmlns:a16="http://schemas.microsoft.com/office/drawing/2014/main" id="{E9A6AB5A-096F-E54A-BC9A-6D0F6235D35A}"/>
              </a:ext>
            </a:extLst>
          </p:cNvPr>
          <p:cNvCxnSpPr>
            <a:cxnSpLocks/>
          </p:cNvCxnSpPr>
          <p:nvPr/>
        </p:nvCxnSpPr>
        <p:spPr>
          <a:xfrm flipV="1">
            <a:off x="5812702" y="1967612"/>
            <a:ext cx="4601239" cy="1116236"/>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95062CC-BEDE-30EF-39C1-40D6AFAECBEA}"/>
              </a:ext>
            </a:extLst>
          </p:cNvPr>
          <p:cNvCxnSpPr>
            <a:cxnSpLocks/>
          </p:cNvCxnSpPr>
          <p:nvPr/>
        </p:nvCxnSpPr>
        <p:spPr>
          <a:xfrm>
            <a:off x="5826531" y="3387001"/>
            <a:ext cx="4587410" cy="132596"/>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713646E-27A2-E691-950B-32C4E190C0C2}"/>
              </a:ext>
            </a:extLst>
          </p:cNvPr>
          <p:cNvCxnSpPr>
            <a:cxnSpLocks/>
          </p:cNvCxnSpPr>
          <p:nvPr/>
        </p:nvCxnSpPr>
        <p:spPr>
          <a:xfrm>
            <a:off x="3750140" y="1793566"/>
            <a:ext cx="358077" cy="0"/>
          </a:xfrm>
          <a:prstGeom prst="line">
            <a:avLst/>
          </a:prstGeom>
          <a:ln w="158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77C6676-A0CE-BBB6-0C18-F406B7BCB0CE}"/>
              </a:ext>
            </a:extLst>
          </p:cNvPr>
          <p:cNvCxnSpPr>
            <a:cxnSpLocks/>
          </p:cNvCxnSpPr>
          <p:nvPr/>
        </p:nvCxnSpPr>
        <p:spPr>
          <a:xfrm>
            <a:off x="3750140" y="3745444"/>
            <a:ext cx="358077" cy="0"/>
          </a:xfrm>
          <a:prstGeom prst="line">
            <a:avLst/>
          </a:prstGeom>
          <a:ln w="158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B9ED1B7-68C3-6520-5E74-F1B2889A4A92}"/>
              </a:ext>
            </a:extLst>
          </p:cNvPr>
          <p:cNvCxnSpPr>
            <a:cxnSpLocks/>
          </p:cNvCxnSpPr>
          <p:nvPr/>
        </p:nvCxnSpPr>
        <p:spPr>
          <a:xfrm>
            <a:off x="3750140" y="3257473"/>
            <a:ext cx="6366962" cy="0"/>
          </a:xfrm>
          <a:prstGeom prst="line">
            <a:avLst/>
          </a:prstGeom>
          <a:ln w="158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80092FB-30C6-E443-7B8C-09A465BD3A9C}"/>
              </a:ext>
            </a:extLst>
          </p:cNvPr>
          <p:cNvCxnSpPr>
            <a:cxnSpLocks/>
            <a:endCxn id="96" idx="3"/>
          </p:cNvCxnSpPr>
          <p:nvPr/>
        </p:nvCxnSpPr>
        <p:spPr>
          <a:xfrm>
            <a:off x="3750140" y="2769504"/>
            <a:ext cx="6366962" cy="420"/>
          </a:xfrm>
          <a:prstGeom prst="line">
            <a:avLst/>
          </a:prstGeom>
          <a:ln w="158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B32EE9A-2183-0A20-1D64-831C5F70057F}"/>
              </a:ext>
            </a:extLst>
          </p:cNvPr>
          <p:cNvCxnSpPr>
            <a:cxnSpLocks/>
          </p:cNvCxnSpPr>
          <p:nvPr/>
        </p:nvCxnSpPr>
        <p:spPr>
          <a:xfrm>
            <a:off x="3750140" y="2281535"/>
            <a:ext cx="6371547" cy="0"/>
          </a:xfrm>
          <a:prstGeom prst="line">
            <a:avLst/>
          </a:prstGeom>
          <a:ln w="15875">
            <a:solidFill>
              <a:srgbClr val="000000"/>
            </a:solidFill>
            <a:prstDash val="lgDash"/>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8F1D0AD1-C587-7D6B-5219-40AE585FFC60}"/>
              </a:ext>
            </a:extLst>
          </p:cNvPr>
          <p:cNvGrpSpPr/>
          <p:nvPr/>
        </p:nvGrpSpPr>
        <p:grpSpPr>
          <a:xfrm>
            <a:off x="10430826" y="1971292"/>
            <a:ext cx="2231183" cy="1607576"/>
            <a:chOff x="6403229" y="2995293"/>
            <a:chExt cx="2231183" cy="1607576"/>
          </a:xfrm>
        </p:grpSpPr>
        <p:pic>
          <p:nvPicPr>
            <p:cNvPr id="105" name="Picture 104" descr="A picture containing seat, sofa, fabric&#10;&#10;Description automatically generated">
              <a:extLst>
                <a:ext uri="{FF2B5EF4-FFF2-40B4-BE49-F238E27FC236}">
                  <a16:creationId xmlns:a16="http://schemas.microsoft.com/office/drawing/2014/main" id="{15F7CBF7-D8EE-8BA1-93E7-7D6802B47DA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03229" y="2995293"/>
              <a:ext cx="1521078" cy="1548305"/>
            </a:xfrm>
            <a:prstGeom prst="rect">
              <a:avLst/>
            </a:prstGeom>
            <a:ln w="22225">
              <a:solidFill>
                <a:srgbClr val="000000"/>
              </a:solidFill>
            </a:ln>
          </p:spPr>
        </p:pic>
        <p:cxnSp>
          <p:nvCxnSpPr>
            <p:cNvPr id="106" name="Straight Connector 105">
              <a:extLst>
                <a:ext uri="{FF2B5EF4-FFF2-40B4-BE49-F238E27FC236}">
                  <a16:creationId xmlns:a16="http://schemas.microsoft.com/office/drawing/2014/main" id="{6F3B010C-5A59-E149-443D-1E43E9BC3162}"/>
                </a:ext>
              </a:extLst>
            </p:cNvPr>
            <p:cNvCxnSpPr>
              <a:cxnSpLocks/>
            </p:cNvCxnSpPr>
            <p:nvPr/>
          </p:nvCxnSpPr>
          <p:spPr>
            <a:xfrm>
              <a:off x="7607348" y="4425762"/>
              <a:ext cx="137394" cy="636"/>
            </a:xfrm>
            <a:prstGeom prst="line">
              <a:avLst/>
            </a:prstGeom>
            <a:ln w="50800">
              <a:solidFill>
                <a:srgbClr val="000000"/>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71D76835-18B3-EBA5-63EC-08E42D1C9B4F}"/>
                </a:ext>
              </a:extLst>
            </p:cNvPr>
            <p:cNvSpPr txBox="1"/>
            <p:nvPr/>
          </p:nvSpPr>
          <p:spPr>
            <a:xfrm>
              <a:off x="6700068" y="3864227"/>
              <a:ext cx="1934344" cy="738642"/>
            </a:xfrm>
            <a:prstGeom prst="rect">
              <a:avLst/>
            </a:prstGeom>
            <a:ln>
              <a:noFill/>
            </a:ln>
          </p:spPr>
          <p:txBody>
            <a:bodyPr wrap="square" lIns="228589" tIns="228589" rIns="228589" bIns="228589" rtlCol="0">
              <a:spAutoFit/>
            </a:bodyPr>
            <a:lstStyle/>
            <a:p>
              <a:pPr marR="0" algn="l" defTabSz="4388900" rtl="0" eaLnBrk="1" fontAlgn="auto" latinLnBrk="0" hangingPunct="1">
                <a:lnSpc>
                  <a:spcPct val="100000"/>
                </a:lnSpc>
                <a:spcBef>
                  <a:spcPts val="0"/>
                </a:spcBef>
                <a:spcAft>
                  <a:spcPts val="0"/>
                </a:spcAft>
                <a:buClrTx/>
                <a:buSzTx/>
                <a:buFont typeface="Arial" pitchFamily="34" charset="0"/>
                <a:buNone/>
                <a:tabLst/>
              </a:pPr>
              <a:r>
                <a:rPr kumimoji="0" lang="en-US" sz="1800" b="1" i="0" u="none" strike="noStrike" kern="1200" cap="none" spc="0" normalizeH="0" baseline="0" noProof="0" dirty="0">
                  <a:ln>
                    <a:noFill/>
                  </a:ln>
                  <a:solidFill>
                    <a:srgbClr val="000000"/>
                  </a:solidFill>
                  <a:effectLst/>
                  <a:uLnTx/>
                  <a:uFillTx/>
                  <a:latin typeface="+mn-lt"/>
                  <a:ea typeface="+mn-ea"/>
                  <a:cs typeface="+mn-cs"/>
                </a:rPr>
                <a:t>2.5 mm</a:t>
              </a:r>
            </a:p>
          </p:txBody>
        </p:sp>
      </p:grpSp>
      <p:sp>
        <p:nvSpPr>
          <p:cNvPr id="108" name="TextBox 107">
            <a:extLst>
              <a:ext uri="{FF2B5EF4-FFF2-40B4-BE49-F238E27FC236}">
                <a16:creationId xmlns:a16="http://schemas.microsoft.com/office/drawing/2014/main" id="{B184F3B3-F429-61DD-9673-48DC7E199464}"/>
              </a:ext>
            </a:extLst>
          </p:cNvPr>
          <p:cNvSpPr txBox="1"/>
          <p:nvPr/>
        </p:nvSpPr>
        <p:spPr>
          <a:xfrm>
            <a:off x="3727043" y="1532673"/>
            <a:ext cx="358077" cy="27699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800" i="1" u="none" strike="noStrike" kern="1200" cap="none" spc="0" normalizeH="0" baseline="0" noProof="0" dirty="0">
                <a:ln>
                  <a:noFill/>
                </a:ln>
                <a:solidFill>
                  <a:srgbClr val="000000"/>
                </a:solidFill>
                <a:effectLst/>
                <a:uLnTx/>
                <a:uFillTx/>
                <a:latin typeface="+mn-lt"/>
                <a:ea typeface="+mn-ea"/>
                <a:cs typeface="+mn-cs"/>
              </a:rPr>
              <a:t>0°</a:t>
            </a:r>
          </a:p>
        </p:txBody>
      </p:sp>
      <p:sp>
        <p:nvSpPr>
          <p:cNvPr id="109" name="TextBox 108">
            <a:extLst>
              <a:ext uri="{FF2B5EF4-FFF2-40B4-BE49-F238E27FC236}">
                <a16:creationId xmlns:a16="http://schemas.microsoft.com/office/drawing/2014/main" id="{F9D3B6F9-94FE-68A2-E2BB-C96601201EB5}"/>
              </a:ext>
            </a:extLst>
          </p:cNvPr>
          <p:cNvSpPr txBox="1"/>
          <p:nvPr/>
        </p:nvSpPr>
        <p:spPr>
          <a:xfrm>
            <a:off x="3682727" y="2015293"/>
            <a:ext cx="402393" cy="27699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800" i="1" u="none" strike="noStrike" kern="1200" cap="none" spc="0" normalizeH="0" baseline="0" noProof="0" dirty="0">
                <a:ln>
                  <a:noFill/>
                </a:ln>
                <a:solidFill>
                  <a:srgbClr val="000000"/>
                </a:solidFill>
                <a:effectLst/>
                <a:uLnTx/>
                <a:uFillTx/>
                <a:latin typeface="+mn-lt"/>
                <a:ea typeface="+mn-ea"/>
                <a:cs typeface="+mn-cs"/>
              </a:rPr>
              <a:t>90°</a:t>
            </a:r>
          </a:p>
        </p:txBody>
      </p:sp>
      <p:sp>
        <p:nvSpPr>
          <p:cNvPr id="110" name="TextBox 109">
            <a:extLst>
              <a:ext uri="{FF2B5EF4-FFF2-40B4-BE49-F238E27FC236}">
                <a16:creationId xmlns:a16="http://schemas.microsoft.com/office/drawing/2014/main" id="{EB324F76-1639-6B12-8D01-B753CAC08EC0}"/>
              </a:ext>
            </a:extLst>
          </p:cNvPr>
          <p:cNvSpPr txBox="1"/>
          <p:nvPr/>
        </p:nvSpPr>
        <p:spPr>
          <a:xfrm>
            <a:off x="3455744" y="2511078"/>
            <a:ext cx="629376" cy="27699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800" i="1" u="none" strike="noStrike" kern="1200" cap="none" spc="0" normalizeH="0" baseline="0" noProof="0" dirty="0">
                <a:ln>
                  <a:noFill/>
                </a:ln>
                <a:solidFill>
                  <a:srgbClr val="000000"/>
                </a:solidFill>
                <a:effectLst/>
                <a:uLnTx/>
                <a:uFillTx/>
                <a:latin typeface="+mn-lt"/>
                <a:ea typeface="+mn-ea"/>
                <a:cs typeface="+mn-cs"/>
              </a:rPr>
              <a:t>180°</a:t>
            </a:r>
          </a:p>
        </p:txBody>
      </p:sp>
      <p:sp>
        <p:nvSpPr>
          <p:cNvPr id="111" name="TextBox 110">
            <a:extLst>
              <a:ext uri="{FF2B5EF4-FFF2-40B4-BE49-F238E27FC236}">
                <a16:creationId xmlns:a16="http://schemas.microsoft.com/office/drawing/2014/main" id="{3E26A3C0-44CB-157D-465A-5E95650C2747}"/>
              </a:ext>
            </a:extLst>
          </p:cNvPr>
          <p:cNvSpPr txBox="1"/>
          <p:nvPr/>
        </p:nvSpPr>
        <p:spPr>
          <a:xfrm>
            <a:off x="3557588" y="2996059"/>
            <a:ext cx="527532" cy="27699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800" i="1" dirty="0">
                <a:solidFill>
                  <a:srgbClr val="000000"/>
                </a:solidFill>
                <a:latin typeface="+mn-lt"/>
                <a:ea typeface="+mn-ea"/>
              </a:rPr>
              <a:t>27</a:t>
            </a:r>
            <a:r>
              <a:rPr kumimoji="0" lang="en-US" sz="1800" i="1" u="none" strike="noStrike" kern="1200" cap="none" spc="0" normalizeH="0" baseline="0" noProof="0" dirty="0">
                <a:ln>
                  <a:noFill/>
                </a:ln>
                <a:solidFill>
                  <a:srgbClr val="000000"/>
                </a:solidFill>
                <a:effectLst/>
                <a:uLnTx/>
                <a:uFillTx/>
                <a:latin typeface="+mn-lt"/>
                <a:ea typeface="+mn-ea"/>
                <a:cs typeface="+mn-cs"/>
              </a:rPr>
              <a:t>0°</a:t>
            </a:r>
          </a:p>
        </p:txBody>
      </p:sp>
      <p:sp>
        <p:nvSpPr>
          <p:cNvPr id="112" name="TextBox 111">
            <a:extLst>
              <a:ext uri="{FF2B5EF4-FFF2-40B4-BE49-F238E27FC236}">
                <a16:creationId xmlns:a16="http://schemas.microsoft.com/office/drawing/2014/main" id="{6E215E67-38D1-E7AB-093B-71A89B8D1F59}"/>
              </a:ext>
            </a:extLst>
          </p:cNvPr>
          <p:cNvSpPr txBox="1"/>
          <p:nvPr/>
        </p:nvSpPr>
        <p:spPr>
          <a:xfrm>
            <a:off x="3469935" y="3493134"/>
            <a:ext cx="615185" cy="27699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800" i="1" dirty="0">
                <a:solidFill>
                  <a:srgbClr val="000000"/>
                </a:solidFill>
                <a:latin typeface="+mn-lt"/>
                <a:ea typeface="+mn-ea"/>
              </a:rPr>
              <a:t>36</a:t>
            </a:r>
            <a:r>
              <a:rPr kumimoji="0" lang="en-US" sz="1800" i="1" u="none" strike="noStrike" kern="1200" cap="none" spc="0" normalizeH="0" baseline="0" noProof="0" dirty="0">
                <a:ln>
                  <a:noFill/>
                </a:ln>
                <a:solidFill>
                  <a:srgbClr val="000000"/>
                </a:solidFill>
                <a:effectLst/>
                <a:uLnTx/>
                <a:uFillTx/>
                <a:latin typeface="+mn-lt"/>
                <a:ea typeface="+mn-ea"/>
                <a:cs typeface="+mn-cs"/>
              </a:rPr>
              <a:t>0°</a:t>
            </a:r>
          </a:p>
        </p:txBody>
      </p:sp>
      <p:sp>
        <p:nvSpPr>
          <p:cNvPr id="119" name="TextBox 118">
            <a:extLst>
              <a:ext uri="{FF2B5EF4-FFF2-40B4-BE49-F238E27FC236}">
                <a16:creationId xmlns:a16="http://schemas.microsoft.com/office/drawing/2014/main" id="{66E0EE2A-D0FB-0026-A6AD-52A7169C7455}"/>
              </a:ext>
            </a:extLst>
          </p:cNvPr>
          <p:cNvSpPr txBox="1"/>
          <p:nvPr/>
        </p:nvSpPr>
        <p:spPr>
          <a:xfrm>
            <a:off x="-52996" y="3563475"/>
            <a:ext cx="3357598" cy="2800767"/>
          </a:xfrm>
          <a:prstGeom prst="rect">
            <a:avLst/>
          </a:prstGeom>
          <a:noFill/>
        </p:spPr>
        <p:txBody>
          <a:bodyPr wrap="square">
            <a:spAutoFit/>
          </a:bodyPr>
          <a:lstStyle/>
          <a:p>
            <a:pPr marL="342900" indent="-342900">
              <a:buFont typeface="Arial" panose="020B0604020202020204" pitchFamily="34" charset="0"/>
              <a:buChar char="•"/>
            </a:pPr>
            <a:r>
              <a:rPr lang="en-US" sz="1600" i="1" dirty="0">
                <a:solidFill>
                  <a:srgbClr val="000000"/>
                </a:solidFill>
                <a:cs typeface="Arial" panose="020B0604020202020204" pitchFamily="34" charset="0"/>
              </a:rPr>
              <a:t>A microscope moves along a linear stage taking images of the outer surface of the coils, row by row. The angular displacement of the coil is provided by a smart-motor. </a:t>
            </a:r>
          </a:p>
          <a:p>
            <a:pPr marL="342900" indent="-342900">
              <a:buFont typeface="Arial" panose="020B0604020202020204" pitchFamily="34" charset="0"/>
              <a:buChar char="•"/>
            </a:pPr>
            <a:r>
              <a:rPr lang="en-US" sz="1600" i="1" dirty="0">
                <a:solidFill>
                  <a:srgbClr val="000000"/>
                </a:solidFill>
                <a:cs typeface="Arial" panose="020B0604020202020204" pitchFamily="34" charset="0"/>
              </a:rPr>
              <a:t>An algorithm reconstructs the full image which is planned to be used to search for differences between pristine and tested coils. </a:t>
            </a:r>
          </a:p>
        </p:txBody>
      </p:sp>
      <p:pic>
        <p:nvPicPr>
          <p:cNvPr id="7" name="Picture 6" descr="Map&#10;&#10;Description automatically generated">
            <a:extLst>
              <a:ext uri="{FF2B5EF4-FFF2-40B4-BE49-F238E27FC236}">
                <a16:creationId xmlns:a16="http://schemas.microsoft.com/office/drawing/2014/main" id="{91B17047-834A-5F2F-C3E0-FBDBABAA85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88543" y="4494382"/>
            <a:ext cx="6033144" cy="1922514"/>
          </a:xfrm>
          <a:prstGeom prst="rect">
            <a:avLst/>
          </a:prstGeom>
        </p:spPr>
      </p:pic>
      <p:grpSp>
        <p:nvGrpSpPr>
          <p:cNvPr id="18" name="Group 17">
            <a:extLst>
              <a:ext uri="{FF2B5EF4-FFF2-40B4-BE49-F238E27FC236}">
                <a16:creationId xmlns:a16="http://schemas.microsoft.com/office/drawing/2014/main" id="{501DFD4D-E5F5-87D7-2533-2F7D6D2D59DF}"/>
              </a:ext>
            </a:extLst>
          </p:cNvPr>
          <p:cNvGrpSpPr/>
          <p:nvPr/>
        </p:nvGrpSpPr>
        <p:grpSpPr>
          <a:xfrm>
            <a:off x="5855832" y="4109511"/>
            <a:ext cx="2556119" cy="369332"/>
            <a:chOff x="5697232" y="3879715"/>
            <a:chExt cx="2556119" cy="369332"/>
          </a:xfrm>
        </p:grpSpPr>
        <p:sp>
          <p:nvSpPr>
            <p:cNvPr id="3" name="TextBox 2">
              <a:extLst>
                <a:ext uri="{FF2B5EF4-FFF2-40B4-BE49-F238E27FC236}">
                  <a16:creationId xmlns:a16="http://schemas.microsoft.com/office/drawing/2014/main" id="{33A6F3DE-A20C-FA05-3E5B-8325481609B0}"/>
                </a:ext>
              </a:extLst>
            </p:cNvPr>
            <p:cNvSpPr txBox="1"/>
            <p:nvPr/>
          </p:nvSpPr>
          <p:spPr>
            <a:xfrm>
              <a:off x="6851330" y="3879715"/>
              <a:ext cx="1402021" cy="369332"/>
            </a:xfrm>
            <a:prstGeom prst="rect">
              <a:avLst/>
            </a:prstGeom>
            <a:noFill/>
          </p:spPr>
          <p:txBody>
            <a:bodyPr wrap="square" rtlCol="0">
              <a:spAutoFit/>
            </a:bodyPr>
            <a:lstStyle/>
            <a:p>
              <a:pPr algn="ctr"/>
              <a:r>
                <a:rPr lang="en-US" dirty="0"/>
                <a:t>(CCT Sub5)</a:t>
              </a:r>
            </a:p>
          </p:txBody>
        </p:sp>
        <p:grpSp>
          <p:nvGrpSpPr>
            <p:cNvPr id="13" name="Group 12">
              <a:extLst>
                <a:ext uri="{FF2B5EF4-FFF2-40B4-BE49-F238E27FC236}">
                  <a16:creationId xmlns:a16="http://schemas.microsoft.com/office/drawing/2014/main" id="{FD99D5AB-4FBC-FB74-69F4-DCC1EFACB9FD}"/>
                </a:ext>
              </a:extLst>
            </p:cNvPr>
            <p:cNvGrpSpPr/>
            <p:nvPr/>
          </p:nvGrpSpPr>
          <p:grpSpPr>
            <a:xfrm>
              <a:off x="5697232" y="3915962"/>
              <a:ext cx="1226104" cy="307777"/>
              <a:chOff x="4732252" y="3975078"/>
              <a:chExt cx="1226104" cy="307777"/>
            </a:xfrm>
          </p:grpSpPr>
          <p:sp>
            <p:nvSpPr>
              <p:cNvPr id="9" name="Rectangle: Rounded Corners 8">
                <a:extLst>
                  <a:ext uri="{FF2B5EF4-FFF2-40B4-BE49-F238E27FC236}">
                    <a16:creationId xmlns:a16="http://schemas.microsoft.com/office/drawing/2014/main" id="{2B6705F6-DE82-5037-18A0-4D087FECFAED}"/>
                  </a:ext>
                </a:extLst>
              </p:cNvPr>
              <p:cNvSpPr/>
              <p:nvPr/>
            </p:nvSpPr>
            <p:spPr>
              <a:xfrm>
                <a:off x="4732252" y="4011582"/>
                <a:ext cx="1226104" cy="238534"/>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7CA3E466-EEED-9E8B-4A2C-EFDAFE71D5A3}"/>
                  </a:ext>
                </a:extLst>
              </p:cNvPr>
              <p:cNvSpPr/>
              <p:nvPr/>
            </p:nvSpPr>
            <p:spPr>
              <a:xfrm>
                <a:off x="4732252" y="3975078"/>
                <a:ext cx="1170513"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Paraffin wax</a:t>
                </a:r>
              </a:p>
            </p:txBody>
          </p:sp>
        </p:grpSp>
      </p:grpSp>
      <p:grpSp>
        <p:nvGrpSpPr>
          <p:cNvPr id="19" name="Group 18">
            <a:extLst>
              <a:ext uri="{FF2B5EF4-FFF2-40B4-BE49-F238E27FC236}">
                <a16:creationId xmlns:a16="http://schemas.microsoft.com/office/drawing/2014/main" id="{EC16ABD1-4B0F-B410-C62D-4DEB9E613EF5}"/>
              </a:ext>
            </a:extLst>
          </p:cNvPr>
          <p:cNvGrpSpPr/>
          <p:nvPr/>
        </p:nvGrpSpPr>
        <p:grpSpPr>
          <a:xfrm>
            <a:off x="6110525" y="1436957"/>
            <a:ext cx="2194652" cy="369332"/>
            <a:chOff x="6344748" y="1436957"/>
            <a:chExt cx="2194652" cy="369332"/>
          </a:xfrm>
        </p:grpSpPr>
        <p:sp>
          <p:nvSpPr>
            <p:cNvPr id="120" name="TextBox 119">
              <a:extLst>
                <a:ext uri="{FF2B5EF4-FFF2-40B4-BE49-F238E27FC236}">
                  <a16:creationId xmlns:a16="http://schemas.microsoft.com/office/drawing/2014/main" id="{8394CFFD-2AA5-0B5B-D188-EFBC8F77BE5C}"/>
                </a:ext>
              </a:extLst>
            </p:cNvPr>
            <p:cNvSpPr txBox="1"/>
            <p:nvPr/>
          </p:nvSpPr>
          <p:spPr>
            <a:xfrm>
              <a:off x="7114674" y="1436957"/>
              <a:ext cx="1424726" cy="369332"/>
            </a:xfrm>
            <a:prstGeom prst="rect">
              <a:avLst/>
            </a:prstGeom>
            <a:noFill/>
          </p:spPr>
          <p:txBody>
            <a:bodyPr wrap="square" rtlCol="0">
              <a:spAutoFit/>
            </a:bodyPr>
            <a:lstStyle/>
            <a:p>
              <a:pPr algn="ctr"/>
              <a:r>
                <a:rPr lang="en-US" dirty="0"/>
                <a:t>(CCT Sub2)</a:t>
              </a:r>
            </a:p>
          </p:txBody>
        </p:sp>
        <p:grpSp>
          <p:nvGrpSpPr>
            <p:cNvPr id="17" name="Group 16">
              <a:extLst>
                <a:ext uri="{FF2B5EF4-FFF2-40B4-BE49-F238E27FC236}">
                  <a16:creationId xmlns:a16="http://schemas.microsoft.com/office/drawing/2014/main" id="{7F242D5A-B1B4-B440-B35B-2D58335B599F}"/>
                </a:ext>
              </a:extLst>
            </p:cNvPr>
            <p:cNvGrpSpPr/>
            <p:nvPr/>
          </p:nvGrpSpPr>
          <p:grpSpPr>
            <a:xfrm>
              <a:off x="6344748" y="1455877"/>
              <a:ext cx="834561" cy="338554"/>
              <a:chOff x="8293809" y="3943237"/>
              <a:chExt cx="834561" cy="338554"/>
            </a:xfrm>
          </p:grpSpPr>
          <p:sp>
            <p:nvSpPr>
              <p:cNvPr id="14" name="Rectangle: Rounded Corners 13">
                <a:extLst>
                  <a:ext uri="{FF2B5EF4-FFF2-40B4-BE49-F238E27FC236}">
                    <a16:creationId xmlns:a16="http://schemas.microsoft.com/office/drawing/2014/main" id="{0029BEA8-998C-E0F5-89F1-18285888F761}"/>
                  </a:ext>
                </a:extLst>
              </p:cNvPr>
              <p:cNvSpPr/>
              <p:nvPr/>
            </p:nvSpPr>
            <p:spPr>
              <a:xfrm>
                <a:off x="8293809" y="3992624"/>
                <a:ext cx="834561" cy="249733"/>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41D3E4-70D4-379D-6F5D-D93D2ADA940C}"/>
                  </a:ext>
                </a:extLst>
              </p:cNvPr>
              <p:cNvSpPr/>
              <p:nvPr/>
            </p:nvSpPr>
            <p:spPr>
              <a:xfrm>
                <a:off x="8327279" y="3943237"/>
                <a:ext cx="78899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i="1" dirty="0">
                    <a:solidFill>
                      <a:srgbClr val="000000"/>
                    </a:solidFill>
                    <a:cs typeface="Arial" panose="020B0604020202020204" pitchFamily="34" charset="0"/>
                  </a:rPr>
                  <a:t>Mix 61</a:t>
                </a:r>
              </a:p>
            </p:txBody>
          </p:sp>
        </p:grpSp>
      </p:grpSp>
    </p:spTree>
    <p:extLst>
      <p:ext uri="{BB962C8B-B14F-4D97-AF65-F5344CB8AC3E}">
        <p14:creationId xmlns:p14="http://schemas.microsoft.com/office/powerpoint/2010/main" val="350329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3. The wax CCT coil</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19</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pic>
        <p:nvPicPr>
          <p:cNvPr id="26" name="Picture 25" descr="A picture containing indoor, wall, black&#10;&#10;Description automatically generated">
            <a:extLst>
              <a:ext uri="{FF2B5EF4-FFF2-40B4-BE49-F238E27FC236}">
                <a16:creationId xmlns:a16="http://schemas.microsoft.com/office/drawing/2014/main" id="{1EEEE342-73E6-1092-9678-DC8FC1E8A41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70419" y="4034152"/>
            <a:ext cx="2374521" cy="2322197"/>
          </a:xfrm>
          <a:prstGeom prst="rect">
            <a:avLst/>
          </a:prstGeom>
          <a:ln w="12700">
            <a:solidFill>
              <a:srgbClr val="000000"/>
            </a:solidFill>
          </a:ln>
        </p:spPr>
      </p:pic>
      <p:sp>
        <p:nvSpPr>
          <p:cNvPr id="27" name="TextBox 26">
            <a:extLst>
              <a:ext uri="{FF2B5EF4-FFF2-40B4-BE49-F238E27FC236}">
                <a16:creationId xmlns:a16="http://schemas.microsoft.com/office/drawing/2014/main" id="{05164440-21AA-E9EA-5822-DC974D507EAA}"/>
              </a:ext>
            </a:extLst>
          </p:cNvPr>
          <p:cNvSpPr txBox="1"/>
          <p:nvPr/>
        </p:nvSpPr>
        <p:spPr>
          <a:xfrm>
            <a:off x="408422" y="1282982"/>
            <a:ext cx="11783573" cy="369332"/>
          </a:xfrm>
          <a:prstGeom prst="rect">
            <a:avLst/>
          </a:prstGeom>
          <a:noFill/>
        </p:spPr>
        <p:txBody>
          <a:bodyPr wrap="square">
            <a:spAutoFit/>
          </a:bodyPr>
          <a:lstStyle/>
          <a:p>
            <a:r>
              <a:rPr lang="en-US" dirty="0">
                <a:latin typeface="Arial" panose="020B0604020202020204"/>
              </a:rPr>
              <a:t>Developments for the wax-based CCT assembly: paraffin wax inner layer + mix61 outer layer (from Sub3)</a:t>
            </a:r>
            <a:endParaRPr lang="en-US" dirty="0"/>
          </a:p>
        </p:txBody>
      </p:sp>
      <p:pic>
        <p:nvPicPr>
          <p:cNvPr id="28" name="Picture 27" descr="Diagram&#10;&#10;Description automatically generated">
            <a:extLst>
              <a:ext uri="{FF2B5EF4-FFF2-40B4-BE49-F238E27FC236}">
                <a16:creationId xmlns:a16="http://schemas.microsoft.com/office/drawing/2014/main" id="{93D8E064-1FAC-F94C-B861-2692B0E936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06741" y="2196743"/>
            <a:ext cx="2591475" cy="2053245"/>
          </a:xfrm>
          <a:prstGeom prst="rect">
            <a:avLst/>
          </a:prstGeom>
        </p:spPr>
      </p:pic>
      <p:sp>
        <p:nvSpPr>
          <p:cNvPr id="29" name="TextBox 28">
            <a:extLst>
              <a:ext uri="{FF2B5EF4-FFF2-40B4-BE49-F238E27FC236}">
                <a16:creationId xmlns:a16="http://schemas.microsoft.com/office/drawing/2014/main" id="{6B1D2934-D1FC-EE36-709C-00F4FB7931DE}"/>
              </a:ext>
            </a:extLst>
          </p:cNvPr>
          <p:cNvSpPr txBox="1"/>
          <p:nvPr/>
        </p:nvSpPr>
        <p:spPr>
          <a:xfrm>
            <a:off x="2379809" y="4166755"/>
            <a:ext cx="2405863" cy="230832"/>
          </a:xfrm>
          <a:prstGeom prst="rect">
            <a:avLst/>
          </a:prstGeom>
          <a:noFill/>
        </p:spPr>
        <p:txBody>
          <a:bodyPr wrap="square">
            <a:spAutoFit/>
          </a:bodyPr>
          <a:lstStyle/>
          <a:p>
            <a:r>
              <a:rPr lang="en-US" sz="900" b="0" i="0" dirty="0">
                <a:solidFill>
                  <a:srgbClr val="333333"/>
                </a:solidFill>
                <a:effectLst/>
                <a:latin typeface="+mj-lt"/>
              </a:rPr>
              <a:t>*Courtesy of G. Vallone</a:t>
            </a:r>
            <a:endParaRPr lang="en-US" sz="900" dirty="0">
              <a:latin typeface="+mj-lt"/>
            </a:endParaRPr>
          </a:p>
        </p:txBody>
      </p:sp>
      <p:cxnSp>
        <p:nvCxnSpPr>
          <p:cNvPr id="31" name="Straight Connector 30">
            <a:extLst>
              <a:ext uri="{FF2B5EF4-FFF2-40B4-BE49-F238E27FC236}">
                <a16:creationId xmlns:a16="http://schemas.microsoft.com/office/drawing/2014/main" id="{A00EE0B2-6E4F-565B-5EF6-C236E9E2C464}"/>
              </a:ext>
            </a:extLst>
          </p:cNvPr>
          <p:cNvCxnSpPr>
            <a:cxnSpLocks/>
          </p:cNvCxnSpPr>
          <p:nvPr/>
        </p:nvCxnSpPr>
        <p:spPr>
          <a:xfrm>
            <a:off x="447317" y="1734934"/>
            <a:ext cx="11195137"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2D4A8930-A60F-D642-4873-2287F692A90A}"/>
              </a:ext>
            </a:extLst>
          </p:cNvPr>
          <p:cNvGrpSpPr/>
          <p:nvPr/>
        </p:nvGrpSpPr>
        <p:grpSpPr>
          <a:xfrm>
            <a:off x="2845927" y="4583330"/>
            <a:ext cx="1477821" cy="1477822"/>
            <a:chOff x="5575922" y="1917993"/>
            <a:chExt cx="1477821" cy="1477822"/>
          </a:xfrm>
        </p:grpSpPr>
        <p:sp>
          <p:nvSpPr>
            <p:cNvPr id="33" name="Freeform: Shape 32">
              <a:extLst>
                <a:ext uri="{FF2B5EF4-FFF2-40B4-BE49-F238E27FC236}">
                  <a16:creationId xmlns:a16="http://schemas.microsoft.com/office/drawing/2014/main" id="{8BC33AA2-E0BF-7E70-EBA8-D8055DE13777}"/>
                </a:ext>
              </a:extLst>
            </p:cNvPr>
            <p:cNvSpPr>
              <a:spLocks noChangeAspect="1"/>
            </p:cNvSpPr>
            <p:nvPr/>
          </p:nvSpPr>
          <p:spPr>
            <a:xfrm>
              <a:off x="5575922" y="1917993"/>
              <a:ext cx="1477821" cy="1477822"/>
            </a:xfrm>
            <a:custGeom>
              <a:avLst/>
              <a:gdLst>
                <a:gd name="connsiteX0" fmla="*/ 3972942 w 7919998"/>
                <a:gd name="connsiteY0" fmla="*/ 675778 h 7920001"/>
                <a:gd name="connsiteX1" fmla="*/ 696942 w 7919998"/>
                <a:gd name="connsiteY1" fmla="*/ 3951779 h 7920001"/>
                <a:gd name="connsiteX2" fmla="*/ 3972942 w 7919998"/>
                <a:gd name="connsiteY2" fmla="*/ 7227777 h 7920001"/>
                <a:gd name="connsiteX3" fmla="*/ 7248942 w 7919998"/>
                <a:gd name="connsiteY3" fmla="*/ 3951779 h 7920001"/>
                <a:gd name="connsiteX4" fmla="*/ 3972942 w 7919998"/>
                <a:gd name="connsiteY4" fmla="*/ 675778 h 7920001"/>
                <a:gd name="connsiteX5" fmla="*/ 3959998 w 7919998"/>
                <a:gd name="connsiteY5" fmla="*/ 0 h 7920001"/>
                <a:gd name="connsiteX6" fmla="*/ 7919998 w 7919998"/>
                <a:gd name="connsiteY6" fmla="*/ 3960001 h 7920001"/>
                <a:gd name="connsiteX7" fmla="*/ 3959998 w 7919998"/>
                <a:gd name="connsiteY7" fmla="*/ 7920001 h 7920001"/>
                <a:gd name="connsiteX8" fmla="*/ 0 w 7919998"/>
                <a:gd name="connsiteY8" fmla="*/ 3960001 h 7920001"/>
                <a:gd name="connsiteX9" fmla="*/ 3959998 w 7919998"/>
                <a:gd name="connsiteY9" fmla="*/ 0 h 79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19998" h="7920001">
                  <a:moveTo>
                    <a:pt x="3972942" y="675778"/>
                  </a:moveTo>
                  <a:cubicBezTo>
                    <a:pt x="2163654" y="675778"/>
                    <a:pt x="696942" y="2142493"/>
                    <a:pt x="696942" y="3951779"/>
                  </a:cubicBezTo>
                  <a:cubicBezTo>
                    <a:pt x="696942" y="5761065"/>
                    <a:pt x="2163654" y="7227777"/>
                    <a:pt x="3972942" y="7227777"/>
                  </a:cubicBezTo>
                  <a:cubicBezTo>
                    <a:pt x="5782226" y="7227777"/>
                    <a:pt x="7248942" y="5761065"/>
                    <a:pt x="7248942" y="3951779"/>
                  </a:cubicBezTo>
                  <a:cubicBezTo>
                    <a:pt x="7248942" y="2142493"/>
                    <a:pt x="5782226" y="675778"/>
                    <a:pt x="3972942" y="675778"/>
                  </a:cubicBezTo>
                  <a:close/>
                  <a:moveTo>
                    <a:pt x="3959998" y="0"/>
                  </a:moveTo>
                  <a:cubicBezTo>
                    <a:pt x="6147050" y="0"/>
                    <a:pt x="7919998" y="1772952"/>
                    <a:pt x="7919998" y="3960001"/>
                  </a:cubicBezTo>
                  <a:cubicBezTo>
                    <a:pt x="7919998" y="6147051"/>
                    <a:pt x="6147050" y="7920001"/>
                    <a:pt x="3959998" y="7920001"/>
                  </a:cubicBezTo>
                  <a:cubicBezTo>
                    <a:pt x="1772950" y="7920001"/>
                    <a:pt x="0" y="6147051"/>
                    <a:pt x="0" y="3960001"/>
                  </a:cubicBezTo>
                  <a:cubicBezTo>
                    <a:pt x="0" y="1772952"/>
                    <a:pt x="1772950" y="0"/>
                    <a:pt x="3959998" y="0"/>
                  </a:cubicBezTo>
                  <a:close/>
                </a:path>
              </a:pathLst>
            </a:custGeom>
            <a:solidFill>
              <a:srgbClr val="FF9100"/>
            </a:solidFill>
            <a:ln>
              <a:noFill/>
              <a:prstDash val="solid"/>
              <a:extLst>
                <a:ext uri="{C807C97D-BFC1-408E-A445-0C87EB9F89A2}">
                  <ask:lineSketchStyleProps xmlns:ask="http://schemas.microsoft.com/office/drawing/2018/sketchyshapes" sd="1219033472">
                    <a:custGeom>
                      <a:avLst/>
                      <a:gdLst>
                        <a:gd name="connsiteX0" fmla="*/ 1800000 w 3600000"/>
                        <a:gd name="connsiteY0" fmla="*/ 450000 h 3600000"/>
                        <a:gd name="connsiteX1" fmla="*/ 450000 w 3600000"/>
                        <a:gd name="connsiteY1" fmla="*/ 1800000 h 3600000"/>
                        <a:gd name="connsiteX2" fmla="*/ 1800000 w 3600000"/>
                        <a:gd name="connsiteY2" fmla="*/ 3150000 h 3600000"/>
                        <a:gd name="connsiteX3" fmla="*/ 3150000 w 3600000"/>
                        <a:gd name="connsiteY3" fmla="*/ 1800000 h 3600000"/>
                        <a:gd name="connsiteX4" fmla="*/ 1800000 w 3600000"/>
                        <a:gd name="connsiteY4" fmla="*/ 450000 h 3600000"/>
                        <a:gd name="connsiteX5" fmla="*/ 1800000 w 3600000"/>
                        <a:gd name="connsiteY5" fmla="*/ 0 h 3600000"/>
                        <a:gd name="connsiteX6" fmla="*/ 3600000 w 3600000"/>
                        <a:gd name="connsiteY6" fmla="*/ 1800000 h 3600000"/>
                        <a:gd name="connsiteX7" fmla="*/ 1800000 w 3600000"/>
                        <a:gd name="connsiteY7" fmla="*/ 3600000 h 3600000"/>
                        <a:gd name="connsiteX8" fmla="*/ 0 w 3600000"/>
                        <a:gd name="connsiteY8" fmla="*/ 1800000 h 3600000"/>
                        <a:gd name="connsiteX9" fmla="*/ 1800000 w 3600000"/>
                        <a:gd name="connsiteY9"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0" h="3600000" fill="none" extrusionOk="0">
                          <a:moveTo>
                            <a:pt x="1800000" y="450000"/>
                          </a:moveTo>
                          <a:cubicBezTo>
                            <a:pt x="915881" y="427593"/>
                            <a:pt x="570980" y="1153356"/>
                            <a:pt x="450000" y="1800000"/>
                          </a:cubicBezTo>
                          <a:cubicBezTo>
                            <a:pt x="464021" y="2566456"/>
                            <a:pt x="1070620" y="3317828"/>
                            <a:pt x="1800000" y="3150000"/>
                          </a:cubicBezTo>
                          <a:cubicBezTo>
                            <a:pt x="2560123" y="3172396"/>
                            <a:pt x="3179528" y="2581754"/>
                            <a:pt x="3150000" y="1800000"/>
                          </a:cubicBezTo>
                          <a:cubicBezTo>
                            <a:pt x="3222922" y="990569"/>
                            <a:pt x="2562713" y="369429"/>
                            <a:pt x="1800000" y="450000"/>
                          </a:cubicBezTo>
                          <a:close/>
                          <a:moveTo>
                            <a:pt x="1800000" y="0"/>
                          </a:moveTo>
                          <a:cubicBezTo>
                            <a:pt x="2737964" y="9220"/>
                            <a:pt x="3459325" y="708824"/>
                            <a:pt x="3600000" y="1800000"/>
                          </a:cubicBezTo>
                          <a:cubicBezTo>
                            <a:pt x="3533400" y="2789385"/>
                            <a:pt x="2721453" y="3451886"/>
                            <a:pt x="1800000" y="3600000"/>
                          </a:cubicBezTo>
                          <a:cubicBezTo>
                            <a:pt x="816007" y="3463110"/>
                            <a:pt x="-164071" y="2889915"/>
                            <a:pt x="0" y="1800000"/>
                          </a:cubicBezTo>
                          <a:cubicBezTo>
                            <a:pt x="-105719" y="994916"/>
                            <a:pt x="869012" y="46907"/>
                            <a:pt x="1800000" y="0"/>
                          </a:cubicBezTo>
                          <a:close/>
                        </a:path>
                        <a:path w="3600000" h="3600000" stroke="0" extrusionOk="0">
                          <a:moveTo>
                            <a:pt x="1800000" y="450000"/>
                          </a:moveTo>
                          <a:cubicBezTo>
                            <a:pt x="944583" y="382253"/>
                            <a:pt x="376294" y="1082079"/>
                            <a:pt x="450000" y="1800000"/>
                          </a:cubicBezTo>
                          <a:cubicBezTo>
                            <a:pt x="535430" y="2563569"/>
                            <a:pt x="961554" y="3152953"/>
                            <a:pt x="1800000" y="3150000"/>
                          </a:cubicBezTo>
                          <a:cubicBezTo>
                            <a:pt x="2505201" y="3189436"/>
                            <a:pt x="3130740" y="2652041"/>
                            <a:pt x="3150000" y="1800000"/>
                          </a:cubicBezTo>
                          <a:cubicBezTo>
                            <a:pt x="3009228" y="977396"/>
                            <a:pt x="2629994" y="490332"/>
                            <a:pt x="1800000" y="450000"/>
                          </a:cubicBezTo>
                          <a:close/>
                          <a:moveTo>
                            <a:pt x="1800000" y="0"/>
                          </a:moveTo>
                          <a:cubicBezTo>
                            <a:pt x="2871384" y="9167"/>
                            <a:pt x="3614450" y="776149"/>
                            <a:pt x="3600000" y="1800000"/>
                          </a:cubicBezTo>
                          <a:cubicBezTo>
                            <a:pt x="3555587" y="2787312"/>
                            <a:pt x="2626187" y="3758100"/>
                            <a:pt x="1800000" y="3600000"/>
                          </a:cubicBezTo>
                          <a:cubicBezTo>
                            <a:pt x="798548" y="3530010"/>
                            <a:pt x="-118823" y="2959243"/>
                            <a:pt x="0" y="1800000"/>
                          </a:cubicBezTo>
                          <a:cubicBezTo>
                            <a:pt x="121452" y="873881"/>
                            <a:pt x="1001123" y="46942"/>
                            <a:pt x="180000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dirty="0">
                <a:solidFill>
                  <a:schemeClr val="tx1"/>
                </a:solidFill>
                <a:latin typeface="Arial" panose="020B0604020202020204" pitchFamily="34" charset="0"/>
                <a:cs typeface="Arial" panose="020B0604020202020204" pitchFamily="34" charset="0"/>
              </a:endParaRPr>
            </a:p>
          </p:txBody>
        </p:sp>
        <p:sp>
          <p:nvSpPr>
            <p:cNvPr id="34" name="Block Arc 33">
              <a:extLst>
                <a:ext uri="{FF2B5EF4-FFF2-40B4-BE49-F238E27FC236}">
                  <a16:creationId xmlns:a16="http://schemas.microsoft.com/office/drawing/2014/main" id="{F9563F47-7453-9E36-7AC4-D4CF604D63F4}"/>
                </a:ext>
              </a:extLst>
            </p:cNvPr>
            <p:cNvSpPr/>
            <p:nvPr/>
          </p:nvSpPr>
          <p:spPr>
            <a:xfrm rot="16200000" flipH="1">
              <a:off x="5695921" y="2042894"/>
              <a:ext cx="1237822" cy="1228021"/>
            </a:xfrm>
            <a:prstGeom prst="blockArc">
              <a:avLst>
                <a:gd name="adj1" fmla="val 11468065"/>
                <a:gd name="adj2" fmla="val 20887691"/>
                <a:gd name="adj3" fmla="val 5691"/>
              </a:avLst>
            </a:prstGeom>
            <a:solidFill>
              <a:srgbClr val="00A1F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35" name="Block Arc 34">
              <a:extLst>
                <a:ext uri="{FF2B5EF4-FFF2-40B4-BE49-F238E27FC236}">
                  <a16:creationId xmlns:a16="http://schemas.microsoft.com/office/drawing/2014/main" id="{EAAE0734-AADE-27D9-2BBD-48474A940365}"/>
                </a:ext>
              </a:extLst>
            </p:cNvPr>
            <p:cNvSpPr/>
            <p:nvPr/>
          </p:nvSpPr>
          <p:spPr>
            <a:xfrm rot="5400000">
              <a:off x="5695921" y="2042894"/>
              <a:ext cx="1237822" cy="1228021"/>
            </a:xfrm>
            <a:prstGeom prst="blockArc">
              <a:avLst>
                <a:gd name="adj1" fmla="val 11468065"/>
                <a:gd name="adj2" fmla="val 20887691"/>
                <a:gd name="adj3" fmla="val 5691"/>
              </a:avLst>
            </a:prstGeom>
            <a:solidFill>
              <a:srgbClr val="00A1F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8439CD29-1DD7-E2C1-5062-A8D718582989}"/>
                </a:ext>
              </a:extLst>
            </p:cNvPr>
            <p:cNvSpPr>
              <a:spLocks noChangeAspect="1"/>
            </p:cNvSpPr>
            <p:nvPr/>
          </p:nvSpPr>
          <p:spPr>
            <a:xfrm>
              <a:off x="5733876" y="2075948"/>
              <a:ext cx="1161913" cy="1161912"/>
            </a:xfrm>
            <a:custGeom>
              <a:avLst/>
              <a:gdLst>
                <a:gd name="connsiteX0" fmla="*/ 3113484 w 6226968"/>
                <a:gd name="connsiteY0" fmla="*/ 623676 h 6226969"/>
                <a:gd name="connsiteX1" fmla="*/ 623676 w 6226968"/>
                <a:gd name="connsiteY1" fmla="*/ 3113485 h 6226969"/>
                <a:gd name="connsiteX2" fmla="*/ 3113484 w 6226968"/>
                <a:gd name="connsiteY2" fmla="*/ 5603295 h 6226969"/>
                <a:gd name="connsiteX3" fmla="*/ 5603296 w 6226968"/>
                <a:gd name="connsiteY3" fmla="*/ 3113485 h 6226969"/>
                <a:gd name="connsiteX4" fmla="*/ 3113484 w 6226968"/>
                <a:gd name="connsiteY4" fmla="*/ 623676 h 6226969"/>
                <a:gd name="connsiteX5" fmla="*/ 3113484 w 6226968"/>
                <a:gd name="connsiteY5" fmla="*/ 0 h 6226969"/>
                <a:gd name="connsiteX6" fmla="*/ 6226968 w 6226968"/>
                <a:gd name="connsiteY6" fmla="*/ 3113485 h 6226969"/>
                <a:gd name="connsiteX7" fmla="*/ 3113484 w 6226968"/>
                <a:gd name="connsiteY7" fmla="*/ 6226969 h 6226969"/>
                <a:gd name="connsiteX8" fmla="*/ 0 w 6226968"/>
                <a:gd name="connsiteY8" fmla="*/ 3113485 h 6226969"/>
                <a:gd name="connsiteX9" fmla="*/ 3113484 w 6226968"/>
                <a:gd name="connsiteY9" fmla="*/ 0 h 62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8" h="6226969">
                  <a:moveTo>
                    <a:pt x="3113484" y="623676"/>
                  </a:moveTo>
                  <a:cubicBezTo>
                    <a:pt x="1738400" y="623676"/>
                    <a:pt x="623676" y="1738401"/>
                    <a:pt x="623676" y="3113485"/>
                  </a:cubicBezTo>
                  <a:cubicBezTo>
                    <a:pt x="623676" y="4488569"/>
                    <a:pt x="1738400" y="5603295"/>
                    <a:pt x="3113484" y="5603295"/>
                  </a:cubicBezTo>
                  <a:cubicBezTo>
                    <a:pt x="4488568" y="5603295"/>
                    <a:pt x="5603296" y="4488569"/>
                    <a:pt x="5603296" y="3113485"/>
                  </a:cubicBezTo>
                  <a:cubicBezTo>
                    <a:pt x="5603296" y="1738401"/>
                    <a:pt x="4488568" y="623676"/>
                    <a:pt x="3113484" y="623676"/>
                  </a:cubicBezTo>
                  <a:close/>
                  <a:moveTo>
                    <a:pt x="3113484" y="0"/>
                  </a:moveTo>
                  <a:cubicBezTo>
                    <a:pt x="4833016" y="0"/>
                    <a:pt x="6226968" y="1393954"/>
                    <a:pt x="6226968" y="3113485"/>
                  </a:cubicBezTo>
                  <a:cubicBezTo>
                    <a:pt x="6226968" y="4833017"/>
                    <a:pt x="4833016" y="6226969"/>
                    <a:pt x="3113484" y="6226969"/>
                  </a:cubicBezTo>
                  <a:cubicBezTo>
                    <a:pt x="1393952" y="6226969"/>
                    <a:pt x="0" y="4833017"/>
                    <a:pt x="0" y="3113485"/>
                  </a:cubicBezTo>
                  <a:cubicBezTo>
                    <a:pt x="0" y="1393954"/>
                    <a:pt x="1393952" y="0"/>
                    <a:pt x="3113484" y="0"/>
                  </a:cubicBezTo>
                  <a:close/>
                </a:path>
              </a:pathLst>
            </a:custGeom>
            <a:solidFill>
              <a:srgbClr val="FF9900"/>
            </a:solidFill>
            <a:ln>
              <a:noFill/>
              <a:prstDash val="solid"/>
              <a:extLst>
                <a:ext uri="{C807C97D-BFC1-408E-A445-0C87EB9F89A2}">
                  <ask:lineSketchStyleProps xmlns:ask="http://schemas.microsoft.com/office/drawing/2018/sketchyshapes" sd="1219033472">
                    <a:custGeom>
                      <a:avLst/>
                      <a:gdLst>
                        <a:gd name="connsiteX0" fmla="*/ 1800000 w 3600000"/>
                        <a:gd name="connsiteY0" fmla="*/ 450000 h 3600000"/>
                        <a:gd name="connsiteX1" fmla="*/ 450000 w 3600000"/>
                        <a:gd name="connsiteY1" fmla="*/ 1800000 h 3600000"/>
                        <a:gd name="connsiteX2" fmla="*/ 1800000 w 3600000"/>
                        <a:gd name="connsiteY2" fmla="*/ 3150000 h 3600000"/>
                        <a:gd name="connsiteX3" fmla="*/ 3150000 w 3600000"/>
                        <a:gd name="connsiteY3" fmla="*/ 1800000 h 3600000"/>
                        <a:gd name="connsiteX4" fmla="*/ 1800000 w 3600000"/>
                        <a:gd name="connsiteY4" fmla="*/ 450000 h 3600000"/>
                        <a:gd name="connsiteX5" fmla="*/ 1800000 w 3600000"/>
                        <a:gd name="connsiteY5" fmla="*/ 0 h 3600000"/>
                        <a:gd name="connsiteX6" fmla="*/ 3600000 w 3600000"/>
                        <a:gd name="connsiteY6" fmla="*/ 1800000 h 3600000"/>
                        <a:gd name="connsiteX7" fmla="*/ 1800000 w 3600000"/>
                        <a:gd name="connsiteY7" fmla="*/ 3600000 h 3600000"/>
                        <a:gd name="connsiteX8" fmla="*/ 0 w 3600000"/>
                        <a:gd name="connsiteY8" fmla="*/ 1800000 h 3600000"/>
                        <a:gd name="connsiteX9" fmla="*/ 1800000 w 3600000"/>
                        <a:gd name="connsiteY9"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0" h="3600000" fill="none" extrusionOk="0">
                          <a:moveTo>
                            <a:pt x="1800000" y="450000"/>
                          </a:moveTo>
                          <a:cubicBezTo>
                            <a:pt x="915881" y="427593"/>
                            <a:pt x="570980" y="1153356"/>
                            <a:pt x="450000" y="1800000"/>
                          </a:cubicBezTo>
                          <a:cubicBezTo>
                            <a:pt x="464021" y="2566456"/>
                            <a:pt x="1070620" y="3317828"/>
                            <a:pt x="1800000" y="3150000"/>
                          </a:cubicBezTo>
                          <a:cubicBezTo>
                            <a:pt x="2560123" y="3172396"/>
                            <a:pt x="3179528" y="2581754"/>
                            <a:pt x="3150000" y="1800000"/>
                          </a:cubicBezTo>
                          <a:cubicBezTo>
                            <a:pt x="3222922" y="990569"/>
                            <a:pt x="2562713" y="369429"/>
                            <a:pt x="1800000" y="450000"/>
                          </a:cubicBezTo>
                          <a:close/>
                          <a:moveTo>
                            <a:pt x="1800000" y="0"/>
                          </a:moveTo>
                          <a:cubicBezTo>
                            <a:pt x="2737964" y="9220"/>
                            <a:pt x="3459325" y="708824"/>
                            <a:pt x="3600000" y="1800000"/>
                          </a:cubicBezTo>
                          <a:cubicBezTo>
                            <a:pt x="3533400" y="2789385"/>
                            <a:pt x="2721453" y="3451886"/>
                            <a:pt x="1800000" y="3600000"/>
                          </a:cubicBezTo>
                          <a:cubicBezTo>
                            <a:pt x="816007" y="3463110"/>
                            <a:pt x="-164071" y="2889915"/>
                            <a:pt x="0" y="1800000"/>
                          </a:cubicBezTo>
                          <a:cubicBezTo>
                            <a:pt x="-105719" y="994916"/>
                            <a:pt x="869012" y="46907"/>
                            <a:pt x="1800000" y="0"/>
                          </a:cubicBezTo>
                          <a:close/>
                        </a:path>
                        <a:path w="3600000" h="3600000" stroke="0" extrusionOk="0">
                          <a:moveTo>
                            <a:pt x="1800000" y="450000"/>
                          </a:moveTo>
                          <a:cubicBezTo>
                            <a:pt x="944583" y="382253"/>
                            <a:pt x="376294" y="1082079"/>
                            <a:pt x="450000" y="1800000"/>
                          </a:cubicBezTo>
                          <a:cubicBezTo>
                            <a:pt x="535430" y="2563569"/>
                            <a:pt x="961554" y="3152953"/>
                            <a:pt x="1800000" y="3150000"/>
                          </a:cubicBezTo>
                          <a:cubicBezTo>
                            <a:pt x="2505201" y="3189436"/>
                            <a:pt x="3130740" y="2652041"/>
                            <a:pt x="3150000" y="1800000"/>
                          </a:cubicBezTo>
                          <a:cubicBezTo>
                            <a:pt x="3009228" y="977396"/>
                            <a:pt x="2629994" y="490332"/>
                            <a:pt x="1800000" y="450000"/>
                          </a:cubicBezTo>
                          <a:close/>
                          <a:moveTo>
                            <a:pt x="1800000" y="0"/>
                          </a:moveTo>
                          <a:cubicBezTo>
                            <a:pt x="2871384" y="9167"/>
                            <a:pt x="3614450" y="776149"/>
                            <a:pt x="3600000" y="1800000"/>
                          </a:cubicBezTo>
                          <a:cubicBezTo>
                            <a:pt x="3555587" y="2787312"/>
                            <a:pt x="2626187" y="3758100"/>
                            <a:pt x="1800000" y="3600000"/>
                          </a:cubicBezTo>
                          <a:cubicBezTo>
                            <a:pt x="798548" y="3530010"/>
                            <a:pt x="-118823" y="2959243"/>
                            <a:pt x="0" y="1800000"/>
                          </a:cubicBezTo>
                          <a:cubicBezTo>
                            <a:pt x="121452" y="873881"/>
                            <a:pt x="1001123" y="46942"/>
                            <a:pt x="180000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solidFill>
                  <a:schemeClr val="tx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47328A0C-235F-C82E-1ADB-6FBACE2B7ACB}"/>
              </a:ext>
            </a:extLst>
          </p:cNvPr>
          <p:cNvGrpSpPr/>
          <p:nvPr/>
        </p:nvGrpSpPr>
        <p:grpSpPr>
          <a:xfrm>
            <a:off x="483527" y="4576916"/>
            <a:ext cx="1477821" cy="1477822"/>
            <a:chOff x="7736913" y="1906311"/>
            <a:chExt cx="1477821" cy="1477822"/>
          </a:xfrm>
        </p:grpSpPr>
        <p:sp>
          <p:nvSpPr>
            <p:cNvPr id="38" name="Freeform: Shape 37">
              <a:extLst>
                <a:ext uri="{FF2B5EF4-FFF2-40B4-BE49-F238E27FC236}">
                  <a16:creationId xmlns:a16="http://schemas.microsoft.com/office/drawing/2014/main" id="{354C82A6-2BA1-E846-71CD-EF874C1F31FC}"/>
                </a:ext>
              </a:extLst>
            </p:cNvPr>
            <p:cNvSpPr>
              <a:spLocks noChangeAspect="1"/>
            </p:cNvSpPr>
            <p:nvPr/>
          </p:nvSpPr>
          <p:spPr>
            <a:xfrm>
              <a:off x="7736913" y="1906311"/>
              <a:ext cx="1477821" cy="1477822"/>
            </a:xfrm>
            <a:custGeom>
              <a:avLst/>
              <a:gdLst>
                <a:gd name="connsiteX0" fmla="*/ 3972942 w 7919998"/>
                <a:gd name="connsiteY0" fmla="*/ 675778 h 7920001"/>
                <a:gd name="connsiteX1" fmla="*/ 696942 w 7919998"/>
                <a:gd name="connsiteY1" fmla="*/ 3951779 h 7920001"/>
                <a:gd name="connsiteX2" fmla="*/ 3972942 w 7919998"/>
                <a:gd name="connsiteY2" fmla="*/ 7227777 h 7920001"/>
                <a:gd name="connsiteX3" fmla="*/ 7248942 w 7919998"/>
                <a:gd name="connsiteY3" fmla="*/ 3951779 h 7920001"/>
                <a:gd name="connsiteX4" fmla="*/ 3972942 w 7919998"/>
                <a:gd name="connsiteY4" fmla="*/ 675778 h 7920001"/>
                <a:gd name="connsiteX5" fmla="*/ 3959998 w 7919998"/>
                <a:gd name="connsiteY5" fmla="*/ 0 h 7920001"/>
                <a:gd name="connsiteX6" fmla="*/ 7919998 w 7919998"/>
                <a:gd name="connsiteY6" fmla="*/ 3960001 h 7920001"/>
                <a:gd name="connsiteX7" fmla="*/ 3959998 w 7919998"/>
                <a:gd name="connsiteY7" fmla="*/ 7920001 h 7920001"/>
                <a:gd name="connsiteX8" fmla="*/ 0 w 7919998"/>
                <a:gd name="connsiteY8" fmla="*/ 3960001 h 7920001"/>
                <a:gd name="connsiteX9" fmla="*/ 3959998 w 7919998"/>
                <a:gd name="connsiteY9" fmla="*/ 0 h 79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19998" h="7920001">
                  <a:moveTo>
                    <a:pt x="3972942" y="675778"/>
                  </a:moveTo>
                  <a:cubicBezTo>
                    <a:pt x="2163654" y="675778"/>
                    <a:pt x="696942" y="2142493"/>
                    <a:pt x="696942" y="3951779"/>
                  </a:cubicBezTo>
                  <a:cubicBezTo>
                    <a:pt x="696942" y="5761065"/>
                    <a:pt x="2163654" y="7227777"/>
                    <a:pt x="3972942" y="7227777"/>
                  </a:cubicBezTo>
                  <a:cubicBezTo>
                    <a:pt x="5782226" y="7227777"/>
                    <a:pt x="7248942" y="5761065"/>
                    <a:pt x="7248942" y="3951779"/>
                  </a:cubicBezTo>
                  <a:cubicBezTo>
                    <a:pt x="7248942" y="2142493"/>
                    <a:pt x="5782226" y="675778"/>
                    <a:pt x="3972942" y="675778"/>
                  </a:cubicBezTo>
                  <a:close/>
                  <a:moveTo>
                    <a:pt x="3959998" y="0"/>
                  </a:moveTo>
                  <a:cubicBezTo>
                    <a:pt x="6147050" y="0"/>
                    <a:pt x="7919998" y="1772952"/>
                    <a:pt x="7919998" y="3960001"/>
                  </a:cubicBezTo>
                  <a:cubicBezTo>
                    <a:pt x="7919998" y="6147051"/>
                    <a:pt x="6147050" y="7920001"/>
                    <a:pt x="3959998" y="7920001"/>
                  </a:cubicBezTo>
                  <a:cubicBezTo>
                    <a:pt x="1772950" y="7920001"/>
                    <a:pt x="0" y="6147051"/>
                    <a:pt x="0" y="3960001"/>
                  </a:cubicBezTo>
                  <a:cubicBezTo>
                    <a:pt x="0" y="1772952"/>
                    <a:pt x="1772950" y="0"/>
                    <a:pt x="3959998" y="0"/>
                  </a:cubicBezTo>
                  <a:close/>
                </a:path>
              </a:pathLst>
            </a:custGeom>
            <a:solidFill>
              <a:srgbClr val="FF9100"/>
            </a:solidFill>
            <a:ln>
              <a:noFill/>
              <a:prstDash val="solid"/>
              <a:extLst>
                <a:ext uri="{C807C97D-BFC1-408E-A445-0C87EB9F89A2}">
                  <ask:lineSketchStyleProps xmlns:ask="http://schemas.microsoft.com/office/drawing/2018/sketchyshapes" sd="1219033472">
                    <a:custGeom>
                      <a:avLst/>
                      <a:gdLst>
                        <a:gd name="connsiteX0" fmla="*/ 1800000 w 3600000"/>
                        <a:gd name="connsiteY0" fmla="*/ 450000 h 3600000"/>
                        <a:gd name="connsiteX1" fmla="*/ 450000 w 3600000"/>
                        <a:gd name="connsiteY1" fmla="*/ 1800000 h 3600000"/>
                        <a:gd name="connsiteX2" fmla="*/ 1800000 w 3600000"/>
                        <a:gd name="connsiteY2" fmla="*/ 3150000 h 3600000"/>
                        <a:gd name="connsiteX3" fmla="*/ 3150000 w 3600000"/>
                        <a:gd name="connsiteY3" fmla="*/ 1800000 h 3600000"/>
                        <a:gd name="connsiteX4" fmla="*/ 1800000 w 3600000"/>
                        <a:gd name="connsiteY4" fmla="*/ 450000 h 3600000"/>
                        <a:gd name="connsiteX5" fmla="*/ 1800000 w 3600000"/>
                        <a:gd name="connsiteY5" fmla="*/ 0 h 3600000"/>
                        <a:gd name="connsiteX6" fmla="*/ 3600000 w 3600000"/>
                        <a:gd name="connsiteY6" fmla="*/ 1800000 h 3600000"/>
                        <a:gd name="connsiteX7" fmla="*/ 1800000 w 3600000"/>
                        <a:gd name="connsiteY7" fmla="*/ 3600000 h 3600000"/>
                        <a:gd name="connsiteX8" fmla="*/ 0 w 3600000"/>
                        <a:gd name="connsiteY8" fmla="*/ 1800000 h 3600000"/>
                        <a:gd name="connsiteX9" fmla="*/ 1800000 w 3600000"/>
                        <a:gd name="connsiteY9"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0" h="3600000" fill="none" extrusionOk="0">
                          <a:moveTo>
                            <a:pt x="1800000" y="450000"/>
                          </a:moveTo>
                          <a:cubicBezTo>
                            <a:pt x="915881" y="427593"/>
                            <a:pt x="570980" y="1153356"/>
                            <a:pt x="450000" y="1800000"/>
                          </a:cubicBezTo>
                          <a:cubicBezTo>
                            <a:pt x="464021" y="2566456"/>
                            <a:pt x="1070620" y="3317828"/>
                            <a:pt x="1800000" y="3150000"/>
                          </a:cubicBezTo>
                          <a:cubicBezTo>
                            <a:pt x="2560123" y="3172396"/>
                            <a:pt x="3179528" y="2581754"/>
                            <a:pt x="3150000" y="1800000"/>
                          </a:cubicBezTo>
                          <a:cubicBezTo>
                            <a:pt x="3222922" y="990569"/>
                            <a:pt x="2562713" y="369429"/>
                            <a:pt x="1800000" y="450000"/>
                          </a:cubicBezTo>
                          <a:close/>
                          <a:moveTo>
                            <a:pt x="1800000" y="0"/>
                          </a:moveTo>
                          <a:cubicBezTo>
                            <a:pt x="2737964" y="9220"/>
                            <a:pt x="3459325" y="708824"/>
                            <a:pt x="3600000" y="1800000"/>
                          </a:cubicBezTo>
                          <a:cubicBezTo>
                            <a:pt x="3533400" y="2789385"/>
                            <a:pt x="2721453" y="3451886"/>
                            <a:pt x="1800000" y="3600000"/>
                          </a:cubicBezTo>
                          <a:cubicBezTo>
                            <a:pt x="816007" y="3463110"/>
                            <a:pt x="-164071" y="2889915"/>
                            <a:pt x="0" y="1800000"/>
                          </a:cubicBezTo>
                          <a:cubicBezTo>
                            <a:pt x="-105719" y="994916"/>
                            <a:pt x="869012" y="46907"/>
                            <a:pt x="1800000" y="0"/>
                          </a:cubicBezTo>
                          <a:close/>
                        </a:path>
                        <a:path w="3600000" h="3600000" stroke="0" extrusionOk="0">
                          <a:moveTo>
                            <a:pt x="1800000" y="450000"/>
                          </a:moveTo>
                          <a:cubicBezTo>
                            <a:pt x="944583" y="382253"/>
                            <a:pt x="376294" y="1082079"/>
                            <a:pt x="450000" y="1800000"/>
                          </a:cubicBezTo>
                          <a:cubicBezTo>
                            <a:pt x="535430" y="2563569"/>
                            <a:pt x="961554" y="3152953"/>
                            <a:pt x="1800000" y="3150000"/>
                          </a:cubicBezTo>
                          <a:cubicBezTo>
                            <a:pt x="2505201" y="3189436"/>
                            <a:pt x="3130740" y="2652041"/>
                            <a:pt x="3150000" y="1800000"/>
                          </a:cubicBezTo>
                          <a:cubicBezTo>
                            <a:pt x="3009228" y="977396"/>
                            <a:pt x="2629994" y="490332"/>
                            <a:pt x="1800000" y="450000"/>
                          </a:cubicBezTo>
                          <a:close/>
                          <a:moveTo>
                            <a:pt x="1800000" y="0"/>
                          </a:moveTo>
                          <a:cubicBezTo>
                            <a:pt x="2871384" y="9167"/>
                            <a:pt x="3614450" y="776149"/>
                            <a:pt x="3600000" y="1800000"/>
                          </a:cubicBezTo>
                          <a:cubicBezTo>
                            <a:pt x="3555587" y="2787312"/>
                            <a:pt x="2626187" y="3758100"/>
                            <a:pt x="1800000" y="3600000"/>
                          </a:cubicBezTo>
                          <a:cubicBezTo>
                            <a:pt x="798548" y="3530010"/>
                            <a:pt x="-118823" y="2959243"/>
                            <a:pt x="0" y="1800000"/>
                          </a:cubicBezTo>
                          <a:cubicBezTo>
                            <a:pt x="121452" y="873881"/>
                            <a:pt x="1001123" y="46942"/>
                            <a:pt x="180000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dirty="0">
                <a:solidFill>
                  <a:schemeClr val="tx1"/>
                </a:solidFill>
                <a:latin typeface="Arial" panose="020B0604020202020204" pitchFamily="34" charset="0"/>
                <a:cs typeface="Arial" panose="020B0604020202020204" pitchFamily="34" charset="0"/>
              </a:endParaRPr>
            </a:p>
          </p:txBody>
        </p:sp>
        <p:sp>
          <p:nvSpPr>
            <p:cNvPr id="39" name="Block Arc 38">
              <a:extLst>
                <a:ext uri="{FF2B5EF4-FFF2-40B4-BE49-F238E27FC236}">
                  <a16:creationId xmlns:a16="http://schemas.microsoft.com/office/drawing/2014/main" id="{7B69A14D-A58C-DC56-714D-69C35CB83B8E}"/>
                </a:ext>
              </a:extLst>
            </p:cNvPr>
            <p:cNvSpPr/>
            <p:nvPr/>
          </p:nvSpPr>
          <p:spPr>
            <a:xfrm rot="5400000">
              <a:off x="7856912" y="2031212"/>
              <a:ext cx="1237822" cy="1228021"/>
            </a:xfrm>
            <a:prstGeom prst="blockArc">
              <a:avLst>
                <a:gd name="adj1" fmla="val 13523205"/>
                <a:gd name="adj2" fmla="val 18914067"/>
                <a:gd name="adj3" fmla="val 6463"/>
              </a:avLst>
            </a:prstGeom>
            <a:solidFill>
              <a:srgbClr val="00A1F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40" name="Block Arc 39">
              <a:extLst>
                <a:ext uri="{FF2B5EF4-FFF2-40B4-BE49-F238E27FC236}">
                  <a16:creationId xmlns:a16="http://schemas.microsoft.com/office/drawing/2014/main" id="{0C91B1F2-B317-F8CB-8815-04F3E9001921}"/>
                </a:ext>
              </a:extLst>
            </p:cNvPr>
            <p:cNvSpPr/>
            <p:nvPr/>
          </p:nvSpPr>
          <p:spPr>
            <a:xfrm rot="16200000" flipH="1">
              <a:off x="7856912" y="2031212"/>
              <a:ext cx="1237822" cy="1228021"/>
            </a:xfrm>
            <a:prstGeom prst="blockArc">
              <a:avLst>
                <a:gd name="adj1" fmla="val 13523205"/>
                <a:gd name="adj2" fmla="val 18914067"/>
                <a:gd name="adj3" fmla="val 6463"/>
              </a:avLst>
            </a:prstGeom>
            <a:solidFill>
              <a:srgbClr val="00A1F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649CA688-4353-1405-4E1D-C636E05BA9EE}"/>
                </a:ext>
              </a:extLst>
            </p:cNvPr>
            <p:cNvSpPr>
              <a:spLocks noChangeAspect="1"/>
            </p:cNvSpPr>
            <p:nvPr/>
          </p:nvSpPr>
          <p:spPr>
            <a:xfrm>
              <a:off x="7894867" y="2064266"/>
              <a:ext cx="1161913" cy="1161912"/>
            </a:xfrm>
            <a:custGeom>
              <a:avLst/>
              <a:gdLst>
                <a:gd name="connsiteX0" fmla="*/ 3113484 w 6226968"/>
                <a:gd name="connsiteY0" fmla="*/ 623676 h 6226969"/>
                <a:gd name="connsiteX1" fmla="*/ 623676 w 6226968"/>
                <a:gd name="connsiteY1" fmla="*/ 3113485 h 6226969"/>
                <a:gd name="connsiteX2" fmla="*/ 3113484 w 6226968"/>
                <a:gd name="connsiteY2" fmla="*/ 5603295 h 6226969"/>
                <a:gd name="connsiteX3" fmla="*/ 5603296 w 6226968"/>
                <a:gd name="connsiteY3" fmla="*/ 3113485 h 6226969"/>
                <a:gd name="connsiteX4" fmla="*/ 3113484 w 6226968"/>
                <a:gd name="connsiteY4" fmla="*/ 623676 h 6226969"/>
                <a:gd name="connsiteX5" fmla="*/ 3113484 w 6226968"/>
                <a:gd name="connsiteY5" fmla="*/ 0 h 6226969"/>
                <a:gd name="connsiteX6" fmla="*/ 6226968 w 6226968"/>
                <a:gd name="connsiteY6" fmla="*/ 3113485 h 6226969"/>
                <a:gd name="connsiteX7" fmla="*/ 3113484 w 6226968"/>
                <a:gd name="connsiteY7" fmla="*/ 6226969 h 6226969"/>
                <a:gd name="connsiteX8" fmla="*/ 0 w 6226968"/>
                <a:gd name="connsiteY8" fmla="*/ 3113485 h 6226969"/>
                <a:gd name="connsiteX9" fmla="*/ 3113484 w 6226968"/>
                <a:gd name="connsiteY9" fmla="*/ 0 h 62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8" h="6226969">
                  <a:moveTo>
                    <a:pt x="3113484" y="623676"/>
                  </a:moveTo>
                  <a:cubicBezTo>
                    <a:pt x="1738400" y="623676"/>
                    <a:pt x="623676" y="1738401"/>
                    <a:pt x="623676" y="3113485"/>
                  </a:cubicBezTo>
                  <a:cubicBezTo>
                    <a:pt x="623676" y="4488569"/>
                    <a:pt x="1738400" y="5603295"/>
                    <a:pt x="3113484" y="5603295"/>
                  </a:cubicBezTo>
                  <a:cubicBezTo>
                    <a:pt x="4488568" y="5603295"/>
                    <a:pt x="5603296" y="4488569"/>
                    <a:pt x="5603296" y="3113485"/>
                  </a:cubicBezTo>
                  <a:cubicBezTo>
                    <a:pt x="5603296" y="1738401"/>
                    <a:pt x="4488568" y="623676"/>
                    <a:pt x="3113484" y="623676"/>
                  </a:cubicBezTo>
                  <a:close/>
                  <a:moveTo>
                    <a:pt x="3113484" y="0"/>
                  </a:moveTo>
                  <a:cubicBezTo>
                    <a:pt x="4833016" y="0"/>
                    <a:pt x="6226968" y="1393954"/>
                    <a:pt x="6226968" y="3113485"/>
                  </a:cubicBezTo>
                  <a:cubicBezTo>
                    <a:pt x="6226968" y="4833017"/>
                    <a:pt x="4833016" y="6226969"/>
                    <a:pt x="3113484" y="6226969"/>
                  </a:cubicBezTo>
                  <a:cubicBezTo>
                    <a:pt x="1393952" y="6226969"/>
                    <a:pt x="0" y="4833017"/>
                    <a:pt x="0" y="3113485"/>
                  </a:cubicBezTo>
                  <a:cubicBezTo>
                    <a:pt x="0" y="1393954"/>
                    <a:pt x="1393952" y="0"/>
                    <a:pt x="3113484" y="0"/>
                  </a:cubicBezTo>
                  <a:close/>
                </a:path>
              </a:pathLst>
            </a:custGeom>
            <a:solidFill>
              <a:srgbClr val="FF9900"/>
            </a:solidFill>
            <a:ln>
              <a:noFill/>
              <a:prstDash val="solid"/>
              <a:extLst>
                <a:ext uri="{C807C97D-BFC1-408E-A445-0C87EB9F89A2}">
                  <ask:lineSketchStyleProps xmlns:ask="http://schemas.microsoft.com/office/drawing/2018/sketchyshapes" sd="1219033472">
                    <a:custGeom>
                      <a:avLst/>
                      <a:gdLst>
                        <a:gd name="connsiteX0" fmla="*/ 1800000 w 3600000"/>
                        <a:gd name="connsiteY0" fmla="*/ 450000 h 3600000"/>
                        <a:gd name="connsiteX1" fmla="*/ 450000 w 3600000"/>
                        <a:gd name="connsiteY1" fmla="*/ 1800000 h 3600000"/>
                        <a:gd name="connsiteX2" fmla="*/ 1800000 w 3600000"/>
                        <a:gd name="connsiteY2" fmla="*/ 3150000 h 3600000"/>
                        <a:gd name="connsiteX3" fmla="*/ 3150000 w 3600000"/>
                        <a:gd name="connsiteY3" fmla="*/ 1800000 h 3600000"/>
                        <a:gd name="connsiteX4" fmla="*/ 1800000 w 3600000"/>
                        <a:gd name="connsiteY4" fmla="*/ 450000 h 3600000"/>
                        <a:gd name="connsiteX5" fmla="*/ 1800000 w 3600000"/>
                        <a:gd name="connsiteY5" fmla="*/ 0 h 3600000"/>
                        <a:gd name="connsiteX6" fmla="*/ 3600000 w 3600000"/>
                        <a:gd name="connsiteY6" fmla="*/ 1800000 h 3600000"/>
                        <a:gd name="connsiteX7" fmla="*/ 1800000 w 3600000"/>
                        <a:gd name="connsiteY7" fmla="*/ 3600000 h 3600000"/>
                        <a:gd name="connsiteX8" fmla="*/ 0 w 3600000"/>
                        <a:gd name="connsiteY8" fmla="*/ 1800000 h 3600000"/>
                        <a:gd name="connsiteX9" fmla="*/ 1800000 w 3600000"/>
                        <a:gd name="connsiteY9"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0" h="3600000" fill="none" extrusionOk="0">
                          <a:moveTo>
                            <a:pt x="1800000" y="450000"/>
                          </a:moveTo>
                          <a:cubicBezTo>
                            <a:pt x="915881" y="427593"/>
                            <a:pt x="570980" y="1153356"/>
                            <a:pt x="450000" y="1800000"/>
                          </a:cubicBezTo>
                          <a:cubicBezTo>
                            <a:pt x="464021" y="2566456"/>
                            <a:pt x="1070620" y="3317828"/>
                            <a:pt x="1800000" y="3150000"/>
                          </a:cubicBezTo>
                          <a:cubicBezTo>
                            <a:pt x="2560123" y="3172396"/>
                            <a:pt x="3179528" y="2581754"/>
                            <a:pt x="3150000" y="1800000"/>
                          </a:cubicBezTo>
                          <a:cubicBezTo>
                            <a:pt x="3222922" y="990569"/>
                            <a:pt x="2562713" y="369429"/>
                            <a:pt x="1800000" y="450000"/>
                          </a:cubicBezTo>
                          <a:close/>
                          <a:moveTo>
                            <a:pt x="1800000" y="0"/>
                          </a:moveTo>
                          <a:cubicBezTo>
                            <a:pt x="2737964" y="9220"/>
                            <a:pt x="3459325" y="708824"/>
                            <a:pt x="3600000" y="1800000"/>
                          </a:cubicBezTo>
                          <a:cubicBezTo>
                            <a:pt x="3533400" y="2789385"/>
                            <a:pt x="2721453" y="3451886"/>
                            <a:pt x="1800000" y="3600000"/>
                          </a:cubicBezTo>
                          <a:cubicBezTo>
                            <a:pt x="816007" y="3463110"/>
                            <a:pt x="-164071" y="2889915"/>
                            <a:pt x="0" y="1800000"/>
                          </a:cubicBezTo>
                          <a:cubicBezTo>
                            <a:pt x="-105719" y="994916"/>
                            <a:pt x="869012" y="46907"/>
                            <a:pt x="1800000" y="0"/>
                          </a:cubicBezTo>
                          <a:close/>
                        </a:path>
                        <a:path w="3600000" h="3600000" stroke="0" extrusionOk="0">
                          <a:moveTo>
                            <a:pt x="1800000" y="450000"/>
                          </a:moveTo>
                          <a:cubicBezTo>
                            <a:pt x="944583" y="382253"/>
                            <a:pt x="376294" y="1082079"/>
                            <a:pt x="450000" y="1800000"/>
                          </a:cubicBezTo>
                          <a:cubicBezTo>
                            <a:pt x="535430" y="2563569"/>
                            <a:pt x="961554" y="3152953"/>
                            <a:pt x="1800000" y="3150000"/>
                          </a:cubicBezTo>
                          <a:cubicBezTo>
                            <a:pt x="2505201" y="3189436"/>
                            <a:pt x="3130740" y="2652041"/>
                            <a:pt x="3150000" y="1800000"/>
                          </a:cubicBezTo>
                          <a:cubicBezTo>
                            <a:pt x="3009228" y="977396"/>
                            <a:pt x="2629994" y="490332"/>
                            <a:pt x="1800000" y="450000"/>
                          </a:cubicBezTo>
                          <a:close/>
                          <a:moveTo>
                            <a:pt x="1800000" y="0"/>
                          </a:moveTo>
                          <a:cubicBezTo>
                            <a:pt x="2871384" y="9167"/>
                            <a:pt x="3614450" y="776149"/>
                            <a:pt x="3600000" y="1800000"/>
                          </a:cubicBezTo>
                          <a:cubicBezTo>
                            <a:pt x="3555587" y="2787312"/>
                            <a:pt x="2626187" y="3758100"/>
                            <a:pt x="1800000" y="3600000"/>
                          </a:cubicBezTo>
                          <a:cubicBezTo>
                            <a:pt x="798548" y="3530010"/>
                            <a:pt x="-118823" y="2959243"/>
                            <a:pt x="0" y="1800000"/>
                          </a:cubicBezTo>
                          <a:cubicBezTo>
                            <a:pt x="121452" y="873881"/>
                            <a:pt x="1001123" y="46942"/>
                            <a:pt x="180000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solidFill>
                  <a:schemeClr val="tx1"/>
                </a:solidFill>
                <a:latin typeface="Arial" panose="020B0604020202020204" pitchFamily="34" charset="0"/>
                <a:cs typeface="Arial" panose="020B0604020202020204" pitchFamily="34" charset="0"/>
              </a:endParaRPr>
            </a:p>
          </p:txBody>
        </p:sp>
      </p:grpSp>
      <p:cxnSp>
        <p:nvCxnSpPr>
          <p:cNvPr id="42" name="Straight Arrow Connector 41">
            <a:extLst>
              <a:ext uri="{FF2B5EF4-FFF2-40B4-BE49-F238E27FC236}">
                <a16:creationId xmlns:a16="http://schemas.microsoft.com/office/drawing/2014/main" id="{5B462117-1A6D-8B5A-CA8B-7D5397D250BB}"/>
              </a:ext>
            </a:extLst>
          </p:cNvPr>
          <p:cNvCxnSpPr>
            <a:cxnSpLocks/>
          </p:cNvCxnSpPr>
          <p:nvPr/>
        </p:nvCxnSpPr>
        <p:spPr>
          <a:xfrm>
            <a:off x="2069659" y="5322241"/>
            <a:ext cx="65989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6392BC7-33D6-9BB6-8C09-9612AEBBE1E5}"/>
              </a:ext>
            </a:extLst>
          </p:cNvPr>
          <p:cNvSpPr txBox="1"/>
          <p:nvPr/>
        </p:nvSpPr>
        <p:spPr>
          <a:xfrm>
            <a:off x="483527" y="6156491"/>
            <a:ext cx="1322318" cy="15388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000" i="1" u="none" strike="noStrike" kern="1200" cap="none" spc="0" normalizeH="0" baseline="0" noProof="0" dirty="0">
                <a:ln>
                  <a:noFill/>
                </a:ln>
                <a:effectLst/>
                <a:uLnTx/>
                <a:uFillTx/>
                <a:latin typeface="Arial" panose="020B0604020202020204" pitchFamily="34" charset="0"/>
                <a:cs typeface="Arial" panose="020B0604020202020204" pitchFamily="34" charset="0"/>
              </a:rPr>
              <a:t>CCT Sub2, 3, and 4</a:t>
            </a:r>
          </a:p>
        </p:txBody>
      </p:sp>
      <p:sp>
        <p:nvSpPr>
          <p:cNvPr id="45" name="TextBox 44">
            <a:extLst>
              <a:ext uri="{FF2B5EF4-FFF2-40B4-BE49-F238E27FC236}">
                <a16:creationId xmlns:a16="http://schemas.microsoft.com/office/drawing/2014/main" id="{C344E35B-27B4-8687-33CA-633EDA3C178E}"/>
              </a:ext>
            </a:extLst>
          </p:cNvPr>
          <p:cNvSpPr txBox="1"/>
          <p:nvPr/>
        </p:nvSpPr>
        <p:spPr>
          <a:xfrm>
            <a:off x="2921581" y="6179696"/>
            <a:ext cx="1322318" cy="15388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000" i="1" u="none" strike="noStrike" kern="1200" cap="none" spc="0" normalizeH="0" baseline="0" noProof="0" dirty="0">
                <a:ln>
                  <a:noFill/>
                </a:ln>
                <a:effectLst/>
                <a:uLnTx/>
                <a:uFillTx/>
                <a:latin typeface="Arial" panose="020B0604020202020204" pitchFamily="34" charset="0"/>
                <a:cs typeface="Arial" panose="020B0604020202020204" pitchFamily="34" charset="0"/>
              </a:rPr>
              <a:t>CCT Sub5 (wax)</a:t>
            </a:r>
          </a:p>
        </p:txBody>
      </p:sp>
      <p:cxnSp>
        <p:nvCxnSpPr>
          <p:cNvPr id="67" name="Straight Connector 66">
            <a:extLst>
              <a:ext uri="{FF2B5EF4-FFF2-40B4-BE49-F238E27FC236}">
                <a16:creationId xmlns:a16="http://schemas.microsoft.com/office/drawing/2014/main" id="{F6828B9A-8C05-478A-B4C4-78F5C40D3838}"/>
              </a:ext>
            </a:extLst>
          </p:cNvPr>
          <p:cNvCxnSpPr>
            <a:cxnSpLocks/>
          </p:cNvCxnSpPr>
          <p:nvPr/>
        </p:nvCxnSpPr>
        <p:spPr>
          <a:xfrm>
            <a:off x="5196598" y="2234873"/>
            <a:ext cx="0" cy="3871156"/>
          </a:xfrm>
          <a:prstGeom prst="line">
            <a:avLst/>
          </a:prstGeom>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59317172-E735-B998-1C80-A8DD04CC4544}"/>
              </a:ext>
            </a:extLst>
          </p:cNvPr>
          <p:cNvSpPr txBox="1"/>
          <p:nvPr/>
        </p:nvSpPr>
        <p:spPr>
          <a:xfrm>
            <a:off x="360037" y="2389444"/>
            <a:ext cx="2046703" cy="1754326"/>
          </a:xfrm>
          <a:prstGeom prst="rect">
            <a:avLst/>
          </a:prstGeom>
          <a:noFill/>
        </p:spPr>
        <p:txBody>
          <a:bodyPr wrap="square">
            <a:spAutoFit/>
          </a:bodyPr>
          <a:lstStyle/>
          <a:p>
            <a:r>
              <a:rPr lang="en-US" dirty="0">
                <a:latin typeface="Arial" panose="020B0604020202020204"/>
              </a:rPr>
              <a:t>Increase in the </a:t>
            </a:r>
            <a:r>
              <a:rPr lang="en-US" dirty="0" err="1">
                <a:latin typeface="Arial" panose="020B0604020202020204"/>
              </a:rPr>
              <a:t>smartshims</a:t>
            </a:r>
            <a:r>
              <a:rPr lang="en-US" dirty="0">
                <a:latin typeface="Arial" panose="020B0604020202020204"/>
              </a:rPr>
              <a:t> </a:t>
            </a:r>
            <a:r>
              <a:rPr lang="en-US" b="1" dirty="0">
                <a:latin typeface="Arial" panose="020B0604020202020204"/>
              </a:rPr>
              <a:t>angle</a:t>
            </a:r>
            <a:r>
              <a:rPr lang="en-US" dirty="0">
                <a:latin typeface="Arial" panose="020B0604020202020204"/>
              </a:rPr>
              <a:t> to increase conductor support during energization</a:t>
            </a:r>
            <a:endParaRPr lang="en-US" dirty="0"/>
          </a:p>
        </p:txBody>
      </p:sp>
      <p:sp>
        <p:nvSpPr>
          <p:cNvPr id="72" name="TextBox 71">
            <a:extLst>
              <a:ext uri="{FF2B5EF4-FFF2-40B4-BE49-F238E27FC236}">
                <a16:creationId xmlns:a16="http://schemas.microsoft.com/office/drawing/2014/main" id="{7E92AA11-DF4A-14AC-4862-DED627F5A534}"/>
              </a:ext>
            </a:extLst>
          </p:cNvPr>
          <p:cNvSpPr txBox="1"/>
          <p:nvPr/>
        </p:nvSpPr>
        <p:spPr>
          <a:xfrm>
            <a:off x="5408156" y="2531329"/>
            <a:ext cx="3571843" cy="1200329"/>
          </a:xfrm>
          <a:prstGeom prst="rect">
            <a:avLst/>
          </a:prstGeom>
          <a:noFill/>
        </p:spPr>
        <p:txBody>
          <a:bodyPr wrap="square">
            <a:spAutoFit/>
          </a:bodyPr>
          <a:lstStyle/>
          <a:p>
            <a:r>
              <a:rPr lang="en-US" dirty="0">
                <a:latin typeface="Arial" panose="020B0604020202020204"/>
              </a:rPr>
              <a:t>Miniaturization of the elements for fabrication of the </a:t>
            </a:r>
            <a:r>
              <a:rPr lang="en-US" dirty="0" err="1">
                <a:latin typeface="Arial" panose="020B0604020202020204"/>
              </a:rPr>
              <a:t>smartshims</a:t>
            </a:r>
            <a:r>
              <a:rPr lang="en-US" dirty="0">
                <a:latin typeface="Arial" panose="020B0604020202020204"/>
              </a:rPr>
              <a:t> allows for a new 3D printed structure during assembly. </a:t>
            </a:r>
            <a:endParaRPr lang="en-US" dirty="0"/>
          </a:p>
        </p:txBody>
      </p:sp>
      <p:pic>
        <p:nvPicPr>
          <p:cNvPr id="4" name="Picture 3" descr="A picture containing indoor&#10;&#10;Description automatically generated">
            <a:extLst>
              <a:ext uri="{FF2B5EF4-FFF2-40B4-BE49-F238E27FC236}">
                <a16:creationId xmlns:a16="http://schemas.microsoft.com/office/drawing/2014/main" id="{F824319E-0188-B55A-F370-2E05057AB9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67933" y="1996997"/>
            <a:ext cx="2374521" cy="1987857"/>
          </a:xfrm>
          <a:prstGeom prst="rect">
            <a:avLst/>
          </a:prstGeom>
          <a:ln w="12700">
            <a:solidFill>
              <a:srgbClr val="000000"/>
            </a:solidFill>
          </a:ln>
        </p:spPr>
      </p:pic>
      <p:grpSp>
        <p:nvGrpSpPr>
          <p:cNvPr id="7" name="Group 6">
            <a:extLst>
              <a:ext uri="{FF2B5EF4-FFF2-40B4-BE49-F238E27FC236}">
                <a16:creationId xmlns:a16="http://schemas.microsoft.com/office/drawing/2014/main" id="{41BB6B40-4FD9-5E33-E1C0-CC0E83809DE8}"/>
              </a:ext>
            </a:extLst>
          </p:cNvPr>
          <p:cNvGrpSpPr>
            <a:grpSpLocks noChangeAspect="1"/>
          </p:cNvGrpSpPr>
          <p:nvPr/>
        </p:nvGrpSpPr>
        <p:grpSpPr>
          <a:xfrm>
            <a:off x="5334537" y="4034152"/>
            <a:ext cx="3817805" cy="2322198"/>
            <a:chOff x="7546022" y="3732663"/>
            <a:chExt cx="4313467" cy="2623687"/>
          </a:xfrm>
        </p:grpSpPr>
        <p:grpSp>
          <p:nvGrpSpPr>
            <p:cNvPr id="46" name="Group 45">
              <a:extLst>
                <a:ext uri="{FF2B5EF4-FFF2-40B4-BE49-F238E27FC236}">
                  <a16:creationId xmlns:a16="http://schemas.microsoft.com/office/drawing/2014/main" id="{7706D9F4-4BCE-C3BC-1596-908F2AE23870}"/>
                </a:ext>
              </a:extLst>
            </p:cNvPr>
            <p:cNvGrpSpPr/>
            <p:nvPr/>
          </p:nvGrpSpPr>
          <p:grpSpPr>
            <a:xfrm>
              <a:off x="7546022" y="3824557"/>
              <a:ext cx="4313467" cy="2375687"/>
              <a:chOff x="1024411" y="3581182"/>
              <a:chExt cx="4313467" cy="2375687"/>
            </a:xfrm>
          </p:grpSpPr>
          <p:pic>
            <p:nvPicPr>
              <p:cNvPr id="47" name="Graphic 46">
                <a:extLst>
                  <a:ext uri="{FF2B5EF4-FFF2-40B4-BE49-F238E27FC236}">
                    <a16:creationId xmlns:a16="http://schemas.microsoft.com/office/drawing/2014/main" id="{3CE26A6F-BD2E-4EE8-699B-25639B089D6F}"/>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52282" t="4263" b="57607"/>
              <a:stretch/>
            </p:blipFill>
            <p:spPr>
              <a:xfrm>
                <a:off x="1500886" y="3581182"/>
                <a:ext cx="3642276" cy="2248973"/>
              </a:xfrm>
              <a:prstGeom prst="rect">
                <a:avLst/>
              </a:prstGeom>
            </p:spPr>
          </p:pic>
          <p:sp>
            <p:nvSpPr>
              <p:cNvPr id="48" name="TextBox 47">
                <a:extLst>
                  <a:ext uri="{FF2B5EF4-FFF2-40B4-BE49-F238E27FC236}">
                    <a16:creationId xmlns:a16="http://schemas.microsoft.com/office/drawing/2014/main" id="{053C4EB4-08C7-695F-F0F6-33F921141CE0}"/>
                  </a:ext>
                </a:extLst>
              </p:cNvPr>
              <p:cNvSpPr txBox="1"/>
              <p:nvPr/>
            </p:nvSpPr>
            <p:spPr>
              <a:xfrm>
                <a:off x="1024411" y="4062200"/>
                <a:ext cx="1065825" cy="452056"/>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Compressed air</a:t>
                </a:r>
              </a:p>
            </p:txBody>
          </p:sp>
          <p:sp>
            <p:nvSpPr>
              <p:cNvPr id="49" name="TextBox 48">
                <a:extLst>
                  <a:ext uri="{FF2B5EF4-FFF2-40B4-BE49-F238E27FC236}">
                    <a16:creationId xmlns:a16="http://schemas.microsoft.com/office/drawing/2014/main" id="{02EFDC29-4A00-B182-C582-AE0B15868231}"/>
                  </a:ext>
                </a:extLst>
              </p:cNvPr>
              <p:cNvSpPr txBox="1"/>
              <p:nvPr/>
            </p:nvSpPr>
            <p:spPr>
              <a:xfrm>
                <a:off x="2595888" y="4049546"/>
                <a:ext cx="1563038" cy="246221"/>
              </a:xfrm>
              <a:prstGeom prst="rect">
                <a:avLst/>
              </a:prstGeom>
              <a:noFill/>
            </p:spPr>
            <p:txBody>
              <a:bodyPr wrap="square" rtlCol="0">
                <a:spAutoFit/>
              </a:bodyPr>
              <a:lstStyle/>
              <a:p>
                <a:pPr algn="ctr"/>
                <a:r>
                  <a:rPr lang="en-US" sz="1000" dirty="0" err="1">
                    <a:latin typeface="Arial" panose="020B0604020202020204" pitchFamily="34" charset="0"/>
                    <a:cs typeface="Arial" panose="020B0604020202020204" pitchFamily="34" charset="0"/>
                  </a:rPr>
                  <a:t>Smartshim</a:t>
                </a:r>
                <a:r>
                  <a:rPr lang="en-US" sz="1000" dirty="0">
                    <a:latin typeface="Arial" panose="020B0604020202020204" pitchFamily="34" charset="0"/>
                    <a:cs typeface="Arial" panose="020B0604020202020204" pitchFamily="34" charset="0"/>
                  </a:rPr>
                  <a:t> left</a:t>
                </a:r>
              </a:p>
            </p:txBody>
          </p:sp>
          <p:sp>
            <p:nvSpPr>
              <p:cNvPr id="50" name="TextBox 49">
                <a:extLst>
                  <a:ext uri="{FF2B5EF4-FFF2-40B4-BE49-F238E27FC236}">
                    <a16:creationId xmlns:a16="http://schemas.microsoft.com/office/drawing/2014/main" id="{A2EF7C2E-D032-3DAD-DA37-F88F7AA8BB88}"/>
                  </a:ext>
                </a:extLst>
              </p:cNvPr>
              <p:cNvSpPr txBox="1"/>
              <p:nvPr/>
            </p:nvSpPr>
            <p:spPr>
              <a:xfrm>
                <a:off x="2626206" y="4717936"/>
                <a:ext cx="1563038" cy="246221"/>
              </a:xfrm>
              <a:prstGeom prst="rect">
                <a:avLst/>
              </a:prstGeom>
              <a:noFill/>
            </p:spPr>
            <p:txBody>
              <a:bodyPr wrap="square" rtlCol="0">
                <a:spAutoFit/>
              </a:bodyPr>
              <a:lstStyle/>
              <a:p>
                <a:pPr algn="ctr"/>
                <a:r>
                  <a:rPr lang="en-US" sz="1000" dirty="0" err="1">
                    <a:latin typeface="Arial" panose="020B0604020202020204" pitchFamily="34" charset="0"/>
                    <a:cs typeface="Arial" panose="020B0604020202020204" pitchFamily="34" charset="0"/>
                  </a:rPr>
                  <a:t>Smartshim</a:t>
                </a:r>
                <a:r>
                  <a:rPr lang="en-US" sz="1000" dirty="0">
                    <a:latin typeface="Arial" panose="020B0604020202020204" pitchFamily="34" charset="0"/>
                    <a:cs typeface="Arial" panose="020B0604020202020204" pitchFamily="34" charset="0"/>
                  </a:rPr>
                  <a:t> right</a:t>
                </a:r>
              </a:p>
            </p:txBody>
          </p:sp>
          <p:sp>
            <p:nvSpPr>
              <p:cNvPr id="51" name="TextBox 50">
                <a:extLst>
                  <a:ext uri="{FF2B5EF4-FFF2-40B4-BE49-F238E27FC236}">
                    <a16:creationId xmlns:a16="http://schemas.microsoft.com/office/drawing/2014/main" id="{F46026BB-EB7E-3F91-99A3-A61451A9C88A}"/>
                  </a:ext>
                </a:extLst>
              </p:cNvPr>
              <p:cNvSpPr txBox="1"/>
              <p:nvPr/>
            </p:nvSpPr>
            <p:spPr>
              <a:xfrm>
                <a:off x="2641425" y="5339980"/>
                <a:ext cx="153720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Vacuum pump</a:t>
                </a:r>
              </a:p>
            </p:txBody>
          </p:sp>
          <p:sp>
            <p:nvSpPr>
              <p:cNvPr id="52" name="TextBox 51">
                <a:extLst>
                  <a:ext uri="{FF2B5EF4-FFF2-40B4-BE49-F238E27FC236}">
                    <a16:creationId xmlns:a16="http://schemas.microsoft.com/office/drawing/2014/main" id="{DA88AD4F-296D-47FD-F699-FB7B72512DD1}"/>
                  </a:ext>
                </a:extLst>
              </p:cNvPr>
              <p:cNvSpPr txBox="1"/>
              <p:nvPr/>
            </p:nvSpPr>
            <p:spPr>
              <a:xfrm>
                <a:off x="1557324" y="5710648"/>
                <a:ext cx="117895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Resin mixer</a:t>
                </a:r>
              </a:p>
            </p:txBody>
          </p:sp>
          <p:sp>
            <p:nvSpPr>
              <p:cNvPr id="55" name="TextBox 54">
                <a:extLst>
                  <a:ext uri="{FF2B5EF4-FFF2-40B4-BE49-F238E27FC236}">
                    <a16:creationId xmlns:a16="http://schemas.microsoft.com/office/drawing/2014/main" id="{5E467FC1-338D-AC08-B2FC-1BF823111082}"/>
                  </a:ext>
                </a:extLst>
              </p:cNvPr>
              <p:cNvSpPr txBox="1"/>
              <p:nvPr/>
            </p:nvSpPr>
            <p:spPr>
              <a:xfrm>
                <a:off x="4158926" y="5710648"/>
                <a:ext cx="117895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Overflow</a:t>
                </a:r>
              </a:p>
            </p:txBody>
          </p:sp>
        </p:grpSp>
        <p:sp>
          <p:nvSpPr>
            <p:cNvPr id="3" name="Rectangle 2">
              <a:extLst>
                <a:ext uri="{FF2B5EF4-FFF2-40B4-BE49-F238E27FC236}">
                  <a16:creationId xmlns:a16="http://schemas.microsoft.com/office/drawing/2014/main" id="{25921A32-873F-78A8-06FF-EEA42C47B6D3}"/>
                </a:ext>
              </a:extLst>
            </p:cNvPr>
            <p:cNvSpPr/>
            <p:nvPr/>
          </p:nvSpPr>
          <p:spPr>
            <a:xfrm>
              <a:off x="7663218" y="3732663"/>
              <a:ext cx="4196271" cy="262368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7D894BB-48D3-2CBA-0946-812CFE337699}"/>
              </a:ext>
            </a:extLst>
          </p:cNvPr>
          <p:cNvGrpSpPr/>
          <p:nvPr/>
        </p:nvGrpSpPr>
        <p:grpSpPr>
          <a:xfrm>
            <a:off x="10004067" y="2003593"/>
            <a:ext cx="319675" cy="339164"/>
            <a:chOff x="7817324" y="1941166"/>
            <a:chExt cx="397346" cy="419784"/>
          </a:xfrm>
        </p:grpSpPr>
        <p:sp>
          <p:nvSpPr>
            <p:cNvPr id="10" name="Rectangle: Rounded Corners 9">
              <a:extLst>
                <a:ext uri="{FF2B5EF4-FFF2-40B4-BE49-F238E27FC236}">
                  <a16:creationId xmlns:a16="http://schemas.microsoft.com/office/drawing/2014/main" id="{C4922AEB-AD97-704A-4DB3-1B73E76AF60A}"/>
                </a:ext>
              </a:extLst>
            </p:cNvPr>
            <p:cNvSpPr/>
            <p:nvPr/>
          </p:nvSpPr>
          <p:spPr>
            <a:xfrm>
              <a:off x="7817324" y="1941166"/>
              <a:ext cx="397346" cy="419784"/>
            </a:xfrm>
            <a:prstGeom prst="roundRect">
              <a:avLst>
                <a:gd name="adj" fmla="val 30090"/>
              </a:avLst>
            </a:prstGeom>
            <a:solidFill>
              <a:srgbClr val="79B979">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AC58D7B-00D4-A9DB-DE2D-BD7736B9C816}"/>
                </a:ext>
              </a:extLst>
            </p:cNvPr>
            <p:cNvSpPr txBox="1"/>
            <p:nvPr/>
          </p:nvSpPr>
          <p:spPr>
            <a:xfrm>
              <a:off x="7944587" y="1952101"/>
              <a:ext cx="227912" cy="342842"/>
            </a:xfrm>
            <a:prstGeom prst="rect">
              <a:avLst/>
            </a:prstGeom>
            <a:noFill/>
          </p:spPr>
          <p:txBody>
            <a:bodyPr wrap="square" lIns="0" tIns="0" rIns="0" bIns="0" rtlCol="0">
              <a:spAutoFit/>
            </a:bodyPr>
            <a:lstStyle/>
            <a:p>
              <a:r>
                <a:rPr lang="en-US" b="0" dirty="0">
                  <a:solidFill>
                    <a:schemeClr val="tx1"/>
                  </a:solidFill>
                  <a:ea typeface="Cambria Math" panose="02040503050406030204" pitchFamily="18" charset="0"/>
                </a:rPr>
                <a:t>a</a:t>
              </a:r>
              <a:endParaRPr lang="en-US" dirty="0">
                <a:solidFill>
                  <a:schemeClr val="tx1"/>
                </a:solidFill>
              </a:endParaRPr>
            </a:p>
          </p:txBody>
        </p:sp>
      </p:grpSp>
      <p:grpSp>
        <p:nvGrpSpPr>
          <p:cNvPr id="12" name="Group 11">
            <a:extLst>
              <a:ext uri="{FF2B5EF4-FFF2-40B4-BE49-F238E27FC236}">
                <a16:creationId xmlns:a16="http://schemas.microsoft.com/office/drawing/2014/main" id="{5641017B-1D18-3DCA-3525-C6FEA507CF38}"/>
              </a:ext>
            </a:extLst>
          </p:cNvPr>
          <p:cNvGrpSpPr/>
          <p:nvPr/>
        </p:nvGrpSpPr>
        <p:grpSpPr>
          <a:xfrm>
            <a:off x="10851411" y="2703472"/>
            <a:ext cx="319675" cy="339164"/>
            <a:chOff x="7817324" y="1941166"/>
            <a:chExt cx="397346" cy="419784"/>
          </a:xfrm>
        </p:grpSpPr>
        <p:sp>
          <p:nvSpPr>
            <p:cNvPr id="13" name="Rectangle: Rounded Corners 12">
              <a:extLst>
                <a:ext uri="{FF2B5EF4-FFF2-40B4-BE49-F238E27FC236}">
                  <a16:creationId xmlns:a16="http://schemas.microsoft.com/office/drawing/2014/main" id="{CF6C0F8B-3589-0E1B-6EBD-FA6FE855DCB5}"/>
                </a:ext>
              </a:extLst>
            </p:cNvPr>
            <p:cNvSpPr/>
            <p:nvPr/>
          </p:nvSpPr>
          <p:spPr>
            <a:xfrm>
              <a:off x="7817324" y="1941166"/>
              <a:ext cx="397346" cy="419784"/>
            </a:xfrm>
            <a:prstGeom prst="roundRect">
              <a:avLst>
                <a:gd name="adj" fmla="val 30090"/>
              </a:avLst>
            </a:prstGeom>
            <a:solidFill>
              <a:srgbClr val="FFD883">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D2E0FE0-17D1-C8F9-7851-926D071378F0}"/>
                </a:ext>
              </a:extLst>
            </p:cNvPr>
            <p:cNvSpPr txBox="1"/>
            <p:nvPr/>
          </p:nvSpPr>
          <p:spPr>
            <a:xfrm>
              <a:off x="7944587" y="1952101"/>
              <a:ext cx="227912" cy="342842"/>
            </a:xfrm>
            <a:prstGeom prst="rect">
              <a:avLst/>
            </a:prstGeom>
            <a:noFill/>
          </p:spPr>
          <p:txBody>
            <a:bodyPr wrap="square" lIns="0" tIns="0" rIns="0" bIns="0" rtlCol="0">
              <a:spAutoFit/>
            </a:bodyPr>
            <a:lstStyle/>
            <a:p>
              <a:r>
                <a:rPr lang="en-US" dirty="0">
                  <a:ea typeface="Cambria Math" panose="02040503050406030204" pitchFamily="18" charset="0"/>
                </a:rPr>
                <a:t>b</a:t>
              </a:r>
              <a:endParaRPr lang="en-US" dirty="0">
                <a:solidFill>
                  <a:schemeClr val="tx1"/>
                </a:solidFill>
              </a:endParaRPr>
            </a:p>
          </p:txBody>
        </p:sp>
      </p:grpSp>
      <p:grpSp>
        <p:nvGrpSpPr>
          <p:cNvPr id="15" name="Group 14">
            <a:extLst>
              <a:ext uri="{FF2B5EF4-FFF2-40B4-BE49-F238E27FC236}">
                <a16:creationId xmlns:a16="http://schemas.microsoft.com/office/drawing/2014/main" id="{BA6435EF-AC70-5217-8DC7-E9E1503F2BE5}"/>
              </a:ext>
            </a:extLst>
          </p:cNvPr>
          <p:cNvGrpSpPr/>
          <p:nvPr/>
        </p:nvGrpSpPr>
        <p:grpSpPr>
          <a:xfrm>
            <a:off x="9519462" y="4646647"/>
            <a:ext cx="319675" cy="339164"/>
            <a:chOff x="7817324" y="1941166"/>
            <a:chExt cx="397346" cy="419784"/>
          </a:xfrm>
        </p:grpSpPr>
        <p:sp>
          <p:nvSpPr>
            <p:cNvPr id="17" name="Rectangle: Rounded Corners 16">
              <a:extLst>
                <a:ext uri="{FF2B5EF4-FFF2-40B4-BE49-F238E27FC236}">
                  <a16:creationId xmlns:a16="http://schemas.microsoft.com/office/drawing/2014/main" id="{DD6E3CDB-81A3-C9FC-3771-7FCDAA384C09}"/>
                </a:ext>
              </a:extLst>
            </p:cNvPr>
            <p:cNvSpPr/>
            <p:nvPr/>
          </p:nvSpPr>
          <p:spPr>
            <a:xfrm>
              <a:off x="7817324" y="1941166"/>
              <a:ext cx="397346" cy="419784"/>
            </a:xfrm>
            <a:prstGeom prst="roundRect">
              <a:avLst>
                <a:gd name="adj" fmla="val 30090"/>
              </a:avLst>
            </a:prstGeom>
            <a:solidFill>
              <a:srgbClr val="79B979">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4E5197A-6274-B68B-99E1-B259474B4F02}"/>
                </a:ext>
              </a:extLst>
            </p:cNvPr>
            <p:cNvSpPr txBox="1"/>
            <p:nvPr/>
          </p:nvSpPr>
          <p:spPr>
            <a:xfrm>
              <a:off x="7944587" y="1952101"/>
              <a:ext cx="227912" cy="342842"/>
            </a:xfrm>
            <a:prstGeom prst="rect">
              <a:avLst/>
            </a:prstGeom>
            <a:noFill/>
          </p:spPr>
          <p:txBody>
            <a:bodyPr wrap="square" lIns="0" tIns="0" rIns="0" bIns="0" rtlCol="0">
              <a:spAutoFit/>
            </a:bodyPr>
            <a:lstStyle/>
            <a:p>
              <a:r>
                <a:rPr lang="en-US" b="0" dirty="0">
                  <a:solidFill>
                    <a:schemeClr val="tx1"/>
                  </a:solidFill>
                  <a:ea typeface="Cambria Math" panose="02040503050406030204" pitchFamily="18" charset="0"/>
                </a:rPr>
                <a:t>a</a:t>
              </a:r>
              <a:endParaRPr lang="en-US" dirty="0">
                <a:solidFill>
                  <a:schemeClr val="tx1"/>
                </a:solidFill>
              </a:endParaRPr>
            </a:p>
          </p:txBody>
        </p:sp>
      </p:grpSp>
      <p:grpSp>
        <p:nvGrpSpPr>
          <p:cNvPr id="19" name="Group 18">
            <a:extLst>
              <a:ext uri="{FF2B5EF4-FFF2-40B4-BE49-F238E27FC236}">
                <a16:creationId xmlns:a16="http://schemas.microsoft.com/office/drawing/2014/main" id="{E8B179C9-2D94-AE0E-D0CA-E95EF922D9A0}"/>
              </a:ext>
            </a:extLst>
          </p:cNvPr>
          <p:cNvGrpSpPr/>
          <p:nvPr/>
        </p:nvGrpSpPr>
        <p:grpSpPr>
          <a:xfrm>
            <a:off x="11149306" y="4703330"/>
            <a:ext cx="319675" cy="339164"/>
            <a:chOff x="7817324" y="1941166"/>
            <a:chExt cx="397346" cy="419784"/>
          </a:xfrm>
        </p:grpSpPr>
        <p:sp>
          <p:nvSpPr>
            <p:cNvPr id="20" name="Rectangle: Rounded Corners 19">
              <a:extLst>
                <a:ext uri="{FF2B5EF4-FFF2-40B4-BE49-F238E27FC236}">
                  <a16:creationId xmlns:a16="http://schemas.microsoft.com/office/drawing/2014/main" id="{68925541-1772-EA7A-AF0F-7A7858556960}"/>
                </a:ext>
              </a:extLst>
            </p:cNvPr>
            <p:cNvSpPr/>
            <p:nvPr/>
          </p:nvSpPr>
          <p:spPr>
            <a:xfrm>
              <a:off x="7817324" y="1941166"/>
              <a:ext cx="397346" cy="419784"/>
            </a:xfrm>
            <a:prstGeom prst="roundRect">
              <a:avLst>
                <a:gd name="adj" fmla="val 30090"/>
              </a:avLst>
            </a:prstGeom>
            <a:solidFill>
              <a:srgbClr val="FFD883">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6674BEC-BB51-EBE3-E9C5-0EBADE60E418}"/>
                </a:ext>
              </a:extLst>
            </p:cNvPr>
            <p:cNvSpPr txBox="1"/>
            <p:nvPr/>
          </p:nvSpPr>
          <p:spPr>
            <a:xfrm>
              <a:off x="7944587" y="1952101"/>
              <a:ext cx="227912" cy="342842"/>
            </a:xfrm>
            <a:prstGeom prst="rect">
              <a:avLst/>
            </a:prstGeom>
            <a:noFill/>
          </p:spPr>
          <p:txBody>
            <a:bodyPr wrap="square" lIns="0" tIns="0" rIns="0" bIns="0" rtlCol="0">
              <a:spAutoFit/>
            </a:bodyPr>
            <a:lstStyle/>
            <a:p>
              <a:r>
                <a:rPr lang="en-US" dirty="0">
                  <a:ea typeface="Cambria Math" panose="02040503050406030204" pitchFamily="18" charset="0"/>
                </a:rPr>
                <a:t>b</a:t>
              </a:r>
              <a:endParaRPr lang="en-US" dirty="0">
                <a:solidFill>
                  <a:schemeClr val="tx1"/>
                </a:solidFill>
              </a:endParaRPr>
            </a:p>
          </p:txBody>
        </p:sp>
      </p:grpSp>
      <p:grpSp>
        <p:nvGrpSpPr>
          <p:cNvPr id="25" name="Group 24">
            <a:extLst>
              <a:ext uri="{FF2B5EF4-FFF2-40B4-BE49-F238E27FC236}">
                <a16:creationId xmlns:a16="http://schemas.microsoft.com/office/drawing/2014/main" id="{D774B92B-1655-99D0-2C2D-7C88398D6116}"/>
              </a:ext>
            </a:extLst>
          </p:cNvPr>
          <p:cNvGrpSpPr/>
          <p:nvPr/>
        </p:nvGrpSpPr>
        <p:grpSpPr>
          <a:xfrm>
            <a:off x="6499790" y="4604752"/>
            <a:ext cx="175786" cy="193372"/>
            <a:chOff x="7817324" y="1925705"/>
            <a:chExt cx="397346" cy="435245"/>
          </a:xfrm>
        </p:grpSpPr>
        <p:sp>
          <p:nvSpPr>
            <p:cNvPr id="30" name="Rectangle: Rounded Corners 29">
              <a:extLst>
                <a:ext uri="{FF2B5EF4-FFF2-40B4-BE49-F238E27FC236}">
                  <a16:creationId xmlns:a16="http://schemas.microsoft.com/office/drawing/2014/main" id="{40996C02-52C4-7145-FF18-C5787B722FBF}"/>
                </a:ext>
              </a:extLst>
            </p:cNvPr>
            <p:cNvSpPr/>
            <p:nvPr/>
          </p:nvSpPr>
          <p:spPr>
            <a:xfrm>
              <a:off x="7817324" y="1941166"/>
              <a:ext cx="397346" cy="419784"/>
            </a:xfrm>
            <a:prstGeom prst="roundRect">
              <a:avLst>
                <a:gd name="adj" fmla="val 30090"/>
              </a:avLst>
            </a:prstGeom>
            <a:solidFill>
              <a:srgbClr val="79B979">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44" name="TextBox 43">
              <a:extLst>
                <a:ext uri="{FF2B5EF4-FFF2-40B4-BE49-F238E27FC236}">
                  <a16:creationId xmlns:a16="http://schemas.microsoft.com/office/drawing/2014/main" id="{43BC1BA5-8DF0-C262-82C0-FFEE7098B7DB}"/>
                </a:ext>
              </a:extLst>
            </p:cNvPr>
            <p:cNvSpPr txBox="1"/>
            <p:nvPr/>
          </p:nvSpPr>
          <p:spPr>
            <a:xfrm>
              <a:off x="7941684" y="1925705"/>
              <a:ext cx="227911" cy="269351"/>
            </a:xfrm>
            <a:prstGeom prst="rect">
              <a:avLst/>
            </a:prstGeom>
            <a:noFill/>
          </p:spPr>
          <p:txBody>
            <a:bodyPr wrap="square" lIns="0" tIns="0" rIns="0" bIns="0" rtlCol="0">
              <a:spAutoFit/>
            </a:bodyPr>
            <a:lstStyle/>
            <a:p>
              <a:r>
                <a:rPr lang="en-US" sz="1100" b="0" dirty="0">
                  <a:solidFill>
                    <a:schemeClr val="tx1"/>
                  </a:solidFill>
                  <a:ea typeface="Cambria Math" panose="02040503050406030204" pitchFamily="18" charset="0"/>
                </a:rPr>
                <a:t>a</a:t>
              </a:r>
              <a:endParaRPr lang="en-US" sz="1100" dirty="0">
                <a:solidFill>
                  <a:schemeClr val="tx1"/>
                </a:solidFill>
              </a:endParaRPr>
            </a:p>
          </p:txBody>
        </p:sp>
      </p:grpSp>
      <p:grpSp>
        <p:nvGrpSpPr>
          <p:cNvPr id="53" name="Group 52">
            <a:extLst>
              <a:ext uri="{FF2B5EF4-FFF2-40B4-BE49-F238E27FC236}">
                <a16:creationId xmlns:a16="http://schemas.microsoft.com/office/drawing/2014/main" id="{9D5CA2D6-B8EB-598F-1446-6832B402E819}"/>
              </a:ext>
            </a:extLst>
          </p:cNvPr>
          <p:cNvGrpSpPr/>
          <p:nvPr/>
        </p:nvGrpSpPr>
        <p:grpSpPr>
          <a:xfrm>
            <a:off x="6499790" y="5153040"/>
            <a:ext cx="175786" cy="186503"/>
            <a:chOff x="7817324" y="1941166"/>
            <a:chExt cx="397346" cy="419784"/>
          </a:xfrm>
        </p:grpSpPr>
        <p:sp>
          <p:nvSpPr>
            <p:cNvPr id="54" name="Rectangle: Rounded Corners 53">
              <a:extLst>
                <a:ext uri="{FF2B5EF4-FFF2-40B4-BE49-F238E27FC236}">
                  <a16:creationId xmlns:a16="http://schemas.microsoft.com/office/drawing/2014/main" id="{E62EB529-8252-F94C-2780-69B0C1316065}"/>
                </a:ext>
              </a:extLst>
            </p:cNvPr>
            <p:cNvSpPr/>
            <p:nvPr/>
          </p:nvSpPr>
          <p:spPr>
            <a:xfrm>
              <a:off x="7817324" y="1941166"/>
              <a:ext cx="397346" cy="419784"/>
            </a:xfrm>
            <a:prstGeom prst="roundRect">
              <a:avLst>
                <a:gd name="adj" fmla="val 30090"/>
              </a:avLst>
            </a:prstGeom>
            <a:solidFill>
              <a:srgbClr val="FFD883">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6" name="TextBox 55">
              <a:extLst>
                <a:ext uri="{FF2B5EF4-FFF2-40B4-BE49-F238E27FC236}">
                  <a16:creationId xmlns:a16="http://schemas.microsoft.com/office/drawing/2014/main" id="{583D2FA4-3EAC-F4F4-A604-83F46F65A765}"/>
                </a:ext>
              </a:extLst>
            </p:cNvPr>
            <p:cNvSpPr txBox="1"/>
            <p:nvPr/>
          </p:nvSpPr>
          <p:spPr>
            <a:xfrm>
              <a:off x="7944587" y="1946228"/>
              <a:ext cx="227911" cy="269351"/>
            </a:xfrm>
            <a:prstGeom prst="rect">
              <a:avLst/>
            </a:prstGeom>
            <a:noFill/>
          </p:spPr>
          <p:txBody>
            <a:bodyPr wrap="square" lIns="0" tIns="0" rIns="0" bIns="0" rtlCol="0">
              <a:spAutoFit/>
            </a:bodyPr>
            <a:lstStyle/>
            <a:p>
              <a:r>
                <a:rPr lang="en-US" sz="1100" dirty="0">
                  <a:ea typeface="Cambria Math" panose="02040503050406030204" pitchFamily="18" charset="0"/>
                </a:rPr>
                <a:t>b</a:t>
              </a:r>
              <a:endParaRPr lang="en-US" sz="1100" dirty="0">
                <a:solidFill>
                  <a:schemeClr val="tx1"/>
                </a:solidFill>
              </a:endParaRPr>
            </a:p>
          </p:txBody>
        </p:sp>
      </p:grpSp>
      <p:grpSp>
        <p:nvGrpSpPr>
          <p:cNvPr id="58" name="Group 57">
            <a:extLst>
              <a:ext uri="{FF2B5EF4-FFF2-40B4-BE49-F238E27FC236}">
                <a16:creationId xmlns:a16="http://schemas.microsoft.com/office/drawing/2014/main" id="{38AE2189-F0DB-D0F0-2F5A-E5629A89A237}"/>
              </a:ext>
            </a:extLst>
          </p:cNvPr>
          <p:cNvGrpSpPr/>
          <p:nvPr/>
        </p:nvGrpSpPr>
        <p:grpSpPr>
          <a:xfrm>
            <a:off x="8317706" y="4580854"/>
            <a:ext cx="175786" cy="193372"/>
            <a:chOff x="7817324" y="1925705"/>
            <a:chExt cx="397346" cy="435245"/>
          </a:xfrm>
        </p:grpSpPr>
        <p:sp>
          <p:nvSpPr>
            <p:cNvPr id="59" name="Rectangle: Rounded Corners 58">
              <a:extLst>
                <a:ext uri="{FF2B5EF4-FFF2-40B4-BE49-F238E27FC236}">
                  <a16:creationId xmlns:a16="http://schemas.microsoft.com/office/drawing/2014/main" id="{2D4CD8DB-BA6B-EDCF-7A78-3AAAB57B2992}"/>
                </a:ext>
              </a:extLst>
            </p:cNvPr>
            <p:cNvSpPr/>
            <p:nvPr/>
          </p:nvSpPr>
          <p:spPr>
            <a:xfrm>
              <a:off x="7817324" y="1941166"/>
              <a:ext cx="397346" cy="419784"/>
            </a:xfrm>
            <a:prstGeom prst="roundRect">
              <a:avLst>
                <a:gd name="adj" fmla="val 30090"/>
              </a:avLst>
            </a:prstGeom>
            <a:solidFill>
              <a:srgbClr val="79B979">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60" name="TextBox 59">
              <a:extLst>
                <a:ext uri="{FF2B5EF4-FFF2-40B4-BE49-F238E27FC236}">
                  <a16:creationId xmlns:a16="http://schemas.microsoft.com/office/drawing/2014/main" id="{1541F51D-6A1A-66BC-4361-DDBCA94AFC6F}"/>
                </a:ext>
              </a:extLst>
            </p:cNvPr>
            <p:cNvSpPr txBox="1"/>
            <p:nvPr/>
          </p:nvSpPr>
          <p:spPr>
            <a:xfrm>
              <a:off x="7941684" y="1925705"/>
              <a:ext cx="227911" cy="269351"/>
            </a:xfrm>
            <a:prstGeom prst="rect">
              <a:avLst/>
            </a:prstGeom>
            <a:noFill/>
          </p:spPr>
          <p:txBody>
            <a:bodyPr wrap="square" lIns="0" tIns="0" rIns="0" bIns="0" rtlCol="0">
              <a:spAutoFit/>
            </a:bodyPr>
            <a:lstStyle/>
            <a:p>
              <a:r>
                <a:rPr lang="en-US" sz="1100" b="0" dirty="0">
                  <a:solidFill>
                    <a:schemeClr val="tx1"/>
                  </a:solidFill>
                  <a:ea typeface="Cambria Math" panose="02040503050406030204" pitchFamily="18" charset="0"/>
                </a:rPr>
                <a:t>a</a:t>
              </a:r>
              <a:endParaRPr lang="en-US" sz="1100" dirty="0">
                <a:solidFill>
                  <a:schemeClr val="tx1"/>
                </a:solidFill>
              </a:endParaRPr>
            </a:p>
          </p:txBody>
        </p:sp>
      </p:grpSp>
      <p:grpSp>
        <p:nvGrpSpPr>
          <p:cNvPr id="61" name="Group 60">
            <a:extLst>
              <a:ext uri="{FF2B5EF4-FFF2-40B4-BE49-F238E27FC236}">
                <a16:creationId xmlns:a16="http://schemas.microsoft.com/office/drawing/2014/main" id="{CD8078CE-D157-2BE3-6B77-D69AB644A62D}"/>
              </a:ext>
            </a:extLst>
          </p:cNvPr>
          <p:cNvGrpSpPr/>
          <p:nvPr/>
        </p:nvGrpSpPr>
        <p:grpSpPr>
          <a:xfrm>
            <a:off x="8317706" y="5129142"/>
            <a:ext cx="175786" cy="186503"/>
            <a:chOff x="7817324" y="1941166"/>
            <a:chExt cx="397346" cy="419784"/>
          </a:xfrm>
        </p:grpSpPr>
        <p:sp>
          <p:nvSpPr>
            <p:cNvPr id="62" name="Rectangle: Rounded Corners 61">
              <a:extLst>
                <a:ext uri="{FF2B5EF4-FFF2-40B4-BE49-F238E27FC236}">
                  <a16:creationId xmlns:a16="http://schemas.microsoft.com/office/drawing/2014/main" id="{EFDE293C-42C9-7A40-76AB-6773AF20AB78}"/>
                </a:ext>
              </a:extLst>
            </p:cNvPr>
            <p:cNvSpPr/>
            <p:nvPr/>
          </p:nvSpPr>
          <p:spPr>
            <a:xfrm>
              <a:off x="7817324" y="1941166"/>
              <a:ext cx="397346" cy="419784"/>
            </a:xfrm>
            <a:prstGeom prst="roundRect">
              <a:avLst>
                <a:gd name="adj" fmla="val 30090"/>
              </a:avLst>
            </a:prstGeom>
            <a:solidFill>
              <a:srgbClr val="FFD883">
                <a:alpha val="65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63" name="TextBox 62">
              <a:extLst>
                <a:ext uri="{FF2B5EF4-FFF2-40B4-BE49-F238E27FC236}">
                  <a16:creationId xmlns:a16="http://schemas.microsoft.com/office/drawing/2014/main" id="{10D55B36-55AD-D6F6-3070-C7E9B33FDF79}"/>
                </a:ext>
              </a:extLst>
            </p:cNvPr>
            <p:cNvSpPr txBox="1"/>
            <p:nvPr/>
          </p:nvSpPr>
          <p:spPr>
            <a:xfrm>
              <a:off x="7944587" y="1946228"/>
              <a:ext cx="227911" cy="269351"/>
            </a:xfrm>
            <a:prstGeom prst="rect">
              <a:avLst/>
            </a:prstGeom>
            <a:noFill/>
          </p:spPr>
          <p:txBody>
            <a:bodyPr wrap="square" lIns="0" tIns="0" rIns="0" bIns="0" rtlCol="0">
              <a:spAutoFit/>
            </a:bodyPr>
            <a:lstStyle/>
            <a:p>
              <a:r>
                <a:rPr lang="en-US" sz="1100" dirty="0">
                  <a:ea typeface="Cambria Math" panose="02040503050406030204" pitchFamily="18" charset="0"/>
                </a:rPr>
                <a:t>b</a:t>
              </a:r>
              <a:endParaRPr lang="en-US" sz="1100" dirty="0">
                <a:solidFill>
                  <a:schemeClr val="tx1"/>
                </a:solidFill>
              </a:endParaRPr>
            </a:p>
          </p:txBody>
        </p:sp>
      </p:grpSp>
    </p:spTree>
    <p:extLst>
      <p:ext uri="{BB962C8B-B14F-4D97-AF65-F5344CB8AC3E}">
        <p14:creationId xmlns:p14="http://schemas.microsoft.com/office/powerpoint/2010/main" val="4115144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Introduction and motivation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wax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The wax CCT coil</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216681"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379577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Introduction and motivation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wax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The wax CCT coil</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20</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9255450"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731199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4. Conclusions and next steps</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21</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TextBox 2">
            <a:extLst>
              <a:ext uri="{FF2B5EF4-FFF2-40B4-BE49-F238E27FC236}">
                <a16:creationId xmlns:a16="http://schemas.microsoft.com/office/drawing/2014/main" id="{BD03B8EB-C6ED-F524-E9F5-944E983CE22C}"/>
              </a:ext>
            </a:extLst>
          </p:cNvPr>
          <p:cNvSpPr txBox="1"/>
          <p:nvPr/>
        </p:nvSpPr>
        <p:spPr>
          <a:xfrm>
            <a:off x="639233" y="1416526"/>
            <a:ext cx="11416133" cy="4330673"/>
          </a:xfrm>
          <a:prstGeom prst="rect">
            <a:avLst/>
          </a:prstGeom>
          <a:noFill/>
        </p:spPr>
        <p:txBody>
          <a:bodyPr wrap="square">
            <a:spAutoFit/>
          </a:bodyPr>
          <a:lstStyle/>
          <a:p>
            <a:pPr marL="225425" indent="-225425">
              <a:lnSpc>
                <a:spcPct val="110000"/>
              </a:lnSpc>
              <a:spcBef>
                <a:spcPts val="800"/>
              </a:spcBef>
              <a:buClr>
                <a:srgbClr val="4198B5"/>
              </a:buClr>
              <a:buFont typeface="Arial"/>
              <a:buChar char="•"/>
              <a:defRPr/>
            </a:pPr>
            <a:r>
              <a:rPr lang="en-US" sz="2400" dirty="0">
                <a:solidFill>
                  <a:srgbClr val="00303C"/>
                </a:solidFill>
                <a:latin typeface="Arial" panose="020B0604020202020204"/>
              </a:rPr>
              <a:t>A method to successfully impregnate CCT magnets based on the VPI method has been developed.</a:t>
            </a:r>
            <a:endPar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endParaRP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The paraffin wax interfacial strength with copper wire has been characterized, showing two orders of magnitude lower adhesion in relation to the epoxy resin used for previous CCT magnets (i.e. Mix61).</a:t>
            </a: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400" dirty="0">
                <a:solidFill>
                  <a:srgbClr val="00303C"/>
                </a:solidFill>
                <a:latin typeface="Arial" panose="020B0604020202020204"/>
              </a:rPr>
              <a:t>A low friction system has the potential to reduce some of the phenomena normally associated with training.</a:t>
            </a: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The test of magnet showed </a:t>
            </a:r>
            <a:r>
              <a:rPr kumimoji="0" lang="en-US" sz="3600" b="1" i="0" u="none" strike="noStrike" kern="1200" cap="none" spc="0" normalizeH="0" baseline="0" noProof="0" dirty="0">
                <a:ln>
                  <a:noFill/>
                </a:ln>
                <a:solidFill>
                  <a:srgbClr val="00303C"/>
                </a:solidFill>
                <a:effectLst/>
                <a:uLnTx/>
                <a:uFillTx/>
                <a:latin typeface="Arial" panose="020B0604020202020204"/>
                <a:ea typeface="+mn-ea"/>
                <a:cs typeface="+mn-cs"/>
              </a:rPr>
              <a:t>no training </a:t>
            </a: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in the </a:t>
            </a:r>
            <a:r>
              <a:rPr kumimoji="0" lang="en-US" sz="2400" b="0" i="0" u="none" strike="noStrike" kern="1200" cap="none" spc="0" normalizeH="0" baseline="0" noProof="0" dirty="0" err="1">
                <a:ln>
                  <a:noFill/>
                </a:ln>
                <a:solidFill>
                  <a:srgbClr val="00303C"/>
                </a:solidFill>
                <a:effectLst/>
                <a:uLnTx/>
                <a:uFillTx/>
                <a:latin typeface="Arial" panose="020B0604020202020204"/>
                <a:ea typeface="+mn-ea"/>
                <a:cs typeface="+mn-cs"/>
              </a:rPr>
              <a:t>wa</a:t>
            </a:r>
            <a:r>
              <a:rPr lang="en-US" sz="2400" dirty="0">
                <a:solidFill>
                  <a:srgbClr val="00303C"/>
                </a:solidFill>
                <a:latin typeface="Arial" panose="020B0604020202020204"/>
              </a:rPr>
              <a:t>x layer!</a:t>
            </a: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Towards a “full” wax subscale (inner + outer layer).</a:t>
            </a:r>
          </a:p>
        </p:txBody>
      </p:sp>
    </p:spTree>
    <p:extLst>
      <p:ext uri="{BB962C8B-B14F-4D97-AF65-F5344CB8AC3E}">
        <p14:creationId xmlns:p14="http://schemas.microsoft.com/office/powerpoint/2010/main" val="1988211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22</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8" name="Title 7">
            <a:extLst>
              <a:ext uri="{FF2B5EF4-FFF2-40B4-BE49-F238E27FC236}">
                <a16:creationId xmlns:a16="http://schemas.microsoft.com/office/drawing/2014/main" id="{BB04712E-9D3F-6906-62DA-EAF9ED577C3F}"/>
              </a:ext>
            </a:extLst>
          </p:cNvPr>
          <p:cNvSpPr>
            <a:spLocks noGrp="1"/>
          </p:cNvSpPr>
          <p:nvPr>
            <p:ph type="title"/>
          </p:nvPr>
        </p:nvSpPr>
        <p:spPr>
          <a:xfrm>
            <a:off x="3816351" y="2472266"/>
            <a:ext cx="4218515" cy="1502833"/>
          </a:xfrm>
        </p:spPr>
        <p:txBody>
          <a:bodyPr/>
          <a:lstStyle/>
          <a:p>
            <a:r>
              <a:rPr lang="en-US" sz="8000" dirty="0"/>
              <a:t>Thanks!</a:t>
            </a:r>
          </a:p>
        </p:txBody>
      </p:sp>
    </p:spTree>
    <p:extLst>
      <p:ext uri="{BB962C8B-B14F-4D97-AF65-F5344CB8AC3E}">
        <p14:creationId xmlns:p14="http://schemas.microsoft.com/office/powerpoint/2010/main" val="3805011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Additional slides</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9" name="Group 8">
            <a:extLst>
              <a:ext uri="{FF2B5EF4-FFF2-40B4-BE49-F238E27FC236}">
                <a16:creationId xmlns:a16="http://schemas.microsoft.com/office/drawing/2014/main" id="{876DBE80-A542-3CB2-CF9F-CAB119681A01}"/>
              </a:ext>
            </a:extLst>
          </p:cNvPr>
          <p:cNvGrpSpPr/>
          <p:nvPr/>
        </p:nvGrpSpPr>
        <p:grpSpPr>
          <a:xfrm flipV="1">
            <a:off x="3842876" y="2229808"/>
            <a:ext cx="8087543" cy="3524317"/>
            <a:chOff x="3842876" y="2661609"/>
            <a:chExt cx="8087543" cy="3524317"/>
          </a:xfrm>
        </p:grpSpPr>
        <p:pic>
          <p:nvPicPr>
            <p:cNvPr id="11" name="Picture 10">
              <a:extLst>
                <a:ext uri="{FF2B5EF4-FFF2-40B4-BE49-F238E27FC236}">
                  <a16:creationId xmlns:a16="http://schemas.microsoft.com/office/drawing/2014/main" id="{D94356B5-38DB-F4C1-AD50-3BA8AEF12BE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287181" y="2661609"/>
              <a:ext cx="2643238" cy="3524317"/>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C0CDFE07-DA29-1BF9-94F2-1B030D4D0A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23522" y="2671112"/>
              <a:ext cx="2510339" cy="3505314"/>
            </a:xfrm>
            <a:prstGeom prst="rect">
              <a:avLst/>
            </a:prstGeom>
          </p:spPr>
        </p:pic>
        <p:pic>
          <p:nvPicPr>
            <p:cNvPr id="15" name="Picture 14" descr="A close-up of a pipe&#10;&#10;Description automatically generated with low confidence">
              <a:extLst>
                <a:ext uri="{FF2B5EF4-FFF2-40B4-BE49-F238E27FC236}">
                  <a16:creationId xmlns:a16="http://schemas.microsoft.com/office/drawing/2014/main" id="{E12DA6B7-D494-FC2B-4E79-CA0F50E481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3403524" y="3110461"/>
              <a:ext cx="3514816" cy="2636112"/>
            </a:xfrm>
            <a:prstGeom prst="rect">
              <a:avLst/>
            </a:prstGeom>
          </p:spPr>
        </p:pic>
      </p:grpSp>
      <p:sp>
        <p:nvSpPr>
          <p:cNvPr id="17" name="TextBox 16">
            <a:extLst>
              <a:ext uri="{FF2B5EF4-FFF2-40B4-BE49-F238E27FC236}">
                <a16:creationId xmlns:a16="http://schemas.microsoft.com/office/drawing/2014/main" id="{9CDFEF44-6997-4947-FD98-16327CFB3FBF}"/>
              </a:ext>
            </a:extLst>
          </p:cNvPr>
          <p:cNvSpPr txBox="1"/>
          <p:nvPr/>
        </p:nvSpPr>
        <p:spPr>
          <a:xfrm>
            <a:off x="4484850" y="1869976"/>
            <a:ext cx="1264292" cy="369332"/>
          </a:xfrm>
          <a:prstGeom prst="rect">
            <a:avLst/>
          </a:prstGeom>
          <a:noFill/>
        </p:spPr>
        <p:txBody>
          <a:bodyPr wrap="square" rtlCol="0">
            <a:spAutoFit/>
          </a:bodyPr>
          <a:lstStyle/>
          <a:p>
            <a:r>
              <a:rPr lang="en-US" dirty="0"/>
              <a:t>Iteration 1</a:t>
            </a:r>
          </a:p>
        </p:txBody>
      </p:sp>
      <p:sp>
        <p:nvSpPr>
          <p:cNvPr id="19" name="TextBox 18">
            <a:extLst>
              <a:ext uri="{FF2B5EF4-FFF2-40B4-BE49-F238E27FC236}">
                <a16:creationId xmlns:a16="http://schemas.microsoft.com/office/drawing/2014/main" id="{C21DD5B5-8641-2094-FAF7-11108D9C976F}"/>
              </a:ext>
            </a:extLst>
          </p:cNvPr>
          <p:cNvSpPr txBox="1"/>
          <p:nvPr/>
        </p:nvSpPr>
        <p:spPr>
          <a:xfrm>
            <a:off x="7294558" y="1869976"/>
            <a:ext cx="2047673" cy="369332"/>
          </a:xfrm>
          <a:prstGeom prst="rect">
            <a:avLst/>
          </a:prstGeom>
          <a:noFill/>
        </p:spPr>
        <p:txBody>
          <a:bodyPr wrap="square" rtlCol="0">
            <a:spAutoFit/>
          </a:bodyPr>
          <a:lstStyle/>
          <a:p>
            <a:r>
              <a:rPr lang="en-US" dirty="0"/>
              <a:t>Iteration 2</a:t>
            </a:r>
          </a:p>
        </p:txBody>
      </p:sp>
      <p:sp>
        <p:nvSpPr>
          <p:cNvPr id="20" name="TextBox 19">
            <a:extLst>
              <a:ext uri="{FF2B5EF4-FFF2-40B4-BE49-F238E27FC236}">
                <a16:creationId xmlns:a16="http://schemas.microsoft.com/office/drawing/2014/main" id="{B2F79D5E-CEA8-CBD7-E72B-5FAEE3D14D22}"/>
              </a:ext>
            </a:extLst>
          </p:cNvPr>
          <p:cNvSpPr txBox="1"/>
          <p:nvPr/>
        </p:nvSpPr>
        <p:spPr>
          <a:xfrm>
            <a:off x="10011807" y="1869976"/>
            <a:ext cx="2047673" cy="369332"/>
          </a:xfrm>
          <a:prstGeom prst="rect">
            <a:avLst/>
          </a:prstGeom>
          <a:noFill/>
        </p:spPr>
        <p:txBody>
          <a:bodyPr wrap="square" rtlCol="0">
            <a:spAutoFit/>
          </a:bodyPr>
          <a:lstStyle/>
          <a:p>
            <a:r>
              <a:rPr lang="en-US" dirty="0"/>
              <a:t>Iteration 3</a:t>
            </a:r>
          </a:p>
        </p:txBody>
      </p:sp>
      <p:sp>
        <p:nvSpPr>
          <p:cNvPr id="21" name="TextBox 20">
            <a:extLst>
              <a:ext uri="{FF2B5EF4-FFF2-40B4-BE49-F238E27FC236}">
                <a16:creationId xmlns:a16="http://schemas.microsoft.com/office/drawing/2014/main" id="{7152DCF7-0111-D954-2BCE-C04A5B1EBAC5}"/>
              </a:ext>
            </a:extLst>
          </p:cNvPr>
          <p:cNvSpPr txBox="1"/>
          <p:nvPr/>
        </p:nvSpPr>
        <p:spPr>
          <a:xfrm>
            <a:off x="438149" y="2266325"/>
            <a:ext cx="3316855" cy="3693319"/>
          </a:xfrm>
          <a:prstGeom prst="rect">
            <a:avLst/>
          </a:prstGeom>
          <a:noFill/>
        </p:spPr>
        <p:txBody>
          <a:bodyPr wrap="square">
            <a:spAutoFit/>
          </a:bodyPr>
          <a:lstStyle/>
          <a:p>
            <a:pPr marL="342900" indent="-342900">
              <a:buFont typeface="Arial" panose="020B0604020202020204" pitchFamily="34" charset="0"/>
              <a:buChar char="•"/>
            </a:pPr>
            <a:r>
              <a:rPr lang="en-US" dirty="0"/>
              <a:t>The overall filling of the grooves and cable improved with each iteration.</a:t>
            </a:r>
          </a:p>
          <a:p>
            <a:pPr marL="342900" indent="-342900">
              <a:buFont typeface="Arial" panose="020B0604020202020204" pitchFamily="34" charset="0"/>
              <a:buChar char="•"/>
            </a:pPr>
            <a:r>
              <a:rPr lang="en-US" dirty="0"/>
              <a:t>The incremental improvements in the set-up lead to the complete filling of all the main cavities.</a:t>
            </a:r>
          </a:p>
          <a:p>
            <a:pPr marL="342900" indent="-342900">
              <a:buFont typeface="Arial" panose="020B0604020202020204" pitchFamily="34" charset="0"/>
              <a:buChar char="•"/>
            </a:pPr>
            <a:r>
              <a:rPr lang="en-US" dirty="0"/>
              <a:t>The higher temperature uniformity led to a uniform flow of wax along the outer surface of the mandrel.</a:t>
            </a:r>
          </a:p>
          <a:p>
            <a:pPr marL="342900" indent="-34290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AA5D5CF3-02B1-7B21-71A3-5CCD884F0D01}"/>
              </a:ext>
            </a:extLst>
          </p:cNvPr>
          <p:cNvSpPr txBox="1"/>
          <p:nvPr/>
        </p:nvSpPr>
        <p:spPr>
          <a:xfrm>
            <a:off x="718788" y="1260230"/>
            <a:ext cx="6317012" cy="369332"/>
          </a:xfrm>
          <a:prstGeom prst="rect">
            <a:avLst/>
          </a:prstGeom>
          <a:noFill/>
        </p:spPr>
        <p:txBody>
          <a:bodyPr wrap="square">
            <a:spAutoFit/>
          </a:bodyPr>
          <a:lstStyle/>
          <a:p>
            <a:r>
              <a:rPr lang="en-US" dirty="0">
                <a:latin typeface="Arial" panose="020B0604020202020204"/>
              </a:rPr>
              <a:t>Iterative progress on the wax VPI</a:t>
            </a:r>
            <a:endParaRPr lang="en-US" dirty="0"/>
          </a:p>
        </p:txBody>
      </p:sp>
      <p:cxnSp>
        <p:nvCxnSpPr>
          <p:cNvPr id="4" name="Straight Connector 3">
            <a:extLst>
              <a:ext uri="{FF2B5EF4-FFF2-40B4-BE49-F238E27FC236}">
                <a16:creationId xmlns:a16="http://schemas.microsoft.com/office/drawing/2014/main" id="{97C0D7B8-E5C0-E539-95BA-A324E266A17C}"/>
              </a:ext>
            </a:extLst>
          </p:cNvPr>
          <p:cNvCxnSpPr/>
          <p:nvPr/>
        </p:nvCxnSpPr>
        <p:spPr>
          <a:xfrm>
            <a:off x="744408" y="1683587"/>
            <a:ext cx="955675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7440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Additional slides</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pic>
        <p:nvPicPr>
          <p:cNvPr id="7" name="Picture 6" descr="Map&#10;&#10;Description automatically generated">
            <a:extLst>
              <a:ext uri="{FF2B5EF4-FFF2-40B4-BE49-F238E27FC236}">
                <a16:creationId xmlns:a16="http://schemas.microsoft.com/office/drawing/2014/main" id="{354EA211-689D-BD64-E188-246CA3B4C57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497" y="1925320"/>
            <a:ext cx="12197497" cy="3886839"/>
          </a:xfrm>
          <a:prstGeom prst="rect">
            <a:avLst/>
          </a:prstGeom>
        </p:spPr>
      </p:pic>
    </p:spTree>
    <p:extLst>
      <p:ext uri="{BB962C8B-B14F-4D97-AF65-F5344CB8AC3E}">
        <p14:creationId xmlns:p14="http://schemas.microsoft.com/office/powerpoint/2010/main" val="406922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Introduction and motivation</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4" name="TextBox 13">
            <a:extLst>
              <a:ext uri="{FF2B5EF4-FFF2-40B4-BE49-F238E27FC236}">
                <a16:creationId xmlns:a16="http://schemas.microsoft.com/office/drawing/2014/main" id="{BD2E77B6-7E5A-4994-A0E6-C85947C7F791}"/>
              </a:ext>
            </a:extLst>
          </p:cNvPr>
          <p:cNvSpPr txBox="1"/>
          <p:nvPr/>
        </p:nvSpPr>
        <p:spPr>
          <a:xfrm>
            <a:off x="8001927" y="1729532"/>
            <a:ext cx="4053439" cy="3890104"/>
          </a:xfrm>
          <a:prstGeom prst="rect">
            <a:avLst/>
          </a:prstGeom>
          <a:noFill/>
        </p:spPr>
        <p:txBody>
          <a:bodyPr wrap="square">
            <a:spAutoFit/>
          </a:bodyPr>
          <a:lstStyle/>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200" b="0" i="0" u="none" strike="noStrike" kern="1200" cap="none" spc="0" normalizeH="0" baseline="0" noProof="0" dirty="0">
                <a:ln>
                  <a:noFill/>
                </a:ln>
                <a:solidFill>
                  <a:srgbClr val="00303C"/>
                </a:solidFill>
                <a:effectLst/>
                <a:uLnTx/>
                <a:uFillTx/>
                <a:latin typeface="Arial" panose="020B0604020202020204"/>
                <a:ea typeface="+mn-ea"/>
                <a:cs typeface="+mn-cs"/>
              </a:rPr>
              <a:t>CCT subscale magnet has been demonstrated as an agile platform to </a:t>
            </a:r>
            <a:r>
              <a:rPr kumimoji="0" lang="en-US" sz="2200" b="1" i="0" u="none" strike="noStrike" kern="1200" cap="none" spc="0" normalizeH="0" baseline="0" noProof="0" dirty="0">
                <a:ln>
                  <a:noFill/>
                </a:ln>
                <a:solidFill>
                  <a:srgbClr val="00303C"/>
                </a:solidFill>
                <a:effectLst/>
                <a:uLnTx/>
                <a:uFillTx/>
                <a:latin typeface="Arial" panose="020B0604020202020204"/>
                <a:ea typeface="+mn-ea"/>
                <a:cs typeface="+mn-cs"/>
              </a:rPr>
              <a:t>investigate fundamental aspects of CCT </a:t>
            </a:r>
            <a:r>
              <a:rPr kumimoji="0" lang="en-US" sz="2200" b="0" i="0" u="none" strike="noStrike" kern="1200" cap="none" spc="0" normalizeH="0" baseline="0" noProof="0" dirty="0">
                <a:ln>
                  <a:noFill/>
                </a:ln>
                <a:solidFill>
                  <a:srgbClr val="00303C"/>
                </a:solidFill>
                <a:effectLst/>
                <a:uLnTx/>
                <a:uFillTx/>
                <a:latin typeface="Arial" panose="020B0604020202020204"/>
                <a:ea typeface="+mn-ea"/>
                <a:cs typeface="+mn-cs"/>
              </a:rPr>
              <a:t>magnets.</a:t>
            </a: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200" dirty="0">
                <a:solidFill>
                  <a:srgbClr val="00303C"/>
                </a:solidFill>
                <a:latin typeface="Arial" panose="020B0604020202020204"/>
              </a:rPr>
              <a:t>Fundamental iterations on the manufacturing of the coils and structural assemblies have a higher turn-around rate. </a:t>
            </a:r>
            <a:endParaRPr kumimoji="0" lang="en-US" sz="2200" b="0" i="0" u="none" strike="noStrike" kern="1200" cap="none" spc="0" normalizeH="0" baseline="0" noProof="0" dirty="0">
              <a:ln>
                <a:noFill/>
              </a:ln>
              <a:solidFill>
                <a:srgbClr val="00303C"/>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7B37CB3F-D050-E1C9-AF1E-F1701DC2AD17}"/>
              </a:ext>
            </a:extLst>
          </p:cNvPr>
          <p:cNvGrpSpPr>
            <a:grpSpLocks noChangeAspect="1"/>
          </p:cNvGrpSpPr>
          <p:nvPr/>
        </p:nvGrpSpPr>
        <p:grpSpPr>
          <a:xfrm>
            <a:off x="-259937" y="1015034"/>
            <a:ext cx="4223845" cy="5291152"/>
            <a:chOff x="-742950" y="16844449"/>
            <a:chExt cx="12384736" cy="15514189"/>
          </a:xfrm>
        </p:grpSpPr>
        <p:pic>
          <p:nvPicPr>
            <p:cNvPr id="37" name="Picture 36" descr="Schematic&#10;&#10;Description automatically generated">
              <a:extLst>
                <a:ext uri="{FF2B5EF4-FFF2-40B4-BE49-F238E27FC236}">
                  <a16:creationId xmlns:a16="http://schemas.microsoft.com/office/drawing/2014/main" id="{0CFFB1D1-8D8A-B36C-4663-F6E7524183A3}"/>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815292"/>
              <a:ext cx="6782398" cy="13733825"/>
            </a:xfrm>
            <a:prstGeom prst="rect">
              <a:avLst/>
            </a:prstGeom>
            <a:noFill/>
            <a:ln>
              <a:noFill/>
            </a:ln>
          </p:spPr>
        </p:pic>
        <p:sp>
          <p:nvSpPr>
            <p:cNvPr id="39" name="Freeform: Shape 38">
              <a:extLst>
                <a:ext uri="{FF2B5EF4-FFF2-40B4-BE49-F238E27FC236}">
                  <a16:creationId xmlns:a16="http://schemas.microsoft.com/office/drawing/2014/main" id="{B37227E0-C1AF-BF25-A0E5-B030ADC5090F}"/>
                </a:ext>
              </a:extLst>
            </p:cNvPr>
            <p:cNvSpPr>
              <a:spLocks noChangeAspect="1"/>
            </p:cNvSpPr>
            <p:nvPr/>
          </p:nvSpPr>
          <p:spPr>
            <a:xfrm>
              <a:off x="7814" y="18321743"/>
              <a:ext cx="6542219" cy="13057363"/>
            </a:xfrm>
            <a:custGeom>
              <a:avLst/>
              <a:gdLst>
                <a:gd name="connsiteX0" fmla="*/ 0 w 6545702"/>
                <a:gd name="connsiteY0" fmla="*/ 0 h 13064314"/>
                <a:gd name="connsiteX1" fmla="*/ 1271186 w 6545702"/>
                <a:gd name="connsiteY1" fmla="*/ 0 h 13064314"/>
                <a:gd name="connsiteX2" fmla="*/ 1744044 w 6545702"/>
                <a:gd name="connsiteY2" fmla="*/ 105986 h 13064314"/>
                <a:gd name="connsiteX3" fmla="*/ 6524694 w 6545702"/>
                <a:gd name="connsiteY3" fmla="*/ 5193076 h 13064314"/>
                <a:gd name="connsiteX4" fmla="*/ 6545702 w 6545702"/>
                <a:gd name="connsiteY4" fmla="*/ 5310712 h 13064314"/>
                <a:gd name="connsiteX5" fmla="*/ 6545702 w 6545702"/>
                <a:gd name="connsiteY5" fmla="*/ 7759886 h 13064314"/>
                <a:gd name="connsiteX6" fmla="*/ 6524694 w 6545702"/>
                <a:gd name="connsiteY6" fmla="*/ 7877520 h 13064314"/>
                <a:gd name="connsiteX7" fmla="*/ 1744044 w 6545702"/>
                <a:gd name="connsiteY7" fmla="*/ 12964612 h 13064314"/>
                <a:gd name="connsiteX8" fmla="*/ 1299224 w 6545702"/>
                <a:gd name="connsiteY8" fmla="*/ 13064314 h 13064314"/>
                <a:gd name="connsiteX9" fmla="*/ 0 w 6545702"/>
                <a:gd name="connsiteY9" fmla="*/ 13064314 h 13064314"/>
                <a:gd name="connsiteX10" fmla="*/ 0 w 6545702"/>
                <a:gd name="connsiteY10" fmla="*/ 10639298 h 13064314"/>
                <a:gd name="connsiteX11" fmla="*/ 4104002 w 6545702"/>
                <a:gd name="connsiteY11" fmla="*/ 6535298 h 13064314"/>
                <a:gd name="connsiteX12" fmla="*/ 0 w 6545702"/>
                <a:gd name="connsiteY12" fmla="*/ 2431300 h 1306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5702" h="13064314">
                  <a:moveTo>
                    <a:pt x="0" y="0"/>
                  </a:moveTo>
                  <a:lnTo>
                    <a:pt x="1271186" y="0"/>
                  </a:lnTo>
                  <a:lnTo>
                    <a:pt x="1744044" y="105986"/>
                  </a:lnTo>
                  <a:cubicBezTo>
                    <a:pt x="4152832" y="757833"/>
                    <a:pt x="6020116" y="2727263"/>
                    <a:pt x="6524694" y="5193076"/>
                  </a:cubicBezTo>
                  <a:lnTo>
                    <a:pt x="6545702" y="5310712"/>
                  </a:lnTo>
                  <a:lnTo>
                    <a:pt x="6545702" y="7759886"/>
                  </a:lnTo>
                  <a:lnTo>
                    <a:pt x="6524694" y="7877520"/>
                  </a:lnTo>
                  <a:cubicBezTo>
                    <a:pt x="6020116" y="10343336"/>
                    <a:pt x="4152832" y="12312766"/>
                    <a:pt x="1744044" y="12964612"/>
                  </a:cubicBezTo>
                  <a:lnTo>
                    <a:pt x="1299224" y="13064314"/>
                  </a:lnTo>
                  <a:lnTo>
                    <a:pt x="0" y="13064314"/>
                  </a:lnTo>
                  <a:lnTo>
                    <a:pt x="0" y="10639298"/>
                  </a:lnTo>
                  <a:cubicBezTo>
                    <a:pt x="2266578" y="10639298"/>
                    <a:pt x="4104002" y="8801878"/>
                    <a:pt x="4104002" y="6535298"/>
                  </a:cubicBezTo>
                  <a:cubicBezTo>
                    <a:pt x="4104002" y="4268722"/>
                    <a:pt x="2266578" y="2431300"/>
                    <a:pt x="0" y="2431300"/>
                  </a:cubicBezTo>
                  <a:close/>
                </a:path>
              </a:pathLst>
            </a:cu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sz="1000"/>
            </a:p>
          </p:txBody>
        </p:sp>
        <p:sp>
          <p:nvSpPr>
            <p:cNvPr id="40" name="Oval 39">
              <a:extLst>
                <a:ext uri="{FF2B5EF4-FFF2-40B4-BE49-F238E27FC236}">
                  <a16:creationId xmlns:a16="http://schemas.microsoft.com/office/drawing/2014/main" id="{291260F7-DD26-B378-0955-19D7AEFBC95C}"/>
                </a:ext>
              </a:extLst>
            </p:cNvPr>
            <p:cNvSpPr/>
            <p:nvPr/>
          </p:nvSpPr>
          <p:spPr>
            <a:xfrm>
              <a:off x="-742950" y="23567168"/>
              <a:ext cx="2381250" cy="2666999"/>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p>
          </p:txBody>
        </p:sp>
        <p:sp>
          <p:nvSpPr>
            <p:cNvPr id="41" name="Oval 40">
              <a:extLst>
                <a:ext uri="{FF2B5EF4-FFF2-40B4-BE49-F238E27FC236}">
                  <a16:creationId xmlns:a16="http://schemas.microsoft.com/office/drawing/2014/main" id="{A0A3A2DA-FB0D-CC4B-8448-63ACB4AE1472}"/>
                </a:ext>
              </a:extLst>
            </p:cNvPr>
            <p:cNvSpPr/>
            <p:nvPr/>
          </p:nvSpPr>
          <p:spPr>
            <a:xfrm>
              <a:off x="6362379" y="24703354"/>
              <a:ext cx="360000" cy="360000"/>
            </a:xfrm>
            <a:prstGeom prst="ellipse">
              <a:avLst/>
            </a:prstGeom>
            <a:solidFill>
              <a:srgbClr val="0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rgbClr val="000000"/>
                </a:solidFill>
              </a:endParaRPr>
            </a:p>
          </p:txBody>
        </p:sp>
        <p:sp>
          <p:nvSpPr>
            <p:cNvPr id="42" name="Text Placeholder 12">
              <a:extLst>
                <a:ext uri="{FF2B5EF4-FFF2-40B4-BE49-F238E27FC236}">
                  <a16:creationId xmlns:a16="http://schemas.microsoft.com/office/drawing/2014/main" id="{BD312281-B923-A61E-3C81-18503D97DB65}"/>
                </a:ext>
              </a:extLst>
            </p:cNvPr>
            <p:cNvSpPr txBox="1">
              <a:spLocks/>
            </p:cNvSpPr>
            <p:nvPr/>
          </p:nvSpPr>
          <p:spPr>
            <a:xfrm>
              <a:off x="5347242" y="19289484"/>
              <a:ext cx="5227884" cy="1353625"/>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1800" b="0" dirty="0">
                  <a:solidFill>
                    <a:srgbClr val="000000"/>
                  </a:solidFill>
                </a:rPr>
                <a:t>Aluminum shell</a:t>
              </a:r>
            </a:p>
          </p:txBody>
        </p:sp>
        <p:cxnSp>
          <p:nvCxnSpPr>
            <p:cNvPr id="43" name="Straight Arrow Connector 42">
              <a:extLst>
                <a:ext uri="{FF2B5EF4-FFF2-40B4-BE49-F238E27FC236}">
                  <a16:creationId xmlns:a16="http://schemas.microsoft.com/office/drawing/2014/main" id="{8770F1D4-F90F-57A4-DD71-863D596D2625}"/>
                </a:ext>
              </a:extLst>
            </p:cNvPr>
            <p:cNvCxnSpPr>
              <a:cxnSpLocks/>
              <a:stCxn id="42" idx="1"/>
            </p:cNvCxnSpPr>
            <p:nvPr/>
          </p:nvCxnSpPr>
          <p:spPr>
            <a:xfrm flipH="1">
              <a:off x="4083251" y="19966297"/>
              <a:ext cx="1263990" cy="1055744"/>
            </a:xfrm>
            <a:prstGeom prst="straightConnector1">
              <a:avLst/>
            </a:prstGeom>
            <a:ln w="31750">
              <a:solidFill>
                <a:srgbClr val="0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Text Placeholder 12">
              <a:extLst>
                <a:ext uri="{FF2B5EF4-FFF2-40B4-BE49-F238E27FC236}">
                  <a16:creationId xmlns:a16="http://schemas.microsoft.com/office/drawing/2014/main" id="{BE85B3D2-B7D1-CF74-73FA-A48F5F4A1FC5}"/>
                </a:ext>
              </a:extLst>
            </p:cNvPr>
            <p:cNvSpPr txBox="1">
              <a:spLocks/>
            </p:cNvSpPr>
            <p:nvPr/>
          </p:nvSpPr>
          <p:spPr>
            <a:xfrm>
              <a:off x="5932823" y="21334981"/>
              <a:ext cx="5604076" cy="1353625"/>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1800" b="0" dirty="0" err="1">
                  <a:solidFill>
                    <a:srgbClr val="00A1FF"/>
                  </a:solidFill>
                </a:rPr>
                <a:t>Smartshim</a:t>
              </a:r>
              <a:endParaRPr lang="en-US" sz="1800" b="0" dirty="0">
                <a:solidFill>
                  <a:srgbClr val="00A1FF"/>
                </a:solidFill>
              </a:endParaRPr>
            </a:p>
          </p:txBody>
        </p:sp>
        <p:cxnSp>
          <p:nvCxnSpPr>
            <p:cNvPr id="45" name="Straight Arrow Connector 44">
              <a:extLst>
                <a:ext uri="{FF2B5EF4-FFF2-40B4-BE49-F238E27FC236}">
                  <a16:creationId xmlns:a16="http://schemas.microsoft.com/office/drawing/2014/main" id="{34735EF5-ED20-6C42-B3D5-18C3712C85FA}"/>
                </a:ext>
              </a:extLst>
            </p:cNvPr>
            <p:cNvCxnSpPr>
              <a:cxnSpLocks/>
            </p:cNvCxnSpPr>
            <p:nvPr/>
          </p:nvCxnSpPr>
          <p:spPr>
            <a:xfrm flipH="1">
              <a:off x="3744978" y="22143224"/>
              <a:ext cx="3018846" cy="1319715"/>
            </a:xfrm>
            <a:prstGeom prst="straightConnector1">
              <a:avLst/>
            </a:prstGeom>
            <a:ln w="31750">
              <a:solidFill>
                <a:srgbClr val="00A1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D904817C-F2AD-332D-9505-36A694F39653}"/>
                </a:ext>
              </a:extLst>
            </p:cNvPr>
            <p:cNvSpPr txBox="1">
              <a:spLocks/>
            </p:cNvSpPr>
            <p:nvPr/>
          </p:nvSpPr>
          <p:spPr>
            <a:xfrm>
              <a:off x="5366743" y="27824085"/>
              <a:ext cx="4315644" cy="2977958"/>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1800" b="0" dirty="0">
                  <a:solidFill>
                    <a:srgbClr val="FF0000"/>
                  </a:solidFill>
                </a:rPr>
                <a:t>Nb</a:t>
              </a:r>
              <a:r>
                <a:rPr lang="en-US" sz="1800" b="0" baseline="-25000" dirty="0">
                  <a:solidFill>
                    <a:srgbClr val="FF0000"/>
                  </a:solidFill>
                </a:rPr>
                <a:t>3</a:t>
              </a:r>
              <a:r>
                <a:rPr lang="en-US" sz="1800" b="0" dirty="0">
                  <a:solidFill>
                    <a:srgbClr val="FF0000"/>
                  </a:solidFill>
                </a:rPr>
                <a:t>Sn individual turn</a:t>
              </a:r>
            </a:p>
          </p:txBody>
        </p:sp>
        <p:cxnSp>
          <p:nvCxnSpPr>
            <p:cNvPr id="47" name="Straight Arrow Connector 46">
              <a:extLst>
                <a:ext uri="{FF2B5EF4-FFF2-40B4-BE49-F238E27FC236}">
                  <a16:creationId xmlns:a16="http://schemas.microsoft.com/office/drawing/2014/main" id="{A11057FA-DE52-F4B0-9226-E782A7BFF3D4}"/>
                </a:ext>
              </a:extLst>
            </p:cNvPr>
            <p:cNvCxnSpPr>
              <a:cxnSpLocks/>
              <a:stCxn id="46" idx="0"/>
            </p:cNvCxnSpPr>
            <p:nvPr/>
          </p:nvCxnSpPr>
          <p:spPr>
            <a:xfrm flipH="1" flipV="1">
              <a:off x="3549650" y="26553735"/>
              <a:ext cx="3974916" cy="1270350"/>
            </a:xfrm>
            <a:prstGeom prst="straightConnector1">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DA8FA80-AE8F-A922-4F11-0551E908642D}"/>
                </a:ext>
              </a:extLst>
            </p:cNvPr>
            <p:cNvSpPr txBox="1"/>
            <p:nvPr/>
          </p:nvSpPr>
          <p:spPr>
            <a:xfrm>
              <a:off x="6236568" y="24083145"/>
              <a:ext cx="5405218" cy="2977958"/>
            </a:xfrm>
            <a:prstGeom prst="rect">
              <a:avLst/>
            </a:prstGeom>
          </p:spPr>
          <p:txBody>
            <a:bodyPr wrap="square" lIns="228589" tIns="228589" rIns="228589" bIns="228589" rtlCol="0">
              <a:spAutoFit/>
            </a:bodyPr>
            <a:lstStyle/>
            <a:p>
              <a:pPr marR="0" indent="-342883" algn="ctr" defTabSz="4388900" rtl="0" eaLnBrk="1" fontAlgn="auto" latinLnBrk="0" hangingPunct="1">
                <a:lnSpc>
                  <a:spcPct val="100000"/>
                </a:lnSpc>
                <a:spcBef>
                  <a:spcPct val="20000"/>
                </a:spcBef>
                <a:spcAft>
                  <a:spcPts val="0"/>
                </a:spcAft>
                <a:buClrTx/>
                <a:buSzTx/>
                <a:buFont typeface="Arial" pitchFamily="34" charset="0"/>
                <a:buNone/>
                <a:tabLst/>
              </a:pPr>
              <a:r>
                <a:rPr kumimoji="0" lang="en-US" i="0" u="none" strike="noStrike" kern="1200" cap="none" spc="0" normalizeH="0" baseline="0" noProof="0" dirty="0">
                  <a:ln>
                    <a:noFill/>
                  </a:ln>
                  <a:solidFill>
                    <a:srgbClr val="000000"/>
                  </a:solidFill>
                  <a:effectLst/>
                  <a:uLnTx/>
                  <a:uFillTx/>
                  <a:latin typeface="+mn-lt"/>
                  <a:ea typeface="+mn-ea"/>
                  <a:cs typeface="+mn-cs"/>
                </a:rPr>
                <a:t>Strain gauge location</a:t>
              </a:r>
            </a:p>
          </p:txBody>
        </p:sp>
        <p:sp>
          <p:nvSpPr>
            <p:cNvPr id="49" name="Text Placeholder 12">
              <a:extLst>
                <a:ext uri="{FF2B5EF4-FFF2-40B4-BE49-F238E27FC236}">
                  <a16:creationId xmlns:a16="http://schemas.microsoft.com/office/drawing/2014/main" id="{20ADDD88-5ABF-FA2F-0A3D-BA98DB6924B2}"/>
                </a:ext>
              </a:extLst>
            </p:cNvPr>
            <p:cNvSpPr txBox="1">
              <a:spLocks/>
            </p:cNvSpPr>
            <p:nvPr/>
          </p:nvSpPr>
          <p:spPr>
            <a:xfrm>
              <a:off x="1879479" y="31005013"/>
              <a:ext cx="4162925" cy="1353625"/>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1800" b="0" dirty="0">
                  <a:solidFill>
                    <a:srgbClr val="FF9100"/>
                  </a:solidFill>
                </a:rPr>
                <a:t>Rib</a:t>
              </a:r>
            </a:p>
          </p:txBody>
        </p:sp>
        <p:cxnSp>
          <p:nvCxnSpPr>
            <p:cNvPr id="50" name="Straight Arrow Connector 49">
              <a:extLst>
                <a:ext uri="{FF2B5EF4-FFF2-40B4-BE49-F238E27FC236}">
                  <a16:creationId xmlns:a16="http://schemas.microsoft.com/office/drawing/2014/main" id="{F738EE95-B128-9B2D-D96C-CC58095F9F63}"/>
                </a:ext>
              </a:extLst>
            </p:cNvPr>
            <p:cNvCxnSpPr>
              <a:cxnSpLocks/>
              <a:stCxn id="49" idx="0"/>
            </p:cNvCxnSpPr>
            <p:nvPr/>
          </p:nvCxnSpPr>
          <p:spPr>
            <a:xfrm flipH="1" flipV="1">
              <a:off x="1849692" y="28384501"/>
              <a:ext cx="2111250" cy="2620512"/>
            </a:xfrm>
            <a:prstGeom prst="straightConnector1">
              <a:avLst/>
            </a:prstGeom>
            <a:ln w="31750">
              <a:solidFill>
                <a:srgbClr val="FF91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Text Placeholder 12">
              <a:extLst>
                <a:ext uri="{FF2B5EF4-FFF2-40B4-BE49-F238E27FC236}">
                  <a16:creationId xmlns:a16="http://schemas.microsoft.com/office/drawing/2014/main" id="{4F112925-7DCE-AFAF-8C4F-18DF1F163858}"/>
                </a:ext>
              </a:extLst>
            </p:cNvPr>
            <p:cNvSpPr txBox="1">
              <a:spLocks/>
            </p:cNvSpPr>
            <p:nvPr/>
          </p:nvSpPr>
          <p:spPr>
            <a:xfrm>
              <a:off x="-248900" y="24267398"/>
              <a:ext cx="2051045" cy="1353625"/>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1800" b="0" dirty="0">
                  <a:solidFill>
                    <a:srgbClr val="FF9100"/>
                  </a:solidFill>
                </a:rPr>
                <a:t>Spar</a:t>
              </a:r>
            </a:p>
          </p:txBody>
        </p:sp>
        <p:cxnSp>
          <p:nvCxnSpPr>
            <p:cNvPr id="52" name="Straight Arrow Connector 51">
              <a:extLst>
                <a:ext uri="{FF2B5EF4-FFF2-40B4-BE49-F238E27FC236}">
                  <a16:creationId xmlns:a16="http://schemas.microsoft.com/office/drawing/2014/main" id="{3347CC23-19D0-E8BC-F907-8571799965DD}"/>
                </a:ext>
              </a:extLst>
            </p:cNvPr>
            <p:cNvCxnSpPr>
              <a:cxnSpLocks/>
              <a:stCxn id="51" idx="3"/>
            </p:cNvCxnSpPr>
            <p:nvPr/>
          </p:nvCxnSpPr>
          <p:spPr>
            <a:xfrm>
              <a:off x="1802145" y="24944212"/>
              <a:ext cx="674752" cy="0"/>
            </a:xfrm>
            <a:prstGeom prst="straightConnector1">
              <a:avLst/>
            </a:prstGeom>
            <a:ln w="31750">
              <a:solidFill>
                <a:srgbClr val="FF9100"/>
              </a:solidFill>
              <a:tailEnd type="triangle"/>
            </a:ln>
          </p:spPr>
          <p:style>
            <a:lnRef idx="1">
              <a:schemeClr val="accent1"/>
            </a:lnRef>
            <a:fillRef idx="0">
              <a:schemeClr val="accent1"/>
            </a:fillRef>
            <a:effectRef idx="0">
              <a:schemeClr val="accent1"/>
            </a:effectRef>
            <a:fontRef idx="minor">
              <a:schemeClr val="tx1"/>
            </a:fontRef>
          </p:style>
        </p:cxnSp>
        <p:sp>
          <p:nvSpPr>
            <p:cNvPr id="53" name="Text Placeholder 12">
              <a:extLst>
                <a:ext uri="{FF2B5EF4-FFF2-40B4-BE49-F238E27FC236}">
                  <a16:creationId xmlns:a16="http://schemas.microsoft.com/office/drawing/2014/main" id="{441CC9DE-AE32-A540-D7C9-38FCED4AA390}"/>
                </a:ext>
              </a:extLst>
            </p:cNvPr>
            <p:cNvSpPr txBox="1">
              <a:spLocks/>
            </p:cNvSpPr>
            <p:nvPr/>
          </p:nvSpPr>
          <p:spPr>
            <a:xfrm>
              <a:off x="245006" y="16844449"/>
              <a:ext cx="3176799" cy="1353625"/>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1800" b="0" dirty="0">
                  <a:solidFill>
                    <a:srgbClr val="000000"/>
                  </a:solidFill>
                </a:rPr>
                <a:t>Layer 1</a:t>
              </a:r>
            </a:p>
          </p:txBody>
        </p:sp>
        <p:cxnSp>
          <p:nvCxnSpPr>
            <p:cNvPr id="54" name="Straight Arrow Connector 53">
              <a:extLst>
                <a:ext uri="{FF2B5EF4-FFF2-40B4-BE49-F238E27FC236}">
                  <a16:creationId xmlns:a16="http://schemas.microsoft.com/office/drawing/2014/main" id="{D53A7A68-0608-B11B-F45F-7BF48C83026E}"/>
                </a:ext>
              </a:extLst>
            </p:cNvPr>
            <p:cNvCxnSpPr>
              <a:cxnSpLocks/>
              <a:stCxn id="53" idx="2"/>
            </p:cNvCxnSpPr>
            <p:nvPr/>
          </p:nvCxnSpPr>
          <p:spPr>
            <a:xfrm flipH="1">
              <a:off x="346522" y="18198074"/>
              <a:ext cx="1486886" cy="3680754"/>
            </a:xfrm>
            <a:prstGeom prst="straightConnector1">
              <a:avLst/>
            </a:prstGeom>
            <a:ln w="31750">
              <a:solidFill>
                <a:srgbClr val="0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5" name="Text Placeholder 12">
              <a:extLst>
                <a:ext uri="{FF2B5EF4-FFF2-40B4-BE49-F238E27FC236}">
                  <a16:creationId xmlns:a16="http://schemas.microsoft.com/office/drawing/2014/main" id="{AACF7356-72E3-5DAC-EDB6-A305A9E819CF}"/>
                </a:ext>
              </a:extLst>
            </p:cNvPr>
            <p:cNvSpPr txBox="1">
              <a:spLocks/>
            </p:cNvSpPr>
            <p:nvPr/>
          </p:nvSpPr>
          <p:spPr>
            <a:xfrm>
              <a:off x="2761874" y="17585804"/>
              <a:ext cx="4928297" cy="1353625"/>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1800" b="0" dirty="0">
                  <a:solidFill>
                    <a:srgbClr val="000000"/>
                  </a:solidFill>
                </a:rPr>
                <a:t>Layer 2</a:t>
              </a:r>
            </a:p>
          </p:txBody>
        </p:sp>
        <p:cxnSp>
          <p:nvCxnSpPr>
            <p:cNvPr id="56" name="Straight Arrow Connector 55">
              <a:extLst>
                <a:ext uri="{FF2B5EF4-FFF2-40B4-BE49-F238E27FC236}">
                  <a16:creationId xmlns:a16="http://schemas.microsoft.com/office/drawing/2014/main" id="{B58AF8B7-0229-6017-404A-3008E6368E9E}"/>
                </a:ext>
              </a:extLst>
            </p:cNvPr>
            <p:cNvCxnSpPr>
              <a:cxnSpLocks/>
              <a:stCxn id="55" idx="2"/>
            </p:cNvCxnSpPr>
            <p:nvPr/>
          </p:nvCxnSpPr>
          <p:spPr>
            <a:xfrm flipH="1">
              <a:off x="1992685" y="18939429"/>
              <a:ext cx="3233338" cy="2788105"/>
            </a:xfrm>
            <a:prstGeom prst="straightConnector1">
              <a:avLst/>
            </a:prstGeom>
            <a:ln w="31750">
              <a:solidFill>
                <a:srgbClr val="000000"/>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5850B49C-9734-2E53-AE7F-09388FD5BD07}"/>
              </a:ext>
            </a:extLst>
          </p:cNvPr>
          <p:cNvGrpSpPr>
            <a:grpSpLocks noChangeAspect="1"/>
          </p:cNvGrpSpPr>
          <p:nvPr/>
        </p:nvGrpSpPr>
        <p:grpSpPr>
          <a:xfrm>
            <a:off x="4038882" y="1238388"/>
            <a:ext cx="3535680" cy="5014207"/>
            <a:chOff x="7167880" y="210097"/>
            <a:chExt cx="3535680" cy="5014207"/>
          </a:xfrm>
        </p:grpSpPr>
        <p:sp>
          <p:nvSpPr>
            <p:cNvPr id="73" name="Rectangle: Rounded Corners 72">
              <a:extLst>
                <a:ext uri="{FF2B5EF4-FFF2-40B4-BE49-F238E27FC236}">
                  <a16:creationId xmlns:a16="http://schemas.microsoft.com/office/drawing/2014/main" id="{5A12F1CE-88EF-CBFC-B5F5-EFA90C1F94D5}"/>
                </a:ext>
              </a:extLst>
            </p:cNvPr>
            <p:cNvSpPr/>
            <p:nvPr/>
          </p:nvSpPr>
          <p:spPr>
            <a:xfrm>
              <a:off x="7167880" y="238160"/>
              <a:ext cx="3535680" cy="495808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a16="http://schemas.microsoft.com/office/drawing/2014/main" id="{3AF9DDC9-9D85-ACB2-54AD-F96DDF76BC7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59320" y="210097"/>
              <a:ext cx="3230880" cy="5014207"/>
            </a:xfrm>
            <a:prstGeom prst="rect">
              <a:avLst/>
            </a:prstGeom>
          </p:spPr>
        </p:pic>
      </p:grpSp>
      <p:sp>
        <p:nvSpPr>
          <p:cNvPr id="78" name="TextBox 77">
            <a:extLst>
              <a:ext uri="{FF2B5EF4-FFF2-40B4-BE49-F238E27FC236}">
                <a16:creationId xmlns:a16="http://schemas.microsoft.com/office/drawing/2014/main" id="{EABF634C-3E3C-8AFC-0AE4-0F43FAB686DF}"/>
              </a:ext>
            </a:extLst>
          </p:cNvPr>
          <p:cNvSpPr txBox="1"/>
          <p:nvPr/>
        </p:nvSpPr>
        <p:spPr>
          <a:xfrm>
            <a:off x="-6552" y="6167662"/>
            <a:ext cx="3085292" cy="276999"/>
          </a:xfrm>
          <a:prstGeom prst="rect">
            <a:avLst/>
          </a:prstGeom>
          <a:noFill/>
        </p:spPr>
        <p:txBody>
          <a:bodyPr wrap="square">
            <a:spAutoFit/>
          </a:bodyPr>
          <a:lstStyle/>
          <a:p>
            <a:pPr marL="0" indent="0">
              <a:spcBef>
                <a:spcPts val="0"/>
              </a:spcBef>
            </a:pPr>
            <a:r>
              <a:rPr lang="en-US" sz="1200" b="0" dirty="0">
                <a:solidFill>
                  <a:srgbClr val="000000"/>
                </a:solidFill>
              </a:rPr>
              <a:t>CCT subscale fundamental structure</a:t>
            </a:r>
          </a:p>
        </p:txBody>
      </p:sp>
    </p:spTree>
    <p:extLst>
      <p:ext uri="{BB962C8B-B14F-4D97-AF65-F5344CB8AC3E}">
        <p14:creationId xmlns:p14="http://schemas.microsoft.com/office/powerpoint/2010/main" val="4248018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Introduction and motivation</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TextBox 11">
            <a:extLst>
              <a:ext uri="{FF2B5EF4-FFF2-40B4-BE49-F238E27FC236}">
                <a16:creationId xmlns:a16="http://schemas.microsoft.com/office/drawing/2014/main" id="{647E5FDB-33E1-AC50-AE43-27A846C72091}"/>
              </a:ext>
            </a:extLst>
          </p:cNvPr>
          <p:cNvSpPr txBox="1"/>
          <p:nvPr/>
        </p:nvSpPr>
        <p:spPr>
          <a:xfrm>
            <a:off x="6306294" y="5939445"/>
            <a:ext cx="2540000" cy="369332"/>
          </a:xfrm>
          <a:prstGeom prst="rect">
            <a:avLst/>
          </a:prstGeom>
          <a:noFill/>
        </p:spPr>
        <p:txBody>
          <a:bodyPr wrap="square">
            <a:spAutoFit/>
          </a:bodyPr>
          <a:lstStyle/>
          <a:p>
            <a:r>
              <a:rPr lang="en-US" sz="1800" b="0" dirty="0">
                <a:solidFill>
                  <a:schemeClr val="bg1"/>
                </a:solidFill>
              </a:rPr>
              <a:t>CCT sub2 </a:t>
            </a:r>
            <a:endParaRPr lang="en-US" dirty="0">
              <a:solidFill>
                <a:schemeClr val="bg1"/>
              </a:solidFill>
            </a:endParaRPr>
          </a:p>
        </p:txBody>
      </p:sp>
      <p:sp>
        <p:nvSpPr>
          <p:cNvPr id="7" name="TextBox 6">
            <a:extLst>
              <a:ext uri="{FF2B5EF4-FFF2-40B4-BE49-F238E27FC236}">
                <a16:creationId xmlns:a16="http://schemas.microsoft.com/office/drawing/2014/main" id="{106734A8-7937-FC75-5F7B-A8DF44233011}"/>
              </a:ext>
            </a:extLst>
          </p:cNvPr>
          <p:cNvSpPr txBox="1"/>
          <p:nvPr/>
        </p:nvSpPr>
        <p:spPr>
          <a:xfrm>
            <a:off x="155007" y="4957887"/>
            <a:ext cx="7544620" cy="900246"/>
          </a:xfrm>
          <a:prstGeom prst="rect">
            <a:avLst/>
          </a:prstGeom>
          <a:noFill/>
        </p:spPr>
        <p:txBody>
          <a:bodyPr wrap="square">
            <a:spAutoFit/>
          </a:bodyPr>
          <a:lstStyle/>
          <a:p>
            <a:r>
              <a:rPr lang="en-US" sz="1050" dirty="0">
                <a:effectLst/>
              </a:rPr>
              <a:t>*Haight, A., Haynes, M. M., </a:t>
            </a:r>
            <a:r>
              <a:rPr lang="en-US" sz="1050" dirty="0" err="1">
                <a:effectLst/>
              </a:rPr>
              <a:t>Krave</a:t>
            </a:r>
            <a:r>
              <a:rPr lang="en-US" sz="1050" dirty="0">
                <a:effectLst/>
              </a:rPr>
              <a:t>, S. T., Rudeiros-Fernandez, J. L., &amp; Shen, T. (2021). Characterization of Candidate Insulation Resins for Training Reduction in High Energy Physics Magnets. </a:t>
            </a:r>
            <a:r>
              <a:rPr lang="en-US" sz="1050" i="1" dirty="0">
                <a:effectLst/>
              </a:rPr>
              <a:t>Submitted for Publication at the CEC-ICMC</a:t>
            </a:r>
            <a:r>
              <a:rPr lang="en-US" sz="1050" dirty="0">
                <a:effectLst/>
              </a:rPr>
              <a:t>.</a:t>
            </a:r>
          </a:p>
          <a:p>
            <a:endParaRPr lang="en-US" sz="1050" dirty="0">
              <a:effectLst/>
            </a:endParaRPr>
          </a:p>
          <a:p>
            <a:r>
              <a:rPr lang="en-US" sz="1050" dirty="0">
                <a:effectLst/>
              </a:rPr>
              <a:t>*</a:t>
            </a:r>
            <a:r>
              <a:rPr lang="en-US" sz="1050" dirty="0" err="1">
                <a:effectLst/>
              </a:rPr>
              <a:t>Krave</a:t>
            </a:r>
            <a:r>
              <a:rPr lang="en-US" sz="1050" dirty="0">
                <a:effectLst/>
              </a:rPr>
              <a:t>, S., Shen, T., &amp; Haight, A. (2021). Exploring New Resin Systems for Nb3Sn Accelerator Magnets. IEEE Transactions on Applied Superconductivity, 31(5), 1-4.</a:t>
            </a:r>
          </a:p>
        </p:txBody>
      </p:sp>
      <p:sp>
        <p:nvSpPr>
          <p:cNvPr id="11" name="Text Placeholder 12">
            <a:extLst>
              <a:ext uri="{FF2B5EF4-FFF2-40B4-BE49-F238E27FC236}">
                <a16:creationId xmlns:a16="http://schemas.microsoft.com/office/drawing/2014/main" id="{B3BBE3F8-D10D-BA25-9702-8CEC41922D93}"/>
              </a:ext>
            </a:extLst>
          </p:cNvPr>
          <p:cNvSpPr txBox="1">
            <a:spLocks/>
          </p:cNvSpPr>
          <p:nvPr/>
        </p:nvSpPr>
        <p:spPr>
          <a:xfrm>
            <a:off x="770137" y="1663559"/>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Resins used for the subscale program </a:t>
            </a:r>
          </a:p>
        </p:txBody>
      </p:sp>
      <p:sp>
        <p:nvSpPr>
          <p:cNvPr id="13" name="Rectangle: Rounded Corners 12">
            <a:extLst>
              <a:ext uri="{FF2B5EF4-FFF2-40B4-BE49-F238E27FC236}">
                <a16:creationId xmlns:a16="http://schemas.microsoft.com/office/drawing/2014/main" id="{3E4393E2-25C8-821D-AACF-CAF1F52040D5}"/>
              </a:ext>
            </a:extLst>
          </p:cNvPr>
          <p:cNvSpPr/>
          <p:nvPr/>
        </p:nvSpPr>
        <p:spPr>
          <a:xfrm>
            <a:off x="155007" y="3428991"/>
            <a:ext cx="2209800"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sub2</a:t>
            </a:r>
          </a:p>
        </p:txBody>
      </p:sp>
      <p:sp>
        <p:nvSpPr>
          <p:cNvPr id="14" name="Rectangle: Rounded Corners 13">
            <a:extLst>
              <a:ext uri="{FF2B5EF4-FFF2-40B4-BE49-F238E27FC236}">
                <a16:creationId xmlns:a16="http://schemas.microsoft.com/office/drawing/2014/main" id="{39A5EC12-1E22-4AB7-D5C3-C6B03D2E253E}"/>
              </a:ext>
            </a:extLst>
          </p:cNvPr>
          <p:cNvSpPr/>
          <p:nvPr/>
        </p:nvSpPr>
        <p:spPr>
          <a:xfrm>
            <a:off x="2593407" y="3428991"/>
            <a:ext cx="2209800"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sub3</a:t>
            </a:r>
          </a:p>
        </p:txBody>
      </p:sp>
      <p:sp>
        <p:nvSpPr>
          <p:cNvPr id="15" name="Rectangle: Rounded Corners 14">
            <a:extLst>
              <a:ext uri="{FF2B5EF4-FFF2-40B4-BE49-F238E27FC236}">
                <a16:creationId xmlns:a16="http://schemas.microsoft.com/office/drawing/2014/main" id="{ECFEF7CF-8DB2-28ED-91B9-F06F10700F45}"/>
              </a:ext>
            </a:extLst>
          </p:cNvPr>
          <p:cNvSpPr/>
          <p:nvPr/>
        </p:nvSpPr>
        <p:spPr>
          <a:xfrm>
            <a:off x="5038157" y="3428991"/>
            <a:ext cx="2209800"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sub4</a:t>
            </a:r>
          </a:p>
        </p:txBody>
      </p:sp>
      <p:sp>
        <p:nvSpPr>
          <p:cNvPr id="17" name="Rectangle: Rounded Corners 16">
            <a:extLst>
              <a:ext uri="{FF2B5EF4-FFF2-40B4-BE49-F238E27FC236}">
                <a16:creationId xmlns:a16="http://schemas.microsoft.com/office/drawing/2014/main" id="{A3A70348-5C6B-5BD5-E756-99449E23F485}"/>
              </a:ext>
            </a:extLst>
          </p:cNvPr>
          <p:cNvSpPr/>
          <p:nvPr/>
        </p:nvSpPr>
        <p:spPr>
          <a:xfrm>
            <a:off x="155007" y="2333677"/>
            <a:ext cx="4648200" cy="1047750"/>
          </a:xfrm>
          <a:prstGeom prst="round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Epoxy resin </a:t>
            </a:r>
            <a:r>
              <a:rPr lang="en-US" b="1" dirty="0"/>
              <a:t>Mix61</a:t>
            </a:r>
          </a:p>
        </p:txBody>
      </p:sp>
      <p:sp>
        <p:nvSpPr>
          <p:cNvPr id="18" name="Rectangle: Rounded Corners 17">
            <a:extLst>
              <a:ext uri="{FF2B5EF4-FFF2-40B4-BE49-F238E27FC236}">
                <a16:creationId xmlns:a16="http://schemas.microsoft.com/office/drawing/2014/main" id="{408B2322-0382-FAD4-73E7-BF444A64C1AF}"/>
              </a:ext>
            </a:extLst>
          </p:cNvPr>
          <p:cNvSpPr/>
          <p:nvPr/>
        </p:nvSpPr>
        <p:spPr>
          <a:xfrm>
            <a:off x="5038157" y="2333668"/>
            <a:ext cx="2209800" cy="1047750"/>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CTD-701X*</a:t>
            </a:r>
          </a:p>
        </p:txBody>
      </p:sp>
      <p:sp>
        <p:nvSpPr>
          <p:cNvPr id="3" name="TextBox 2">
            <a:extLst>
              <a:ext uri="{FF2B5EF4-FFF2-40B4-BE49-F238E27FC236}">
                <a16:creationId xmlns:a16="http://schemas.microsoft.com/office/drawing/2014/main" id="{5F78725F-0AAB-CBB6-BCFF-A2DFC472DBD2}"/>
              </a:ext>
            </a:extLst>
          </p:cNvPr>
          <p:cNvSpPr txBox="1"/>
          <p:nvPr/>
        </p:nvSpPr>
        <p:spPr>
          <a:xfrm>
            <a:off x="7808887" y="2399812"/>
            <a:ext cx="4053439" cy="2670283"/>
          </a:xfrm>
          <a:prstGeom prst="rect">
            <a:avLst/>
          </a:prstGeom>
          <a:noFill/>
        </p:spPr>
        <p:txBody>
          <a:bodyPr wrap="square">
            <a:spAutoFit/>
          </a:bodyPr>
          <a:lstStyle/>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200" b="1" dirty="0">
                <a:solidFill>
                  <a:schemeClr val="tx1">
                    <a:lumMod val="50000"/>
                    <a:lumOff val="50000"/>
                  </a:schemeClr>
                </a:solidFill>
                <a:latin typeface="Arial" panose="020B0604020202020204"/>
              </a:rPr>
              <a:t>Training</a:t>
            </a:r>
            <a:r>
              <a:rPr lang="en-US" sz="2200" dirty="0">
                <a:solidFill>
                  <a:srgbClr val="00303C"/>
                </a:solidFill>
                <a:latin typeface="Arial" panose="020B0604020202020204"/>
              </a:rPr>
              <a:t> might be related to </a:t>
            </a:r>
            <a:r>
              <a:rPr lang="en-US" sz="2200" b="1" dirty="0">
                <a:solidFill>
                  <a:schemeClr val="tx1">
                    <a:lumMod val="50000"/>
                    <a:lumOff val="50000"/>
                  </a:schemeClr>
                </a:solidFill>
                <a:latin typeface="Arial" panose="020B0604020202020204"/>
              </a:rPr>
              <a:t>interfacial mechanisms </a:t>
            </a:r>
            <a:r>
              <a:rPr lang="en-US" sz="2200" dirty="0">
                <a:solidFill>
                  <a:srgbClr val="00303C"/>
                </a:solidFill>
                <a:latin typeface="Arial" panose="020B0604020202020204"/>
              </a:rPr>
              <a:t>(heat dissipation due to frictional motion, debonding, crack propagation…) and therefore the change of resin might play a big role.</a:t>
            </a:r>
            <a:endParaRPr kumimoji="0" lang="en-US" sz="2200" b="0" i="0" u="none" strike="noStrike" kern="1200" cap="none" spc="0" normalizeH="0" baseline="0" noProof="0" dirty="0">
              <a:ln>
                <a:noFill/>
              </a:ln>
              <a:solidFill>
                <a:srgbClr val="00303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1956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Introduction and motivation</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5</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4" name="Group 3">
            <a:extLst>
              <a:ext uri="{FF2B5EF4-FFF2-40B4-BE49-F238E27FC236}">
                <a16:creationId xmlns:a16="http://schemas.microsoft.com/office/drawing/2014/main" id="{F5CB270D-E1F2-8B7B-7ECD-BF8BBC48E948}"/>
              </a:ext>
            </a:extLst>
          </p:cNvPr>
          <p:cNvGrpSpPr/>
          <p:nvPr/>
        </p:nvGrpSpPr>
        <p:grpSpPr>
          <a:xfrm>
            <a:off x="5246187" y="2077590"/>
            <a:ext cx="1250896" cy="4104000"/>
            <a:chOff x="14833716" y="28272562"/>
            <a:chExt cx="1250896" cy="4104000"/>
          </a:xfrm>
        </p:grpSpPr>
        <p:pic>
          <p:nvPicPr>
            <p:cNvPr id="8" name="Picture 7" descr="A picture containing text&#10;&#10;Description automatically generated">
              <a:extLst>
                <a:ext uri="{FF2B5EF4-FFF2-40B4-BE49-F238E27FC236}">
                  <a16:creationId xmlns:a16="http://schemas.microsoft.com/office/drawing/2014/main" id="{E3E17D61-01BE-C10E-CBF9-93E836D2944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4836852" y="28272562"/>
              <a:ext cx="1247760" cy="4104000"/>
            </a:xfrm>
            <a:prstGeom prst="rect">
              <a:avLst/>
            </a:prstGeom>
            <a:ln w="25400">
              <a:solidFill>
                <a:srgbClr val="000000"/>
              </a:solidFill>
            </a:ln>
          </p:spPr>
        </p:pic>
        <p:grpSp>
          <p:nvGrpSpPr>
            <p:cNvPr id="10" name="Group 9">
              <a:extLst>
                <a:ext uri="{FF2B5EF4-FFF2-40B4-BE49-F238E27FC236}">
                  <a16:creationId xmlns:a16="http://schemas.microsoft.com/office/drawing/2014/main" id="{D557173B-1E92-A0BE-39AB-014C39F28C65}"/>
                </a:ext>
              </a:extLst>
            </p:cNvPr>
            <p:cNvGrpSpPr/>
            <p:nvPr/>
          </p:nvGrpSpPr>
          <p:grpSpPr>
            <a:xfrm rot="16200000">
              <a:off x="14545425" y="29581139"/>
              <a:ext cx="1122772" cy="546190"/>
              <a:chOff x="16147707" y="13717426"/>
              <a:chExt cx="1122772" cy="546190"/>
            </a:xfrm>
          </p:grpSpPr>
          <p:sp>
            <p:nvSpPr>
              <p:cNvPr id="11" name="Rectangle: Rounded Corners 10">
                <a:extLst>
                  <a:ext uri="{FF2B5EF4-FFF2-40B4-BE49-F238E27FC236}">
                    <a16:creationId xmlns:a16="http://schemas.microsoft.com/office/drawing/2014/main" id="{154F5C12-48C4-02C1-49F7-7C409E089CE5}"/>
                  </a:ext>
                </a:extLst>
              </p:cNvPr>
              <p:cNvSpPr/>
              <p:nvPr/>
            </p:nvSpPr>
            <p:spPr>
              <a:xfrm>
                <a:off x="16184614" y="13717426"/>
                <a:ext cx="1085865" cy="546190"/>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3" name="Rectangle 12">
                <a:extLst>
                  <a:ext uri="{FF2B5EF4-FFF2-40B4-BE49-F238E27FC236}">
                    <a16:creationId xmlns:a16="http://schemas.microsoft.com/office/drawing/2014/main" id="{7C509847-4D75-28F2-4E4C-F29982F578FB}"/>
                  </a:ext>
                </a:extLst>
              </p:cNvPr>
              <p:cNvSpPr/>
              <p:nvPr/>
            </p:nvSpPr>
            <p:spPr>
              <a:xfrm>
                <a:off x="16147707" y="13730120"/>
                <a:ext cx="109196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a:solidFill>
                      <a:srgbClr val="000000"/>
                    </a:solidFill>
                    <a:cs typeface="Arial" panose="020B0604020202020204" pitchFamily="34" charset="0"/>
                  </a:rPr>
                  <a:t>Mix 61</a:t>
                </a:r>
              </a:p>
            </p:txBody>
          </p:sp>
        </p:grpSp>
      </p:grpSp>
      <p:grpSp>
        <p:nvGrpSpPr>
          <p:cNvPr id="28" name="Group 27">
            <a:extLst>
              <a:ext uri="{FF2B5EF4-FFF2-40B4-BE49-F238E27FC236}">
                <a16:creationId xmlns:a16="http://schemas.microsoft.com/office/drawing/2014/main" id="{86577E29-9C70-887D-975B-3DD3A54FB542}"/>
              </a:ext>
            </a:extLst>
          </p:cNvPr>
          <p:cNvGrpSpPr/>
          <p:nvPr/>
        </p:nvGrpSpPr>
        <p:grpSpPr>
          <a:xfrm>
            <a:off x="2557267" y="2077590"/>
            <a:ext cx="1182390" cy="4104000"/>
            <a:chOff x="2302616" y="1767662"/>
            <a:chExt cx="1182390" cy="4104000"/>
          </a:xfrm>
        </p:grpSpPr>
        <p:pic>
          <p:nvPicPr>
            <p:cNvPr id="3" name="Picture 2">
              <a:extLst>
                <a:ext uri="{FF2B5EF4-FFF2-40B4-BE49-F238E27FC236}">
                  <a16:creationId xmlns:a16="http://schemas.microsoft.com/office/drawing/2014/main" id="{CC681836-8FFD-E8AA-2749-D0D0C9AFEAE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rot="10800000">
              <a:off x="2322122" y="1767662"/>
              <a:ext cx="1162884" cy="4104000"/>
            </a:xfrm>
            <a:prstGeom prst="rect">
              <a:avLst/>
            </a:prstGeom>
            <a:ln w="25400">
              <a:solidFill>
                <a:srgbClr val="000000"/>
              </a:solidFill>
            </a:ln>
          </p:spPr>
        </p:pic>
        <p:grpSp>
          <p:nvGrpSpPr>
            <p:cNvPr id="14" name="Group 13">
              <a:extLst>
                <a:ext uri="{FF2B5EF4-FFF2-40B4-BE49-F238E27FC236}">
                  <a16:creationId xmlns:a16="http://schemas.microsoft.com/office/drawing/2014/main" id="{CC951AFC-B45A-757D-EEA8-4DAEEE4A4162}"/>
                </a:ext>
              </a:extLst>
            </p:cNvPr>
            <p:cNvGrpSpPr/>
            <p:nvPr/>
          </p:nvGrpSpPr>
          <p:grpSpPr>
            <a:xfrm rot="16200000">
              <a:off x="1338319" y="3057438"/>
              <a:ext cx="2474783" cy="546190"/>
              <a:chOff x="17229285" y="13717426"/>
              <a:chExt cx="3197359" cy="546190"/>
            </a:xfrm>
          </p:grpSpPr>
          <p:sp>
            <p:nvSpPr>
              <p:cNvPr id="15" name="Rectangle: Rounded Corners 14">
                <a:extLst>
                  <a:ext uri="{FF2B5EF4-FFF2-40B4-BE49-F238E27FC236}">
                    <a16:creationId xmlns:a16="http://schemas.microsoft.com/office/drawing/2014/main" id="{7D12D244-3D8F-C80C-93A7-264687C953B9}"/>
                  </a:ext>
                </a:extLst>
              </p:cNvPr>
              <p:cNvSpPr/>
              <p:nvPr/>
            </p:nvSpPr>
            <p:spPr>
              <a:xfrm>
                <a:off x="17229285" y="13717426"/>
                <a:ext cx="3197359" cy="546190"/>
              </a:xfrm>
              <a:prstGeom prst="roundRect">
                <a:avLst>
                  <a:gd name="adj" fmla="val 30090"/>
                </a:avLst>
              </a:prstGeom>
              <a:solidFill>
                <a:srgbClr val="C2C2F5"/>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7" name="Rectangle 16">
                <a:extLst>
                  <a:ext uri="{FF2B5EF4-FFF2-40B4-BE49-F238E27FC236}">
                    <a16:creationId xmlns:a16="http://schemas.microsoft.com/office/drawing/2014/main" id="{70D130A4-8F80-0A99-B2C9-78EBC7F58CE8}"/>
                  </a:ext>
                </a:extLst>
              </p:cNvPr>
              <p:cNvSpPr/>
              <p:nvPr/>
            </p:nvSpPr>
            <p:spPr>
              <a:xfrm>
                <a:off x="17229285" y="13730121"/>
                <a:ext cx="249299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Stycast</a:t>
                </a:r>
                <a:r>
                  <a:rPr lang="fr-FR" sz="2400" i="1" dirty="0">
                    <a:solidFill>
                      <a:srgbClr val="000000"/>
                    </a:solidFill>
                    <a:cs typeface="Arial" panose="020B0604020202020204" pitchFamily="34" charset="0"/>
                  </a:rPr>
                  <a:t> 2850 MT</a:t>
                </a:r>
              </a:p>
            </p:txBody>
          </p:sp>
        </p:grpSp>
      </p:grpSp>
      <p:grpSp>
        <p:nvGrpSpPr>
          <p:cNvPr id="27" name="Group 26">
            <a:extLst>
              <a:ext uri="{FF2B5EF4-FFF2-40B4-BE49-F238E27FC236}">
                <a16:creationId xmlns:a16="http://schemas.microsoft.com/office/drawing/2014/main" id="{A9D46498-0966-25D6-BDFB-42719338F691}"/>
              </a:ext>
            </a:extLst>
          </p:cNvPr>
          <p:cNvGrpSpPr/>
          <p:nvPr/>
        </p:nvGrpSpPr>
        <p:grpSpPr>
          <a:xfrm>
            <a:off x="1265508" y="2077590"/>
            <a:ext cx="1178035" cy="4104000"/>
            <a:chOff x="738917" y="1767662"/>
            <a:chExt cx="1178035" cy="4104000"/>
          </a:xfrm>
        </p:grpSpPr>
        <p:pic>
          <p:nvPicPr>
            <p:cNvPr id="18" name="Picture 17" descr="A picture containing text&#10;&#10;Description automatically generated">
              <a:extLst>
                <a:ext uri="{FF2B5EF4-FFF2-40B4-BE49-F238E27FC236}">
                  <a16:creationId xmlns:a16="http://schemas.microsoft.com/office/drawing/2014/main" id="{421B3BFE-56E4-8855-9931-601036A6722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58731" y="1767662"/>
              <a:ext cx="1158221" cy="4104000"/>
            </a:xfrm>
            <a:prstGeom prst="rect">
              <a:avLst/>
            </a:prstGeom>
            <a:ln w="25400">
              <a:solidFill>
                <a:sysClr val="windowText" lastClr="000000"/>
              </a:solidFill>
            </a:ln>
          </p:spPr>
        </p:pic>
        <p:grpSp>
          <p:nvGrpSpPr>
            <p:cNvPr id="19" name="Group 18">
              <a:extLst>
                <a:ext uri="{FF2B5EF4-FFF2-40B4-BE49-F238E27FC236}">
                  <a16:creationId xmlns:a16="http://schemas.microsoft.com/office/drawing/2014/main" id="{C766049F-2613-6CFD-B616-E94C68AF4141}"/>
                </a:ext>
              </a:extLst>
            </p:cNvPr>
            <p:cNvGrpSpPr/>
            <p:nvPr/>
          </p:nvGrpSpPr>
          <p:grpSpPr>
            <a:xfrm rot="16200000">
              <a:off x="72491" y="3029745"/>
              <a:ext cx="1879041" cy="546190"/>
              <a:chOff x="16147707" y="13717426"/>
              <a:chExt cx="1879041" cy="546190"/>
            </a:xfrm>
          </p:grpSpPr>
          <p:sp>
            <p:nvSpPr>
              <p:cNvPr id="20" name="Rectangle: Rounded Corners 19">
                <a:extLst>
                  <a:ext uri="{FF2B5EF4-FFF2-40B4-BE49-F238E27FC236}">
                    <a16:creationId xmlns:a16="http://schemas.microsoft.com/office/drawing/2014/main" id="{8F645CE0-BD3E-122C-6183-4E70C7266687}"/>
                  </a:ext>
                </a:extLst>
              </p:cNvPr>
              <p:cNvSpPr/>
              <p:nvPr/>
            </p:nvSpPr>
            <p:spPr>
              <a:xfrm>
                <a:off x="16147707" y="13717426"/>
                <a:ext cx="1858431" cy="546190"/>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B28124CD-000B-0F04-19ED-EDBAC84B6BCD}"/>
                  </a:ext>
                </a:extLst>
              </p:cNvPr>
              <p:cNvSpPr/>
              <p:nvPr/>
            </p:nvSpPr>
            <p:spPr>
              <a:xfrm>
                <a:off x="16147707" y="13730120"/>
                <a:ext cx="187904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Paraffin</a:t>
                </a:r>
                <a:r>
                  <a:rPr lang="fr-FR" sz="2400" i="1" dirty="0">
                    <a:solidFill>
                      <a:srgbClr val="000000"/>
                    </a:solidFill>
                    <a:cs typeface="Arial" panose="020B0604020202020204" pitchFamily="34" charset="0"/>
                  </a:rPr>
                  <a:t> wax</a:t>
                </a:r>
              </a:p>
            </p:txBody>
          </p:sp>
        </p:grpSp>
      </p:grpSp>
      <p:grpSp>
        <p:nvGrpSpPr>
          <p:cNvPr id="29" name="Group 28">
            <a:extLst>
              <a:ext uri="{FF2B5EF4-FFF2-40B4-BE49-F238E27FC236}">
                <a16:creationId xmlns:a16="http://schemas.microsoft.com/office/drawing/2014/main" id="{9DCC93A7-3C91-52A1-56BF-564040E741F1}"/>
              </a:ext>
            </a:extLst>
          </p:cNvPr>
          <p:cNvGrpSpPr/>
          <p:nvPr/>
        </p:nvGrpSpPr>
        <p:grpSpPr>
          <a:xfrm>
            <a:off x="3853381" y="2077591"/>
            <a:ext cx="1279082" cy="4103999"/>
            <a:chOff x="2594670" y="1765783"/>
            <a:chExt cx="1279082" cy="4103999"/>
          </a:xfrm>
        </p:grpSpPr>
        <p:pic>
          <p:nvPicPr>
            <p:cNvPr id="22" name="Picture 21" descr="A picture containing text, lamp, distance&#10;&#10;Description automatically generated">
              <a:extLst>
                <a:ext uri="{FF2B5EF4-FFF2-40B4-BE49-F238E27FC236}">
                  <a16:creationId xmlns:a16="http://schemas.microsoft.com/office/drawing/2014/main" id="{59EB15C4-56DA-ADCD-15DF-9761C9C10D4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2594670" y="1765783"/>
              <a:ext cx="1279082" cy="4103999"/>
            </a:xfrm>
            <a:prstGeom prst="rect">
              <a:avLst/>
            </a:prstGeom>
            <a:ln w="25400">
              <a:solidFill>
                <a:srgbClr val="000000"/>
              </a:solidFill>
            </a:ln>
          </p:spPr>
        </p:pic>
        <p:grpSp>
          <p:nvGrpSpPr>
            <p:cNvPr id="23" name="Group 22">
              <a:extLst>
                <a:ext uri="{FF2B5EF4-FFF2-40B4-BE49-F238E27FC236}">
                  <a16:creationId xmlns:a16="http://schemas.microsoft.com/office/drawing/2014/main" id="{BA75F30F-8ABF-9EA7-5487-BC52262DACE6}"/>
                </a:ext>
              </a:extLst>
            </p:cNvPr>
            <p:cNvGrpSpPr/>
            <p:nvPr/>
          </p:nvGrpSpPr>
          <p:grpSpPr>
            <a:xfrm rot="16200000">
              <a:off x="2077240" y="3059532"/>
              <a:ext cx="1640193" cy="546190"/>
              <a:chOff x="16147707" y="13717426"/>
              <a:chExt cx="1640193" cy="546190"/>
            </a:xfrm>
          </p:grpSpPr>
          <p:sp>
            <p:nvSpPr>
              <p:cNvPr id="24" name="Rectangle: Rounded Corners 23">
                <a:extLst>
                  <a:ext uri="{FF2B5EF4-FFF2-40B4-BE49-F238E27FC236}">
                    <a16:creationId xmlns:a16="http://schemas.microsoft.com/office/drawing/2014/main" id="{4E2AF93F-0FBB-6631-1764-2E333FB102B2}"/>
                  </a:ext>
                </a:extLst>
              </p:cNvPr>
              <p:cNvSpPr/>
              <p:nvPr/>
            </p:nvSpPr>
            <p:spPr>
              <a:xfrm>
                <a:off x="16180417" y="13717426"/>
                <a:ext cx="1596459" cy="546190"/>
              </a:xfrm>
              <a:prstGeom prst="roundRect">
                <a:avLst>
                  <a:gd name="adj" fmla="val 30090"/>
                </a:avLst>
              </a:prstGeom>
              <a:solidFill>
                <a:srgbClr val="F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5" name="Rectangle 24">
                <a:extLst>
                  <a:ext uri="{FF2B5EF4-FFF2-40B4-BE49-F238E27FC236}">
                    <a16:creationId xmlns:a16="http://schemas.microsoft.com/office/drawing/2014/main" id="{A96DD87C-7447-B13F-DD55-ED66BDE0AE3A}"/>
                  </a:ext>
                </a:extLst>
              </p:cNvPr>
              <p:cNvSpPr/>
              <p:nvPr/>
            </p:nvSpPr>
            <p:spPr>
              <a:xfrm>
                <a:off x="16147707" y="13730120"/>
                <a:ext cx="164019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a:solidFill>
                      <a:srgbClr val="000000"/>
                    </a:solidFill>
                    <a:cs typeface="Arial" panose="020B0604020202020204" pitchFamily="34" charset="0"/>
                  </a:rPr>
                  <a:t>CTD-101K</a:t>
                </a:r>
              </a:p>
            </p:txBody>
          </p:sp>
        </p:grpSp>
      </p:grpSp>
      <p:sp>
        <p:nvSpPr>
          <p:cNvPr id="33" name="TextBox 32">
            <a:extLst>
              <a:ext uri="{FF2B5EF4-FFF2-40B4-BE49-F238E27FC236}">
                <a16:creationId xmlns:a16="http://schemas.microsoft.com/office/drawing/2014/main" id="{E89BD9BB-1DED-2DA7-36BA-E06C250728AA}"/>
              </a:ext>
            </a:extLst>
          </p:cNvPr>
          <p:cNvSpPr txBox="1"/>
          <p:nvPr/>
        </p:nvSpPr>
        <p:spPr>
          <a:xfrm>
            <a:off x="718788" y="1195992"/>
            <a:ext cx="10927112" cy="646331"/>
          </a:xfrm>
          <a:prstGeom prst="rect">
            <a:avLst/>
          </a:prstGeom>
          <a:noFill/>
        </p:spPr>
        <p:txBody>
          <a:bodyPr wrap="square">
            <a:spAutoFit/>
          </a:bodyPr>
          <a:lstStyle/>
          <a:p>
            <a:r>
              <a:rPr lang="en-US" b="1" dirty="0">
                <a:latin typeface="Arial" panose="020B0604020202020204"/>
              </a:rPr>
              <a:t>I</a:t>
            </a:r>
            <a:r>
              <a:rPr lang="en-US" sz="1800" b="1" dirty="0">
                <a:latin typeface="Arial" panose="020B0604020202020204"/>
              </a:rPr>
              <a:t>nterfacial mechanisms </a:t>
            </a:r>
            <a:r>
              <a:rPr lang="en-US" sz="1800" dirty="0">
                <a:latin typeface="Arial" panose="020B0604020202020204"/>
              </a:rPr>
              <a:t>might play a </a:t>
            </a:r>
            <a:r>
              <a:rPr lang="en-US" sz="1800" b="1" dirty="0">
                <a:latin typeface="Arial" panose="020B0604020202020204"/>
              </a:rPr>
              <a:t>key </a:t>
            </a:r>
            <a:r>
              <a:rPr lang="en-US" sz="1800" dirty="0">
                <a:latin typeface="Arial" panose="020B0604020202020204"/>
              </a:rPr>
              <a:t>role, </a:t>
            </a:r>
            <a:br>
              <a:rPr lang="en-US" sz="1800" dirty="0">
                <a:latin typeface="Arial" panose="020B0604020202020204"/>
              </a:rPr>
            </a:br>
            <a:r>
              <a:rPr lang="en-US" sz="1800" dirty="0">
                <a:latin typeface="Arial" panose="020B0604020202020204"/>
              </a:rPr>
              <a:t>can we compare the apparent adhesion between different resin systems and a representative material?  </a:t>
            </a:r>
            <a:endParaRPr lang="en-US" dirty="0"/>
          </a:p>
        </p:txBody>
      </p:sp>
      <p:grpSp>
        <p:nvGrpSpPr>
          <p:cNvPr id="9" name="Group 8">
            <a:extLst>
              <a:ext uri="{FF2B5EF4-FFF2-40B4-BE49-F238E27FC236}">
                <a16:creationId xmlns:a16="http://schemas.microsoft.com/office/drawing/2014/main" id="{0120C401-4C77-B64C-C50D-A575176196A1}"/>
              </a:ext>
            </a:extLst>
          </p:cNvPr>
          <p:cNvGrpSpPr>
            <a:grpSpLocks noChangeAspect="1"/>
          </p:cNvGrpSpPr>
          <p:nvPr/>
        </p:nvGrpSpPr>
        <p:grpSpPr>
          <a:xfrm>
            <a:off x="7327048" y="2300482"/>
            <a:ext cx="3194252" cy="3361526"/>
            <a:chOff x="20779459" y="19390815"/>
            <a:chExt cx="3546763" cy="3732497"/>
          </a:xfrm>
        </p:grpSpPr>
        <p:sp>
          <p:nvSpPr>
            <p:cNvPr id="12" name="Rectangle 11">
              <a:extLst>
                <a:ext uri="{FF2B5EF4-FFF2-40B4-BE49-F238E27FC236}">
                  <a16:creationId xmlns:a16="http://schemas.microsoft.com/office/drawing/2014/main" id="{2FF7C59D-51FB-F564-F1CD-C693537B93D5}"/>
                </a:ext>
              </a:extLst>
            </p:cNvPr>
            <p:cNvSpPr/>
            <p:nvPr/>
          </p:nvSpPr>
          <p:spPr>
            <a:xfrm rot="5400000">
              <a:off x="22330100" y="21318035"/>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77DBAA6-6543-76A6-8994-4A1E949ACC00}"/>
                </a:ext>
              </a:extLst>
            </p:cNvPr>
            <p:cNvSpPr/>
            <p:nvPr/>
          </p:nvSpPr>
          <p:spPr>
            <a:xfrm rot="10800000">
              <a:off x="20779459" y="19390815"/>
              <a:ext cx="3546763" cy="373249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34" name="Freeform: Shape 33">
              <a:extLst>
                <a:ext uri="{FF2B5EF4-FFF2-40B4-BE49-F238E27FC236}">
                  <a16:creationId xmlns:a16="http://schemas.microsoft.com/office/drawing/2014/main" id="{44B9E79E-F15A-1CBC-B375-399B033FB861}"/>
                </a:ext>
              </a:extLst>
            </p:cNvPr>
            <p:cNvSpPr/>
            <p:nvPr/>
          </p:nvSpPr>
          <p:spPr>
            <a:xfrm rot="10800000">
              <a:off x="20938879" y="21187568"/>
              <a:ext cx="3265140" cy="1879556"/>
            </a:xfrm>
            <a:custGeom>
              <a:avLst/>
              <a:gdLst>
                <a:gd name="connsiteX0" fmla="*/ 2 w 3265140"/>
                <a:gd name="connsiteY0" fmla="*/ 0 h 1879556"/>
                <a:gd name="connsiteX1" fmla="*/ 491566 w 3265140"/>
                <a:gd name="connsiteY1" fmla="*/ 0 h 1879556"/>
                <a:gd name="connsiteX2" fmla="*/ 491566 w 3265140"/>
                <a:gd name="connsiteY2" fmla="*/ 1357952 h 1879556"/>
                <a:gd name="connsiteX3" fmla="*/ 2773226 w 3265140"/>
                <a:gd name="connsiteY3" fmla="*/ 1357952 h 1879556"/>
                <a:gd name="connsiteX4" fmla="*/ 2773226 w 3265140"/>
                <a:gd name="connsiteY4" fmla="*/ 2992 h 1879556"/>
                <a:gd name="connsiteX5" fmla="*/ 3264790 w 3265140"/>
                <a:gd name="connsiteY5" fmla="*/ 2992 h 1879556"/>
                <a:gd name="connsiteX6" fmla="*/ 3264790 w 3265140"/>
                <a:gd name="connsiteY6" fmla="*/ 1357952 h 1879556"/>
                <a:gd name="connsiteX7" fmla="*/ 3265140 w 3265140"/>
                <a:gd name="connsiteY7" fmla="*/ 1357952 h 1879556"/>
                <a:gd name="connsiteX8" fmla="*/ 3265140 w 3265140"/>
                <a:gd name="connsiteY8" fmla="*/ 1879556 h 1879556"/>
                <a:gd name="connsiteX9" fmla="*/ 0 w 3265140"/>
                <a:gd name="connsiteY9" fmla="*/ 1879556 h 1879556"/>
                <a:gd name="connsiteX10" fmla="*/ 0 w 3265140"/>
                <a:gd name="connsiteY10" fmla="*/ 1357952 h 1879556"/>
                <a:gd name="connsiteX11" fmla="*/ 2 w 3265140"/>
                <a:gd name="connsiteY11" fmla="*/ 1357952 h 18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140" h="1879556">
                  <a:moveTo>
                    <a:pt x="2" y="0"/>
                  </a:moveTo>
                  <a:lnTo>
                    <a:pt x="491566" y="0"/>
                  </a:lnTo>
                  <a:lnTo>
                    <a:pt x="491566" y="1357952"/>
                  </a:lnTo>
                  <a:lnTo>
                    <a:pt x="2773226" y="1357952"/>
                  </a:lnTo>
                  <a:lnTo>
                    <a:pt x="2773226" y="2992"/>
                  </a:lnTo>
                  <a:lnTo>
                    <a:pt x="3264790" y="2992"/>
                  </a:lnTo>
                  <a:lnTo>
                    <a:pt x="3264790" y="1357952"/>
                  </a:lnTo>
                  <a:lnTo>
                    <a:pt x="3265140" y="1357952"/>
                  </a:lnTo>
                  <a:lnTo>
                    <a:pt x="3265140" y="1879556"/>
                  </a:lnTo>
                  <a:lnTo>
                    <a:pt x="0" y="1879556"/>
                  </a:lnTo>
                  <a:lnTo>
                    <a:pt x="0" y="1357952"/>
                  </a:lnTo>
                  <a:lnTo>
                    <a:pt x="2" y="1357952"/>
                  </a:lnTo>
                  <a:close/>
                </a:path>
              </a:pathLst>
            </a:cu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sz="1100"/>
            </a:p>
          </p:txBody>
        </p:sp>
        <p:sp>
          <p:nvSpPr>
            <p:cNvPr id="35" name="Rectangle 34">
              <a:extLst>
                <a:ext uri="{FF2B5EF4-FFF2-40B4-BE49-F238E27FC236}">
                  <a16:creationId xmlns:a16="http://schemas.microsoft.com/office/drawing/2014/main" id="{31386398-92A9-4FD0-4377-1AAAE8402377}"/>
                </a:ext>
              </a:extLst>
            </p:cNvPr>
            <p:cNvSpPr/>
            <p:nvPr/>
          </p:nvSpPr>
          <p:spPr>
            <a:xfrm rot="10800000">
              <a:off x="22518241" y="19998474"/>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99EEF9E-2C64-A4CE-CD40-B57DE283959A}"/>
                </a:ext>
              </a:extLst>
            </p:cNvPr>
            <p:cNvSpPr/>
            <p:nvPr/>
          </p:nvSpPr>
          <p:spPr>
            <a:xfrm>
              <a:off x="22517808" y="21782561"/>
              <a:ext cx="532926" cy="25504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cxnSp>
          <p:nvCxnSpPr>
            <p:cNvPr id="37" name="Straight Arrow Connector 36">
              <a:extLst>
                <a:ext uri="{FF2B5EF4-FFF2-40B4-BE49-F238E27FC236}">
                  <a16:creationId xmlns:a16="http://schemas.microsoft.com/office/drawing/2014/main" id="{B9E4C8A7-91FC-763A-1517-E4AD8E310EF1}"/>
                </a:ext>
              </a:extLst>
            </p:cNvPr>
            <p:cNvCxnSpPr>
              <a:cxnSpLocks/>
            </p:cNvCxnSpPr>
            <p:nvPr/>
          </p:nvCxnSpPr>
          <p:spPr>
            <a:xfrm flipV="1">
              <a:off x="22571448" y="19479757"/>
              <a:ext cx="0" cy="470668"/>
            </a:xfrm>
            <a:prstGeom prst="straightConnector1">
              <a:avLst/>
            </a:prstGeom>
            <a:noFill/>
            <a:ln w="98425"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91439A0-B45F-B2B3-63D9-C8A5EEC798CD}"/>
                    </a:ext>
                  </a:extLst>
                </p:cNvPr>
                <p:cNvSpPr/>
                <p:nvPr/>
              </p:nvSpPr>
              <p:spPr>
                <a:xfrm rot="16200000" flipH="1">
                  <a:off x="22065259" y="19746292"/>
                  <a:ext cx="147032" cy="141337"/>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6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mc:Choice>
          <mc:Fallback xmlns="">
            <p:sp>
              <p:nvSpPr>
                <p:cNvPr id="59" name="Rectangle 58">
                  <a:extLst>
                    <a:ext uri="{FF2B5EF4-FFF2-40B4-BE49-F238E27FC236}">
                      <a16:creationId xmlns:a16="http://schemas.microsoft.com/office/drawing/2014/main" id="{71F60751-4554-B437-7203-485B293FB9E3}"/>
                    </a:ext>
                  </a:extLst>
                </p:cNvPr>
                <p:cNvSpPr>
                  <a:spLocks noRot="1" noChangeAspect="1" noMove="1" noResize="1" noEditPoints="1" noAdjustHandles="1" noChangeArrowheads="1" noChangeShapeType="1" noTextEdit="1"/>
                </p:cNvSpPr>
                <p:nvPr/>
              </p:nvSpPr>
              <p:spPr>
                <a:xfrm rot="16200000" flipH="1">
                  <a:off x="22065259" y="19746292"/>
                  <a:ext cx="147032" cy="141337"/>
                </a:xfrm>
                <a:prstGeom prst="rect">
                  <a:avLst/>
                </a:prstGeom>
                <a:blipFill>
                  <a:blip r:embed="rId9"/>
                  <a:stretch>
                    <a:fillRect t="-95455" r="-155000" b="-4545"/>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035015CA-BA1E-0E9C-718E-AD75333E8C9C}"/>
                </a:ext>
              </a:extLst>
            </p:cNvPr>
            <p:cNvSpPr/>
            <p:nvPr/>
          </p:nvSpPr>
          <p:spPr>
            <a:xfrm>
              <a:off x="22732490" y="21278024"/>
              <a:ext cx="1076212" cy="25504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sp>
        <p:nvSpPr>
          <p:cNvPr id="42" name="TextBox 41">
            <a:extLst>
              <a:ext uri="{FF2B5EF4-FFF2-40B4-BE49-F238E27FC236}">
                <a16:creationId xmlns:a16="http://schemas.microsoft.com/office/drawing/2014/main" id="{503FC8F8-957A-F3F9-B006-A7FE2568C91C}"/>
              </a:ext>
            </a:extLst>
          </p:cNvPr>
          <p:cNvSpPr txBox="1"/>
          <p:nvPr/>
        </p:nvSpPr>
        <p:spPr>
          <a:xfrm>
            <a:off x="6800206" y="6070772"/>
            <a:ext cx="6296660" cy="276999"/>
          </a:xfrm>
          <a:prstGeom prst="rect">
            <a:avLst/>
          </a:prstGeom>
          <a:noFill/>
        </p:spPr>
        <p:txBody>
          <a:bodyPr wrap="square">
            <a:spAutoFit/>
          </a:bodyPr>
          <a:lstStyle/>
          <a:p>
            <a:r>
              <a:rPr lang="en-US" sz="1200" b="0" i="0" dirty="0">
                <a:solidFill>
                  <a:srgbClr val="333333"/>
                </a:solidFill>
                <a:effectLst/>
                <a:latin typeface="Helvetica" panose="020B0604020202020204" pitchFamily="34" charset="0"/>
              </a:rPr>
              <a:t>*3LPo1A-05 [L5]: Interface characterization for superconducting magnets</a:t>
            </a:r>
            <a:endParaRPr lang="en-US" sz="1200" dirty="0"/>
          </a:p>
        </p:txBody>
      </p:sp>
    </p:spTree>
    <p:extLst>
      <p:ext uri="{BB962C8B-B14F-4D97-AF65-F5344CB8AC3E}">
        <p14:creationId xmlns:p14="http://schemas.microsoft.com/office/powerpoint/2010/main" val="81115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Introduction and motivation</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6</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51" name="Group 50">
            <a:extLst>
              <a:ext uri="{FF2B5EF4-FFF2-40B4-BE49-F238E27FC236}">
                <a16:creationId xmlns:a16="http://schemas.microsoft.com/office/drawing/2014/main" id="{E291F6EE-3B21-3442-1AD7-1276704315D9}"/>
              </a:ext>
            </a:extLst>
          </p:cNvPr>
          <p:cNvGrpSpPr>
            <a:grpSpLocks noChangeAspect="1"/>
          </p:cNvGrpSpPr>
          <p:nvPr/>
        </p:nvGrpSpPr>
        <p:grpSpPr>
          <a:xfrm>
            <a:off x="3881986" y="1757357"/>
            <a:ext cx="7893492" cy="4925957"/>
            <a:chOff x="33553530" y="6735693"/>
            <a:chExt cx="10270386" cy="6409265"/>
          </a:xfrm>
        </p:grpSpPr>
        <p:pic>
          <p:nvPicPr>
            <p:cNvPr id="7" name="Graphic 6">
              <a:extLst>
                <a:ext uri="{FF2B5EF4-FFF2-40B4-BE49-F238E27FC236}">
                  <a16:creationId xmlns:a16="http://schemas.microsoft.com/office/drawing/2014/main" id="{7AB1BF48-6E04-ADD1-D131-B5351FE5FD5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3553530" y="6735693"/>
              <a:ext cx="4572000" cy="6400800"/>
            </a:xfrm>
            <a:prstGeom prst="rect">
              <a:avLst/>
            </a:prstGeom>
          </p:spPr>
        </p:pic>
        <p:grpSp>
          <p:nvGrpSpPr>
            <p:cNvPr id="9" name="Group 8">
              <a:extLst>
                <a:ext uri="{FF2B5EF4-FFF2-40B4-BE49-F238E27FC236}">
                  <a16:creationId xmlns:a16="http://schemas.microsoft.com/office/drawing/2014/main" id="{58DFFE8E-1479-37D1-27AD-C746491E6039}"/>
                </a:ext>
              </a:extLst>
            </p:cNvPr>
            <p:cNvGrpSpPr/>
            <p:nvPr/>
          </p:nvGrpSpPr>
          <p:grpSpPr>
            <a:xfrm>
              <a:off x="35910936" y="11259679"/>
              <a:ext cx="1595309" cy="459293"/>
              <a:chOff x="16147707" y="13717426"/>
              <a:chExt cx="1955248" cy="546190"/>
            </a:xfrm>
          </p:grpSpPr>
          <p:sp>
            <p:nvSpPr>
              <p:cNvPr id="12" name="Rectangle: Rounded Corners 11">
                <a:extLst>
                  <a:ext uri="{FF2B5EF4-FFF2-40B4-BE49-F238E27FC236}">
                    <a16:creationId xmlns:a16="http://schemas.microsoft.com/office/drawing/2014/main" id="{3A12F402-AD45-6CF7-4B89-D1CAD896E59A}"/>
                  </a:ext>
                </a:extLst>
              </p:cNvPr>
              <p:cNvSpPr/>
              <p:nvPr/>
            </p:nvSpPr>
            <p:spPr>
              <a:xfrm>
                <a:off x="16147707" y="13717426"/>
                <a:ext cx="1955248" cy="546190"/>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F245F41A-2F79-7CAC-C7B0-EF1AD562474D}"/>
                  </a:ext>
                </a:extLst>
              </p:cNvPr>
              <p:cNvSpPr/>
              <p:nvPr/>
            </p:nvSpPr>
            <p:spPr>
              <a:xfrm>
                <a:off x="16147707" y="13730118"/>
                <a:ext cx="1866598" cy="476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Paraffin wax</a:t>
                </a:r>
              </a:p>
            </p:txBody>
          </p:sp>
        </p:grpSp>
        <p:pic>
          <p:nvPicPr>
            <p:cNvPr id="34" name="Graphic 33">
              <a:extLst>
                <a:ext uri="{FF2B5EF4-FFF2-40B4-BE49-F238E27FC236}">
                  <a16:creationId xmlns:a16="http://schemas.microsoft.com/office/drawing/2014/main" id="{46AD7666-2450-96B4-3409-32505D7684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42339" y="6744158"/>
              <a:ext cx="4572000" cy="6400800"/>
            </a:xfrm>
            <a:prstGeom prst="rect">
              <a:avLst/>
            </a:prstGeom>
          </p:spPr>
        </p:pic>
        <p:grpSp>
          <p:nvGrpSpPr>
            <p:cNvPr id="35" name="Group 34">
              <a:extLst>
                <a:ext uri="{FF2B5EF4-FFF2-40B4-BE49-F238E27FC236}">
                  <a16:creationId xmlns:a16="http://schemas.microsoft.com/office/drawing/2014/main" id="{851278E6-D605-C34E-8005-2B7ED8429C8E}"/>
                </a:ext>
              </a:extLst>
            </p:cNvPr>
            <p:cNvGrpSpPr/>
            <p:nvPr/>
          </p:nvGrpSpPr>
          <p:grpSpPr>
            <a:xfrm>
              <a:off x="40588500" y="11216230"/>
              <a:ext cx="1122772" cy="546190"/>
              <a:chOff x="16147707" y="13717426"/>
              <a:chExt cx="1122772" cy="546190"/>
            </a:xfrm>
          </p:grpSpPr>
          <p:sp>
            <p:nvSpPr>
              <p:cNvPr id="36" name="Rectangle: Rounded Corners 35">
                <a:extLst>
                  <a:ext uri="{FF2B5EF4-FFF2-40B4-BE49-F238E27FC236}">
                    <a16:creationId xmlns:a16="http://schemas.microsoft.com/office/drawing/2014/main" id="{2874ECD5-667E-E493-0D6C-3E89916537C1}"/>
                  </a:ext>
                </a:extLst>
              </p:cNvPr>
              <p:cNvSpPr/>
              <p:nvPr/>
            </p:nvSpPr>
            <p:spPr>
              <a:xfrm>
                <a:off x="16184614" y="13717426"/>
                <a:ext cx="1085865" cy="546190"/>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A22F01B-DD9C-6000-1B3A-D27EF6C0D230}"/>
                  </a:ext>
                </a:extLst>
              </p:cNvPr>
              <p:cNvSpPr/>
              <p:nvPr/>
            </p:nvSpPr>
            <p:spPr>
              <a:xfrm>
                <a:off x="16147707" y="13730120"/>
                <a:ext cx="1026583" cy="44050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i="1" dirty="0">
                    <a:solidFill>
                      <a:srgbClr val="000000"/>
                    </a:solidFill>
                    <a:cs typeface="Arial" panose="020B0604020202020204" pitchFamily="34" charset="0"/>
                  </a:rPr>
                  <a:t>Mix 61</a:t>
                </a:r>
              </a:p>
            </p:txBody>
          </p:sp>
        </p:grpSp>
        <p:cxnSp>
          <p:nvCxnSpPr>
            <p:cNvPr id="38" name="Straight Arrow Connector 37">
              <a:extLst>
                <a:ext uri="{FF2B5EF4-FFF2-40B4-BE49-F238E27FC236}">
                  <a16:creationId xmlns:a16="http://schemas.microsoft.com/office/drawing/2014/main" id="{974BD9DE-A780-45FE-0D57-388EAF3F7FA6}"/>
                </a:ext>
              </a:extLst>
            </p:cNvPr>
            <p:cNvCxnSpPr>
              <a:cxnSpLocks/>
            </p:cNvCxnSpPr>
            <p:nvPr/>
          </p:nvCxnSpPr>
          <p:spPr>
            <a:xfrm>
              <a:off x="40958341" y="7455596"/>
              <a:ext cx="528504" cy="0"/>
            </a:xfrm>
            <a:prstGeom prst="straightConnector1">
              <a:avLst/>
            </a:prstGeom>
            <a:noFill/>
            <a:ln w="31750" cap="flat" cmpd="sng" algn="ctr">
              <a:solidFill>
                <a:sysClr val="windowText" lastClr="000000"/>
              </a:solidFill>
              <a:prstDash val="solid"/>
              <a:tailEnd type="triangle" w="lg" len="lg"/>
            </a:ln>
            <a:effectLst/>
          </p:spPr>
        </p:cxnSp>
        <p:sp>
          <p:nvSpPr>
            <p:cNvPr id="39" name="Rectangle 38">
              <a:extLst>
                <a:ext uri="{FF2B5EF4-FFF2-40B4-BE49-F238E27FC236}">
                  <a16:creationId xmlns:a16="http://schemas.microsoft.com/office/drawing/2014/main" id="{F569C889-73FE-9A51-EF3E-72B85D940822}"/>
                </a:ext>
              </a:extLst>
            </p:cNvPr>
            <p:cNvSpPr/>
            <p:nvPr/>
          </p:nvSpPr>
          <p:spPr>
            <a:xfrm>
              <a:off x="39733730" y="7171230"/>
              <a:ext cx="1145466"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Interface</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failure</a:t>
              </a:r>
            </a:p>
          </p:txBody>
        </p:sp>
        <p:cxnSp>
          <p:nvCxnSpPr>
            <p:cNvPr id="40" name="Straight Arrow Connector 39">
              <a:extLst>
                <a:ext uri="{FF2B5EF4-FFF2-40B4-BE49-F238E27FC236}">
                  <a16:creationId xmlns:a16="http://schemas.microsoft.com/office/drawing/2014/main" id="{B376FF2A-7FCE-28F2-5EBA-39C89E917A3E}"/>
                </a:ext>
              </a:extLst>
            </p:cNvPr>
            <p:cNvCxnSpPr>
              <a:cxnSpLocks/>
            </p:cNvCxnSpPr>
            <p:nvPr/>
          </p:nvCxnSpPr>
          <p:spPr>
            <a:xfrm flipH="1">
              <a:off x="42542398" y="10717623"/>
              <a:ext cx="288352" cy="656751"/>
            </a:xfrm>
            <a:prstGeom prst="straightConnector1">
              <a:avLst/>
            </a:prstGeom>
            <a:noFill/>
            <a:ln w="31750" cap="flat" cmpd="sng" algn="ctr">
              <a:solidFill>
                <a:sysClr val="windowText" lastClr="000000"/>
              </a:solidFill>
              <a:prstDash val="solid"/>
              <a:tailEnd type="triangle" w="lg" len="lg"/>
            </a:ln>
            <a:effectLst/>
          </p:spPr>
        </p:cxnSp>
        <p:sp>
          <p:nvSpPr>
            <p:cNvPr id="41" name="Rectangle 40">
              <a:extLst>
                <a:ext uri="{FF2B5EF4-FFF2-40B4-BE49-F238E27FC236}">
                  <a16:creationId xmlns:a16="http://schemas.microsoft.com/office/drawing/2014/main" id="{D6D7EDD5-1CC5-87DD-7A17-3F0EEEE6CEF8}"/>
                </a:ext>
              </a:extLst>
            </p:cNvPr>
            <p:cNvSpPr/>
            <p:nvPr/>
          </p:nvSpPr>
          <p:spPr>
            <a:xfrm>
              <a:off x="42755619" y="10363680"/>
              <a:ext cx="1068297"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Friction </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driven</a:t>
              </a:r>
            </a:p>
          </p:txBody>
        </p:sp>
        <p:cxnSp>
          <p:nvCxnSpPr>
            <p:cNvPr id="42" name="Straight Arrow Connector 41">
              <a:extLst>
                <a:ext uri="{FF2B5EF4-FFF2-40B4-BE49-F238E27FC236}">
                  <a16:creationId xmlns:a16="http://schemas.microsoft.com/office/drawing/2014/main" id="{20D5A942-4DDF-452F-F2F8-8238BC72E573}"/>
                </a:ext>
              </a:extLst>
            </p:cNvPr>
            <p:cNvCxnSpPr>
              <a:cxnSpLocks/>
            </p:cNvCxnSpPr>
            <p:nvPr/>
          </p:nvCxnSpPr>
          <p:spPr>
            <a:xfrm flipH="1">
              <a:off x="41540101" y="7313526"/>
              <a:ext cx="708509" cy="0"/>
            </a:xfrm>
            <a:prstGeom prst="straightConnector1">
              <a:avLst/>
            </a:prstGeom>
            <a:noFill/>
            <a:ln w="12700" cap="flat" cmpd="sng" algn="ctr">
              <a:solidFill>
                <a:sysClr val="windowText" lastClr="000000"/>
              </a:solidFill>
              <a:prstDash val="solid"/>
              <a:headEnd type="triangle"/>
              <a:tailEnd type="triangle" w="med" len="med"/>
            </a:ln>
            <a:effectLst/>
          </p:spPr>
        </p:cxnSp>
        <p:cxnSp>
          <p:nvCxnSpPr>
            <p:cNvPr id="43" name="Straight Connector 42">
              <a:extLst>
                <a:ext uri="{FF2B5EF4-FFF2-40B4-BE49-F238E27FC236}">
                  <a16:creationId xmlns:a16="http://schemas.microsoft.com/office/drawing/2014/main" id="{47733D84-9512-7606-07B1-9A3105C972DB}"/>
                </a:ext>
              </a:extLst>
            </p:cNvPr>
            <p:cNvCxnSpPr>
              <a:cxnSpLocks/>
            </p:cNvCxnSpPr>
            <p:nvPr/>
          </p:nvCxnSpPr>
          <p:spPr>
            <a:xfrm>
              <a:off x="41540101" y="7262155"/>
              <a:ext cx="0" cy="26301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44359B6-90D7-63F8-4790-35293C5555AB}"/>
                </a:ext>
              </a:extLst>
            </p:cNvPr>
            <p:cNvCxnSpPr>
              <a:cxnSpLocks/>
            </p:cNvCxnSpPr>
            <p:nvPr/>
          </p:nvCxnSpPr>
          <p:spPr>
            <a:xfrm>
              <a:off x="42248610" y="7313526"/>
              <a:ext cx="0" cy="401384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9172D48-51CE-08D1-EAE5-F33BB8F3553D}"/>
                </a:ext>
              </a:extLst>
            </p:cNvPr>
            <p:cNvSpPr/>
            <p:nvPr/>
          </p:nvSpPr>
          <p:spPr>
            <a:xfrm>
              <a:off x="41425307" y="6791053"/>
              <a:ext cx="1739892" cy="3403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50" i="1" dirty="0">
                  <a:solidFill>
                    <a:srgbClr val="000000"/>
                  </a:solidFill>
                  <a:cs typeface="Arial" panose="020B0604020202020204" pitchFamily="34" charset="0"/>
                </a:rPr>
                <a:t>Crack propagation</a:t>
              </a:r>
            </a:p>
          </p:txBody>
        </p:sp>
        <p:cxnSp>
          <p:nvCxnSpPr>
            <p:cNvPr id="46" name="Straight Connector 45">
              <a:extLst>
                <a:ext uri="{FF2B5EF4-FFF2-40B4-BE49-F238E27FC236}">
                  <a16:creationId xmlns:a16="http://schemas.microsoft.com/office/drawing/2014/main" id="{8EBD6F90-A9E3-85BC-3CC1-DF141C90CC4A}"/>
                </a:ext>
              </a:extLst>
            </p:cNvPr>
            <p:cNvCxnSpPr>
              <a:stCxn id="45" idx="2"/>
            </p:cNvCxnSpPr>
            <p:nvPr/>
          </p:nvCxnSpPr>
          <p:spPr>
            <a:xfrm flipH="1">
              <a:off x="41947154" y="7131439"/>
              <a:ext cx="348099" cy="14235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37F2D0-A468-506C-5713-65A782932FFD}"/>
                </a:ext>
              </a:extLst>
            </p:cNvPr>
            <p:cNvCxnSpPr>
              <a:cxnSpLocks/>
            </p:cNvCxnSpPr>
            <p:nvPr/>
          </p:nvCxnSpPr>
          <p:spPr>
            <a:xfrm flipH="1">
              <a:off x="35935486" y="7242265"/>
              <a:ext cx="488114" cy="0"/>
            </a:xfrm>
            <a:prstGeom prst="straightConnector1">
              <a:avLst/>
            </a:prstGeom>
            <a:noFill/>
            <a:ln w="31750" cap="flat" cmpd="sng" algn="ctr">
              <a:solidFill>
                <a:sysClr val="windowText" lastClr="000000"/>
              </a:solidFill>
              <a:prstDash val="solid"/>
              <a:tailEnd type="triangle" w="lg" len="lg"/>
            </a:ln>
            <a:effectLst/>
          </p:spPr>
        </p:cxnSp>
        <p:sp>
          <p:nvSpPr>
            <p:cNvPr id="48" name="Rectangle 47">
              <a:extLst>
                <a:ext uri="{FF2B5EF4-FFF2-40B4-BE49-F238E27FC236}">
                  <a16:creationId xmlns:a16="http://schemas.microsoft.com/office/drawing/2014/main" id="{D24E3549-25E5-7787-15B6-5EE7B071AC04}"/>
                </a:ext>
              </a:extLst>
            </p:cNvPr>
            <p:cNvSpPr/>
            <p:nvPr/>
          </p:nvSpPr>
          <p:spPr>
            <a:xfrm>
              <a:off x="36494075" y="7011328"/>
              <a:ext cx="1145466"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Interface</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failure</a:t>
              </a:r>
            </a:p>
          </p:txBody>
        </p:sp>
        <p:cxnSp>
          <p:nvCxnSpPr>
            <p:cNvPr id="49" name="Straight Arrow Connector 48">
              <a:extLst>
                <a:ext uri="{FF2B5EF4-FFF2-40B4-BE49-F238E27FC236}">
                  <a16:creationId xmlns:a16="http://schemas.microsoft.com/office/drawing/2014/main" id="{586264CA-647F-9F03-42DA-DE0087BAC928}"/>
                </a:ext>
              </a:extLst>
            </p:cNvPr>
            <p:cNvCxnSpPr>
              <a:cxnSpLocks/>
            </p:cNvCxnSpPr>
            <p:nvPr/>
          </p:nvCxnSpPr>
          <p:spPr>
            <a:xfrm>
              <a:off x="36903115" y="8544748"/>
              <a:ext cx="0" cy="732932"/>
            </a:xfrm>
            <a:prstGeom prst="straightConnector1">
              <a:avLst/>
            </a:prstGeom>
            <a:noFill/>
            <a:ln w="31750" cap="flat" cmpd="sng" algn="ctr">
              <a:solidFill>
                <a:sysClr val="windowText" lastClr="000000"/>
              </a:solidFill>
              <a:prstDash val="solid"/>
              <a:tailEnd type="triangle" w="lg" len="lg"/>
            </a:ln>
            <a:effectLst/>
          </p:spPr>
        </p:cxnSp>
        <p:sp>
          <p:nvSpPr>
            <p:cNvPr id="50" name="Rectangle 49">
              <a:extLst>
                <a:ext uri="{FF2B5EF4-FFF2-40B4-BE49-F238E27FC236}">
                  <a16:creationId xmlns:a16="http://schemas.microsoft.com/office/drawing/2014/main" id="{0FDF07DB-5233-13CD-AA0E-F70AEE7F9379}"/>
                </a:ext>
              </a:extLst>
            </p:cNvPr>
            <p:cNvSpPr/>
            <p:nvPr/>
          </p:nvSpPr>
          <p:spPr>
            <a:xfrm>
              <a:off x="36501911" y="7871889"/>
              <a:ext cx="1068297"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Friction </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driven</a:t>
              </a:r>
            </a:p>
          </p:txBody>
        </p:sp>
      </p:grpSp>
      <p:sp>
        <p:nvSpPr>
          <p:cNvPr id="61" name="TextBox 60">
            <a:extLst>
              <a:ext uri="{FF2B5EF4-FFF2-40B4-BE49-F238E27FC236}">
                <a16:creationId xmlns:a16="http://schemas.microsoft.com/office/drawing/2014/main" id="{B833E84A-6647-C7E1-17F4-7FA5E94B3C19}"/>
              </a:ext>
            </a:extLst>
          </p:cNvPr>
          <p:cNvSpPr txBox="1"/>
          <p:nvPr/>
        </p:nvSpPr>
        <p:spPr>
          <a:xfrm>
            <a:off x="718788" y="1195992"/>
            <a:ext cx="10927112" cy="369332"/>
          </a:xfrm>
          <a:prstGeom prst="rect">
            <a:avLst/>
          </a:prstGeom>
          <a:noFill/>
        </p:spPr>
        <p:txBody>
          <a:bodyPr wrap="square">
            <a:spAutoFit/>
          </a:bodyPr>
          <a:lstStyle/>
          <a:p>
            <a:r>
              <a:rPr lang="en-US" dirty="0">
                <a:latin typeface="Arial" panose="020B0604020202020204"/>
              </a:rPr>
              <a:t>Characterization of the apparent interfacial shear strength</a:t>
            </a:r>
            <a:endParaRPr lang="en-US" dirty="0"/>
          </a:p>
        </p:txBody>
      </p:sp>
      <p:grpSp>
        <p:nvGrpSpPr>
          <p:cNvPr id="3" name="Group 2">
            <a:extLst>
              <a:ext uri="{FF2B5EF4-FFF2-40B4-BE49-F238E27FC236}">
                <a16:creationId xmlns:a16="http://schemas.microsoft.com/office/drawing/2014/main" id="{946268CE-B8EF-7C42-A25F-EFE08AF3261D}"/>
              </a:ext>
            </a:extLst>
          </p:cNvPr>
          <p:cNvGrpSpPr/>
          <p:nvPr/>
        </p:nvGrpSpPr>
        <p:grpSpPr>
          <a:xfrm>
            <a:off x="152462" y="1969201"/>
            <a:ext cx="3602524" cy="4088608"/>
            <a:chOff x="6853354" y="2077590"/>
            <a:chExt cx="3602524" cy="4088608"/>
          </a:xfrm>
        </p:grpSpPr>
        <p:pic>
          <p:nvPicPr>
            <p:cNvPr id="4" name="Picture 3" descr="A picture containing indoor, wood&#10;&#10;Description automatically generated">
              <a:extLst>
                <a:ext uri="{FF2B5EF4-FFF2-40B4-BE49-F238E27FC236}">
                  <a16:creationId xmlns:a16="http://schemas.microsoft.com/office/drawing/2014/main" id="{9DBA9E67-AAE9-ADED-3B93-126E5F386D1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354" y="2077590"/>
              <a:ext cx="3602524" cy="4088608"/>
            </a:xfrm>
            <a:prstGeom prst="rect">
              <a:avLst/>
            </a:prstGeom>
            <a:ln w="25400">
              <a:solidFill>
                <a:srgbClr val="FF00FF"/>
              </a:solidFill>
            </a:ln>
          </p:spPr>
        </p:pic>
        <p:cxnSp>
          <p:nvCxnSpPr>
            <p:cNvPr id="8" name="Straight Arrow Connector 7">
              <a:extLst>
                <a:ext uri="{FF2B5EF4-FFF2-40B4-BE49-F238E27FC236}">
                  <a16:creationId xmlns:a16="http://schemas.microsoft.com/office/drawing/2014/main" id="{A0DA93CA-39F0-531D-80A2-C1E9FD6FBF28}"/>
                </a:ext>
              </a:extLst>
            </p:cNvPr>
            <p:cNvCxnSpPr>
              <a:cxnSpLocks/>
            </p:cNvCxnSpPr>
            <p:nvPr/>
          </p:nvCxnSpPr>
          <p:spPr>
            <a:xfrm flipV="1">
              <a:off x="8495653" y="2245812"/>
              <a:ext cx="0" cy="780193"/>
            </a:xfrm>
            <a:prstGeom prst="straightConnector1">
              <a:avLst/>
            </a:prstGeom>
            <a:noFill/>
            <a:ln w="98425"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4E69C1C-7E20-0089-DA59-552F6929CE1D}"/>
                    </a:ext>
                  </a:extLst>
                </p:cNvPr>
                <p:cNvSpPr/>
                <p:nvPr/>
              </p:nvSpPr>
              <p:spPr>
                <a:xfrm rot="16200000" flipH="1">
                  <a:off x="7839440" y="2787000"/>
                  <a:ext cx="243726" cy="234284"/>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24E69C1C-7E20-0089-DA59-552F6929CE1D}"/>
                    </a:ext>
                  </a:extLst>
                </p:cNvPr>
                <p:cNvSpPr>
                  <a:spLocks noRot="1" noChangeAspect="1" noMove="1" noResize="1" noEditPoints="1" noAdjustHandles="1" noChangeArrowheads="1" noChangeShapeType="1" noTextEdit="1"/>
                </p:cNvSpPr>
                <p:nvPr/>
              </p:nvSpPr>
              <p:spPr>
                <a:xfrm rot="16200000" flipH="1">
                  <a:off x="7839440" y="2787000"/>
                  <a:ext cx="243726" cy="234284"/>
                </a:xfrm>
                <a:prstGeom prst="rect">
                  <a:avLst/>
                </a:prstGeom>
                <a:blipFill>
                  <a:blip r:embed="rId7"/>
                  <a:stretch>
                    <a:fillRect t="-30000" r="-68421"/>
                  </a:stretch>
                </a:blipFill>
              </p:spPr>
              <p:txBody>
                <a:bodyPr/>
                <a:lstStyle/>
                <a:p>
                  <a:r>
                    <a:rPr lang="en-US">
                      <a:noFill/>
                    </a:rPr>
                    <a:t> </a:t>
                  </a:r>
                </a:p>
              </p:txBody>
            </p:sp>
          </mc:Fallback>
        </mc:AlternateContent>
      </p:grpSp>
    </p:spTree>
    <p:extLst>
      <p:ext uri="{BB962C8B-B14F-4D97-AF65-F5344CB8AC3E}">
        <p14:creationId xmlns:p14="http://schemas.microsoft.com/office/powerpoint/2010/main" val="2615475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Introduction and motivation</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7</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3" name="TextBox 32">
            <a:extLst>
              <a:ext uri="{FF2B5EF4-FFF2-40B4-BE49-F238E27FC236}">
                <a16:creationId xmlns:a16="http://schemas.microsoft.com/office/drawing/2014/main" id="{E89BD9BB-1DED-2DA7-36BA-E06C250728AA}"/>
              </a:ext>
            </a:extLst>
          </p:cNvPr>
          <p:cNvSpPr txBox="1"/>
          <p:nvPr/>
        </p:nvSpPr>
        <p:spPr>
          <a:xfrm>
            <a:off x="718788" y="1195992"/>
            <a:ext cx="10927112" cy="369332"/>
          </a:xfrm>
          <a:prstGeom prst="rect">
            <a:avLst/>
          </a:prstGeom>
          <a:noFill/>
        </p:spPr>
        <p:txBody>
          <a:bodyPr wrap="square">
            <a:spAutoFit/>
          </a:bodyPr>
          <a:lstStyle/>
          <a:p>
            <a:r>
              <a:rPr lang="en-US" dirty="0">
                <a:latin typeface="Arial" panose="020B0604020202020204"/>
              </a:rPr>
              <a:t>Characterization of the apparent interfacial shear strength</a:t>
            </a:r>
            <a:endParaRPr lang="en-US" dirty="0"/>
          </a:p>
        </p:txBody>
      </p:sp>
      <p:grpSp>
        <p:nvGrpSpPr>
          <p:cNvPr id="7" name="Group 6">
            <a:extLst>
              <a:ext uri="{FF2B5EF4-FFF2-40B4-BE49-F238E27FC236}">
                <a16:creationId xmlns:a16="http://schemas.microsoft.com/office/drawing/2014/main" id="{49D16010-3188-8802-B6B9-3CEBE4E498AA}"/>
              </a:ext>
            </a:extLst>
          </p:cNvPr>
          <p:cNvGrpSpPr/>
          <p:nvPr/>
        </p:nvGrpSpPr>
        <p:grpSpPr>
          <a:xfrm>
            <a:off x="620018" y="1810399"/>
            <a:ext cx="6555282" cy="4097813"/>
            <a:chOff x="366018" y="2124372"/>
            <a:chExt cx="6555282" cy="4097813"/>
          </a:xfrm>
        </p:grpSpPr>
        <p:pic>
          <p:nvPicPr>
            <p:cNvPr id="3" name="Graphic 2">
              <a:extLst>
                <a:ext uri="{FF2B5EF4-FFF2-40B4-BE49-F238E27FC236}">
                  <a16:creationId xmlns:a16="http://schemas.microsoft.com/office/drawing/2014/main" id="{068EA3B9-5491-72A5-20ED-590200D31B1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6018" y="2124372"/>
              <a:ext cx="6555282" cy="4097813"/>
            </a:xfrm>
            <a:prstGeom prst="rect">
              <a:avLst/>
            </a:prstGeom>
          </p:spPr>
        </p:pic>
        <p:pic>
          <p:nvPicPr>
            <p:cNvPr id="8" name="Graphic 7">
              <a:extLst>
                <a:ext uri="{FF2B5EF4-FFF2-40B4-BE49-F238E27FC236}">
                  <a16:creationId xmlns:a16="http://schemas.microsoft.com/office/drawing/2014/main" id="{136773A6-DBBF-A523-4309-E5A8CF555A22}"/>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44" t="18307" r="66471"/>
            <a:stretch/>
          </p:blipFill>
          <p:spPr>
            <a:xfrm>
              <a:off x="1470137" y="2745778"/>
              <a:ext cx="1102562" cy="2019253"/>
            </a:xfrm>
            <a:prstGeom prst="rect">
              <a:avLst/>
            </a:prstGeom>
          </p:spPr>
        </p:pic>
        <p:sp>
          <p:nvSpPr>
            <p:cNvPr id="10" name="Rectangle 9">
              <a:extLst>
                <a:ext uri="{FF2B5EF4-FFF2-40B4-BE49-F238E27FC236}">
                  <a16:creationId xmlns:a16="http://schemas.microsoft.com/office/drawing/2014/main" id="{12CEF5D2-3A9C-9C61-81BF-799029C999C6}"/>
                </a:ext>
              </a:extLst>
            </p:cNvPr>
            <p:cNvSpPr/>
            <p:nvPr/>
          </p:nvSpPr>
          <p:spPr>
            <a:xfrm rot="10800000">
              <a:off x="1419694" y="2707656"/>
              <a:ext cx="1196506" cy="1904984"/>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cxnSp>
          <p:nvCxnSpPr>
            <p:cNvPr id="13" name="Straight Connector 12">
              <a:extLst>
                <a:ext uri="{FF2B5EF4-FFF2-40B4-BE49-F238E27FC236}">
                  <a16:creationId xmlns:a16="http://schemas.microsoft.com/office/drawing/2014/main" id="{0EDE3E5E-BCD0-4E64-F90E-511A3D824010}"/>
                </a:ext>
              </a:extLst>
            </p:cNvPr>
            <p:cNvCxnSpPr/>
            <p:nvPr/>
          </p:nvCxnSpPr>
          <p:spPr>
            <a:xfrm>
              <a:off x="1419693" y="4612640"/>
              <a:ext cx="165267" cy="89916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2AD198-23EE-26C3-2E31-276CE251B966}"/>
                </a:ext>
              </a:extLst>
            </p:cNvPr>
            <p:cNvCxnSpPr>
              <a:cxnSpLocks/>
            </p:cNvCxnSpPr>
            <p:nvPr/>
          </p:nvCxnSpPr>
          <p:spPr>
            <a:xfrm flipH="1">
              <a:off x="1902627" y="4612640"/>
              <a:ext cx="713573" cy="89916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F4638306-F4A7-1ECB-70DA-730DBF401082}"/>
              </a:ext>
            </a:extLst>
          </p:cNvPr>
          <p:cNvSpPr txBox="1"/>
          <p:nvPr/>
        </p:nvSpPr>
        <p:spPr>
          <a:xfrm>
            <a:off x="7440800" y="1041291"/>
            <a:ext cx="4319142" cy="4705712"/>
          </a:xfrm>
          <a:prstGeom prst="rect">
            <a:avLst/>
          </a:prstGeom>
          <a:noFill/>
        </p:spPr>
        <p:txBody>
          <a:bodyPr wrap="square">
            <a:spAutoFit/>
          </a:bodyPr>
          <a:lstStyle/>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000" b="0" i="0" u="none" strike="noStrike" kern="1200" cap="none" spc="0" normalizeH="0" baseline="0" noProof="0" dirty="0">
                <a:ln>
                  <a:noFill/>
                </a:ln>
                <a:solidFill>
                  <a:srgbClr val="00303C"/>
                </a:solidFill>
                <a:effectLst/>
                <a:uLnTx/>
                <a:uFillTx/>
                <a:latin typeface="Arial" panose="020B0604020202020204"/>
                <a:ea typeface="+mn-ea"/>
                <a:cs typeface="+mn-cs"/>
              </a:rPr>
              <a:t>Energy release due to interfacial debonding, cracking and relative motion friction will be significantly reduced in the case of a paraffin wax system:</a:t>
            </a:r>
          </a:p>
          <a:p>
            <a:pPr marL="682625" lvl="1" indent="-225425">
              <a:lnSpc>
                <a:spcPct val="110000"/>
              </a:lnSpc>
              <a:spcBef>
                <a:spcPts val="800"/>
              </a:spcBef>
              <a:buClr>
                <a:srgbClr val="4198B5"/>
              </a:buClr>
              <a:buFont typeface="Arial"/>
              <a:buChar char="•"/>
              <a:defRPr/>
            </a:pPr>
            <a:r>
              <a:rPr kumimoji="0" lang="en-US" sz="1400" b="0" i="0" u="none" strike="noStrike" kern="1200" cap="none" spc="0" normalizeH="0" baseline="0" noProof="0" dirty="0">
                <a:ln>
                  <a:noFill/>
                </a:ln>
                <a:solidFill>
                  <a:srgbClr val="00303C"/>
                </a:solidFill>
                <a:effectLst/>
                <a:uLnTx/>
                <a:uFillTx/>
                <a:latin typeface="Arial" panose="020B0604020202020204"/>
                <a:ea typeface="+mn-ea"/>
                <a:cs typeface="+mn-cs"/>
              </a:rPr>
              <a:t>Low energy dissipation during cracking. </a:t>
            </a:r>
          </a:p>
          <a:p>
            <a:pPr marL="682625" lvl="1" indent="-225425">
              <a:lnSpc>
                <a:spcPct val="110000"/>
              </a:lnSpc>
              <a:spcBef>
                <a:spcPts val="800"/>
              </a:spcBef>
              <a:buClr>
                <a:srgbClr val="4198B5"/>
              </a:buClr>
              <a:buFont typeface="Arial"/>
              <a:buChar char="•"/>
              <a:defRPr/>
            </a:pPr>
            <a:r>
              <a:rPr kumimoji="0" lang="en-US" sz="1400" b="0" i="0" u="none" strike="noStrike" kern="1200" cap="none" spc="0" normalizeH="0" baseline="0" noProof="0" dirty="0">
                <a:ln>
                  <a:noFill/>
                </a:ln>
                <a:solidFill>
                  <a:srgbClr val="00303C"/>
                </a:solidFill>
                <a:effectLst/>
                <a:uLnTx/>
                <a:uFillTx/>
                <a:latin typeface="Arial" panose="020B0604020202020204"/>
                <a:ea typeface="+mn-ea"/>
                <a:cs typeface="+mn-cs"/>
              </a:rPr>
              <a:t>Low bonding strength (leading to low energy debonding events). </a:t>
            </a:r>
          </a:p>
          <a:p>
            <a:pPr marL="682625" lvl="1" indent="-225425">
              <a:lnSpc>
                <a:spcPct val="110000"/>
              </a:lnSpc>
              <a:spcBef>
                <a:spcPts val="800"/>
              </a:spcBef>
              <a:buClr>
                <a:srgbClr val="4198B5"/>
              </a:buClr>
              <a:buFont typeface="Arial"/>
              <a:buChar char="•"/>
              <a:defRPr/>
            </a:pPr>
            <a:r>
              <a:rPr kumimoji="0" lang="en-US" sz="1400" b="0" i="0" u="none" strike="noStrike" kern="1200" cap="none" spc="0" normalizeH="0" baseline="0" noProof="0" dirty="0">
                <a:ln>
                  <a:noFill/>
                </a:ln>
                <a:solidFill>
                  <a:srgbClr val="00303C"/>
                </a:solidFill>
                <a:effectLst/>
                <a:uLnTx/>
                <a:uFillTx/>
                <a:latin typeface="Arial" panose="020B0604020202020204"/>
                <a:ea typeface="+mn-ea"/>
                <a:cs typeface="+mn-cs"/>
              </a:rPr>
              <a:t>Creation of low friction interfaces between main coil constituents </a:t>
            </a:r>
            <a:br>
              <a:rPr kumimoji="0" lang="en-US" sz="1400" b="0" i="0" u="none" strike="noStrike" kern="1200" cap="none" spc="0" normalizeH="0" baseline="0" noProof="0" dirty="0">
                <a:ln>
                  <a:noFill/>
                </a:ln>
                <a:solidFill>
                  <a:srgbClr val="00303C"/>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303C"/>
                </a:solidFill>
                <a:effectLst/>
                <a:uLnTx/>
                <a:uFillTx/>
                <a:latin typeface="Arial" panose="020B0604020202020204"/>
                <a:ea typeface="+mn-ea"/>
                <a:cs typeface="+mn-cs"/>
              </a:rPr>
              <a:t>(i.e. mandrel, cable strands and cable).</a:t>
            </a:r>
            <a:endParaRPr kumimoji="0" lang="en-US" sz="2000" b="0" i="0" u="none" strike="noStrike" kern="1200" cap="none" spc="0" normalizeH="0" baseline="0" noProof="0" dirty="0">
              <a:ln>
                <a:noFill/>
              </a:ln>
              <a:solidFill>
                <a:srgbClr val="00303C"/>
              </a:solidFill>
              <a:effectLst/>
              <a:uLnTx/>
              <a:uFillTx/>
              <a:latin typeface="Arial" panose="020B0604020202020204"/>
              <a:ea typeface="+mn-ea"/>
              <a:cs typeface="+mn-cs"/>
            </a:endParaRP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000" dirty="0">
                <a:solidFill>
                  <a:srgbClr val="00303C"/>
                </a:solidFill>
                <a:latin typeface="Arial" panose="020B0604020202020204"/>
              </a:rPr>
              <a:t>The paraffin wax systems has been proven successful in the box sample [1].</a:t>
            </a:r>
            <a:endParaRPr kumimoji="0" lang="en-US" sz="2000" b="0" i="0" u="none" strike="noStrike" kern="1200" cap="none" spc="0" normalizeH="0" baseline="0" noProof="0" dirty="0">
              <a:ln>
                <a:noFill/>
              </a:ln>
              <a:solidFill>
                <a:srgbClr val="00303C"/>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A0ED0D0-BC82-CF3E-5205-CB426DA7F7F5}"/>
              </a:ext>
            </a:extLst>
          </p:cNvPr>
          <p:cNvSpPr txBox="1"/>
          <p:nvPr/>
        </p:nvSpPr>
        <p:spPr>
          <a:xfrm>
            <a:off x="6800206" y="5739099"/>
            <a:ext cx="5391794" cy="738664"/>
          </a:xfrm>
          <a:prstGeom prst="rect">
            <a:avLst/>
          </a:prstGeom>
          <a:noFill/>
        </p:spPr>
        <p:txBody>
          <a:bodyPr wrap="square">
            <a:spAutoFit/>
          </a:bodyPr>
          <a:lstStyle/>
          <a:p>
            <a:endParaRPr lang="en-US" sz="1200" b="0" i="0" dirty="0">
              <a:solidFill>
                <a:srgbClr val="333333"/>
              </a:solidFill>
              <a:effectLst/>
              <a:latin typeface="Helvetica" panose="020B0604020202020204" pitchFamily="34" charset="0"/>
            </a:endParaRPr>
          </a:p>
          <a:p>
            <a:r>
              <a:rPr lang="en-US" sz="900" b="0" i="0" dirty="0">
                <a:solidFill>
                  <a:srgbClr val="333333"/>
                </a:solidFill>
                <a:effectLst/>
                <a:latin typeface="Helvetica" panose="020B0604020202020204" pitchFamily="34" charset="0"/>
              </a:rPr>
              <a:t>[1] Daly, Michael, et al. "Improved training in paraffin-wax impregnated Nb3Sn Rutherford cables demonstrated in BOX samples." Superconductor Science and Technology 35.5 (2022): 055014.</a:t>
            </a:r>
          </a:p>
          <a:p>
            <a:endParaRPr lang="en-US" sz="1200" dirty="0"/>
          </a:p>
        </p:txBody>
      </p:sp>
    </p:spTree>
    <p:extLst>
      <p:ext uri="{BB962C8B-B14F-4D97-AF65-F5344CB8AC3E}">
        <p14:creationId xmlns:p14="http://schemas.microsoft.com/office/powerpoint/2010/main" val="204923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Introduction and motivation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wax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The wax CCT coil</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8</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3041161"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39632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wax VPI for CCT</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9</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9" name="Group 8">
            <a:extLst>
              <a:ext uri="{FF2B5EF4-FFF2-40B4-BE49-F238E27FC236}">
                <a16:creationId xmlns:a16="http://schemas.microsoft.com/office/drawing/2014/main" id="{0683E623-AD5C-C074-4067-31D700BDDF07}"/>
              </a:ext>
            </a:extLst>
          </p:cNvPr>
          <p:cNvGrpSpPr>
            <a:grpSpLocks noChangeAspect="1"/>
          </p:cNvGrpSpPr>
          <p:nvPr/>
        </p:nvGrpSpPr>
        <p:grpSpPr>
          <a:xfrm>
            <a:off x="581333" y="1293819"/>
            <a:ext cx="6107234" cy="5008275"/>
            <a:chOff x="2096585" y="1034288"/>
            <a:chExt cx="2876560" cy="2358941"/>
          </a:xfrm>
        </p:grpSpPr>
        <p:pic>
          <p:nvPicPr>
            <p:cNvPr id="11" name="Graphic 10">
              <a:extLst>
                <a:ext uri="{FF2B5EF4-FFF2-40B4-BE49-F238E27FC236}">
                  <a16:creationId xmlns:a16="http://schemas.microsoft.com/office/drawing/2014/main" id="{8FE75A4C-8DB6-657E-9BD0-5B2D9AFFCFA9}"/>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9286" r="31429" b="54121"/>
            <a:stretch/>
          </p:blipFill>
          <p:spPr>
            <a:xfrm>
              <a:off x="2344364" y="1034288"/>
              <a:ext cx="1973178" cy="2358941"/>
            </a:xfrm>
            <a:prstGeom prst="rect">
              <a:avLst/>
            </a:prstGeom>
          </p:spPr>
        </p:pic>
        <p:sp>
          <p:nvSpPr>
            <p:cNvPr id="12" name="TextBox 11">
              <a:extLst>
                <a:ext uri="{FF2B5EF4-FFF2-40B4-BE49-F238E27FC236}">
                  <a16:creationId xmlns:a16="http://schemas.microsoft.com/office/drawing/2014/main" id="{46DBC0B9-B3F3-D698-C51D-396222511790}"/>
                </a:ext>
              </a:extLst>
            </p:cNvPr>
            <p:cNvSpPr txBox="1"/>
            <p:nvPr/>
          </p:nvSpPr>
          <p:spPr>
            <a:xfrm>
              <a:off x="2524259" y="1453213"/>
              <a:ext cx="936326"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Top reservoir</a:t>
              </a:r>
            </a:p>
          </p:txBody>
        </p:sp>
        <p:sp>
          <p:nvSpPr>
            <p:cNvPr id="15" name="TextBox 14">
              <a:extLst>
                <a:ext uri="{FF2B5EF4-FFF2-40B4-BE49-F238E27FC236}">
                  <a16:creationId xmlns:a16="http://schemas.microsoft.com/office/drawing/2014/main" id="{F04BB491-B0DF-DDF9-55BD-9068ACFD965F}"/>
                </a:ext>
              </a:extLst>
            </p:cNvPr>
            <p:cNvSpPr txBox="1"/>
            <p:nvPr/>
          </p:nvSpPr>
          <p:spPr>
            <a:xfrm>
              <a:off x="3342152" y="2134028"/>
              <a:ext cx="489722"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Coil</a:t>
              </a:r>
            </a:p>
          </p:txBody>
        </p:sp>
        <p:sp>
          <p:nvSpPr>
            <p:cNvPr id="17" name="TextBox 16">
              <a:extLst>
                <a:ext uri="{FF2B5EF4-FFF2-40B4-BE49-F238E27FC236}">
                  <a16:creationId xmlns:a16="http://schemas.microsoft.com/office/drawing/2014/main" id="{9B302A21-260C-D818-BFBA-BC2EA249A16F}"/>
                </a:ext>
              </a:extLst>
            </p:cNvPr>
            <p:cNvSpPr txBox="1"/>
            <p:nvPr/>
          </p:nvSpPr>
          <p:spPr>
            <a:xfrm>
              <a:off x="3192474" y="2324286"/>
              <a:ext cx="872871"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chamber</a:t>
              </a:r>
            </a:p>
          </p:txBody>
        </p:sp>
        <p:sp>
          <p:nvSpPr>
            <p:cNvPr id="19" name="TextBox 18">
              <a:extLst>
                <a:ext uri="{FF2B5EF4-FFF2-40B4-BE49-F238E27FC236}">
                  <a16:creationId xmlns:a16="http://schemas.microsoft.com/office/drawing/2014/main" id="{F34378CB-6CC0-1E74-05C2-98F8CCFA8A57}"/>
                </a:ext>
              </a:extLst>
            </p:cNvPr>
            <p:cNvSpPr txBox="1"/>
            <p:nvPr/>
          </p:nvSpPr>
          <p:spPr>
            <a:xfrm>
              <a:off x="3805600" y="2986719"/>
              <a:ext cx="1167545"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pump</a:t>
              </a:r>
            </a:p>
          </p:txBody>
        </p:sp>
        <p:sp>
          <p:nvSpPr>
            <p:cNvPr id="20" name="TextBox 19">
              <a:extLst>
                <a:ext uri="{FF2B5EF4-FFF2-40B4-BE49-F238E27FC236}">
                  <a16:creationId xmlns:a16="http://schemas.microsoft.com/office/drawing/2014/main" id="{C66C6981-A839-4B2E-F806-EA88BA793F82}"/>
                </a:ext>
              </a:extLst>
            </p:cNvPr>
            <p:cNvSpPr txBox="1"/>
            <p:nvPr/>
          </p:nvSpPr>
          <p:spPr>
            <a:xfrm>
              <a:off x="2096585" y="2986718"/>
              <a:ext cx="895443"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Resin mixer</a:t>
              </a:r>
            </a:p>
          </p:txBody>
        </p:sp>
        <p:sp>
          <p:nvSpPr>
            <p:cNvPr id="21" name="TextBox 20">
              <a:extLst>
                <a:ext uri="{FF2B5EF4-FFF2-40B4-BE49-F238E27FC236}">
                  <a16:creationId xmlns:a16="http://schemas.microsoft.com/office/drawing/2014/main" id="{F1F96884-1A62-9F3D-959C-9C8D2A6E3C9A}"/>
                </a:ext>
              </a:extLst>
            </p:cNvPr>
            <p:cNvSpPr txBox="1"/>
            <p:nvPr/>
          </p:nvSpPr>
          <p:spPr>
            <a:xfrm>
              <a:off x="2138607" y="2136187"/>
              <a:ext cx="853421" cy="27543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Compressed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air</a:t>
              </a:r>
            </a:p>
          </p:txBody>
        </p:sp>
        <p:cxnSp>
          <p:nvCxnSpPr>
            <p:cNvPr id="22" name="Straight Arrow Connector 21">
              <a:extLst>
                <a:ext uri="{FF2B5EF4-FFF2-40B4-BE49-F238E27FC236}">
                  <a16:creationId xmlns:a16="http://schemas.microsoft.com/office/drawing/2014/main" id="{6129FEE3-8E5B-C221-EA0E-8A6D0F644971}"/>
                </a:ext>
              </a:extLst>
            </p:cNvPr>
            <p:cNvCxnSpPr>
              <a:cxnSpLocks/>
            </p:cNvCxnSpPr>
            <p:nvPr/>
          </p:nvCxnSpPr>
          <p:spPr>
            <a:xfrm>
              <a:off x="3297126" y="1535093"/>
              <a:ext cx="2898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2">
            <a:extLst>
              <a:ext uri="{FF2B5EF4-FFF2-40B4-BE49-F238E27FC236}">
                <a16:creationId xmlns:a16="http://schemas.microsoft.com/office/drawing/2014/main" id="{FB27D089-B13B-9BFE-E57E-C458495BBD97}"/>
              </a:ext>
            </a:extLst>
          </p:cNvPr>
          <p:cNvSpPr txBox="1">
            <a:spLocks/>
          </p:cNvSpPr>
          <p:nvPr/>
        </p:nvSpPr>
        <p:spPr>
          <a:xfrm>
            <a:off x="5822714" y="1653284"/>
            <a:ext cx="5833083" cy="1059912"/>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t>General sequence of CCT </a:t>
            </a:r>
            <a:br>
              <a:rPr lang="en-US" sz="2000" b="1" dirty="0"/>
            </a:br>
            <a:r>
              <a:rPr lang="en-US" sz="2000" dirty="0"/>
              <a:t>for vacuum pressure impregnation (VPI) using epoxy resins (e.g. Mix61, CTD-101K) or polyolefin-based resin (e.g. CTD-701X*)</a:t>
            </a:r>
          </a:p>
        </p:txBody>
      </p:sp>
      <p:cxnSp>
        <p:nvCxnSpPr>
          <p:cNvPr id="24" name="Straight Connector 23">
            <a:extLst>
              <a:ext uri="{FF2B5EF4-FFF2-40B4-BE49-F238E27FC236}">
                <a16:creationId xmlns:a16="http://schemas.microsoft.com/office/drawing/2014/main" id="{41EC9F6C-964A-CCBF-78D8-B9305F537B65}"/>
              </a:ext>
            </a:extLst>
          </p:cNvPr>
          <p:cNvCxnSpPr>
            <a:cxnSpLocks/>
          </p:cNvCxnSpPr>
          <p:nvPr/>
        </p:nvCxnSpPr>
        <p:spPr>
          <a:xfrm>
            <a:off x="5849232" y="2700563"/>
            <a:ext cx="5387147" cy="0"/>
          </a:xfrm>
          <a:prstGeom prst="line">
            <a:avLst/>
          </a:prstGeom>
          <a:ln w="254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FE2A34-A6B9-7D79-4B02-C0501A29EA5B}"/>
              </a:ext>
            </a:extLst>
          </p:cNvPr>
          <p:cNvSpPr txBox="1"/>
          <p:nvPr/>
        </p:nvSpPr>
        <p:spPr>
          <a:xfrm>
            <a:off x="5733497" y="2859181"/>
            <a:ext cx="6302326" cy="2677656"/>
          </a:xfrm>
          <a:prstGeom prst="rect">
            <a:avLst/>
          </a:prstGeom>
          <a:noFill/>
        </p:spPr>
        <p:txBody>
          <a:bodyPr wrap="square">
            <a:spAutoFit/>
          </a:bodyPr>
          <a:lstStyle/>
          <a:p>
            <a:pPr marL="457200" indent="-457200">
              <a:buFont typeface="+mj-lt"/>
              <a:buAutoNum type="arabicPeriod"/>
            </a:pPr>
            <a:r>
              <a:rPr lang="en-US" sz="2400" dirty="0"/>
              <a:t>Outgassing of the coil under vacuum.</a:t>
            </a:r>
          </a:p>
          <a:p>
            <a:pPr marL="457200" indent="-457200">
              <a:buFont typeface="+mj-lt"/>
              <a:buAutoNum type="arabicPeriod"/>
            </a:pPr>
            <a:r>
              <a:rPr lang="en-US" sz="2400" dirty="0"/>
              <a:t>Resin mixing and degassing.</a:t>
            </a:r>
          </a:p>
          <a:p>
            <a:pPr marL="457200" indent="-457200">
              <a:buFont typeface="+mj-lt"/>
              <a:buAutoNum type="arabicPeriod"/>
            </a:pPr>
            <a:r>
              <a:rPr lang="en-US" sz="2400" dirty="0"/>
              <a:t>Resin transfer to the coil until the reservoir is filled.</a:t>
            </a:r>
          </a:p>
          <a:p>
            <a:pPr marL="457200" indent="-457200">
              <a:buFont typeface="+mj-lt"/>
              <a:buAutoNum type="arabicPeriod"/>
            </a:pPr>
            <a:r>
              <a:rPr lang="en-US" sz="2400" dirty="0"/>
              <a:t>Vacuum open to atmospheric pressure.</a:t>
            </a:r>
          </a:p>
          <a:p>
            <a:pPr marL="457200" indent="-457200">
              <a:buFont typeface="+mj-lt"/>
              <a:buAutoNum type="arabicPeriod"/>
            </a:pPr>
            <a:r>
              <a:rPr lang="en-US" sz="2400" dirty="0"/>
              <a:t>Curing of the coils within a furnace.</a:t>
            </a:r>
          </a:p>
          <a:p>
            <a:pPr marL="457200" indent="-457200">
              <a:buFont typeface="+mj-lt"/>
              <a:buAutoNum type="arabicPeriod"/>
            </a:pPr>
            <a:endParaRPr lang="en-US" sz="2400" dirty="0"/>
          </a:p>
        </p:txBody>
      </p:sp>
    </p:spTree>
    <p:extLst>
      <p:ext uri="{BB962C8B-B14F-4D97-AF65-F5344CB8AC3E}">
        <p14:creationId xmlns:p14="http://schemas.microsoft.com/office/powerpoint/2010/main" val="3708552465"/>
      </p:ext>
    </p:extLst>
  </p:cSld>
  <p:clrMapOvr>
    <a:masterClrMapping/>
  </p:clrMapOvr>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LBNL_PPT_WideNew_Template_2020</Template>
  <TotalTime>26283</TotalTime>
  <Words>1839</Words>
  <Application>Microsoft Office PowerPoint</Application>
  <PresentationFormat>Widescreen</PresentationFormat>
  <Paragraphs>316</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Cambria Math</vt:lpstr>
      <vt:lpstr>Helvetica</vt:lpstr>
      <vt:lpstr>Roboto</vt:lpstr>
      <vt:lpstr>Times New Roman</vt:lpstr>
      <vt:lpstr>Berkeley Lab Wide PPT Theme</vt:lpstr>
      <vt:lpstr>PowerPoint Presentation</vt:lpstr>
      <vt:lpstr>Table of contents</vt:lpstr>
      <vt:lpstr>1. Introduction and motivation</vt:lpstr>
      <vt:lpstr>1. Introduction and motivation</vt:lpstr>
      <vt:lpstr>1. Introduction and motivation</vt:lpstr>
      <vt:lpstr>1. Introduction and motivation</vt:lpstr>
      <vt:lpstr>1. Introduction and motivation</vt:lpstr>
      <vt:lpstr>Table of contents</vt:lpstr>
      <vt:lpstr>2. Development of the wax VPI for CCT </vt:lpstr>
      <vt:lpstr>2. Development of the wax VPI for CCT </vt:lpstr>
      <vt:lpstr>2. Development of the wax VPI for CCT </vt:lpstr>
      <vt:lpstr>2. Development of the wax VPI for CCT </vt:lpstr>
      <vt:lpstr>2. Development of the wax VPI for CCT </vt:lpstr>
      <vt:lpstr>2. Development of the wax VPI for CCT </vt:lpstr>
      <vt:lpstr>Table of contents</vt:lpstr>
      <vt:lpstr>3. The wax CCT coil </vt:lpstr>
      <vt:lpstr>3. The wax CCT coil </vt:lpstr>
      <vt:lpstr>3. The wax CCT coil </vt:lpstr>
      <vt:lpstr>3. The wax CCT coil </vt:lpstr>
      <vt:lpstr>Table of contents</vt:lpstr>
      <vt:lpstr>4. Conclusions and next steps </vt:lpstr>
      <vt:lpstr>Thanks!</vt:lpstr>
      <vt:lpstr>Additional slides </vt:lpstr>
      <vt:lpstr>Additional slides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and thermal analysis</dc:title>
  <dc:subject/>
  <dc:creator>Jose Fernandez</dc:creator>
  <cp:keywords/>
  <dc:description/>
  <cp:lastModifiedBy>Jose Fernandez</cp:lastModifiedBy>
  <cp:revision>74</cp:revision>
  <dcterms:created xsi:type="dcterms:W3CDTF">2021-11-07T00:53:49Z</dcterms:created>
  <dcterms:modified xsi:type="dcterms:W3CDTF">2023-03-21T11:38:35Z</dcterms:modified>
  <cp:category/>
</cp:coreProperties>
</file>