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4" r:id="rId2"/>
    <p:sldId id="1194" r:id="rId3"/>
    <p:sldId id="1205" r:id="rId4"/>
    <p:sldId id="1161" r:id="rId5"/>
    <p:sldId id="1201" r:id="rId6"/>
    <p:sldId id="505" r:id="rId7"/>
    <p:sldId id="1160" r:id="rId8"/>
    <p:sldId id="1202" r:id="rId9"/>
    <p:sldId id="514" r:id="rId10"/>
    <p:sldId id="1198" r:id="rId11"/>
    <p:sldId id="1132" r:id="rId12"/>
    <p:sldId id="515" r:id="rId13"/>
    <p:sldId id="1143" r:id="rId14"/>
    <p:sldId id="1144" r:id="rId15"/>
    <p:sldId id="1146" r:id="rId16"/>
    <p:sldId id="1203" r:id="rId17"/>
    <p:sldId id="517" r:id="rId18"/>
    <p:sldId id="1200" r:id="rId19"/>
    <p:sldId id="1174" r:id="rId20"/>
    <p:sldId id="1199" r:id="rId21"/>
    <p:sldId id="1180" r:id="rId22"/>
    <p:sldId id="1193" r:id="rId23"/>
    <p:sldId id="1176" r:id="rId24"/>
    <p:sldId id="1178" r:id="rId25"/>
    <p:sldId id="1177" r:id="rId26"/>
    <p:sldId id="1204" r:id="rId27"/>
    <p:sldId id="1181" r:id="rId28"/>
    <p:sldId id="488" r:id="rId29"/>
    <p:sldId id="526" r:id="rId30"/>
    <p:sldId id="1191" r:id="rId31"/>
    <p:sldId id="1192" r:id="rId32"/>
    <p:sldId id="1123" r:id="rId33"/>
    <p:sldId id="1190" r:id="rId34"/>
    <p:sldId id="1186" r:id="rId35"/>
    <p:sldId id="1187" r:id="rId36"/>
    <p:sldId id="1188" r:id="rId37"/>
    <p:sldId id="1197" r:id="rId38"/>
    <p:sldId id="1173" r:id="rId39"/>
    <p:sldId id="476" r:id="rId40"/>
    <p:sldId id="456" r:id="rId41"/>
    <p:sldId id="1185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5613D5E-964A-DD45-B9FC-1476F45621D8}">
          <p14:sldIdLst>
            <p14:sldId id="264"/>
            <p14:sldId id="1194"/>
            <p14:sldId id="1205"/>
            <p14:sldId id="1161"/>
          </p14:sldIdLst>
        </p14:section>
        <p14:section name="Properties" id="{2D426490-6BA6-EE45-8EB2-B3C69FEB31B1}">
          <p14:sldIdLst>
            <p14:sldId id="1201"/>
            <p14:sldId id="505"/>
            <p14:sldId id="1160"/>
          </p14:sldIdLst>
        </p14:section>
        <p14:section name="Strength" id="{15F6DD09-369C-184D-889E-321E2661C9D5}">
          <p14:sldIdLst>
            <p14:sldId id="1202"/>
            <p14:sldId id="514"/>
            <p14:sldId id="1198"/>
            <p14:sldId id="1132"/>
            <p14:sldId id="515"/>
            <p14:sldId id="1143"/>
            <p14:sldId id="1144"/>
            <p14:sldId id="1146"/>
          </p14:sldIdLst>
        </p14:section>
        <p14:section name="Training" id="{9D4B3F30-CB41-B441-831B-7BCAFE35CFEA}">
          <p14:sldIdLst>
            <p14:sldId id="1203"/>
            <p14:sldId id="517"/>
            <p14:sldId id="1200"/>
            <p14:sldId id="1174"/>
            <p14:sldId id="1199"/>
            <p14:sldId id="1180"/>
            <p14:sldId id="1193"/>
            <p14:sldId id="1176"/>
            <p14:sldId id="1178"/>
            <p14:sldId id="1177"/>
          </p14:sldIdLst>
        </p14:section>
        <p14:section name="Conclusion" id="{993B7682-74D8-4243-BDA8-E579FBEF8388}">
          <p14:sldIdLst>
            <p14:sldId id="1204"/>
            <p14:sldId id="1181"/>
            <p14:sldId id="488"/>
          </p14:sldIdLst>
        </p14:section>
        <p14:section name="Extra" id="{B136E819-6136-9F4F-9DB4-74EE91AEC70E}">
          <p14:sldIdLst>
            <p14:sldId id="526"/>
            <p14:sldId id="1191"/>
            <p14:sldId id="1192"/>
            <p14:sldId id="1123"/>
            <p14:sldId id="1190"/>
            <p14:sldId id="1186"/>
            <p14:sldId id="1187"/>
            <p14:sldId id="1188"/>
            <p14:sldId id="1197"/>
            <p14:sldId id="1173"/>
            <p14:sldId id="476"/>
            <p14:sldId id="456"/>
            <p14:sldId id="11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5383A0"/>
    <a:srgbClr val="A9D18E"/>
    <a:srgbClr val="92D050"/>
    <a:srgbClr val="022B45"/>
    <a:srgbClr val="032B44"/>
    <a:srgbClr val="062A44"/>
    <a:srgbClr val="062E44"/>
    <a:srgbClr val="3366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31" autoAdjust="0"/>
    <p:restoredTop sz="95282" autoAdjust="0"/>
  </p:normalViewPr>
  <p:slideViewPr>
    <p:cSldViewPr snapToGrid="0">
      <p:cViewPr varScale="1">
        <p:scale>
          <a:sx n="117" d="100"/>
          <a:sy n="117" d="100"/>
        </p:scale>
        <p:origin x="1936" y="184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335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116533-EDC9-44ED-BEDF-2C06CC3B2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6D688-15F4-4A2D-BEED-044EC1D4ED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C84AEAE7-09E5-49DB-B359-3165B231B51F}" type="datetime1">
              <a:rPr lang="en-US" altLang="en-US"/>
              <a:pPr/>
              <a:t>3/21/23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8DFD1-3754-4F36-A6ED-F47E29D162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83A3D-28F2-4B3F-9292-E53CFE684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370717EF-D0BA-456C-BCEC-7CD2BA3D9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324DA18-C57A-4785-90EC-6B35B97F07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5012657-D96C-4E20-AF41-244900A6E0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5CD2191-4222-495B-88B3-DA793FB3CD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D0BA3E4-C098-4276-8EAB-A4E8D5E4645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9A1B5FF-EC92-477E-8E01-3B0FC4B4EBB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CFEFA6C-28B9-42BB-8DFC-D96E64B17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21F9F75-A5A0-4A6F-BB62-D6587C2BC5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>
            <a:extLst>
              <a:ext uri="{FF2B5EF4-FFF2-40B4-BE49-F238E27FC236}">
                <a16:creationId xmlns:a16="http://schemas.microsoft.com/office/drawing/2014/main" id="{48F284C9-1923-4A13-AE5A-58725FD6B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9566E7-731D-40E4-A4E0-B54636C407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663D5922-372E-43F4-93F9-C84B61E4D0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pitchFamily="-109" charset="0"/>
              <a:ea typeface="ＭＳ Ｐゴシック" pitchFamily="-109" charset="-128"/>
            </a:endParaRPr>
          </a:p>
        </p:txBody>
      </p:sp>
      <p:pic>
        <p:nvPicPr>
          <p:cNvPr id="7" name="Picture 7" descr="LBNL_Banner.psd">
            <a:extLst>
              <a:ext uri="{FF2B5EF4-FFF2-40B4-BE49-F238E27FC236}">
                <a16:creationId xmlns:a16="http://schemas.microsoft.com/office/drawing/2014/main" id="{D22987CD-6D31-4DC4-B944-B312E618E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260764"/>
            <a:ext cx="8280000" cy="468123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24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24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24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24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3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3429000"/>
            <a:ext cx="8280000" cy="2513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FE922-EFB8-944D-A8C5-2F59C91BC2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2001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EA096-5786-4E41-AF33-B91CDF9207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7018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961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C03FD6-F8B8-4B55-8351-69815ACF5D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1037" y="180000"/>
            <a:ext cx="778192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2E04E-CF89-4113-99F1-91AE395FE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3" y="630521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8707B-F3D6-497C-9C9B-259CF9B3F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199" y="630618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7B7B2A5E-4BFE-4478-8568-162AF3B78EC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A9537-B9F5-EB44-BA86-1E010B6AF6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86072" y="6120000"/>
            <a:ext cx="964431" cy="73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FE72E7E-564F-6541-9142-8DFDA52AD950}"/>
              </a:ext>
            </a:extLst>
          </p:cNvPr>
          <p:cNvSpPr txBox="1">
            <a:spLocks/>
          </p:cNvSpPr>
          <p:nvPr userDrawn="1"/>
        </p:nvSpPr>
        <p:spPr>
          <a:xfrm>
            <a:off x="5695635" y="630521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3366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sz="1400"/>
              <a:t>03/21/23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691CA6-5205-2A41-9AF1-4C869084612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6120000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B6C248-7239-AA48-A092-60E65FE9902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1080362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9" r:id="rId2"/>
    <p:sldLayoutId id="2147483708" r:id="rId3"/>
    <p:sldLayoutId id="2147483707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4.png"/><Relationship Id="rId7" Type="http://schemas.openxmlformats.org/officeDocument/2006/relationships/image" Target="../media/image6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1B41E9D-7F75-4A96-93B2-31289DD00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563" y="2130425"/>
            <a:ext cx="7966875" cy="1470025"/>
          </a:xfrm>
        </p:spPr>
        <p:txBody>
          <a:bodyPr/>
          <a:lstStyle/>
          <a:p>
            <a:pPr algn="ctr"/>
            <a:r>
              <a:rPr lang="en-US" altLang="en-US" dirty="0"/>
              <a:t>Computing Training and Strength of Nb</a:t>
            </a:r>
            <a:r>
              <a:rPr lang="en-US" altLang="en-US" baseline="-25000" dirty="0"/>
              <a:t>3</a:t>
            </a:r>
            <a:r>
              <a:rPr lang="en-US" altLang="en-US" dirty="0"/>
              <a:t>Sn Coils</a:t>
            </a:r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064E279F-D015-4AE2-8AEE-1FDF829A51D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59541" y="3803070"/>
            <a:ext cx="8424918" cy="12110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G. Vallone, E. </a:t>
            </a:r>
            <a:r>
              <a:rPr lang="en-US" altLang="en-US" dirty="0" err="1"/>
              <a:t>Anderssen</a:t>
            </a:r>
            <a:r>
              <a:rPr lang="en-US" altLang="en-US" dirty="0"/>
              <a:t>, D. Arbelaez, B. </a:t>
            </a:r>
            <a:r>
              <a:rPr lang="en-US" altLang="en-US" dirty="0" err="1"/>
              <a:t>Bordini</a:t>
            </a:r>
            <a:r>
              <a:rPr lang="en-US" altLang="en-US" dirty="0"/>
              <a:t>,</a:t>
            </a:r>
          </a:p>
          <a:p>
            <a:pPr algn="ctr"/>
            <a:r>
              <a:rPr lang="en-US" altLang="en-US" dirty="0"/>
              <a:t>L. Brower, JL </a:t>
            </a:r>
            <a:r>
              <a:rPr lang="en-US" altLang="en-US" dirty="0" err="1"/>
              <a:t>Rudeiros</a:t>
            </a:r>
            <a:r>
              <a:rPr lang="en-US" altLang="en-US" dirty="0"/>
              <a:t> Fernandez, P. </a:t>
            </a:r>
            <a:r>
              <a:rPr lang="en-US" altLang="en-US" dirty="0" err="1"/>
              <a:t>Ferracin</a:t>
            </a:r>
            <a:endParaRPr lang="en-US" alt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F442BCD-590F-7396-C631-257572A28362}"/>
              </a:ext>
            </a:extLst>
          </p:cNvPr>
          <p:cNvSpPr txBox="1">
            <a:spLocks/>
          </p:cNvSpPr>
          <p:nvPr/>
        </p:nvSpPr>
        <p:spPr bwMode="auto">
          <a:xfrm>
            <a:off x="359541" y="5509001"/>
            <a:ext cx="8424918" cy="121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9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500"/>
              </a:spcBef>
              <a:spcAft>
                <a:spcPct val="0"/>
              </a:spcAft>
              <a:buSzPct val="8500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Lucida Grande" pitchFamily="-109" charset="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itchFamily="-109" charset="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altLang="en-US" sz="2000" kern="0"/>
              <a:t>MDP Collaboration Meeting</a:t>
            </a:r>
          </a:p>
          <a:p>
            <a:pPr algn="ctr"/>
            <a:r>
              <a:rPr lang="en-US" altLang="en-US" sz="2000" kern="0"/>
              <a:t>Brookhaven National Laboratory</a:t>
            </a:r>
          </a:p>
          <a:p>
            <a:pPr algn="ctr"/>
            <a:r>
              <a:rPr lang="en-US" altLang="en-US" sz="2000" kern="0"/>
              <a:t>21 March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Coils – Failure Criteria – State-of-art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2229B6-CA76-FF25-5839-D949F46B7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214845"/>
            <a:ext cx="8638222" cy="48082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What can we define as ‘</a:t>
            </a:r>
            <a:r>
              <a:rPr lang="en-US" b="1"/>
              <a:t>strength</a:t>
            </a:r>
            <a:r>
              <a:rPr lang="en-US"/>
              <a:t>’ in superconducting coils?</a:t>
            </a:r>
          </a:p>
          <a:p>
            <a:pPr lvl="2" indent="-342900">
              <a:buFont typeface="+mj-lt"/>
              <a:buAutoNum type="arabicPeriod"/>
            </a:pPr>
            <a:r>
              <a:rPr lang="en-US"/>
              <a:t>Actual </a:t>
            </a:r>
            <a:r>
              <a:rPr lang="en-US" b="1"/>
              <a:t>failure</a:t>
            </a:r>
            <a:r>
              <a:rPr lang="en-US"/>
              <a:t> of some part of the composite:</a:t>
            </a:r>
          </a:p>
          <a:p>
            <a:pPr marL="630238" lvl="3" indent="-285750"/>
            <a:r>
              <a:rPr lang="en-US"/>
              <a:t>Filament cracking/failure, insulation damage, epoxy cracking, debonding…</a:t>
            </a:r>
          </a:p>
          <a:p>
            <a:pPr lvl="2" indent="-342900">
              <a:buFont typeface="+mj-lt"/>
              <a:buAutoNum type="arabicPeriod"/>
            </a:pPr>
            <a:r>
              <a:rPr lang="en-US"/>
              <a:t>Anything that would </a:t>
            </a:r>
            <a:r>
              <a:rPr lang="en-US" b="1"/>
              <a:t>reduce</a:t>
            </a:r>
            <a:r>
              <a:rPr lang="en-US"/>
              <a:t> magnet </a:t>
            </a:r>
            <a:r>
              <a:rPr lang="en-US" b="1"/>
              <a:t>performance</a:t>
            </a:r>
            <a:r>
              <a:rPr lang="en-US"/>
              <a:t>: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/>
              <a:t>This does not imply mechanical failure, as the critical current is a function of the applied strain even before irreversible effects appear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/>
              <a:t>Current ‘state-of-art’ </a:t>
            </a:r>
            <a:r>
              <a:rPr lang="en-US" b="1"/>
              <a:t>failure</a:t>
            </a:r>
            <a:r>
              <a:rPr lang="en-US"/>
              <a:t> </a:t>
            </a:r>
            <a:r>
              <a:rPr lang="en-US" b="1"/>
              <a:t>criteria</a:t>
            </a:r>
            <a:r>
              <a:rPr lang="en-US"/>
              <a:t>: 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/>
              <a:t>Von</a:t>
            </a:r>
            <a:r>
              <a:rPr lang="en-US"/>
              <a:t> </a:t>
            </a:r>
            <a:r>
              <a:rPr lang="en-US" b="1"/>
              <a:t>Mises</a:t>
            </a:r>
            <a:r>
              <a:rPr lang="en-US"/>
              <a:t> equivalent stress &lt; 150:200 MPa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>
                <a:cs typeface="Consolas" panose="020B0609020204030204" pitchFamily="49" charset="0"/>
              </a:rPr>
              <a:t>Comparison between ‘consistent block models’ and magnet performance allowed to define this empirical limit</a:t>
            </a:r>
            <a:endParaRPr lang="en-US"/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/>
              <a:t>Transverse/Azimuthal stress </a:t>
            </a:r>
            <a:r>
              <a:rPr lang="en-US"/>
              <a:t>&lt; 150/175 MPa 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b="1"/>
              <a:t>Measurements on transversally loaded cables: </a:t>
            </a:r>
            <a:r>
              <a:rPr lang="en-US"/>
              <a:t>(reversible/irreversible)</a:t>
            </a:r>
            <a:endParaRPr lang="en-US" b="1"/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/>
              <a:t>Interfacial debonding </a:t>
            </a:r>
            <a:r>
              <a:rPr lang="en-US"/>
              <a:t>under normal loading (e.g. coil/winding pole):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/>
              <a:t>20 MPa maximum, sometimes excluding corners or considering the average</a:t>
            </a:r>
          </a:p>
        </p:txBody>
      </p:sp>
    </p:spTree>
    <p:extLst>
      <p:ext uri="{BB962C8B-B14F-4D97-AF65-F5344CB8AC3E}">
        <p14:creationId xmlns:p14="http://schemas.microsoft.com/office/powerpoint/2010/main" val="3283442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Composite Strength - Criteria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11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2229B6-CA76-FF25-5839-D949F46B70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3168674"/>
                <a:ext cx="8638222" cy="2835887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Typical </a:t>
                </a:r>
                <a:r>
                  <a:rPr lang="en-US" b="1"/>
                  <a:t>failure</a:t>
                </a:r>
                <a:r>
                  <a:rPr lang="en-US"/>
                  <a:t> </a:t>
                </a:r>
                <a:r>
                  <a:rPr lang="en-US" b="1"/>
                  <a:t>criteria</a:t>
                </a:r>
                <a:r>
                  <a:rPr lang="en-US"/>
                  <a:t> for predicting </a:t>
                </a:r>
                <a:r>
                  <a:rPr lang="en-US" b="1"/>
                  <a:t>lamina</a:t>
                </a:r>
                <a:r>
                  <a:rPr lang="en-US"/>
                  <a:t> failure:</a:t>
                </a:r>
              </a:p>
              <a:p>
                <a:pPr marL="630238" lvl="3" indent="-285750">
                  <a:buFont typeface="Arial" panose="020B0604020202020204" pitchFamily="34" charset="0"/>
                  <a:buChar char="•"/>
                </a:pPr>
                <a:r>
                  <a:rPr lang="en-US" b="1"/>
                  <a:t>Maximum</a:t>
                </a:r>
                <a:r>
                  <a:rPr lang="en-US"/>
                  <a:t> </a:t>
                </a:r>
                <a:r>
                  <a:rPr lang="en-US" b="1"/>
                  <a:t>stress</a:t>
                </a:r>
                <a:r>
                  <a:rPr lang="en-US"/>
                  <a:t> / </a:t>
                </a:r>
                <a:r>
                  <a:rPr lang="en-US" b="1"/>
                  <a:t>Maximum</a:t>
                </a:r>
                <a:r>
                  <a:rPr lang="en-US"/>
                  <a:t> </a:t>
                </a:r>
                <a:r>
                  <a:rPr lang="en-US" b="1"/>
                  <a:t>strain</a:t>
                </a:r>
                <a:r>
                  <a:rPr lang="en-US"/>
                  <a:t> – extension of the classical criteria for fragile (isotropic) materials, and first ever strength criteria adopted (</a:t>
                </a:r>
                <a:r>
                  <a:rPr lang="en-US" b="1"/>
                  <a:t>Galileo</a:t>
                </a:r>
                <a:r>
                  <a:rPr lang="en-US"/>
                  <a:t>).</a:t>
                </a:r>
              </a:p>
              <a:p>
                <a:pPr marL="344488" lvl="3" indent="0" algn="ctr">
                  <a:buNone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mr>
                      <m:m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mr>
                      <m:m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𝐿𝑇</m:t>
                              </m:r>
                            </m:sub>
                          </m:sSub>
                        </m:e>
                      </m:mr>
                    </m:m>
                  </m:oMath>
                </a14:m>
                <a:r>
                  <a:rPr lang="en-US"/>
                  <a:t>		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mr>
                      <m:m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mr>
                      <m:m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𝐿𝑇</m:t>
                              </m:r>
                            </m:sub>
                          </m:sSub>
                        </m:e>
                      </m:mr>
                    </m:m>
                  </m:oMath>
                </a14:m>
                <a:endParaRPr lang="en-US"/>
              </a:p>
              <a:p>
                <a:pPr marL="630238" lvl="3" indent="-285750">
                  <a:buFont typeface="Arial" panose="020B0604020202020204" pitchFamily="34" charset="0"/>
                  <a:buChar char="•"/>
                </a:pPr>
                <a:r>
                  <a:rPr lang="en-US" b="1"/>
                  <a:t>Quadratic</a:t>
                </a:r>
                <a:r>
                  <a:rPr lang="en-US"/>
                  <a:t> </a:t>
                </a:r>
                <a:r>
                  <a:rPr lang="en-US" b="1"/>
                  <a:t>interaction</a:t>
                </a:r>
                <a:r>
                  <a:rPr lang="en-US"/>
                  <a:t> criteria – </a:t>
                </a:r>
                <a:r>
                  <a:rPr lang="en-US" b="1"/>
                  <a:t>Tsai-Hill </a:t>
                </a:r>
                <a:r>
                  <a:rPr lang="en-US"/>
                  <a:t>or </a:t>
                </a:r>
                <a:r>
                  <a:rPr lang="en-US" b="1"/>
                  <a:t>Tsai-Wu</a:t>
                </a:r>
                <a:r>
                  <a:rPr lang="en-US"/>
                  <a:t>. These are ‘extensions’ of the </a:t>
                </a:r>
                <a:r>
                  <a:rPr lang="en-US" b="1"/>
                  <a:t>Von</a:t>
                </a:r>
                <a:r>
                  <a:rPr lang="en-US"/>
                  <a:t> </a:t>
                </a:r>
                <a:r>
                  <a:rPr lang="en-US" b="1"/>
                  <a:t>Mises</a:t>
                </a:r>
                <a:r>
                  <a:rPr lang="en-US"/>
                  <a:t> criteria (can be derived from the same general formulation):</a:t>
                </a:r>
              </a:p>
              <a:p>
                <a:pPr marL="344488" lvl="3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66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US"/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2229B6-CA76-FF25-5839-D949F46B70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3168674"/>
                <a:ext cx="8638222" cy="2835887"/>
              </a:xfrm>
              <a:blipFill>
                <a:blip r:embed="rId2"/>
                <a:stretch>
                  <a:fillRect l="-294" t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1200650"/>
            <a:ext cx="3672902" cy="1868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220" y="1200650"/>
            <a:ext cx="2095967" cy="17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30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Orthotropic Failure Criterion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12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2229B6-CA76-FF25-5839-D949F46B70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1157877"/>
                <a:ext cx="8638222" cy="4865228"/>
              </a:xfrm>
            </p:spPr>
            <p:txBody>
              <a:bodyPr/>
              <a:lstStyle/>
              <a:p>
                <a:pPr marL="0" lvl="1" indent="0">
                  <a:buNone/>
                </a:pPr>
                <a:r>
                  <a:rPr lang="en-US" sz="1400" dirty="0"/>
                  <a:t>We could try to join available measurements in a </a:t>
                </a:r>
                <a:r>
                  <a:rPr lang="en-US" sz="1400" b="1" dirty="0"/>
                  <a:t>mix</a:t>
                </a:r>
                <a:r>
                  <a:rPr lang="en-US" sz="1400" dirty="0"/>
                  <a:t> of </a:t>
                </a:r>
                <a:r>
                  <a:rPr lang="en-US" sz="1400" b="1" dirty="0"/>
                  <a:t>maximum</a:t>
                </a:r>
                <a:r>
                  <a:rPr lang="en-US" sz="1400" dirty="0"/>
                  <a:t> </a:t>
                </a:r>
                <a:r>
                  <a:rPr lang="en-US" sz="1400" b="1" dirty="0"/>
                  <a:t>stress</a:t>
                </a:r>
                <a:r>
                  <a:rPr lang="en-US" sz="1400" dirty="0"/>
                  <a:t> and </a:t>
                </a:r>
                <a:r>
                  <a:rPr lang="en-US" sz="1400" b="1" dirty="0"/>
                  <a:t>strain criteria</a:t>
                </a:r>
                <a:r>
                  <a:rPr lang="en-US" sz="1400" dirty="0"/>
                  <a:t>:</a:t>
                </a:r>
              </a:p>
              <a:p>
                <a:pPr marL="344488" lvl="3" indent="0" algn="ctr">
                  <a:buNone/>
                </a:pPr>
                <a:endParaRPr lang="en-US" sz="1400" dirty="0"/>
              </a:p>
              <a:p>
                <a:pPr marL="344488" lvl="3" indent="0" algn="ctr">
                  <a:buNone/>
                </a:pPr>
                <a:r>
                  <a:rPr lang="en-US" sz="1400" b="0" dirty="0"/>
                  <a:t>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𝐿𝑇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							</a:t>
                </a:r>
              </a:p>
              <a:p>
                <a:pPr marL="344488" lvl="3" indent="0" algn="ctr">
                  <a:buNone/>
                </a:pPr>
                <a:endParaRPr lang="en-US" sz="1400" dirty="0"/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Where (-) is compression, (+) tension, L along the cable and T transverse. All conditions must be satisfied to avoid failure.</a:t>
                </a:r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Width and thickness directions considered the same for simplicity. Probably close to reality?</a:t>
                </a:r>
                <a:endParaRPr lang="en-US" sz="1400" b="1" dirty="0"/>
              </a:p>
              <a:p>
                <a:pPr marL="115888" lvl="2" indent="0">
                  <a:buNone/>
                </a:pPr>
                <a:r>
                  <a:rPr lang="en-US" sz="1400" b="1" dirty="0"/>
                  <a:t>Properties</a:t>
                </a:r>
                <a:r>
                  <a:rPr lang="en-US" sz="1400" dirty="0"/>
                  <a:t> can be </a:t>
                </a:r>
                <a:r>
                  <a:rPr lang="en-US" sz="1400" b="1" dirty="0"/>
                  <a:t>measured </a:t>
                </a:r>
                <a:r>
                  <a:rPr lang="en-US" sz="1400" dirty="0"/>
                  <a:t>as follows:</a:t>
                </a:r>
              </a:p>
              <a:p>
                <a:pPr marL="630238" lvl="3" indent="-285750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1400" dirty="0"/>
                  <a:t> on </a:t>
                </a:r>
                <a:r>
                  <a:rPr lang="en-US" sz="1400" b="1" dirty="0"/>
                  <a:t>uniaxial</a:t>
                </a:r>
                <a:r>
                  <a:rPr lang="en-US" sz="1400" dirty="0"/>
                  <a:t> strand tests</a:t>
                </a:r>
              </a:p>
              <a:p>
                <a:pPr lvl="4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E.g., N. </a:t>
                </a:r>
                <a:r>
                  <a:rPr lang="en-US" sz="1400" dirty="0" err="1">
                    <a:latin typeface="Century Gothic" panose="020B0502020202020204" pitchFamily="34" charset="0"/>
                  </a:rPr>
                  <a:t>Cheggour</a:t>
                </a:r>
                <a:r>
                  <a:rPr lang="en-US" sz="1400" dirty="0">
                    <a:latin typeface="Century Gothic" panose="020B0502020202020204" pitchFamily="34" charset="0"/>
                  </a:rPr>
                  <a:t>, SUST 2010, and Scientific Reports 2019</a:t>
                </a:r>
                <a:endParaRPr lang="en-US" sz="1400" dirty="0"/>
              </a:p>
              <a:p>
                <a:pPr marL="630238" lvl="3" indent="-285750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1400" dirty="0"/>
                  <a:t> from </a:t>
                </a:r>
                <a:r>
                  <a:rPr lang="en-US" sz="1400" b="1" dirty="0"/>
                  <a:t>transverse</a:t>
                </a:r>
                <a:r>
                  <a:rPr lang="en-US" sz="1400" dirty="0"/>
                  <a:t> </a:t>
                </a:r>
                <a:r>
                  <a:rPr lang="en-US" sz="1400" b="1" dirty="0"/>
                  <a:t>pressure</a:t>
                </a:r>
                <a:r>
                  <a:rPr lang="en-US" sz="1400" dirty="0"/>
                  <a:t> measurements. Can consider both reversible and irreversible limits depending on the load type.</a:t>
                </a:r>
              </a:p>
              <a:p>
                <a:pPr lvl="4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E.g., P. </a:t>
                </a:r>
                <a:r>
                  <a:rPr lang="en-US" sz="1400" dirty="0" err="1">
                    <a:latin typeface="Century Gothic" panose="020B0502020202020204" pitchFamily="34" charset="0"/>
                  </a:rPr>
                  <a:t>Ebermann</a:t>
                </a:r>
                <a:r>
                  <a:rPr lang="en-US" sz="1400" dirty="0">
                    <a:latin typeface="Century Gothic" panose="020B0502020202020204" pitchFamily="34" charset="0"/>
                  </a:rPr>
                  <a:t>, SUST 2018, G. Vallone, IEEE, 2018</a:t>
                </a:r>
                <a:endParaRPr lang="en-US" sz="1400" dirty="0"/>
              </a:p>
              <a:p>
                <a:pPr marL="630238" lvl="3" indent="-285750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4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𝐿𝑇</m:t>
                        </m:r>
                      </m:sub>
                    </m:sSub>
                  </m:oMath>
                </a14:m>
                <a:r>
                  <a:rPr lang="en-US" sz="1400" dirty="0"/>
                  <a:t> are the </a:t>
                </a:r>
                <a:r>
                  <a:rPr lang="en-US" sz="1400" b="1" dirty="0"/>
                  <a:t>normal</a:t>
                </a:r>
                <a:r>
                  <a:rPr lang="en-US" sz="1400" dirty="0"/>
                  <a:t> and </a:t>
                </a:r>
                <a:r>
                  <a:rPr lang="en-US" sz="1400" b="1" dirty="0"/>
                  <a:t>shear</a:t>
                </a:r>
                <a:r>
                  <a:rPr lang="en-US" sz="1400" dirty="0"/>
                  <a:t> (interlaminar) </a:t>
                </a:r>
                <a:r>
                  <a:rPr lang="en-US" sz="1400" b="1" dirty="0"/>
                  <a:t>bonding</a:t>
                </a:r>
                <a:r>
                  <a:rPr lang="en-US" sz="1400" dirty="0"/>
                  <a:t> </a:t>
                </a:r>
                <a:r>
                  <a:rPr lang="en-US" sz="1400" b="1" dirty="0"/>
                  <a:t>strength, </a:t>
                </a:r>
                <a:r>
                  <a:rPr lang="en-US" sz="1400" dirty="0"/>
                  <a:t>measured on short beam shear bending samples</a:t>
                </a:r>
                <a:endParaRPr lang="en-US" sz="1400" dirty="0">
                  <a:latin typeface="Century Gothic" panose="020B0502020202020204" pitchFamily="34" charset="0"/>
                </a:endParaRPr>
              </a:p>
              <a:p>
                <a:pPr lvl="4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E.g. S. </a:t>
                </a:r>
                <a:r>
                  <a:rPr lang="en-US" sz="1400" dirty="0" err="1">
                    <a:latin typeface="Century Gothic" panose="020B0502020202020204" pitchFamily="34" charset="0"/>
                  </a:rPr>
                  <a:t>Krave</a:t>
                </a:r>
                <a:r>
                  <a:rPr lang="en-US" sz="1400" dirty="0">
                    <a:latin typeface="Century Gothic" panose="020B0502020202020204" pitchFamily="34" charset="0"/>
                  </a:rPr>
                  <a:t>, IEEE Trans. 2017</a:t>
                </a:r>
                <a:endParaRPr lang="en-US" sz="600" dirty="0">
                  <a:latin typeface="Century Gothic" panose="020B0502020202020204" pitchFamily="34" charset="0"/>
                </a:endParaRPr>
              </a:p>
              <a:p>
                <a:pPr marL="630238" lvl="3" indent="-285750"/>
                <a:endParaRPr lang="en-US" sz="1400" b="1" dirty="0"/>
              </a:p>
              <a:p>
                <a:pPr marL="630238" lvl="3" indent="-285750"/>
                <a:endParaRPr lang="en-US" sz="1400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2229B6-CA76-FF25-5839-D949F46B70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1157877"/>
                <a:ext cx="8638222" cy="4865228"/>
              </a:xfrm>
              <a:blipFill>
                <a:blip r:embed="rId2"/>
                <a:stretch>
                  <a:fillRect l="-294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59B9433-C7D8-F02C-64E6-E84CE6D30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30" y="1538416"/>
            <a:ext cx="3886200" cy="967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7FAADD-27C9-202B-FA76-26C3A4B0D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001" y="5419088"/>
            <a:ext cx="4250724" cy="6495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186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Strand Strength – Longitudinal Loads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835400"/>
            <a:ext cx="8620230" cy="21691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Measurements on uniaxially loaded strands show </a:t>
            </a:r>
            <a:r>
              <a:rPr lang="en-GB" b="1"/>
              <a:t>irreversible</a:t>
            </a:r>
            <a:r>
              <a:rPr lang="en-GB"/>
              <a:t> degradation starting from an </a:t>
            </a:r>
            <a:r>
              <a:rPr lang="en-GB" b="1"/>
              <a:t>intrinsic</a:t>
            </a:r>
            <a:r>
              <a:rPr lang="en-GB"/>
              <a:t> </a:t>
            </a:r>
            <a:r>
              <a:rPr lang="en-GB" b="1"/>
              <a:t>strain</a:t>
            </a:r>
            <a:r>
              <a:rPr lang="en-GB"/>
              <a:t> of 0.35% (at 4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 the filament model, this means a first principal stress of 405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We might be able use this information to compute the limits in all directions…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CE85920-6721-3EE2-F3F9-66D939F39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541" y="1200651"/>
            <a:ext cx="3084310" cy="23525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E2ACDD-7EE9-21F4-C18D-D9EAC7503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64" y="1200651"/>
            <a:ext cx="2919447" cy="25603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EB40AF-414B-9B16-E4E5-384F775E1DBF}"/>
              </a:ext>
            </a:extLst>
          </p:cNvPr>
          <p:cNvSpPr/>
          <p:nvPr/>
        </p:nvSpPr>
        <p:spPr>
          <a:xfrm>
            <a:off x="5638799" y="5799952"/>
            <a:ext cx="3303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Plot from N. </a:t>
            </a:r>
            <a:r>
              <a:rPr lang="en-GB" sz="1400" i="1" err="1">
                <a:latin typeface="Century Gothic" panose="020B0502020202020204" pitchFamily="34" charset="0"/>
                <a:cs typeface="Consolas" panose="020B0609020204030204" pitchFamily="49" charset="0"/>
              </a:rPr>
              <a:t>Cheggour</a:t>
            </a: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410952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 Computation – 1D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14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519D2D2-851B-C384-7FB4-B187F1E600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1" y="3734633"/>
                <a:ext cx="6083973" cy="2269927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/>
                  <a:t>Orthotropic</a:t>
                </a:r>
                <a:r>
                  <a:rPr lang="en-GB" sz="1400" dirty="0"/>
                  <a:t> limits are computed on the </a:t>
                </a:r>
                <a:r>
                  <a:rPr lang="en-GB" sz="1400" b="1" dirty="0"/>
                  <a:t>lower</a:t>
                </a:r>
                <a:r>
                  <a:rPr lang="en-GB" sz="1400" dirty="0"/>
                  <a:t> </a:t>
                </a:r>
                <a:r>
                  <a:rPr lang="en-GB" sz="1400" b="1" dirty="0"/>
                  <a:t>scale</a:t>
                </a:r>
                <a:r>
                  <a:rPr lang="en-GB" sz="1400" dirty="0"/>
                  <a:t> model, then used to verify failure on the </a:t>
                </a:r>
                <a:r>
                  <a:rPr lang="en-GB" sz="1400" b="1" dirty="0"/>
                  <a:t>upper</a:t>
                </a:r>
                <a:r>
                  <a:rPr lang="en-GB" sz="1400" dirty="0"/>
                  <a:t> model</a:t>
                </a:r>
                <a:endParaRPr lang="en-GB" sz="1400" kern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kern="0" dirty="0"/>
                  <a:t>Crack onset limit, 4.5 K: </a:t>
                </a:r>
              </a:p>
              <a:p>
                <a:pPr marL="0" indent="0"/>
                <a:r>
                  <a:rPr lang="en-GB" sz="1400" dirty="0"/>
                  <a:t>		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140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1400" i="1" ker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1400" b="0" i="1" kern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r>
                      <a:rPr lang="en-US" sz="1400" b="0" i="1" kern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1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1400" i="1" ker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1400" b="0" i="1" kern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1400" b="0" i="1" kern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167/162</m:t>
                              </m:r>
                            </m:e>
                          </m:mr>
                        </m:m>
                      </m:e>
                    </m:d>
                    <m:r>
                      <a:rPr lang="en-US" sz="1400" b="0" i="1" kern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kern="0" smtClean="0">
                        <a:latin typeface="Cambria Math" panose="02040503050406030204" pitchFamily="18" charset="0"/>
                      </a:rPr>
                      <m:t>𝑀𝑃𝑎</m:t>
                    </m:r>
                  </m:oMath>
                </a14:m>
                <a:endParaRPr lang="en-GB" sz="1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The </a:t>
                </a:r>
                <a:r>
                  <a:rPr lang="en-GB" sz="1400" b="1" dirty="0"/>
                  <a:t>pattern</a:t>
                </a:r>
                <a:r>
                  <a:rPr lang="en-GB" sz="1400" dirty="0"/>
                  <a:t> of the max principal strain in the strand model is similar to </a:t>
                </a:r>
                <a:r>
                  <a:rPr lang="en-GB" sz="1400" b="1" dirty="0"/>
                  <a:t>crack</a:t>
                </a:r>
                <a:r>
                  <a:rPr lang="en-GB" sz="1400" dirty="0"/>
                  <a:t> </a:t>
                </a:r>
                <a:r>
                  <a:rPr lang="en-GB" sz="1400" b="1" dirty="0"/>
                  <a:t>locations</a:t>
                </a:r>
                <a:r>
                  <a:rPr lang="en-GB" sz="1400" dirty="0"/>
                  <a:t> in transversally loaded strands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519D2D2-851B-C384-7FB4-B187F1E600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1" y="3734633"/>
                <a:ext cx="6083973" cy="2269927"/>
              </a:xfrm>
              <a:blipFill>
                <a:blip r:embed="rId2"/>
                <a:stretch>
                  <a:fillRect l="-208" t="-559" b="-4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18D0F28-DA1A-C2EF-31E0-34F49776B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36" y="3734633"/>
            <a:ext cx="2322216" cy="1741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556AB-9EBC-7167-72E8-8026385E7E7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39797" y="1108398"/>
            <a:ext cx="2133293" cy="21332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C7BEDA-96CC-F9C0-0297-1CEA3FD462A3}"/>
              </a:ext>
            </a:extLst>
          </p:cNvPr>
          <p:cNvSpPr/>
          <p:nvPr/>
        </p:nvSpPr>
        <p:spPr>
          <a:xfrm>
            <a:off x="5681243" y="3142312"/>
            <a:ext cx="3303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K. </a:t>
            </a:r>
            <a:r>
              <a:rPr lang="en-GB" sz="1400" i="1" err="1">
                <a:latin typeface="Century Gothic" panose="020B0502020202020204" pitchFamily="34" charset="0"/>
                <a:cs typeface="Consolas" panose="020B0609020204030204" pitchFamily="49" charset="0"/>
              </a:rPr>
              <a:t>Puthran</a:t>
            </a: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 et al.,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EBC629-2D80-FFCF-FA90-949591F4C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57" y="1188356"/>
            <a:ext cx="5355091" cy="2472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ACFE8-66FA-B406-DEDB-51AF1A9E927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286" y="3138498"/>
            <a:ext cx="484033" cy="53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52DA4-AD7A-28C4-429D-92F400E242A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8685" y="3279966"/>
            <a:ext cx="488655" cy="397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49593-7FFC-62A0-D294-F5143D0FEF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0767" y="3138498"/>
            <a:ext cx="484033" cy="53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19115DF8-63A2-B40A-22B8-9560909F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2" y="1221212"/>
            <a:ext cx="2571829" cy="25920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37E7AFD0-BC0E-5FE0-5A78-CB9A5694C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67" y="1221212"/>
            <a:ext cx="2612171" cy="25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 Computation – 2D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1" y="3813212"/>
            <a:ext cx="6686345" cy="2191348"/>
          </a:xfrm>
        </p:spPr>
        <p:txBody>
          <a:bodyPr/>
          <a:lstStyle/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GB"/>
              <a:t>Significant computed </a:t>
            </a:r>
            <a:r>
              <a:rPr lang="en-GB" b="1"/>
              <a:t>strength</a:t>
            </a:r>
            <a:r>
              <a:rPr lang="en-GB"/>
              <a:t> </a:t>
            </a:r>
            <a:r>
              <a:rPr lang="en-GB" b="1"/>
              <a:t>increase</a:t>
            </a:r>
            <a:r>
              <a:rPr lang="en-GB"/>
              <a:t> under 2D loading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/>
              <a:t>‘</a:t>
            </a:r>
            <a:r>
              <a:rPr lang="en-GB" b="1"/>
              <a:t>Hydrostatic</a:t>
            </a:r>
            <a:r>
              <a:rPr lang="en-GB"/>
              <a:t>’ loads are less dangerous, maybe using </a:t>
            </a:r>
            <a:r>
              <a:rPr lang="en-GB" b="1"/>
              <a:t>Von</a:t>
            </a:r>
            <a:r>
              <a:rPr lang="en-GB"/>
              <a:t> </a:t>
            </a:r>
            <a:r>
              <a:rPr lang="en-GB" b="1"/>
              <a:t>Mises</a:t>
            </a:r>
            <a:r>
              <a:rPr lang="en-GB"/>
              <a:t> criterion is not completely wrong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/>
              <a:t>This seems consistent with measurements on ‘strand in groove’ – no filaments failed at 238 MPa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b="1"/>
              <a:t>Multi-axial</a:t>
            </a:r>
            <a:r>
              <a:rPr lang="en-GB"/>
              <a:t> </a:t>
            </a:r>
            <a:r>
              <a:rPr lang="en-GB" b="1"/>
              <a:t>testing</a:t>
            </a:r>
            <a:r>
              <a:rPr lang="en-GB"/>
              <a:t> (and failure criterion) might be needed to identify the real limits of our coils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/>
              <a:t>Preliminary tests </a:t>
            </a:r>
            <a:r>
              <a:rPr lang="en-GB" b="1"/>
              <a:t>in</a:t>
            </a:r>
            <a:r>
              <a:rPr lang="en-GB"/>
              <a:t> </a:t>
            </a:r>
            <a:r>
              <a:rPr lang="en-GB" b="1"/>
              <a:t>progress</a:t>
            </a:r>
            <a:r>
              <a:rPr lang="en-GB"/>
              <a:t> at LBNL to confirm this result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30272D-DDC4-3146-577C-ADF704E65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7" y="2461584"/>
            <a:ext cx="859001" cy="956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8A5E0A-10AD-E250-0C62-C6085CF24C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9338" y="1179729"/>
            <a:ext cx="3435309" cy="18432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E3D5BC1-F592-90F2-0982-42837120D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221" y="3518234"/>
            <a:ext cx="1254825" cy="1188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62D3A5-7453-0BD0-4292-9852C8062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7853" y="4774577"/>
            <a:ext cx="1303560" cy="123434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F224D5E-6298-EC1B-B806-C7C68EF44B1E}"/>
              </a:ext>
            </a:extLst>
          </p:cNvPr>
          <p:cNvSpPr/>
          <p:nvPr/>
        </p:nvSpPr>
        <p:spPr>
          <a:xfrm>
            <a:off x="6875682" y="2969207"/>
            <a:ext cx="2045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T. </a:t>
            </a:r>
            <a:r>
              <a:rPr lang="en-GB" sz="1400" i="1" err="1">
                <a:latin typeface="Century Gothic" panose="020B0502020202020204" pitchFamily="34" charset="0"/>
                <a:cs typeface="Consolas" panose="020B0609020204030204" pitchFamily="49" charset="0"/>
              </a:rPr>
              <a:t>Bagni</a:t>
            </a: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 et al.,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B33A3B-E84A-FBC2-16B6-77C70FFD05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6603" y="1494330"/>
            <a:ext cx="746203" cy="6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19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0929D-C695-B155-BDB9-1B73852B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8383"/>
            <a:ext cx="8639781" cy="461361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Introduction</a:t>
            </a:r>
          </a:p>
          <a:p>
            <a:pPr marL="0" indent="0"/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Mechanical Properties</a:t>
            </a:r>
          </a:p>
          <a:p>
            <a:pPr marL="0" lvl="1" indent="0">
              <a:buNone/>
            </a:pPr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Mechanical Strength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Modeling Training in Nb</a:t>
            </a:r>
            <a:r>
              <a:rPr lang="en-US" sz="2200" baseline="-25000" dirty="0">
                <a:solidFill>
                  <a:srgbClr val="FF0000"/>
                </a:solidFill>
              </a:rPr>
              <a:t>3</a:t>
            </a:r>
            <a:r>
              <a:rPr lang="en-US" sz="2200" dirty="0">
                <a:solidFill>
                  <a:srgbClr val="FF0000"/>
                </a:solidFill>
              </a:rPr>
              <a:t>Sn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57481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Debonding and 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0504" y="2773345"/>
            <a:ext cx="5827395" cy="354109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Century Gothic" panose="020B0502020202020204" pitchFamily="34" charset="0"/>
                <a:cs typeface="Consolas" panose="020B0609020204030204" pitchFamily="49" charset="0"/>
              </a:rPr>
              <a:t>Bonded</a:t>
            </a: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  <a:cs typeface="Consolas" panose="020B0609020204030204" pitchFamily="49" charset="0"/>
              </a:rPr>
              <a:t>joints</a:t>
            </a: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 (interfaces) are </a:t>
            </a:r>
            <a:r>
              <a:rPr lang="en-US" sz="1400" b="1" dirty="0">
                <a:latin typeface="Century Gothic" panose="020B0502020202020204" pitchFamily="34" charset="0"/>
                <a:cs typeface="Consolas" panose="020B0609020204030204" pitchFamily="49" charset="0"/>
              </a:rPr>
              <a:t>commonly</a:t>
            </a: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  <a:cs typeface="Consolas" panose="020B0609020204030204" pitchFamily="49" charset="0"/>
              </a:rPr>
              <a:t>used</a:t>
            </a: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 in Nb</a:t>
            </a:r>
            <a:r>
              <a:rPr lang="en-US" sz="1400" baseline="-25000" dirty="0">
                <a:latin typeface="Century Gothic" panose="020B0502020202020204" pitchFamily="34" charset="0"/>
                <a:cs typeface="Consolas" panose="020B0609020204030204" pitchFamily="49" charset="0"/>
              </a:rPr>
              <a:t>3</a:t>
            </a: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Sn coils:</a:t>
            </a:r>
          </a:p>
          <a:p>
            <a:pPr lvl="2">
              <a:defRPr/>
            </a:pP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E.g. Coil/Spacers (wedge or winding pole), spar/cable and rib/cable in CCT magnets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These interfaces </a:t>
            </a:r>
            <a:r>
              <a:rPr lang="en-US" sz="1400" b="1" dirty="0">
                <a:latin typeface="Century Gothic" panose="020B0502020202020204" pitchFamily="34" charset="0"/>
                <a:cs typeface="Consolas" panose="020B0609020204030204" pitchFamily="49" charset="0"/>
              </a:rPr>
              <a:t>can</a:t>
            </a: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  <a:cs typeface="Consolas" panose="020B0609020204030204" pitchFamily="49" charset="0"/>
              </a:rPr>
              <a:t>fail</a:t>
            </a: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:</a:t>
            </a:r>
          </a:p>
          <a:p>
            <a:pPr lvl="2">
              <a:defRPr/>
            </a:pP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Their failure is considered a possible cause of </a:t>
            </a:r>
            <a:r>
              <a:rPr lang="en-US" sz="1400" b="1" dirty="0">
                <a:latin typeface="Century Gothic" panose="020B0502020202020204" pitchFamily="34" charset="0"/>
                <a:cs typeface="Consolas" panose="020B0609020204030204" pitchFamily="49" charset="0"/>
              </a:rPr>
              <a:t>training</a:t>
            </a:r>
          </a:p>
          <a:p>
            <a:pPr lvl="2">
              <a:defRPr/>
            </a:pPr>
            <a:r>
              <a:rPr lang="en-US" sz="1400" dirty="0">
                <a:cs typeface="Consolas" panose="020B0609020204030204" pitchFamily="49" charset="0"/>
              </a:rPr>
              <a:t>Interface failure can change the stress distribution in the coil, leading to strand failure</a:t>
            </a:r>
            <a:endParaRPr lang="en-US" sz="1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Cohesive Zone Model (</a:t>
            </a:r>
            <a:r>
              <a:rPr lang="en-US" sz="1400" b="1" dirty="0">
                <a:latin typeface="Century Gothic" panose="020B0502020202020204" pitchFamily="34" charset="0"/>
              </a:rPr>
              <a:t>CZM</a:t>
            </a:r>
            <a:r>
              <a:rPr lang="en-US" sz="1400" dirty="0">
                <a:latin typeface="Century Gothic" panose="020B0502020202020204" pitchFamily="34" charset="0"/>
              </a:rPr>
              <a:t>) can be used to model the progressive interface failure under operation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It allow to simulate </a:t>
            </a:r>
            <a:r>
              <a:rPr lang="en-US" sz="1400" b="1" dirty="0">
                <a:latin typeface="Century Gothic" panose="020B0502020202020204" pitchFamily="34" charset="0"/>
              </a:rPr>
              <a:t>mixed</a:t>
            </a:r>
            <a:r>
              <a:rPr lang="en-US" sz="1400" dirty="0">
                <a:latin typeface="Century Gothic" panose="020B0502020202020204" pitchFamily="34" charset="0"/>
              </a:rPr>
              <a:t> mode failure, glue plasticity</a:t>
            </a:r>
            <a:endParaRPr lang="en-US" sz="1400" b="1" dirty="0"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Material </a:t>
            </a:r>
            <a:r>
              <a:rPr lang="en-US" sz="1400" b="1" dirty="0"/>
              <a:t>properties</a:t>
            </a:r>
            <a:r>
              <a:rPr lang="en-US" sz="1400" dirty="0"/>
              <a:t> (strength, fracture toughness) can be </a:t>
            </a:r>
            <a:r>
              <a:rPr lang="en-US" sz="1400" b="1" dirty="0"/>
              <a:t>measured</a:t>
            </a:r>
            <a:r>
              <a:rPr lang="en-US" sz="1400" dirty="0"/>
              <a:t> on </a:t>
            </a:r>
            <a:r>
              <a:rPr lang="en-US" sz="1400" b="1" dirty="0"/>
              <a:t>lap</a:t>
            </a:r>
            <a:r>
              <a:rPr lang="en-US" sz="1400" dirty="0"/>
              <a:t> </a:t>
            </a:r>
            <a:r>
              <a:rPr lang="en-US" sz="1400" b="1" dirty="0"/>
              <a:t>shear</a:t>
            </a:r>
            <a:r>
              <a:rPr lang="en-US" sz="1400" dirty="0"/>
              <a:t> or </a:t>
            </a:r>
            <a:r>
              <a:rPr lang="en-US" sz="1400" b="1" dirty="0"/>
              <a:t>pull-out</a:t>
            </a:r>
            <a:r>
              <a:rPr lang="en-US" sz="1400" dirty="0"/>
              <a:t> samples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25266E-9FB9-664A-8EE0-3BBABD0CB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759" y="1165161"/>
            <a:ext cx="2431677" cy="1816463"/>
          </a:xfrm>
          <a:prstGeom prst="rect">
            <a:avLst/>
          </a:prstGeom>
        </p:spPr>
      </p:pic>
      <p:pic>
        <p:nvPicPr>
          <p:cNvPr id="11" name="Picture 10" descr="A close-up of water drops&#10;&#10;Description automatically generated with low confidence">
            <a:extLst>
              <a:ext uri="{FF2B5EF4-FFF2-40B4-BE49-F238E27FC236}">
                <a16:creationId xmlns:a16="http://schemas.microsoft.com/office/drawing/2014/main" id="{68B0F1D9-4551-13AB-C234-3291D20AF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199" y="1169295"/>
            <a:ext cx="2153579" cy="1471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10CC7-B826-88F3-AB29-D36D8551F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03" y="1344723"/>
            <a:ext cx="2895601" cy="1141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635E2C-6180-14C2-0F9C-E6443CBFF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25"/>
          <a:stretch/>
        </p:blipFill>
        <p:spPr>
          <a:xfrm>
            <a:off x="6229521" y="2981624"/>
            <a:ext cx="2595759" cy="424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61FA65-4D7F-4C71-4F53-03FD1DEA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9"/>
          <a:stretch/>
        </p:blipFill>
        <p:spPr>
          <a:xfrm>
            <a:off x="6482079" y="3476897"/>
            <a:ext cx="2090643" cy="89904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D5E480-FE6D-E5C0-6F3D-660E338F82DF}"/>
              </a:ext>
            </a:extLst>
          </p:cNvPr>
          <p:cNvSpPr/>
          <p:nvPr/>
        </p:nvSpPr>
        <p:spPr>
          <a:xfrm>
            <a:off x="6067063" y="4375942"/>
            <a:ext cx="29206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050" i="1">
                <a:latin typeface="Century Gothic" panose="020B0502020202020204" pitchFamily="34" charset="0"/>
                <a:cs typeface="Consolas" panose="020B0609020204030204" pitchFamily="49" charset="0"/>
              </a:rPr>
              <a:t>Single/Double lap shear samples (T. Shen)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A05A8D-61F9-0B9D-FE36-73C0B89E5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816" y="4629858"/>
            <a:ext cx="1623168" cy="11300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476B708-289A-A95F-DE88-740FB5834E5C}"/>
              </a:ext>
            </a:extLst>
          </p:cNvPr>
          <p:cNvSpPr/>
          <p:nvPr/>
        </p:nvSpPr>
        <p:spPr>
          <a:xfrm>
            <a:off x="6067063" y="5759862"/>
            <a:ext cx="29206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050" i="1">
                <a:latin typeface="Century Gothic" panose="020B0502020202020204" pitchFamily="34" charset="0"/>
                <a:cs typeface="Consolas" panose="020B0609020204030204" pitchFamily="49" charset="0"/>
              </a:rPr>
              <a:t>Pull-out test (JL. </a:t>
            </a:r>
            <a:r>
              <a:rPr lang="en-GB" sz="1050" i="1" err="1">
                <a:latin typeface="Century Gothic" panose="020B0502020202020204" pitchFamily="34" charset="0"/>
                <a:cs typeface="Consolas" panose="020B0609020204030204" pitchFamily="49" charset="0"/>
              </a:rPr>
              <a:t>Rudeiros</a:t>
            </a:r>
            <a:r>
              <a:rPr lang="en-GB" sz="1050" i="1">
                <a:latin typeface="Century Gothic" panose="020B0502020202020204" pitchFamily="34" charset="0"/>
                <a:cs typeface="Consolas" panose="020B0609020204030204" pitchFamily="49" charset="0"/>
              </a:rPr>
              <a:t> Fernandez)</a:t>
            </a:r>
          </a:p>
        </p:txBody>
      </p:sp>
    </p:spTree>
    <p:extLst>
      <p:ext uri="{BB962C8B-B14F-4D97-AF65-F5344CB8AC3E}">
        <p14:creationId xmlns:p14="http://schemas.microsoft.com/office/powerpoint/2010/main" val="3936050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38222" cy="720000"/>
          </a:xfrm>
        </p:spPr>
        <p:txBody>
          <a:bodyPr/>
          <a:lstStyle/>
          <a:p>
            <a:r>
              <a:rPr lang="en-US"/>
              <a:t>CCT FE Model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779663"/>
            <a:ext cx="8638221" cy="222489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Contact</a:t>
            </a:r>
            <a:r>
              <a:rPr lang="en-US" dirty="0">
                <a:latin typeface="Century Gothic" panose="020B0502020202020204" pitchFamily="34" charset="0"/>
              </a:rPr>
              <a:t> elements (bonded/frictional/</a:t>
            </a:r>
            <a:r>
              <a:rPr lang="en-US" b="1" dirty="0">
                <a:latin typeface="Century Gothic" panose="020B0502020202020204" pitchFamily="34" charset="0"/>
              </a:rPr>
              <a:t>CZM</a:t>
            </a:r>
            <a:r>
              <a:rPr lang="en-US" dirty="0">
                <a:latin typeface="Century Gothic" panose="020B0502020202020204" pitchFamily="34" charset="0"/>
              </a:rPr>
              <a:t>) around the cable (</a:t>
            </a:r>
            <a:r>
              <a:rPr lang="en-US" b="1" dirty="0">
                <a:latin typeface="Century Gothic" panose="020B0502020202020204" pitchFamily="34" charset="0"/>
              </a:rPr>
              <a:t>cable/spar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b="1" dirty="0">
                <a:latin typeface="Century Gothic" panose="020B0502020202020204" pitchFamily="34" charset="0"/>
              </a:rPr>
              <a:t>cable/rib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With the ‘real’ </a:t>
            </a:r>
            <a:r>
              <a:rPr lang="en-US" b="1" dirty="0">
                <a:latin typeface="Century Gothic" panose="020B0502020202020204" pitchFamily="34" charset="0"/>
              </a:rPr>
              <a:t>shim</a:t>
            </a:r>
            <a:r>
              <a:rPr lang="en-US" dirty="0">
                <a:latin typeface="Century Gothic" panose="020B0502020202020204" pitchFamily="34" charset="0"/>
              </a:rPr>
              <a:t> configuration, in 2D the conductor flies away during powering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Additional </a:t>
            </a:r>
            <a:r>
              <a:rPr lang="en-US" b="1" dirty="0">
                <a:latin typeface="Century Gothic" panose="020B0502020202020204" pitchFamily="34" charset="0"/>
              </a:rPr>
              <a:t>‘soft’ shim</a:t>
            </a:r>
            <a:r>
              <a:rPr lang="en-US" dirty="0">
                <a:latin typeface="Century Gothic" panose="020B0502020202020204" pitchFamily="34" charset="0"/>
              </a:rPr>
              <a:t>. E = 0.5 GPa.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latin typeface="Century Gothic" panose="020B0502020202020204" pitchFamily="34" charset="0"/>
              </a:rPr>
              <a:t>Elasto</a:t>
            </a:r>
            <a:r>
              <a:rPr lang="en-US" b="1" dirty="0">
                <a:latin typeface="Century Gothic" panose="020B0502020202020204" pitchFamily="34" charset="0"/>
              </a:rPr>
              <a:t>-plastic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material</a:t>
            </a:r>
            <a:r>
              <a:rPr lang="en-US" dirty="0">
                <a:latin typeface="Century Gothic" panose="020B0502020202020204" pitchFamily="34" charset="0"/>
              </a:rPr>
              <a:t> model for the </a:t>
            </a:r>
            <a:r>
              <a:rPr lang="en-US" b="1" dirty="0">
                <a:latin typeface="Century Gothic" panose="020B0502020202020204" pitchFamily="34" charset="0"/>
              </a:rPr>
              <a:t>conductor</a:t>
            </a:r>
            <a:r>
              <a:rPr lang="en-US" dirty="0">
                <a:latin typeface="Century Gothic" panose="020B0502020202020204" pitchFamily="34" charset="0"/>
              </a:rPr>
              <a:t>,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extracted from RVE models of the cable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Prestress (&lt;1 MPa) added to improve convergence at cooldown start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0" indent="0"/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C5FAC7D-C83D-F276-FA3F-9FFF8F6FD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04"/>
          <a:stretch/>
        </p:blipFill>
        <p:spPr>
          <a:xfrm>
            <a:off x="94545" y="1192650"/>
            <a:ext cx="1952935" cy="24860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1598170-22E8-0D35-4F5B-72AC22C16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060" y="1344980"/>
            <a:ext cx="2495880" cy="21596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F100228-EB8C-5CDC-BC5D-E3CDF0BA7CF6}"/>
              </a:ext>
            </a:extLst>
          </p:cNvPr>
          <p:cNvCxnSpPr>
            <a:cxnSpLocks/>
          </p:cNvCxnSpPr>
          <p:nvPr/>
        </p:nvCxnSpPr>
        <p:spPr>
          <a:xfrm flipV="1">
            <a:off x="3995193" y="2548958"/>
            <a:ext cx="623269" cy="47975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C1D62B-8A77-9BD2-9914-FC154F133ECD}"/>
              </a:ext>
            </a:extLst>
          </p:cNvPr>
          <p:cNvCxnSpPr>
            <a:cxnSpLocks/>
          </p:cNvCxnSpPr>
          <p:nvPr/>
        </p:nvCxnSpPr>
        <p:spPr>
          <a:xfrm flipV="1">
            <a:off x="4078505" y="2684116"/>
            <a:ext cx="636246" cy="49289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795EAC-E4A8-F53D-4BF2-91A236AF9AAB}"/>
              </a:ext>
            </a:extLst>
          </p:cNvPr>
          <p:cNvCxnSpPr>
            <a:cxnSpLocks/>
          </p:cNvCxnSpPr>
          <p:nvPr/>
        </p:nvCxnSpPr>
        <p:spPr>
          <a:xfrm flipH="1" flipV="1">
            <a:off x="3986939" y="3033316"/>
            <a:ext cx="91566" cy="16499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B765FD9-D033-8332-A287-4797A3A87D51}"/>
              </a:ext>
            </a:extLst>
          </p:cNvPr>
          <p:cNvSpPr txBox="1"/>
          <p:nvPr/>
        </p:nvSpPr>
        <p:spPr>
          <a:xfrm>
            <a:off x="4306827" y="3457222"/>
            <a:ext cx="1473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CZM elements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183B187-C3E3-C0FD-9284-C4B608DD5D94}"/>
              </a:ext>
            </a:extLst>
          </p:cNvPr>
          <p:cNvCxnSpPr>
            <a:cxnSpLocks/>
          </p:cNvCxnSpPr>
          <p:nvPr/>
        </p:nvCxnSpPr>
        <p:spPr>
          <a:xfrm flipH="1" flipV="1">
            <a:off x="4454889" y="2997161"/>
            <a:ext cx="211717" cy="445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FA6E5B6-AAC3-6E34-C39B-BF75D4B424C8}"/>
              </a:ext>
            </a:extLst>
          </p:cNvPr>
          <p:cNvSpPr/>
          <p:nvPr/>
        </p:nvSpPr>
        <p:spPr>
          <a:xfrm>
            <a:off x="837092" y="2832624"/>
            <a:ext cx="376178" cy="365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94603BA-2606-23BB-4488-69CB8924A776}"/>
              </a:ext>
            </a:extLst>
          </p:cNvPr>
          <p:cNvCxnSpPr>
            <a:cxnSpLocks/>
          </p:cNvCxnSpPr>
          <p:nvPr/>
        </p:nvCxnSpPr>
        <p:spPr>
          <a:xfrm flipV="1">
            <a:off x="1296582" y="2634707"/>
            <a:ext cx="1436263" cy="2835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AE7142CF-D87B-9548-E95D-5F1668BF7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072" y="1296993"/>
            <a:ext cx="2122575" cy="23202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4B39B52-D4FC-9B53-686B-136F78926FA2}"/>
              </a:ext>
            </a:extLst>
          </p:cNvPr>
          <p:cNvSpPr txBox="1"/>
          <p:nvPr/>
        </p:nvSpPr>
        <p:spPr>
          <a:xfrm>
            <a:off x="7423515" y="1264291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Soft shims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F25EB43-5E36-AEE4-9963-DDBFBDD46251}"/>
              </a:ext>
            </a:extLst>
          </p:cNvPr>
          <p:cNvCxnSpPr>
            <a:cxnSpLocks/>
          </p:cNvCxnSpPr>
          <p:nvPr/>
        </p:nvCxnSpPr>
        <p:spPr>
          <a:xfrm flipH="1">
            <a:off x="7449534" y="1572068"/>
            <a:ext cx="423450" cy="976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673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>
                <a:latin typeface="Century Gothic" panose="020B0502020202020204" pitchFamily="34" charset="0"/>
              </a:rPr>
              <a:t>CCT – Interface Failure During Powering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 txBox="1">
            <a:spLocks/>
          </p:cNvSpPr>
          <p:nvPr/>
        </p:nvSpPr>
        <p:spPr>
          <a:xfrm>
            <a:off x="304800" y="3668119"/>
            <a:ext cx="8458200" cy="25547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886" indent="-342886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20" indent="-285739" algn="l" defTabSz="457182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54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36" indent="-228591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18" indent="-228591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499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Some ‘small’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detachment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after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cooldown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at the outer radius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This is what you might </a:t>
            </a:r>
            <a:r>
              <a:rPr lang="en-US" sz="14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see</a:t>
            </a: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looking at the coil after a test…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Almost </a:t>
            </a:r>
            <a:r>
              <a:rPr lang="en-US" sz="14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no</a:t>
            </a: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damage</a:t>
            </a: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inside</a:t>
            </a:r>
            <a:endParaRPr lang="en-US" sz="14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Significant damage on the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inner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layer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– negligible on the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outer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layer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Most of the spar/cable interface failed (from ~20 to 75 deg approx.)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The rib/cable interface fails on both sides (completely on the side in tension)</a:t>
            </a:r>
            <a:endParaRPr lang="en-US" sz="1400" b="1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Failure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propagates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slowly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from the outer edge,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then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suddenly</a:t>
            </a:r>
            <a:r>
              <a:rPr lang="en-US" sz="1800" dirty="0">
                <a:solidFill>
                  <a:srgbClr val="003366"/>
                </a:solidFill>
                <a:latin typeface="Century Gothic" panose="020B0502020202020204" pitchFamily="34" charset="0"/>
              </a:rPr>
              <a:t> propagates at around 12 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Impossible to say if this would be one or multiple </a:t>
            </a:r>
            <a:r>
              <a:rPr lang="en-US" sz="14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events</a:t>
            </a: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 in a real magnet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66"/>
                </a:solidFill>
                <a:latin typeface="Century Gothic" panose="020B0502020202020204" pitchFamily="34" charset="0"/>
              </a:rPr>
              <a:t>This is quite close to where most CCT5 quenches were…</a:t>
            </a:r>
            <a:endParaRPr lang="en-US" sz="1800" dirty="0">
              <a:solidFill>
                <a:srgbClr val="0033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032" y="1240818"/>
            <a:ext cx="3200062" cy="2407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4C789-52C9-E54D-A3A1-5EC24192A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5" y="1247407"/>
            <a:ext cx="3200064" cy="2394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D103C-4609-8C44-A1B3-4373E78BC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870" y="1234155"/>
            <a:ext cx="3200063" cy="24207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763BB5-03C7-604C-A0BE-F99884B3EFE4}"/>
              </a:ext>
            </a:extLst>
          </p:cNvPr>
          <p:cNvSpPr/>
          <p:nvPr/>
        </p:nvSpPr>
        <p:spPr>
          <a:xfrm>
            <a:off x="1035934" y="2245489"/>
            <a:ext cx="376178" cy="358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2B107B-4DF0-D147-A17A-AE7A23A7FD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38" b="26588"/>
          <a:stretch/>
        </p:blipFill>
        <p:spPr>
          <a:xfrm>
            <a:off x="68435" y="2509024"/>
            <a:ext cx="1065883" cy="1072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8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0929D-C695-B155-BDB9-1B73852B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8383"/>
            <a:ext cx="8639781" cy="461361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Introduction</a:t>
            </a:r>
          </a:p>
          <a:p>
            <a:pPr marL="0" indent="0"/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Mechanical Properties</a:t>
            </a:r>
          </a:p>
          <a:p>
            <a:pPr marL="0" lvl="1" indent="0">
              <a:buNone/>
            </a:pPr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Mechanical Strength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Modeling Training in Nb</a:t>
            </a:r>
            <a:r>
              <a:rPr lang="en-US" sz="2200" baseline="-25000" dirty="0"/>
              <a:t>3</a:t>
            </a:r>
            <a:r>
              <a:rPr lang="en-US" sz="2200" dirty="0"/>
              <a:t>Sn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32715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 panose="020B0502020202020204" pitchFamily="34" charset="0"/>
              </a:rPr>
              <a:t>Strain Gauge Comparison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66255" y="3507971"/>
            <a:ext cx="5259185" cy="266423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Slope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changes</a:t>
            </a:r>
            <a:r>
              <a:rPr lang="en-US" sz="1600" dirty="0">
                <a:latin typeface="Century Gothic" panose="020B0502020202020204" pitchFamily="34" charset="0"/>
              </a:rPr>
              <a:t> during training: gradually </a:t>
            </a:r>
            <a:r>
              <a:rPr lang="en-US" sz="1600" b="1" dirty="0">
                <a:latin typeface="Century Gothic" panose="020B0502020202020204" pitchFamily="34" charset="0"/>
              </a:rPr>
              <a:t>increasing</a:t>
            </a:r>
            <a:r>
              <a:rPr lang="en-US" sz="1600" dirty="0">
                <a:latin typeface="Century Gothic" panose="020B0502020202020204" pitchFamily="34" charset="0"/>
              </a:rPr>
              <a:t> quench after quench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The </a:t>
            </a:r>
            <a:r>
              <a:rPr lang="en-US" sz="1600" b="1" dirty="0">
                <a:latin typeface="Century Gothic" panose="020B0502020202020204" pitchFamily="34" charset="0"/>
              </a:rPr>
              <a:t>debonding</a:t>
            </a:r>
            <a:r>
              <a:rPr lang="en-US" sz="1600" dirty="0">
                <a:latin typeface="Century Gothic" panose="020B0502020202020204" pitchFamily="34" charset="0"/>
              </a:rPr>
              <a:t> model shows that the </a:t>
            </a:r>
            <a:r>
              <a:rPr lang="en-US" sz="1600" b="1" dirty="0">
                <a:latin typeface="Century Gothic" panose="020B0502020202020204" pitchFamily="34" charset="0"/>
              </a:rPr>
              <a:t>slope</a:t>
            </a:r>
            <a:r>
              <a:rPr lang="en-US" sz="1600" dirty="0">
                <a:latin typeface="Century Gothic" panose="020B0502020202020204" pitchFamily="34" charset="0"/>
              </a:rPr>
              <a:t> is proportional to the amount of detachment at the cable/mandrel interface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Similar measured/computed slope variation as training progresses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D329E-BA6C-1A93-6420-ECB3A7F5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3" y="1125128"/>
            <a:ext cx="4046824" cy="23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ECD9BC-D551-0B15-6AA3-57D867FE0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652" y="4066419"/>
            <a:ext cx="3220589" cy="1041956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2152F9B3-8992-CF34-1227-1C1B4B728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59" y="1125128"/>
            <a:ext cx="3937500" cy="23400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51CC117-A383-4A21-1A8D-EFF68B3C6B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27BE741-7857-BFE9-0EAD-15B5F6749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466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D36DED8-40A6-27B1-EF9C-BEE361EB2976}"/>
              </a:ext>
            </a:extLst>
          </p:cNvPr>
          <p:cNvSpPr/>
          <p:nvPr/>
        </p:nvSpPr>
        <p:spPr>
          <a:xfrm>
            <a:off x="6538814" y="1615943"/>
            <a:ext cx="389560" cy="1132621"/>
          </a:xfrm>
          <a:custGeom>
            <a:avLst/>
            <a:gdLst>
              <a:gd name="connsiteX0" fmla="*/ 0 w 263951"/>
              <a:gd name="connsiteY0" fmla="*/ 0 h 857839"/>
              <a:gd name="connsiteX1" fmla="*/ 263951 w 263951"/>
              <a:gd name="connsiteY1" fmla="*/ 0 h 857839"/>
              <a:gd name="connsiteX2" fmla="*/ 263951 w 263951"/>
              <a:gd name="connsiteY2" fmla="*/ 857839 h 857839"/>
              <a:gd name="connsiteX3" fmla="*/ 0 w 263951"/>
              <a:gd name="connsiteY3" fmla="*/ 857839 h 857839"/>
              <a:gd name="connsiteX4" fmla="*/ 0 w 263951"/>
              <a:gd name="connsiteY4" fmla="*/ 0 h 857839"/>
              <a:gd name="connsiteX0" fmla="*/ 0 w 362932"/>
              <a:gd name="connsiteY0" fmla="*/ 0 h 857839"/>
              <a:gd name="connsiteX1" fmla="*/ 362932 w 362932"/>
              <a:gd name="connsiteY1" fmla="*/ 197963 h 857839"/>
              <a:gd name="connsiteX2" fmla="*/ 263951 w 362932"/>
              <a:gd name="connsiteY2" fmla="*/ 857839 h 857839"/>
              <a:gd name="connsiteX3" fmla="*/ 0 w 362932"/>
              <a:gd name="connsiteY3" fmla="*/ 857839 h 857839"/>
              <a:gd name="connsiteX4" fmla="*/ 0 w 362932"/>
              <a:gd name="connsiteY4" fmla="*/ 0 h 857839"/>
              <a:gd name="connsiteX0" fmla="*/ 221529 w 362932"/>
              <a:gd name="connsiteY0" fmla="*/ 0 h 763570"/>
              <a:gd name="connsiteX1" fmla="*/ 362932 w 362932"/>
              <a:gd name="connsiteY1" fmla="*/ 103694 h 763570"/>
              <a:gd name="connsiteX2" fmla="*/ 263951 w 362932"/>
              <a:gd name="connsiteY2" fmla="*/ 763570 h 763570"/>
              <a:gd name="connsiteX3" fmla="*/ 0 w 362932"/>
              <a:gd name="connsiteY3" fmla="*/ 763570 h 763570"/>
              <a:gd name="connsiteX4" fmla="*/ 221529 w 362932"/>
              <a:gd name="connsiteY4" fmla="*/ 0 h 763570"/>
              <a:gd name="connsiteX0" fmla="*/ 221529 w 697584"/>
              <a:gd name="connsiteY0" fmla="*/ 0 h 782424"/>
              <a:gd name="connsiteX1" fmla="*/ 362932 w 697584"/>
              <a:gd name="connsiteY1" fmla="*/ 103694 h 782424"/>
              <a:gd name="connsiteX2" fmla="*/ 697584 w 697584"/>
              <a:gd name="connsiteY2" fmla="*/ 782424 h 782424"/>
              <a:gd name="connsiteX3" fmla="*/ 0 w 697584"/>
              <a:gd name="connsiteY3" fmla="*/ 763570 h 782424"/>
              <a:gd name="connsiteX4" fmla="*/ 221529 w 697584"/>
              <a:gd name="connsiteY4" fmla="*/ 0 h 782424"/>
              <a:gd name="connsiteX0" fmla="*/ 221529 w 735291"/>
              <a:gd name="connsiteY0" fmla="*/ 0 h 763570"/>
              <a:gd name="connsiteX1" fmla="*/ 362932 w 735291"/>
              <a:gd name="connsiteY1" fmla="*/ 103694 h 763570"/>
              <a:gd name="connsiteX2" fmla="*/ 735291 w 735291"/>
              <a:gd name="connsiteY2" fmla="*/ 754143 h 763570"/>
              <a:gd name="connsiteX3" fmla="*/ 0 w 735291"/>
              <a:gd name="connsiteY3" fmla="*/ 763570 h 763570"/>
              <a:gd name="connsiteX4" fmla="*/ 221529 w 735291"/>
              <a:gd name="connsiteY4" fmla="*/ 0 h 763570"/>
              <a:gd name="connsiteX0" fmla="*/ 221529 w 740004"/>
              <a:gd name="connsiteY0" fmla="*/ 0 h 763570"/>
              <a:gd name="connsiteX1" fmla="*/ 740004 w 740004"/>
              <a:gd name="connsiteY1" fmla="*/ 414779 h 763570"/>
              <a:gd name="connsiteX2" fmla="*/ 735291 w 740004"/>
              <a:gd name="connsiteY2" fmla="*/ 754143 h 763570"/>
              <a:gd name="connsiteX3" fmla="*/ 0 w 740004"/>
              <a:gd name="connsiteY3" fmla="*/ 763570 h 763570"/>
              <a:gd name="connsiteX4" fmla="*/ 221529 w 740004"/>
              <a:gd name="connsiteY4" fmla="*/ 0 h 763570"/>
              <a:gd name="connsiteX0" fmla="*/ 480766 w 740004"/>
              <a:gd name="connsiteY0" fmla="*/ 0 h 546754"/>
              <a:gd name="connsiteX1" fmla="*/ 740004 w 740004"/>
              <a:gd name="connsiteY1" fmla="*/ 197963 h 546754"/>
              <a:gd name="connsiteX2" fmla="*/ 735291 w 740004"/>
              <a:gd name="connsiteY2" fmla="*/ 537327 h 546754"/>
              <a:gd name="connsiteX3" fmla="*/ 0 w 740004"/>
              <a:gd name="connsiteY3" fmla="*/ 546754 h 546754"/>
              <a:gd name="connsiteX4" fmla="*/ 480766 w 740004"/>
              <a:gd name="connsiteY4" fmla="*/ 0 h 546754"/>
              <a:gd name="connsiteX0" fmla="*/ 381785 w 740004"/>
              <a:gd name="connsiteY0" fmla="*/ 0 h 612741"/>
              <a:gd name="connsiteX1" fmla="*/ 740004 w 740004"/>
              <a:gd name="connsiteY1" fmla="*/ 263950 h 612741"/>
              <a:gd name="connsiteX2" fmla="*/ 735291 w 740004"/>
              <a:gd name="connsiteY2" fmla="*/ 603314 h 612741"/>
              <a:gd name="connsiteX3" fmla="*/ 0 w 740004"/>
              <a:gd name="connsiteY3" fmla="*/ 612741 h 612741"/>
              <a:gd name="connsiteX4" fmla="*/ 381785 w 740004"/>
              <a:gd name="connsiteY4" fmla="*/ 0 h 612741"/>
              <a:gd name="connsiteX0" fmla="*/ 28279 w 386498"/>
              <a:gd name="connsiteY0" fmla="*/ 0 h 608027"/>
              <a:gd name="connsiteX1" fmla="*/ 386498 w 386498"/>
              <a:gd name="connsiteY1" fmla="*/ 263950 h 608027"/>
              <a:gd name="connsiteX2" fmla="*/ 381785 w 386498"/>
              <a:gd name="connsiteY2" fmla="*/ 603314 h 608027"/>
              <a:gd name="connsiteX3" fmla="*/ 0 w 386498"/>
              <a:gd name="connsiteY3" fmla="*/ 608027 h 608027"/>
              <a:gd name="connsiteX4" fmla="*/ 28279 w 386498"/>
              <a:gd name="connsiteY4" fmla="*/ 0 h 608027"/>
              <a:gd name="connsiteX0" fmla="*/ 28279 w 494731"/>
              <a:gd name="connsiteY0" fmla="*/ 327419 h 935446"/>
              <a:gd name="connsiteX1" fmla="*/ 494731 w 494731"/>
              <a:gd name="connsiteY1" fmla="*/ 0 h 935446"/>
              <a:gd name="connsiteX2" fmla="*/ 381785 w 494731"/>
              <a:gd name="connsiteY2" fmla="*/ 930733 h 935446"/>
              <a:gd name="connsiteX3" fmla="*/ 0 w 494731"/>
              <a:gd name="connsiteY3" fmla="*/ 935446 h 935446"/>
              <a:gd name="connsiteX4" fmla="*/ 28279 w 494731"/>
              <a:gd name="connsiteY4" fmla="*/ 327419 h 935446"/>
              <a:gd name="connsiteX0" fmla="*/ 28279 w 961150"/>
              <a:gd name="connsiteY0" fmla="*/ 327419 h 955721"/>
              <a:gd name="connsiteX1" fmla="*/ 494731 w 961150"/>
              <a:gd name="connsiteY1" fmla="*/ 0 h 955721"/>
              <a:gd name="connsiteX2" fmla="*/ 961150 w 961150"/>
              <a:gd name="connsiteY2" fmla="*/ 955721 h 955721"/>
              <a:gd name="connsiteX3" fmla="*/ 0 w 961150"/>
              <a:gd name="connsiteY3" fmla="*/ 935446 h 955721"/>
              <a:gd name="connsiteX4" fmla="*/ 28279 w 961150"/>
              <a:gd name="connsiteY4" fmla="*/ 327419 h 955721"/>
              <a:gd name="connsiteX0" fmla="*/ 15546 w 961150"/>
              <a:gd name="connsiteY0" fmla="*/ 302432 h 955721"/>
              <a:gd name="connsiteX1" fmla="*/ 494731 w 961150"/>
              <a:gd name="connsiteY1" fmla="*/ 0 h 955721"/>
              <a:gd name="connsiteX2" fmla="*/ 961150 w 961150"/>
              <a:gd name="connsiteY2" fmla="*/ 955721 h 955721"/>
              <a:gd name="connsiteX3" fmla="*/ 0 w 961150"/>
              <a:gd name="connsiteY3" fmla="*/ 935446 h 955721"/>
              <a:gd name="connsiteX4" fmla="*/ 15546 w 961150"/>
              <a:gd name="connsiteY4" fmla="*/ 302432 h 955721"/>
              <a:gd name="connsiteX0" fmla="*/ 2812 w 961150"/>
              <a:gd name="connsiteY0" fmla="*/ 0 h 1869347"/>
              <a:gd name="connsiteX1" fmla="*/ 494731 w 961150"/>
              <a:gd name="connsiteY1" fmla="*/ 913626 h 1869347"/>
              <a:gd name="connsiteX2" fmla="*/ 961150 w 961150"/>
              <a:gd name="connsiteY2" fmla="*/ 1869347 h 1869347"/>
              <a:gd name="connsiteX3" fmla="*/ 0 w 961150"/>
              <a:gd name="connsiteY3" fmla="*/ 1849072 h 1869347"/>
              <a:gd name="connsiteX4" fmla="*/ 2812 w 961150"/>
              <a:gd name="connsiteY4" fmla="*/ 0 h 1869347"/>
              <a:gd name="connsiteX0" fmla="*/ 2812 w 494731"/>
              <a:gd name="connsiteY0" fmla="*/ 0 h 1894335"/>
              <a:gd name="connsiteX1" fmla="*/ 494731 w 494731"/>
              <a:gd name="connsiteY1" fmla="*/ 913626 h 1894335"/>
              <a:gd name="connsiteX2" fmla="*/ 432718 w 494731"/>
              <a:gd name="connsiteY2" fmla="*/ 1894335 h 1894335"/>
              <a:gd name="connsiteX3" fmla="*/ 0 w 494731"/>
              <a:gd name="connsiteY3" fmla="*/ 1849072 h 1894335"/>
              <a:gd name="connsiteX4" fmla="*/ 2812 w 494731"/>
              <a:gd name="connsiteY4" fmla="*/ 0 h 1894335"/>
              <a:gd name="connsiteX0" fmla="*/ 2812 w 456531"/>
              <a:gd name="connsiteY0" fmla="*/ 0 h 1894335"/>
              <a:gd name="connsiteX1" fmla="*/ 456531 w 456531"/>
              <a:gd name="connsiteY1" fmla="*/ 855322 h 1894335"/>
              <a:gd name="connsiteX2" fmla="*/ 432718 w 456531"/>
              <a:gd name="connsiteY2" fmla="*/ 1894335 h 1894335"/>
              <a:gd name="connsiteX3" fmla="*/ 0 w 456531"/>
              <a:gd name="connsiteY3" fmla="*/ 1849072 h 1894335"/>
              <a:gd name="connsiteX4" fmla="*/ 2812 w 456531"/>
              <a:gd name="connsiteY4" fmla="*/ 0 h 1894335"/>
              <a:gd name="connsiteX0" fmla="*/ 2812 w 496384"/>
              <a:gd name="connsiteY0" fmla="*/ 0 h 1886006"/>
              <a:gd name="connsiteX1" fmla="*/ 456531 w 496384"/>
              <a:gd name="connsiteY1" fmla="*/ 855322 h 1886006"/>
              <a:gd name="connsiteX2" fmla="*/ 496384 w 496384"/>
              <a:gd name="connsiteY2" fmla="*/ 1886006 h 1886006"/>
              <a:gd name="connsiteX3" fmla="*/ 0 w 496384"/>
              <a:gd name="connsiteY3" fmla="*/ 1849072 h 1886006"/>
              <a:gd name="connsiteX4" fmla="*/ 2812 w 496384"/>
              <a:gd name="connsiteY4" fmla="*/ 0 h 1886006"/>
              <a:gd name="connsiteX0" fmla="*/ 2812 w 496384"/>
              <a:gd name="connsiteY0" fmla="*/ 0 h 1886006"/>
              <a:gd name="connsiteX1" fmla="*/ 488363 w 496384"/>
              <a:gd name="connsiteY1" fmla="*/ 938614 h 1886006"/>
              <a:gd name="connsiteX2" fmla="*/ 496384 w 496384"/>
              <a:gd name="connsiteY2" fmla="*/ 1886006 h 1886006"/>
              <a:gd name="connsiteX3" fmla="*/ 0 w 496384"/>
              <a:gd name="connsiteY3" fmla="*/ 1849072 h 1886006"/>
              <a:gd name="connsiteX4" fmla="*/ 2812 w 496384"/>
              <a:gd name="connsiteY4" fmla="*/ 0 h 1886006"/>
              <a:gd name="connsiteX0" fmla="*/ 2812 w 496384"/>
              <a:gd name="connsiteY0" fmla="*/ 0 h 1877677"/>
              <a:gd name="connsiteX1" fmla="*/ 488363 w 496384"/>
              <a:gd name="connsiteY1" fmla="*/ 938614 h 1877677"/>
              <a:gd name="connsiteX2" fmla="*/ 496384 w 496384"/>
              <a:gd name="connsiteY2" fmla="*/ 1877677 h 1877677"/>
              <a:gd name="connsiteX3" fmla="*/ 0 w 496384"/>
              <a:gd name="connsiteY3" fmla="*/ 1849072 h 1877677"/>
              <a:gd name="connsiteX4" fmla="*/ 2812 w 496384"/>
              <a:gd name="connsiteY4" fmla="*/ 0 h 1877677"/>
              <a:gd name="connsiteX0" fmla="*/ 2812 w 496384"/>
              <a:gd name="connsiteY0" fmla="*/ 0 h 1877677"/>
              <a:gd name="connsiteX1" fmla="*/ 481996 w 496384"/>
              <a:gd name="connsiteY1" fmla="*/ 930285 h 1877677"/>
              <a:gd name="connsiteX2" fmla="*/ 496384 w 496384"/>
              <a:gd name="connsiteY2" fmla="*/ 1877677 h 1877677"/>
              <a:gd name="connsiteX3" fmla="*/ 0 w 496384"/>
              <a:gd name="connsiteY3" fmla="*/ 1849072 h 1877677"/>
              <a:gd name="connsiteX4" fmla="*/ 2812 w 496384"/>
              <a:gd name="connsiteY4" fmla="*/ 0 h 1877677"/>
              <a:gd name="connsiteX0" fmla="*/ 110 w 493682"/>
              <a:gd name="connsiteY0" fmla="*/ 0 h 1877677"/>
              <a:gd name="connsiteX1" fmla="*/ 479294 w 493682"/>
              <a:gd name="connsiteY1" fmla="*/ 930285 h 1877677"/>
              <a:gd name="connsiteX2" fmla="*/ 493682 w 493682"/>
              <a:gd name="connsiteY2" fmla="*/ 1877677 h 1877677"/>
              <a:gd name="connsiteX3" fmla="*/ 3666 w 493682"/>
              <a:gd name="connsiteY3" fmla="*/ 1857402 h 1877677"/>
              <a:gd name="connsiteX4" fmla="*/ 110 w 493682"/>
              <a:gd name="connsiteY4" fmla="*/ 0 h 1877677"/>
              <a:gd name="connsiteX0" fmla="*/ 110 w 493682"/>
              <a:gd name="connsiteY0" fmla="*/ 0 h 1877677"/>
              <a:gd name="connsiteX1" fmla="*/ 479294 w 493682"/>
              <a:gd name="connsiteY1" fmla="*/ 930285 h 1877677"/>
              <a:gd name="connsiteX2" fmla="*/ 493682 w 493682"/>
              <a:gd name="connsiteY2" fmla="*/ 1877677 h 1877677"/>
              <a:gd name="connsiteX3" fmla="*/ 3666 w 493682"/>
              <a:gd name="connsiteY3" fmla="*/ 1857402 h 1877677"/>
              <a:gd name="connsiteX4" fmla="*/ 110 w 493682"/>
              <a:gd name="connsiteY4" fmla="*/ 0 h 1877677"/>
              <a:gd name="connsiteX0" fmla="*/ 54 w 493626"/>
              <a:gd name="connsiteY0" fmla="*/ 0 h 1882390"/>
              <a:gd name="connsiteX1" fmla="*/ 479238 w 493626"/>
              <a:gd name="connsiteY1" fmla="*/ 930285 h 1882390"/>
              <a:gd name="connsiteX2" fmla="*/ 493626 w 493626"/>
              <a:gd name="connsiteY2" fmla="*/ 1877677 h 1882390"/>
              <a:gd name="connsiteX3" fmla="*/ 9976 w 493626"/>
              <a:gd name="connsiteY3" fmla="*/ 1882390 h 1882390"/>
              <a:gd name="connsiteX4" fmla="*/ 54 w 493626"/>
              <a:gd name="connsiteY4" fmla="*/ 0 h 1882390"/>
              <a:gd name="connsiteX0" fmla="*/ 78 w 493650"/>
              <a:gd name="connsiteY0" fmla="*/ 0 h 1877677"/>
              <a:gd name="connsiteX1" fmla="*/ 479262 w 493650"/>
              <a:gd name="connsiteY1" fmla="*/ 930285 h 1877677"/>
              <a:gd name="connsiteX2" fmla="*/ 493650 w 493650"/>
              <a:gd name="connsiteY2" fmla="*/ 1877677 h 1877677"/>
              <a:gd name="connsiteX3" fmla="*/ 5976 w 493650"/>
              <a:gd name="connsiteY3" fmla="*/ 1877126 h 1877677"/>
              <a:gd name="connsiteX4" fmla="*/ 78 w 493650"/>
              <a:gd name="connsiteY4" fmla="*/ 0 h 187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650" h="1877677">
                <a:moveTo>
                  <a:pt x="78" y="0"/>
                </a:moveTo>
                <a:lnTo>
                  <a:pt x="479262" y="930285"/>
                </a:lnTo>
                <a:cubicBezTo>
                  <a:pt x="481936" y="1246082"/>
                  <a:pt x="490976" y="1561880"/>
                  <a:pt x="493650" y="1877677"/>
                </a:cubicBezTo>
                <a:lnTo>
                  <a:pt x="5976" y="1877126"/>
                </a:lnTo>
                <a:cubicBezTo>
                  <a:pt x="6913" y="1260769"/>
                  <a:pt x="-859" y="616357"/>
                  <a:pt x="78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776EA2-4770-AEE8-E441-1135E0E6C6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6411" y="1129666"/>
            <a:ext cx="2466306" cy="1842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CCT Training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3841222"/>
            <a:ext cx="8622348" cy="21633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CCT </a:t>
            </a:r>
            <a:r>
              <a:rPr lang="en-GB" b="1" dirty="0"/>
              <a:t>training</a:t>
            </a:r>
            <a:r>
              <a:rPr lang="en-GB" dirty="0"/>
              <a:t> </a:t>
            </a:r>
            <a:r>
              <a:rPr lang="en-GB" b="1" dirty="0"/>
              <a:t>model</a:t>
            </a:r>
            <a:r>
              <a:rPr lang="en-GB" dirty="0"/>
              <a:t>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Energy released by debonding, friction compared against the enthalpy margin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Two approaches to check the temperature increase/quench:</a:t>
            </a:r>
          </a:p>
          <a:p>
            <a:pPr lvl="3" indent="-342900">
              <a:buSzPct val="80000"/>
              <a:buFont typeface="+mj-lt"/>
              <a:buAutoNum type="alphaUcPeriod"/>
            </a:pPr>
            <a:r>
              <a:rPr lang="en-GB" b="1" dirty="0"/>
              <a:t>Enthalpy</a:t>
            </a:r>
            <a:r>
              <a:rPr lang="en-GB" dirty="0"/>
              <a:t> margin computed ’smearing’ cable constituents. Last step energy released ‘instantaneously’, and distributed in a ~0.125 um deep region.</a:t>
            </a:r>
          </a:p>
          <a:p>
            <a:pPr lvl="3" indent="-342900">
              <a:buSzPct val="80000"/>
              <a:buFont typeface="+mj-lt"/>
              <a:buAutoNum type="alphaUcPeriod"/>
            </a:pPr>
            <a:r>
              <a:rPr lang="en-GB" b="1" dirty="0"/>
              <a:t>Temperature</a:t>
            </a:r>
            <a:r>
              <a:rPr lang="en-GB" dirty="0"/>
              <a:t> increase computed on a thermal model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’</a:t>
            </a:r>
            <a:r>
              <a:rPr lang="en-GB" b="1" dirty="0"/>
              <a:t>Python </a:t>
            </a:r>
            <a:r>
              <a:rPr lang="en-GB" dirty="0"/>
              <a:t>in the loop’ block called by the </a:t>
            </a:r>
            <a:r>
              <a:rPr lang="en-GB" b="1" dirty="0"/>
              <a:t>solver</a:t>
            </a:r>
            <a:r>
              <a:rPr lang="en-GB" dirty="0"/>
              <a:t> to compute the margin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1E2701-3B1E-4246-97BD-04B9648D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68" y="1129666"/>
            <a:ext cx="4781777" cy="248689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F6CDE1-54B2-CA42-C603-2D74FFFE0BB6}"/>
              </a:ext>
            </a:extLst>
          </p:cNvPr>
          <p:cNvCxnSpPr>
            <a:cxnSpLocks/>
          </p:cNvCxnSpPr>
          <p:nvPr/>
        </p:nvCxnSpPr>
        <p:spPr>
          <a:xfrm flipV="1">
            <a:off x="6761176" y="1757633"/>
            <a:ext cx="348562" cy="226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8DCC178-A78D-6BA4-7A5C-B3167EBE96E6}"/>
              </a:ext>
            </a:extLst>
          </p:cNvPr>
          <p:cNvSpPr/>
          <p:nvPr/>
        </p:nvSpPr>
        <p:spPr>
          <a:xfrm>
            <a:off x="6942684" y="1354333"/>
            <a:ext cx="1227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Debonding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Energy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6D020C-8541-0FAE-2709-80E811729549}"/>
              </a:ext>
            </a:extLst>
          </p:cNvPr>
          <p:cNvSpPr/>
          <p:nvPr/>
        </p:nvSpPr>
        <p:spPr bwMode="auto">
          <a:xfrm>
            <a:off x="5621659" y="3414066"/>
            <a:ext cx="889864" cy="29808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Mandrel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BC257B-2939-6A04-74E2-B25C8642F3B7}"/>
              </a:ext>
            </a:extLst>
          </p:cNvPr>
          <p:cNvSpPr/>
          <p:nvPr/>
        </p:nvSpPr>
        <p:spPr bwMode="auto">
          <a:xfrm>
            <a:off x="5787781" y="3109877"/>
            <a:ext cx="889864" cy="298089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Cable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F0CD07-E092-6391-6796-EDA86B661D34}"/>
              </a:ext>
            </a:extLst>
          </p:cNvPr>
          <p:cNvCxnSpPr>
            <a:cxnSpLocks/>
          </p:cNvCxnSpPr>
          <p:nvPr/>
        </p:nvCxnSpPr>
        <p:spPr>
          <a:xfrm>
            <a:off x="6583972" y="3258921"/>
            <a:ext cx="3587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6C180A-C6C6-F955-5205-34A5F62F4257}"/>
              </a:ext>
            </a:extLst>
          </p:cNvPr>
          <p:cNvCxnSpPr>
            <a:cxnSpLocks/>
          </p:cNvCxnSpPr>
          <p:nvPr/>
        </p:nvCxnSpPr>
        <p:spPr>
          <a:xfrm>
            <a:off x="5459279" y="3407966"/>
            <a:ext cx="1483405" cy="0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DB76D9E-E559-1506-8F37-497F3B57C8DA}"/>
                  </a:ext>
                </a:extLst>
              </p:cNvPr>
              <p:cNvSpPr/>
              <p:nvPr/>
            </p:nvSpPr>
            <p:spPr>
              <a:xfrm>
                <a:off x="6938943" y="3109877"/>
                <a:ext cx="168496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Comic Sans MS" panose="030F0902030302020204" pitchFamily="66" charset="0"/>
                  </a:rPr>
                  <a:t>Failed Interfaces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>
                    <a:latin typeface="Comic Sans MS" panose="030F0902030302020204" pitchFamily="66" charset="0"/>
                  </a:rPr>
                  <a:t> Sliding Energy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DB76D9E-E559-1506-8F37-497F3B57C8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943" y="3109877"/>
                <a:ext cx="1684965" cy="523220"/>
              </a:xfrm>
              <a:prstGeom prst="rect">
                <a:avLst/>
              </a:prstGeom>
              <a:blipFill>
                <a:blip r:embed="rId4"/>
                <a:stretch>
                  <a:fillRect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3508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Enthalpy Margin - Thermal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1" y="3724866"/>
            <a:ext cx="5428297" cy="2397907"/>
          </a:xfrm>
        </p:spPr>
        <p:txBody>
          <a:bodyPr/>
          <a:lstStyle/>
          <a:p>
            <a:pPr marL="0" indent="0"/>
            <a:r>
              <a:rPr lang="en-US" sz="1400" b="1" dirty="0"/>
              <a:t>Thermal</a:t>
            </a:r>
            <a:r>
              <a:rPr lang="en-US" sz="1400" dirty="0"/>
              <a:t> </a:t>
            </a:r>
            <a:r>
              <a:rPr lang="en-US" sz="1400" b="1" dirty="0" err="1"/>
              <a:t>submodel</a:t>
            </a:r>
            <a:r>
              <a:rPr lang="en-US" sz="1400" dirty="0"/>
              <a:t> following SQ02 approach: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Input: released energy, magnetic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Output: Peak temperature in the superconducting region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Field dependence not very important (1</a:t>
            </a:r>
            <a:r>
              <a:rPr lang="en-US" sz="1400" baseline="30000" dirty="0"/>
              <a:t>st</a:t>
            </a:r>
            <a:r>
              <a:rPr lang="en-US" sz="1400" dirty="0"/>
              <a:t> order)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Model</a:t>
            </a:r>
            <a:r>
              <a:rPr lang="en-US" sz="1400" dirty="0"/>
              <a:t> </a:t>
            </a:r>
            <a:r>
              <a:rPr lang="en-US" sz="1400" b="1" dirty="0"/>
              <a:t>1</a:t>
            </a:r>
            <a:r>
              <a:rPr lang="en-US" sz="1400" dirty="0"/>
              <a:t>: </a:t>
            </a:r>
            <a:r>
              <a:rPr lang="en-US" sz="1400" b="1" dirty="0"/>
              <a:t>consistent</a:t>
            </a:r>
            <a:r>
              <a:rPr lang="en-US" sz="1400" dirty="0"/>
              <a:t> with SQ02 model, but the temperature is </a:t>
            </a:r>
            <a:r>
              <a:rPr lang="en-US" sz="1400" b="1" dirty="0"/>
              <a:t>low</a:t>
            </a:r>
            <a:r>
              <a:rPr lang="en-US" sz="1400" dirty="0"/>
              <a:t> </a:t>
            </a:r>
            <a:r>
              <a:rPr lang="en-US" sz="1400" dirty="0" err="1"/>
              <a:t>w.r.t.</a:t>
            </a:r>
            <a:r>
              <a:rPr lang="en-US" sz="1400" dirty="0"/>
              <a:t> computed energy releases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Model 2</a:t>
            </a:r>
            <a:r>
              <a:rPr lang="en-US" sz="1400" dirty="0"/>
              <a:t>: all the energy is absorbed by the </a:t>
            </a:r>
            <a:r>
              <a:rPr lang="en-US" sz="1400" b="1" dirty="0"/>
              <a:t>cable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8" y="2427506"/>
            <a:ext cx="4843710" cy="5507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11" y="3031320"/>
            <a:ext cx="1261581" cy="55063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81719" y="1487001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Model 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07754" y="3121193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omic Sans MS" panose="030F0702030302020204" pitchFamily="66" charset="0"/>
              </a:rPr>
              <a:t>Model 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50" y="1165542"/>
            <a:ext cx="4724337" cy="1289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117" y="1134341"/>
            <a:ext cx="2342911" cy="210673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E78B426-499C-D441-1B14-81750070CD3E}"/>
              </a:ext>
            </a:extLst>
          </p:cNvPr>
          <p:cNvSpPr/>
          <p:nvPr/>
        </p:nvSpPr>
        <p:spPr>
          <a:xfrm>
            <a:off x="5638798" y="3180796"/>
            <a:ext cx="3303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P. </a:t>
            </a:r>
            <a:r>
              <a:rPr lang="en-GB" sz="1400" i="1" err="1">
                <a:latin typeface="Century Gothic" panose="020B0502020202020204" pitchFamily="34" charset="0"/>
                <a:cs typeface="Consolas" panose="020B0609020204030204" pitchFamily="49" charset="0"/>
              </a:rPr>
              <a:t>Ferracin</a:t>
            </a: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, S. </a:t>
            </a:r>
            <a:r>
              <a:rPr lang="en-GB" sz="1400" i="1" err="1">
                <a:latin typeface="Century Gothic" panose="020B0502020202020204" pitchFamily="34" charset="0"/>
                <a:cs typeface="Consolas" panose="020B0609020204030204" pitchFamily="49" charset="0"/>
              </a:rPr>
              <a:t>Caspi</a:t>
            </a: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, IEEE Trans. 2007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99792" y="2564971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omic Sans MS" panose="030F0702030302020204" pitchFamily="66" charset="0"/>
              </a:rPr>
              <a:t>Model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07E78-C504-97B0-F0A9-2C31B3F5E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731" y="3538472"/>
            <a:ext cx="3141550" cy="25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71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CCT Training Model – Steps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3348168"/>
            <a:ext cx="8622348" cy="2744357"/>
          </a:xfrm>
        </p:spPr>
        <p:txBody>
          <a:bodyPr/>
          <a:lstStyle/>
          <a:p>
            <a:pPr marL="0" indent="0"/>
            <a:r>
              <a:rPr lang="en-GB" sz="1500" b="1" dirty="0"/>
              <a:t>Ramp</a:t>
            </a:r>
            <a:r>
              <a:rPr lang="en-GB" sz="1500" dirty="0"/>
              <a:t> in </a:t>
            </a:r>
            <a:r>
              <a:rPr lang="en-GB" sz="1500" b="1" dirty="0"/>
              <a:t>two</a:t>
            </a:r>
            <a:r>
              <a:rPr lang="en-GB" sz="1500" dirty="0"/>
              <a:t> </a:t>
            </a:r>
            <a:r>
              <a:rPr lang="en-GB" sz="1500" b="1" dirty="0"/>
              <a:t>phases</a:t>
            </a:r>
            <a:r>
              <a:rPr lang="en-GB" sz="1500" dirty="0"/>
              <a:t> to reduce the number of steps: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sz="1500" dirty="0"/>
              <a:t>‘</a:t>
            </a:r>
            <a:r>
              <a:rPr lang="en-GB" sz="1500" b="1" dirty="0"/>
              <a:t>Quick</a:t>
            </a:r>
            <a:r>
              <a:rPr lang="en-GB" sz="1500" dirty="0"/>
              <a:t>’ until a threshold, then ‘</a:t>
            </a:r>
            <a:r>
              <a:rPr lang="en-GB" sz="1500" b="1" dirty="0"/>
              <a:t>slow</a:t>
            </a:r>
            <a:r>
              <a:rPr lang="en-GB" sz="1500" dirty="0"/>
              <a:t>’ (100 A/load step)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sz="1500" dirty="0"/>
              <a:t>Threshold increased during training (checking energy releases in past ramps)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sz="1500" dirty="0"/>
              <a:t>ANSYS automatically decreases the step size near non-linearities (debonding)</a:t>
            </a:r>
          </a:p>
          <a:p>
            <a:pPr marL="0" lvl="1" indent="0">
              <a:buNone/>
            </a:pPr>
            <a:r>
              <a:rPr lang="en-GB" sz="1500" dirty="0"/>
              <a:t>Code checks the temperature/enthalpy margin after each step. This is a function of the energy release duration: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sz="1500" b="1" dirty="0"/>
              <a:t>Friction</a:t>
            </a:r>
            <a:r>
              <a:rPr lang="en-GB" sz="1500" dirty="0"/>
              <a:t> is </a:t>
            </a:r>
            <a:r>
              <a:rPr lang="en-GB" sz="1500" b="1" dirty="0"/>
              <a:t>progressive</a:t>
            </a:r>
            <a:r>
              <a:rPr lang="en-GB" sz="1500" dirty="0"/>
              <a:t> (release rate), easy to link to the thermal model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sz="1500" b="1" dirty="0"/>
              <a:t>Debonding</a:t>
            </a:r>
            <a:r>
              <a:rPr lang="en-GB" sz="1500" dirty="0"/>
              <a:t> is ‘</a:t>
            </a:r>
            <a:r>
              <a:rPr lang="en-GB" sz="1500" b="1" dirty="0"/>
              <a:t>instantaneous</a:t>
            </a:r>
            <a:r>
              <a:rPr lang="en-GB" sz="1500" dirty="0"/>
              <a:t>’ (fails at a certain force/instant in the simulation)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sz="1500" dirty="0"/>
              <a:t>Different/unknown release duration. For simplicity we amplify the energy release.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41C5A-1342-681A-5605-8D18F49D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3" y="1188168"/>
            <a:ext cx="2726764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325896" y="2080603"/>
                <a:ext cx="1824686" cy="5729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4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4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14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4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1400" b="0" i="0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400" dirty="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896" y="2080603"/>
                <a:ext cx="1824686" cy="572914"/>
              </a:xfrm>
              <a:prstGeom prst="rect">
                <a:avLst/>
              </a:prstGeom>
              <a:blipFill>
                <a:blip r:embed="rId3"/>
                <a:stretch>
                  <a:fillRect b="-21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074815" y="1497201"/>
            <a:ext cx="232684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Convert ‘model time’</a:t>
            </a:r>
            <a:r>
              <a:rPr lang="en-US" sz="1200" dirty="0">
                <a:latin typeface="Century Gothic" panose="020B0502020202020204" pitchFamily="34" charset="0"/>
              </a:rPr>
              <a:t> (q) to ‘physical time’ (t):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24D9FF-C5A9-9A48-5BF8-530CA2CB3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846" y="1188168"/>
            <a:ext cx="254423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33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CCT Training Model -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4295397"/>
            <a:ext cx="8622348" cy="1709166"/>
          </a:xfrm>
        </p:spPr>
        <p:txBody>
          <a:bodyPr/>
          <a:lstStyle/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Decent agreement…?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Results seem to suggest that debonding and friction can at least partially explain training quenches in CCT4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b="1" dirty="0"/>
              <a:t>Model A</a:t>
            </a:r>
            <a:r>
              <a:rPr lang="en-GB" dirty="0"/>
              <a:t>: virtual magnet gets ‘stuck’ at ~14.5 kA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dirty="0"/>
              <a:t>‘Instant’ release assumption probably not true for small events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b="1" dirty="0"/>
              <a:t>Model B: </a:t>
            </a:r>
            <a:r>
              <a:rPr lang="en-GB" dirty="0"/>
              <a:t>in progress…</a:t>
            </a:r>
            <a:endParaRPr lang="en-GB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8A1D4-D402-E5D1-0C10-3FDA23A6F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415" y="1105274"/>
            <a:ext cx="5548041" cy="319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CCT Training Model - Energies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25" y="4087504"/>
            <a:ext cx="8622348" cy="1916787"/>
          </a:xfrm>
        </p:spPr>
        <p:txBody>
          <a:bodyPr/>
          <a:lstStyle/>
          <a:p>
            <a:pPr marL="0" indent="0"/>
            <a:r>
              <a:rPr lang="en-GB" b="1" dirty="0"/>
              <a:t>Peak</a:t>
            </a:r>
            <a:r>
              <a:rPr lang="en-GB" dirty="0"/>
              <a:t> local </a:t>
            </a:r>
            <a:r>
              <a:rPr lang="en-GB" b="1" dirty="0"/>
              <a:t>released</a:t>
            </a:r>
            <a:r>
              <a:rPr lang="en-GB" dirty="0"/>
              <a:t> </a:t>
            </a:r>
            <a:r>
              <a:rPr lang="en-GB" b="1" dirty="0"/>
              <a:t>energy</a:t>
            </a:r>
            <a:r>
              <a:rPr lang="en-GB" dirty="0"/>
              <a:t> during the ramps (Model A):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Each ramp has a different colour, black line is the enthalpy margin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Frictional energy can be released only after debonding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Large events, then small events and small margin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dirty="0"/>
              <a:t>In the last part the ‘instant’ assumption of Model A is probably not true anymore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1B9EA5-340B-CD19-D001-ECC8E6B55A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7" y="1121309"/>
            <a:ext cx="3818233" cy="2878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99D89-F2C1-459B-36C4-417189905D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7683" y="1083241"/>
            <a:ext cx="3725104" cy="29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3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0929D-C695-B155-BDB9-1B73852B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8383"/>
            <a:ext cx="8639781" cy="461361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Introduction</a:t>
            </a:r>
          </a:p>
          <a:p>
            <a:pPr marL="0" indent="0"/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Mechanical Properties</a:t>
            </a:r>
          </a:p>
          <a:p>
            <a:pPr marL="0" lvl="1" indent="0">
              <a:buNone/>
            </a:pPr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Mechanical Strength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Modeling Training in Nb</a:t>
            </a:r>
            <a:r>
              <a:rPr lang="en-US" sz="2200" baseline="-25000" dirty="0"/>
              <a:t>3</a:t>
            </a:r>
            <a:r>
              <a:rPr lang="en-US" sz="2200" dirty="0"/>
              <a:t>Sn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00381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928B8AE-2371-2450-7C02-71923BF4BC9E}"/>
              </a:ext>
            </a:extLst>
          </p:cNvPr>
          <p:cNvSpPr/>
          <p:nvPr/>
        </p:nvSpPr>
        <p:spPr bwMode="auto">
          <a:xfrm>
            <a:off x="5011077" y="2600143"/>
            <a:ext cx="3864909" cy="1382671"/>
          </a:xfrm>
          <a:prstGeom prst="rect">
            <a:avLst/>
          </a:prstGeom>
          <a:solidFill>
            <a:srgbClr val="00B050">
              <a:alpha val="25882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B17E82-2747-391E-304A-19F9DEB72FDB}"/>
              </a:ext>
            </a:extLst>
          </p:cNvPr>
          <p:cNvSpPr/>
          <p:nvPr/>
        </p:nvSpPr>
        <p:spPr bwMode="auto">
          <a:xfrm>
            <a:off x="210502" y="2615924"/>
            <a:ext cx="4415300" cy="1523540"/>
          </a:xfrm>
          <a:prstGeom prst="rect">
            <a:avLst/>
          </a:prstGeom>
          <a:solidFill>
            <a:srgbClr val="0070C0">
              <a:alpha val="25882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DE9F37-7C42-198E-6893-A0042BFDE6F5}"/>
              </a:ext>
            </a:extLst>
          </p:cNvPr>
          <p:cNvSpPr/>
          <p:nvPr/>
        </p:nvSpPr>
        <p:spPr bwMode="auto">
          <a:xfrm>
            <a:off x="210502" y="1170120"/>
            <a:ext cx="4349432" cy="1282112"/>
          </a:xfrm>
          <a:prstGeom prst="rect">
            <a:avLst/>
          </a:prstGeom>
          <a:solidFill>
            <a:srgbClr val="FFFF00">
              <a:alpha val="25882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8F1A79-B3B9-C96D-DED1-4856EA1A939D}"/>
              </a:ext>
            </a:extLst>
          </p:cNvPr>
          <p:cNvSpPr/>
          <p:nvPr/>
        </p:nvSpPr>
        <p:spPr bwMode="auto">
          <a:xfrm>
            <a:off x="5410998" y="1150965"/>
            <a:ext cx="2891085" cy="1352484"/>
          </a:xfrm>
          <a:prstGeom prst="rect">
            <a:avLst/>
          </a:prstGeom>
          <a:solidFill>
            <a:srgbClr val="FF0000">
              <a:alpha val="25882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Software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4257373"/>
            <a:ext cx="8622348" cy="17116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Code </a:t>
            </a:r>
            <a:r>
              <a:rPr lang="en-GB" sz="1400" b="1" dirty="0"/>
              <a:t>developed</a:t>
            </a:r>
            <a:r>
              <a:rPr lang="en-GB" sz="1400" dirty="0"/>
              <a:t> with efforts to make it ‘usable/useful’ by/for the community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Plan to create a shared APDL/Python package/repository with all the code developed: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sz="1400" b="1" dirty="0"/>
              <a:t>Critical</a:t>
            </a:r>
            <a:r>
              <a:rPr lang="en-GB" sz="1400" dirty="0"/>
              <a:t> </a:t>
            </a:r>
            <a:r>
              <a:rPr lang="en-GB" sz="1400" b="1" dirty="0"/>
              <a:t>surface</a:t>
            </a:r>
            <a:r>
              <a:rPr lang="en-GB" sz="1400" dirty="0"/>
              <a:t> computation (s(eps), </a:t>
            </a:r>
            <a:r>
              <a:rPr lang="en-GB" sz="1400" dirty="0" err="1"/>
              <a:t>Ic</a:t>
            </a:r>
            <a:r>
              <a:rPr lang="en-GB" sz="1400" dirty="0"/>
              <a:t>(</a:t>
            </a:r>
            <a:r>
              <a:rPr lang="en-GB" sz="1400" dirty="0" err="1"/>
              <a:t>B,T,eps</a:t>
            </a:r>
            <a:r>
              <a:rPr lang="en-GB" sz="1400" dirty="0"/>
              <a:t>), </a:t>
            </a:r>
            <a:r>
              <a:rPr lang="en-GB" sz="1400" dirty="0" err="1"/>
              <a:t>Tcs</a:t>
            </a:r>
            <a:r>
              <a:rPr lang="en-GB" sz="1400" dirty="0"/>
              <a:t>, enthalpy margin…)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sz="1400" b="1" dirty="0"/>
              <a:t>Parametric</a:t>
            </a:r>
            <a:r>
              <a:rPr lang="en-GB" sz="1400" dirty="0"/>
              <a:t> RVE </a:t>
            </a:r>
            <a:r>
              <a:rPr lang="en-GB" sz="1400" b="1" dirty="0"/>
              <a:t>coil</a:t>
            </a:r>
            <a:r>
              <a:rPr lang="en-GB" sz="1400" dirty="0"/>
              <a:t> model to compute </a:t>
            </a:r>
            <a:r>
              <a:rPr lang="en-GB" sz="1400" b="1" dirty="0"/>
              <a:t>mechanical</a:t>
            </a:r>
            <a:r>
              <a:rPr lang="en-GB" sz="1400" dirty="0"/>
              <a:t> </a:t>
            </a:r>
            <a:r>
              <a:rPr lang="en-GB" sz="1400" b="1" dirty="0"/>
              <a:t>properties</a:t>
            </a:r>
            <a:r>
              <a:rPr lang="en-GB" sz="1400" dirty="0"/>
              <a:t> and </a:t>
            </a:r>
            <a:r>
              <a:rPr lang="en-GB" sz="1400" b="1" dirty="0"/>
              <a:t>strength</a:t>
            </a:r>
            <a:r>
              <a:rPr lang="en-GB" sz="1400" dirty="0"/>
              <a:t> limits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sz="1400" dirty="0"/>
              <a:t>Automatic </a:t>
            </a:r>
            <a:r>
              <a:rPr lang="en-GB" sz="1400" b="1" dirty="0"/>
              <a:t>element</a:t>
            </a:r>
            <a:r>
              <a:rPr lang="en-GB" sz="1400" dirty="0"/>
              <a:t> </a:t>
            </a:r>
            <a:r>
              <a:rPr lang="en-GB" sz="1400" b="1" dirty="0"/>
              <a:t>reference</a:t>
            </a:r>
            <a:r>
              <a:rPr lang="en-GB" sz="1400" dirty="0"/>
              <a:t> </a:t>
            </a:r>
            <a:r>
              <a:rPr lang="en-GB" sz="1400" b="1" dirty="0"/>
              <a:t>system</a:t>
            </a:r>
            <a:r>
              <a:rPr lang="en-GB" sz="1400" dirty="0"/>
              <a:t> generation for </a:t>
            </a:r>
            <a:r>
              <a:rPr lang="en-GB" sz="1400" b="1" dirty="0"/>
              <a:t>3D</a:t>
            </a:r>
            <a:r>
              <a:rPr lang="en-GB" sz="1400" dirty="0"/>
              <a:t> models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sz="1400" b="1" dirty="0"/>
              <a:t>Training</a:t>
            </a:r>
            <a:r>
              <a:rPr lang="en-GB" sz="1400" dirty="0"/>
              <a:t> </a:t>
            </a:r>
            <a:r>
              <a:rPr lang="en-GB" sz="1400" b="1" dirty="0"/>
              <a:t>modelling</a:t>
            </a:r>
            <a:r>
              <a:rPr lang="en-GB" sz="1400" dirty="0"/>
              <a:t> package (to quickly code training simulations for APDL magnet models)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E2F03-30BC-FB6D-1534-7D5C83188E08}"/>
              </a:ext>
            </a:extLst>
          </p:cNvPr>
          <p:cNvSpPr txBox="1"/>
          <p:nvPr/>
        </p:nvSpPr>
        <p:spPr>
          <a:xfrm>
            <a:off x="5157132" y="3126883"/>
            <a:ext cx="3572797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/>
            <a:r>
              <a:rPr lang="en-US" sz="700" b="0">
                <a:solidFill>
                  <a:srgbClr val="DCDCAA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compute_seps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eps_1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eps_2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eps_3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eps_12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C1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eps_l0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/>
            <a:r>
              <a:rPr lang="en-US" sz="700" b="0">
                <a:solidFill>
                  <a:srgbClr val="DCDCAA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critical_current_function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spar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Ts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Bc20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Tc0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700" b="0">
                <a:solidFill>
                  <a:srgbClr val="DCDCAA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critical_temperature_function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seps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C0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Bc20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Tc0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/>
            <a:r>
              <a:rPr lang="en-US" sz="700" b="0">
                <a:solidFill>
                  <a:srgbClr val="DCDCAA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enthalpy_margin_function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Tstrand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Tcs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cable_geo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strand_par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700" b="0">
                <a:solidFill>
                  <a:srgbClr val="DCDCAA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cp_cond_function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RRR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Bf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CP_Option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Tc0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Bc20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cond_area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strand_area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cable_area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factor_pitch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700" b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Cu2SC_ratio</a:t>
            </a:r>
            <a:r>
              <a:rPr lang="en-US" sz="700" b="0">
                <a:solidFill>
                  <a:srgbClr val="D4D4D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8D23BE-85ED-4EAA-2142-AA6E9A287D7B}"/>
              </a:ext>
            </a:extLst>
          </p:cNvPr>
          <p:cNvSpPr/>
          <p:nvPr/>
        </p:nvSpPr>
        <p:spPr bwMode="auto">
          <a:xfrm>
            <a:off x="164356" y="1795744"/>
            <a:ext cx="1178869" cy="5385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Strand/Cable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Parameters</a:t>
            </a: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90CF3C-FA63-9E6D-5C0C-4AA3F53F10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9350" y="1705033"/>
            <a:ext cx="1497603" cy="720001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4829D-5A1C-DE2A-D297-E7C944FE4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504" y="3163458"/>
            <a:ext cx="1575453" cy="819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0238D-60FB-89E8-0FF4-41C615B6BE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2417" y="1533692"/>
            <a:ext cx="1191589" cy="895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E4C359-27A2-9671-E249-DE5AE264F6D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6491" y="1510993"/>
            <a:ext cx="1164164" cy="94123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F50F91-CEEE-67AD-3089-FAB1A1E20543}"/>
              </a:ext>
            </a:extLst>
          </p:cNvPr>
          <p:cNvCxnSpPr>
            <a:cxnSpLocks/>
          </p:cNvCxnSpPr>
          <p:nvPr/>
        </p:nvCxnSpPr>
        <p:spPr bwMode="auto">
          <a:xfrm>
            <a:off x="1316426" y="2016218"/>
            <a:ext cx="27332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9394F2E-7F67-B82F-7B05-19A20D99CCFC}"/>
              </a:ext>
            </a:extLst>
          </p:cNvPr>
          <p:cNvSpPr txBox="1"/>
          <p:nvPr/>
        </p:nvSpPr>
        <p:spPr>
          <a:xfrm>
            <a:off x="5688364" y="1167371"/>
            <a:ext cx="237229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0">
                <a:effectLst/>
                <a:latin typeface="-apple-system"/>
              </a:rPr>
              <a:t>Coil ESYS Macro</a:t>
            </a:r>
          </a:p>
          <a:p>
            <a:pPr algn="ctr"/>
            <a:r>
              <a:rPr lang="en-US" sz="1400" b="1" i="0">
                <a:effectLst/>
                <a:latin typeface="-apple-system"/>
              </a:rPr>
              <a:t>APDL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BC059D-7D96-D3C2-B059-FDBF3152A0F0}"/>
              </a:ext>
            </a:extLst>
          </p:cNvPr>
          <p:cNvSpPr/>
          <p:nvPr/>
        </p:nvSpPr>
        <p:spPr bwMode="auto">
          <a:xfrm>
            <a:off x="3615566" y="1803423"/>
            <a:ext cx="944368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[E], [Y], [H], [S]</a:t>
            </a: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D0FEE0-D214-E630-EF2C-C9B282F61EE0}"/>
              </a:ext>
            </a:extLst>
          </p:cNvPr>
          <p:cNvSpPr txBox="1"/>
          <p:nvPr/>
        </p:nvSpPr>
        <p:spPr>
          <a:xfrm>
            <a:off x="325636" y="1157859"/>
            <a:ext cx="413289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0">
                <a:effectLst/>
                <a:latin typeface="-apple-system"/>
              </a:rPr>
              <a:t>Coil Properties</a:t>
            </a:r>
          </a:p>
          <a:p>
            <a:pPr algn="ctr"/>
            <a:r>
              <a:rPr lang="en-US" sz="1400" b="1">
                <a:latin typeface="-apple-system"/>
              </a:rPr>
              <a:t>Python/APDL</a:t>
            </a:r>
            <a:endParaRPr lang="en-US" sz="1400" b="1" i="0">
              <a:effectLst/>
              <a:latin typeface="-apple-system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FF270D-E76E-235B-825B-1D991B1E3CAE}"/>
              </a:ext>
            </a:extLst>
          </p:cNvPr>
          <p:cNvCxnSpPr>
            <a:cxnSpLocks/>
          </p:cNvCxnSpPr>
          <p:nvPr/>
        </p:nvCxnSpPr>
        <p:spPr bwMode="auto">
          <a:xfrm>
            <a:off x="3246555" y="2023472"/>
            <a:ext cx="311197" cy="34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BDA5932-F949-63A8-00D7-D7689E680B9A}"/>
              </a:ext>
            </a:extLst>
          </p:cNvPr>
          <p:cNvSpPr txBox="1"/>
          <p:nvPr/>
        </p:nvSpPr>
        <p:spPr>
          <a:xfrm>
            <a:off x="325636" y="2603663"/>
            <a:ext cx="413289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0">
                <a:effectLst/>
                <a:latin typeface="-apple-system"/>
              </a:rPr>
              <a:t>Training Simulation</a:t>
            </a:r>
          </a:p>
          <a:p>
            <a:pPr algn="ctr"/>
            <a:r>
              <a:rPr lang="en-US" sz="1400" b="1">
                <a:latin typeface="-apple-system"/>
              </a:rPr>
              <a:t>Python/APDL</a:t>
            </a:r>
            <a:endParaRPr lang="en-US" sz="1400" b="1" i="0">
              <a:effectLst/>
              <a:latin typeface="-apple-system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B3518E-C62D-62B9-75B1-93255B21DC3B}"/>
              </a:ext>
            </a:extLst>
          </p:cNvPr>
          <p:cNvSpPr txBox="1"/>
          <p:nvPr/>
        </p:nvSpPr>
        <p:spPr>
          <a:xfrm>
            <a:off x="6017603" y="2615923"/>
            <a:ext cx="167787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0" dirty="0">
                <a:effectLst/>
                <a:latin typeface="-apple-system"/>
              </a:rPr>
              <a:t>Nb</a:t>
            </a:r>
            <a:r>
              <a:rPr lang="en-US" sz="1400" b="1" i="0" baseline="-25000" dirty="0">
                <a:effectLst/>
                <a:latin typeface="-apple-system"/>
              </a:rPr>
              <a:t>3</a:t>
            </a:r>
            <a:r>
              <a:rPr lang="en-US" sz="1400" b="1" i="0" dirty="0">
                <a:effectLst/>
                <a:latin typeface="-apple-system"/>
              </a:rPr>
              <a:t>Sn</a:t>
            </a:r>
          </a:p>
          <a:p>
            <a:pPr algn="ctr"/>
            <a:r>
              <a:rPr lang="en-US" sz="1400" b="1" dirty="0">
                <a:latin typeface="-apple-system"/>
              </a:rPr>
              <a:t>Python Package</a:t>
            </a:r>
            <a:endParaRPr lang="en-US" sz="1400" b="1" i="0" dirty="0">
              <a:effectLst/>
              <a:latin typeface="-apple-system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817A1F-39FA-CF43-9D22-AABEA9B7ADBD}"/>
              </a:ext>
            </a:extLst>
          </p:cNvPr>
          <p:cNvCxnSpPr>
            <a:cxnSpLocks/>
          </p:cNvCxnSpPr>
          <p:nvPr/>
        </p:nvCxnSpPr>
        <p:spPr bwMode="auto">
          <a:xfrm>
            <a:off x="3127222" y="3509637"/>
            <a:ext cx="311197" cy="34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0934645-ABDF-3186-BE87-735B968CDA7C}"/>
              </a:ext>
            </a:extLst>
          </p:cNvPr>
          <p:cNvCxnSpPr>
            <a:cxnSpLocks/>
          </p:cNvCxnSpPr>
          <p:nvPr/>
        </p:nvCxnSpPr>
        <p:spPr bwMode="auto">
          <a:xfrm>
            <a:off x="1120912" y="3509637"/>
            <a:ext cx="3121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E89B374-DF78-8A9B-B8FC-0757A37196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171" y="3316519"/>
            <a:ext cx="815309" cy="66628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DC7DA31-C596-39A3-43D8-D613A4AAB1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57095" y="2602057"/>
            <a:ext cx="474964" cy="8873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B92212-4197-DD85-9AFF-61D1583FB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598" y="3217684"/>
            <a:ext cx="990102" cy="5839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7577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C8F8E5-A316-429D-5777-D6545BFDB444}"/>
              </a:ext>
            </a:extLst>
          </p:cNvPr>
          <p:cNvSpPr txBox="1">
            <a:spLocks/>
          </p:cNvSpPr>
          <p:nvPr/>
        </p:nvSpPr>
        <p:spPr>
          <a:xfrm>
            <a:off x="210503" y="1230087"/>
            <a:ext cx="7659334" cy="474476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lvl="1" indent="0">
              <a:buNone/>
            </a:pPr>
            <a:r>
              <a:rPr lang="en-US" b="1" dirty="0"/>
              <a:t>Constitutive</a:t>
            </a:r>
            <a:r>
              <a:rPr lang="en-US" dirty="0"/>
              <a:t> equations computed with </a:t>
            </a:r>
            <a:r>
              <a:rPr lang="en-US" b="1" dirty="0"/>
              <a:t>RVE</a:t>
            </a:r>
            <a:r>
              <a:rPr lang="en-US" dirty="0"/>
              <a:t> approach: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/>
              <a:t>Validated on magnet measurements in 2D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 dirty="0"/>
              <a:t>3D</a:t>
            </a:r>
            <a:r>
              <a:rPr lang="en-US" dirty="0"/>
              <a:t> </a:t>
            </a:r>
            <a:r>
              <a:rPr lang="en-US" b="1" dirty="0"/>
              <a:t>plastic</a:t>
            </a:r>
            <a:r>
              <a:rPr lang="en-US" dirty="0"/>
              <a:t> behavior can be introduced with </a:t>
            </a:r>
            <a:r>
              <a:rPr lang="en-US" b="1" dirty="0"/>
              <a:t>Hill</a:t>
            </a:r>
            <a:r>
              <a:rPr lang="en-US" dirty="0"/>
              <a:t> + </a:t>
            </a:r>
            <a:r>
              <a:rPr lang="en-US" b="1" dirty="0"/>
              <a:t>anisotropic</a:t>
            </a:r>
            <a:r>
              <a:rPr lang="en-US" dirty="0"/>
              <a:t> hardening</a:t>
            </a:r>
          </a:p>
          <a:p>
            <a:pPr marL="0" indent="0"/>
            <a:r>
              <a:rPr lang="en-US" dirty="0"/>
              <a:t>Two approaches proposed to define structural limit criterion: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 dirty="0"/>
              <a:t>Mixed max stress/strain </a:t>
            </a:r>
            <a:r>
              <a:rPr lang="en-US" dirty="0"/>
              <a:t>criteria with limits gathered from measurements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 dirty="0"/>
              <a:t>Computed</a:t>
            </a:r>
            <a:r>
              <a:rPr lang="en-US" dirty="0"/>
              <a:t> limits on a </a:t>
            </a:r>
            <a:r>
              <a:rPr lang="en-US" b="1" dirty="0"/>
              <a:t>multiscale</a:t>
            </a:r>
            <a:r>
              <a:rPr lang="en-US" dirty="0"/>
              <a:t> model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b="1" dirty="0"/>
              <a:t>Limits</a:t>
            </a:r>
            <a:r>
              <a:rPr lang="en-US" dirty="0"/>
              <a:t> for </a:t>
            </a:r>
            <a:r>
              <a:rPr lang="en-US" b="1" dirty="0"/>
              <a:t>‘hydrostatic’</a:t>
            </a:r>
            <a:r>
              <a:rPr lang="en-US" dirty="0"/>
              <a:t> loading conditions might be significantly </a:t>
            </a:r>
            <a:r>
              <a:rPr lang="en-US" b="1" dirty="0"/>
              <a:t>higher</a:t>
            </a:r>
          </a:p>
          <a:p>
            <a:pPr marL="0" lvl="1" indent="0">
              <a:buNone/>
            </a:pPr>
            <a:endParaRPr lang="en-US" b="1" dirty="0"/>
          </a:p>
          <a:p>
            <a:pPr marL="0" lvl="1" indent="0">
              <a:buNone/>
            </a:pPr>
            <a:r>
              <a:rPr lang="en-US" b="1" dirty="0"/>
              <a:t>Training model: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 dirty="0"/>
              <a:t>Failure</a:t>
            </a:r>
            <a:r>
              <a:rPr lang="en-US" dirty="0"/>
              <a:t> of the </a:t>
            </a:r>
            <a:r>
              <a:rPr lang="en-US" b="1" dirty="0"/>
              <a:t>bonded</a:t>
            </a:r>
            <a:r>
              <a:rPr lang="en-US" dirty="0"/>
              <a:t> interfaces can be modeled using </a:t>
            </a:r>
            <a:r>
              <a:rPr lang="en-US" b="1" dirty="0"/>
              <a:t>cohesive</a:t>
            </a:r>
            <a:r>
              <a:rPr lang="en-US" dirty="0"/>
              <a:t> </a:t>
            </a:r>
            <a:r>
              <a:rPr lang="en-US" b="1" dirty="0"/>
              <a:t>elements</a:t>
            </a:r>
            <a:endParaRPr lang="en-US" dirty="0"/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/>
              <a:t>Two </a:t>
            </a:r>
            <a:r>
              <a:rPr lang="en-US" b="1" dirty="0"/>
              <a:t>training</a:t>
            </a:r>
            <a:r>
              <a:rPr lang="en-US" dirty="0"/>
              <a:t> </a:t>
            </a:r>
            <a:r>
              <a:rPr lang="en-US" b="1" dirty="0"/>
              <a:t>models</a:t>
            </a:r>
            <a:r>
              <a:rPr lang="en-US" dirty="0"/>
              <a:t> </a:t>
            </a:r>
            <a:r>
              <a:rPr lang="en-US" b="1" dirty="0"/>
              <a:t>proposed</a:t>
            </a:r>
            <a:r>
              <a:rPr lang="en-US" dirty="0"/>
              <a:t>, with increasing complexity of the quench condition definition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/>
              <a:t>Model results suggests that CCT </a:t>
            </a:r>
            <a:r>
              <a:rPr lang="en-US" b="1" dirty="0"/>
              <a:t>training</a:t>
            </a:r>
            <a:r>
              <a:rPr lang="en-US" dirty="0"/>
              <a:t> might be partially due to </a:t>
            </a:r>
            <a:r>
              <a:rPr lang="en-US" b="1" dirty="0"/>
              <a:t>debonding</a:t>
            </a:r>
            <a:r>
              <a:rPr lang="en-US" dirty="0"/>
              <a:t> and consequent sliding at the interfaces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54596-2F73-BA44-B07E-983855BE28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312">
            <a:off x="7707961" y="4277945"/>
            <a:ext cx="1510002" cy="1331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868AF-6187-9F6E-D7CC-87EA99C149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4448" y="1239456"/>
            <a:ext cx="800768" cy="891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9AD9E3-63F7-0245-6280-65C7BD469A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8176" y="2316841"/>
            <a:ext cx="992821" cy="807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A97F7-7D55-F00F-3AE5-125C5BD7D4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9836" y="3278980"/>
            <a:ext cx="1321782" cy="8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67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3100621"/>
            <a:ext cx="7781925" cy="720000"/>
          </a:xfrm>
        </p:spPr>
        <p:txBody>
          <a:bodyPr/>
          <a:lstStyle/>
          <a:p>
            <a:r>
              <a:rPr lang="en-US"/>
              <a:t>Extra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64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0929D-C695-B155-BDB9-1B73852B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8383"/>
            <a:ext cx="8639781" cy="461361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Introduction</a:t>
            </a:r>
          </a:p>
          <a:p>
            <a:pPr marL="0" indent="0"/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Mechanical Properties</a:t>
            </a:r>
          </a:p>
          <a:p>
            <a:pPr marL="0" lvl="1" indent="0">
              <a:buNone/>
            </a:pPr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Mechanical Strength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Modeling Training in Nb</a:t>
            </a:r>
            <a:r>
              <a:rPr lang="en-US" sz="2200" baseline="-25000" dirty="0"/>
              <a:t>3</a:t>
            </a:r>
            <a:r>
              <a:rPr lang="en-US" sz="2200" dirty="0"/>
              <a:t>Sn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08935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entury Gothic" panose="020B0502020202020204" pitchFamily="34" charset="0"/>
              </a:rPr>
              <a:t>Magnet Modelling Strategies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0000">
            <a:off x="409239" y="1090666"/>
            <a:ext cx="2458088" cy="21668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0502" y="3403570"/>
            <a:ext cx="5656899" cy="2810283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Many modelling strategies were proposed in the past. They can be </a:t>
            </a:r>
            <a:r>
              <a:rPr lang="en-GB" sz="1600">
                <a:cs typeface="Arial" charset="0"/>
              </a:rPr>
              <a:t>divided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 in the following families: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b="1">
                <a:cs typeface="Consolas" panose="020B0609020204030204" pitchFamily="49" charset="0"/>
              </a:rPr>
              <a:t>Block </a:t>
            </a:r>
            <a:r>
              <a:rPr lang="en-GB" sz="1600">
                <a:cs typeface="Consolas" panose="020B0609020204030204" pitchFamily="49" charset="0"/>
              </a:rPr>
              <a:t>(2D, 3D)</a:t>
            </a:r>
            <a:r>
              <a:rPr lang="en-GB" sz="1600" b="1">
                <a:cs typeface="Consolas" panose="020B0609020204030204" pitchFamily="49" charset="0"/>
              </a:rPr>
              <a:t>: </a:t>
            </a:r>
            <a:r>
              <a:rPr lang="en-GB" sz="1600">
                <a:cs typeface="Consolas" panose="020B0609020204030204" pitchFamily="49" charset="0"/>
              </a:rPr>
              <a:t>single material model for the coil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b="1">
                <a:latin typeface="Century Gothic" panose="020B0502020202020204" pitchFamily="34" charset="0"/>
                <a:cs typeface="Consolas" panose="020B0609020204030204" pitchFamily="49" charset="0"/>
              </a:rPr>
              <a:t>Cable model 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(2D, 3D): each bare/insulated cable is modelled independently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GB" sz="1600">
                <a:cs typeface="Consolas" panose="020B0609020204030204" pitchFamily="49" charset="0"/>
              </a:rPr>
              <a:t>Insulation can be modelled with contact elements</a:t>
            </a:r>
            <a:endParaRPr lang="en-GB" sz="1600"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b="1">
                <a:cs typeface="Consolas" panose="020B0609020204030204" pitchFamily="49" charset="0"/>
              </a:rPr>
              <a:t>Strand model </a:t>
            </a:r>
            <a:r>
              <a:rPr lang="en-GB" sz="1600">
                <a:cs typeface="Consolas" panose="020B0609020204030204" pitchFamily="49" charset="0"/>
              </a:rPr>
              <a:t>(2D) :</a:t>
            </a:r>
            <a:r>
              <a:rPr lang="en-GB" sz="1600" b="1">
                <a:cs typeface="Consolas" panose="020B0609020204030204" pitchFamily="49" charset="0"/>
              </a:rPr>
              <a:t> </a:t>
            </a:r>
            <a:r>
              <a:rPr lang="en-GB" sz="1600">
                <a:cs typeface="Consolas" panose="020B0609020204030204" pitchFamily="49" charset="0"/>
              </a:rPr>
              <a:t>simplified strand (filamentary region as single material)</a:t>
            </a:r>
            <a:endParaRPr lang="en-GB" sz="1600" b="1">
              <a:cs typeface="Consolas" panose="020B0609020204030204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87915" y="2971800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Cable Model</a:t>
            </a:r>
          </a:p>
          <a:p>
            <a:pPr marL="0" indent="0" algn="ct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S. Caspi et al., IEEE Trans 2006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19200"/>
            <a:ext cx="2824561" cy="1735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50729" y="2971800"/>
            <a:ext cx="2327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Strand Model</a:t>
            </a:r>
          </a:p>
          <a:p>
            <a:pPr marL="0" indent="0" algn="ct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M. Daly et al., IEEE Trans 2018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2016" y="3064133"/>
            <a:ext cx="1101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Block Model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1F52A8-C217-42DC-B585-1C2CD358FA13}"/>
              </a:ext>
            </a:extLst>
          </p:cNvPr>
          <p:cNvSpPr/>
          <p:nvPr/>
        </p:nvSpPr>
        <p:spPr>
          <a:xfrm>
            <a:off x="6255909" y="5480424"/>
            <a:ext cx="2223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Cable block + 2D Insulation</a:t>
            </a:r>
          </a:p>
          <a:p>
            <a:pPr marL="0" indent="0" algn="ct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E. Sun, SUST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244BB-DE35-2F77-C3D1-67EE74493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049" y="3597384"/>
            <a:ext cx="2824561" cy="188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0FF732-BAF8-A2AB-F6E7-56EFB94ED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951" y="1332607"/>
            <a:ext cx="2743200" cy="1546860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1D451BA-27B4-BF7C-D293-B13A08FE7D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3B83252-A4EA-8EB0-C1FF-5CB47C79D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694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38222" cy="720000"/>
          </a:xfrm>
        </p:spPr>
        <p:txBody>
          <a:bodyPr/>
          <a:lstStyle/>
          <a:p>
            <a:r>
              <a:rPr lang="en-US"/>
              <a:t>Constitutive Equations in Magnet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985577"/>
            <a:ext cx="8638222" cy="2018982"/>
          </a:xfrm>
        </p:spPr>
        <p:txBody>
          <a:bodyPr/>
          <a:lstStyle/>
          <a:p>
            <a:pPr marL="0" indent="0"/>
            <a:r>
              <a:rPr lang="en-US"/>
              <a:t>Some material models used in the past: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2006 – M. </a:t>
            </a:r>
            <a:r>
              <a:rPr lang="en-US" err="1"/>
              <a:t>Pojer</a:t>
            </a:r>
            <a:r>
              <a:rPr lang="en-US"/>
              <a:t> et al. – </a:t>
            </a:r>
            <a:r>
              <a:rPr lang="en-US" b="1"/>
              <a:t>Multi-linear</a:t>
            </a:r>
            <a:r>
              <a:rPr lang="en-US"/>
              <a:t> </a:t>
            </a:r>
            <a:r>
              <a:rPr lang="en-US" b="1"/>
              <a:t>elastic</a:t>
            </a:r>
            <a:r>
              <a:rPr lang="en-US"/>
              <a:t> (orthotropic)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2006 - S. Caspi and P. </a:t>
            </a:r>
            <a:r>
              <a:rPr lang="en-US" err="1"/>
              <a:t>Ferracin</a:t>
            </a:r>
            <a:r>
              <a:rPr lang="en-US"/>
              <a:t>, 3D </a:t>
            </a:r>
            <a:r>
              <a:rPr lang="en-US" b="1"/>
              <a:t>linear</a:t>
            </a:r>
            <a:r>
              <a:rPr lang="en-US"/>
              <a:t> </a:t>
            </a:r>
            <a:r>
              <a:rPr lang="en-US" b="1"/>
              <a:t>elastic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2018 – M. Daly et al., Strand model with </a:t>
            </a:r>
            <a:r>
              <a:rPr lang="en-GB" b="1" err="1"/>
              <a:t>elasto</a:t>
            </a:r>
            <a:r>
              <a:rPr lang="en-GB" b="1"/>
              <a:t>-plastic</a:t>
            </a:r>
            <a:r>
              <a:rPr lang="en-GB"/>
              <a:t> properties of the constituents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2022 -  E. Sun, Anisotropic (</a:t>
            </a:r>
            <a:r>
              <a:rPr lang="en-GB" b="1"/>
              <a:t>Hill</a:t>
            </a:r>
            <a:r>
              <a:rPr lang="en-GB"/>
              <a:t>) </a:t>
            </a:r>
            <a:r>
              <a:rPr lang="en-GB" b="1"/>
              <a:t>Plasticity</a:t>
            </a:r>
            <a:r>
              <a:rPr lang="en-GB"/>
              <a:t> + </a:t>
            </a:r>
            <a:r>
              <a:rPr lang="en-GB" b="1"/>
              <a:t>non-linear</a:t>
            </a:r>
            <a:r>
              <a:rPr lang="en-GB"/>
              <a:t> </a:t>
            </a:r>
            <a:r>
              <a:rPr lang="en-US" b="1"/>
              <a:t>insulation</a:t>
            </a:r>
            <a:r>
              <a:rPr lang="en-US"/>
              <a:t> (gasket) properties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B910A-09C6-F929-E660-AC80AAE3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63" y="1115843"/>
            <a:ext cx="2818840" cy="218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4436F2-10AB-BCFA-50D3-83E22663266B}"/>
              </a:ext>
            </a:extLst>
          </p:cNvPr>
          <p:cNvSpPr/>
          <p:nvPr/>
        </p:nvSpPr>
        <p:spPr>
          <a:xfrm>
            <a:off x="-244580" y="3248747"/>
            <a:ext cx="3882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</a:rPr>
              <a:t>2006 – M. </a:t>
            </a:r>
            <a:r>
              <a:rPr lang="en-US" sz="1400" i="1" err="1">
                <a:latin typeface="Century Gothic" panose="020B0502020202020204" pitchFamily="34" charset="0"/>
              </a:rPr>
              <a:t>Pojer</a:t>
            </a:r>
            <a:endParaRPr lang="en-US" sz="1400" i="1">
              <a:latin typeface="Century Gothic" panose="020B0502020202020204" pitchFamily="34" charset="0"/>
            </a:endParaRPr>
          </a:p>
          <a:p>
            <a:pPr algn="ctr"/>
            <a:r>
              <a:rPr lang="en-US" sz="1400" i="1">
                <a:latin typeface="Century Gothic" panose="020B0502020202020204" pitchFamily="34" charset="0"/>
              </a:rPr>
              <a:t>Multi-linear elastic, Orthotropic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8E8E2C-D7EB-08FD-AA31-6F5D6AE0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329" y="1213120"/>
            <a:ext cx="3793671" cy="20413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B52093-FB4D-4AE5-4D2B-798531263494}"/>
              </a:ext>
            </a:extLst>
          </p:cNvPr>
          <p:cNvSpPr/>
          <p:nvPr/>
        </p:nvSpPr>
        <p:spPr>
          <a:xfrm>
            <a:off x="6668924" y="3279525"/>
            <a:ext cx="1745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Hill + Gasket Material</a:t>
            </a:r>
          </a:p>
          <a:p>
            <a:pPr marL="0" indent="0" algn="ct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E. Sun, SUST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D313E3-6BEA-2615-0D03-B84759793C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0000">
            <a:off x="3262079" y="768356"/>
            <a:ext cx="1790184" cy="1578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DB1872-67E6-626E-1CCF-6837D9ED0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103" y="1950282"/>
            <a:ext cx="1923881" cy="10848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4F93C7-106F-AF1F-2D75-8A151C1C064C}"/>
              </a:ext>
            </a:extLst>
          </p:cNvPr>
          <p:cNvSpPr/>
          <p:nvPr/>
        </p:nvSpPr>
        <p:spPr>
          <a:xfrm>
            <a:off x="2742962" y="3248747"/>
            <a:ext cx="2818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</a:rPr>
              <a:t>2006 – S. Caspi </a:t>
            </a:r>
          </a:p>
          <a:p>
            <a:pPr algn="ctr"/>
            <a:r>
              <a:rPr lang="en-US" sz="1400" i="1">
                <a:latin typeface="Century Gothic" panose="020B0502020202020204" pitchFamily="34" charset="0"/>
              </a:rPr>
              <a:t>Elastic, Isotropic</a:t>
            </a:r>
          </a:p>
        </p:txBody>
      </p:sp>
    </p:spTree>
    <p:extLst>
      <p:ext uri="{BB962C8B-B14F-4D97-AF65-F5344CB8AC3E}">
        <p14:creationId xmlns:p14="http://schemas.microsoft.com/office/powerpoint/2010/main" val="3121683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 panose="020B0502020202020204" pitchFamily="34" charset="0"/>
              </a:rPr>
              <a:t>FE Coil Models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2647136"/>
            <a:ext cx="5660571" cy="3448863"/>
          </a:xfrm>
        </p:spPr>
        <p:txBody>
          <a:bodyPr/>
          <a:lstStyle/>
          <a:p>
            <a:pPr marL="0" indent="0"/>
            <a:r>
              <a:rPr lang="en-GB" sz="1600">
                <a:cs typeface="Arial" charset="0"/>
              </a:rPr>
              <a:t>In 2022, we proposed a multi</a:t>
            </a:r>
            <a:r>
              <a:rPr lang="en-US" sz="1600">
                <a:cs typeface="Arial" charset="0"/>
              </a:rPr>
              <a:t>-scale approach to predict stiffness and strength of coils. The main ingredients required are:</a:t>
            </a:r>
            <a:endParaRPr lang="en-GB" sz="1600">
              <a:cs typeface="Arial" charset="0"/>
            </a:endParaRPr>
          </a:p>
          <a:p>
            <a:pPr>
              <a:buFont typeface="+mj-lt"/>
              <a:buAutoNum type="arabicPeriod"/>
            </a:pPr>
            <a:r>
              <a:rPr lang="en-GB" sz="1600" b="1">
                <a:cs typeface="Arial" charset="0"/>
              </a:rPr>
              <a:t>Modelling</a:t>
            </a:r>
            <a:r>
              <a:rPr lang="en-GB" sz="1600">
                <a:cs typeface="Arial" charset="0"/>
              </a:rPr>
              <a:t> </a:t>
            </a:r>
            <a:r>
              <a:rPr lang="en-GB" sz="1600" b="1">
                <a:cs typeface="Arial" charset="0"/>
              </a:rPr>
              <a:t>strategy</a:t>
            </a:r>
          </a:p>
          <a:p>
            <a:pPr lvl="2"/>
            <a:r>
              <a:rPr lang="en-US" sz="1600">
                <a:cs typeface="Arial" charset="0"/>
              </a:rPr>
              <a:t>‘Block’ models are the most (only?) reasonable assumption for a 3D magnet model</a:t>
            </a:r>
            <a:endParaRPr lang="en-GB" sz="1600">
              <a:cs typeface="Arial" charset="0"/>
            </a:endParaRPr>
          </a:p>
          <a:p>
            <a:pPr>
              <a:buFont typeface="+mj-lt"/>
              <a:buAutoNum type="arabicPeriod"/>
            </a:pPr>
            <a:r>
              <a:rPr lang="en-GB" sz="1600" b="1">
                <a:cs typeface="Arial" charset="0"/>
              </a:rPr>
              <a:t>Constitutive</a:t>
            </a:r>
            <a:r>
              <a:rPr lang="en-GB" sz="1600">
                <a:cs typeface="Arial" charset="0"/>
              </a:rPr>
              <a:t> </a:t>
            </a:r>
            <a:r>
              <a:rPr lang="en-GB" sz="1600" b="1">
                <a:cs typeface="Arial" charset="0"/>
              </a:rPr>
              <a:t>equations </a:t>
            </a:r>
            <a:r>
              <a:rPr lang="en-GB" sz="1600">
                <a:cs typeface="Arial" charset="0"/>
              </a:rPr>
              <a:t>(material model)</a:t>
            </a:r>
            <a:endParaRPr lang="en-GB" sz="1600" b="1">
              <a:cs typeface="Arial" charset="0"/>
            </a:endParaRPr>
          </a:p>
          <a:p>
            <a:pPr lvl="2"/>
            <a:r>
              <a:rPr lang="en-GB" sz="1600">
                <a:cs typeface="Arial" charset="0"/>
              </a:rPr>
              <a:t>Connect stress/strain inside the simplified model</a:t>
            </a:r>
          </a:p>
          <a:p>
            <a:pPr>
              <a:buFont typeface="+mj-lt"/>
              <a:buAutoNum type="arabicPeriod"/>
            </a:pPr>
            <a:r>
              <a:rPr lang="en-GB" sz="1600" b="1">
                <a:cs typeface="Arial" charset="0"/>
              </a:rPr>
              <a:t>Strength</a:t>
            </a:r>
            <a:r>
              <a:rPr lang="en-GB" sz="1600">
                <a:cs typeface="Arial" charset="0"/>
              </a:rPr>
              <a:t> </a:t>
            </a:r>
            <a:r>
              <a:rPr lang="en-GB" sz="1600" b="1">
                <a:cs typeface="Arial" charset="0"/>
              </a:rPr>
              <a:t>limits</a:t>
            </a:r>
          </a:p>
          <a:p>
            <a:pPr lvl="2"/>
            <a:r>
              <a:rPr lang="en-GB" sz="1600">
                <a:cs typeface="Arial" charset="0"/>
              </a:rPr>
              <a:t>Depending on the modelling strategy, the definition of these limits might be different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66F5D5-2A3B-FF43-97CA-43850FCE9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98" y="1285668"/>
            <a:ext cx="2386004" cy="1223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A6644-EB49-8B44-A324-DAA535D91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02702"/>
            <a:ext cx="1219200" cy="1444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E5BC6E-455A-FF42-95FD-5E74B80B4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22"/>
          <a:stretch/>
        </p:blipFill>
        <p:spPr>
          <a:xfrm>
            <a:off x="762000" y="1267739"/>
            <a:ext cx="1957938" cy="1305133"/>
          </a:xfrm>
          <a:prstGeom prst="rect">
            <a:avLst/>
          </a:prstGeom>
        </p:spPr>
      </p:pic>
      <p:pic>
        <p:nvPicPr>
          <p:cNvPr id="10" name="image1.png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4C771C-698B-36DE-B8DE-59D4356E36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69366" y="3045761"/>
            <a:ext cx="2835836" cy="2609537"/>
          </a:xfrm>
          <a:prstGeom prst="rect">
            <a:avLst/>
          </a:prstGeom>
          <a:ln/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17255D5-4D8A-50DE-3931-00686B39E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7F2F47F-ECC9-786B-3742-275355C33F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034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 panose="020B0502020202020204" pitchFamily="34" charset="0"/>
              </a:rPr>
              <a:t>Cable Stacks – Typical Measurements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E33E20-9E8A-F641-83CB-4ECD9BAA4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048932"/>
            <a:ext cx="7231833" cy="20470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b="1">
                <a:latin typeface="Century Gothic" panose="020B0502020202020204" pitchFamily="34" charset="0"/>
                <a:cs typeface="Consolas" panose="020B0609020204030204" pitchFamily="49" charset="0"/>
              </a:rPr>
              <a:t>Transverse/Azimuthal 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direction:</a:t>
            </a:r>
            <a:endParaRPr lang="en-GB" sz="1600" b="1"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defRPr/>
            </a:pP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‘Virgin</a:t>
            </a: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’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>
                <a:latin typeface="Century Gothic" panose="020B0502020202020204" pitchFamily="34" charset="0"/>
                <a:cs typeface="Consolas" panose="020B0609020204030204" pitchFamily="49" charset="0"/>
              </a:rPr>
              <a:t>loading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: ‘peak’ modulus ~20 GPa, then ~10/15 GPa</a:t>
            </a:r>
          </a:p>
          <a:p>
            <a:pPr lvl="1">
              <a:defRPr/>
            </a:pPr>
            <a:r>
              <a:rPr lang="en-GB" sz="1600" b="1">
                <a:latin typeface="Century Gothic" panose="020B0502020202020204" pitchFamily="34" charset="0"/>
                <a:cs typeface="Consolas" panose="020B0609020204030204" pitchFamily="49" charset="0"/>
              </a:rPr>
              <a:t>Unloading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: slope keeps changing</a:t>
            </a:r>
          </a:p>
          <a:p>
            <a:pPr lvl="1">
              <a:defRPr/>
            </a:pPr>
            <a:r>
              <a:rPr lang="en-GB" sz="1600" b="1">
                <a:latin typeface="Century Gothic" panose="020B0502020202020204" pitchFamily="34" charset="0"/>
                <a:cs typeface="Consolas" panose="020B0609020204030204" pitchFamily="49" charset="0"/>
              </a:rPr>
              <a:t>Reloading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: increases in the initial part, then ‘flattens’ around 30 GPa</a:t>
            </a:r>
          </a:p>
          <a:p>
            <a:pPr lvl="1">
              <a:defRPr/>
            </a:pPr>
            <a:r>
              <a:rPr lang="en-GB" sz="1600">
                <a:cs typeface="Consolas" panose="020B0609020204030204" pitchFamily="49" charset="0"/>
              </a:rPr>
              <a:t>Probably </a:t>
            </a:r>
            <a:r>
              <a:rPr lang="en-GB" sz="1600" b="1">
                <a:cs typeface="Consolas" panose="020B0609020204030204" pitchFamily="49" charset="0"/>
              </a:rPr>
              <a:t>linear</a:t>
            </a:r>
            <a:r>
              <a:rPr lang="en-GB" sz="1600">
                <a:cs typeface="Consolas" panose="020B0609020204030204" pitchFamily="49" charset="0"/>
              </a:rPr>
              <a:t> properties are not enough… But where this non-linearity is coming from?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55" t="-755" r="-15803" b="-34329"/>
          <a:stretch/>
        </p:blipFill>
        <p:spPr>
          <a:xfrm rot="60000">
            <a:off x="7505560" y="4279744"/>
            <a:ext cx="1336287" cy="134091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8040865" y="4123934"/>
            <a:ext cx="288501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rot="16200000" flipV="1">
            <a:off x="8029452" y="5448324"/>
            <a:ext cx="288501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01BDF3-8D56-FBCB-404D-5FFC40CD977D}"/>
              </a:ext>
            </a:extLst>
          </p:cNvPr>
          <p:cNvSpPr/>
          <p:nvPr/>
        </p:nvSpPr>
        <p:spPr>
          <a:xfrm>
            <a:off x="5552913" y="5824892"/>
            <a:ext cx="3303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Measurements by O. Sacristan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C51C4-9D0D-6279-2917-3BEC929315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0" y="1241159"/>
            <a:ext cx="3451297" cy="2474460"/>
          </a:xfrm>
          <a:prstGeom prst="rect">
            <a:avLst/>
          </a:prstGeom>
        </p:spPr>
      </p:pic>
      <p:pic>
        <p:nvPicPr>
          <p:cNvPr id="7" name="Picture 1" descr="page5image27828144">
            <a:extLst>
              <a:ext uri="{FF2B5EF4-FFF2-40B4-BE49-F238E27FC236}">
                <a16:creationId xmlns:a16="http://schemas.microsoft.com/office/drawing/2014/main" id="{84A8B3B6-C720-F414-84C3-63EC0F8A4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01"/>
          <a:stretch/>
        </p:blipFill>
        <p:spPr bwMode="auto">
          <a:xfrm>
            <a:off x="3733934" y="1233313"/>
            <a:ext cx="2365402" cy="256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page5image27828144">
            <a:extLst>
              <a:ext uri="{FF2B5EF4-FFF2-40B4-BE49-F238E27FC236}">
                <a16:creationId xmlns:a16="http://schemas.microsoft.com/office/drawing/2014/main" id="{A60B9B72-CC66-1DBF-044E-186633DA6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2" r="33889"/>
          <a:stretch/>
        </p:blipFill>
        <p:spPr bwMode="auto">
          <a:xfrm>
            <a:off x="6150442" y="1217733"/>
            <a:ext cx="2474166" cy="256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25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>
                <a:latin typeface="Century Gothic" panose="020B0502020202020204" pitchFamily="34" charset="0"/>
              </a:rPr>
              <a:t>I</a:t>
            </a:r>
            <a:r>
              <a:rPr lang="en-GB" baseline="-25000" err="1">
                <a:latin typeface="Century Gothic" panose="020B0502020202020204" pitchFamily="34" charset="0"/>
              </a:rPr>
              <a:t>c</a:t>
            </a:r>
            <a:r>
              <a:rPr lang="en-GB">
                <a:latin typeface="Century Gothic" panose="020B0502020202020204" pitchFamily="34" charset="0"/>
              </a:rPr>
              <a:t> Reduction – Sample Holder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866FA4-9E8D-A944-9E82-CFA5E4F91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3837261"/>
            <a:ext cx="8543925" cy="223969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Electro-magnetic-mechanical model of the </a:t>
            </a:r>
            <a:r>
              <a:rPr lang="en-GB" sz="1600" b="1">
                <a:latin typeface="Century Gothic" panose="020B0502020202020204" pitchFamily="34" charset="0"/>
                <a:cs typeface="Consolas" panose="020B0609020204030204" pitchFamily="49" charset="0"/>
              </a:rPr>
              <a:t>sample holder</a:t>
            </a:r>
            <a:endParaRPr lang="en-GB" sz="1600"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defRPr/>
            </a:pP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Cable stack modelled with the </a:t>
            </a:r>
            <a:r>
              <a:rPr lang="en-GB" sz="1600" b="1">
                <a:latin typeface="Century Gothic" panose="020B0502020202020204" pitchFamily="34" charset="0"/>
                <a:cs typeface="Consolas" panose="020B0609020204030204" pitchFamily="49" charset="0"/>
              </a:rPr>
              <a:t>mechanical approach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 validated from 10-stack measurements</a:t>
            </a:r>
          </a:p>
          <a:p>
            <a:pPr lvl="1">
              <a:defRPr/>
            </a:pP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Exponential scaling law applied to compute the critical surface position</a:t>
            </a:r>
          </a:p>
          <a:p>
            <a:pPr>
              <a:defRPr/>
            </a:pP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Quench </a:t>
            </a:r>
            <a:r>
              <a:rPr lang="en-GB" sz="1600" b="1">
                <a:latin typeface="Century Gothic" panose="020B0502020202020204" pitchFamily="34" charset="0"/>
                <a:cs typeface="Consolas" panose="020B0609020204030204" pitchFamily="49" charset="0"/>
              </a:rPr>
              <a:t>currents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 are matched </a:t>
            </a:r>
            <a:r>
              <a:rPr lang="en-GB" sz="1600" i="1">
                <a:latin typeface="Century Gothic" panose="020B0502020202020204" pitchFamily="34" charset="0"/>
                <a:cs typeface="Consolas" panose="020B0609020204030204" pitchFamily="49" charset="0"/>
              </a:rPr>
              <a:t>reasonably 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well</a:t>
            </a:r>
          </a:p>
          <a:p>
            <a:pPr lvl="1">
              <a:defRPr/>
            </a:pP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At 155 MPa there was some </a:t>
            </a:r>
            <a:r>
              <a:rPr lang="en-GB" sz="1600" b="1">
                <a:latin typeface="Century Gothic" panose="020B0502020202020204" pitchFamily="34" charset="0"/>
                <a:cs typeface="Consolas" panose="020B0609020204030204" pitchFamily="49" charset="0"/>
              </a:rPr>
              <a:t>irreversible</a:t>
            </a: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 degradation – not modelled…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AC7095-632D-A342-9159-9F2FA91AF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29" y="1314450"/>
            <a:ext cx="3649834" cy="2432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A9B49-97D7-EF40-A1EB-4083E8B8E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261480"/>
            <a:ext cx="2647676" cy="25328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495D13-DF78-BC47-B933-6C33EF1944FE}"/>
              </a:ext>
            </a:extLst>
          </p:cNvPr>
          <p:cNvSpPr/>
          <p:nvPr/>
        </p:nvSpPr>
        <p:spPr>
          <a:xfrm>
            <a:off x="1027035" y="3560262"/>
            <a:ext cx="3303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B. </a:t>
            </a:r>
            <a:r>
              <a:rPr lang="en-GB" sz="1200" i="1" err="1">
                <a:latin typeface="Century Gothic" panose="020B0502020202020204" pitchFamily="34" charset="0"/>
                <a:cs typeface="Consolas" panose="020B0609020204030204" pitchFamily="49" charset="0"/>
              </a:rPr>
              <a:t>Bodrini</a:t>
            </a: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 et al., IEEE Trans. (2013)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3A6E4F-9731-1F4F-A927-8C6A8FB66FF7}"/>
              </a:ext>
            </a:extLst>
          </p:cNvPr>
          <p:cNvSpPr/>
          <p:nvPr/>
        </p:nvSpPr>
        <p:spPr>
          <a:xfrm>
            <a:off x="5638799" y="5799952"/>
            <a:ext cx="3303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G. Vallone et al., IEEE Trans. (2018)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326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 panose="020B0502020202020204" pitchFamily="34" charset="0"/>
              </a:rPr>
              <a:t>MQXF - </a:t>
            </a:r>
            <a:r>
              <a:rPr lang="en-GB" err="1">
                <a:latin typeface="Century Gothic" panose="020B0502020202020204" pitchFamily="34" charset="0"/>
              </a:rPr>
              <a:t>I</a:t>
            </a:r>
            <a:r>
              <a:rPr lang="en-GB" baseline="-25000" err="1">
                <a:latin typeface="Century Gothic" panose="020B0502020202020204" pitchFamily="34" charset="0"/>
              </a:rPr>
              <a:t>c</a:t>
            </a:r>
            <a:r>
              <a:rPr lang="en-GB">
                <a:latin typeface="Century Gothic" panose="020B0502020202020204" pitchFamily="34" charset="0"/>
              </a:rPr>
              <a:t> Reduction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51E715-27F2-3645-BB2C-FF28D6F7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994150"/>
            <a:ext cx="8458200" cy="20959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>
                <a:latin typeface="Century Gothic" panose="020B0502020202020204" pitchFamily="34" charset="0"/>
                <a:cs typeface="Consolas" panose="020B0609020204030204" pitchFamily="49" charset="0"/>
              </a:rPr>
              <a:t>MQXF strand model</a:t>
            </a: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:</a:t>
            </a:r>
          </a:p>
          <a:p>
            <a:pPr lvl="1">
              <a:defRPr/>
            </a:pP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Model/approach validated on 10 stacks + FRESCA sample holder + MQXF meas.</a:t>
            </a:r>
          </a:p>
          <a:p>
            <a:pPr lvl="1">
              <a:defRPr/>
            </a:pP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Refined short sample estimation (critical strands in the </a:t>
            </a:r>
            <a:r>
              <a:rPr lang="en-US" sz="1600" b="1">
                <a:latin typeface="Century Gothic" panose="020B0502020202020204" pitchFamily="34" charset="0"/>
                <a:cs typeface="Consolas" panose="020B0609020204030204" pitchFamily="49" charset="0"/>
              </a:rPr>
              <a:t>mid-plane </a:t>
            </a: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cable)</a:t>
            </a:r>
          </a:p>
          <a:p>
            <a:pPr lvl="1">
              <a:defRPr/>
            </a:pP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Inner layer, 2</a:t>
            </a:r>
            <a:r>
              <a:rPr lang="en-US" sz="1600" baseline="30000">
                <a:latin typeface="Century Gothic" panose="020B0502020202020204" pitchFamily="34" charset="0"/>
                <a:cs typeface="Consolas" panose="020B0609020204030204" pitchFamily="49" charset="0"/>
              </a:rPr>
              <a:t>nd</a:t>
            </a: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 turn: local </a:t>
            </a:r>
            <a:r>
              <a:rPr lang="en-US" sz="1600" b="1">
                <a:latin typeface="Century Gothic" panose="020B0502020202020204" pitchFamily="34" charset="0"/>
                <a:cs typeface="Consolas" panose="020B0609020204030204" pitchFamily="49" charset="0"/>
              </a:rPr>
              <a:t>strain concentration</a:t>
            </a: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 reduces the available margin</a:t>
            </a:r>
          </a:p>
          <a:p>
            <a:pPr lvl="2">
              <a:defRPr/>
            </a:pP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The impact of </a:t>
            </a:r>
            <a:r>
              <a:rPr lang="en-US" sz="1600" b="1">
                <a:latin typeface="Century Gothic" panose="020B0502020202020204" pitchFamily="34" charset="0"/>
                <a:cs typeface="Consolas" panose="020B0609020204030204" pitchFamily="49" charset="0"/>
              </a:rPr>
              <a:t>local </a:t>
            </a: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effects</a:t>
            </a:r>
            <a:r>
              <a:rPr lang="en-US" sz="1600" b="1"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US" sz="1600">
                <a:latin typeface="Century Gothic" panose="020B0502020202020204" pitchFamily="34" charset="0"/>
                <a:cs typeface="Consolas" panose="020B0609020204030204" pitchFamily="49" charset="0"/>
              </a:rPr>
              <a:t>was difficult to evaluate with block models</a:t>
            </a:r>
          </a:p>
          <a:p>
            <a:pPr lvl="2">
              <a:defRPr/>
            </a:pPr>
            <a:r>
              <a:rPr lang="en-US" sz="1600">
                <a:cs typeface="Consolas" panose="020B0609020204030204" pitchFamily="49" charset="0"/>
              </a:rPr>
              <a:t>Filaments in this area were found broken in some MQXFB magnets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5448A3-805C-724F-A8AA-514F23598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872" y="1251354"/>
            <a:ext cx="3836398" cy="255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76E6F2-BEAA-DD4C-84CF-E98AC5515B9D}"/>
              </a:ext>
            </a:extLst>
          </p:cNvPr>
          <p:cNvSpPr/>
          <p:nvPr/>
        </p:nvSpPr>
        <p:spPr>
          <a:xfrm>
            <a:off x="5638799" y="3826253"/>
            <a:ext cx="3303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G. Vallone et al., SUST (2020)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54BB43E-5CCB-244A-05EA-A946E45C6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76" y="1251354"/>
            <a:ext cx="3843608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25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TFD - Load Line Margin with Strain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5CF9C92-540A-174A-95A4-AD93FAF0D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648200"/>
            <a:ext cx="8633350" cy="148037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Same approach, applied to the </a:t>
            </a:r>
            <a:r>
              <a:rPr lang="en-US" sz="1400" b="1"/>
              <a:t>Test Facility Dipole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/>
              <a:t>Working Point/Short</a:t>
            </a:r>
            <a:r>
              <a:rPr lang="en-US" sz="1400"/>
              <a:t> </a:t>
            </a:r>
            <a:r>
              <a:rPr lang="en-US" sz="1400" b="1"/>
              <a:t>sample</a:t>
            </a:r>
            <a:r>
              <a:rPr lang="en-US" sz="1400"/>
              <a:t> </a:t>
            </a:r>
            <a:r>
              <a:rPr lang="en-US" sz="1400" b="1"/>
              <a:t>limit</a:t>
            </a:r>
            <a:r>
              <a:rPr lang="en-US" sz="1400"/>
              <a:t> for each strand: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80% in the </a:t>
            </a:r>
            <a:r>
              <a:rPr lang="en-US" sz="1400" b="1"/>
              <a:t>high</a:t>
            </a:r>
            <a:r>
              <a:rPr lang="en-US" sz="1400"/>
              <a:t> </a:t>
            </a:r>
            <a:r>
              <a:rPr lang="en-US" sz="1400" b="1"/>
              <a:t>field</a:t>
            </a:r>
            <a:r>
              <a:rPr lang="en-US" sz="1400"/>
              <a:t> / low stress region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70% in the </a:t>
            </a:r>
            <a:r>
              <a:rPr lang="en-US" sz="1400" b="1"/>
              <a:t>low</a:t>
            </a:r>
            <a:r>
              <a:rPr lang="en-US" sz="1400"/>
              <a:t> </a:t>
            </a:r>
            <a:r>
              <a:rPr lang="en-US" sz="1400" b="1"/>
              <a:t>field</a:t>
            </a:r>
            <a:r>
              <a:rPr lang="en-US" sz="1400"/>
              <a:t> / high stress region. This would be 56% with </a:t>
            </a:r>
            <a:r>
              <a:rPr lang="en-US" sz="1400" b="1"/>
              <a:t>no</a:t>
            </a:r>
            <a:r>
              <a:rPr lang="en-US" sz="1400"/>
              <a:t> </a:t>
            </a:r>
            <a:r>
              <a:rPr lang="en-US" sz="1400" b="1"/>
              <a:t>strain</a:t>
            </a:r>
            <a:r>
              <a:rPr lang="en-US" sz="1400"/>
              <a:t> effects.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1400"/>
          </a:p>
          <a:p>
            <a:pPr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725F90-C28C-6F4B-9424-8326C9711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206" y="1230094"/>
            <a:ext cx="3967432" cy="24846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556D62-B575-9F25-DF31-460FB26833CF}"/>
              </a:ext>
            </a:extLst>
          </p:cNvPr>
          <p:cNvSpPr/>
          <p:nvPr/>
        </p:nvSpPr>
        <p:spPr>
          <a:xfrm>
            <a:off x="5629658" y="5851575"/>
            <a:ext cx="3303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>
                <a:latin typeface="Century Gothic" panose="020B0502020202020204" pitchFamily="34" charset="0"/>
                <a:cs typeface="Consolas" panose="020B0609020204030204" pitchFamily="49" charset="0"/>
              </a:rPr>
              <a:t>G. Vallone et al., IEEE Trans., under review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C18CE-22D8-2C7E-DB94-4EBB9F6F9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9" y="1076637"/>
            <a:ext cx="4861540" cy="36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86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Strain Function as Degradation Limit</a:t>
            </a:r>
            <a:endParaRPr lang="en-GB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351E715-27F2-3645-BB2C-FF28D6F7C8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3962401"/>
                <a:ext cx="8628697" cy="2127714"/>
              </a:xfrm>
            </p:spPr>
            <p:txBody>
              <a:bodyPr>
                <a:no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600"/>
                  <a:t>Test Facility Dipole in development at LBNL (targets 16 T, 144 mm wide aperture)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600"/>
                  <a:t>For </a:t>
                </a:r>
                <a:r>
                  <a:rPr lang="en-US" sz="1600" b="1"/>
                  <a:t>assembly</a:t>
                </a:r>
                <a:r>
                  <a:rPr lang="en-US" sz="1600"/>
                  <a:t> and </a:t>
                </a:r>
                <a:r>
                  <a:rPr lang="en-US" sz="1600" b="1"/>
                  <a:t>cool-down,</a:t>
                </a:r>
                <a:r>
                  <a:rPr lang="en-US" sz="1600"/>
                  <a:t> we focus on potential </a:t>
                </a:r>
                <a:r>
                  <a:rPr lang="en-US" sz="1600" b="1"/>
                  <a:t>irreversible</a:t>
                </a:r>
                <a:r>
                  <a:rPr lang="en-US" sz="1600"/>
                  <a:t> degradation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</m:oMath>
                </a14:m>
                <a:r>
                  <a:rPr lang="en-US" sz="1600"/>
                  <a:t> is the strain function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𝑖𝑟𝑟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1600"/>
                  <a:t>, equal to 0.85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600"/>
                  <a:t>We assume this as ‘</a:t>
                </a:r>
                <a:r>
                  <a:rPr lang="en-US" sz="1600" b="1"/>
                  <a:t>limit</a:t>
                </a:r>
                <a:r>
                  <a:rPr lang="en-US" sz="1600"/>
                  <a:t>’ for irreversible degradation onset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600"/>
                  <a:t>The </a:t>
                </a:r>
                <a:r>
                  <a:rPr lang="en-US" sz="1600" b="1"/>
                  <a:t>critical</a:t>
                </a:r>
                <a:r>
                  <a:rPr lang="en-US" sz="1600"/>
                  <a:t> area: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𝐶𝐷</m:t>
                        </m:r>
                      </m:sub>
                    </m:sSub>
                  </m:oMath>
                </a14:m>
                <a:r>
                  <a:rPr lang="en-US" sz="1600"/>
                  <a:t>= 0.83, slightly over the limit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600"/>
                  <a:t>Best guess, but no theoretical/experimental evidence that this works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351E715-27F2-3645-BB2C-FF28D6F7C8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3962401"/>
                <a:ext cx="8628697" cy="2127714"/>
              </a:xfrm>
              <a:blipFill>
                <a:blip r:embed="rId2"/>
                <a:stretch>
                  <a:fillRect l="-294" t="-119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14" name="Picture 13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9F4C98CC-E6BF-54ED-80C8-D684DD401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051" y="1166105"/>
            <a:ext cx="3633827" cy="2880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FF959A-719B-51DD-997A-FC8E9743877A}"/>
              </a:ext>
            </a:extLst>
          </p:cNvPr>
          <p:cNvCxnSpPr/>
          <p:nvPr/>
        </p:nvCxnSpPr>
        <p:spPr bwMode="auto">
          <a:xfrm flipV="1">
            <a:off x="5750118" y="2574854"/>
            <a:ext cx="332631" cy="4532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275F4DA-EF45-F750-698B-6AD1DA8AA70B}"/>
              </a:ext>
            </a:extLst>
          </p:cNvPr>
          <p:cNvSpPr/>
          <p:nvPr/>
        </p:nvSpPr>
        <p:spPr bwMode="auto">
          <a:xfrm>
            <a:off x="5361993" y="3067571"/>
            <a:ext cx="668859" cy="4532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Critical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area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FAC73C-8AB3-8580-A07A-378F1E684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74" y="1166105"/>
            <a:ext cx="3317664" cy="288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70834E-C78E-4227-BE8B-21E5FE2443E3}"/>
              </a:ext>
            </a:extLst>
          </p:cNvPr>
          <p:cNvSpPr/>
          <p:nvPr/>
        </p:nvSpPr>
        <p:spPr bwMode="auto">
          <a:xfrm>
            <a:off x="1116521" y="1347665"/>
            <a:ext cx="1360875" cy="2216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100">
                <a:latin typeface="Century Gothic" panose="020B0502020202020204" pitchFamily="34" charset="0"/>
                <a:ea typeface="ＭＳ Ｐゴシック" charset="-128"/>
              </a:rPr>
              <a:t>By N. </a:t>
            </a:r>
            <a:r>
              <a:rPr lang="en-US" sz="1100" err="1">
                <a:latin typeface="Century Gothic" panose="020B0502020202020204" pitchFamily="34" charset="0"/>
                <a:ea typeface="ＭＳ Ｐゴシック" charset="-128"/>
              </a:rPr>
              <a:t>Cheggour</a:t>
            </a:r>
            <a:endParaRPr lang="en-US" sz="1100">
              <a:latin typeface="Century Gothic" panose="020B0502020202020204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5130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 panose="020B0502020202020204" pitchFamily="34" charset="0"/>
              </a:rPr>
              <a:t>Interfaces –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entury Gothic" panose="020B0502020202020204" pitchFamily="34" charset="0"/>
              </a:rPr>
              <a:t>04/15/21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Century Gothic" panose="020B0502020202020204" pitchFamily="34" charset="0"/>
              </a:rPr>
              <a:t>G. Vallone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53400" y="632460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F11DAD5-9815-4220-9CC1-C5647EE79F2C}" type="slidenum">
              <a:rPr lang="en-US" altLang="en-US" smtClean="0"/>
              <a:pPr>
                <a:defRPr/>
              </a:pPr>
              <a:t>38</a:t>
            </a:fld>
            <a:endParaRPr lang="en-US" altLang="en-US">
              <a:latin typeface="Century Gothic" panose="020B0502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3753189"/>
            <a:ext cx="8458200" cy="2419011"/>
          </a:xfrm>
        </p:spPr>
        <p:txBody>
          <a:bodyPr>
            <a:noAutofit/>
          </a:bodyPr>
          <a:lstStyle/>
          <a:p>
            <a:r>
              <a:rPr lang="en-US" sz="1200" b="1">
                <a:latin typeface="Century Gothic" panose="020B0502020202020204" pitchFamily="34" charset="0"/>
              </a:rPr>
              <a:t>Preliminary</a:t>
            </a:r>
            <a:r>
              <a:rPr lang="en-US" sz="1200">
                <a:latin typeface="Century Gothic" panose="020B0502020202020204" pitchFamily="34" charset="0"/>
              </a:rPr>
              <a:t> measurements on </a:t>
            </a:r>
            <a:r>
              <a:rPr lang="en-US" sz="1200" b="1">
                <a:latin typeface="Century Gothic" panose="020B0502020202020204" pitchFamily="34" charset="0"/>
              </a:rPr>
              <a:t>single</a:t>
            </a:r>
            <a:r>
              <a:rPr lang="en-US" sz="1200">
                <a:latin typeface="Century Gothic" panose="020B0502020202020204" pitchFamily="34" charset="0"/>
              </a:rPr>
              <a:t> </a:t>
            </a:r>
            <a:r>
              <a:rPr lang="en-US" sz="1200" b="1">
                <a:latin typeface="Century Gothic" panose="020B0502020202020204" pitchFamily="34" charset="0"/>
              </a:rPr>
              <a:t>lap</a:t>
            </a:r>
            <a:r>
              <a:rPr lang="en-US" sz="1200">
                <a:latin typeface="Century Gothic" panose="020B0502020202020204" pitchFamily="34" charset="0"/>
              </a:rPr>
              <a:t> and </a:t>
            </a:r>
            <a:r>
              <a:rPr lang="en-US" sz="1200" b="1">
                <a:latin typeface="Century Gothic" panose="020B0502020202020204" pitchFamily="34" charset="0"/>
              </a:rPr>
              <a:t>double</a:t>
            </a:r>
            <a:r>
              <a:rPr lang="en-US" sz="1200">
                <a:latin typeface="Century Gothic" panose="020B0502020202020204" pitchFamily="34" charset="0"/>
              </a:rPr>
              <a:t> </a:t>
            </a:r>
            <a:r>
              <a:rPr lang="en-US" sz="1200" b="1">
                <a:latin typeface="Century Gothic" panose="020B0502020202020204" pitchFamily="34" charset="0"/>
              </a:rPr>
              <a:t>lap</a:t>
            </a:r>
            <a:r>
              <a:rPr lang="en-US" sz="1200">
                <a:latin typeface="Century Gothic" panose="020B0502020202020204" pitchFamily="34" charset="0"/>
              </a:rPr>
              <a:t> shear samples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50">
                <a:latin typeface="Century Gothic" panose="020B0502020202020204" pitchFamily="34" charset="0"/>
              </a:rPr>
              <a:t>Single lap useful for </a:t>
            </a:r>
            <a:r>
              <a:rPr lang="en-US" sz="1050" b="1">
                <a:latin typeface="Century Gothic" panose="020B0502020202020204" pitchFamily="34" charset="0"/>
              </a:rPr>
              <a:t>mixed</a:t>
            </a:r>
            <a:r>
              <a:rPr lang="en-US" sz="1050">
                <a:latin typeface="Century Gothic" panose="020B0502020202020204" pitchFamily="34" charset="0"/>
              </a:rPr>
              <a:t> </a:t>
            </a:r>
            <a:r>
              <a:rPr lang="en-US" sz="1050" b="1">
                <a:latin typeface="Century Gothic" panose="020B0502020202020204" pitchFamily="34" charset="0"/>
              </a:rPr>
              <a:t>mode</a:t>
            </a:r>
            <a:r>
              <a:rPr lang="en-US" sz="1050">
                <a:latin typeface="Century Gothic" panose="020B0502020202020204" pitchFamily="34" charset="0"/>
              </a:rPr>
              <a:t> (</a:t>
            </a:r>
            <a:r>
              <a:rPr lang="en-US" sz="1050" err="1">
                <a:latin typeface="Century Gothic" panose="020B0502020202020204" pitchFamily="34" charset="0"/>
              </a:rPr>
              <a:t>tension+shear</a:t>
            </a:r>
            <a:r>
              <a:rPr lang="en-US" sz="1050">
                <a:latin typeface="Century Gothic" panose="020B0502020202020204" pitchFamily="34" charset="0"/>
              </a:rPr>
              <a:t>) failure (likely to occur in magnets)</a:t>
            </a:r>
          </a:p>
          <a:p>
            <a:pPr marL="61912" lvl="1" indent="0">
              <a:buNone/>
            </a:pPr>
            <a:r>
              <a:rPr lang="en-US" sz="1050">
                <a:latin typeface="Century Gothic" panose="020B0502020202020204" pitchFamily="34" charset="0"/>
              </a:rPr>
              <a:t>Double lap useful for verification of </a:t>
            </a:r>
            <a:r>
              <a:rPr lang="en-US" sz="1050" b="1">
                <a:latin typeface="Century Gothic" panose="020B0502020202020204" pitchFamily="34" charset="0"/>
              </a:rPr>
              <a:t>shear</a:t>
            </a:r>
            <a:r>
              <a:rPr lang="en-US" sz="1050">
                <a:latin typeface="Century Gothic" panose="020B0502020202020204" pitchFamily="34" charset="0"/>
              </a:rPr>
              <a:t> failure</a:t>
            </a:r>
            <a:endParaRPr lang="en-US" sz="1200">
              <a:latin typeface="Century Gothic" panose="020B0502020202020204" pitchFamily="34" charset="0"/>
            </a:endParaRPr>
          </a:p>
          <a:p>
            <a:r>
              <a:rPr lang="en-US" sz="1200">
                <a:latin typeface="Century Gothic" panose="020B0502020202020204" pitchFamily="34" charset="0"/>
              </a:rPr>
              <a:t>These tests tried to </a:t>
            </a:r>
            <a:r>
              <a:rPr lang="en-US" sz="1200" b="1">
                <a:latin typeface="Century Gothic" panose="020B0502020202020204" pitchFamily="34" charset="0"/>
              </a:rPr>
              <a:t>reproduce</a:t>
            </a:r>
            <a:r>
              <a:rPr lang="en-US" sz="1200">
                <a:latin typeface="Century Gothic" panose="020B0502020202020204" pitchFamily="34" charset="0"/>
              </a:rPr>
              <a:t> as close as possible the </a:t>
            </a:r>
            <a:r>
              <a:rPr lang="en-US" sz="1200" b="1">
                <a:latin typeface="Century Gothic" panose="020B0502020202020204" pitchFamily="34" charset="0"/>
              </a:rPr>
              <a:t>coil</a:t>
            </a:r>
            <a:r>
              <a:rPr lang="en-US" sz="1200">
                <a:latin typeface="Century Gothic" panose="020B0502020202020204" pitchFamily="34" charset="0"/>
              </a:rPr>
              <a:t>/</a:t>
            </a:r>
            <a:r>
              <a:rPr lang="en-US" sz="1200" b="1">
                <a:latin typeface="Century Gothic" panose="020B0502020202020204" pitchFamily="34" charset="0"/>
              </a:rPr>
              <a:t>structure</a:t>
            </a:r>
            <a:r>
              <a:rPr lang="en-US" sz="1200">
                <a:latin typeface="Century Gothic" panose="020B0502020202020204" pitchFamily="34" charset="0"/>
              </a:rPr>
              <a:t> interfaces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50">
                <a:latin typeface="Century Gothic" panose="020B0502020202020204" pitchFamily="34" charset="0"/>
              </a:rPr>
              <a:t>Copper/copper (single-lap), impregnated insulation/Aluminum bronze (double-lap)</a:t>
            </a:r>
          </a:p>
          <a:p>
            <a:r>
              <a:rPr lang="en-US" sz="1200">
                <a:latin typeface="Century Gothic" panose="020B0502020202020204" pitchFamily="34" charset="0"/>
              </a:rPr>
              <a:t>Still </a:t>
            </a:r>
            <a:r>
              <a:rPr lang="en-US" sz="1200" b="1">
                <a:latin typeface="Century Gothic" panose="020B0502020202020204" pitchFamily="34" charset="0"/>
              </a:rPr>
              <a:t>missing</a:t>
            </a:r>
            <a:r>
              <a:rPr lang="en-US" sz="1200">
                <a:latin typeface="Century Gothic" panose="020B0502020202020204" pitchFamily="34" charset="0"/>
              </a:rPr>
              <a:t> some effects: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50" b="1">
                <a:latin typeface="Century Gothic" panose="020B0502020202020204" pitchFamily="34" charset="0"/>
              </a:rPr>
              <a:t>Reaction</a:t>
            </a:r>
            <a:r>
              <a:rPr lang="en-US" sz="1050">
                <a:latin typeface="Century Gothic" panose="020B0502020202020204" pitchFamily="34" charset="0"/>
              </a:rPr>
              <a:t> impact on bonding, effect of </a:t>
            </a:r>
            <a:r>
              <a:rPr lang="en-US" sz="1050" b="1">
                <a:latin typeface="Century Gothic" panose="020B0502020202020204" pitchFamily="34" charset="0"/>
              </a:rPr>
              <a:t>temperature</a:t>
            </a:r>
            <a:r>
              <a:rPr lang="en-US" sz="1050">
                <a:latin typeface="Century Gothic" panose="020B0502020202020204" pitchFamily="34" charset="0"/>
              </a:rPr>
              <a:t>, insulation </a:t>
            </a:r>
            <a:r>
              <a:rPr lang="en-US" sz="1050" b="1">
                <a:latin typeface="Century Gothic" panose="020B0502020202020204" pitchFamily="34" charset="0"/>
              </a:rPr>
              <a:t>thickness</a:t>
            </a:r>
            <a:r>
              <a:rPr lang="en-US" sz="1050">
                <a:latin typeface="Century Gothic" panose="020B0502020202020204" pitchFamily="34" charset="0"/>
              </a:rPr>
              <a:t>, etc.</a:t>
            </a:r>
          </a:p>
          <a:p>
            <a:r>
              <a:rPr lang="en-US" sz="1200" b="1">
                <a:latin typeface="Century Gothic" panose="020B0502020202020204" pitchFamily="34" charset="0"/>
              </a:rPr>
              <a:t>Released</a:t>
            </a:r>
            <a:r>
              <a:rPr lang="en-US" sz="1200">
                <a:latin typeface="Century Gothic" panose="020B0502020202020204" pitchFamily="34" charset="0"/>
              </a:rPr>
              <a:t> </a:t>
            </a:r>
            <a:r>
              <a:rPr lang="en-US" sz="1200" b="1">
                <a:latin typeface="Century Gothic" panose="020B0502020202020204" pitchFamily="34" charset="0"/>
              </a:rPr>
              <a:t>energy</a:t>
            </a:r>
            <a:r>
              <a:rPr lang="en-US" sz="1200">
                <a:latin typeface="Century Gothic" panose="020B0502020202020204" pitchFamily="34" charset="0"/>
              </a:rPr>
              <a:t> during crack propagation?</a:t>
            </a:r>
          </a:p>
          <a:p>
            <a:endParaRPr lang="en-US" sz="120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54EEA9-811C-3947-A0AD-84A31874B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53" y="3085992"/>
            <a:ext cx="2595759" cy="66719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5CE3B5B-3D24-A946-BAF3-B9EFA4832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4" y="1124725"/>
            <a:ext cx="3505199" cy="1866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F4E78C-5735-2B42-B318-5769B28BB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25" y="1396265"/>
            <a:ext cx="3438137" cy="22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84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>
                <a:latin typeface="Century Gothic" panose="020B0502020202020204" pitchFamily="34" charset="0"/>
              </a:rPr>
              <a:t>CCT4 – Interface Failure During Powering</a:t>
            </a:r>
          </a:p>
        </p:txBody>
      </p:sp>
      <p:pic>
        <p:nvPicPr>
          <p:cNvPr id="5" name="Ansys" descr="Ansys">
            <a:hlinkClick r:id="" action="ppaction://media"/>
            <a:extLst>
              <a:ext uri="{FF2B5EF4-FFF2-40B4-BE49-F238E27FC236}">
                <a16:creationId xmlns:a16="http://schemas.microsoft.com/office/drawing/2014/main" id="{D9BA3F02-9F56-124B-BBBC-3516F6EFE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405" y="1197096"/>
            <a:ext cx="8551190" cy="48100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97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2229B6-CA76-FF25-5839-D949F46B7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2894817"/>
            <a:ext cx="8554674" cy="3128288"/>
          </a:xfrm>
        </p:spPr>
        <p:txBody>
          <a:bodyPr/>
          <a:lstStyle/>
          <a:p>
            <a:pPr marL="0" indent="0"/>
            <a:r>
              <a:rPr lang="en-US" sz="1400"/>
              <a:t>In recent years, we have tried to improve the available </a:t>
            </a:r>
            <a:r>
              <a:rPr lang="en-US" sz="1400" b="1"/>
              <a:t>modeling</a:t>
            </a:r>
            <a:r>
              <a:rPr lang="en-US" sz="1400"/>
              <a:t> tools used for Nb</a:t>
            </a:r>
            <a:r>
              <a:rPr lang="en-US" sz="1400" baseline="-25000"/>
              <a:t>3</a:t>
            </a:r>
            <a:r>
              <a:rPr lang="en-US" sz="1400"/>
              <a:t>Sn magnet </a:t>
            </a:r>
            <a:r>
              <a:rPr lang="en-US" sz="1400" b="1"/>
              <a:t>design</a:t>
            </a:r>
            <a:r>
              <a:rPr lang="en-US" sz="1400"/>
              <a:t> and </a:t>
            </a:r>
            <a:r>
              <a:rPr lang="en-US" sz="1400" b="1"/>
              <a:t>analysis</a:t>
            </a:r>
            <a:r>
              <a:rPr lang="en-US" sz="1400"/>
              <a:t>:</a:t>
            </a:r>
          </a:p>
          <a:p>
            <a:pPr marL="0" indent="0"/>
            <a:r>
              <a:rPr lang="en-US" sz="1400" b="1"/>
              <a:t>MDP2021 - </a:t>
            </a:r>
            <a:r>
              <a:rPr lang="en-US" sz="1400"/>
              <a:t>Modeling the progressive </a:t>
            </a:r>
            <a:r>
              <a:rPr lang="en-US" sz="1400" b="1"/>
              <a:t>detachment</a:t>
            </a:r>
            <a:r>
              <a:rPr lang="en-US" sz="1400"/>
              <a:t> of the interfaces during CCT </a:t>
            </a:r>
            <a:r>
              <a:rPr lang="en-US" sz="1400" b="1"/>
              <a:t>magnets</a:t>
            </a:r>
            <a:r>
              <a:rPr lang="en-US" sz="1400"/>
              <a:t> 	operation, with a tentative ‘event’ training model</a:t>
            </a:r>
            <a:endParaRPr lang="en-US" sz="1400" b="1" u="sng"/>
          </a:p>
          <a:p>
            <a:pPr marL="0" indent="0"/>
            <a:r>
              <a:rPr lang="en-US" sz="1400" b="1"/>
              <a:t>MDP2022 - </a:t>
            </a:r>
            <a:r>
              <a:rPr lang="en-US" sz="1400"/>
              <a:t>Debonding model validation against measured strain variation during training</a:t>
            </a:r>
          </a:p>
          <a:p>
            <a:pPr marL="0" indent="0"/>
            <a:r>
              <a:rPr lang="en-US" sz="1400" b="1"/>
              <a:t>MDP2022 - </a:t>
            </a:r>
            <a:r>
              <a:rPr lang="en-US" sz="1400"/>
              <a:t>Proposed multiscale models to predict the </a:t>
            </a:r>
            <a:r>
              <a:rPr lang="en-US" sz="1400" b="1"/>
              <a:t>coil</a:t>
            </a:r>
            <a:r>
              <a:rPr lang="en-US" sz="1400"/>
              <a:t> mechanical </a:t>
            </a:r>
            <a:r>
              <a:rPr lang="en-US" sz="1400" b="1"/>
              <a:t>properties</a:t>
            </a:r>
            <a:r>
              <a:rPr lang="en-US" sz="1400"/>
              <a:t>.</a:t>
            </a:r>
            <a:r>
              <a:rPr lang="en-US" sz="1400" b="1"/>
              <a:t> Constitutive 	models </a:t>
            </a:r>
            <a:r>
              <a:rPr lang="en-US" sz="1400"/>
              <a:t>accurate in </a:t>
            </a:r>
            <a:r>
              <a:rPr lang="en-US" sz="1400" b="1"/>
              <a:t>2D</a:t>
            </a:r>
            <a:r>
              <a:rPr lang="en-US" sz="1400"/>
              <a:t>, but no understanding on how to apply them in </a:t>
            </a:r>
            <a:r>
              <a:rPr lang="en-US" sz="1400" b="1"/>
              <a:t>3D</a:t>
            </a:r>
            <a:endParaRPr lang="en-US" sz="1400"/>
          </a:p>
          <a:p>
            <a:pPr marL="0" indent="0"/>
            <a:r>
              <a:rPr lang="en-US" sz="1400" b="1">
                <a:latin typeface="Century Gothic" panose="020B0502020202020204" pitchFamily="34" charset="0"/>
              </a:rPr>
              <a:t>MDP2023</a:t>
            </a:r>
            <a:r>
              <a:rPr lang="en-US" sz="1400">
                <a:latin typeface="Century Gothic" panose="020B0502020202020204" pitchFamily="34" charset="0"/>
              </a:rPr>
              <a:t>:</a:t>
            </a:r>
          </a:p>
          <a:p>
            <a:pPr marL="404812" lvl="1" indent="-342900">
              <a:buFont typeface="+mj-lt"/>
              <a:buAutoNum type="arabicPeriod"/>
            </a:pPr>
            <a:r>
              <a:rPr lang="en-US" sz="1400" b="1"/>
              <a:t>Constitutive</a:t>
            </a:r>
            <a:r>
              <a:rPr lang="en-US" sz="1400"/>
              <a:t> models for 3D magnet models; i</a:t>
            </a:r>
            <a:r>
              <a:rPr lang="en-US" sz="1400">
                <a:latin typeface="Century Gothic" panose="020B0502020202020204" pitchFamily="34" charset="0"/>
              </a:rPr>
              <a:t>dentify/compute the </a:t>
            </a:r>
            <a:r>
              <a:rPr lang="en-US" sz="1400" b="1">
                <a:latin typeface="Century Gothic" panose="020B0502020202020204" pitchFamily="34" charset="0"/>
              </a:rPr>
              <a:t>strength</a:t>
            </a:r>
            <a:r>
              <a:rPr lang="en-US" sz="1400">
                <a:latin typeface="Century Gothic" panose="020B0502020202020204" pitchFamily="34" charset="0"/>
              </a:rPr>
              <a:t> </a:t>
            </a:r>
            <a:r>
              <a:rPr lang="en-US" sz="1400" b="1">
                <a:latin typeface="Century Gothic" panose="020B0502020202020204" pitchFamily="34" charset="0"/>
              </a:rPr>
              <a:t>l</a:t>
            </a:r>
            <a:r>
              <a:rPr lang="en-US" sz="1400" b="1"/>
              <a:t>imits</a:t>
            </a:r>
            <a:endParaRPr lang="en-US" sz="1400"/>
          </a:p>
          <a:p>
            <a:pPr marL="404812" lvl="1" indent="-342900">
              <a:buFont typeface="+mj-lt"/>
              <a:buAutoNum type="arabicPeriod"/>
            </a:pPr>
            <a:r>
              <a:rPr lang="en-US" sz="1400"/>
              <a:t>Predict </a:t>
            </a:r>
            <a:r>
              <a:rPr lang="en-US" sz="1400" b="1"/>
              <a:t>training</a:t>
            </a:r>
            <a:r>
              <a:rPr lang="en-US" sz="1400"/>
              <a:t> </a:t>
            </a:r>
            <a:r>
              <a:rPr lang="en-US" sz="1400" b="1"/>
              <a:t>quenches</a:t>
            </a:r>
            <a:r>
              <a:rPr lang="en-US" sz="1400"/>
              <a:t> as a function of the local energy releases due to interfacial failure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9E132-3771-AF46-F007-52B5B5419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803" y="1445469"/>
            <a:ext cx="1180374" cy="1008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870897-09C0-8136-920E-A86B44DDC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t="12329" r="26931" b="18215"/>
          <a:stretch/>
        </p:blipFill>
        <p:spPr>
          <a:xfrm>
            <a:off x="1949601" y="1113517"/>
            <a:ext cx="2225041" cy="1672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FEB34F-5621-AA7B-051D-D035A409B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0371"/>
            <a:ext cx="2098463" cy="1567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982C5-24CD-4812-4990-901451020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064" y="1146413"/>
            <a:ext cx="3618830" cy="175508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41D20E-CECE-1F71-641A-861B2A623D32}"/>
              </a:ext>
            </a:extLst>
          </p:cNvPr>
          <p:cNvCxnSpPr>
            <a:cxnSpLocks/>
          </p:cNvCxnSpPr>
          <p:nvPr/>
        </p:nvCxnSpPr>
        <p:spPr bwMode="auto">
          <a:xfrm>
            <a:off x="2066668" y="4985951"/>
            <a:ext cx="5010665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184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38222" cy="720000"/>
          </a:xfrm>
        </p:spPr>
        <p:txBody>
          <a:bodyPr/>
          <a:lstStyle/>
          <a:p>
            <a:r>
              <a:rPr lang="en-US"/>
              <a:t>Reinforced Composites – Failure Modes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2229B6-CA76-FF25-5839-D949F46B7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459480"/>
            <a:ext cx="8638222" cy="25450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Fiber reinforced composites can fail in multiple ways: fiber breakage, matrix cracking, delamination (and interlaminar shear)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First</a:t>
            </a:r>
            <a:r>
              <a:rPr lang="en-US"/>
              <a:t> </a:t>
            </a:r>
            <a:r>
              <a:rPr lang="en-US" b="1"/>
              <a:t>ply</a:t>
            </a:r>
            <a:r>
              <a:rPr lang="en-US"/>
              <a:t> failure can be used as </a:t>
            </a:r>
            <a:r>
              <a:rPr lang="en-US" b="1"/>
              <a:t>conservative</a:t>
            </a:r>
            <a:r>
              <a:rPr lang="en-US"/>
              <a:t> criteria: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/>
              <a:t>‘</a:t>
            </a:r>
            <a:r>
              <a:rPr lang="en-US" i="1"/>
              <a:t>Load at which the linear load-displacement curve first changes</a:t>
            </a:r>
            <a:r>
              <a:rPr lang="en-US"/>
              <a:t>’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/>
              <a:t>Under this assumption, the </a:t>
            </a:r>
            <a:r>
              <a:rPr lang="en-US" b="1"/>
              <a:t>laminate</a:t>
            </a:r>
            <a:r>
              <a:rPr lang="en-US"/>
              <a:t> </a:t>
            </a:r>
            <a:r>
              <a:rPr lang="en-US" b="1"/>
              <a:t>does</a:t>
            </a:r>
            <a:r>
              <a:rPr lang="en-US"/>
              <a:t> </a:t>
            </a:r>
            <a:r>
              <a:rPr lang="en-US" b="1"/>
              <a:t>not</a:t>
            </a:r>
            <a:r>
              <a:rPr lang="en-US"/>
              <a:t> </a:t>
            </a:r>
            <a:r>
              <a:rPr lang="en-US" b="1"/>
              <a:t>necessarily</a:t>
            </a:r>
            <a:r>
              <a:rPr lang="en-US"/>
              <a:t> </a:t>
            </a:r>
            <a:r>
              <a:rPr lang="en-US" b="1"/>
              <a:t>fail</a:t>
            </a:r>
            <a:r>
              <a:rPr lang="en-US"/>
              <a:t>, because other undamaged plies can still carry the load. The load at ultimate failure might be considerably higher than first ply failure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/>
              <a:t>Similar to using ‘yield strength’ as limit for certain metals.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2" y="1200652"/>
            <a:ext cx="3800012" cy="2030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16" y="1444875"/>
            <a:ext cx="4565372" cy="16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83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38222" cy="720000"/>
          </a:xfrm>
        </p:spPr>
        <p:txBody>
          <a:bodyPr/>
          <a:lstStyle/>
          <a:p>
            <a:r>
              <a:rPr lang="en-US"/>
              <a:t>CCT Magnets for the MDP Program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4" y="1238250"/>
            <a:ext cx="5510846" cy="4766309"/>
          </a:xfrm>
        </p:spPr>
        <p:txBody>
          <a:bodyPr/>
          <a:lstStyle/>
          <a:p>
            <a:pPr marL="0" indent="0"/>
            <a:r>
              <a:rPr lang="en-GB"/>
              <a:t>Canted cos(</a:t>
            </a:r>
            <a:r>
              <a:rPr lang="en-GB" err="1"/>
              <a:t>ϑ</a:t>
            </a:r>
            <a:r>
              <a:rPr lang="en-GB"/>
              <a:t>) magnets built as part of the US Magnet Development Program (MDP)</a:t>
            </a:r>
          </a:p>
          <a:p>
            <a:pPr marL="0" indent="0"/>
            <a:r>
              <a:rPr lang="en-GB" b="1"/>
              <a:t>Main parameters: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/>
              <a:t>Target field: approximately 10 T at short sample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/>
              <a:t>2 layers, 90 mm diameter aperture, 1 m long</a:t>
            </a:r>
          </a:p>
          <a:p>
            <a:pPr marL="0" indent="0"/>
            <a:r>
              <a:rPr lang="en-US" b="1"/>
              <a:t>Nb</a:t>
            </a:r>
            <a:r>
              <a:rPr lang="en-US" b="1" baseline="-25000"/>
              <a:t>3</a:t>
            </a:r>
            <a:r>
              <a:rPr lang="en-US" b="1"/>
              <a:t>Sn coils: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Resin: CTD-101 K (CCT3/4) or NHFML Mix 61 (CCT5)</a:t>
            </a:r>
          </a:p>
          <a:p>
            <a:pPr marL="0" indent="0"/>
            <a:r>
              <a:rPr lang="en-US" b="1"/>
              <a:t>Mechanical design/assembly: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/>
              <a:t>Stress managed coils, surrounded by a 54.7 mm thick aluminum shell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/>
              <a:t>CCT3/4: reacted coils wrapped in fiberglass and impregnated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/>
              <a:t>CCT5: impregnated coils assembled using epoxy filled Kapton bags (</a:t>
            </a:r>
            <a:r>
              <a:rPr lang="en-US" i="1"/>
              <a:t>smart shims)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78B426-499C-D441-1B14-81750070CD3E}"/>
              </a:ext>
            </a:extLst>
          </p:cNvPr>
          <p:cNvSpPr/>
          <p:nvPr/>
        </p:nvSpPr>
        <p:spPr>
          <a:xfrm>
            <a:off x="5638799" y="5799952"/>
            <a:ext cx="3303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400" i="1">
                <a:latin typeface="Century Gothic" panose="020B0502020202020204" pitchFamily="34" charset="0"/>
                <a:cs typeface="Consolas" panose="020B0609020204030204" pitchFamily="49" charset="0"/>
              </a:rPr>
              <a:t>D. Arbelaez et al., IEEE Trans.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4EAB4-7EF3-4F79-4AA6-C6FFF35F1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881" y="1157277"/>
            <a:ext cx="2255673" cy="1876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818D8-71D7-D1F2-1C39-A5B9C1C2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99" y="4411812"/>
            <a:ext cx="3384551" cy="1288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81D56-3EBA-91A0-01A7-748A055BD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050" y="3034053"/>
            <a:ext cx="2876550" cy="14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2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0929D-C695-B155-BDB9-1B73852B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8383"/>
            <a:ext cx="8639781" cy="461361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Introduction</a:t>
            </a:r>
          </a:p>
          <a:p>
            <a:pPr marL="0" indent="0"/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Coil Mechanical Properties</a:t>
            </a:r>
          </a:p>
          <a:p>
            <a:pPr marL="0" lvl="1" indent="0">
              <a:buNone/>
            </a:pPr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Strength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2200" dirty="0"/>
              <a:t>An Empirical Orthotropic Failure Criterion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2200" dirty="0"/>
              <a:t>Modeling Coil Strength Limits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Modeling Training in Nb</a:t>
            </a:r>
            <a:r>
              <a:rPr lang="en-US" sz="2200" baseline="-25000" dirty="0"/>
              <a:t>3</a:t>
            </a:r>
            <a:r>
              <a:rPr lang="en-US" sz="2200" dirty="0"/>
              <a:t>Sn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3451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Cable Stack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CFEA358C-E2F2-6C46-BB73-EB79C5BC4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788" y="1147321"/>
            <a:ext cx="3465327" cy="23044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90" y="1375088"/>
            <a:ext cx="3346409" cy="16088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3185E8-ACAB-63EB-A984-910587E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459025"/>
            <a:ext cx="8638222" cy="25988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Multiscale</a:t>
            </a:r>
            <a:r>
              <a:rPr lang="en-US"/>
              <a:t> (</a:t>
            </a:r>
            <a:r>
              <a:rPr lang="en-US" b="1"/>
              <a:t>RVE</a:t>
            </a:r>
            <a:r>
              <a:rPr lang="en-US"/>
              <a:t>) modeling to extract coil properties: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/>
              <a:t>7 </a:t>
            </a:r>
            <a:r>
              <a:rPr lang="en-US" b="1"/>
              <a:t>virtual</a:t>
            </a:r>
            <a:r>
              <a:rPr lang="en-US"/>
              <a:t> ‘</a:t>
            </a:r>
            <a:r>
              <a:rPr lang="en-US" b="1"/>
              <a:t>experiments</a:t>
            </a:r>
            <a:r>
              <a:rPr lang="en-US"/>
              <a:t>’: uniaxial loading (x3), shear loading (x3), thermal contraction in free conditions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/>
              <a:t>Material </a:t>
            </a:r>
            <a:r>
              <a:rPr lang="en-US" b="1"/>
              <a:t>properties</a:t>
            </a:r>
            <a:r>
              <a:rPr lang="en-US"/>
              <a:t> extracted from </a:t>
            </a:r>
            <a:r>
              <a:rPr lang="en-US" b="1"/>
              <a:t>literature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/>
              <a:t>Can be implement</a:t>
            </a:r>
            <a:r>
              <a:rPr lang="en-US">
                <a:cs typeface="+mn-cs"/>
              </a:rPr>
              <a:t>ed in </a:t>
            </a:r>
            <a:r>
              <a:rPr lang="en-US" b="1">
                <a:cs typeface="+mn-cs"/>
              </a:rPr>
              <a:t>2D</a:t>
            </a:r>
            <a:r>
              <a:rPr lang="en-US">
                <a:cs typeface="+mn-cs"/>
              </a:rPr>
              <a:t> </a:t>
            </a:r>
            <a:r>
              <a:rPr lang="en-US" i="1">
                <a:cs typeface="+mn-cs"/>
              </a:rPr>
              <a:t>block</a:t>
            </a:r>
            <a:r>
              <a:rPr lang="en-US">
                <a:cs typeface="+mn-cs"/>
              </a:rPr>
              <a:t> models using orthotropic properties + Von Mises yield criterion + simple hardening models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/>
              <a:t>Can match the </a:t>
            </a:r>
            <a:r>
              <a:rPr lang="en-US" b="1"/>
              <a:t>stiffness</a:t>
            </a:r>
            <a:r>
              <a:rPr lang="en-US"/>
              <a:t> of different cable </a:t>
            </a:r>
            <a:r>
              <a:rPr lang="en-US" b="1"/>
              <a:t>geometries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/>
              <a:t>It also matches closely the </a:t>
            </a:r>
            <a:r>
              <a:rPr lang="en-US" b="1"/>
              <a:t>measurements</a:t>
            </a:r>
            <a:r>
              <a:rPr lang="en-US"/>
              <a:t> on </a:t>
            </a:r>
            <a:r>
              <a:rPr lang="en-US" b="1"/>
              <a:t>magnets</a:t>
            </a:r>
            <a:r>
              <a:rPr lang="en-US"/>
              <a:t> (MQXF)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8CA59-0664-0872-5DA0-CEE10BF3C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03" y="2307305"/>
            <a:ext cx="908928" cy="864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AABA69-D118-7852-BFD4-FA758D372DF2}"/>
              </a:ext>
            </a:extLst>
          </p:cNvPr>
          <p:cNvCxnSpPr>
            <a:cxnSpLocks/>
          </p:cNvCxnSpPr>
          <p:nvPr/>
        </p:nvCxnSpPr>
        <p:spPr bwMode="auto">
          <a:xfrm>
            <a:off x="3634578" y="1783426"/>
            <a:ext cx="3083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9D08BAF-E80B-54F7-E37E-3D1B8413D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616" y="1198228"/>
            <a:ext cx="927995" cy="103576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F218EE-A0F4-4F66-EEF3-CACDE15B5B57}"/>
              </a:ext>
            </a:extLst>
          </p:cNvPr>
          <p:cNvCxnSpPr>
            <a:cxnSpLocks/>
          </p:cNvCxnSpPr>
          <p:nvPr/>
        </p:nvCxnSpPr>
        <p:spPr bwMode="auto">
          <a:xfrm>
            <a:off x="3634578" y="2675128"/>
            <a:ext cx="3083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7732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3D </a:t>
            </a:r>
            <a:r>
              <a:rPr lang="en-GB">
                <a:latin typeface="Century Gothic" panose="020B0502020202020204" pitchFamily="34" charset="0"/>
              </a:rPr>
              <a:t>RVE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0503" y="3570514"/>
                <a:ext cx="8612484" cy="2473824"/>
              </a:xfrm>
            </p:spPr>
            <p:txBody>
              <a:bodyPr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cs typeface="Consolas" panose="020B0609020204030204" pitchFamily="49" charset="0"/>
                  </a:rPr>
                  <a:t>Von Mises + isotropic/kinematic hardening is not valid in 3D, as the ‘fiber’ direction is stiffer/stronger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cs typeface="Consolas" panose="020B0609020204030204" pitchFamily="49" charset="0"/>
                  </a:rPr>
                  <a:t>To include these properties in our models we need:</a:t>
                </a:r>
                <a:endParaRPr lang="en-GB" sz="1600" dirty="0">
                  <a:cs typeface="Consolas" panose="020B0609020204030204" pitchFamily="49" charset="0"/>
                </a:endParaRPr>
              </a:p>
              <a:p>
                <a:pPr lvl="2">
                  <a:defRPr/>
                </a:pPr>
                <a:r>
                  <a:rPr lang="en-GB" sz="1600" dirty="0">
                    <a:cs typeface="Consolas" panose="020B0609020204030204" pitchFamily="49" charset="0"/>
                  </a:rPr>
                  <a:t>Element (material) </a:t>
                </a:r>
                <a:r>
                  <a:rPr lang="en-GB" sz="1600" b="1" dirty="0">
                    <a:cs typeface="Consolas" panose="020B0609020204030204" pitchFamily="49" charset="0"/>
                  </a:rPr>
                  <a:t>coordinate</a:t>
                </a:r>
                <a:r>
                  <a:rPr lang="en-GB" sz="1600" dirty="0"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cs typeface="Consolas" panose="020B0609020204030204" pitchFamily="49" charset="0"/>
                  </a:rPr>
                  <a:t>system</a:t>
                </a:r>
                <a:r>
                  <a:rPr lang="en-GB" sz="1600" dirty="0">
                    <a:cs typeface="Consolas" panose="020B0609020204030204" pitchFamily="49" charset="0"/>
                  </a:rPr>
                  <a:t> definition:</a:t>
                </a:r>
                <a:endParaRPr lang="en-GB" sz="1600" b="1" dirty="0">
                  <a:cs typeface="Consolas" panose="020B0609020204030204" pitchFamily="49" charset="0"/>
                </a:endParaRPr>
              </a:p>
              <a:p>
                <a:pPr lvl="3">
                  <a:defRPr/>
                </a:pPr>
                <a:r>
                  <a:rPr lang="en-GB" sz="1600" dirty="0">
                    <a:cs typeface="Consolas" panose="020B0609020204030204" pitchFamily="49" charset="0"/>
                  </a:rPr>
                  <a:t>Developed a code for cos(</a:t>
                </a:r>
                <a:r>
                  <a:rPr lang="en-GB" sz="1600" dirty="0" err="1">
                    <a:cs typeface="Consolas" panose="020B0609020204030204" pitchFamily="49" charset="0"/>
                  </a:rPr>
                  <a:t>ϑ</a:t>
                </a:r>
                <a:r>
                  <a:rPr lang="en-GB" sz="1600" dirty="0">
                    <a:cs typeface="Consolas" panose="020B0609020204030204" pitchFamily="49" charset="0"/>
                  </a:rPr>
                  <a:t>), block designs</a:t>
                </a:r>
                <a:endParaRPr lang="en-GB" sz="1600" b="1" dirty="0">
                  <a:cs typeface="Consolas" panose="020B0609020204030204" pitchFamily="49" charset="0"/>
                </a:endParaRPr>
              </a:p>
              <a:p>
                <a:pPr lvl="2">
                  <a:defRPr/>
                </a:pPr>
                <a:r>
                  <a:rPr lang="en-GB" sz="1600" b="1" dirty="0">
                    <a:cs typeface="Consolas" panose="020B0609020204030204" pitchFamily="49" charset="0"/>
                  </a:rPr>
                  <a:t>Anisotropic yield </a:t>
                </a:r>
                <a:r>
                  <a:rPr lang="en-GB" sz="1600" dirty="0">
                    <a:cs typeface="Consolas" panose="020B0609020204030204" pitchFamily="49" charset="0"/>
                  </a:rPr>
                  <a:t>strength criterion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</m:t>
                    </m:r>
                  </m:oMath>
                </a14:m>
                <a:r>
                  <a:rPr lang="en-GB" sz="1600" dirty="0">
                    <a:cs typeface="Consolas" panose="020B0609020204030204" pitchFamily="49" charset="0"/>
                  </a:rPr>
                  <a:t> Hill yield surface</a:t>
                </a:r>
              </a:p>
              <a:p>
                <a:pPr lvl="2">
                  <a:defRPr/>
                </a:pPr>
                <a:r>
                  <a:rPr lang="en-GB" sz="1600" b="1" dirty="0">
                    <a:cs typeface="Consolas" panose="020B0609020204030204" pitchFamily="49" charset="0"/>
                  </a:rPr>
                  <a:t>Anisotropic work-hardening </a:t>
                </a:r>
                <a:r>
                  <a:rPr lang="en-GB" sz="1600" dirty="0">
                    <a:cs typeface="Consolas" panose="020B0609020204030204" pitchFamily="49" charset="0"/>
                  </a:rPr>
                  <a:t>rule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</m:t>
                    </m:r>
                  </m:oMath>
                </a14:m>
                <a:r>
                  <a:rPr lang="en-GB" sz="1600" dirty="0">
                    <a:cs typeface="Consolas" panose="020B0609020204030204" pitchFamily="49" charset="0"/>
                  </a:rPr>
                  <a:t> Generalized Hill model</a:t>
                </a:r>
              </a:p>
              <a:p>
                <a:pPr lvl="3">
                  <a:defRPr/>
                </a:pPr>
                <a:r>
                  <a:rPr lang="en-GB" sz="1600" dirty="0">
                    <a:cs typeface="Consolas" panose="020B0609020204030204" pitchFamily="49" charset="0"/>
                  </a:rPr>
                  <a:t>Implemented in ANSYS, validation (on magnets) in progress</a:t>
                </a:r>
              </a:p>
            </p:txBody>
          </p:sp>
        </mc:Choice>
        <mc:Fallback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3570514"/>
                <a:ext cx="8612484" cy="2473824"/>
              </a:xfrm>
              <a:blipFill>
                <a:blip r:embed="rId2"/>
                <a:stretch>
                  <a:fillRect l="-295" t="-1020" r="-147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C67D4-A884-7932-3AA7-F697EBFF4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1" y="1253932"/>
            <a:ext cx="2901277" cy="2181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0A6D21-60E5-194A-9761-B9D2A6FCB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88" y="1149121"/>
            <a:ext cx="2375037" cy="2441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EA8E92-36FA-898D-77C7-A515E6FCC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305" y="1149121"/>
            <a:ext cx="2375037" cy="244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0929D-C695-B155-BDB9-1B73852B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8383"/>
            <a:ext cx="8639781" cy="461361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Introduction</a:t>
            </a:r>
          </a:p>
          <a:p>
            <a:pPr marL="0" indent="0"/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Mechanical Properties</a:t>
            </a:r>
          </a:p>
          <a:p>
            <a:pPr marL="0" lvl="1" indent="0">
              <a:buNone/>
            </a:pPr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Coil Mechanical Strength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Modeling Training in Nb</a:t>
            </a:r>
            <a:r>
              <a:rPr lang="en-US" sz="2200" baseline="-25000" dirty="0"/>
              <a:t>3</a:t>
            </a:r>
            <a:r>
              <a:rPr lang="en-US" sz="2200" dirty="0"/>
              <a:t>Sn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83369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Coil Failure Modes – Work in Progress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Picture 2" descr="page6image28124928">
            <a:extLst>
              <a:ext uri="{FF2B5EF4-FFF2-40B4-BE49-F238E27FC236}">
                <a16:creationId xmlns:a16="http://schemas.microsoft.com/office/drawing/2014/main" id="{B0627F4A-D8B5-0A41-9DB6-68FED4487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9"/>
          <a:stretch/>
        </p:blipFill>
        <p:spPr bwMode="auto">
          <a:xfrm>
            <a:off x="210503" y="1307608"/>
            <a:ext cx="2256656" cy="18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age6image28125968">
            <a:extLst>
              <a:ext uri="{FF2B5EF4-FFF2-40B4-BE49-F238E27FC236}">
                <a16:creationId xmlns:a16="http://schemas.microsoft.com/office/drawing/2014/main" id="{72290A8B-59B7-4E4D-AEED-7E15AFDE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28" y="1307608"/>
            <a:ext cx="2437189" cy="18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05" y="3691643"/>
            <a:ext cx="2254352" cy="1529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487" y="1400797"/>
            <a:ext cx="3051434" cy="1664268"/>
          </a:xfrm>
          <a:prstGeom prst="rect">
            <a:avLst/>
          </a:prstGeom>
        </p:spPr>
      </p:pic>
      <p:pic>
        <p:nvPicPr>
          <p:cNvPr id="10" name="Picture 9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8690B724-EA63-4713-8C74-A9DE18EE3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8887" y="3620018"/>
            <a:ext cx="2230147" cy="167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3849" y="3117038"/>
            <a:ext cx="231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Insulation Failure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0452" y="3117038"/>
            <a:ext cx="2591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Delamination/</a:t>
            </a:r>
            <a:r>
              <a:rPr lang="en-US" sz="1400" i="1" err="1">
                <a:latin typeface="Century Gothic" panose="020B0502020202020204" pitchFamily="34" charset="0"/>
                <a:cs typeface="Courier New" panose="02070309020205020404" pitchFamily="49" charset="0"/>
              </a:rPr>
              <a:t>Debonding</a:t>
            </a:r>
            <a:endParaRPr lang="en-US" sz="1400" i="1">
              <a:latin typeface="Century Gothic" panose="020B0502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4902" y="3117038"/>
            <a:ext cx="1565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Shear/Mixed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42393" y="5303464"/>
            <a:ext cx="188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Longitudinal Filament Cracks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1293" y="3660259"/>
            <a:ext cx="2836398" cy="15921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6948" y="5303464"/>
            <a:ext cx="183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‘Radial’ Filament Cracks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21537" y="5303464"/>
            <a:ext cx="188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‘Chopped’</a:t>
            </a:r>
          </a:p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Filaments</a:t>
            </a:r>
          </a:p>
        </p:txBody>
      </p:sp>
    </p:spTree>
    <p:extLst>
      <p:ext uri="{BB962C8B-B14F-4D97-AF65-F5344CB8AC3E}">
        <p14:creationId xmlns:p14="http://schemas.microsoft.com/office/powerpoint/2010/main" val="1197927884"/>
      </p:ext>
    </p:extLst>
  </p:cSld>
  <p:clrMapOvr>
    <a:masterClrMapping/>
  </p:clrMapOvr>
</p:sld>
</file>

<file path=ppt/theme/theme1.xml><?xml version="1.0" encoding="utf-8"?>
<a:theme xmlns:a="http://schemas.openxmlformats.org/drawingml/2006/main" name="LBNL_Template_0324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172D639-6CA3-4E44-9C1B-E4BE1D628E63}" vid="{195C298B-F8E0-44C0-857F-FA4F3076944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 Template</Template>
  <TotalTime>32386</TotalTime>
  <Words>3347</Words>
  <Application>Microsoft Macintosh PowerPoint</Application>
  <PresentationFormat>On-screen Show (4:3)</PresentationFormat>
  <Paragraphs>449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-apple-system</vt:lpstr>
      <vt:lpstr>Arial</vt:lpstr>
      <vt:lpstr>Calibri</vt:lpstr>
      <vt:lpstr>Cambria Math</vt:lpstr>
      <vt:lpstr>Century Gothic</vt:lpstr>
      <vt:lpstr>Comic Sans MS</vt:lpstr>
      <vt:lpstr>Consolas</vt:lpstr>
      <vt:lpstr>Courier New</vt:lpstr>
      <vt:lpstr>Lucida Grande</vt:lpstr>
      <vt:lpstr>LBNL_Template_032411</vt:lpstr>
      <vt:lpstr>Computing Training and Strength of Nb3Sn Coils</vt:lpstr>
      <vt:lpstr>Outline</vt:lpstr>
      <vt:lpstr>Outline</vt:lpstr>
      <vt:lpstr>Introduction</vt:lpstr>
      <vt:lpstr>Outline</vt:lpstr>
      <vt:lpstr>Cable Stack Model</vt:lpstr>
      <vt:lpstr>3D RVE Model</vt:lpstr>
      <vt:lpstr>Outline</vt:lpstr>
      <vt:lpstr>Coil Failure Modes – Work in Progress</vt:lpstr>
      <vt:lpstr>Coils – Failure Criteria – State-of-art</vt:lpstr>
      <vt:lpstr>Composite Strength - Criteria</vt:lpstr>
      <vt:lpstr>An Orthotropic Failure Criterion</vt:lpstr>
      <vt:lpstr>Strand Strength – Longitudinal Loads</vt:lpstr>
      <vt:lpstr>Strength Computation – 1D Loading</vt:lpstr>
      <vt:lpstr>Strength Computation – 2D Loading</vt:lpstr>
      <vt:lpstr>Outline</vt:lpstr>
      <vt:lpstr>Debonding and Training</vt:lpstr>
      <vt:lpstr>CCT FE Model Description</vt:lpstr>
      <vt:lpstr>CCT – Interface Failure During Powering</vt:lpstr>
      <vt:lpstr>Strain Gauge Comparison</vt:lpstr>
      <vt:lpstr>CCT Training Model</vt:lpstr>
      <vt:lpstr>Enthalpy Margin - Thermal Model</vt:lpstr>
      <vt:lpstr>CCT Training Model – Steps</vt:lpstr>
      <vt:lpstr>CCT Training Model - Results</vt:lpstr>
      <vt:lpstr>CCT Training Model - Energies</vt:lpstr>
      <vt:lpstr>Outline</vt:lpstr>
      <vt:lpstr>MDP Software</vt:lpstr>
      <vt:lpstr>Conclusion</vt:lpstr>
      <vt:lpstr>Extra</vt:lpstr>
      <vt:lpstr>Magnet Modelling Strategies</vt:lpstr>
      <vt:lpstr>Constitutive Equations in Magnet Models</vt:lpstr>
      <vt:lpstr>FE Coil Models</vt:lpstr>
      <vt:lpstr>Cable Stacks – Typical Measurements</vt:lpstr>
      <vt:lpstr>Ic Reduction – Sample Holder</vt:lpstr>
      <vt:lpstr>MQXF - Ic Reduction</vt:lpstr>
      <vt:lpstr>TFD - Load Line Margin with Strain</vt:lpstr>
      <vt:lpstr>Strain Function as Degradation Limit</vt:lpstr>
      <vt:lpstr>Interfaces – Measurements</vt:lpstr>
      <vt:lpstr>CCT4 – Interface Failure During Powering</vt:lpstr>
      <vt:lpstr>Reinforced Composites – Failure Modes</vt:lpstr>
      <vt:lpstr>CCT Magnets for the MDP Program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Anderssen</dc:creator>
  <cp:lastModifiedBy>Giorgio Vallone</cp:lastModifiedBy>
  <cp:revision>2004</cp:revision>
  <cp:lastPrinted>2018-11-28T09:31:16Z</cp:lastPrinted>
  <dcterms:created xsi:type="dcterms:W3CDTF">2018-01-11T04:00:47Z</dcterms:created>
  <dcterms:modified xsi:type="dcterms:W3CDTF">2023-03-21T15:26:24Z</dcterms:modified>
</cp:coreProperties>
</file>