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889" r:id="rId3"/>
    <p:sldId id="957" r:id="rId4"/>
    <p:sldId id="958" r:id="rId5"/>
    <p:sldId id="1745" r:id="rId6"/>
    <p:sldId id="1768" r:id="rId7"/>
    <p:sldId id="1742" r:id="rId8"/>
    <p:sldId id="1626" r:id="rId9"/>
    <p:sldId id="1644" r:id="rId10"/>
    <p:sldId id="1757" r:id="rId11"/>
    <p:sldId id="1737" r:id="rId12"/>
    <p:sldId id="1712" r:id="rId13"/>
    <p:sldId id="1713" r:id="rId14"/>
    <p:sldId id="1697" r:id="rId15"/>
    <p:sldId id="1758" r:id="rId16"/>
    <p:sldId id="1740" r:id="rId17"/>
    <p:sldId id="1699" r:id="rId18"/>
    <p:sldId id="1739" r:id="rId19"/>
    <p:sldId id="1702" r:id="rId20"/>
    <p:sldId id="1759" r:id="rId21"/>
    <p:sldId id="1763" r:id="rId22"/>
    <p:sldId id="1769" r:id="rId23"/>
    <p:sldId id="1730" r:id="rId24"/>
    <p:sldId id="1729" r:id="rId25"/>
    <p:sldId id="1724" r:id="rId26"/>
    <p:sldId id="1747" r:id="rId27"/>
    <p:sldId id="1764" r:id="rId28"/>
    <p:sldId id="1765" r:id="rId29"/>
    <p:sldId id="1727" r:id="rId30"/>
    <p:sldId id="1766" r:id="rId31"/>
    <p:sldId id="1756" r:id="rId32"/>
    <p:sldId id="1767" r:id="rId33"/>
    <p:sldId id="1746" r:id="rId34"/>
    <p:sldId id="960" r:id="rId35"/>
    <p:sldId id="1735" r:id="rId36"/>
    <p:sldId id="1624" r:id="rId37"/>
    <p:sldId id="172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839" autoAdjust="0"/>
    <p:restoredTop sz="94660"/>
  </p:normalViewPr>
  <p:slideViewPr>
    <p:cSldViewPr>
      <p:cViewPr varScale="1">
        <p:scale>
          <a:sx n="96" d="100"/>
          <a:sy n="96" d="100"/>
        </p:scale>
        <p:origin x="90" y="3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conferences.lbl.gov/category/100/&amp;sa=D&amp;source=calendar&amp;ust=1646504808289996&amp;usg=AOvVaw3kH_dvTuM1KyhHkHQyoqb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2023 MDP Collaboration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B250FE-A5B0-41C5-8D16-DD2B89861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8464" r="5159" b="8147"/>
          <a:stretch/>
        </p:blipFill>
        <p:spPr>
          <a:xfrm>
            <a:off x="198465" y="2768787"/>
            <a:ext cx="3732977" cy="2347775"/>
          </a:xfr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015DC7-4B41-4C1F-830F-6FBE48738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5" b="5480"/>
          <a:stretch/>
        </p:blipFill>
        <p:spPr>
          <a:xfrm>
            <a:off x="1256018" y="3225617"/>
            <a:ext cx="1633870" cy="1459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D5352-5192-4D79-BDF3-337F8156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…about a year later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277FA-FAA9-4776-B226-E8EF728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D73CF-5A4A-4497-A07A-58EBBDDC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A2505-4760-4624-9660-D73D6C1E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7C2A998-0460-4904-BD9C-A0C0448596D5}"/>
              </a:ext>
            </a:extLst>
          </p:cNvPr>
          <p:cNvGrpSpPr/>
          <p:nvPr/>
        </p:nvGrpSpPr>
        <p:grpSpPr>
          <a:xfrm>
            <a:off x="8775486" y="2939022"/>
            <a:ext cx="2545569" cy="1888648"/>
            <a:chOff x="8807015" y="2476456"/>
            <a:chExt cx="2545569" cy="188864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75746F-C53B-41BB-A99C-5D758B7325E5}"/>
                </a:ext>
              </a:extLst>
            </p:cNvPr>
            <p:cNvGrpSpPr/>
            <p:nvPr/>
          </p:nvGrpSpPr>
          <p:grpSpPr>
            <a:xfrm>
              <a:off x="8807015" y="2476456"/>
              <a:ext cx="2545569" cy="1888648"/>
              <a:chOff x="9063518" y="2476456"/>
              <a:chExt cx="2545569" cy="188864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44F2D97-D0CF-4B0C-80C1-7AFD148F32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3544" t="46734" r="16914" b="14300"/>
              <a:stretch/>
            </p:blipFill>
            <p:spPr>
              <a:xfrm>
                <a:off x="9063518" y="2476456"/>
                <a:ext cx="2545569" cy="1888648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CE49327-23BB-4194-8C18-0E57266980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90153" y="3174952"/>
                <a:ext cx="548640" cy="54864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08AFF3A-CAC3-4F0E-9DEE-87A9F7BA758C}"/>
                </a:ext>
              </a:extLst>
            </p:cNvPr>
            <p:cNvCxnSpPr/>
            <p:nvPr/>
          </p:nvCxnSpPr>
          <p:spPr>
            <a:xfrm>
              <a:off x="9552384" y="2600582"/>
              <a:ext cx="0" cy="16973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3F9BF4A-7E7E-4055-991E-2378E48C7FC9}"/>
                </a:ext>
              </a:extLst>
            </p:cNvPr>
            <p:cNvCxnSpPr/>
            <p:nvPr/>
          </p:nvCxnSpPr>
          <p:spPr>
            <a:xfrm>
              <a:off x="10660186" y="2600582"/>
              <a:ext cx="0" cy="16973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2844E2-8501-44D7-A74F-28551C598B3F}"/>
              </a:ext>
            </a:extLst>
          </p:cNvPr>
          <p:cNvCxnSpPr>
            <a:cxnSpLocks/>
          </p:cNvCxnSpPr>
          <p:nvPr/>
        </p:nvCxnSpPr>
        <p:spPr>
          <a:xfrm>
            <a:off x="5200375" y="2919767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CCC196-1894-4B2E-8F97-DAA8820477E8}"/>
              </a:ext>
            </a:extLst>
          </p:cNvPr>
          <p:cNvCxnSpPr>
            <a:cxnSpLocks/>
          </p:cNvCxnSpPr>
          <p:nvPr/>
        </p:nvCxnSpPr>
        <p:spPr>
          <a:xfrm>
            <a:off x="5352775" y="3072167"/>
            <a:ext cx="1296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FF8C63-49E8-4DF5-B289-C4D6D4EBB739}"/>
              </a:ext>
            </a:extLst>
          </p:cNvPr>
          <p:cNvCxnSpPr>
            <a:cxnSpLocks/>
          </p:cNvCxnSpPr>
          <p:nvPr/>
        </p:nvCxnSpPr>
        <p:spPr>
          <a:xfrm>
            <a:off x="5237273" y="3678779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3DD8C0-4F08-47BF-B7A1-C94EB51AE555}"/>
              </a:ext>
            </a:extLst>
          </p:cNvPr>
          <p:cNvCxnSpPr>
            <a:cxnSpLocks/>
          </p:cNvCxnSpPr>
          <p:nvPr/>
        </p:nvCxnSpPr>
        <p:spPr>
          <a:xfrm>
            <a:off x="5249072" y="4433896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0F3D00-662C-4B73-B3D8-BFA1E54AAB42}"/>
              </a:ext>
            </a:extLst>
          </p:cNvPr>
          <p:cNvCxnSpPr>
            <a:cxnSpLocks/>
          </p:cNvCxnSpPr>
          <p:nvPr/>
        </p:nvCxnSpPr>
        <p:spPr>
          <a:xfrm>
            <a:off x="5248089" y="4816371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652656A-3EC9-43AD-A690-2531C322C209}"/>
              </a:ext>
            </a:extLst>
          </p:cNvPr>
          <p:cNvGrpSpPr/>
          <p:nvPr/>
        </p:nvGrpSpPr>
        <p:grpSpPr>
          <a:xfrm>
            <a:off x="4551331" y="2675299"/>
            <a:ext cx="3090966" cy="2466942"/>
            <a:chOff x="2260660" y="2151636"/>
            <a:chExt cx="3090966" cy="246694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A9781CE-A398-43AD-93FF-DB25555C1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1" t="12538" r="15335" b="17713"/>
            <a:stretch/>
          </p:blipFill>
          <p:spPr>
            <a:xfrm>
              <a:off x="2260660" y="2151636"/>
              <a:ext cx="3090966" cy="2466942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FF0BA43-4849-4008-929A-853F4A02E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9063" y="3136319"/>
              <a:ext cx="548640" cy="5486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DCE32537-41BD-4A22-A96B-36AD09B298E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79335" y="2766346"/>
              <a:ext cx="1138574" cy="147489"/>
            </a:xfrm>
            <a:prstGeom prst="bentConnector3">
              <a:avLst>
                <a:gd name="adj1" fmla="val 6761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77B68DC2-120B-475E-96B4-23FF3E6CED1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700305" y="3884603"/>
              <a:ext cx="1098331" cy="145782"/>
            </a:xfrm>
            <a:prstGeom prst="bentConnector3">
              <a:avLst>
                <a:gd name="adj1" fmla="val 35498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8572B02F-72CB-487C-A336-E5C4B07E0CB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87750" y="2777488"/>
              <a:ext cx="1137663" cy="149718"/>
            </a:xfrm>
            <a:prstGeom prst="bentConnector3">
              <a:avLst>
                <a:gd name="adj1" fmla="val 6659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5E960064-CBCE-4BC4-8CBC-388EE7175C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20042" y="3882792"/>
              <a:ext cx="1081664" cy="158299"/>
            </a:xfrm>
            <a:prstGeom prst="bentConnector3">
              <a:avLst>
                <a:gd name="adj1" fmla="val 3527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37B309E-5BF0-4B02-91B4-E883E27161D5}"/>
              </a:ext>
            </a:extLst>
          </p:cNvPr>
          <p:cNvGrpSpPr/>
          <p:nvPr/>
        </p:nvGrpSpPr>
        <p:grpSpPr>
          <a:xfrm>
            <a:off x="6080220" y="2469776"/>
            <a:ext cx="984346" cy="347449"/>
            <a:chOff x="11113817" y="1828580"/>
            <a:chExt cx="984346" cy="3164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30E4F9-B001-414D-89A7-D97585EB5108}"/>
                </a:ext>
              </a:extLst>
            </p:cNvPr>
            <p:cNvCxnSpPr>
              <a:cxnSpLocks/>
            </p:cNvCxnSpPr>
            <p:nvPr/>
          </p:nvCxnSpPr>
          <p:spPr>
            <a:xfrm>
              <a:off x="11605387" y="1828580"/>
              <a:ext cx="0" cy="28596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AE7A525-E0F2-4371-99D8-E26385FD47A3}"/>
                </a:ext>
              </a:extLst>
            </p:cNvPr>
            <p:cNvSpPr txBox="1"/>
            <p:nvPr/>
          </p:nvSpPr>
          <p:spPr>
            <a:xfrm>
              <a:off x="11612581" y="1834951"/>
              <a:ext cx="485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LTS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998A45D-3004-4C97-A180-BDBE0E9FB741}"/>
                </a:ext>
              </a:extLst>
            </p:cNvPr>
            <p:cNvSpPr txBox="1"/>
            <p:nvPr/>
          </p:nvSpPr>
          <p:spPr>
            <a:xfrm>
              <a:off x="11113817" y="1837259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7BE05CD-F1D1-45DA-9D70-1D3DB3801715}"/>
              </a:ext>
            </a:extLst>
          </p:cNvPr>
          <p:cNvGrpSpPr/>
          <p:nvPr/>
        </p:nvGrpSpPr>
        <p:grpSpPr>
          <a:xfrm>
            <a:off x="10141049" y="2591154"/>
            <a:ext cx="984346" cy="432048"/>
            <a:chOff x="11113817" y="1772816"/>
            <a:chExt cx="984346" cy="432048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32BFDB5-232D-4256-98AB-ED48ED799F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05387" y="1772816"/>
              <a:ext cx="7194" cy="43204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6C00E4-CEAC-494A-9606-F4A54BBCE065}"/>
                </a:ext>
              </a:extLst>
            </p:cNvPr>
            <p:cNvSpPr txBox="1"/>
            <p:nvPr/>
          </p:nvSpPr>
          <p:spPr>
            <a:xfrm>
              <a:off x="11612581" y="1834951"/>
              <a:ext cx="485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LTS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5F3DFE-6A3A-4340-B2E5-E9CF521ECB80}"/>
                </a:ext>
              </a:extLst>
            </p:cNvPr>
            <p:cNvSpPr txBox="1"/>
            <p:nvPr/>
          </p:nvSpPr>
          <p:spPr>
            <a:xfrm>
              <a:off x="11113817" y="1837259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HTS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5B3EE6A-BDD3-4538-BE53-F09B56020EE0}"/>
              </a:ext>
            </a:extLst>
          </p:cNvPr>
          <p:cNvSpPr/>
          <p:nvPr/>
        </p:nvSpPr>
        <p:spPr>
          <a:xfrm>
            <a:off x="119336" y="2420888"/>
            <a:ext cx="3914038" cy="2742941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DEA414-5899-43DA-B484-24A6C860EA36}"/>
              </a:ext>
            </a:extLst>
          </p:cNvPr>
          <p:cNvSpPr>
            <a:spLocks noChangeAspect="1"/>
          </p:cNvSpPr>
          <p:nvPr/>
        </p:nvSpPr>
        <p:spPr>
          <a:xfrm>
            <a:off x="1801523" y="3678079"/>
            <a:ext cx="548640" cy="54864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DA07D65-3B62-4AF9-BAE2-AFD47C711DD2}"/>
              </a:ext>
            </a:extLst>
          </p:cNvPr>
          <p:cNvSpPr/>
          <p:nvPr/>
        </p:nvSpPr>
        <p:spPr>
          <a:xfrm>
            <a:off x="4107856" y="2427528"/>
            <a:ext cx="3914038" cy="2742941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A6F8193-90CD-4997-9ECF-C09B3CD5EFC4}"/>
              </a:ext>
            </a:extLst>
          </p:cNvPr>
          <p:cNvSpPr/>
          <p:nvPr/>
        </p:nvSpPr>
        <p:spPr>
          <a:xfrm>
            <a:off x="8102390" y="2427528"/>
            <a:ext cx="3914038" cy="2742941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BB4A59F-ADFE-45D0-89D6-B3D89372722B}"/>
              </a:ext>
            </a:extLst>
          </p:cNvPr>
          <p:cNvGrpSpPr/>
          <p:nvPr/>
        </p:nvGrpSpPr>
        <p:grpSpPr>
          <a:xfrm>
            <a:off x="1857990" y="2736389"/>
            <a:ext cx="984346" cy="347449"/>
            <a:chOff x="11113817" y="1828580"/>
            <a:chExt cx="984346" cy="316456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23229CF-8BC5-408D-94B0-4F6D73869DFC}"/>
                </a:ext>
              </a:extLst>
            </p:cNvPr>
            <p:cNvCxnSpPr>
              <a:cxnSpLocks/>
            </p:cNvCxnSpPr>
            <p:nvPr/>
          </p:nvCxnSpPr>
          <p:spPr>
            <a:xfrm>
              <a:off x="11605387" y="1828580"/>
              <a:ext cx="0" cy="28596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3C043A1-9E1A-473D-B55E-2587BBB5410F}"/>
                </a:ext>
              </a:extLst>
            </p:cNvPr>
            <p:cNvSpPr txBox="1"/>
            <p:nvPr/>
          </p:nvSpPr>
          <p:spPr>
            <a:xfrm>
              <a:off x="11612581" y="1834951"/>
              <a:ext cx="485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LTS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9C6404D-02BB-4C1E-BBC2-F81F85A60587}"/>
                </a:ext>
              </a:extLst>
            </p:cNvPr>
            <p:cNvSpPr txBox="1"/>
            <p:nvPr/>
          </p:nvSpPr>
          <p:spPr>
            <a:xfrm>
              <a:off x="11113817" y="1837259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90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5428-9FD4-468E-B556-058F07D3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Cos-theta design</a:t>
            </a:r>
            <a:br>
              <a:rPr lang="en-US" dirty="0"/>
            </a:br>
            <a:r>
              <a:rPr lang="en-US" dirty="0"/>
              <a:t>Magnetic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22D5-DC69-4995-B5F5-B8E3A5FD2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096000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inner diameter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60 mm</a:t>
            </a:r>
            <a:endParaRPr lang="en-US" dirty="0"/>
          </a:p>
          <a:p>
            <a:pPr lvl="1"/>
            <a:r>
              <a:rPr lang="en-US" dirty="0"/>
              <a:t>Internal support structure</a:t>
            </a:r>
          </a:p>
          <a:p>
            <a:r>
              <a:rPr lang="en-US" dirty="0"/>
              <a:t>Design constraint: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double-layer coils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 layers</a:t>
            </a:r>
            <a:r>
              <a:rPr lang="en-US" dirty="0"/>
              <a:t>, with cables 18 to 24 mm wide</a:t>
            </a:r>
          </a:p>
          <a:p>
            <a:pPr lvl="1"/>
            <a:r>
              <a:rPr lang="it-IT" dirty="0"/>
              <a:t>2 layer HTS, 4 layer LTS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: CCT-like or “single turn” SMCT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  <a:r>
              <a:rPr lang="en-US" dirty="0"/>
              <a:t>: SMCT design + CT</a:t>
            </a:r>
          </a:p>
          <a:p>
            <a:r>
              <a:rPr lang="en-US" dirty="0">
                <a:sym typeface="Wingdings" panose="05000000000000000000" pitchFamily="2" charset="2"/>
              </a:rPr>
              <a:t>Field quality requirements met</a:t>
            </a:r>
          </a:p>
          <a:p>
            <a:r>
              <a:rPr lang="en-US" dirty="0"/>
              <a:t>Load-line % 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80%</a:t>
            </a:r>
            <a:r>
              <a:rPr lang="en-US" dirty="0"/>
              <a:t> for HTS,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80%</a:t>
            </a:r>
            <a:r>
              <a:rPr lang="en-US" dirty="0"/>
              <a:t> for 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4086-7398-4EAB-AE8C-578FAE17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3511-603A-4E7D-926F-BDE6DF33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2334F-D3B5-4C3B-AEA5-7F83C16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77CF75-9EC9-41C8-A9B8-2A6F6AA7A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10773" r="899" b="1854"/>
          <a:stretch/>
        </p:blipFill>
        <p:spPr bwMode="auto">
          <a:xfrm>
            <a:off x="6705600" y="1982067"/>
            <a:ext cx="5486400" cy="3413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311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DC9D-005E-467E-BCFA-BC0D9506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Cos-theta design</a:t>
            </a:r>
            <a:br>
              <a:rPr lang="en-US" dirty="0"/>
            </a:br>
            <a:r>
              <a:rPr lang="en-US" dirty="0"/>
              <a:t>Mechanical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3B1EA-0CFA-47C4-8B7A-11D77F85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8079931" cy="3510666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Assumptions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Infinitely rigid yoke, deformable SS coil support parts</a:t>
            </a:r>
          </a:p>
          <a:p>
            <a:pPr lvl="1"/>
            <a:r>
              <a:rPr lang="en-US" dirty="0"/>
              <a:t>No pre-stress, no cool-down, only </a:t>
            </a:r>
            <a:r>
              <a:rPr lang="en-US" dirty="0" err="1"/>
              <a:t>e.m.</a:t>
            </a:r>
            <a:r>
              <a:rPr lang="en-US" dirty="0"/>
              <a:t> forces</a:t>
            </a:r>
          </a:p>
          <a:p>
            <a:pPr lvl="1"/>
            <a:r>
              <a:rPr lang="en-US" dirty="0"/>
              <a:t>Coil turn allowed to slide and separate from structure</a:t>
            </a:r>
          </a:p>
          <a:p>
            <a:r>
              <a:rPr lang="en-US" dirty="0"/>
              <a:t>5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spars</a:t>
            </a:r>
            <a:r>
              <a:rPr lang="en-US" dirty="0"/>
              <a:t> (mandrels)</a:t>
            </a:r>
          </a:p>
          <a:p>
            <a:r>
              <a:rPr lang="en-US" dirty="0"/>
              <a:t>Several iterations carried out</a:t>
            </a:r>
          </a:p>
          <a:p>
            <a:pPr lvl="1"/>
            <a:r>
              <a:rPr lang="en-US" dirty="0"/>
              <a:t>Non need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force interception </a:t>
            </a:r>
            <a:r>
              <a:rPr lang="en-US" dirty="0"/>
              <a:t>in the outermost layers</a:t>
            </a:r>
          </a:p>
          <a:p>
            <a:pPr lvl="1"/>
            <a:r>
              <a:rPr lang="en-US" dirty="0"/>
              <a:t>But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CCT-type</a:t>
            </a:r>
            <a:r>
              <a:rPr lang="en-US" dirty="0"/>
              <a:t> of interception in inner most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67CA4-B5BD-4BE3-AED5-A932772A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CC02-3423-4A4D-AE71-225C6CA8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8A420-E9BD-4438-A80E-5A3889068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E6FC87D5-A9F0-4C18-ABB0-8E0A4372D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18"/>
          <a:stretch/>
        </p:blipFill>
        <p:spPr>
          <a:xfrm>
            <a:off x="8689531" y="1662586"/>
            <a:ext cx="2905671" cy="2880000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B6879A7C-0B51-43E7-921B-71FBB9FDF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" t="1082" b="69086"/>
          <a:stretch/>
        </p:blipFill>
        <p:spPr>
          <a:xfrm>
            <a:off x="596798" y="4854694"/>
            <a:ext cx="5436870" cy="1289919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2EB24DB-78D7-46DE-8DF9-A058D1265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" t="31525" r="878" b="33937"/>
          <a:stretch/>
        </p:blipFill>
        <p:spPr>
          <a:xfrm>
            <a:off x="6386287" y="4893574"/>
            <a:ext cx="5063656" cy="13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0A6F-D9F5-431A-A2CF-4D6FB82D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Cos-theta design</a:t>
            </a:r>
            <a:br>
              <a:rPr lang="en-US" dirty="0"/>
            </a:br>
            <a:r>
              <a:rPr lang="en-US" dirty="0"/>
              <a:t>Mechanical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FDF44-5C2F-4D65-9473-B9E3527F2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808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Significant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deformation</a:t>
            </a:r>
            <a:r>
              <a:rPr lang="en-US" dirty="0"/>
              <a:t> (large </a:t>
            </a:r>
            <a:r>
              <a:rPr lang="en-US" dirty="0" err="1"/>
              <a:t>displ</a:t>
            </a:r>
            <a:r>
              <a:rPr lang="en-US" dirty="0"/>
              <a:t>. scaling) of the coil support structure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induced stress </a:t>
            </a:r>
            <a:r>
              <a:rPr lang="en-US" dirty="0">
                <a:sym typeface="Wingdings" panose="05000000000000000000" pitchFamily="2" charset="2"/>
              </a:rPr>
              <a:t>on the coil blocks/turns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FE466-B531-4E71-AABD-A19C32EF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DB9F6-B6F4-443A-A64C-955546EF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619BB-1AFC-4FB4-8ABA-6A275E65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27748-4CFA-44F4-9F2C-497149A5F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2520097"/>
            <a:ext cx="2286000" cy="171927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2ED08-E2F5-4E83-955A-39A1457CC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308650"/>
            <a:ext cx="2286000" cy="171927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606D8FE-27F8-422A-950A-6E201622E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75" y="4290103"/>
            <a:ext cx="2286000" cy="171927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6FFCF3-FE94-4F6C-96B0-DF2F21E57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608" y="2520099"/>
            <a:ext cx="2286000" cy="171927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2" name="Picture 11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3EF89F7F-56BC-48C8-9B95-524384FED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011" y="2520096"/>
            <a:ext cx="2286000" cy="171927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C3BEFD4-72A3-410E-B69B-30A95C5C56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011" y="4314387"/>
            <a:ext cx="2286000" cy="171927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A9AD703-4E54-4C23-A650-BFB2D79A72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4308651"/>
            <a:ext cx="2286000" cy="171927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5" name="Picture 14" descr="A picture containing text, accessory, balloon, aircraft&#10;&#10;Description automatically generated">
            <a:extLst>
              <a:ext uri="{FF2B5EF4-FFF2-40B4-BE49-F238E27FC236}">
                <a16:creationId xmlns:a16="http://schemas.microsoft.com/office/drawing/2014/main" id="{766766FC-9289-4024-B2C6-CCD5EC5D6C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385" y="2520097"/>
            <a:ext cx="2286000" cy="171927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6044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2D1C-8630-4444-94C9-3A7C81ED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Cos-theta design</a:t>
            </a:r>
            <a:br>
              <a:rPr lang="en-US" dirty="0"/>
            </a:br>
            <a:r>
              <a:rPr lang="en-US" dirty="0"/>
              <a:t>Mechanical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BA8F9-D713-407B-B12D-2DB96CFA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340920"/>
          </a:xfrm>
        </p:spPr>
        <p:txBody>
          <a:bodyPr>
            <a:normAutofit fontScale="92500"/>
          </a:bodyPr>
          <a:lstStyle/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, only small areas above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120 MPa </a:t>
            </a:r>
            <a:r>
              <a:rPr lang="en-US" dirty="0"/>
              <a:t>of VM stress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  <a:r>
              <a:rPr lang="en-US" dirty="0"/>
              <a:t>, stress within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180 MPa </a:t>
            </a:r>
            <a:r>
              <a:rPr lang="en-US" dirty="0"/>
              <a:t>limits (except few corner effects)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CF715-913B-4CE9-81A1-CBD49609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8D968-24F6-4946-B026-B6CF72A2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52167-5EFB-4513-8F9C-E004A836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EA96792-0F99-4170-E5D8-6FAD90F5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924942"/>
            <a:ext cx="4129928" cy="310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24E04-649D-4664-9514-A26B38D28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2924942"/>
            <a:ext cx="413376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8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7E04-2DED-455C-95E5-788D293F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Cos-theta design</a:t>
            </a:r>
            <a:br>
              <a:rPr lang="en-US" dirty="0"/>
            </a:br>
            <a:r>
              <a:rPr lang="en-US" dirty="0"/>
              <a:t>Quench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86711-9440-4F71-8478-EFD8F0C87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22504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Preliminary work done on CT</a:t>
            </a:r>
          </a:p>
          <a:p>
            <a:pPr lvl="1"/>
            <a:r>
              <a:rPr lang="en-US" dirty="0"/>
              <a:t>See V. </a:t>
            </a:r>
            <a:r>
              <a:rPr lang="en-US" dirty="0" err="1"/>
              <a:t>Marinozzi</a:t>
            </a:r>
            <a:r>
              <a:rPr lang="en-US" dirty="0"/>
              <a:t> presentation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 m </a:t>
            </a:r>
            <a:r>
              <a:rPr lang="en-US" dirty="0"/>
              <a:t>long model studied </a:t>
            </a:r>
          </a:p>
          <a:p>
            <a:endParaRPr lang="en-US" dirty="0"/>
          </a:p>
          <a:p>
            <a:r>
              <a:rPr lang="en-US" dirty="0"/>
              <a:t>With CLIQ and dump resistor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400 K </a:t>
            </a:r>
            <a:r>
              <a:rPr lang="en-US" dirty="0"/>
              <a:t>in the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endParaRPr lang="en-US" dirty="0"/>
          </a:p>
          <a:p>
            <a:r>
              <a:rPr lang="en-US" dirty="0"/>
              <a:t>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challenging </a:t>
            </a:r>
            <a:r>
              <a:rPr lang="en-US" dirty="0"/>
              <a:t>(like everything else with 20 T hybrids), further work needed, but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 a showstopper 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210C-755A-4A92-B106-781C6E14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CDB44-113F-4003-8871-CE3D24F8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E2C9-A6AE-4C75-8919-606C0066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3507E-060E-3236-27AC-C615B3E5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907265"/>
            <a:ext cx="4871864" cy="35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5428-9FD4-468E-B556-058F07D3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 design</a:t>
            </a:r>
            <a:br>
              <a:rPr lang="en-US" dirty="0"/>
            </a:br>
            <a:r>
              <a:rPr lang="en-US" dirty="0"/>
              <a:t>Magnetic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22D5-DC69-4995-B5F5-B8E3A5FD2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638528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inner diameter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70 mm</a:t>
            </a:r>
            <a:endParaRPr lang="en-US" dirty="0"/>
          </a:p>
          <a:p>
            <a:pPr lvl="1"/>
            <a:r>
              <a:rPr lang="en-US" dirty="0"/>
              <a:t>Internal support structure</a:t>
            </a:r>
          </a:p>
          <a:p>
            <a:r>
              <a:rPr lang="en-US" dirty="0"/>
              <a:t>Design constraint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double-layer coils</a:t>
            </a:r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HD2/FRESCA2 </a:t>
            </a:r>
            <a:r>
              <a:rPr lang="en-US" dirty="0"/>
              <a:t>style coil</a:t>
            </a:r>
          </a:p>
          <a:p>
            <a:r>
              <a:rPr lang="en-US" dirty="0"/>
              <a:t>3 double-layer coils, with 15 mm wide cable</a:t>
            </a:r>
          </a:p>
          <a:p>
            <a:r>
              <a:rPr lang="en-US" dirty="0">
                <a:sym typeface="Wingdings" panose="05000000000000000000" pitchFamily="2" charset="2"/>
              </a:rPr>
              <a:t>Field quality requirements met</a:t>
            </a:r>
          </a:p>
          <a:p>
            <a:r>
              <a:rPr lang="en-US" dirty="0"/>
              <a:t>Load-line %: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75%</a:t>
            </a:r>
            <a:r>
              <a:rPr lang="en-US" dirty="0"/>
              <a:t> for HTS,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84%</a:t>
            </a:r>
            <a:r>
              <a:rPr lang="en-US" dirty="0"/>
              <a:t> for LTS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/>
              <a:t>: “insertion” of HTS coil inside LTS coils, grading and splicing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4086-7398-4EAB-AE8C-578FAE17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3511-603A-4E7D-926F-BDE6DF33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2334F-D3B5-4C3B-AEA5-7F83C16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98A183-66EF-4AB6-B999-85FE85431BCE}"/>
              </a:ext>
            </a:extLst>
          </p:cNvPr>
          <p:cNvCxnSpPr>
            <a:cxnSpLocks/>
          </p:cNvCxnSpPr>
          <p:nvPr/>
        </p:nvCxnSpPr>
        <p:spPr>
          <a:xfrm>
            <a:off x="8400256" y="2481082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ACCE6B-A35F-439B-8417-47881FE14DCE}"/>
              </a:ext>
            </a:extLst>
          </p:cNvPr>
          <p:cNvCxnSpPr>
            <a:cxnSpLocks/>
          </p:cNvCxnSpPr>
          <p:nvPr/>
        </p:nvCxnSpPr>
        <p:spPr>
          <a:xfrm>
            <a:off x="8552656" y="2633482"/>
            <a:ext cx="1296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6CAD89-1E01-46E3-83F1-3499D20CC9BB}"/>
              </a:ext>
            </a:extLst>
          </p:cNvPr>
          <p:cNvCxnSpPr>
            <a:cxnSpLocks/>
          </p:cNvCxnSpPr>
          <p:nvPr/>
        </p:nvCxnSpPr>
        <p:spPr>
          <a:xfrm>
            <a:off x="8438137" y="2857619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1C223E-5A6A-4CD1-9D37-1736E776FF18}"/>
              </a:ext>
            </a:extLst>
          </p:cNvPr>
          <p:cNvCxnSpPr>
            <a:cxnSpLocks/>
          </p:cNvCxnSpPr>
          <p:nvPr/>
        </p:nvCxnSpPr>
        <p:spPr>
          <a:xfrm>
            <a:off x="8437154" y="3240094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EF4D95-31A4-4CE3-9A79-8E41973AB77A}"/>
              </a:ext>
            </a:extLst>
          </p:cNvPr>
          <p:cNvCxnSpPr>
            <a:cxnSpLocks/>
          </p:cNvCxnSpPr>
          <p:nvPr/>
        </p:nvCxnSpPr>
        <p:spPr>
          <a:xfrm>
            <a:off x="8448953" y="3995211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644B00-D1D9-4FE0-AF5B-F676BDECF2BA}"/>
              </a:ext>
            </a:extLst>
          </p:cNvPr>
          <p:cNvCxnSpPr>
            <a:cxnSpLocks/>
          </p:cNvCxnSpPr>
          <p:nvPr/>
        </p:nvCxnSpPr>
        <p:spPr>
          <a:xfrm>
            <a:off x="8447970" y="4377686"/>
            <a:ext cx="2880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D261116-D1E3-46CE-BFCD-8121190D2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273" r="2064" b="3240"/>
          <a:stretch/>
        </p:blipFill>
        <p:spPr bwMode="auto">
          <a:xfrm>
            <a:off x="6705600" y="1567432"/>
            <a:ext cx="5486400" cy="3833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5C51B0-6DD0-4C65-AC3E-3CF68E278973}"/>
              </a:ext>
            </a:extLst>
          </p:cNvPr>
          <p:cNvGrpSpPr/>
          <p:nvPr/>
        </p:nvGrpSpPr>
        <p:grpSpPr>
          <a:xfrm>
            <a:off x="7110646" y="1567432"/>
            <a:ext cx="5071077" cy="4021808"/>
            <a:chOff x="191344" y="1196752"/>
            <a:chExt cx="7056784" cy="49233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6CC56E-03DA-48A1-B57C-29A7B26BC342}"/>
                </a:ext>
              </a:extLst>
            </p:cNvPr>
            <p:cNvSpPr/>
            <p:nvPr/>
          </p:nvSpPr>
          <p:spPr>
            <a:xfrm>
              <a:off x="191344" y="1196752"/>
              <a:ext cx="7056784" cy="48126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Image 9">
              <a:extLst>
                <a:ext uri="{FF2B5EF4-FFF2-40B4-BE49-F238E27FC236}">
                  <a16:creationId xmlns:a16="http://schemas.microsoft.com/office/drawing/2014/main" id="{2B7D4E17-A024-4D56-860D-27B4FF7C4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t="22739" r="47000" b="16466"/>
            <a:stretch/>
          </p:blipFill>
          <p:spPr>
            <a:xfrm>
              <a:off x="371364" y="1368000"/>
              <a:ext cx="6876764" cy="4752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2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6C42-1F8D-49A8-81AB-AC1B5E87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 design</a:t>
            </a:r>
            <a:br>
              <a:rPr lang="en-US" dirty="0"/>
            </a:br>
            <a:r>
              <a:rPr lang="en-US" dirty="0"/>
              <a:t>Mechanical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1CF4A-4F12-480C-9BDF-5EF269BBC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099178" cy="20166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10 mm thick winding pole </a:t>
            </a:r>
          </a:p>
          <a:p>
            <a:r>
              <a:rPr lang="en-US" dirty="0"/>
              <a:t>Coils vertically separated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horizontal plates </a:t>
            </a:r>
          </a:p>
          <a:p>
            <a:r>
              <a:rPr lang="en-US" dirty="0"/>
              <a:t>HTS and LTS separated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vertical ribs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, stress within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120 MPa </a:t>
            </a:r>
            <a:r>
              <a:rPr lang="en-US" dirty="0"/>
              <a:t>of VM stress (except a corner effect)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  <a:r>
              <a:rPr lang="en-US" dirty="0"/>
              <a:t>, stress within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180 MPa </a:t>
            </a:r>
            <a:r>
              <a:rPr lang="en-US" dirty="0"/>
              <a:t>of VM stress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01E69-142B-428D-B82B-D385551B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F88C-C754-469C-B1D4-8227DF05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1E82D-FE8B-4877-936D-16F815E0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F66963A-5B7F-6C46-0C05-87375B8D0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13"/>
          <a:stretch/>
        </p:blipFill>
        <p:spPr>
          <a:xfrm>
            <a:off x="620765" y="3419888"/>
            <a:ext cx="2880320" cy="28800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0AA7F5-AFBD-4265-8FDB-1219980C4EBE}"/>
              </a:ext>
            </a:extLst>
          </p:cNvPr>
          <p:cNvCxnSpPr>
            <a:cxnSpLocks/>
          </p:cNvCxnSpPr>
          <p:nvPr/>
        </p:nvCxnSpPr>
        <p:spPr>
          <a:xfrm>
            <a:off x="1597275" y="3898251"/>
            <a:ext cx="3846" cy="1036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572C12-DE47-44E5-88E5-A901A90715E1}"/>
              </a:ext>
            </a:extLst>
          </p:cNvPr>
          <p:cNvCxnSpPr>
            <a:cxnSpLocks/>
          </p:cNvCxnSpPr>
          <p:nvPr/>
        </p:nvCxnSpPr>
        <p:spPr>
          <a:xfrm>
            <a:off x="1591596" y="4544785"/>
            <a:ext cx="917" cy="895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FC45EA-2B4C-415D-9BB3-46527A453AF6}"/>
              </a:ext>
            </a:extLst>
          </p:cNvPr>
          <p:cNvCxnSpPr>
            <a:cxnSpLocks/>
          </p:cNvCxnSpPr>
          <p:nvPr/>
        </p:nvCxnSpPr>
        <p:spPr>
          <a:xfrm>
            <a:off x="1587750" y="5147957"/>
            <a:ext cx="3846" cy="1036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B06E1F7-FF9B-489A-A7B5-E46BA33A36E3}"/>
              </a:ext>
            </a:extLst>
          </p:cNvPr>
          <p:cNvCxnSpPr>
            <a:cxnSpLocks/>
          </p:cNvCxnSpPr>
          <p:nvPr/>
        </p:nvCxnSpPr>
        <p:spPr>
          <a:xfrm>
            <a:off x="1840162" y="5162245"/>
            <a:ext cx="3846" cy="1036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FF256EF-8D1D-4589-9EC7-56C0BD694119}"/>
              </a:ext>
            </a:extLst>
          </p:cNvPr>
          <p:cNvCxnSpPr>
            <a:cxnSpLocks/>
          </p:cNvCxnSpPr>
          <p:nvPr/>
        </p:nvCxnSpPr>
        <p:spPr>
          <a:xfrm flipH="1">
            <a:off x="1837433" y="5768748"/>
            <a:ext cx="1813" cy="6592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1D67FA4D-7E8E-4B91-AC6C-DCD932CE8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322" y="3426235"/>
            <a:ext cx="3756747" cy="2828034"/>
          </a:xfrm>
          <a:prstGeom prst="rect">
            <a:avLst/>
          </a:prstGeom>
        </p:spPr>
      </p:pic>
      <p:pic>
        <p:nvPicPr>
          <p:cNvPr id="15" name="Picture 14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448A652D-8457-400B-94A5-2E6AD2246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96" y="3426235"/>
            <a:ext cx="3756747" cy="28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18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5428-9FD4-468E-B556-058F07D3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Common-coil design</a:t>
            </a:r>
            <a:br>
              <a:rPr lang="en-US" dirty="0"/>
            </a:br>
            <a:r>
              <a:rPr lang="en-US" dirty="0"/>
              <a:t>Magnetic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22D5-DC69-4995-B5F5-B8E3A5FD2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68000"/>
            <a:ext cx="8366720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inner diameter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 mm</a:t>
            </a:r>
            <a:endParaRPr lang="en-US" dirty="0"/>
          </a:p>
          <a:p>
            <a:pPr lvl="1"/>
            <a:r>
              <a:rPr lang="en-US" dirty="0"/>
              <a:t>No internal support structure</a:t>
            </a:r>
          </a:p>
          <a:p>
            <a:r>
              <a:rPr lang="en-US" dirty="0"/>
              <a:t>Single layer coils allowed 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splice in the central pole</a:t>
            </a:r>
          </a:p>
          <a:p>
            <a:pPr lvl="1"/>
            <a:r>
              <a:rPr lang="en-US" dirty="0"/>
              <a:t>So, vertical and horizontal flexibility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 layers</a:t>
            </a:r>
            <a:r>
              <a:rPr lang="en-US" dirty="0"/>
              <a:t>, with cables 13 mm to 18 mm wide</a:t>
            </a:r>
          </a:p>
          <a:p>
            <a:pPr lvl="1"/>
            <a:r>
              <a:rPr lang="it-IT" dirty="0"/>
              <a:t>1 layer HTS, 3 layer LTS</a:t>
            </a:r>
          </a:p>
          <a:p>
            <a:r>
              <a:rPr lang="en-US" dirty="0">
                <a:sym typeface="Wingdings" panose="05000000000000000000" pitchFamily="2" charset="2"/>
              </a:rPr>
              <a:t>Field quality requirements met</a:t>
            </a:r>
          </a:p>
          <a:p>
            <a:r>
              <a:rPr lang="en-US" dirty="0"/>
              <a:t>Load-line %: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88%</a:t>
            </a:r>
            <a:r>
              <a:rPr lang="en-US" dirty="0"/>
              <a:t> for HTS,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86%</a:t>
            </a:r>
            <a:r>
              <a:rPr lang="en-US" dirty="0"/>
              <a:t> for LTS</a:t>
            </a:r>
          </a:p>
          <a:p>
            <a:r>
              <a:rPr lang="en-US" dirty="0"/>
              <a:t>Challenges: HTS field quality blocks close to the aperture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4086-7398-4EAB-AE8C-578FAE17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3511-603A-4E7D-926F-BDE6DF33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2334F-D3B5-4C3B-AEA5-7F83C16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0D8F4C-43EA-4336-AB4E-AFA04A12C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6084" r="1441" b="13745"/>
          <a:stretch/>
        </p:blipFill>
        <p:spPr bwMode="auto">
          <a:xfrm>
            <a:off x="7176120" y="1724679"/>
            <a:ext cx="5486400" cy="317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F8B8060C-BB51-4837-B377-3F358399F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" b="2329"/>
          <a:stretch/>
        </p:blipFill>
        <p:spPr bwMode="auto">
          <a:xfrm>
            <a:off x="8299165" y="1616654"/>
            <a:ext cx="3352446" cy="354053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:\Users\gupta\AppData\Local\Microsoft\Windows\Temporary Internet Files\Content.Outlook\8V733T91\common coil cartoon2.jpg">
            <a:extLst>
              <a:ext uri="{FF2B5EF4-FFF2-40B4-BE49-F238E27FC236}">
                <a16:creationId xmlns:a16="http://schemas.microsoft.com/office/drawing/2014/main" id="{402E13AA-FE91-4E38-8463-7349BA4C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720" y="1217069"/>
            <a:ext cx="3352445" cy="494323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0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6C42-1F8D-49A8-81AB-AC1B5E87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Common-coil design</a:t>
            </a:r>
            <a:br>
              <a:rPr lang="en-US" dirty="0"/>
            </a:br>
            <a:r>
              <a:rPr lang="en-US" dirty="0"/>
              <a:t>Mechanical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1CF4A-4F12-480C-9BDF-5EF269BBC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84497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 internal structure in innermost layer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management </a:t>
            </a:r>
            <a:r>
              <a:rPr lang="en-US" dirty="0"/>
              <a:t>only horizontally 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, stress within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120 MPa </a:t>
            </a:r>
            <a:r>
              <a:rPr lang="en-US" dirty="0"/>
              <a:t>of VM stress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  <a:r>
              <a:rPr lang="en-US" dirty="0"/>
              <a:t>, area with stress above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180 MPa </a:t>
            </a:r>
            <a:r>
              <a:rPr lang="en-US" dirty="0"/>
              <a:t>of VM stress</a:t>
            </a:r>
          </a:p>
          <a:p>
            <a:pPr lvl="1"/>
            <a:r>
              <a:rPr lang="en-US" dirty="0"/>
              <a:t>Work in progress to mitigate stress (see M. </a:t>
            </a:r>
            <a:r>
              <a:rPr lang="en-US" dirty="0" err="1"/>
              <a:t>Anerella’s</a:t>
            </a:r>
            <a:r>
              <a:rPr lang="en-US" dirty="0"/>
              <a:t> presentation)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01E69-142B-428D-B82B-D385551B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F88C-C754-469C-B1D4-8227DF05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1E82D-FE8B-4877-936D-16F815E0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" name="Picture 9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0B7F23-257E-D7B8-8A4C-6B1963F34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13"/>
          <a:stretch/>
        </p:blipFill>
        <p:spPr>
          <a:xfrm>
            <a:off x="695400" y="3247092"/>
            <a:ext cx="2880320" cy="288000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2FBA3FD1-FD1A-4906-A3A9-141220EA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3247092"/>
            <a:ext cx="3825778" cy="28800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0326C86-E86C-47D1-B756-F37C99774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247092"/>
            <a:ext cx="382577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3C09-963A-4F01-9929-BE1BEC95F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F89B-51C5-4496-9128-A4206933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Members US MDP 20 T working group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LBNL</a:t>
            </a:r>
            <a:r>
              <a:rPr lang="en-US" dirty="0"/>
              <a:t>: D. Arbelaez, L. Brouwer, P. Ferracin, L. Garcia Fajardo, M. Juchno, G. Vallone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FNAL</a:t>
            </a:r>
            <a:r>
              <a:rPr lang="en-US" dirty="0"/>
              <a:t>: G. Ambrosio, E. </a:t>
            </a:r>
            <a:r>
              <a:rPr lang="en-US" dirty="0" err="1"/>
              <a:t>Barzi</a:t>
            </a:r>
            <a:r>
              <a:rPr lang="en-US" dirty="0"/>
              <a:t>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NHMFL</a:t>
            </a:r>
            <a:r>
              <a:rPr lang="en-US" dirty="0"/>
              <a:t>: L. Cooley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BNL</a:t>
            </a:r>
            <a:r>
              <a:rPr lang="en-US" dirty="0"/>
              <a:t>: M. Anerella, J. Cozzolino, R. Gupta, F. Kurian, B. Yahia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Contributions from</a:t>
            </a:r>
          </a:p>
          <a:p>
            <a:pPr lvl="1"/>
            <a:r>
              <a:rPr lang="en-US" dirty="0"/>
              <a:t>Etienne </a:t>
            </a:r>
            <a:r>
              <a:rPr lang="en-US" dirty="0" err="1"/>
              <a:t>Rochepault</a:t>
            </a:r>
            <a:r>
              <a:rPr lang="en-US" dirty="0"/>
              <a:t>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CEA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3B00-38D1-489D-8072-3571AD3B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7F28-DCD8-4291-8734-292A3258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873D-2677-4229-AD01-D13F1DD6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3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5352-5192-4D79-BDF3-337F8156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2D analysis and 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277FA-FAA9-4776-B226-E8EF728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D73CF-5A4A-4497-A07A-58EBBDDC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A2505-4760-4624-9660-D73D6C1E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7D6D8-1346-4370-94DD-34841D78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068960"/>
            <a:ext cx="10972800" cy="294041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Three design </a:t>
            </a:r>
            <a:r>
              <a:rPr lang="en-US" dirty="0"/>
              <a:t>options considered: cos-theta, block, common-coil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Similar HTS </a:t>
            </a:r>
            <a:r>
              <a:rPr lang="en-US" dirty="0"/>
              <a:t>conductor area in the 3 designs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Smaller LTS </a:t>
            </a:r>
            <a:r>
              <a:rPr lang="en-US" dirty="0"/>
              <a:t>area for common-coil vs cos-theta and block</a:t>
            </a:r>
          </a:p>
          <a:p>
            <a:pPr lvl="2"/>
            <a:r>
              <a:rPr lang="en-US" dirty="0"/>
              <a:t>But lower margin (still in spec), higher stress</a:t>
            </a:r>
          </a:p>
          <a:p>
            <a:r>
              <a:rPr lang="en-US" dirty="0"/>
              <a:t>So far, on CT: no show stoppers but mechanics and QP challenging</a:t>
            </a:r>
          </a:p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QP and “rigid” stress analysis to fine tune cross-sections </a:t>
            </a:r>
            <a:r>
              <a:rPr lang="en-US" dirty="0">
                <a:sym typeface="Wingdings" panose="05000000000000000000" pitchFamily="2" charset="2"/>
              </a:rPr>
              <a:t> c</a:t>
            </a:r>
            <a:r>
              <a:rPr lang="en-US" dirty="0"/>
              <a:t>omplete the 2D comparison, with all 3 meeting specs (including QP)</a:t>
            </a:r>
          </a:p>
          <a:p>
            <a:pPr lvl="1"/>
            <a:r>
              <a:rPr lang="en-US" dirty="0"/>
              <a:t>Move to 2D full mech analysis and 3D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Additional “stable and focused” resources would be highly beneficial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A57FE-CD74-4439-A850-7EF4D1748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64" y="1094908"/>
            <a:ext cx="7966435" cy="1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D7BC-5F90-44E5-BDC6-F3DEA107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D8E04-94A5-4C28-8E2D-16C478138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MT27 (published)			</a:t>
            </a:r>
            <a:r>
              <a:rPr lang="en-US" dirty="0">
                <a:solidFill>
                  <a:srgbClr val="FF0000"/>
                </a:solidFill>
              </a:rPr>
              <a:t>ASC 2022 (accepted)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C9E9F-C53A-49DB-A0CD-FAF4CD4A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30EF6-C251-4998-9BE1-CF6E185D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8DE4A-2611-4264-8C4D-9F7B714C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7525A-672F-4AE4-B61F-C60DF596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05" y="2803310"/>
            <a:ext cx="5212080" cy="118089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D1B6E-7834-4C60-934F-8A1F72937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5" y="4150370"/>
            <a:ext cx="5212080" cy="110400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4F41E-9D1B-4257-96C5-89381F16E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136" y="2276872"/>
            <a:ext cx="5212080" cy="10651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1CA43-1E7E-4BF0-BAE7-3FDEE7844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136" y="4692840"/>
            <a:ext cx="5212080" cy="11489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8943A-9581-493B-8EE1-4CE45259A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136" y="3533446"/>
            <a:ext cx="5212080" cy="97917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1244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Goals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2" y="1340768"/>
            <a:ext cx="11111491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to provide inputs for 20 T hybrid design</a:t>
            </a:r>
          </a:p>
          <a:p>
            <a:endParaRPr lang="en-US" dirty="0"/>
          </a:p>
          <a:p>
            <a:r>
              <a:rPr lang="en-US" dirty="0"/>
              <a:t>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support structure </a:t>
            </a:r>
            <a:r>
              <a:rPr lang="en-US" dirty="0"/>
              <a:t>for test HTS inserts in CCT6 and SMCT </a:t>
            </a:r>
            <a:r>
              <a:rPr lang="en-US" dirty="0" err="1"/>
              <a:t>outserts</a:t>
            </a:r>
            <a:endParaRPr lang="en-US" dirty="0"/>
          </a:p>
          <a:p>
            <a:pPr lvl="1"/>
            <a:r>
              <a:rPr lang="en-US" dirty="0"/>
              <a:t>Study the possibility of using the structure for hybrid magnets towards 20T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A6768-BBED-4351-9A26-D8959EBABF51}"/>
              </a:ext>
            </a:extLst>
          </p:cNvPr>
          <p:cNvSpPr/>
          <p:nvPr/>
        </p:nvSpPr>
        <p:spPr>
          <a:xfrm>
            <a:off x="479377" y="3445030"/>
            <a:ext cx="10585176" cy="125432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5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DD4C-E6FF-4A0C-A850-3F5809F0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CCT Nb</a:t>
            </a:r>
            <a:r>
              <a:rPr lang="en-US" baseline="-25000" dirty="0"/>
              <a:t>3</a:t>
            </a:r>
            <a:r>
              <a:rPr lang="en-US" dirty="0"/>
              <a:t>Sn insert, CCT Bi2212 insert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0E90-1CAF-4426-A6D7-95F75843D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 hybrid (expected 2023)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  <a:p>
            <a:pPr lvl="1"/>
            <a:r>
              <a:rPr lang="en-US" dirty="0"/>
              <a:t>CCT5 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outsert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en-US" dirty="0"/>
              <a:t>8-9 T in 90 mm aperture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B12212 CCT inserts </a:t>
            </a:r>
            <a:r>
              <a:rPr lang="en-US" dirty="0"/>
              <a:t>(Bin5)</a:t>
            </a:r>
          </a:p>
          <a:p>
            <a:pPr lvl="2"/>
            <a:r>
              <a:rPr lang="en-US" dirty="0"/>
              <a:t>~1 T in 30 mm aperture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7AF3-C4C5-4829-B482-D90DE87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DFB3A-493F-4898-BDC0-D9953250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6A68B-89AB-4F83-8CF4-E4EA0A56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82304F-7F3B-4D21-A9BC-F582D45F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756" y="1857005"/>
            <a:ext cx="1731374" cy="2302245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89B44A-A5B8-4F5E-B6BF-9043B527C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844823"/>
            <a:ext cx="3103196" cy="2348881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01508E-0EE6-46DC-9FB3-776457EE4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21" t="37260" r="47911" b="48311"/>
          <a:stretch/>
        </p:blipFill>
        <p:spPr>
          <a:xfrm>
            <a:off x="6743030" y="4449021"/>
            <a:ext cx="4953100" cy="1234368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99838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56B4-40CD-4DA0-A37B-7F30A6D2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</a:t>
            </a:r>
            <a:r>
              <a:rPr lang="en-US" dirty="0"/>
              <a:t>, CC REBCO insert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A6B5-EA51-47BD-97BF-E43D22625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BNL hybrid (expected 2023/2024)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 T 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CC </a:t>
            </a:r>
            <a:r>
              <a:rPr lang="en-US" dirty="0" err="1"/>
              <a:t>outsert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CORC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 MDP </a:t>
            </a:r>
            <a:r>
              <a:rPr lang="en-US" dirty="0"/>
              <a:t>(1-2 T)</a:t>
            </a:r>
          </a:p>
          <a:p>
            <a:pPr lvl="2"/>
            <a:r>
              <a:rPr lang="en-US" dirty="0"/>
              <a:t>To be tested in CC </a:t>
            </a:r>
            <a:r>
              <a:rPr lang="en-US" dirty="0" err="1"/>
              <a:t>outsert</a:t>
            </a:r>
            <a:r>
              <a:rPr lang="en-US" dirty="0"/>
              <a:t> in 2023/2024</a:t>
            </a:r>
          </a:p>
          <a:p>
            <a:pPr lvl="1"/>
            <a:r>
              <a:rPr lang="en-US" dirty="0"/>
              <a:t>CORC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 STTR </a:t>
            </a:r>
            <a:r>
              <a:rPr lang="en-US" dirty="0"/>
              <a:t>(3-5 T)</a:t>
            </a:r>
          </a:p>
          <a:p>
            <a:pPr lvl="2"/>
            <a:r>
              <a:rPr lang="en-US" dirty="0"/>
              <a:t>To be tested in CC </a:t>
            </a:r>
            <a:r>
              <a:rPr lang="en-US" dirty="0" err="1"/>
              <a:t>outsert</a:t>
            </a:r>
            <a:r>
              <a:rPr lang="en-US" dirty="0"/>
              <a:t> in 2023/2024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9895-34EE-4623-857B-BD559B50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A5D7F-E92C-40E3-92F0-CCAF9280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3FE2-36FC-4854-8902-63AB8739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DB0F6-C66B-4202-86C0-75862739A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55" y="1541742"/>
            <a:ext cx="3665414" cy="1816966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7629E-1857-4FDD-9C11-A4FA463F6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09" r="22536" b="-1399"/>
          <a:stretch/>
        </p:blipFill>
        <p:spPr>
          <a:xfrm>
            <a:off x="9840416" y="3407896"/>
            <a:ext cx="1637852" cy="106816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FA7D46DA-8305-4EB1-8307-048F0198CB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/>
          <a:stretch/>
        </p:blipFill>
        <p:spPr>
          <a:xfrm>
            <a:off x="7808587" y="3429000"/>
            <a:ext cx="1951875" cy="1047060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3" name="173271D3-9D91-47AA-A901-2CFBA9C1332F">
            <a:extLst>
              <a:ext uri="{FF2B5EF4-FFF2-40B4-BE49-F238E27FC236}">
                <a16:creationId xmlns:a16="http://schemas.microsoft.com/office/drawing/2014/main" id="{0659D7F7-CE25-47B9-A092-2B2FB7578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4540985"/>
            <a:ext cx="1565844" cy="1174383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FB7BE324-B751-4B87-BB48-6D6CB10B69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4" b="3240"/>
          <a:stretch/>
        </p:blipFill>
        <p:spPr>
          <a:xfrm>
            <a:off x="7808587" y="4537732"/>
            <a:ext cx="2015509" cy="1174383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3623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DD4C-E6FF-4A0C-A850-3F5809F0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0E90-1CAF-4426-A6D7-95F75843D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68000"/>
            <a:ext cx="4968552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 aperture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(120 mm) </a:t>
            </a: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r>
              <a:rPr lang="en-US" dirty="0"/>
              <a:t> (2024/2025)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FNAL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</a:t>
            </a:r>
          </a:p>
          <a:p>
            <a:pPr lvl="2"/>
            <a:r>
              <a:rPr lang="en-US" dirty="0"/>
              <a:t>~11 T with 2 layers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LBNL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</a:t>
            </a:r>
          </a:p>
          <a:p>
            <a:pPr lvl="2"/>
            <a:r>
              <a:rPr lang="en-US" dirty="0"/>
              <a:t>15-16 T (80-85% at 1.9 K) with 4 layers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7AF3-C4C5-4829-B482-D90DE87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DFB3A-493F-4898-BDC0-D9953250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6A68B-89AB-4F83-8CF4-E4EA0A56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779FC-BF89-4EB4-A45E-B1D7E2AE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2492896"/>
            <a:ext cx="1218771" cy="1198681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306AD-B91D-4D7A-BC3A-BB67948FF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637" y="2138694"/>
            <a:ext cx="4493493" cy="1902198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7C024-5EA3-47D9-995B-618CCBD3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4259908"/>
            <a:ext cx="1944215" cy="194841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FACB8A-4112-4B6A-96CD-46169F9952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0" b="33105"/>
          <a:stretch/>
        </p:blipFill>
        <p:spPr>
          <a:xfrm>
            <a:off x="7317891" y="4259908"/>
            <a:ext cx="4493493" cy="194841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216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6C01-BB06-4124-A7F7-4643A680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 compare with the 20T CT </a:t>
            </a:r>
            <a:r>
              <a:rPr lang="en-US" dirty="0" err="1"/>
              <a:t>outsert</a:t>
            </a:r>
            <a:r>
              <a:rPr lang="en-US" dirty="0"/>
              <a:t>?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7901BD0-2C1E-4EDA-A7CD-7788E8F2C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772816"/>
            <a:ext cx="5503027" cy="41358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36A08-4A36-4853-AC02-AF4262E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E0821-EB65-4F0A-85A6-27778440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CE36F-EDE7-4B88-96DB-E5AA50E0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D191DCEB-6C26-40D6-8418-5659658C5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8464" r="5159" b="8147"/>
          <a:stretch/>
        </p:blipFill>
        <p:spPr>
          <a:xfrm>
            <a:off x="4118" y="2471770"/>
            <a:ext cx="3811110" cy="239691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6CB3E5E-DA62-4FD2-84CB-552B7A145EEE}"/>
              </a:ext>
            </a:extLst>
          </p:cNvPr>
          <p:cNvSpPr>
            <a:spLocks noChangeAspect="1"/>
          </p:cNvSpPr>
          <p:nvPr/>
        </p:nvSpPr>
        <p:spPr>
          <a:xfrm>
            <a:off x="1128799" y="2873353"/>
            <a:ext cx="1567679" cy="160769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8E8662-8ED3-4343-8D0C-99D3EF054A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/>
          <a:srcRect l="47923" t="1188" r="1986" b="898"/>
          <a:stretch/>
        </p:blipFill>
        <p:spPr>
          <a:xfrm>
            <a:off x="8904312" y="2708920"/>
            <a:ext cx="2253374" cy="2253374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2B1CED-10AC-4120-9346-3201B4AA6815}"/>
              </a:ext>
            </a:extLst>
          </p:cNvPr>
          <p:cNvSpPr txBox="1"/>
          <p:nvPr/>
        </p:nvSpPr>
        <p:spPr>
          <a:xfrm>
            <a:off x="757551" y="1478961"/>
            <a:ext cx="2304244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20 T </a:t>
            </a:r>
            <a:r>
              <a:rPr lang="en-US" dirty="0" err="1">
                <a:solidFill>
                  <a:schemeClr val="tx2"/>
                </a:solidFill>
              </a:rPr>
              <a:t>outsert</a:t>
            </a:r>
            <a:r>
              <a:rPr lang="en-US" dirty="0">
                <a:solidFill>
                  <a:schemeClr val="tx2"/>
                </a:solidFill>
              </a:rPr>
              <a:t>, 140 mm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42309-9756-4AB4-A332-C851FD8AA1EE}"/>
              </a:ext>
            </a:extLst>
          </p:cNvPr>
          <p:cNvSpPr txBox="1"/>
          <p:nvPr/>
        </p:nvSpPr>
        <p:spPr>
          <a:xfrm>
            <a:off x="5103103" y="1478960"/>
            <a:ext cx="2304244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CCT6, 120 mm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8EDB8-314F-4AF2-9B58-2004A3CA3302}"/>
              </a:ext>
            </a:extLst>
          </p:cNvPr>
          <p:cNvSpPr txBox="1"/>
          <p:nvPr/>
        </p:nvSpPr>
        <p:spPr>
          <a:xfrm>
            <a:off x="8878877" y="1485584"/>
            <a:ext cx="2304244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SMCT, 120 mm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3DDF6-ED33-4496-A094-447D87B41204}"/>
              </a:ext>
            </a:extLst>
          </p:cNvPr>
          <p:cNvSpPr txBox="1"/>
          <p:nvPr/>
        </p:nvSpPr>
        <p:spPr>
          <a:xfrm>
            <a:off x="5015880" y="5795972"/>
            <a:ext cx="2304244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16 T, 85% 1.9 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61F8D-E4C9-48B9-95DB-F31E5D4A79B0}"/>
              </a:ext>
            </a:extLst>
          </p:cNvPr>
          <p:cNvSpPr txBox="1"/>
          <p:nvPr/>
        </p:nvSpPr>
        <p:spPr>
          <a:xfrm>
            <a:off x="8904312" y="5795972"/>
            <a:ext cx="2304244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11 T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16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32C3-878C-4EBA-A6E4-1190F77F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LBNL Bi2212 inserts and hybrids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39558-F484-40F6-84C9-C30A2188D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2468"/>
            <a:ext cx="10972800" cy="166253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LBNL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CCT </a:t>
            </a:r>
            <a:r>
              <a:rPr lang="en-US" dirty="0"/>
              <a:t>(3-5 T)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/>
          </a:p>
          <a:p>
            <a:pPr lvl="1"/>
            <a:r>
              <a:rPr lang="en-US" dirty="0"/>
              <a:t>2-layers, ID/OD: 50-77 mm</a:t>
            </a:r>
          </a:p>
          <a:p>
            <a:pPr lvl="1"/>
            <a:r>
              <a:rPr lang="en-US" dirty="0"/>
              <a:t>To be tested in CCT6 in 2026</a:t>
            </a:r>
          </a:p>
          <a:p>
            <a:r>
              <a:rPr lang="en-US" dirty="0"/>
              <a:t>How high could we go with CCT6 and a Bi2212 insert (Je ~800 A/mm2 at 20 T?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max (short sample) of about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FCB6-423C-45A4-B8C4-8DAF6C6F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5C9D9-A4F8-49CC-8068-ED98462E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CC0B9-EF58-4FA3-A6BC-576AEDBE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E4899-B250-41B9-935D-2E40742B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268760"/>
            <a:ext cx="3168352" cy="10162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943975-3296-40EE-8D65-44E59E50C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67" y="2932449"/>
            <a:ext cx="5104665" cy="32481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BEA6B-A2D6-4B75-8B22-1C5DA243B503}"/>
              </a:ext>
            </a:extLst>
          </p:cNvPr>
          <p:cNvGrpSpPr/>
          <p:nvPr/>
        </p:nvGrpSpPr>
        <p:grpSpPr>
          <a:xfrm>
            <a:off x="749501" y="2905178"/>
            <a:ext cx="4529478" cy="3404142"/>
            <a:chOff x="749501" y="2859359"/>
            <a:chExt cx="4529478" cy="3404142"/>
          </a:xfrm>
        </p:grpSpPr>
        <p:pic>
          <p:nvPicPr>
            <p:cNvPr id="12" name="Content Placeholder 14">
              <a:extLst>
                <a:ext uri="{FF2B5EF4-FFF2-40B4-BE49-F238E27FC236}">
                  <a16:creationId xmlns:a16="http://schemas.microsoft.com/office/drawing/2014/main" id="{A0835075-05AB-4B50-B31C-97CFA511D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01" y="2859359"/>
              <a:ext cx="4529478" cy="34041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E2FF43-12C1-4D3E-A068-71A6C47C0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803" t="32541" r="35132" b="32600"/>
            <a:stretch/>
          </p:blipFill>
          <p:spPr>
            <a:xfrm>
              <a:off x="2487333" y="4026607"/>
              <a:ext cx="1050906" cy="1063801"/>
            </a:xfrm>
            <a:prstGeom prst="ellipse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CD3231-78F5-4E15-8082-B5E9040599CF}"/>
                </a:ext>
              </a:extLst>
            </p:cNvPr>
            <p:cNvSpPr/>
            <p:nvPr/>
          </p:nvSpPr>
          <p:spPr>
            <a:xfrm>
              <a:off x="2777968" y="4332100"/>
              <a:ext cx="437712" cy="4650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00BCDF-39F1-4D3C-B74E-D4BFE6EF7FF0}"/>
              </a:ext>
            </a:extLst>
          </p:cNvPr>
          <p:cNvCxnSpPr>
            <a:cxnSpLocks/>
          </p:cNvCxnSpPr>
          <p:nvPr/>
        </p:nvCxnSpPr>
        <p:spPr>
          <a:xfrm flipV="1">
            <a:off x="6958584" y="3602736"/>
            <a:ext cx="2706624" cy="22219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093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C5E1D9-D17D-4555-9B8B-C90F3125C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684129"/>
            <a:ext cx="4051268" cy="2577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834139-0E14-4D2A-91B5-76995E7DA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compare to the 20 T CT design?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C0DA7-77E2-4AEC-A26D-8D210854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0AA22-B126-4B10-B8AF-C8D624CC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FBC9C-EA2A-4AAF-AA52-311C7A26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8B3E345D-8654-48CF-A404-5283623AA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27" y="1080000"/>
            <a:ext cx="4192029" cy="266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1554A-B03E-4511-8580-8478CC49E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673"/>
          <a:stretch/>
        </p:blipFill>
        <p:spPr>
          <a:xfrm>
            <a:off x="344732" y="1377160"/>
            <a:ext cx="2654924" cy="18446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827596-E1CD-4C87-B041-66C4371162AC}"/>
              </a:ext>
            </a:extLst>
          </p:cNvPr>
          <p:cNvCxnSpPr>
            <a:cxnSpLocks/>
          </p:cNvCxnSpPr>
          <p:nvPr/>
        </p:nvCxnSpPr>
        <p:spPr>
          <a:xfrm flipV="1">
            <a:off x="7896200" y="1984248"/>
            <a:ext cx="2729128" cy="14447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9A7C160-F161-4E16-B298-479CB0B09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80" y="3509062"/>
            <a:ext cx="3607927" cy="27095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B18FA8-BF7F-45C9-B5C3-3C9D707A0E9F}"/>
              </a:ext>
            </a:extLst>
          </p:cNvPr>
          <p:cNvCxnSpPr>
            <a:cxnSpLocks/>
          </p:cNvCxnSpPr>
          <p:nvPr/>
        </p:nvCxnSpPr>
        <p:spPr>
          <a:xfrm flipV="1">
            <a:off x="7993736" y="4233672"/>
            <a:ext cx="2110384" cy="17343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0CE1B6-2EE6-47D3-A681-0ABDAEFAC548}"/>
              </a:ext>
            </a:extLst>
          </p:cNvPr>
          <p:cNvSpPr txBox="1">
            <a:spLocks/>
          </p:cNvSpPr>
          <p:nvPr/>
        </p:nvSpPr>
        <p:spPr>
          <a:xfrm>
            <a:off x="2999656" y="1368000"/>
            <a:ext cx="4850200" cy="1662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 series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 T</a:t>
            </a:r>
            <a:r>
              <a:rPr lang="en-US" dirty="0"/>
              <a:t>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at short sample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95B1579-E121-42A2-A641-FF8517DCA274}"/>
              </a:ext>
            </a:extLst>
          </p:cNvPr>
          <p:cNvSpPr txBox="1">
            <a:spLocks/>
          </p:cNvSpPr>
          <p:nvPr/>
        </p:nvSpPr>
        <p:spPr>
          <a:xfrm>
            <a:off x="2972562" y="4115467"/>
            <a:ext cx="4911454" cy="1662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Powered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indipendently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  <a:r>
              <a:rPr lang="en-US" dirty="0"/>
              <a:t>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baseline="-25000" dirty="0"/>
              <a:t> </a:t>
            </a:r>
            <a:r>
              <a:rPr lang="en-US" dirty="0"/>
              <a:t>at short sample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1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32C3-878C-4EBA-A6E4-1190F77F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FNAL Bi2212 inserts and hybrids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39558-F484-40F6-84C9-C30A2188D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20065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FNAL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SMCT </a:t>
            </a:r>
            <a:r>
              <a:rPr lang="en-US" dirty="0"/>
              <a:t>(1-2 T)</a:t>
            </a:r>
          </a:p>
          <a:p>
            <a:pPr lvl="1"/>
            <a:r>
              <a:rPr lang="en-US" dirty="0"/>
              <a:t>2-layers, ID/OD: ~20-50 mm</a:t>
            </a:r>
          </a:p>
          <a:p>
            <a:pPr lvl="1"/>
            <a:r>
              <a:rPr lang="en-US" dirty="0"/>
              <a:t>To be tested in SMCT+MDPCT1-inner in 2025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16-18 T </a:t>
            </a:r>
            <a:r>
              <a:rPr lang="en-US" dirty="0"/>
              <a:t>field range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FCB6-423C-45A4-B8C4-8DAF6C6F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5C9D9-A4F8-49CC-8068-ED98462E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CC0B9-EF58-4FA3-A6BC-576AEDBE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137AC7-C885-4822-9AC9-09C9ADF5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4" y="1290464"/>
            <a:ext cx="1851203" cy="1853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9AA323-5F4D-4510-9443-0800FE1B7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8" t="10728" r="11392" b="10217"/>
          <a:stretch/>
        </p:blipFill>
        <p:spPr>
          <a:xfrm>
            <a:off x="8112224" y="3413157"/>
            <a:ext cx="2787384" cy="2815658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2E451A-80E6-4789-B894-9AD89B9AE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3419856"/>
            <a:ext cx="2914512" cy="27980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DB7224-385E-400E-B203-F7C0C7547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665" y="3968496"/>
            <a:ext cx="1645708" cy="16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7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EDBCE3-642C-4275-B993-DAF0718A7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5" t="30050" r="37597" b="27950"/>
          <a:stretch/>
        </p:blipFill>
        <p:spPr>
          <a:xfrm>
            <a:off x="1956411" y="2484262"/>
            <a:ext cx="7272808" cy="3729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D414F-C81C-4436-BC62-F91AA011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</a:t>
            </a:r>
            <a:br>
              <a:rPr lang="en-US" dirty="0"/>
            </a:br>
            <a:r>
              <a:rPr lang="en-US" dirty="0"/>
              <a:t>Bi-weekly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EFDF7-8A60-4DB0-980D-2887F207B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47 meetings so far</a:t>
            </a:r>
          </a:p>
          <a:p>
            <a:pPr lvl="1"/>
            <a:r>
              <a:rPr lang="en-US" u="sng" dirty="0">
                <a:hlinkClick r:id="rId3"/>
              </a:rPr>
              <a:t>https://conferences.lbl.gov/category/100/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0B40E-A703-4B34-A1BF-85FA274C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74497-C633-4477-9D44-D02622F4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573CB-B017-49EE-883D-3D5F3C91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CEC06-60CD-4774-B638-15312BD5608B}"/>
              </a:ext>
            </a:extLst>
          </p:cNvPr>
          <p:cNvSpPr/>
          <p:nvPr/>
        </p:nvSpPr>
        <p:spPr>
          <a:xfrm>
            <a:off x="2962781" y="4797152"/>
            <a:ext cx="493341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12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F505-380D-4AAF-A5FB-C9FF9A339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Bi2212 hybrids</a:t>
            </a:r>
            <a:br>
              <a:rPr lang="en-US" dirty="0"/>
            </a:br>
            <a:r>
              <a:rPr lang="en-US" dirty="0"/>
              <a:t>Beyond 16 T, and towards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1577-6046-4D3F-B996-924CFE88C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8615-D438-4AB3-800F-EE9C69F6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56B5B-AC4F-4C94-8C21-D6579CA9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C221B-61CA-48F2-954B-0BCD4FA6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F3A2D-8137-4F2A-958D-F56E9705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1196752"/>
            <a:ext cx="6686863" cy="5021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10657-5214-413F-A540-5D2421611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8" t="10728" r="11392" b="10217"/>
          <a:stretch/>
        </p:blipFill>
        <p:spPr>
          <a:xfrm>
            <a:off x="7176120" y="2348880"/>
            <a:ext cx="2708825" cy="2736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598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32C3-878C-4EBA-A6E4-1190F77F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REBCO inserts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39558-F484-40F6-84C9-C30A2188D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070576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FNAL CORC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COMB </a:t>
            </a:r>
            <a:r>
              <a:rPr lang="en-US" dirty="0"/>
              <a:t>(~5 T, stand-alone with iron)</a:t>
            </a:r>
          </a:p>
          <a:p>
            <a:pPr lvl="1"/>
            <a:r>
              <a:rPr lang="en-US" dirty="0"/>
              <a:t>2-layers, ID/OD: 100-120 mm</a:t>
            </a:r>
          </a:p>
          <a:p>
            <a:pPr lvl="1"/>
            <a:r>
              <a:rPr lang="en-US" dirty="0"/>
              <a:t>To be tested in CCT6/SMCT in 2025</a:t>
            </a:r>
          </a:p>
          <a:p>
            <a:endParaRPr lang="en-US" dirty="0"/>
          </a:p>
          <a:p>
            <a:r>
              <a:rPr lang="en-US" dirty="0"/>
              <a:t>LBNL CORC CCT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C3 </a:t>
            </a:r>
            <a:r>
              <a:rPr lang="en-US" dirty="0"/>
              <a:t>(~5 T, stand-alone no iron)</a:t>
            </a:r>
          </a:p>
          <a:p>
            <a:pPr lvl="1"/>
            <a:r>
              <a:rPr lang="en-US" dirty="0"/>
              <a:t>6-layers, ID/OD: 70-150 mm</a:t>
            </a:r>
          </a:p>
          <a:p>
            <a:pPr lvl="1"/>
            <a:r>
              <a:rPr lang="en-US" dirty="0"/>
              <a:t>To be tested in stand-alone in 2024</a:t>
            </a:r>
          </a:p>
          <a:p>
            <a:pPr lvl="1"/>
            <a:endParaRPr lang="en-US" dirty="0"/>
          </a:p>
          <a:p>
            <a:r>
              <a:rPr lang="en-US" dirty="0"/>
              <a:t>LBNL STAR CCT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S1 </a:t>
            </a:r>
            <a:r>
              <a:rPr lang="en-US" dirty="0"/>
              <a:t>(~1-2 T)</a:t>
            </a:r>
          </a:p>
          <a:p>
            <a:pPr lvl="1"/>
            <a:r>
              <a:rPr lang="en-US" dirty="0"/>
              <a:t>2-layers, ID/OD: 50-77 mm</a:t>
            </a:r>
          </a:p>
          <a:p>
            <a:pPr lvl="1"/>
            <a:r>
              <a:rPr lang="en-US" dirty="0"/>
              <a:t>To be tested in CCT5 in 2024-2025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FCB6-423C-45A4-B8C4-8DAF6C6F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5C9D9-A4F8-49CC-8068-ED98462E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CC0B9-EF58-4FA3-A6BC-576AEDBE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29EC4-2122-4E7B-B794-D655A2914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6834" y="1290930"/>
            <a:ext cx="1188720" cy="162471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DBC47-16ED-415E-8EEC-1A299B7D7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192" y="1508929"/>
            <a:ext cx="1447502" cy="120003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7B1F58-BA73-46D5-AB40-AD745AB07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91" y="3170452"/>
            <a:ext cx="1176273" cy="11887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85267A-D4CD-4BDF-A2B9-AFE53F866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6"/>
          <a:stretch/>
        </p:blipFill>
        <p:spPr>
          <a:xfrm>
            <a:off x="9195343" y="3164794"/>
            <a:ext cx="2431702" cy="11887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Content Placeholder 14">
            <a:extLst>
              <a:ext uri="{FF2B5EF4-FFF2-40B4-BE49-F238E27FC236}">
                <a16:creationId xmlns:a16="http://schemas.microsoft.com/office/drawing/2014/main" id="{AEE10BE3-F78B-4F5A-986C-36EE5D9F3F92}"/>
              </a:ext>
            </a:extLst>
          </p:cNvPr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665" y="4681666"/>
            <a:ext cx="2542339" cy="1435211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86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9521-9486-4CC8-B879-235DB501F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90D08-E79D-4E9F-9CAA-1ABB42A04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Good progress with a 2D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comparison</a:t>
            </a:r>
            <a:r>
              <a:rPr lang="en-US" dirty="0"/>
              <a:t> between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designs</a:t>
            </a:r>
          </a:p>
          <a:p>
            <a:pPr lvl="1"/>
            <a:r>
              <a:rPr lang="en-US" dirty="0"/>
              <a:t>Still missing QP and mechanics in infinitely rigid iron for a full comparison</a:t>
            </a:r>
          </a:p>
          <a:p>
            <a:r>
              <a:rPr lang="en-US" dirty="0"/>
              <a:t>Next step: 2D analysis with support structure and 3D design</a:t>
            </a:r>
          </a:p>
          <a:p>
            <a:pPr lvl="1"/>
            <a:r>
              <a:rPr lang="en-US" dirty="0"/>
              <a:t>Looking for dedicated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student/post-doc</a:t>
            </a:r>
          </a:p>
          <a:p>
            <a:endParaRPr lang="en-US" dirty="0"/>
          </a:p>
          <a:p>
            <a:r>
              <a:rPr lang="en-US" dirty="0"/>
              <a:t>Hybrid activities</a:t>
            </a:r>
          </a:p>
          <a:p>
            <a:pPr lvl="1"/>
            <a:r>
              <a:rPr lang="en-US" dirty="0"/>
              <a:t>Several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10-12 T</a:t>
            </a:r>
            <a:r>
              <a:rPr lang="en-US" dirty="0"/>
              <a:t> hybrids coming up in the next 2 years</a:t>
            </a:r>
          </a:p>
          <a:p>
            <a:pPr lvl="1"/>
            <a:r>
              <a:rPr lang="en-US" dirty="0"/>
              <a:t> 120 mm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r>
              <a:rPr lang="en-US" dirty="0"/>
              <a:t> with HTS inserts could bring us beyond 16 T and towards 20 T</a:t>
            </a:r>
          </a:p>
          <a:p>
            <a:pPr lvl="2"/>
            <a:r>
              <a:rPr lang="en-US" dirty="0"/>
              <a:t>But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designs</a:t>
            </a:r>
            <a:r>
              <a:rPr lang="en-US" dirty="0"/>
              <a:t> should be done in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coherent</a:t>
            </a:r>
            <a:r>
              <a:rPr lang="en-US" dirty="0"/>
              <a:t> way (diameter, lengths….)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CF69B-A3E1-44E5-8926-DEBF0364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F140E-2D6E-4632-B1B5-B04A0E64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AD93D-8B03-464A-8754-A2F67EBF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3289-76B0-4E54-8F31-7493EE0E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48A5-A7B3-4E93-9027-5C4D4788F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098-3C4B-4520-BE11-5F253EEB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DB29B-777E-4B1F-95A8-D13C271C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75957-9862-4F7D-98C3-6B77F9D3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15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1535-B030-4A30-9DAB-F36C8CE9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Timeline (2020 updated roadmap)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A43A1-1A3E-423D-B845-F64C5183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03/03/2022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24ABB-A4A0-40A3-806D-4F1DAB36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7FC28-2850-4657-A531-21F61BD4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EEC4A-8958-4405-8B92-9B37B66B2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4" t="53169" r="30313" b="22212"/>
          <a:stretch/>
        </p:blipFill>
        <p:spPr>
          <a:xfrm>
            <a:off x="6121298" y="2979515"/>
            <a:ext cx="5890884" cy="219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2CED4-3F43-446C-A31D-CDABDCF0C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4" t="9562" r="30313" b="79638"/>
          <a:stretch/>
        </p:blipFill>
        <p:spPr>
          <a:xfrm>
            <a:off x="6118239" y="1988840"/>
            <a:ext cx="5890884" cy="961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C41EF-56CE-414A-9DE5-696D25F8B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3" t="9325" r="21466" b="24603"/>
          <a:stretch/>
        </p:blipFill>
        <p:spPr>
          <a:xfrm>
            <a:off x="147274" y="2356274"/>
            <a:ext cx="5858340" cy="252028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37303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6D18-399E-4500-B9A7-809E13EF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Previous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A4DC-3DB9-4E18-9A2F-DD9A0691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1994-7681-4720-A19A-F07F95D3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03624-7E5B-4959-8DA6-90DBAFF2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BECD2-1554-4EAA-AB5B-16AD27767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1345" y="1052736"/>
            <a:ext cx="1097280" cy="1111400"/>
          </a:xfrm>
          <a:prstGeom prst="ellipse">
            <a:avLst/>
          </a:prstGeom>
          <a:ln w="6350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243DA-FADE-474B-B317-33609CE5C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4" t="47900" r="70672" b="27951"/>
          <a:stretch/>
        </p:blipFill>
        <p:spPr>
          <a:xfrm>
            <a:off x="191345" y="1556792"/>
            <a:ext cx="1097280" cy="1147158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5AC97-888B-41C9-BFB3-506D176D7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 t="35275" r="38396" b="25851"/>
          <a:stretch/>
        </p:blipFill>
        <p:spPr>
          <a:xfrm>
            <a:off x="191345" y="2060848"/>
            <a:ext cx="1097280" cy="110836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EFDB3C-0883-4273-9885-3A616709ED95}"/>
              </a:ext>
            </a:extLst>
          </p:cNvPr>
          <p:cNvSpPr txBox="1"/>
          <p:nvPr/>
        </p:nvSpPr>
        <p:spPr>
          <a:xfrm>
            <a:off x="1288625" y="980728"/>
            <a:ext cx="9273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2005, </a:t>
            </a:r>
            <a:r>
              <a:rPr lang="en-US" sz="2400" u="sng" dirty="0">
                <a:solidFill>
                  <a:srgbClr val="1F497D"/>
                </a:solidFill>
              </a:rPr>
              <a:t>P. McIntyre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24 T hybrid </a:t>
            </a:r>
            <a:r>
              <a:rPr lang="en-US" sz="3200" dirty="0">
                <a:solidFill>
                  <a:srgbClr val="1F497D"/>
                </a:solidFill>
              </a:rPr>
              <a:t>for LHC </a:t>
            </a:r>
            <a:r>
              <a:rPr lang="en-US" sz="3200" dirty="0" err="1">
                <a:solidFill>
                  <a:srgbClr val="1F497D"/>
                </a:solidFill>
              </a:rPr>
              <a:t>tripler</a:t>
            </a:r>
            <a:r>
              <a:rPr lang="en-US" sz="3200" dirty="0">
                <a:solidFill>
                  <a:srgbClr val="1F497D"/>
                </a:solidFill>
              </a:rPr>
              <a:t> (TAMU)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0F5EEA-64E5-43F2-9A2C-107A104FBF7F}"/>
              </a:ext>
            </a:extLst>
          </p:cNvPr>
          <p:cNvSpPr txBox="1"/>
          <p:nvPr/>
        </p:nvSpPr>
        <p:spPr>
          <a:xfrm>
            <a:off x="1279897" y="1580411"/>
            <a:ext cx="10183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2011, 2014, </a:t>
            </a:r>
            <a:r>
              <a:rPr lang="en-US" sz="2400" u="sng" dirty="0">
                <a:solidFill>
                  <a:srgbClr val="1F497D"/>
                </a:solidFill>
              </a:rPr>
              <a:t>E. Todesco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LHC upgrade (CERN)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2373F-D1C9-4A39-A330-1BAF7D88105C}"/>
              </a:ext>
            </a:extLst>
          </p:cNvPr>
          <p:cNvSpPr txBox="1"/>
          <p:nvPr/>
        </p:nvSpPr>
        <p:spPr>
          <a:xfrm>
            <a:off x="1279896" y="2171021"/>
            <a:ext cx="1025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2015, </a:t>
            </a:r>
            <a:r>
              <a:rPr lang="en-US" sz="2400" u="sng" dirty="0">
                <a:solidFill>
                  <a:srgbClr val="1F497D"/>
                </a:solidFill>
              </a:rPr>
              <a:t>G. Sabbi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SPPC China and FCC (LBNL)</a:t>
            </a:r>
            <a:endParaRPr lang="en-US" sz="3200" i="1" dirty="0">
              <a:solidFill>
                <a:srgbClr val="1F497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84F82-C6DD-4EC1-A8A2-66BC3AAFFFCB}"/>
              </a:ext>
            </a:extLst>
          </p:cNvPr>
          <p:cNvSpPr txBox="1"/>
          <p:nvPr/>
        </p:nvSpPr>
        <p:spPr>
          <a:xfrm>
            <a:off x="1329913" y="3343100"/>
            <a:ext cx="839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2016, </a:t>
            </a:r>
            <a:r>
              <a:rPr lang="en-US" sz="2400" u="sng" dirty="0">
                <a:solidFill>
                  <a:srgbClr val="1F497D"/>
                </a:solidFill>
              </a:rPr>
              <a:t>Q. Xu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SPPC China (IHEP)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D40F23-7EAB-446B-865A-63554D61ACB1}"/>
              </a:ext>
            </a:extLst>
          </p:cNvPr>
          <p:cNvSpPr txBox="1"/>
          <p:nvPr/>
        </p:nvSpPr>
        <p:spPr>
          <a:xfrm>
            <a:off x="1272427" y="3925901"/>
            <a:ext cx="1099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2018, </a:t>
            </a:r>
            <a:r>
              <a:rPr lang="en-US" sz="2400" u="sng" dirty="0">
                <a:solidFill>
                  <a:srgbClr val="1F497D"/>
                </a:solidFill>
              </a:rPr>
              <a:t>J. van </a:t>
            </a:r>
            <a:r>
              <a:rPr lang="en-US" sz="2400" u="sng" dirty="0" err="1">
                <a:solidFill>
                  <a:srgbClr val="1F497D"/>
                </a:solidFill>
              </a:rPr>
              <a:t>Nugteren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20+ T HTS </a:t>
            </a:r>
            <a:r>
              <a:rPr lang="en-US" sz="3200" dirty="0">
                <a:solidFill>
                  <a:srgbClr val="1F497D"/>
                </a:solidFill>
              </a:rPr>
              <a:t>for LHC upgrade or FCC (CERN)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5C0ED6-9998-4FC9-8FD4-C63705E16094}"/>
              </a:ext>
            </a:extLst>
          </p:cNvPr>
          <p:cNvSpPr txBox="1"/>
          <p:nvPr/>
        </p:nvSpPr>
        <p:spPr>
          <a:xfrm>
            <a:off x="1286963" y="4510894"/>
            <a:ext cx="10919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2020, </a:t>
            </a:r>
            <a:r>
              <a:rPr lang="en-US" sz="2400" u="sng" dirty="0">
                <a:solidFill>
                  <a:srgbClr val="1F497D"/>
                </a:solidFill>
              </a:rPr>
              <a:t>D. Martins Araujo 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towards 20 T </a:t>
            </a:r>
            <a:r>
              <a:rPr lang="en-US" sz="3200" dirty="0">
                <a:solidFill>
                  <a:srgbClr val="1F497D"/>
                </a:solidFill>
              </a:rPr>
              <a:t>FRESCA2+Feather (CERN)</a:t>
            </a:r>
            <a:endParaRPr lang="en-US" sz="3200" i="1" dirty="0">
              <a:solidFill>
                <a:srgbClr val="1F497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9C61C-A772-4F46-800B-825D361985B8}"/>
              </a:ext>
            </a:extLst>
          </p:cNvPr>
          <p:cNvSpPr txBox="1"/>
          <p:nvPr/>
        </p:nvSpPr>
        <p:spPr>
          <a:xfrm>
            <a:off x="1286963" y="5086336"/>
            <a:ext cx="674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2021, </a:t>
            </a:r>
            <a:r>
              <a:rPr lang="en-US" sz="2400" u="sng" dirty="0">
                <a:solidFill>
                  <a:srgbClr val="1F497D"/>
                </a:solidFill>
              </a:rPr>
              <a:t>J.S. Rogers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18 T hybrid </a:t>
            </a:r>
            <a:r>
              <a:rPr lang="en-US" sz="3200" dirty="0">
                <a:solidFill>
                  <a:srgbClr val="1F497D"/>
                </a:solidFill>
              </a:rPr>
              <a:t>(TAMU)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45EDDD-91B9-4C91-9CEB-0932BC5CA4A4}"/>
              </a:ext>
            </a:extLst>
          </p:cNvPr>
          <p:cNvSpPr txBox="1"/>
          <p:nvPr/>
        </p:nvSpPr>
        <p:spPr>
          <a:xfrm>
            <a:off x="1286963" y="5652068"/>
            <a:ext cx="944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2022, </a:t>
            </a:r>
            <a:r>
              <a:rPr lang="en-US" sz="2400" u="sng" dirty="0">
                <a:solidFill>
                  <a:srgbClr val="1F497D"/>
                </a:solidFill>
              </a:rPr>
              <a:t>P. Ferracin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demonstrator (US MDP)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5CEFB-4A22-4B40-AA8A-8375E9A04CCB}"/>
              </a:ext>
            </a:extLst>
          </p:cNvPr>
          <p:cNvSpPr txBox="1"/>
          <p:nvPr/>
        </p:nvSpPr>
        <p:spPr>
          <a:xfrm>
            <a:off x="1329913" y="2756931"/>
            <a:ext cx="9117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2015, </a:t>
            </a:r>
            <a:r>
              <a:rPr lang="en-US" sz="2400" u="sng" dirty="0">
                <a:solidFill>
                  <a:srgbClr val="1F497D"/>
                </a:solidFill>
              </a:rPr>
              <a:t>R. Gupta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LHC upgrade (BNL)</a:t>
            </a:r>
            <a:endParaRPr lang="en-US" sz="3200" i="1" dirty="0">
              <a:solidFill>
                <a:srgbClr val="1F497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D701A-43E7-43D8-8390-B22F09807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81" y="2588782"/>
            <a:ext cx="1097280" cy="83271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8D6A92-7ED7-49D4-92B5-FECC24C39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5" y="3039275"/>
            <a:ext cx="1097280" cy="1104732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F82566-772B-492A-A687-079C81D702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00" t="39111" r="37917" b="45038"/>
          <a:stretch/>
        </p:blipFill>
        <p:spPr>
          <a:xfrm>
            <a:off x="191345" y="3794971"/>
            <a:ext cx="1097280" cy="844668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CAF42D2F-67B5-446E-AB8E-7E2BC0F52D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3" y="4323500"/>
            <a:ext cx="1097280" cy="1097280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26FA89-3895-4F42-A823-ACE5F8CBF6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83" y="5021537"/>
            <a:ext cx="1097280" cy="749582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034764-1C3D-402A-9250-F884614AA6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 b="9000"/>
          <a:stretch/>
        </p:blipFill>
        <p:spPr>
          <a:xfrm>
            <a:off x="189683" y="5592984"/>
            <a:ext cx="1097280" cy="72198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654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7F5D-7AE7-48CD-A467-8D3E6225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Superconducting materials: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and </a:t>
            </a:r>
            <a:r>
              <a:rPr lang="en-US" i="1" dirty="0"/>
              <a:t>J</a:t>
            </a:r>
            <a:r>
              <a:rPr lang="en-US" i="1" baseline="-25000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C567-B52A-47F2-9AA4-91D61B7FC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84644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Assumptions for magnetic analysis</a:t>
            </a:r>
          </a:p>
          <a:p>
            <a:pPr lvl="1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/>
              <a:t>= Strand current / strand area</a:t>
            </a:r>
          </a:p>
          <a:p>
            <a:pPr lvl="2"/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</a:rPr>
              <a:t>e_LTS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875 A/mm</a:t>
            </a:r>
            <a:r>
              <a:rPr lang="en-US" i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(1.9 K, 16 T, 5% </a:t>
            </a:r>
            <a:r>
              <a:rPr lang="en-US" i="1" dirty="0" err="1"/>
              <a:t>degrad</a:t>
            </a:r>
            <a:r>
              <a:rPr lang="en-US" i="1" dirty="0"/>
              <a:t>.)</a:t>
            </a:r>
          </a:p>
          <a:p>
            <a:pPr lvl="3"/>
            <a:r>
              <a:rPr lang="en-US" i="1" dirty="0"/>
              <a:t>3000 A/mm</a:t>
            </a:r>
            <a:r>
              <a:rPr lang="en-US" i="1" baseline="30000" dirty="0"/>
              <a:t>2</a:t>
            </a:r>
            <a:r>
              <a:rPr lang="en-US" i="1" dirty="0"/>
              <a:t>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i="1" dirty="0"/>
              <a:t> (4.2 K, 12 T, virgin)</a:t>
            </a:r>
          </a:p>
          <a:p>
            <a:pPr lvl="2"/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</a:rPr>
              <a:t>e_HTS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740 A/mm</a:t>
            </a:r>
            <a:r>
              <a:rPr lang="en-US" i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(20 T)</a:t>
            </a:r>
          </a:p>
          <a:p>
            <a:pPr lvl="3"/>
            <a:r>
              <a:rPr lang="en-US" dirty="0"/>
              <a:t>Bi2212 value</a:t>
            </a:r>
          </a:p>
          <a:p>
            <a:pPr lvl="1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dirty="0"/>
              <a:t>= Cable current / </a:t>
            </a:r>
            <a:r>
              <a:rPr lang="en-US" dirty="0" err="1"/>
              <a:t>Cable</a:t>
            </a:r>
            <a:r>
              <a:rPr lang="en-US" baseline="-25000" dirty="0" err="1"/>
              <a:t>insulated</a:t>
            </a:r>
            <a:r>
              <a:rPr lang="en-US" baseline="-25000" dirty="0"/>
              <a:t>  </a:t>
            </a:r>
            <a:r>
              <a:rPr lang="en-US" dirty="0"/>
              <a:t>area</a:t>
            </a:r>
          </a:p>
          <a:p>
            <a:pPr lvl="2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</a:t>
            </a:r>
            <a:r>
              <a:rPr lang="en-US" dirty="0"/>
              <a:t> 0.67 (typical Rutherford cable)</a:t>
            </a:r>
          </a:p>
          <a:p>
            <a:pPr lvl="3"/>
            <a:r>
              <a:rPr lang="en-US" dirty="0"/>
              <a:t>Assumed also for HTS (Bi2212)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and HTS 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</a:t>
            </a:r>
          </a:p>
          <a:p>
            <a:endParaRPr lang="en-US" dirty="0"/>
          </a:p>
          <a:p>
            <a:r>
              <a:rPr lang="en-US" dirty="0"/>
              <a:t>CORC wire still lower in both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(</a:t>
            </a:r>
            <a:r>
              <a:rPr lang="en-US" i="1" dirty="0"/>
              <a:t>600 A/mm</a:t>
            </a:r>
            <a:r>
              <a:rPr lang="en-US" i="1" baseline="30000" dirty="0"/>
              <a:t>2</a:t>
            </a:r>
            <a:r>
              <a:rPr lang="en-US" i="1" dirty="0"/>
              <a:t>, 20 T) and J</a:t>
            </a:r>
            <a:r>
              <a:rPr lang="en-US" i="1" baseline="-25000" dirty="0"/>
              <a:t>o</a:t>
            </a:r>
            <a:r>
              <a:rPr lang="en-US" dirty="0"/>
              <a:t> /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i="1" dirty="0"/>
              <a:t> </a:t>
            </a:r>
            <a:r>
              <a:rPr lang="en-US" dirty="0"/>
              <a:t>(0.54)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67755-04F5-4658-81FB-FE6BBFB3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03/03/2022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7EA80-1A51-4514-8B43-FBA1399C4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5D109-F062-4058-B15D-85877FFA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0C1A9-9398-4B36-9FE6-E407F307C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8" r="14021"/>
          <a:stretch/>
        </p:blipFill>
        <p:spPr>
          <a:xfrm>
            <a:off x="6384032" y="1513792"/>
            <a:ext cx="5500128" cy="42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96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56B4-40CD-4DA0-A37B-7F30A6D2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activities: block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A6B5-EA51-47BD-97BF-E43D22625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78254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Test Facility Dipole </a:t>
            </a:r>
            <a:r>
              <a:rPr lang="en-US" dirty="0"/>
              <a:t>(TFD)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Collaboration LBNL/FNAL</a:t>
            </a:r>
          </a:p>
          <a:p>
            <a:pPr lvl="1"/>
            <a:r>
              <a:rPr lang="en-US" dirty="0"/>
              <a:t>Funded by DoE FES and HEP</a:t>
            </a:r>
          </a:p>
          <a:p>
            <a:pPr lvl="1"/>
            <a:r>
              <a:rPr lang="en-US" dirty="0"/>
              <a:t>Test cables and inserts in a high transverse background field</a:t>
            </a:r>
          </a:p>
          <a:p>
            <a:pPr lvl="2"/>
            <a:r>
              <a:rPr lang="en-US" dirty="0"/>
              <a:t>15 T in 94 x 144 mm bore</a:t>
            </a:r>
          </a:p>
          <a:p>
            <a:r>
              <a:rPr lang="en-US" dirty="0"/>
              <a:t>First implementation of horizontal plates for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vertical stress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9895-34EE-4623-857B-BD559B50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A5D7F-E92C-40E3-92F0-CCAF9280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3FE2-36FC-4854-8902-63AB8739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B0AEB6-0AB1-4515-819A-566219DA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2538" r="15335" b="17713"/>
          <a:stretch/>
        </p:blipFill>
        <p:spPr>
          <a:xfrm>
            <a:off x="10845800" y="0"/>
            <a:ext cx="1347068" cy="107511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1A1FF4-C653-4A99-8E5D-0587206B7818}"/>
              </a:ext>
            </a:extLst>
          </p:cNvPr>
          <p:cNvSpPr txBox="1"/>
          <p:nvPr/>
        </p:nvSpPr>
        <p:spPr>
          <a:xfrm>
            <a:off x="1127448" y="1988840"/>
            <a:ext cx="3024336" cy="27699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By J.L. Rudeiros Fernandez, </a:t>
            </a:r>
            <a:r>
              <a:rPr lang="en-US" sz="1200" i="1" dirty="0">
                <a:solidFill>
                  <a:schemeClr val="tx2"/>
                </a:solidFill>
              </a:rPr>
              <a:t>et al.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fr-FR" sz="1200" b="1" dirty="0">
                <a:solidFill>
                  <a:schemeClr val="tx2"/>
                </a:solidFill>
              </a:rPr>
              <a:t>2LOr2A-06</a:t>
            </a:r>
            <a:endParaRPr lang="en-US" sz="1200" b="1" dirty="0">
              <a:solidFill>
                <a:schemeClr val="tx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E3F427-78CB-4FCD-823B-A3DF470697CB}"/>
              </a:ext>
            </a:extLst>
          </p:cNvPr>
          <p:cNvGrpSpPr/>
          <p:nvPr/>
        </p:nvGrpSpPr>
        <p:grpSpPr>
          <a:xfrm>
            <a:off x="7608168" y="1090021"/>
            <a:ext cx="4089937" cy="5147291"/>
            <a:chOff x="7608168" y="1090021"/>
            <a:chExt cx="4089937" cy="51472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7A032A-5061-490A-811E-888F3D185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8168" y="1090021"/>
              <a:ext cx="4089937" cy="51472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0E57FE-6663-4271-A1FD-3C46AD7347E9}"/>
                </a:ext>
              </a:extLst>
            </p:cNvPr>
            <p:cNvSpPr/>
            <p:nvPr/>
          </p:nvSpPr>
          <p:spPr>
            <a:xfrm>
              <a:off x="7630170" y="126888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813105-AE45-4B23-A9D1-D53F6CD9417F}"/>
                </a:ext>
              </a:extLst>
            </p:cNvPr>
            <p:cNvSpPr/>
            <p:nvPr/>
          </p:nvSpPr>
          <p:spPr>
            <a:xfrm>
              <a:off x="7623820" y="346598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B7E383-4BBD-42F8-AE1D-DC21106CFFAF}"/>
                </a:ext>
              </a:extLst>
            </p:cNvPr>
            <p:cNvSpPr/>
            <p:nvPr/>
          </p:nvSpPr>
          <p:spPr>
            <a:xfrm>
              <a:off x="7623820" y="592978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990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Goals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2" y="1340768"/>
            <a:ext cx="11111491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to provide inputs for 20 T hybrid design</a:t>
            </a:r>
          </a:p>
          <a:p>
            <a:endParaRPr lang="en-US" dirty="0"/>
          </a:p>
          <a:p>
            <a:r>
              <a:rPr lang="en-US" dirty="0"/>
              <a:t>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support structure </a:t>
            </a:r>
            <a:r>
              <a:rPr lang="en-US" dirty="0"/>
              <a:t>for test HTS inserts in CCT6 and SMCT </a:t>
            </a:r>
            <a:r>
              <a:rPr lang="en-US" dirty="0" err="1"/>
              <a:t>outserts</a:t>
            </a:r>
            <a:endParaRPr lang="en-US" dirty="0"/>
          </a:p>
          <a:p>
            <a:pPr lvl="1"/>
            <a:r>
              <a:rPr lang="en-US" dirty="0"/>
              <a:t>Study the possibility of using the structure for hybrid magnets towards 20T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8A571-FD4B-4216-8EF0-7D0A7E93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Motivations: why 20 T hybrid?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1ADE-66F6-47CD-A9DC-FA05E33AA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5C9B3-D6B1-4375-B830-10B61586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774EC-317F-4033-95C5-488A1248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FB73-5C80-4EA6-9879-61C28201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90B0F-CFA5-4CF9-B87C-ED9F7BA8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36" y="1326094"/>
            <a:ext cx="7028328" cy="47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9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Goals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2" y="1340768"/>
            <a:ext cx="11111491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to provide inputs for 20 T hybrid design</a:t>
            </a:r>
          </a:p>
          <a:p>
            <a:endParaRPr lang="en-US" dirty="0"/>
          </a:p>
          <a:p>
            <a:r>
              <a:rPr lang="en-US" dirty="0"/>
              <a:t>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support structure </a:t>
            </a:r>
            <a:r>
              <a:rPr lang="en-US" dirty="0"/>
              <a:t>for test HTS inserts in CCT6 and SMCT </a:t>
            </a:r>
            <a:r>
              <a:rPr lang="en-US" dirty="0" err="1"/>
              <a:t>outserts</a:t>
            </a:r>
            <a:endParaRPr lang="en-US" dirty="0"/>
          </a:p>
          <a:p>
            <a:pPr lvl="1"/>
            <a:r>
              <a:rPr lang="en-US" dirty="0"/>
              <a:t>Study the possibility of using the structure for hybrid magnets towards 20T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02/01/2023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B04D5-15DC-4942-A168-27998DEBA944}"/>
              </a:ext>
            </a:extLst>
          </p:cNvPr>
          <p:cNvSpPr/>
          <p:nvPr/>
        </p:nvSpPr>
        <p:spPr>
          <a:xfrm>
            <a:off x="551384" y="1340768"/>
            <a:ext cx="10585176" cy="20162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513C-B49F-49F1-A54A-7E5324C6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B6C11-2A31-42DB-8802-D8DCED2C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175032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and magnet parameters </a:t>
            </a:r>
          </a:p>
          <a:p>
            <a:pPr lvl="1"/>
            <a:r>
              <a:rPr lang="en-US" dirty="0"/>
              <a:t>Free coil aperture (diameter)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 mm</a:t>
            </a:r>
          </a:p>
          <a:p>
            <a:pPr lvl="1"/>
            <a:r>
              <a:rPr lang="en-US" dirty="0"/>
              <a:t>Operational bore field 	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pPr lvl="1"/>
            <a:r>
              <a:rPr lang="en-US" dirty="0"/>
              <a:t>load-line fraction @ 1.9K: </a:t>
            </a:r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	</a:t>
            </a:r>
            <a:r>
              <a:rPr lang="en-US" dirty="0"/>
              <a:t>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&lt;= 87 %</a:t>
            </a:r>
          </a:p>
          <a:p>
            <a:pPr lvl="1"/>
            <a:r>
              <a:rPr lang="en-US" dirty="0"/>
              <a:t>2D Geometrical harmonics  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&lt;3 units </a:t>
            </a:r>
            <a:r>
              <a:rPr lang="en-US" dirty="0"/>
              <a:t>for n&lt;10  (at </a:t>
            </a:r>
            <a:r>
              <a:rPr lang="en-US" dirty="0" err="1"/>
              <a:t>R</a:t>
            </a:r>
            <a:r>
              <a:rPr lang="en-US" baseline="-25000" dirty="0" err="1"/>
              <a:t>ref</a:t>
            </a:r>
            <a:r>
              <a:rPr lang="en-US" dirty="0"/>
              <a:t>=17 mm)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All coils powered in series</a:t>
            </a:r>
          </a:p>
          <a:p>
            <a:pPr lvl="1"/>
            <a:r>
              <a:rPr lang="en-US" dirty="0"/>
              <a:t>Maximum hot spot temperature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Mechanics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 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&lt;180 (&lt;150) MPa </a:t>
            </a:r>
            <a:r>
              <a:rPr lang="en-US" dirty="0"/>
              <a:t>at 1.9 (293) K</a:t>
            </a:r>
          </a:p>
          <a:p>
            <a:pPr lvl="1"/>
            <a:r>
              <a:rPr lang="en-US" dirty="0"/>
              <a:t>For the HTS 		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&lt;120 MPa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932E-CAAB-45D7-B076-9307CF80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C0C70-FE33-4C3E-8F0B-22436295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55834-8027-4682-B5FD-A9DD7A42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6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4966-3730-4907-893F-11754EA0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Superconducting materials</a:t>
            </a:r>
            <a:br>
              <a:rPr lang="en-US" dirty="0"/>
            </a:br>
            <a:r>
              <a:rPr lang="en-US" dirty="0"/>
              <a:t>Wires and cables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0708-9B62-417F-9E6F-093DFCF66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68000"/>
            <a:ext cx="9573977" cy="494132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</a:p>
          <a:p>
            <a:pPr lvl="1"/>
            <a:r>
              <a:rPr lang="en-US" dirty="0"/>
              <a:t>0.7 – 1.1 mm strands </a:t>
            </a:r>
          </a:p>
          <a:p>
            <a:pPr lvl="2"/>
            <a:r>
              <a:rPr lang="en-US" dirty="0"/>
              <a:t>Typical properties of 127 or 169 (</a:t>
            </a:r>
            <a:r>
              <a:rPr lang="en-US" b="1" i="1" dirty="0"/>
              <a:t>Bruker-OST</a:t>
            </a:r>
            <a:r>
              <a:rPr lang="en-US" dirty="0"/>
              <a:t>) RRP stacks</a:t>
            </a:r>
          </a:p>
          <a:p>
            <a:pPr lvl="1"/>
            <a:r>
              <a:rPr lang="en-US" dirty="0"/>
              <a:t>Rutherford cables: 8-26 mm wide,  1.3-2.0 mm thick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Isotropic, round, multifilamentary</a:t>
            </a:r>
          </a:p>
          <a:p>
            <a:pPr lvl="2"/>
            <a:r>
              <a:rPr lang="en-US" b="1" i="1" dirty="0"/>
              <a:t>Bruker-OST</a:t>
            </a:r>
            <a:r>
              <a:rPr lang="en-US" dirty="0"/>
              <a:t> architecture 19 × 36, 37 × 18 or 55 × 18 for 0.8 mm diameter wires</a:t>
            </a:r>
          </a:p>
          <a:p>
            <a:pPr lvl="1"/>
            <a:r>
              <a:rPr lang="en-US" dirty="0"/>
              <a:t>On paper, possible same strand and Rutherford cable dimensions as Nb</a:t>
            </a:r>
            <a:r>
              <a:rPr lang="en-US" sz="2900" baseline="-25000" dirty="0"/>
              <a:t>3</a:t>
            </a:r>
            <a:r>
              <a:rPr lang="en-US" dirty="0"/>
              <a:t>Sn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pPr lvl="1"/>
            <a:r>
              <a:rPr lang="en-US" dirty="0"/>
              <a:t>CORC (</a:t>
            </a:r>
            <a:r>
              <a:rPr lang="en-US" b="1" i="1" dirty="0"/>
              <a:t>ATC LLC</a:t>
            </a:r>
            <a:r>
              <a:rPr lang="en-US" dirty="0"/>
              <a:t>) and STAR (</a:t>
            </a:r>
            <a:r>
              <a:rPr lang="en-US" b="1" i="1" dirty="0" err="1"/>
              <a:t>AMPeers</a:t>
            </a:r>
            <a:r>
              <a:rPr lang="en-US" dirty="0"/>
              <a:t>) wires: tapes around Cu former</a:t>
            </a:r>
          </a:p>
          <a:p>
            <a:pPr lvl="1"/>
            <a:r>
              <a:rPr lang="en-US" dirty="0"/>
              <a:t>Wire diameter from 1.3 to 3.6 mm</a:t>
            </a:r>
          </a:p>
          <a:p>
            <a:pPr lvl="1"/>
            <a:r>
              <a:rPr lang="en-US" dirty="0"/>
              <a:t>Multi-wire cable for accelerator magnets not available yet (R&amp;D in progress)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5F719-229A-4A52-8224-CCA7865D0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593AA-8610-4D7B-B20B-7C4EB97F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07E2E-3460-4C43-8879-98FAEDD4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053DB-2258-41C9-AB85-1E7646F13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7" t="40000" r="12167" b="17482"/>
          <a:stretch/>
        </p:blipFill>
        <p:spPr>
          <a:xfrm>
            <a:off x="10196423" y="2901503"/>
            <a:ext cx="1655554" cy="16459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51A8DD-9268-47A4-BF30-20535A0F3A45}"/>
              </a:ext>
            </a:extLst>
          </p:cNvPr>
          <p:cNvGrpSpPr>
            <a:grpSpLocks noChangeAspect="1"/>
          </p:cNvGrpSpPr>
          <p:nvPr/>
        </p:nvGrpSpPr>
        <p:grpSpPr>
          <a:xfrm>
            <a:off x="10203482" y="4626236"/>
            <a:ext cx="1653238" cy="1646581"/>
            <a:chOff x="4626135" y="1821248"/>
            <a:chExt cx="2570671" cy="25603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6B28F1-9C44-4C6F-A58D-743CCE435460}"/>
                </a:ext>
              </a:extLst>
            </p:cNvPr>
            <p:cNvSpPr/>
            <p:nvPr/>
          </p:nvSpPr>
          <p:spPr>
            <a:xfrm>
              <a:off x="4626135" y="1821248"/>
              <a:ext cx="2560320" cy="2560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E009E4-E864-45DD-8BAA-CC77FA3E8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223" y="1832280"/>
              <a:ext cx="2562583" cy="254353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9BFCEB5-EA5E-485C-B5B9-5F8E1397D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234" y="1176586"/>
            <a:ext cx="1655555" cy="16669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71C15B-EA18-4D08-9E97-E4DFA62CF0A1}"/>
              </a:ext>
            </a:extLst>
          </p:cNvPr>
          <p:cNvSpPr/>
          <p:nvPr/>
        </p:nvSpPr>
        <p:spPr>
          <a:xfrm>
            <a:off x="479376" y="1118642"/>
            <a:ext cx="11521280" cy="34926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6DAF-08B2-45D1-B531-E5F1DBBD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20 T hybrid zoo*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First iteration, presented at 2021 MT Conference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DB027-4CF6-4180-B438-094D583E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FFE97-1447-41EF-ACB9-F1CA03E4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C9DFA-D3BC-4CAD-B467-1AF5A545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1F3D1-BBFD-422C-BE42-3E8708AFE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4000" r="16017" b="4000"/>
          <a:stretch/>
        </p:blipFill>
        <p:spPr>
          <a:xfrm>
            <a:off x="5213902" y="1992212"/>
            <a:ext cx="1828800" cy="1846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913510-64DC-4A82-B252-E17490385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545" r="13906" b="18500"/>
          <a:stretch/>
        </p:blipFill>
        <p:spPr>
          <a:xfrm>
            <a:off x="7616160" y="1826325"/>
            <a:ext cx="1280160" cy="780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07CCA-5A3B-47D6-9C61-3FCE50F3F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3" t="17639" r="12413" b="19861"/>
          <a:stretch/>
        </p:blipFill>
        <p:spPr>
          <a:xfrm>
            <a:off x="7456140" y="3425977"/>
            <a:ext cx="1600200" cy="8792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D0ABDD-230C-4BDE-911E-723B610E3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5219" r="5745" b="4860"/>
          <a:stretch/>
        </p:blipFill>
        <p:spPr>
          <a:xfrm>
            <a:off x="2962222" y="1558081"/>
            <a:ext cx="1920240" cy="1332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A0E72-B27A-49C2-B0B8-B6CF87F1A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7337" r="5886" b="2086"/>
          <a:stretch/>
        </p:blipFill>
        <p:spPr>
          <a:xfrm>
            <a:off x="2928040" y="3150059"/>
            <a:ext cx="1984248" cy="14310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B8D397-2A20-471E-A8A2-AAB184F04F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7881" r="12923" b="16547"/>
          <a:stretch/>
        </p:blipFill>
        <p:spPr>
          <a:xfrm>
            <a:off x="940433" y="3331889"/>
            <a:ext cx="1700784" cy="10139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F07CD5-22C3-4EC7-96D2-D5F82A173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10305" r="17682" b="9735"/>
          <a:stretch/>
        </p:blipFill>
        <p:spPr>
          <a:xfrm>
            <a:off x="1068449" y="1769886"/>
            <a:ext cx="1444752" cy="9055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AD25B0-6B7F-4A42-BFB9-EA54639AB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50" t="24133" r="27700" b="13600"/>
          <a:stretch/>
        </p:blipFill>
        <p:spPr>
          <a:xfrm>
            <a:off x="9895272" y="1385309"/>
            <a:ext cx="1042416" cy="7055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132943-E631-412C-8C49-373518BB5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225" t="23750" r="14425" b="22701"/>
          <a:stretch/>
        </p:blipFill>
        <p:spPr>
          <a:xfrm>
            <a:off x="9721536" y="2589315"/>
            <a:ext cx="1426464" cy="610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D3B4A1-CC6B-47E6-A242-4820BEDDC3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94" t="2956" r="1006" b="747"/>
          <a:stretch/>
        </p:blipFill>
        <p:spPr>
          <a:xfrm>
            <a:off x="9684960" y="3910429"/>
            <a:ext cx="1463040" cy="6286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9F9AFF-D08A-4614-A915-07560093BD9F}"/>
              </a:ext>
            </a:extLst>
          </p:cNvPr>
          <p:cNvSpPr txBox="1"/>
          <p:nvPr/>
        </p:nvSpPr>
        <p:spPr>
          <a:xfrm>
            <a:off x="1487500" y="5287058"/>
            <a:ext cx="2770864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Mechanics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4D6E16-F4AE-4B63-BD2F-065CC26DDB33}"/>
              </a:ext>
            </a:extLst>
          </p:cNvPr>
          <p:cNvSpPr txBox="1"/>
          <p:nvPr/>
        </p:nvSpPr>
        <p:spPr>
          <a:xfrm>
            <a:off x="-312700" y="5256281"/>
            <a:ext cx="172819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Next steps:</a:t>
            </a:r>
          </a:p>
        </p:txBody>
      </p:sp>
    </p:spTree>
    <p:extLst>
      <p:ext uri="{BB962C8B-B14F-4D97-AF65-F5344CB8AC3E}">
        <p14:creationId xmlns:p14="http://schemas.microsoft.com/office/powerpoint/2010/main" val="3062733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62761</TotalTime>
  <Words>2623</Words>
  <Application>Microsoft Office PowerPoint</Application>
  <PresentationFormat>Widescreen</PresentationFormat>
  <Paragraphs>390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Times New Roman</vt:lpstr>
      <vt:lpstr>Wingdings</vt:lpstr>
      <vt:lpstr>Office Theme</vt:lpstr>
      <vt:lpstr>2023 MDP Collaboration Meeting   20 T hybrid magnet and comparative analysis</vt:lpstr>
      <vt:lpstr>Introduction Working group</vt:lpstr>
      <vt:lpstr>Introduction  Bi-weekly meetings</vt:lpstr>
      <vt:lpstr>Introduction Goals of working group</vt:lpstr>
      <vt:lpstr>Introduction Motivations: why 20 T hybrid?</vt:lpstr>
      <vt:lpstr>Introduction Goals of working group</vt:lpstr>
      <vt:lpstr>Design criteria</vt:lpstr>
      <vt:lpstr>Superconducting materials Wires and cables</vt:lpstr>
      <vt:lpstr>The 20 T hybrid zoo* (First iteration, presented at 2021 MT Conference)</vt:lpstr>
      <vt:lpstr>…about a year later</vt:lpstr>
      <vt:lpstr>Cos-theta design Magnetic analysis</vt:lpstr>
      <vt:lpstr>Cos-theta design Mechanical analysis</vt:lpstr>
      <vt:lpstr>Cos-theta design Mechanical analysis</vt:lpstr>
      <vt:lpstr>Cos-theta design Mechanical analysis</vt:lpstr>
      <vt:lpstr>Cos-theta design Quench protection</vt:lpstr>
      <vt:lpstr>Block design Magnetic analysis</vt:lpstr>
      <vt:lpstr>Block design Mechanical</vt:lpstr>
      <vt:lpstr>Common-coil design Magnetic analysis</vt:lpstr>
      <vt:lpstr>Common-coil design Mechanical analysis</vt:lpstr>
      <vt:lpstr>Conclusions 2D analysis and next steps</vt:lpstr>
      <vt:lpstr>Publications</vt:lpstr>
      <vt:lpstr>Introduction Goals of working group</vt:lpstr>
      <vt:lpstr>CCT Nb3Sn insert, CCT Bi2212 insert</vt:lpstr>
      <vt:lpstr>CC Nb3Sn outsert, CC REBCO insert</vt:lpstr>
      <vt:lpstr>CT Nb3Sn outserts</vt:lpstr>
      <vt:lpstr>How do the compare with the 20T CT outsert?</vt:lpstr>
      <vt:lpstr>LBNL Bi2212 inserts and hybrids</vt:lpstr>
      <vt:lpstr>How does it compare to the 20 T CT design?</vt:lpstr>
      <vt:lpstr>FNAL Bi2212 inserts and hybrids</vt:lpstr>
      <vt:lpstr>Bi2212 hybrids Beyond 16 T, and towards 20 T</vt:lpstr>
      <vt:lpstr>REBCO inserts</vt:lpstr>
      <vt:lpstr>Conclusions</vt:lpstr>
      <vt:lpstr>Appendix</vt:lpstr>
      <vt:lpstr>Introduction Timeline (2020 updated roadmap)</vt:lpstr>
      <vt:lpstr>Introduction Previous work</vt:lpstr>
      <vt:lpstr>Superconducting materials: Je and Jo</vt:lpstr>
      <vt:lpstr>Current activities: block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1102</cp:revision>
  <dcterms:created xsi:type="dcterms:W3CDTF">2013-02-14T18:56:39Z</dcterms:created>
  <dcterms:modified xsi:type="dcterms:W3CDTF">2023-03-21T04:03:06Z</dcterms:modified>
</cp:coreProperties>
</file>