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0" r:id="rId1"/>
    <p:sldMasterId id="2147484155" r:id="rId2"/>
  </p:sldMasterIdLst>
  <p:notesMasterIdLst>
    <p:notesMasterId r:id="rId5"/>
  </p:notesMasterIdLst>
  <p:handoutMasterIdLst>
    <p:handoutMasterId r:id="rId6"/>
  </p:handoutMasterIdLst>
  <p:sldIdLst>
    <p:sldId id="829" r:id="rId3"/>
    <p:sldId id="831" r:id="rId4"/>
  </p:sldIdLst>
  <p:sldSz cx="12192000" cy="6858000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Franklin Gothic Book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Franklin Gothic Book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Franklin Gothic Book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Franklin Gothic Book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Franklin Gothic Book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Franklin Gothic Book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Franklin Gothic Book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Franklin Gothic Book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Franklin Gothic Book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202988-0087-9145-89D5-9A387C555A96}">
          <p14:sldIdLst>
            <p14:sldId id="829"/>
            <p14:sldId id="8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Chew jtchew@lbl.gov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513FF"/>
    <a:srgbClr val="0432FF"/>
    <a:srgbClr val="C06767"/>
    <a:srgbClr val="E56C0A"/>
    <a:srgbClr val="6D00E1"/>
    <a:srgbClr val="1E497D"/>
    <a:srgbClr val="00395A"/>
    <a:srgbClr val="1F497B"/>
    <a:srgbClr val="000000"/>
    <a:srgbClr val="B9B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73" autoAdjust="0"/>
    <p:restoredTop sz="95225" autoAdjust="0"/>
  </p:normalViewPr>
  <p:slideViewPr>
    <p:cSldViewPr>
      <p:cViewPr>
        <p:scale>
          <a:sx n="75" d="100"/>
          <a:sy n="75" d="100"/>
        </p:scale>
        <p:origin x="770" y="377"/>
      </p:cViewPr>
      <p:guideLst>
        <p:guide orient="horz" pos="2160"/>
        <p:guide pos="4128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9616"/>
    </p:cViewPr>
  </p:sorterViewPr>
  <p:notesViewPr>
    <p:cSldViewPr>
      <p:cViewPr varScale="1">
        <p:scale>
          <a:sx n="116" d="100"/>
          <a:sy n="116" d="100"/>
        </p:scale>
        <p:origin x="3120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AEAAC-FF4A-BB4E-8F33-70C3EF028A8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21B7B-7190-7045-8798-B45394289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3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AutoShape 3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AutoShape 3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08300" cy="3937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US" altLang="x-none"/>
          </a:p>
        </p:txBody>
      </p:sp>
      <p:sp>
        <p:nvSpPr>
          <p:cNvPr id="6187" name="Rectangle 4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6400" y="685800"/>
            <a:ext cx="5981700" cy="336550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sp>
      <p:sp>
        <p:nvSpPr>
          <p:cNvPr id="6188" name="Rectangle 4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22900" cy="40513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x-none" altLang="x-none"/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08300" cy="3937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fld id="{E84E3283-8A06-0E42-A559-FF12BE7771D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42545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110521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96600" y="6324600"/>
            <a:ext cx="6889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0E43B-7F43-FA45-AAB7-E054FD6CC4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7813E7-07E4-894D-A99F-D4B7A4263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24600"/>
            <a:ext cx="81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fld id="{D260E43B-7F43-FA45-AAB7-E054FD6CC4E3}" type="slidenum">
              <a:rPr lang="en-US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"/>
            <a:ext cx="12192000" cy="855663"/>
          </a:xfrm>
          <a:prstGeom prst="rect">
            <a:avLst/>
          </a:prstGeom>
          <a:solidFill>
            <a:srgbClr val="1F497D"/>
          </a:solidFill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x-none" altLang="x-none" sz="2400">
              <a:solidFill>
                <a:srgbClr val="000000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12579"/>
            <a:ext cx="12192000" cy="84308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0C11F7-91F7-EF4B-BDE6-9C994AE44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00800"/>
            <a:ext cx="688900" cy="347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fld id="{D260E43B-7F43-FA45-AAB7-E054FD6CC4E3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4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7813E7-07E4-894D-A99F-D4B7A4263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6324600"/>
            <a:ext cx="688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fld id="{D260E43B-7F43-FA45-AAB7-E054FD6CC4E3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0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395A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556" y="1600201"/>
            <a:ext cx="1097926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211627" y="-142629"/>
            <a:ext cx="12596659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ectangle 51"/>
          <p:cNvSpPr/>
          <p:nvPr userDrawn="1"/>
        </p:nvSpPr>
        <p:spPr>
          <a:xfrm>
            <a:off x="0" y="6239580"/>
            <a:ext cx="12192000" cy="618420"/>
          </a:xfrm>
          <a:prstGeom prst="rect">
            <a:avLst/>
          </a:prstGeom>
          <a:solidFill>
            <a:srgbClr val="0039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anchor="ctr"/>
          <a:lstStyle/>
          <a:p>
            <a:pPr algn="ctr" defTabSz="45708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45708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0" name="Picture 49" descr="RGB_White-Seal_White-Mark_SC_Horizontal.png">
            <a:extLst>
              <a:ext uri="{FF2B5EF4-FFF2-40B4-BE49-F238E27FC236}">
                <a16:creationId xmlns:a16="http://schemas.microsoft.com/office/drawing/2014/main" id="{D0FC1251-9BFE-214D-9A96-658D94CF131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6356929"/>
            <a:ext cx="2286000" cy="383721"/>
          </a:xfrm>
          <a:prstGeom prst="rect">
            <a:avLst/>
          </a:prstGeom>
        </p:spPr>
      </p:pic>
      <p:sp>
        <p:nvSpPr>
          <p:cNvPr id="51" name="Slide Number Placeholder 5">
            <a:extLst>
              <a:ext uri="{FF2B5EF4-FFF2-40B4-BE49-F238E27FC236}">
                <a16:creationId xmlns:a16="http://schemas.microsoft.com/office/drawing/2014/main" id="{DB98448C-F9A5-154C-B2C0-08CFA44F2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2210" y="6360285"/>
            <a:ext cx="679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D260E43B-7F43-FA45-AAB7-E054FD6CC4E3}" type="slidenum">
              <a:rPr lang="en-US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7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4" r:id="rId2"/>
    <p:sldLayoutId id="214748415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3117"/>
          </a:xfrm>
          <a:prstGeom prst="rect">
            <a:avLst/>
          </a:prstGeom>
          <a:solidFill>
            <a:srgbClr val="00395A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12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211627" y="-142629"/>
            <a:ext cx="12596659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600" y="6350154"/>
            <a:ext cx="684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fld id="{D260E43B-7F43-FA45-AAB7-E054FD6CC4E3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/>
          </a:p>
        </p:txBody>
      </p:sp>
      <p:pic>
        <p:nvPicPr>
          <p:cNvPr id="56" name="Picture 55" descr="LBL_logo_notext_rev_transparen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305" y="6357358"/>
            <a:ext cx="69088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1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1F497D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1F497D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F497D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F497D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E151A-99EA-4A8A-B1B4-E427543A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2212 development takes more than US MDP 2212 WG – from conductor to magnet technology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833CEB-41E5-4565-9B65-132040B7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fld id="{D260E43B-7F43-FA45-AAB7-E054FD6CC4E3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0F8848-BEBE-4830-B6BE-B78570539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46" y="1066800"/>
            <a:ext cx="1625600" cy="124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FBAEE8-D9AB-4FC1-93F7-FDEF7C168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8354" y="2729875"/>
            <a:ext cx="3063247" cy="53340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E5E402-EC61-4964-A1BE-428F8DB0D4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025275"/>
            <a:ext cx="3086100" cy="660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634692-7615-4A81-B142-0EAFA692681A}"/>
              </a:ext>
            </a:extLst>
          </p:cNvPr>
          <p:cNvSpPr txBox="1"/>
          <p:nvPr/>
        </p:nvSpPr>
        <p:spPr>
          <a:xfrm>
            <a:off x="2784446" y="1219200"/>
            <a:ext cx="5006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Tengming Shen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Laura Garcia Fajardo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1C0FEF-D6CF-4E4C-A4CD-792565F422C4}"/>
              </a:ext>
            </a:extLst>
          </p:cNvPr>
          <p:cNvSpPr txBox="1"/>
          <p:nvPr/>
        </p:nvSpPr>
        <p:spPr>
          <a:xfrm>
            <a:off x="3916261" y="2332911"/>
            <a:ext cx="6180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</a:t>
            </a:r>
            <a:r>
              <a:rPr lang="en-US" sz="2400" b="1" u="sng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Larbalestier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 Davis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Lamar English,</a:t>
            </a:r>
          </a:p>
          <a:p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Eric </a:t>
            </a:r>
            <a:r>
              <a:rPr lang="en-US" sz="2400" b="1" u="sng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Hellstrom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Jianyi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Jiang, </a:t>
            </a:r>
            <a:r>
              <a:rPr lang="en-US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Youngjae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Kim, </a:t>
            </a:r>
          </a:p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Ulf </a:t>
            </a:r>
            <a:r>
              <a:rPr lang="en-US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Trociewitz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students, and Lance Cooley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6532E-5C2F-4B04-BB82-F20B234CD83A}"/>
              </a:ext>
            </a:extLst>
          </p:cNvPr>
          <p:cNvSpPr txBox="1"/>
          <p:nvPr/>
        </p:nvSpPr>
        <p:spPr>
          <a:xfrm>
            <a:off x="3886200" y="4025275"/>
            <a:ext cx="809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Alexander </a:t>
            </a:r>
            <a:r>
              <a:rPr lang="en-US" sz="2400" b="1" u="sng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Zlobin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Emanuela </a:t>
            </a:r>
            <a:r>
              <a:rPr lang="en-US" sz="2400" b="1" u="sng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Barzi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Igor </a:t>
            </a:r>
            <a:r>
              <a:rPr lang="en-US" sz="2400" b="1" u="sng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Novitski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students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FD3701-5DF0-4280-9A7E-CF51A2D2557D}"/>
              </a:ext>
            </a:extLst>
          </p:cNvPr>
          <p:cNvSpPr txBox="1"/>
          <p:nvPr/>
        </p:nvSpPr>
        <p:spPr>
          <a:xfrm>
            <a:off x="5744302" y="4895671"/>
            <a:ext cx="6143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CPRD – Ian Pong and committee</a:t>
            </a:r>
          </a:p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SBIR-STTR, ARDAP</a:t>
            </a:r>
          </a:p>
          <a:p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partners – CERN and Uni. Twente</a:t>
            </a:r>
          </a:p>
        </p:txBody>
      </p:sp>
      <p:pic>
        <p:nvPicPr>
          <p:cNvPr id="2050" name="Picture 2" descr="High-Value Life Science and Material Research and Diagnostics Solutions |  Bruker">
            <a:extLst>
              <a:ext uri="{FF2B5EF4-FFF2-40B4-BE49-F238E27FC236}">
                <a16:creationId xmlns:a16="http://schemas.microsoft.com/office/drawing/2014/main" id="{332383C3-9513-44B3-9288-9E667A4E2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93" y="5257800"/>
            <a:ext cx="1511329" cy="80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gi-Mat | developer and manufacturer of nano engineered materials">
            <a:extLst>
              <a:ext uri="{FF2B5EF4-FFF2-40B4-BE49-F238E27FC236}">
                <a16:creationId xmlns:a16="http://schemas.microsoft.com/office/drawing/2014/main" id="{E0054F0C-3294-4350-857E-403F54173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5441364"/>
            <a:ext cx="2617912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32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853A3-4FAC-4EEE-BD82-9B37B03B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MDP 2212 working area driving question and roadmap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C15BD7-0077-4FDF-85B9-B51293AB7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fld id="{D260E43B-7F43-FA45-AAB7-E054FD6CC4E3}" type="slidenum">
              <a:rPr lang="en-US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81682-0B55-40CB-ADAB-28E52A309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9339036" cy="2133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4FB42B-4838-4799-9ABB-DB31970ED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721538"/>
            <a:ext cx="9560210" cy="18224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0AE1E1-2BD3-4F4D-8A1D-7211D8E5C6EA}"/>
              </a:ext>
            </a:extLst>
          </p:cNvPr>
          <p:cNvSpPr txBox="1"/>
          <p:nvPr/>
        </p:nvSpPr>
        <p:spPr>
          <a:xfrm>
            <a:off x="1828800" y="556260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649A9-C41F-4CCD-96A5-B622844AD5E6}"/>
              </a:ext>
            </a:extLst>
          </p:cNvPr>
          <p:cNvSpPr txBox="1"/>
          <p:nvPr/>
        </p:nvSpPr>
        <p:spPr>
          <a:xfrm>
            <a:off x="1676400" y="5704840"/>
            <a:ext cx="6948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NHMFL and industry – single strand solenoid and NMR magnets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B9DFC1-A8CE-41DC-B517-749E0FBD97F2}"/>
              </a:ext>
            </a:extLst>
          </p:cNvPr>
          <p:cNvSpPr txBox="1"/>
          <p:nvPr/>
        </p:nvSpPr>
        <p:spPr>
          <a:xfrm>
            <a:off x="1828800" y="3257490"/>
            <a:ext cx="6666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we protect standalone HTS magnets from quenches?</a:t>
            </a:r>
          </a:p>
        </p:txBody>
      </p:sp>
    </p:spTree>
    <p:extLst>
      <p:ext uri="{BB962C8B-B14F-4D97-AF65-F5344CB8AC3E}">
        <p14:creationId xmlns:p14="http://schemas.microsoft.com/office/powerpoint/2010/main" val="67209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4_ATAP Blue Footer">
  <a:themeElements>
    <a:clrScheme name="AT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5_ATAP Blue Footer">
  <a:themeElements>
    <a:clrScheme name="AT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64115</TotalTime>
  <Words>107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Calibri</vt:lpstr>
      <vt:lpstr>Courier New</vt:lpstr>
      <vt:lpstr>Franklin Gothic Book</vt:lpstr>
      <vt:lpstr>Franklin Gothic Medium</vt:lpstr>
      <vt:lpstr>Times New Roman</vt:lpstr>
      <vt:lpstr>4_ATAP Blue Footer</vt:lpstr>
      <vt:lpstr>5_ATAP Blue Footer</vt:lpstr>
      <vt:lpstr>2212 development takes more than US MDP 2212 WG – from conductor to magnet technology</vt:lpstr>
      <vt:lpstr>US MDP 2212 working area driving question and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teid05</dc:creator>
  <cp:lastModifiedBy>Tengming Shen</cp:lastModifiedBy>
  <cp:revision>1935</cp:revision>
  <cp:lastPrinted>2021-08-18T19:57:46Z</cp:lastPrinted>
  <dcterms:created xsi:type="dcterms:W3CDTF">2015-07-10T17:44:33Z</dcterms:created>
  <dcterms:modified xsi:type="dcterms:W3CDTF">2023-03-22T11:20:57Z</dcterms:modified>
</cp:coreProperties>
</file>