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  <p:sldMasterId id="2147484155" r:id="rId2"/>
  </p:sldMasterIdLst>
  <p:notesMasterIdLst>
    <p:notesMasterId r:id="rId5"/>
  </p:notesMasterIdLst>
  <p:handoutMasterIdLst>
    <p:handoutMasterId r:id="rId6"/>
  </p:handoutMasterIdLst>
  <p:sldIdLst>
    <p:sldId id="811" r:id="rId3"/>
    <p:sldId id="813" r:id="rId4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811"/>
            <p14:sldId id="8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13FF"/>
    <a:srgbClr val="0432FF"/>
    <a:srgbClr val="C06767"/>
    <a:srgbClr val="E56C0A"/>
    <a:srgbClr val="6D00E1"/>
    <a:srgbClr val="1E497D"/>
    <a:srgbClr val="00395A"/>
    <a:srgbClr val="1F497B"/>
    <a:srgbClr val="000000"/>
    <a:srgbClr val="B9B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7" autoAdjust="0"/>
    <p:restoredTop sz="95209" autoAdjust="0"/>
  </p:normalViewPr>
  <p:slideViewPr>
    <p:cSldViewPr>
      <p:cViewPr varScale="1">
        <p:scale>
          <a:sx n="96" d="100"/>
          <a:sy n="96" d="100"/>
        </p:scale>
        <p:origin x="336" y="62"/>
      </p:cViewPr>
      <p:guideLst>
        <p:guide orient="horz" pos="2160"/>
        <p:guide pos="4128"/>
      </p:guideLst>
    </p:cSldViewPr>
  </p:slideViewPr>
  <p:outlineViewPr>
    <p:cViewPr varScale="1">
      <p:scale>
        <a:sx n="170" d="200"/>
        <a:sy n="170" d="200"/>
      </p:scale>
      <p:origin x="-36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616"/>
    </p:cViewPr>
  </p:sorterViewPr>
  <p:notesViewPr>
    <p:cSldViewPr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521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24600"/>
            <a:ext cx="81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00800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1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 userDrawn="1"/>
        </p:nvSpPr>
        <p:spPr>
          <a:xfrm>
            <a:off x="0" y="6239580"/>
            <a:ext cx="12192000" cy="618420"/>
          </a:xfrm>
          <a:prstGeom prst="rect">
            <a:avLst/>
          </a:prstGeom>
          <a:solidFill>
            <a:srgbClr val="0039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29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210" y="6360285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41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117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1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0154"/>
            <a:ext cx="68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  <p:pic>
        <p:nvPicPr>
          <p:cNvPr id="56" name="Picture 55" descr="LBL_logo_notext_rev_transparen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05" y="6357358"/>
            <a:ext cx="69088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NHMFL annual cable needs - Solenoids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958" y="1143000"/>
            <a:ext cx="8687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Conductor: 37 m cable left (J</a:t>
            </a:r>
            <a:r>
              <a:rPr lang="en-US" sz="20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&gt;1000)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making solenoids </a:t>
            </a:r>
            <a:b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m (JE ~700) cable to be used for insulation demo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Strand and cable need for Solenoids and short sample: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9-strand subscale magnet cable, with nominal dimensions, 4 mm x 1.44 mm.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Piece lengths: &gt;10 m (Baby-Ruth size), (&gt;30m, upon successful 10 m)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Strand identically with the following characteristics: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  1) 0.8 mm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  2) 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x 18 architecture.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  3) J</a:t>
            </a:r>
            <a:r>
              <a:rPr lang="en-US" sz="20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@4.2K,5T &gt; 1000 A/mm</a:t>
            </a:r>
            <a:r>
              <a:rPr lang="en-US" sz="20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after plateau OPHT; 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  4) Twisting: Untwisted ok.  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We can use cables up to 10 kA, with a 12 T BG, but &lt;7.2 kA will be more helium efficient.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0E8E4-E879-B0DF-0FE8-4D73FB09C2FF}"/>
              </a:ext>
            </a:extLst>
          </p:cNvPr>
          <p:cNvGrpSpPr/>
          <p:nvPr/>
        </p:nvGrpSpPr>
        <p:grpSpPr>
          <a:xfrm>
            <a:off x="6941575" y="4724400"/>
            <a:ext cx="3237475" cy="1219200"/>
            <a:chOff x="4665560" y="3649281"/>
            <a:chExt cx="2458862" cy="925983"/>
          </a:xfrm>
        </p:grpSpPr>
        <p:pic>
          <p:nvPicPr>
            <p:cNvPr id="15" name="Google Shape;181;p6">
              <a:extLst>
                <a:ext uri="{FF2B5EF4-FFF2-40B4-BE49-F238E27FC236}">
                  <a16:creationId xmlns:a16="http://schemas.microsoft.com/office/drawing/2014/main" id="{CA41BF60-A41B-2595-BEAC-068FA2A74F7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11053" b="39297"/>
            <a:stretch/>
          </p:blipFill>
          <p:spPr>
            <a:xfrm>
              <a:off x="4684925" y="3666872"/>
              <a:ext cx="2439497" cy="908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BA6AF-6F40-E36F-090F-62321B78DA52}"/>
                </a:ext>
              </a:extLst>
            </p:cNvPr>
            <p:cNvSpPr txBox="1"/>
            <p:nvPr/>
          </p:nvSpPr>
          <p:spPr>
            <a:xfrm>
              <a:off x="5678134" y="4315816"/>
              <a:ext cx="1329425" cy="24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050" dirty="0">
                  <a:solidFill>
                    <a:prstClr val="white"/>
                  </a:solidFill>
                  <a:latin typeface="Franklin Gothic Medium"/>
                </a:rPr>
                <a:t>9-strand (Ø 0.8 mm)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311199-23D1-905D-4F07-D2874CE6A0DB}"/>
                </a:ext>
              </a:extLst>
            </p:cNvPr>
            <p:cNvSpPr txBox="1"/>
            <p:nvPr/>
          </p:nvSpPr>
          <p:spPr>
            <a:xfrm>
              <a:off x="6095999" y="3649281"/>
              <a:ext cx="914200" cy="27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200" dirty="0">
                  <a:solidFill>
                    <a:prstClr val="white"/>
                  </a:solidFill>
                  <a:latin typeface="Franklin Gothic Medium"/>
                </a:rPr>
                <a:t>TiO</a:t>
              </a:r>
              <a:r>
                <a:rPr lang="en-US" sz="1200" baseline="-25000" dirty="0">
                  <a:solidFill>
                    <a:prstClr val="white"/>
                  </a:solidFill>
                  <a:latin typeface="Franklin Gothic Medium"/>
                </a:rPr>
                <a:t>2 </a:t>
              </a:r>
              <a:r>
                <a:rPr lang="en-US" sz="1200" dirty="0">
                  <a:solidFill>
                    <a:prstClr val="white"/>
                  </a:solidFill>
                  <a:latin typeface="Franklin Gothic Medium"/>
                </a:rPr>
                <a:t>coated</a:t>
              </a:r>
              <a:endParaRPr lang="en-US" sz="1200" baseline="-25000" dirty="0">
                <a:solidFill>
                  <a:prstClr val="white"/>
                </a:solidFill>
                <a:latin typeface="Franklin Gothic Medium"/>
              </a:endParaRPr>
            </a:p>
          </p:txBody>
        </p:sp>
        <p:sp>
          <p:nvSpPr>
            <p:cNvPr id="18" name="Google Shape;182;p6">
              <a:extLst>
                <a:ext uri="{FF2B5EF4-FFF2-40B4-BE49-F238E27FC236}">
                  <a16:creationId xmlns:a16="http://schemas.microsoft.com/office/drawing/2014/main" id="{615D35CC-3C34-2135-33B2-C70502B92375}"/>
                </a:ext>
              </a:extLst>
            </p:cNvPr>
            <p:cNvSpPr txBox="1"/>
            <p:nvPr/>
          </p:nvSpPr>
          <p:spPr>
            <a:xfrm>
              <a:off x="4665560" y="3651785"/>
              <a:ext cx="949428" cy="31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342892" fontAlgn="base">
                <a:buSzPct val="100000"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Mullite</a:t>
              </a:r>
              <a:endParaRPr sz="16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83;p6">
              <a:extLst>
                <a:ext uri="{FF2B5EF4-FFF2-40B4-BE49-F238E27FC236}">
                  <a16:creationId xmlns:a16="http://schemas.microsoft.com/office/drawing/2014/main" id="{8A24B623-1B25-0D1D-2F76-C19F5CE6CC39}"/>
                </a:ext>
              </a:extLst>
            </p:cNvPr>
            <p:cNvCxnSpPr>
              <a:cxnSpLocks/>
            </p:cNvCxnSpPr>
            <p:nvPr/>
          </p:nvCxnSpPr>
          <p:spPr>
            <a:xfrm>
              <a:off x="5051162" y="3880777"/>
              <a:ext cx="0" cy="359197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21" name="Picture 20" descr="A silver sword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92086F05-E5ED-33D6-6DF8-03A6A4C3B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6" b="42105"/>
          <a:stretch/>
        </p:blipFill>
        <p:spPr>
          <a:xfrm rot="16200000">
            <a:off x="9157454" y="3269557"/>
            <a:ext cx="4310574" cy="7173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348E7D-AC5E-C0AD-D718-B581A3E0FBEF}"/>
              </a:ext>
            </a:extLst>
          </p:cNvPr>
          <p:cNvSpPr txBox="1"/>
          <p:nvPr/>
        </p:nvSpPr>
        <p:spPr>
          <a:xfrm>
            <a:off x="10701323" y="5783519"/>
            <a:ext cx="122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dirty="0">
                <a:solidFill>
                  <a:schemeClr val="tx1"/>
                </a:solidFill>
                <a:latin typeface="Franklin Gothic Medium"/>
              </a:rPr>
              <a:t>Alumina coated</a:t>
            </a:r>
          </a:p>
          <a:p>
            <a:pPr defTabSz="34289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baseline="-25000" dirty="0">
                <a:solidFill>
                  <a:schemeClr val="tx1"/>
                </a:solidFill>
                <a:latin typeface="Franklin Gothic Medium"/>
              </a:rPr>
              <a:t>No TiO2</a:t>
            </a:r>
          </a:p>
        </p:txBody>
      </p:sp>
    </p:spTree>
    <p:extLst>
      <p:ext uri="{BB962C8B-B14F-4D97-AF65-F5344CB8AC3E}">
        <p14:creationId xmlns:p14="http://schemas.microsoft.com/office/powerpoint/2010/main" val="157279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NHMFL Collaborations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2" y="1250181"/>
            <a:ext cx="8687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0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On-going collaboration with PPPL towards compact fusion: </a:t>
            </a:r>
            <a:b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spherical tokamak Ohmic heating central solenoids</a:t>
            </a:r>
          </a:p>
          <a:p>
            <a:pPr marL="285750" lvl="1" indent="0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Conductor TBD</a:t>
            </a:r>
          </a:p>
          <a:p>
            <a:pPr marL="285750" lvl="1" indent="0"/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0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proposals are looking at 6 around 1 cable for high field testing</a:t>
            </a:r>
          </a:p>
          <a:p>
            <a:pPr marL="285750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~3m (barrel samples) </a:t>
            </a:r>
          </a:p>
          <a:p>
            <a:pPr marL="285750"/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cables up to 10 kA, with a 12 T BG, but &lt;7.2 kA will be more helium efficient.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0E8E4-E879-B0DF-0FE8-4D73FB09C2FF}"/>
              </a:ext>
            </a:extLst>
          </p:cNvPr>
          <p:cNvGrpSpPr/>
          <p:nvPr/>
        </p:nvGrpSpPr>
        <p:grpSpPr>
          <a:xfrm>
            <a:off x="7678732" y="1295400"/>
            <a:ext cx="3237475" cy="1219200"/>
            <a:chOff x="4665560" y="3649281"/>
            <a:chExt cx="2458862" cy="925983"/>
          </a:xfrm>
        </p:grpSpPr>
        <p:pic>
          <p:nvPicPr>
            <p:cNvPr id="15" name="Google Shape;181;p6">
              <a:extLst>
                <a:ext uri="{FF2B5EF4-FFF2-40B4-BE49-F238E27FC236}">
                  <a16:creationId xmlns:a16="http://schemas.microsoft.com/office/drawing/2014/main" id="{CA41BF60-A41B-2595-BEAC-068FA2A74F7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11053" b="39297"/>
            <a:stretch/>
          </p:blipFill>
          <p:spPr>
            <a:xfrm>
              <a:off x="4684925" y="3666872"/>
              <a:ext cx="2439497" cy="9083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BA6AF-6F40-E36F-090F-62321B78DA52}"/>
                </a:ext>
              </a:extLst>
            </p:cNvPr>
            <p:cNvSpPr txBox="1"/>
            <p:nvPr/>
          </p:nvSpPr>
          <p:spPr>
            <a:xfrm>
              <a:off x="5678134" y="4315816"/>
              <a:ext cx="1329425" cy="24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050" dirty="0">
                  <a:solidFill>
                    <a:prstClr val="white"/>
                  </a:solidFill>
                  <a:latin typeface="Franklin Gothic Medium"/>
                </a:rPr>
                <a:t>9-strand (Ø 0.8 mm)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311199-23D1-905D-4F07-D2874CE6A0DB}"/>
                </a:ext>
              </a:extLst>
            </p:cNvPr>
            <p:cNvSpPr txBox="1"/>
            <p:nvPr/>
          </p:nvSpPr>
          <p:spPr>
            <a:xfrm>
              <a:off x="6095999" y="3649281"/>
              <a:ext cx="914200" cy="27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1200" dirty="0">
                  <a:solidFill>
                    <a:prstClr val="white"/>
                  </a:solidFill>
                  <a:latin typeface="Franklin Gothic Medium"/>
                </a:rPr>
                <a:t>TiO</a:t>
              </a:r>
              <a:r>
                <a:rPr lang="en-US" sz="1200" baseline="-25000" dirty="0">
                  <a:solidFill>
                    <a:prstClr val="white"/>
                  </a:solidFill>
                  <a:latin typeface="Franklin Gothic Medium"/>
                </a:rPr>
                <a:t>2 </a:t>
              </a:r>
              <a:r>
                <a:rPr lang="en-US" sz="1200" dirty="0">
                  <a:solidFill>
                    <a:prstClr val="white"/>
                  </a:solidFill>
                  <a:latin typeface="Franklin Gothic Medium"/>
                </a:rPr>
                <a:t>coated</a:t>
              </a:r>
              <a:endParaRPr lang="en-US" sz="1200" baseline="-25000" dirty="0">
                <a:solidFill>
                  <a:prstClr val="white"/>
                </a:solidFill>
                <a:latin typeface="Franklin Gothic Medium"/>
              </a:endParaRPr>
            </a:p>
          </p:txBody>
        </p:sp>
        <p:sp>
          <p:nvSpPr>
            <p:cNvPr id="18" name="Google Shape;182;p6">
              <a:extLst>
                <a:ext uri="{FF2B5EF4-FFF2-40B4-BE49-F238E27FC236}">
                  <a16:creationId xmlns:a16="http://schemas.microsoft.com/office/drawing/2014/main" id="{615D35CC-3C34-2135-33B2-C70502B92375}"/>
                </a:ext>
              </a:extLst>
            </p:cNvPr>
            <p:cNvSpPr txBox="1"/>
            <p:nvPr/>
          </p:nvSpPr>
          <p:spPr>
            <a:xfrm>
              <a:off x="4665560" y="3651785"/>
              <a:ext cx="949428" cy="31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342892" fontAlgn="base">
                <a:buSzPct val="100000"/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  <a:ea typeface="Calibri"/>
                  <a:cs typeface="Calibri"/>
                  <a:sym typeface="Calibri"/>
                </a:rPr>
                <a:t>Mullite</a:t>
              </a:r>
              <a:endParaRPr sz="16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83;p6">
              <a:extLst>
                <a:ext uri="{FF2B5EF4-FFF2-40B4-BE49-F238E27FC236}">
                  <a16:creationId xmlns:a16="http://schemas.microsoft.com/office/drawing/2014/main" id="{8A24B623-1B25-0D1D-2F76-C19F5CE6CC39}"/>
                </a:ext>
              </a:extLst>
            </p:cNvPr>
            <p:cNvCxnSpPr>
              <a:cxnSpLocks/>
            </p:cNvCxnSpPr>
            <p:nvPr/>
          </p:nvCxnSpPr>
          <p:spPr>
            <a:xfrm>
              <a:off x="5051162" y="3880777"/>
              <a:ext cx="0" cy="359197"/>
            </a:xfrm>
            <a:prstGeom prst="straightConnector1">
              <a:avLst/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21" name="Picture 20" descr="A silver sword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92086F05-E5ED-33D6-6DF8-03A6A4C3B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6" b="42105"/>
          <a:stretch/>
        </p:blipFill>
        <p:spPr>
          <a:xfrm rot="16200000">
            <a:off x="9157454" y="3269557"/>
            <a:ext cx="4310574" cy="7173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348E7D-AC5E-C0AD-D718-B581A3E0FBEF}"/>
              </a:ext>
            </a:extLst>
          </p:cNvPr>
          <p:cNvSpPr txBox="1"/>
          <p:nvPr/>
        </p:nvSpPr>
        <p:spPr>
          <a:xfrm>
            <a:off x="10701323" y="5783519"/>
            <a:ext cx="122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dirty="0">
                <a:solidFill>
                  <a:schemeClr val="tx1"/>
                </a:solidFill>
                <a:latin typeface="Franklin Gothic Medium"/>
              </a:rPr>
              <a:t>Alumina coated</a:t>
            </a:r>
          </a:p>
          <a:p>
            <a:pPr defTabSz="34289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200" baseline="-25000" dirty="0">
                <a:solidFill>
                  <a:schemeClr val="tx1"/>
                </a:solidFill>
                <a:latin typeface="Franklin Gothic Medium"/>
              </a:rPr>
              <a:t>No TiO2</a:t>
            </a:r>
          </a:p>
        </p:txBody>
      </p:sp>
    </p:spTree>
    <p:extLst>
      <p:ext uri="{BB962C8B-B14F-4D97-AF65-F5344CB8AC3E}">
        <p14:creationId xmlns:p14="http://schemas.microsoft.com/office/powerpoint/2010/main" val="85684118"/>
      </p:ext>
    </p:extLst>
  </p:cSld>
  <p:clrMapOvr>
    <a:masterClrMapping/>
  </p:clrMapOvr>
</p:sld>
</file>

<file path=ppt/theme/theme1.xml><?xml version="1.0" encoding="utf-8"?>
<a:theme xmlns:a="http://schemas.openxmlformats.org/drawingml/2006/main" name="4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63411</TotalTime>
  <Words>248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4_ATAP Blue Footer</vt:lpstr>
      <vt:lpstr>5_ATAP Blue Footer</vt:lpstr>
      <vt:lpstr>NHMFL annual cable needs - Solenoids </vt:lpstr>
      <vt:lpstr>NHMFL Collaborations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Daniel Davis</cp:lastModifiedBy>
  <cp:revision>1885</cp:revision>
  <cp:lastPrinted>2021-08-18T19:57:46Z</cp:lastPrinted>
  <dcterms:created xsi:type="dcterms:W3CDTF">2015-07-10T17:44:33Z</dcterms:created>
  <dcterms:modified xsi:type="dcterms:W3CDTF">2023-03-22T14:57:19Z</dcterms:modified>
</cp:coreProperties>
</file>