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1701" r:id="rId2"/>
    <p:sldId id="1736" r:id="rId3"/>
    <p:sldId id="1721" r:id="rId4"/>
    <p:sldId id="1747" r:id="rId5"/>
    <p:sldId id="1737" r:id="rId6"/>
    <p:sldId id="276" r:id="rId7"/>
    <p:sldId id="1746" r:id="rId8"/>
    <p:sldId id="287" r:id="rId9"/>
    <p:sldId id="1596" r:id="rId10"/>
    <p:sldId id="447" r:id="rId11"/>
    <p:sldId id="448" r:id="rId12"/>
    <p:sldId id="260" r:id="rId13"/>
    <p:sldId id="1665" r:id="rId14"/>
    <p:sldId id="1671" r:id="rId15"/>
    <p:sldId id="270" r:id="rId16"/>
    <p:sldId id="1749" r:id="rId17"/>
    <p:sldId id="1748" r:id="rId18"/>
    <p:sldId id="1719"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15" y="53"/>
      </p:cViewPr>
      <p:guideLst/>
    </p:cSldViewPr>
  </p:slideViewPr>
  <p:notesTextViewPr>
    <p:cViewPr>
      <p:scale>
        <a:sx n="1" d="1"/>
        <a:sy n="1" d="1"/>
      </p:scale>
      <p:origin x="0" y="0"/>
    </p:cViewPr>
  </p:notesTextViewPr>
  <p:sorterViewPr>
    <p:cViewPr>
      <p:scale>
        <a:sx n="100" d="100"/>
        <a:sy n="100" d="100"/>
      </p:scale>
      <p:origin x="0" y="-1363"/>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A07941D-2F4D-4015-B158-4209691C0273}" type="datetimeFigureOut">
              <a:rPr lang="en-US" smtClean="0"/>
              <a:t>3/22/2023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986BAE0-EDC9-43E9-AA9C-F3500D61869E}" type="slidenum">
              <a:rPr lang="en-US" smtClean="0"/>
              <a:t>‹#›</a:t>
            </a:fld>
            <a:endParaRPr lang="en-US"/>
          </a:p>
        </p:txBody>
      </p:sp>
    </p:spTree>
    <p:extLst>
      <p:ext uri="{BB962C8B-B14F-4D97-AF65-F5344CB8AC3E}">
        <p14:creationId xmlns:p14="http://schemas.microsoft.com/office/powerpoint/2010/main" val="3200828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6" tIns="46583" rIns="93166" bIns="46583" rtlCol="0"/>
          <a:lstStyle>
            <a:lvl1pPr algn="r">
              <a:defRPr sz="1200"/>
            </a:lvl1pPr>
          </a:lstStyle>
          <a:p>
            <a:fld id="{A1635BCF-EF1C-4835-B1D2-528FAEBFB2EC}" type="datetimeFigureOut">
              <a:rPr lang="en-US" smtClean="0"/>
              <a:t>3/22/2023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6" tIns="46583" rIns="93166" bIns="46583" rtlCol="0" anchor="b"/>
          <a:lstStyle>
            <a:lvl1pPr algn="r">
              <a:defRPr sz="1200"/>
            </a:lvl1pPr>
          </a:lstStyle>
          <a:p>
            <a:fld id="{EE38654D-B6F4-42E3-BC18-419A5D035804}" type="slidenum">
              <a:rPr lang="en-US" smtClean="0"/>
              <a:t>‹#›</a:t>
            </a:fld>
            <a:endParaRPr lang="en-US"/>
          </a:p>
        </p:txBody>
      </p:sp>
    </p:spTree>
    <p:extLst>
      <p:ext uri="{BB962C8B-B14F-4D97-AF65-F5344CB8AC3E}">
        <p14:creationId xmlns:p14="http://schemas.microsoft.com/office/powerpoint/2010/main" val="1084491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38654D-B6F4-42E3-BC18-419A5D035804}" type="slidenum">
              <a:rPr lang="en-US" smtClean="0"/>
              <a:t>1</a:t>
            </a:fld>
            <a:endParaRPr lang="en-US"/>
          </a:p>
        </p:txBody>
      </p:sp>
    </p:spTree>
    <p:extLst>
      <p:ext uri="{BB962C8B-B14F-4D97-AF65-F5344CB8AC3E}">
        <p14:creationId xmlns:p14="http://schemas.microsoft.com/office/powerpoint/2010/main" val="51123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0" dirty="0" err="1"/>
              <a:t>Impdahma</a:t>
            </a:r>
            <a:r>
              <a:rPr lang="en-US" sz="8000" dirty="0"/>
              <a:t> = Integrated </a:t>
            </a:r>
            <a:r>
              <a:rPr lang="en-US" sz="8000" b="0" i="0" dirty="0">
                <a:solidFill>
                  <a:srgbClr val="4D5156"/>
                </a:solidFill>
                <a:effectLst/>
                <a:latin typeface="Roboto" panose="02000000000000000000" pitchFamily="2" charset="0"/>
              </a:rPr>
              <a:t>Modelling Package for Designing Advanced HTS Materials Applications</a:t>
            </a:r>
            <a:endParaRPr lang="en-US" sz="8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8654D-B6F4-42E3-BC18-419A5D035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611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0" dirty="0"/>
              <a:t>We also did Finite element analysis to understand why this happened. The FEM result shown here is the case for highest stress that Pup-9 experienced in real test. You can see that </a:t>
            </a:r>
            <a:r>
              <a:rPr lang="en-US" sz="8000" dirty="0" err="1"/>
              <a:t>JBr</a:t>
            </a:r>
            <a:r>
              <a:rPr lang="en-US" sz="8000" dirty="0"/>
              <a:t> stress was up to 260 MPa which is way higher than conductor’s stress limit. In the coupled azimuthal stress it drops to 70 </a:t>
            </a:r>
            <a:r>
              <a:rPr lang="en-US" sz="8000" dirty="0" err="1"/>
              <a:t>Mpa</a:t>
            </a:r>
            <a:r>
              <a:rPr lang="en-US" sz="8000" dirty="0"/>
              <a:t> thanks to its reinforcement structure and epoxy media.</a:t>
            </a:r>
          </a:p>
          <a:p>
            <a:r>
              <a:rPr lang="en-US" sz="8000" dirty="0"/>
              <a:t>Quantitatively, there is clear discrepancy between the fully coupled FEA and the post mortem result. But the stress map here shows the highest stress occurs at Layer 9 to 12 which gives us some insight to understand Pup-9 deeper.</a:t>
            </a:r>
          </a:p>
          <a:p>
            <a:r>
              <a:rPr lang="en-US" sz="8000" dirty="0"/>
              <a:t>Since we saw the separation and cracks, we started looking at the radial stress and strain of Pup-9. And it was again confirmed that there could be stress concentration between layer 9 and band 4. And the highest strain was calculated at the epoxy between the layer 9 and band 4. between layer 9 and band 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13327-0D92-4462-BB3F-27E6BD9F6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170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8000" dirty="0">
                <a:effectLst/>
                <a:latin typeface="Arial" panose="020B0604020202020204" pitchFamily="34" charset="0"/>
                <a:ea typeface="Malgun Gothic" panose="020B0503020000020004" pitchFamily="34" charset="-127"/>
                <a:cs typeface="Times New Roman" panose="02020603050405020304" pitchFamily="18" charset="0"/>
              </a:rPr>
              <a:t>Based on the postmortem, we also ran a hypothetical case of pup-9 that has clean separation between last band and rest of the coil. During the post mortem process, we found one section had a clean separation as shown in the picture. </a:t>
            </a:r>
            <a:endParaRPr lang="en-US" sz="80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8000" dirty="0">
                <a:effectLst/>
                <a:latin typeface="Arial" panose="020B0604020202020204" pitchFamily="34" charset="0"/>
                <a:ea typeface="Malgun Gothic" panose="020B0503020000020004" pitchFamily="34" charset="-127"/>
                <a:cs typeface="Times New Roman" panose="02020603050405020304" pitchFamily="18" charset="0"/>
              </a:rPr>
              <a:t>In this case, calculated strain was very high at layer 9 since it became a new free-standing section without reinforcement. And inner eight layers are now over-reinforced so their strain numbers dropped drastically. </a:t>
            </a:r>
            <a:endParaRPr lang="en-US" sz="80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8000" dirty="0">
                <a:effectLst/>
                <a:latin typeface="Arial" panose="020B0604020202020204" pitchFamily="34" charset="0"/>
                <a:ea typeface="Malgun Gothic" panose="020B0503020000020004" pitchFamily="34" charset="-127"/>
                <a:cs typeface="Times New Roman" panose="02020603050405020304" pitchFamily="18" charset="0"/>
              </a:rPr>
              <a:t>Most important question for Pup-9 is why the cracks happened at the first place. There are some possible reasons as listed here and it might be combination of many reasons. And we are still trying to find the answer and solution for this question.</a:t>
            </a:r>
            <a:endParaRPr lang="en-US" sz="8000" dirty="0">
              <a:effectLst/>
              <a:latin typeface="Calibri" panose="020F0502020204030204" pitchFamily="34" charset="0"/>
              <a:ea typeface="Malgun Gothic" panose="020B0503020000020004" pitchFamily="34" charset="-127"/>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13327-0D92-4462-BB3F-27E6BD9F6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853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0" dirty="0"/>
          </a:p>
        </p:txBody>
      </p:sp>
      <p:sp>
        <p:nvSpPr>
          <p:cNvPr id="4" name="Slide Number Placeholder 3"/>
          <p:cNvSpPr>
            <a:spLocks noGrp="1"/>
          </p:cNvSpPr>
          <p:nvPr>
            <p:ph type="sldNum" sz="quarter" idx="5"/>
          </p:nvPr>
        </p:nvSpPr>
        <p:spPr/>
        <p:txBody>
          <a:bodyPr/>
          <a:lstStyle/>
          <a:p>
            <a:fld id="{EE38654D-B6F4-42E3-BC18-419A5D035804}" type="slidenum">
              <a:rPr lang="en-US" smtClean="0"/>
              <a:t>12</a:t>
            </a:fld>
            <a:endParaRPr lang="en-US"/>
          </a:p>
        </p:txBody>
      </p:sp>
    </p:spTree>
    <p:extLst>
      <p:ext uri="{BB962C8B-B14F-4D97-AF65-F5344CB8AC3E}">
        <p14:creationId xmlns:p14="http://schemas.microsoft.com/office/powerpoint/2010/main" val="33743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0" dirty="0"/>
          </a:p>
        </p:txBody>
      </p:sp>
      <p:sp>
        <p:nvSpPr>
          <p:cNvPr id="4" name="Slide Number Placeholder 3"/>
          <p:cNvSpPr>
            <a:spLocks noGrp="1"/>
          </p:cNvSpPr>
          <p:nvPr>
            <p:ph type="sldNum" sz="quarter" idx="5"/>
          </p:nvPr>
        </p:nvSpPr>
        <p:spPr/>
        <p:txBody>
          <a:bodyPr/>
          <a:lstStyle/>
          <a:p>
            <a:fld id="{EE38654D-B6F4-42E3-BC18-419A5D035804}" type="slidenum">
              <a:rPr lang="en-US" smtClean="0"/>
              <a:t>13</a:t>
            </a:fld>
            <a:endParaRPr lang="en-US"/>
          </a:p>
        </p:txBody>
      </p:sp>
    </p:spTree>
    <p:extLst>
      <p:ext uri="{BB962C8B-B14F-4D97-AF65-F5344CB8AC3E}">
        <p14:creationId xmlns:p14="http://schemas.microsoft.com/office/powerpoint/2010/main" val="10360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0" dirty="0"/>
          </a:p>
        </p:txBody>
      </p:sp>
      <p:sp>
        <p:nvSpPr>
          <p:cNvPr id="4" name="Slide Number Placeholder 3"/>
          <p:cNvSpPr>
            <a:spLocks noGrp="1"/>
          </p:cNvSpPr>
          <p:nvPr>
            <p:ph type="sldNum" sz="quarter" idx="5"/>
          </p:nvPr>
        </p:nvSpPr>
        <p:spPr/>
        <p:txBody>
          <a:bodyPr/>
          <a:lstStyle/>
          <a:p>
            <a:fld id="{EE38654D-B6F4-42E3-BC18-419A5D035804}" type="slidenum">
              <a:rPr lang="en-US" smtClean="0"/>
              <a:t>14</a:t>
            </a:fld>
            <a:endParaRPr lang="en-US"/>
          </a:p>
        </p:txBody>
      </p:sp>
    </p:spTree>
    <p:extLst>
      <p:ext uri="{BB962C8B-B14F-4D97-AF65-F5344CB8AC3E}">
        <p14:creationId xmlns:p14="http://schemas.microsoft.com/office/powerpoint/2010/main" val="4010113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0" dirty="0"/>
          </a:p>
        </p:txBody>
      </p:sp>
      <p:sp>
        <p:nvSpPr>
          <p:cNvPr id="4" name="Slide Number Placeholder 3"/>
          <p:cNvSpPr>
            <a:spLocks noGrp="1"/>
          </p:cNvSpPr>
          <p:nvPr>
            <p:ph type="sldNum" sz="quarter" idx="5"/>
          </p:nvPr>
        </p:nvSpPr>
        <p:spPr/>
        <p:txBody>
          <a:bodyPr/>
          <a:lstStyle/>
          <a:p>
            <a:fld id="{EE38654D-B6F4-42E3-BC18-419A5D035804}" type="slidenum">
              <a:rPr lang="en-US" smtClean="0"/>
              <a:t>15</a:t>
            </a:fld>
            <a:endParaRPr lang="en-US"/>
          </a:p>
        </p:txBody>
      </p:sp>
    </p:spTree>
    <p:extLst>
      <p:ext uri="{BB962C8B-B14F-4D97-AF65-F5344CB8AC3E}">
        <p14:creationId xmlns:p14="http://schemas.microsoft.com/office/powerpoint/2010/main" val="562953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EE38654D-B6F4-42E3-BC18-419A5D035804}" type="slidenum">
              <a:rPr lang="en-US" smtClean="0"/>
              <a:t>18</a:t>
            </a:fld>
            <a:endParaRPr lang="en-US"/>
          </a:p>
        </p:txBody>
      </p:sp>
    </p:spTree>
    <p:extLst>
      <p:ext uri="{BB962C8B-B14F-4D97-AF65-F5344CB8AC3E}">
        <p14:creationId xmlns:p14="http://schemas.microsoft.com/office/powerpoint/2010/main" val="3900814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5DF90-2C15-47F8-8B81-87B1F01304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8AEF3B-3AB4-47A3-A334-A040AF65A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AEF7AC1-B7D7-4CF5-A391-4CAC1148D238}"/>
              </a:ext>
            </a:extLst>
          </p:cNvPr>
          <p:cNvSpPr>
            <a:spLocks noGrp="1"/>
          </p:cNvSpPr>
          <p:nvPr>
            <p:ph type="ftr" sz="quarter" idx="11"/>
          </p:nvPr>
        </p:nvSpPr>
        <p:spPr>
          <a:xfrm>
            <a:off x="4845820" y="6356350"/>
            <a:ext cx="3307579" cy="365125"/>
          </a:xfrm>
        </p:spPr>
        <p:txBody>
          <a:bodyPr/>
          <a:lstStyle>
            <a:lvl1pPr algn="ctr">
              <a:defRPr sz="1800"/>
            </a:lvl1pPr>
          </a:lstStyle>
          <a:p>
            <a:r>
              <a:rPr lang="en-US" dirty="0" err="1"/>
              <a:t>HiTAT</a:t>
            </a:r>
            <a:r>
              <a:rPr lang="en-US" dirty="0"/>
              <a:t> CERN, March 9-10, 2023</a:t>
            </a:r>
          </a:p>
        </p:txBody>
      </p:sp>
      <p:sp>
        <p:nvSpPr>
          <p:cNvPr id="6" name="Slide Number Placeholder 5">
            <a:extLst>
              <a:ext uri="{FF2B5EF4-FFF2-40B4-BE49-F238E27FC236}">
                <a16:creationId xmlns:a16="http://schemas.microsoft.com/office/drawing/2014/main" id="{4A2AFC65-9E52-4432-9378-844A6519B1B0}"/>
              </a:ext>
            </a:extLst>
          </p:cNvPr>
          <p:cNvSpPr>
            <a:spLocks noGrp="1"/>
          </p:cNvSpPr>
          <p:nvPr>
            <p:ph type="sldNum" sz="quarter" idx="12"/>
          </p:nvPr>
        </p:nvSpPr>
        <p:spPr/>
        <p:txBody>
          <a:bodyPr/>
          <a:lstStyle/>
          <a:p>
            <a:fld id="{38E91C1D-DFAA-4E38-AB66-4DFB389F2C8B}" type="slidenum">
              <a:rPr lang="en-US" smtClean="0"/>
              <a:t>‹#›</a:t>
            </a:fld>
            <a:endParaRPr lang="en-US"/>
          </a:p>
        </p:txBody>
      </p:sp>
      <p:pic>
        <p:nvPicPr>
          <p:cNvPr id="18" name="Picture 17" descr="Logo, company name&#10;&#10;Description automatically generated"/>
          <p:cNvPicPr>
            <a:picLocks noChangeAspect="1"/>
          </p:cNvPicPr>
          <p:nvPr userDrawn="1"/>
        </p:nvPicPr>
        <p:blipFill>
          <a:blip r:embed="rId2"/>
          <a:stretch>
            <a:fillRect/>
          </a:stretch>
        </p:blipFill>
        <p:spPr>
          <a:xfrm>
            <a:off x="2673004" y="6118242"/>
            <a:ext cx="1886989" cy="731520"/>
          </a:xfrm>
          <a:prstGeom prst="rect">
            <a:avLst/>
          </a:prstGeom>
          <a:solidFill>
            <a:schemeClr val="accent1">
              <a:lumMod val="75000"/>
            </a:schemeClr>
          </a:solidFill>
        </p:spPr>
      </p:pic>
      <p:pic>
        <p:nvPicPr>
          <p:cNvPr id="19" name="Picture 9" descr="Logo&#10;&#10;Description automatically generated"/>
          <p:cNvPicPr>
            <a:picLocks noChangeAspect="1" noChangeArrowheads="1"/>
          </p:cNvPicPr>
          <p:nvPr userDrawn="1"/>
        </p:nvPicPr>
        <p:blipFill>
          <a:blip r:embed="rId3"/>
          <a:srcRect/>
          <a:stretch>
            <a:fillRect/>
          </a:stretch>
        </p:blipFill>
        <p:spPr bwMode="auto">
          <a:xfrm>
            <a:off x="63694" y="6118242"/>
            <a:ext cx="731520" cy="73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descr="A picture containing text, sign&#10;&#10;Description automatically generated"/>
          <p:cNvPicPr>
            <a:picLocks noChangeAspect="1" noChangeArrowheads="1"/>
          </p:cNvPicPr>
          <p:nvPr userDrawn="1"/>
        </p:nvPicPr>
        <p:blipFill>
          <a:blip r:embed="rId4"/>
          <a:srcRect/>
          <a:stretch>
            <a:fillRect/>
          </a:stretch>
        </p:blipFill>
        <p:spPr bwMode="auto">
          <a:xfrm>
            <a:off x="933464" y="6118242"/>
            <a:ext cx="731520" cy="731520"/>
          </a:xfrm>
          <a:prstGeom prst="rect">
            <a:avLst/>
          </a:prstGeom>
          <a:noFill/>
          <a:ln w="9525">
            <a:noFill/>
            <a:miter lim="800000"/>
            <a:headEnd/>
            <a:tailEnd/>
          </a:ln>
        </p:spPr>
      </p:pic>
      <p:pic>
        <p:nvPicPr>
          <p:cNvPr id="21" name="Picture 4" descr="Logo&#10;&#10;Description automatically generated">
            <a:extLst>
              <a:ext uri="{FF2B5EF4-FFF2-40B4-BE49-F238E27FC236}">
                <a16:creationId xmlns:a16="http://schemas.microsoft.com/office/drawing/2014/main" id="{969FD6CE-BC67-49CA-8D3F-9CD2B3B53A38}"/>
              </a:ext>
            </a:extLst>
          </p:cNvPr>
          <p:cNvPicPr>
            <a:picLocks noChangeAspect="1" noChangeArrowheads="1"/>
          </p:cNvPicPr>
          <p:nvPr userDrawn="1"/>
        </p:nvPicPr>
        <p:blipFill>
          <a:blip r:embed="rId5"/>
          <a:srcRect/>
          <a:stretch>
            <a:fillRect/>
          </a:stretch>
        </p:blipFill>
        <p:spPr bwMode="auto">
          <a:xfrm>
            <a:off x="1803234" y="6118242"/>
            <a:ext cx="731520" cy="731520"/>
          </a:xfrm>
          <a:prstGeom prst="rect">
            <a:avLst/>
          </a:prstGeom>
          <a:noFill/>
          <a:ln w="9525">
            <a:noFill/>
            <a:miter lim="800000"/>
            <a:headEnd/>
            <a:tailEnd/>
          </a:ln>
        </p:spPr>
      </p:pic>
    </p:spTree>
    <p:extLst>
      <p:ext uri="{BB962C8B-B14F-4D97-AF65-F5344CB8AC3E}">
        <p14:creationId xmlns:p14="http://schemas.microsoft.com/office/powerpoint/2010/main" val="1509179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4602-2215-436A-AF37-4AA113542934}"/>
              </a:ext>
            </a:extLst>
          </p:cNvPr>
          <p:cNvSpPr>
            <a:spLocks noGrp="1"/>
          </p:cNvSpPr>
          <p:nvPr>
            <p:ph type="title"/>
          </p:nvPr>
        </p:nvSpPr>
        <p:spPr>
          <a:xfrm>
            <a:off x="838200" y="18255"/>
            <a:ext cx="10515600" cy="1325563"/>
          </a:xfrm>
        </p:spPr>
        <p:txBody>
          <a:bodyPr>
            <a:normAutofit/>
          </a:bodyPr>
          <a:lstStyle>
            <a:lvl1pPr algn="l" defTabSz="914400" rtl="0" eaLnBrk="1" latinLnBrk="0" hangingPunct="1">
              <a:lnSpc>
                <a:spcPct val="90000"/>
              </a:lnSpc>
              <a:spcBef>
                <a:spcPct val="0"/>
              </a:spcBef>
              <a:buNone/>
              <a:defRPr lang="en-US" sz="4400" b="1" kern="1200" dirty="0">
                <a:solidFill>
                  <a:srgbClr val="C00000"/>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BE4EE2CB-23A6-4F24-9E84-EA5D90711C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A4A65-F362-4AC5-9957-0D168312310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E59D01D-F993-48C9-AACB-7CCEE6F14F12}"/>
              </a:ext>
            </a:extLst>
          </p:cNvPr>
          <p:cNvSpPr>
            <a:spLocks noGrp="1"/>
          </p:cNvSpPr>
          <p:nvPr>
            <p:ph type="ftr" sz="quarter" idx="11"/>
          </p:nvPr>
        </p:nvSpPr>
        <p:spPr/>
        <p:txBody>
          <a:bodyPr/>
          <a:lstStyle>
            <a:lvl1pPr>
              <a:defRPr b="1"/>
            </a:lvl1pPr>
          </a:lstStyle>
          <a:p>
            <a:r>
              <a:rPr lang="en-US" dirty="0" err="1"/>
              <a:t>HiTAT</a:t>
            </a:r>
            <a:r>
              <a:rPr lang="en-US" dirty="0"/>
              <a:t> CERN, March 9-10, 2023</a:t>
            </a:r>
          </a:p>
        </p:txBody>
      </p:sp>
      <p:sp>
        <p:nvSpPr>
          <p:cNvPr id="6" name="Slide Number Placeholder 5">
            <a:extLst>
              <a:ext uri="{FF2B5EF4-FFF2-40B4-BE49-F238E27FC236}">
                <a16:creationId xmlns:a16="http://schemas.microsoft.com/office/drawing/2014/main" id="{3073C97E-FAC9-42CA-BEFA-0FD3E99CBE49}"/>
              </a:ext>
            </a:extLst>
          </p:cNvPr>
          <p:cNvSpPr>
            <a:spLocks noGrp="1"/>
          </p:cNvSpPr>
          <p:nvPr>
            <p:ph type="sldNum" sz="quarter" idx="12"/>
          </p:nvPr>
        </p:nvSpPr>
        <p:spPr/>
        <p:txBody>
          <a:bodyPr/>
          <a:lstStyle/>
          <a:p>
            <a:fld id="{38E91C1D-DFAA-4E38-AB66-4DFB389F2C8B}" type="slidenum">
              <a:rPr lang="en-US" smtClean="0"/>
              <a:t>‹#›</a:t>
            </a:fld>
            <a:endParaRPr lang="en-US"/>
          </a:p>
        </p:txBody>
      </p:sp>
    </p:spTree>
    <p:extLst>
      <p:ext uri="{BB962C8B-B14F-4D97-AF65-F5344CB8AC3E}">
        <p14:creationId xmlns:p14="http://schemas.microsoft.com/office/powerpoint/2010/main" val="2292962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D7624-8387-4966-9162-31E57BF120B1}"/>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113563F-C1C7-4AAF-AFD7-AD9F241C28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FEC7CB2-E1B1-45E0-A09C-E10DF290D6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73B28F7-9867-4717-BCA4-5D4B037E7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C6A38-DBB0-4787-B5C6-63032C372850}"/>
              </a:ext>
            </a:extLst>
          </p:cNvPr>
          <p:cNvSpPr>
            <a:spLocks noGrp="1"/>
          </p:cNvSpPr>
          <p:nvPr>
            <p:ph type="sldNum" sz="quarter" idx="12"/>
          </p:nvPr>
        </p:nvSpPr>
        <p:spPr/>
        <p:txBody>
          <a:bodyPr/>
          <a:lstStyle/>
          <a:p>
            <a:fld id="{38E91C1D-DFAA-4E38-AB66-4DFB389F2C8B}"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5749" y="26634"/>
            <a:ext cx="918495" cy="914400"/>
          </a:xfrm>
          <a:prstGeom prst="rect">
            <a:avLst/>
          </a:prstGeom>
        </p:spPr>
      </p:pic>
    </p:spTree>
    <p:extLst>
      <p:ext uri="{BB962C8B-B14F-4D97-AF65-F5344CB8AC3E}">
        <p14:creationId xmlns:p14="http://schemas.microsoft.com/office/powerpoint/2010/main" val="223835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DC11-A8AA-465B-907F-9D91834824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A007C-DCA1-43DC-844A-7F41865FB66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401D6AA-3A2F-44A0-9190-9A0E372669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5A5525-07FB-4B9E-A2ED-DD80504A92A4}"/>
              </a:ext>
            </a:extLst>
          </p:cNvPr>
          <p:cNvSpPr>
            <a:spLocks noGrp="1"/>
          </p:cNvSpPr>
          <p:nvPr>
            <p:ph type="sldNum" sz="quarter" idx="12"/>
          </p:nvPr>
        </p:nvSpPr>
        <p:spPr/>
        <p:txBody>
          <a:bodyPr/>
          <a:lstStyle/>
          <a:p>
            <a:fld id="{38E91C1D-DFAA-4E38-AB66-4DFB389F2C8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5749" y="26634"/>
            <a:ext cx="918495" cy="914400"/>
          </a:xfrm>
          <a:prstGeom prst="rect">
            <a:avLst/>
          </a:prstGeom>
        </p:spPr>
      </p:pic>
    </p:spTree>
    <p:extLst>
      <p:ext uri="{BB962C8B-B14F-4D97-AF65-F5344CB8AC3E}">
        <p14:creationId xmlns:p14="http://schemas.microsoft.com/office/powerpoint/2010/main" val="3540774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21AB50-15ED-456A-A05C-38B93D12751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D65172E-C650-4F51-962B-D4797D7A74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D43722-DECE-41FA-B3B8-12CD926054C9}"/>
              </a:ext>
            </a:extLst>
          </p:cNvPr>
          <p:cNvSpPr>
            <a:spLocks noGrp="1"/>
          </p:cNvSpPr>
          <p:nvPr>
            <p:ph type="sldNum" sz="quarter" idx="12"/>
          </p:nvPr>
        </p:nvSpPr>
        <p:spPr/>
        <p:txBody>
          <a:bodyPr/>
          <a:lstStyle/>
          <a:p>
            <a:fld id="{38E91C1D-DFAA-4E38-AB66-4DFB389F2C8B}"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5749" y="26634"/>
            <a:ext cx="918495" cy="914400"/>
          </a:xfrm>
          <a:prstGeom prst="rect">
            <a:avLst/>
          </a:prstGeom>
        </p:spPr>
      </p:pic>
    </p:spTree>
    <p:extLst>
      <p:ext uri="{BB962C8B-B14F-4D97-AF65-F5344CB8AC3E}">
        <p14:creationId xmlns:p14="http://schemas.microsoft.com/office/powerpoint/2010/main" val="22408521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ADDE53-2395-4898-8AF1-A01457BCC7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786A88-CF6C-47F2-A918-B4EBE02BE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3E733-09B3-4947-8936-3AF3A8E2D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4B3EB30-F845-4040-8072-709222A281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081F1C-E2A9-4236-9D69-3174EAC805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91C1D-DFAA-4E38-AB66-4DFB389F2C8B}" type="slidenum">
              <a:rPr lang="en-US" smtClean="0"/>
              <a:t>‹#›</a:t>
            </a:fld>
            <a:endParaRPr lang="en-US"/>
          </a:p>
        </p:txBody>
      </p:sp>
    </p:spTree>
    <p:extLst>
      <p:ext uri="{BB962C8B-B14F-4D97-AF65-F5344CB8AC3E}">
        <p14:creationId xmlns:p14="http://schemas.microsoft.com/office/powerpoint/2010/main" val="2143177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4.emf"/><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1.em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8.emf"/><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2.bin"/><Relationship Id="rId7"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wmf"/><Relationship Id="rId9" Type="http://schemas.openxmlformats.org/officeDocument/2006/relationships/image" Target="../media/image43.wmf"/></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ti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1.bin"/><Relationship Id="rId1" Type="http://schemas.openxmlformats.org/officeDocument/2006/relationships/slideLayout" Target="../slideLayouts/slideLayout4.xml"/><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2206" y="-50874"/>
            <a:ext cx="10981593" cy="2387600"/>
          </a:xfrm>
        </p:spPr>
        <p:txBody>
          <a:bodyPr anchor="ctr">
            <a:noAutofit/>
          </a:bodyPr>
          <a:lstStyle/>
          <a:p>
            <a:r>
              <a:rPr lang="en-US" sz="4400" b="1" dirty="0">
                <a:solidFill>
                  <a:srgbClr val="C00000"/>
                </a:solidFill>
              </a:rPr>
              <a:t>Bi-2212 Conductor and Coil Technology at ASC</a:t>
            </a:r>
            <a:br>
              <a:rPr lang="en-US" sz="4400" b="1" dirty="0">
                <a:solidFill>
                  <a:srgbClr val="C00000"/>
                </a:solidFill>
              </a:rPr>
            </a:br>
            <a:endParaRPr lang="en-US" sz="4400" b="1" dirty="0">
              <a:solidFill>
                <a:srgbClr val="C00000"/>
              </a:solidFill>
            </a:endParaRPr>
          </a:p>
        </p:txBody>
      </p:sp>
      <p:sp>
        <p:nvSpPr>
          <p:cNvPr id="4" name="Slide Number Placeholder 3"/>
          <p:cNvSpPr>
            <a:spLocks noGrp="1"/>
          </p:cNvSpPr>
          <p:nvPr>
            <p:ph type="sldNum" sz="quarter" idx="12"/>
          </p:nvPr>
        </p:nvSpPr>
        <p:spPr/>
        <p:txBody>
          <a:bodyPr/>
          <a:lstStyle/>
          <a:p>
            <a:fld id="{38E91C1D-DFAA-4E38-AB66-4DFB389F2C8B}" type="slidenum">
              <a:rPr lang="en-US" smtClean="0"/>
              <a:t>1</a:t>
            </a:fld>
            <a:endParaRPr lang="en-US"/>
          </a:p>
        </p:txBody>
      </p:sp>
      <p:sp>
        <p:nvSpPr>
          <p:cNvPr id="5" name="Footer Placeholder 4"/>
          <p:cNvSpPr>
            <a:spLocks noGrp="1"/>
          </p:cNvSpPr>
          <p:nvPr>
            <p:ph type="ftr" sz="quarter" idx="11"/>
          </p:nvPr>
        </p:nvSpPr>
        <p:spPr>
          <a:xfrm>
            <a:off x="4642337" y="6147133"/>
            <a:ext cx="7549663" cy="365125"/>
          </a:xfrm>
        </p:spPr>
        <p:txBody>
          <a:bodyPr/>
          <a:lstStyle/>
          <a:p>
            <a:pPr algn="ctr"/>
            <a:r>
              <a:rPr lang="en-US" sz="2400" b="1" dirty="0">
                <a:solidFill>
                  <a:srgbClr val="C00000"/>
                </a:solidFill>
                <a:latin typeface="+mj-lt"/>
                <a:ea typeface="+mj-ea"/>
                <a:cs typeface="+mj-cs"/>
              </a:rPr>
              <a:t>US MDP Annual Meeting Brookhaven National Laboratory, March 21-24, 2023</a:t>
            </a:r>
          </a:p>
        </p:txBody>
      </p:sp>
      <p:sp>
        <p:nvSpPr>
          <p:cNvPr id="6" name="TextBox 5">
            <a:extLst>
              <a:ext uri="{FF2B5EF4-FFF2-40B4-BE49-F238E27FC236}">
                <a16:creationId xmlns:a16="http://schemas.microsoft.com/office/drawing/2014/main" id="{FB4DEB34-A49C-7D56-E3B9-8B79D4BFB279}"/>
              </a:ext>
            </a:extLst>
          </p:cNvPr>
          <p:cNvSpPr txBox="1"/>
          <p:nvPr/>
        </p:nvSpPr>
        <p:spPr>
          <a:xfrm>
            <a:off x="372206" y="3994035"/>
            <a:ext cx="10981593" cy="923330"/>
          </a:xfrm>
          <a:prstGeom prst="rect">
            <a:avLst/>
          </a:prstGeom>
          <a:solidFill>
            <a:schemeClr val="bg2"/>
          </a:solidFill>
        </p:spPr>
        <p:txBody>
          <a:bodyPr wrap="square" rtlCol="0">
            <a:spAutoFit/>
          </a:bodyPr>
          <a:lstStyle/>
          <a:p>
            <a:pPr algn="ctr"/>
            <a:r>
              <a:rPr lang="en-US" dirty="0"/>
              <a:t>Ernesto Bosque, Tomoka Brady, Lance Cooley, Lamar English, Jozef Kvitkovic, George Miller, and Chiara Tarantini with </a:t>
            </a:r>
            <a:r>
              <a:rPr lang="en-US" dirty="0">
                <a:solidFill>
                  <a:srgbClr val="FF0000"/>
                </a:solidFill>
              </a:rPr>
              <a:t>PhD students Yavuz Oz (now GE Medical), Imam Hossein (now Intel), Abiola Oloye (PhD soon), Shaon Barua (PhD soon), Emma Martin (PhD student), Ahmed Abuzar (PhD student)</a:t>
            </a:r>
          </a:p>
        </p:txBody>
      </p:sp>
      <p:sp>
        <p:nvSpPr>
          <p:cNvPr id="7" name="TextBox 6">
            <a:extLst>
              <a:ext uri="{FF2B5EF4-FFF2-40B4-BE49-F238E27FC236}">
                <a16:creationId xmlns:a16="http://schemas.microsoft.com/office/drawing/2014/main" id="{F1D3A40C-3F28-EDF1-AEA1-242FE157CF23}"/>
              </a:ext>
            </a:extLst>
          </p:cNvPr>
          <p:cNvSpPr txBox="1"/>
          <p:nvPr/>
        </p:nvSpPr>
        <p:spPr>
          <a:xfrm>
            <a:off x="663392" y="5334990"/>
            <a:ext cx="9890760" cy="577081"/>
          </a:xfrm>
          <a:prstGeom prst="rect">
            <a:avLst/>
          </a:prstGeom>
          <a:noFill/>
        </p:spPr>
        <p:txBody>
          <a:bodyPr wrap="square" rtlCol="0">
            <a:spAutoFit/>
          </a:bodyPr>
          <a:lstStyle/>
          <a:p>
            <a:pPr algn="ctr"/>
            <a:r>
              <a:rPr lang="en-US" sz="1050" dirty="0"/>
              <a:t>Thanks to DOE-OHEP (award no. DE-SC0010421 PIs Larbalestier, Hellstrom, Jiang and Kametani), the NHMFL Core Grant support of NSF (award no. 1157490), DOE-OHEP STTR to Cryomagnetics FSU PI Trociewitz), DOE-SBIR to Engi-Mat (award no. DE-SC0018666, FSU PI Jiang) and Florida State University special allocation (DCL PI) for Bi-2212 commercialization and the US Magnet Development Program Collaboration for much context and many collaborations</a:t>
            </a:r>
            <a:endParaRPr lang="en-US" sz="4400" b="1" dirty="0">
              <a:solidFill>
                <a:srgbClr val="C00000"/>
              </a:solidFill>
              <a:latin typeface="+mj-lt"/>
              <a:ea typeface="+mj-ea"/>
              <a:cs typeface="+mj-cs"/>
            </a:endParaRPr>
          </a:p>
        </p:txBody>
      </p:sp>
      <p:sp>
        <p:nvSpPr>
          <p:cNvPr id="9" name="Subtitle 8">
            <a:extLst>
              <a:ext uri="{FF2B5EF4-FFF2-40B4-BE49-F238E27FC236}">
                <a16:creationId xmlns:a16="http://schemas.microsoft.com/office/drawing/2014/main" id="{2D2A9309-5207-3A7B-EF8E-5213EE81A4E0}"/>
              </a:ext>
            </a:extLst>
          </p:cNvPr>
          <p:cNvSpPr>
            <a:spLocks noGrp="1"/>
          </p:cNvSpPr>
          <p:nvPr>
            <p:ph type="subTitle" idx="1"/>
          </p:nvPr>
        </p:nvSpPr>
        <p:spPr>
          <a:xfrm>
            <a:off x="372208" y="1346661"/>
            <a:ext cx="11447586" cy="2412311"/>
          </a:xfrm>
          <a:solidFill>
            <a:srgbClr val="00B0F0"/>
          </a:solidFill>
        </p:spPr>
        <p:txBody>
          <a:bodyPr>
            <a:normAutofit lnSpcReduction="10000"/>
          </a:bodyPr>
          <a:lstStyle/>
          <a:p>
            <a:r>
              <a:rPr lang="en-US" dirty="0">
                <a:solidFill>
                  <a:schemeClr val="bg1"/>
                </a:solidFill>
              </a:rPr>
              <a:t>David Larbalestier </a:t>
            </a:r>
          </a:p>
          <a:p>
            <a:r>
              <a:rPr lang="en-US" dirty="0">
                <a:solidFill>
                  <a:schemeClr val="bg1"/>
                </a:solidFill>
              </a:rPr>
              <a:t>on behalf of the broader ASC conductor and coil efforts with </a:t>
            </a:r>
          </a:p>
          <a:p>
            <a:r>
              <a:rPr lang="en-US" dirty="0">
                <a:solidFill>
                  <a:schemeClr val="bg1"/>
                </a:solidFill>
              </a:rPr>
              <a:t>co-PIs Eric Hellstrom, Jianyi Jiang, Fumitake Kametani (DOE Core Grant)</a:t>
            </a:r>
          </a:p>
          <a:p>
            <a:r>
              <a:rPr lang="en-US" dirty="0">
                <a:solidFill>
                  <a:schemeClr val="bg1"/>
                </a:solidFill>
              </a:rPr>
              <a:t>and</a:t>
            </a:r>
          </a:p>
          <a:p>
            <a:r>
              <a:rPr lang="en-US" dirty="0">
                <a:solidFill>
                  <a:schemeClr val="bg1"/>
                </a:solidFill>
              </a:rPr>
              <a:t>Ulf Trociewitz, Youngjae Kim and Dan Davis (NSF Core and DOE-STTR through Cryomagnetics)</a:t>
            </a:r>
          </a:p>
          <a:p>
            <a:endParaRPr lang="en-US" dirty="0"/>
          </a:p>
        </p:txBody>
      </p:sp>
    </p:spTree>
    <p:extLst>
      <p:ext uri="{BB962C8B-B14F-4D97-AF65-F5344CB8AC3E}">
        <p14:creationId xmlns:p14="http://schemas.microsoft.com/office/powerpoint/2010/main" val="1604777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2DC4-A2BB-4007-B8DC-C9F521F5C1A8}"/>
              </a:ext>
            </a:extLst>
          </p:cNvPr>
          <p:cNvSpPr>
            <a:spLocks noGrp="1"/>
          </p:cNvSpPr>
          <p:nvPr>
            <p:ph type="title"/>
          </p:nvPr>
        </p:nvSpPr>
        <p:spPr>
          <a:xfrm>
            <a:off x="115277" y="115041"/>
            <a:ext cx="11800070" cy="807174"/>
          </a:xfrm>
          <a:noFill/>
        </p:spPr>
        <p:txBody>
          <a:bodyPr>
            <a:noAutofit/>
          </a:bodyPr>
          <a:lstStyle/>
          <a:p>
            <a:r>
              <a:rPr lang="en-US" sz="2800" dirty="0">
                <a:effectLst>
                  <a:outerShdw blurRad="38100" dist="38100" dir="2700000" algn="tl">
                    <a:srgbClr val="000000">
                      <a:alpha val="43137"/>
                    </a:srgbClr>
                  </a:outerShdw>
                </a:effectLst>
              </a:rPr>
              <a:t>Many test coils, many post mortems:  our standard PUP has ~200m 1 mm dia wire</a:t>
            </a:r>
          </a:p>
        </p:txBody>
      </p:sp>
      <p:sp>
        <p:nvSpPr>
          <p:cNvPr id="3" name="Content Placeholder 2">
            <a:extLst>
              <a:ext uri="{FF2B5EF4-FFF2-40B4-BE49-F238E27FC236}">
                <a16:creationId xmlns:a16="http://schemas.microsoft.com/office/drawing/2014/main" id="{C61F3434-3058-485B-A574-2E915604D574}"/>
              </a:ext>
            </a:extLst>
          </p:cNvPr>
          <p:cNvSpPr>
            <a:spLocks noGrp="1"/>
          </p:cNvSpPr>
          <p:nvPr>
            <p:ph idx="1"/>
          </p:nvPr>
        </p:nvSpPr>
        <p:spPr>
          <a:xfrm>
            <a:off x="276653" y="1063858"/>
            <a:ext cx="11638694" cy="2470913"/>
          </a:xfrm>
        </p:spPr>
        <p:txBody>
          <a:bodyPr>
            <a:noAutofit/>
          </a:bodyPr>
          <a:lstStyle/>
          <a:p>
            <a:pPr marL="0" indent="0">
              <a:buNone/>
            </a:pPr>
            <a:r>
              <a:rPr lang="en-US" sz="2000" dirty="0"/>
              <a:t>Highest stress case in coil test : </a:t>
            </a:r>
            <a:r>
              <a:rPr lang="en-US" sz="2000" i="1" dirty="0" err="1"/>
              <a:t>I</a:t>
            </a:r>
            <a:r>
              <a:rPr lang="en-US" sz="2000" i="1" baseline="-25000" dirty="0" err="1"/>
              <a:t>op</a:t>
            </a:r>
            <a:r>
              <a:rPr lang="en-US" sz="2000" dirty="0"/>
              <a:t> = 279.6 A, Background = 12 T</a:t>
            </a:r>
          </a:p>
          <a:p>
            <a:pPr lvl="1">
              <a:buFont typeface="Arial" panose="020B0604020202020204" pitchFamily="34" charset="0"/>
              <a:buChar char="•"/>
            </a:pPr>
            <a:r>
              <a:rPr lang="en-US" dirty="0" err="1"/>
              <a:t>JBr</a:t>
            </a:r>
            <a:r>
              <a:rPr lang="en-US" dirty="0"/>
              <a:t> stress up to 260 MPa realized </a:t>
            </a:r>
            <a:r>
              <a:rPr lang="en-US" dirty="0">
                <a:sym typeface="Wingdings" panose="05000000000000000000" pitchFamily="2" charset="2"/>
              </a:rPr>
              <a:t> </a:t>
            </a:r>
            <a:r>
              <a:rPr lang="en-US" b="1" dirty="0">
                <a:solidFill>
                  <a:srgbClr val="0000FF"/>
                </a:solidFill>
                <a:sym typeface="Wingdings" panose="05000000000000000000" pitchFamily="2" charset="2"/>
              </a:rPr>
              <a:t>Stress redistribution to reinforcement via epoxy confirmed</a:t>
            </a:r>
          </a:p>
          <a:p>
            <a:pPr lvl="1">
              <a:buFont typeface="Arial" panose="020B0604020202020204" pitchFamily="34" charset="0"/>
              <a:buChar char="•"/>
            </a:pPr>
            <a:r>
              <a:rPr lang="en-US" dirty="0">
                <a:sym typeface="Wingdings" panose="05000000000000000000" pitchFamily="2" charset="2"/>
              </a:rPr>
              <a:t>Coil degraded around layer 9</a:t>
            </a:r>
          </a:p>
          <a:p>
            <a:pPr lvl="1">
              <a:buFont typeface="Arial" panose="020B0604020202020204" pitchFamily="34" charset="0"/>
              <a:buChar char="•"/>
            </a:pPr>
            <a:r>
              <a:rPr lang="en-US" dirty="0">
                <a:sym typeface="Wingdings" panose="05000000000000000000" pitchFamily="2" charset="2"/>
              </a:rPr>
              <a:t>Coupled azimuthal stress/strain data indicated to be well below conductor’s limit</a:t>
            </a:r>
          </a:p>
          <a:p>
            <a:pPr lvl="2">
              <a:buFont typeface="Arial" panose="020B0604020202020204" pitchFamily="34" charset="0"/>
              <a:buChar char="•"/>
            </a:pPr>
            <a:r>
              <a:rPr lang="en-US" dirty="0">
                <a:sym typeface="Wingdings" panose="05000000000000000000" pitchFamily="2" charset="2"/>
              </a:rPr>
              <a:t>But stress map shows elevated stress at Layer 9-12 agrees well with the post-mortem</a:t>
            </a:r>
          </a:p>
          <a:p>
            <a:pPr marL="0" indent="0">
              <a:buNone/>
            </a:pPr>
            <a:r>
              <a:rPr lang="en-US" sz="2000" dirty="0">
                <a:sym typeface="Wingdings" panose="05000000000000000000" pitchFamily="2" charset="2"/>
              </a:rPr>
              <a:t>What about radial stress and strain?</a:t>
            </a:r>
          </a:p>
          <a:p>
            <a:pPr lvl="1">
              <a:buFont typeface="Arial" panose="020B0604020202020204" pitchFamily="34" charset="0"/>
              <a:buChar char="•"/>
            </a:pPr>
            <a:r>
              <a:rPr lang="en-US" dirty="0">
                <a:sym typeface="Wingdings" panose="05000000000000000000" pitchFamily="2" charset="2"/>
              </a:rPr>
              <a:t>Highest radial stress on wires at Layer 9 – 12</a:t>
            </a:r>
          </a:p>
          <a:p>
            <a:pPr lvl="1">
              <a:buFont typeface="Arial" panose="020B0604020202020204" pitchFamily="34" charset="0"/>
              <a:buChar char="•"/>
            </a:pPr>
            <a:r>
              <a:rPr lang="en-US" dirty="0">
                <a:sym typeface="Wingdings" panose="05000000000000000000" pitchFamily="2" charset="2"/>
              </a:rPr>
              <a:t>Highest radial strain on epoxy between Layer 9 and Band 4</a:t>
            </a:r>
          </a:p>
        </p:txBody>
      </p:sp>
      <p:pic>
        <p:nvPicPr>
          <p:cNvPr id="6" name="Picture 5">
            <a:extLst>
              <a:ext uri="{FF2B5EF4-FFF2-40B4-BE49-F238E27FC236}">
                <a16:creationId xmlns:a16="http://schemas.microsoft.com/office/drawing/2014/main" id="{EAFA32A6-F983-4763-83FC-1183D2FF8DA3}"/>
              </a:ext>
            </a:extLst>
          </p:cNvPr>
          <p:cNvPicPr>
            <a:picLocks noChangeAspect="1"/>
          </p:cNvPicPr>
          <p:nvPr/>
        </p:nvPicPr>
        <p:blipFill>
          <a:blip r:embed="rId4"/>
          <a:stretch>
            <a:fillRect/>
          </a:stretch>
        </p:blipFill>
        <p:spPr>
          <a:xfrm>
            <a:off x="115277" y="4347755"/>
            <a:ext cx="6987374" cy="2286000"/>
          </a:xfrm>
          <a:prstGeom prst="rect">
            <a:avLst/>
          </a:prstGeom>
        </p:spPr>
      </p:pic>
      <p:pic>
        <p:nvPicPr>
          <p:cNvPr id="9" name="Picture 8">
            <a:extLst>
              <a:ext uri="{FF2B5EF4-FFF2-40B4-BE49-F238E27FC236}">
                <a16:creationId xmlns:a16="http://schemas.microsoft.com/office/drawing/2014/main" id="{74BFC7AA-061E-4A1C-8229-4DBA7713DB0A}"/>
              </a:ext>
            </a:extLst>
          </p:cNvPr>
          <p:cNvPicPr>
            <a:picLocks noChangeAspect="1"/>
          </p:cNvPicPr>
          <p:nvPr/>
        </p:nvPicPr>
        <p:blipFill>
          <a:blip r:embed="rId5"/>
          <a:stretch>
            <a:fillRect/>
          </a:stretch>
        </p:blipFill>
        <p:spPr>
          <a:xfrm>
            <a:off x="7376165" y="4347755"/>
            <a:ext cx="4700558" cy="2286000"/>
          </a:xfrm>
          <a:prstGeom prst="rect">
            <a:avLst/>
          </a:prstGeom>
        </p:spPr>
      </p:pic>
      <p:sp>
        <p:nvSpPr>
          <p:cNvPr id="8" name="Rectangle 7">
            <a:extLst>
              <a:ext uri="{FF2B5EF4-FFF2-40B4-BE49-F238E27FC236}">
                <a16:creationId xmlns:a16="http://schemas.microsoft.com/office/drawing/2014/main" id="{CEA1CD10-D9E8-495E-92C0-2D6EDE6ED4B0}"/>
              </a:ext>
            </a:extLst>
          </p:cNvPr>
          <p:cNvSpPr/>
          <p:nvPr/>
        </p:nvSpPr>
        <p:spPr>
          <a:xfrm flipV="1">
            <a:off x="0" y="845877"/>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42FBC84-716B-CD44-8101-78003A4788A4}"/>
              </a:ext>
            </a:extLst>
          </p:cNvPr>
          <p:cNvSpPr>
            <a:spLocks noGrp="1"/>
          </p:cNvSpPr>
          <p:nvPr>
            <p:ph type="sldNum" sz="quarter" idx="4"/>
          </p:nvPr>
        </p:nvSpPr>
        <p:spPr>
          <a:xfrm>
            <a:off x="9333523" y="64719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777777"/>
                </a:solidFill>
              </a:rPr>
              <a:t>FRI-OR7-303-05  </a:t>
            </a:r>
            <a:r>
              <a:rPr lang="en-US"/>
              <a:t> </a:t>
            </a:r>
            <a:fld id="{44469F87-A05D-44B3-BABD-2D5EEE94C26A}" type="slidenum">
              <a:rPr lang="en-US" smtClean="0"/>
              <a:pPr/>
              <a:t>10</a:t>
            </a:fld>
            <a:r>
              <a:rPr lang="en-US"/>
              <a:t> / 10</a:t>
            </a:r>
          </a:p>
        </p:txBody>
      </p:sp>
    </p:spTree>
    <p:custDataLst>
      <p:tags r:id="rId1"/>
    </p:custDataLst>
    <p:extLst>
      <p:ext uri="{BB962C8B-B14F-4D97-AF65-F5344CB8AC3E}">
        <p14:creationId xmlns:p14="http://schemas.microsoft.com/office/powerpoint/2010/main" val="3989673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BCE5-263F-4518-886C-3EAE2C38A67F}"/>
              </a:ext>
            </a:extLst>
          </p:cNvPr>
          <p:cNvSpPr>
            <a:spLocks noGrp="1"/>
          </p:cNvSpPr>
          <p:nvPr>
            <p:ph type="title"/>
          </p:nvPr>
        </p:nvSpPr>
        <p:spPr>
          <a:xfrm>
            <a:off x="45044" y="-296311"/>
            <a:ext cx="12054178" cy="1325563"/>
          </a:xfrm>
          <a:noFill/>
        </p:spPr>
        <p:txBody>
          <a:bodyPr>
            <a:normAutofit/>
          </a:bodyPr>
          <a:lstStyle/>
          <a:p>
            <a:r>
              <a:rPr lang="en-US" sz="4000" dirty="0">
                <a:effectLst>
                  <a:outerShdw blurRad="38100" dist="38100" dir="2700000" algn="tl">
                    <a:srgbClr val="000000">
                      <a:alpha val="43137"/>
                    </a:srgbClr>
                  </a:outerShdw>
                </a:effectLst>
              </a:rPr>
              <a:t>Internal cracking suggests Pup-9 Coil Partially Decoupled</a:t>
            </a:r>
          </a:p>
        </p:txBody>
      </p:sp>
      <p:sp>
        <p:nvSpPr>
          <p:cNvPr id="3" name="Content Placeholder 2">
            <a:extLst>
              <a:ext uri="{FF2B5EF4-FFF2-40B4-BE49-F238E27FC236}">
                <a16:creationId xmlns:a16="http://schemas.microsoft.com/office/drawing/2014/main" id="{440C0616-177D-4430-BD7B-096C909DAD16}"/>
              </a:ext>
            </a:extLst>
          </p:cNvPr>
          <p:cNvSpPr>
            <a:spLocks noGrp="1"/>
          </p:cNvSpPr>
          <p:nvPr>
            <p:ph idx="1"/>
          </p:nvPr>
        </p:nvSpPr>
        <p:spPr>
          <a:xfrm>
            <a:off x="47734" y="873452"/>
            <a:ext cx="12099222" cy="2806674"/>
          </a:xfrm>
        </p:spPr>
        <p:txBody>
          <a:bodyPr>
            <a:normAutofit/>
          </a:bodyPr>
          <a:lstStyle/>
          <a:p>
            <a:pPr>
              <a:buFont typeface="Arial" panose="020B0604020202020204" pitchFamily="34" charset="0"/>
              <a:buChar char="•"/>
            </a:pPr>
            <a:r>
              <a:rPr lang="en-US" sz="1800" dirty="0"/>
              <a:t>An assumption: full decoupling between last band and rest of the coil</a:t>
            </a:r>
          </a:p>
          <a:p>
            <a:pPr lvl="1">
              <a:buFont typeface="Arial" panose="020B0604020202020204" pitchFamily="34" charset="0"/>
              <a:buChar char="•"/>
            </a:pPr>
            <a:r>
              <a:rPr lang="en-US" sz="1600" dirty="0"/>
              <a:t>Calculated strain (0.64% at Layer 9) where the cracking occurs makes the outer section of the coil a new free-standing section</a:t>
            </a:r>
          </a:p>
          <a:p>
            <a:pPr lvl="1">
              <a:buFont typeface="Arial" panose="020B0604020202020204" pitchFamily="34" charset="0"/>
              <a:buChar char="•"/>
            </a:pPr>
            <a:r>
              <a:rPr lang="en-US" sz="1600" dirty="0"/>
              <a:t>Layer 1 ~ 8 then become released from the outer coil which shows very low stress</a:t>
            </a:r>
          </a:p>
          <a:p>
            <a:pPr>
              <a:buFont typeface="Arial" panose="020B0604020202020204" pitchFamily="34" charset="0"/>
              <a:buChar char="•"/>
            </a:pPr>
            <a:r>
              <a:rPr lang="en-US" sz="1800" dirty="0"/>
              <a:t>Possible reasons for the cracks: Interfaces</a:t>
            </a:r>
          </a:p>
          <a:p>
            <a:pPr lvl="1">
              <a:buFont typeface="Arial" panose="020B0604020202020204" pitchFamily="34" charset="0"/>
              <a:buChar char="•"/>
            </a:pPr>
            <a:r>
              <a:rPr lang="en-US" sz="1600" dirty="0"/>
              <a:t>Epoxy bonding to reinforcement cracks near the bands</a:t>
            </a:r>
          </a:p>
          <a:p>
            <a:pPr lvl="1">
              <a:buFont typeface="Arial" panose="020B0604020202020204" pitchFamily="34" charset="0"/>
              <a:buChar char="•"/>
            </a:pPr>
            <a:r>
              <a:rPr lang="en-US" sz="1600" dirty="0"/>
              <a:t>CTE mismatch between components of the winding pack</a:t>
            </a:r>
          </a:p>
          <a:p>
            <a:pPr lvl="1">
              <a:buFont typeface="Arial" panose="020B0604020202020204" pitchFamily="34" charset="0"/>
              <a:buChar char="•"/>
            </a:pPr>
            <a:r>
              <a:rPr lang="en-US" sz="1600" dirty="0"/>
              <a:t>Local stress concentrations</a:t>
            </a:r>
          </a:p>
        </p:txBody>
      </p:sp>
      <p:grpSp>
        <p:nvGrpSpPr>
          <p:cNvPr id="6" name="Group 5">
            <a:extLst>
              <a:ext uri="{FF2B5EF4-FFF2-40B4-BE49-F238E27FC236}">
                <a16:creationId xmlns:a16="http://schemas.microsoft.com/office/drawing/2014/main" id="{50F8B13B-B253-43E5-BEB4-CFB844D929DA}"/>
              </a:ext>
            </a:extLst>
          </p:cNvPr>
          <p:cNvGrpSpPr/>
          <p:nvPr/>
        </p:nvGrpSpPr>
        <p:grpSpPr>
          <a:xfrm>
            <a:off x="367960" y="4013605"/>
            <a:ext cx="2743200" cy="2772124"/>
            <a:chOff x="9227820" y="2555462"/>
            <a:chExt cx="2743200" cy="2772124"/>
          </a:xfrm>
        </p:grpSpPr>
        <p:pic>
          <p:nvPicPr>
            <p:cNvPr id="5" name="Picture 4">
              <a:extLst>
                <a:ext uri="{FF2B5EF4-FFF2-40B4-BE49-F238E27FC236}">
                  <a16:creationId xmlns:a16="http://schemas.microsoft.com/office/drawing/2014/main" id="{7909428B-611C-480F-9052-F8959DE85D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5386" t="3066" r="12660"/>
            <a:stretch/>
          </p:blipFill>
          <p:spPr>
            <a:xfrm>
              <a:off x="9227820" y="2555462"/>
              <a:ext cx="2743200" cy="2772124"/>
            </a:xfrm>
            <a:prstGeom prst="rect">
              <a:avLst/>
            </a:prstGeom>
          </p:spPr>
        </p:pic>
        <p:sp>
          <p:nvSpPr>
            <p:cNvPr id="7" name="TextBox 6">
              <a:extLst>
                <a:ext uri="{FF2B5EF4-FFF2-40B4-BE49-F238E27FC236}">
                  <a16:creationId xmlns:a16="http://schemas.microsoft.com/office/drawing/2014/main" id="{0ED3E1F3-3090-401A-889B-05F0CFA5CA2A}"/>
                </a:ext>
              </a:extLst>
            </p:cNvPr>
            <p:cNvSpPr txBox="1"/>
            <p:nvPr/>
          </p:nvSpPr>
          <p:spPr>
            <a:xfrm>
              <a:off x="9259149" y="4865921"/>
              <a:ext cx="26805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highlight>
                    <a:srgbClr val="DDDDDD"/>
                  </a:highlight>
                  <a:uLnTx/>
                  <a:uFillTx/>
                  <a:latin typeface="Arial" panose="020B0604020202020204" pitchFamily="34" charset="0"/>
                  <a:ea typeface="+mn-ea"/>
                  <a:cs typeface="Arial" panose="020B0604020202020204" pitchFamily="34" charset="0"/>
                </a:rPr>
                <a:t>Pup-9 came completely apart at </a:t>
              </a:r>
              <a:br>
                <a:rPr kumimoji="0" lang="en-US" sz="1200" b="0" i="0" u="none" strike="noStrike" kern="1200" cap="none" spc="0" normalizeH="0" baseline="0" noProof="0">
                  <a:ln>
                    <a:noFill/>
                  </a:ln>
                  <a:solidFill>
                    <a:prstClr val="black"/>
                  </a:solidFill>
                  <a:effectLst/>
                  <a:highlight>
                    <a:srgbClr val="DDDDDD"/>
                  </a:highligh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highlight>
                    <a:srgbClr val="DDDDDD"/>
                  </a:highlight>
                  <a:uLnTx/>
                  <a:uFillTx/>
                  <a:latin typeface="Arial" panose="020B0604020202020204" pitchFamily="34" charset="0"/>
                  <a:ea typeface="+mn-ea"/>
                  <a:cs typeface="Arial" panose="020B0604020202020204" pitchFamily="34" charset="0"/>
                </a:rPr>
                <a:t>Band 4 after cutting for post mortem</a:t>
              </a:r>
            </a:p>
          </p:txBody>
        </p:sp>
      </p:grpSp>
      <p:grpSp>
        <p:nvGrpSpPr>
          <p:cNvPr id="8" name="Group 7">
            <a:extLst>
              <a:ext uri="{FF2B5EF4-FFF2-40B4-BE49-F238E27FC236}">
                <a16:creationId xmlns:a16="http://schemas.microsoft.com/office/drawing/2014/main" id="{713D3AC5-E518-4E7D-A26A-B6A6CE9C557C}"/>
              </a:ext>
            </a:extLst>
          </p:cNvPr>
          <p:cNvGrpSpPr/>
          <p:nvPr/>
        </p:nvGrpSpPr>
        <p:grpSpPr>
          <a:xfrm>
            <a:off x="3232010" y="3906117"/>
            <a:ext cx="8633703" cy="2761528"/>
            <a:chOff x="3232010" y="3906117"/>
            <a:chExt cx="8633703" cy="2761528"/>
          </a:xfrm>
        </p:grpSpPr>
        <p:pic>
          <p:nvPicPr>
            <p:cNvPr id="15" name="Picture 14">
              <a:extLst>
                <a:ext uri="{FF2B5EF4-FFF2-40B4-BE49-F238E27FC236}">
                  <a16:creationId xmlns:a16="http://schemas.microsoft.com/office/drawing/2014/main" id="{D80FFF29-6E70-4ADF-80C1-9F01AE10B6EB}"/>
                </a:ext>
              </a:extLst>
            </p:cNvPr>
            <p:cNvPicPr>
              <a:picLocks noChangeAspect="1"/>
            </p:cNvPicPr>
            <p:nvPr/>
          </p:nvPicPr>
          <p:blipFill>
            <a:blip r:embed="rId5"/>
            <a:stretch>
              <a:fillRect/>
            </a:stretch>
          </p:blipFill>
          <p:spPr>
            <a:xfrm>
              <a:off x="3232010" y="3906117"/>
              <a:ext cx="8633703" cy="2545079"/>
            </a:xfrm>
            <a:prstGeom prst="rect">
              <a:avLst/>
            </a:prstGeom>
          </p:spPr>
        </p:pic>
        <p:sp>
          <p:nvSpPr>
            <p:cNvPr id="9" name="TextBox 8">
              <a:extLst>
                <a:ext uri="{FF2B5EF4-FFF2-40B4-BE49-F238E27FC236}">
                  <a16:creationId xmlns:a16="http://schemas.microsoft.com/office/drawing/2014/main" id="{C4022C84-8F50-49F7-84D9-9FE5B199F6C4}"/>
                </a:ext>
              </a:extLst>
            </p:cNvPr>
            <p:cNvSpPr txBox="1"/>
            <p:nvPr/>
          </p:nvSpPr>
          <p:spPr>
            <a:xfrm>
              <a:off x="5356281" y="6390646"/>
              <a:ext cx="440011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DDDDDD"/>
                  </a:highlight>
                  <a:uLnTx/>
                  <a:uFillTx/>
                  <a:latin typeface="Arial" panose="020B0604020202020204" pitchFamily="34" charset="0"/>
                  <a:ea typeface="+mn-ea"/>
                  <a:cs typeface="Arial" panose="020B0604020202020204" pitchFamily="34" charset="0"/>
                </a:rPr>
                <a:t>A hypothetical case for separation of Pup-9 into two coil packs</a:t>
              </a:r>
            </a:p>
          </p:txBody>
        </p:sp>
      </p:grpSp>
      <p:sp>
        <p:nvSpPr>
          <p:cNvPr id="12" name="Rectangle 11">
            <a:extLst>
              <a:ext uri="{FF2B5EF4-FFF2-40B4-BE49-F238E27FC236}">
                <a16:creationId xmlns:a16="http://schemas.microsoft.com/office/drawing/2014/main" id="{36D47C2D-16F6-4A7E-B560-EA7FE82DB5CD}"/>
              </a:ext>
            </a:extLst>
          </p:cNvPr>
          <p:cNvSpPr/>
          <p:nvPr/>
        </p:nvSpPr>
        <p:spPr>
          <a:xfrm flipV="1">
            <a:off x="0" y="845877"/>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62A984C-D06D-4B14-A098-07367FEB4DA2}"/>
              </a:ext>
            </a:extLst>
          </p:cNvPr>
          <p:cNvSpPr>
            <a:spLocks noGrp="1"/>
          </p:cNvSpPr>
          <p:nvPr>
            <p:ph type="sldNum" sz="quarter" idx="4"/>
          </p:nvPr>
        </p:nvSpPr>
        <p:spPr>
          <a:xfrm>
            <a:off x="9333523" y="64719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777777"/>
                </a:solidFill>
              </a:rPr>
              <a:t>FRI-OR7-303-05  </a:t>
            </a:r>
            <a:r>
              <a:rPr lang="en-US"/>
              <a:t> </a:t>
            </a:r>
            <a:fld id="{44469F87-A05D-44B3-BABD-2D5EEE94C26A}" type="slidenum">
              <a:rPr lang="en-US" smtClean="0"/>
              <a:pPr/>
              <a:t>11</a:t>
            </a:fld>
            <a:r>
              <a:rPr lang="en-US"/>
              <a:t> / 10</a:t>
            </a:r>
          </a:p>
        </p:txBody>
      </p:sp>
      <p:pic>
        <p:nvPicPr>
          <p:cNvPr id="13" name="Picture 12">
            <a:extLst>
              <a:ext uri="{FF2B5EF4-FFF2-40B4-BE49-F238E27FC236}">
                <a16:creationId xmlns:a16="http://schemas.microsoft.com/office/drawing/2014/main" id="{8CAEB49E-E35F-4FFA-A3D2-561A4025CDD5}"/>
              </a:ext>
            </a:extLst>
          </p:cNvPr>
          <p:cNvPicPr>
            <a:picLocks noChangeAspect="1"/>
          </p:cNvPicPr>
          <p:nvPr/>
        </p:nvPicPr>
        <p:blipFill>
          <a:blip r:embed="rId6"/>
          <a:stretch>
            <a:fillRect/>
          </a:stretch>
        </p:blipFill>
        <p:spPr>
          <a:xfrm>
            <a:off x="6083311" y="2782371"/>
            <a:ext cx="5790499" cy="755618"/>
          </a:xfrm>
          <a:prstGeom prst="rect">
            <a:avLst/>
          </a:prstGeom>
        </p:spPr>
      </p:pic>
      <p:pic>
        <p:nvPicPr>
          <p:cNvPr id="14" name="Picture 13">
            <a:extLst>
              <a:ext uri="{FF2B5EF4-FFF2-40B4-BE49-F238E27FC236}">
                <a16:creationId xmlns:a16="http://schemas.microsoft.com/office/drawing/2014/main" id="{20D4DDA0-6558-4A0D-8F96-9A6D14D67A2D}"/>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Effect>
                      <a14:brightnessContrast bright="40000" contrast="-20000"/>
                    </a14:imgEffect>
                  </a14:imgLayer>
                </a14:imgProps>
              </a:ext>
            </a:extLst>
          </a:blip>
          <a:srcRect l="1629" t="9094" r="2227" b="13648"/>
          <a:stretch/>
        </p:blipFill>
        <p:spPr>
          <a:xfrm>
            <a:off x="9807733" y="2055479"/>
            <a:ext cx="2291489" cy="819040"/>
          </a:xfrm>
          <a:prstGeom prst="rect">
            <a:avLst/>
          </a:prstGeom>
        </p:spPr>
      </p:pic>
      <p:sp>
        <p:nvSpPr>
          <p:cNvPr id="16" name="TextBox 15">
            <a:extLst>
              <a:ext uri="{FF2B5EF4-FFF2-40B4-BE49-F238E27FC236}">
                <a16:creationId xmlns:a16="http://schemas.microsoft.com/office/drawing/2014/main" id="{93C44B04-FB50-4765-A309-BE5F37789ED1}"/>
              </a:ext>
            </a:extLst>
          </p:cNvPr>
          <p:cNvSpPr txBox="1"/>
          <p:nvPr/>
        </p:nvSpPr>
        <p:spPr>
          <a:xfrm>
            <a:off x="7452482" y="2377571"/>
            <a:ext cx="2296270" cy="369332"/>
          </a:xfrm>
          <a:prstGeom prst="rect">
            <a:avLst/>
          </a:prstGeom>
          <a:noFill/>
        </p:spPr>
        <p:txBody>
          <a:bodyPr wrap="square" rtlCol="0">
            <a:spAutoFit/>
          </a:bodyPr>
          <a:lstStyle/>
          <a:p>
            <a:r>
              <a:rPr lang="en-US" i="1" dirty="0"/>
              <a:t>Bi-2212 wire test stack</a:t>
            </a:r>
          </a:p>
        </p:txBody>
      </p:sp>
      <p:sp>
        <p:nvSpPr>
          <p:cNvPr id="17" name="TextBox 16">
            <a:extLst>
              <a:ext uri="{FF2B5EF4-FFF2-40B4-BE49-F238E27FC236}">
                <a16:creationId xmlns:a16="http://schemas.microsoft.com/office/drawing/2014/main" id="{32168AE8-B3E3-4544-A582-FCF08A108CCD}"/>
              </a:ext>
            </a:extLst>
          </p:cNvPr>
          <p:cNvSpPr txBox="1"/>
          <p:nvPr/>
        </p:nvSpPr>
        <p:spPr>
          <a:xfrm>
            <a:off x="296138" y="2989592"/>
            <a:ext cx="5918785" cy="923330"/>
          </a:xfrm>
          <a:prstGeom prst="rect">
            <a:avLst/>
          </a:prstGeom>
          <a:noFill/>
        </p:spPr>
        <p:txBody>
          <a:bodyPr wrap="square">
            <a:spAutoFit/>
          </a:bodyPr>
          <a:lstStyle/>
          <a:p>
            <a:r>
              <a:rPr lang="en-US" b="1" dirty="0">
                <a:sym typeface="Wingdings" panose="05000000000000000000" pitchFamily="2" charset="2"/>
              </a:rPr>
              <a:t>Started series of experiments </a:t>
            </a:r>
            <a:r>
              <a:rPr lang="en-US" b="1" dirty="0"/>
              <a:t>emulating the mechanical properties of a Bi-2212 winding pack </a:t>
            </a:r>
            <a:r>
              <a:rPr lang="en-US" b="1" dirty="0">
                <a:sym typeface="Wingdings" panose="05000000000000000000" pitchFamily="2" charset="2"/>
              </a:rPr>
              <a:t>(Emma Martin, 2MPo1A-10)</a:t>
            </a:r>
          </a:p>
        </p:txBody>
      </p:sp>
      <p:cxnSp>
        <p:nvCxnSpPr>
          <p:cNvPr id="18" name="Straight Arrow Connector 17">
            <a:extLst>
              <a:ext uri="{FF2B5EF4-FFF2-40B4-BE49-F238E27FC236}">
                <a16:creationId xmlns:a16="http://schemas.microsoft.com/office/drawing/2014/main" id="{34E75697-FA66-4339-B595-81278C441346}"/>
              </a:ext>
            </a:extLst>
          </p:cNvPr>
          <p:cNvCxnSpPr>
            <a:cxnSpLocks/>
          </p:cNvCxnSpPr>
          <p:nvPr/>
        </p:nvCxnSpPr>
        <p:spPr>
          <a:xfrm flipV="1">
            <a:off x="5560529" y="3173506"/>
            <a:ext cx="1891953" cy="23323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9181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ark, close&#10;&#10;Description automatically generated">
            <a:extLst>
              <a:ext uri="{FF2B5EF4-FFF2-40B4-BE49-F238E27FC236}">
                <a16:creationId xmlns:a16="http://schemas.microsoft.com/office/drawing/2014/main" id="{0A4336A4-4C9D-4CED-8809-8902301ED42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387" y="914400"/>
            <a:ext cx="5755574" cy="5753837"/>
          </a:xfrm>
          <a:prstGeom prst="rect">
            <a:avLst/>
          </a:prstGeom>
        </p:spPr>
      </p:pic>
      <p:sp>
        <p:nvSpPr>
          <p:cNvPr id="2" name="TextBox 1">
            <a:extLst>
              <a:ext uri="{FF2B5EF4-FFF2-40B4-BE49-F238E27FC236}">
                <a16:creationId xmlns:a16="http://schemas.microsoft.com/office/drawing/2014/main" id="{C931C6ED-B8B8-4E12-9CDD-8011D1A22234}"/>
              </a:ext>
            </a:extLst>
          </p:cNvPr>
          <p:cNvSpPr txBox="1"/>
          <p:nvPr/>
        </p:nvSpPr>
        <p:spPr>
          <a:xfrm>
            <a:off x="923450" y="175737"/>
            <a:ext cx="10188125"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Postmortems are an Important </a:t>
            </a:r>
            <a:r>
              <a:rPr lang="en-US" sz="2800" dirty="0">
                <a:solidFill>
                  <a:prstClr val="black"/>
                </a:solidFill>
                <a:effectLst>
                  <a:outerShdw blurRad="38100" dist="38100" dir="2700000" algn="tl">
                    <a:srgbClr val="000000">
                      <a:alpha val="43137"/>
                    </a:srgbClr>
                  </a:outerShdw>
                </a:effectLst>
                <a:latin typeface="Calibri" panose="020F0502020204030204"/>
              </a:rPr>
              <a:t>Tool to Understand Coil Mechanics</a:t>
            </a: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 name="Picture 3" descr="A picture containing night&#10;&#10;Description automatically generated">
            <a:extLst>
              <a:ext uri="{FF2B5EF4-FFF2-40B4-BE49-F238E27FC236}">
                <a16:creationId xmlns:a16="http://schemas.microsoft.com/office/drawing/2014/main" id="{02860D88-DC54-4FEE-AA3E-6554D906E82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94961" y="743407"/>
            <a:ext cx="5755574" cy="5753837"/>
          </a:xfrm>
          <a:prstGeom prst="rect">
            <a:avLst/>
          </a:prstGeom>
        </p:spPr>
      </p:pic>
      <p:sp>
        <p:nvSpPr>
          <p:cNvPr id="3" name="TextBox 2">
            <a:extLst>
              <a:ext uri="{FF2B5EF4-FFF2-40B4-BE49-F238E27FC236}">
                <a16:creationId xmlns:a16="http://schemas.microsoft.com/office/drawing/2014/main" id="{90BBF9E7-9926-47CA-96B0-8E303CF82346}"/>
              </a:ext>
            </a:extLst>
          </p:cNvPr>
          <p:cNvSpPr txBox="1"/>
          <p:nvPr/>
        </p:nvSpPr>
        <p:spPr>
          <a:xfrm>
            <a:off x="7482980" y="3421986"/>
            <a:ext cx="23588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Nextel-to-winding pack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interface separation</a:t>
            </a:r>
          </a:p>
        </p:txBody>
      </p:sp>
      <p:cxnSp>
        <p:nvCxnSpPr>
          <p:cNvPr id="6" name="Straight Arrow Connector 5">
            <a:extLst>
              <a:ext uri="{FF2B5EF4-FFF2-40B4-BE49-F238E27FC236}">
                <a16:creationId xmlns:a16="http://schemas.microsoft.com/office/drawing/2014/main" id="{B084F308-5851-489A-8F1B-1F2AA45B13D6}"/>
              </a:ext>
            </a:extLst>
          </p:cNvPr>
          <p:cNvCxnSpPr>
            <a:cxnSpLocks/>
          </p:cNvCxnSpPr>
          <p:nvPr/>
        </p:nvCxnSpPr>
        <p:spPr>
          <a:xfrm flipH="1">
            <a:off x="7751428" y="4001549"/>
            <a:ext cx="469783" cy="4530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A55B844-E5CB-4189-8FB8-9C469781C38C}"/>
              </a:ext>
            </a:extLst>
          </p:cNvPr>
          <p:cNvCxnSpPr>
            <a:cxnSpLocks/>
          </p:cNvCxnSpPr>
          <p:nvPr/>
        </p:nvCxnSpPr>
        <p:spPr>
          <a:xfrm flipV="1">
            <a:off x="9841831" y="3033258"/>
            <a:ext cx="712432" cy="5547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3A74D98-8419-4A12-B9F9-B60B80ABBAAE}"/>
              </a:ext>
            </a:extLst>
          </p:cNvPr>
          <p:cNvCxnSpPr>
            <a:cxnSpLocks/>
            <a:stCxn id="3" idx="0"/>
          </p:cNvCxnSpPr>
          <p:nvPr/>
        </p:nvCxnSpPr>
        <p:spPr>
          <a:xfrm flipH="1" flipV="1">
            <a:off x="7986320" y="1601152"/>
            <a:ext cx="676086" cy="1820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ECB0B1D-D496-40F2-BAAF-649072F6491F}"/>
              </a:ext>
            </a:extLst>
          </p:cNvPr>
          <p:cNvSpPr txBox="1"/>
          <p:nvPr/>
        </p:nvSpPr>
        <p:spPr>
          <a:xfrm>
            <a:off x="5729681" y="61239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952927A-B2B1-4D31-9AC2-0F610F74B3D7}"/>
              </a:ext>
            </a:extLst>
          </p:cNvPr>
          <p:cNvPicPr>
            <a:picLocks noChangeAspect="1"/>
          </p:cNvPicPr>
          <p:nvPr/>
        </p:nvPicPr>
        <p:blipFill>
          <a:blip r:embed="rId5"/>
          <a:stretch>
            <a:fillRect/>
          </a:stretch>
        </p:blipFill>
        <p:spPr>
          <a:xfrm>
            <a:off x="8772220" y="3976754"/>
            <a:ext cx="3344779" cy="2974652"/>
          </a:xfrm>
          <a:prstGeom prst="rect">
            <a:avLst/>
          </a:prstGeom>
        </p:spPr>
      </p:pic>
      <p:sp>
        <p:nvSpPr>
          <p:cNvPr id="13" name="TextBox 12">
            <a:extLst>
              <a:ext uri="{FF2B5EF4-FFF2-40B4-BE49-F238E27FC236}">
                <a16:creationId xmlns:a16="http://schemas.microsoft.com/office/drawing/2014/main" id="{906FA15B-330B-469F-83E5-D2B46FEE493F}"/>
              </a:ext>
            </a:extLst>
          </p:cNvPr>
          <p:cNvSpPr txBox="1"/>
          <p:nvPr/>
        </p:nvSpPr>
        <p:spPr>
          <a:xfrm>
            <a:off x="2346019" y="2925853"/>
            <a:ext cx="177967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Coil middle Section, transverse Cut</a:t>
            </a:r>
          </a:p>
        </p:txBody>
      </p:sp>
      <p:sp>
        <p:nvSpPr>
          <p:cNvPr id="14" name="Rectangle 13">
            <a:extLst>
              <a:ext uri="{FF2B5EF4-FFF2-40B4-BE49-F238E27FC236}">
                <a16:creationId xmlns:a16="http://schemas.microsoft.com/office/drawing/2014/main" id="{76388D28-A631-4460-8ED9-06CD7607FF54}"/>
              </a:ext>
            </a:extLst>
          </p:cNvPr>
          <p:cNvSpPr/>
          <p:nvPr/>
        </p:nvSpPr>
        <p:spPr>
          <a:xfrm flipV="1">
            <a:off x="0" y="845877"/>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13FBBFF-CE56-480E-8791-9267063A0FAD}"/>
              </a:ext>
            </a:extLst>
          </p:cNvPr>
          <p:cNvSpPr txBox="1"/>
          <p:nvPr/>
        </p:nvSpPr>
        <p:spPr>
          <a:xfrm>
            <a:off x="7751428" y="2575601"/>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16" name="TextBox 15">
            <a:extLst>
              <a:ext uri="{FF2B5EF4-FFF2-40B4-BE49-F238E27FC236}">
                <a16:creationId xmlns:a16="http://schemas.microsoft.com/office/drawing/2014/main" id="{3C72A86C-FC41-4B52-8329-ACB7A96110B4}"/>
              </a:ext>
            </a:extLst>
          </p:cNvPr>
          <p:cNvSpPr txBox="1"/>
          <p:nvPr/>
        </p:nvSpPr>
        <p:spPr>
          <a:xfrm>
            <a:off x="7368104" y="2653703"/>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17" name="TextBox 16">
            <a:extLst>
              <a:ext uri="{FF2B5EF4-FFF2-40B4-BE49-F238E27FC236}">
                <a16:creationId xmlns:a16="http://schemas.microsoft.com/office/drawing/2014/main" id="{8E94822A-1876-42AD-B32E-88640F1A59C8}"/>
              </a:ext>
            </a:extLst>
          </p:cNvPr>
          <p:cNvSpPr txBox="1"/>
          <p:nvPr/>
        </p:nvSpPr>
        <p:spPr>
          <a:xfrm>
            <a:off x="7066418" y="2199541"/>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18" name="TextBox 17">
            <a:extLst>
              <a:ext uri="{FF2B5EF4-FFF2-40B4-BE49-F238E27FC236}">
                <a16:creationId xmlns:a16="http://schemas.microsoft.com/office/drawing/2014/main" id="{BD9FA30C-8DCD-4BCA-9F55-2B9A5B022400}"/>
              </a:ext>
            </a:extLst>
          </p:cNvPr>
          <p:cNvSpPr txBox="1"/>
          <p:nvPr/>
        </p:nvSpPr>
        <p:spPr>
          <a:xfrm>
            <a:off x="6630689" y="1731988"/>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12" name="TextBox 11">
            <a:extLst>
              <a:ext uri="{FF2B5EF4-FFF2-40B4-BE49-F238E27FC236}">
                <a16:creationId xmlns:a16="http://schemas.microsoft.com/office/drawing/2014/main" id="{A53A500B-B08F-4077-895F-6E0FA6B45688}"/>
              </a:ext>
            </a:extLst>
          </p:cNvPr>
          <p:cNvSpPr txBox="1"/>
          <p:nvPr/>
        </p:nvSpPr>
        <p:spPr>
          <a:xfrm>
            <a:off x="241465" y="5722136"/>
            <a:ext cx="7979746" cy="523220"/>
          </a:xfrm>
          <a:prstGeom prst="rect">
            <a:avLst/>
          </a:prstGeom>
          <a:solidFill>
            <a:srgbClr val="00B050"/>
          </a:solidFill>
        </p:spPr>
        <p:txBody>
          <a:bodyPr wrap="square" rtlCol="0">
            <a:spAutoFit/>
          </a:bodyPr>
          <a:lstStyle/>
          <a:p>
            <a:r>
              <a:rPr lang="en-US" sz="2800" dirty="0">
                <a:solidFill>
                  <a:schemeClr val="bg1"/>
                </a:solidFill>
              </a:rPr>
              <a:t>In spite of the cracking there is no training in Bi-2212!</a:t>
            </a:r>
          </a:p>
        </p:txBody>
      </p:sp>
      <p:sp>
        <p:nvSpPr>
          <p:cNvPr id="19" name="Slide Number Placeholder 18">
            <a:extLst>
              <a:ext uri="{FF2B5EF4-FFF2-40B4-BE49-F238E27FC236}">
                <a16:creationId xmlns:a16="http://schemas.microsoft.com/office/drawing/2014/main" id="{83D2F6A9-4568-4002-98FE-D635C63C7483}"/>
              </a:ext>
            </a:extLst>
          </p:cNvPr>
          <p:cNvSpPr>
            <a:spLocks noGrp="1"/>
          </p:cNvSpPr>
          <p:nvPr>
            <p:ph type="sldNum" sz="quarter" idx="12"/>
          </p:nvPr>
        </p:nvSpPr>
        <p:spPr/>
        <p:txBody>
          <a:bodyPr/>
          <a:lstStyle/>
          <a:p>
            <a:fld id="{38E91C1D-DFAA-4E38-AB66-4DFB389F2C8B}" type="slidenum">
              <a:rPr lang="en-US" smtClean="0"/>
              <a:t>12</a:t>
            </a:fld>
            <a:endParaRPr lang="en-US"/>
          </a:p>
        </p:txBody>
      </p:sp>
      <p:sp>
        <p:nvSpPr>
          <p:cNvPr id="20" name="TextBox 19">
            <a:extLst>
              <a:ext uri="{FF2B5EF4-FFF2-40B4-BE49-F238E27FC236}">
                <a16:creationId xmlns:a16="http://schemas.microsoft.com/office/drawing/2014/main" id="{C0F2B04D-63F9-1F47-0F90-C3BA5A5760DF}"/>
              </a:ext>
            </a:extLst>
          </p:cNvPr>
          <p:cNvSpPr txBox="1"/>
          <p:nvPr/>
        </p:nvSpPr>
        <p:spPr>
          <a:xfrm>
            <a:off x="5822046" y="1050789"/>
            <a:ext cx="1864741" cy="461665"/>
          </a:xfrm>
          <a:prstGeom prst="rect">
            <a:avLst/>
          </a:prstGeom>
          <a:noFill/>
        </p:spPr>
        <p:txBody>
          <a:bodyPr wrap="none" rtlCol="0">
            <a:spAutoFit/>
          </a:bodyPr>
          <a:lstStyle/>
          <a:p>
            <a:r>
              <a:rPr lang="en-US" sz="2400" b="1" dirty="0"/>
              <a:t>“Pup-10” coil</a:t>
            </a:r>
          </a:p>
        </p:txBody>
      </p:sp>
    </p:spTree>
    <p:extLst>
      <p:ext uri="{BB962C8B-B14F-4D97-AF65-F5344CB8AC3E}">
        <p14:creationId xmlns:p14="http://schemas.microsoft.com/office/powerpoint/2010/main" val="123093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CB9B8DE-357A-42CA-9598-B260E7ECE056}"/>
              </a:ext>
            </a:extLst>
          </p:cNvPr>
          <p:cNvPicPr>
            <a:picLocks noChangeAspect="1"/>
          </p:cNvPicPr>
          <p:nvPr/>
        </p:nvPicPr>
        <p:blipFill>
          <a:blip r:embed="rId3"/>
          <a:stretch>
            <a:fillRect/>
          </a:stretch>
        </p:blipFill>
        <p:spPr>
          <a:xfrm>
            <a:off x="6373290" y="879468"/>
            <a:ext cx="5781902" cy="3750395"/>
          </a:xfrm>
          <a:prstGeom prst="rect">
            <a:avLst/>
          </a:prstGeom>
        </p:spPr>
      </p:pic>
      <p:pic>
        <p:nvPicPr>
          <p:cNvPr id="11" name="Picture 10">
            <a:extLst>
              <a:ext uri="{FF2B5EF4-FFF2-40B4-BE49-F238E27FC236}">
                <a16:creationId xmlns:a16="http://schemas.microsoft.com/office/drawing/2014/main" id="{EFDDEE6B-4E7A-44D7-B013-49BF6D769D47}"/>
              </a:ext>
            </a:extLst>
          </p:cNvPr>
          <p:cNvPicPr>
            <a:picLocks noChangeAspect="1"/>
          </p:cNvPicPr>
          <p:nvPr/>
        </p:nvPicPr>
        <p:blipFill>
          <a:blip r:embed="rId4"/>
          <a:stretch>
            <a:fillRect/>
          </a:stretch>
        </p:blipFill>
        <p:spPr>
          <a:xfrm>
            <a:off x="554025" y="612157"/>
            <a:ext cx="5845443" cy="4244782"/>
          </a:xfrm>
          <a:prstGeom prst="rect">
            <a:avLst/>
          </a:prstGeom>
        </p:spPr>
      </p:pic>
      <p:sp>
        <p:nvSpPr>
          <p:cNvPr id="2" name="Title 1">
            <a:extLst>
              <a:ext uri="{FF2B5EF4-FFF2-40B4-BE49-F238E27FC236}">
                <a16:creationId xmlns:a16="http://schemas.microsoft.com/office/drawing/2014/main" id="{46BABEFF-AFE7-47AC-8993-8979A51873F8}"/>
              </a:ext>
            </a:extLst>
          </p:cNvPr>
          <p:cNvSpPr>
            <a:spLocks noGrp="1"/>
          </p:cNvSpPr>
          <p:nvPr>
            <p:ph type="title"/>
          </p:nvPr>
        </p:nvSpPr>
        <p:spPr>
          <a:xfrm>
            <a:off x="133004" y="0"/>
            <a:ext cx="11220796" cy="789305"/>
          </a:xfrm>
        </p:spPr>
        <p:txBody>
          <a:bodyPr>
            <a:normAutofit fontScale="90000"/>
          </a:bodyPr>
          <a:lstStyle/>
          <a:p>
            <a:r>
              <a:rPr lang="en-US" dirty="0">
                <a:effectLst>
                  <a:outerShdw blurRad="38100" dist="38100" dir="2700000" algn="tl">
                    <a:srgbClr val="000000">
                      <a:alpha val="43137"/>
                    </a:srgbClr>
                  </a:outerShdw>
                </a:effectLst>
              </a:rPr>
              <a:t>PUP 10 had a more optimum placement of the bands</a:t>
            </a:r>
          </a:p>
        </p:txBody>
      </p:sp>
      <p:sp>
        <p:nvSpPr>
          <p:cNvPr id="3" name="Content Placeholder 2">
            <a:extLst>
              <a:ext uri="{FF2B5EF4-FFF2-40B4-BE49-F238E27FC236}">
                <a16:creationId xmlns:a16="http://schemas.microsoft.com/office/drawing/2014/main" id="{04DA2690-B7CA-422E-A72F-B877720F833E}"/>
              </a:ext>
            </a:extLst>
          </p:cNvPr>
          <p:cNvSpPr>
            <a:spLocks noGrp="1"/>
          </p:cNvSpPr>
          <p:nvPr>
            <p:ph idx="1"/>
          </p:nvPr>
        </p:nvSpPr>
        <p:spPr>
          <a:xfrm>
            <a:off x="298809" y="4659469"/>
            <a:ext cx="6703244" cy="1521453"/>
          </a:xfrm>
        </p:spPr>
        <p:txBody>
          <a:bodyPr>
            <a:noAutofit/>
          </a:bodyPr>
          <a:lstStyle/>
          <a:p>
            <a:r>
              <a:rPr lang="en-US" sz="1800" dirty="0"/>
              <a:t>4 inner banding layers as Pup-9 but different distribution</a:t>
            </a:r>
          </a:p>
          <a:p>
            <a:r>
              <a:rPr lang="en-US" sz="1800" dirty="0"/>
              <a:t>Less degradation than in Pup-9 but some still present around 3</a:t>
            </a:r>
            <a:r>
              <a:rPr lang="en-US" sz="1800" baseline="30000" dirty="0"/>
              <a:t>rd</a:t>
            </a:r>
            <a:r>
              <a:rPr lang="en-US" sz="1800" dirty="0"/>
              <a:t> reinforcement layer</a:t>
            </a:r>
          </a:p>
          <a:p>
            <a:r>
              <a:rPr lang="en-US" sz="1800" b="1" dirty="0">
                <a:solidFill>
                  <a:srgbClr val="00B050"/>
                </a:solidFill>
              </a:rPr>
              <a:t>Note Jc values from this Deltech reaction above those of Jiang study in smaller furnace and uniform through thick winding</a:t>
            </a:r>
          </a:p>
        </p:txBody>
      </p:sp>
      <p:pic>
        <p:nvPicPr>
          <p:cNvPr id="6" name="Picture 5" descr="A picture containing furniture, tiled, rug&#10;&#10;Description automatically generated">
            <a:extLst>
              <a:ext uri="{FF2B5EF4-FFF2-40B4-BE49-F238E27FC236}">
                <a16:creationId xmlns:a16="http://schemas.microsoft.com/office/drawing/2014/main" id="{09D42643-DD5B-4D5E-A584-D145AA90BDB2}"/>
              </a:ext>
            </a:extLst>
          </p:cNvPr>
          <p:cNvPicPr>
            <a:picLocks noChangeAspect="1"/>
          </p:cNvPicPr>
          <p:nvPr/>
        </p:nvPicPr>
        <p:blipFill rotWithShape="1">
          <a:blip r:embed="rId5">
            <a:extLst>
              <a:ext uri="{28A0092B-C50C-407E-A947-70E740481C1C}">
                <a14:useLocalDpi xmlns:a14="http://schemas.microsoft.com/office/drawing/2010/main" val="0"/>
              </a:ext>
            </a:extLst>
          </a:blip>
          <a:srcRect l="2133" t="5768" r="4907" b="6325"/>
          <a:stretch/>
        </p:blipFill>
        <p:spPr>
          <a:xfrm>
            <a:off x="7181508" y="4786357"/>
            <a:ext cx="4906381" cy="2004680"/>
          </a:xfrm>
          <a:prstGeom prst="rect">
            <a:avLst/>
          </a:prstGeom>
        </p:spPr>
      </p:pic>
      <p:sp>
        <p:nvSpPr>
          <p:cNvPr id="7" name="Rectangle 6">
            <a:extLst>
              <a:ext uri="{FF2B5EF4-FFF2-40B4-BE49-F238E27FC236}">
                <a16:creationId xmlns:a16="http://schemas.microsoft.com/office/drawing/2014/main" id="{9120B8EA-D867-4E03-8093-A0698A23E3FC}"/>
              </a:ext>
            </a:extLst>
          </p:cNvPr>
          <p:cNvSpPr/>
          <p:nvPr/>
        </p:nvSpPr>
        <p:spPr>
          <a:xfrm flipV="1">
            <a:off x="0" y="845877"/>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F1BDDF1-EA43-4A75-81C9-CB6D9B8AC4F5}"/>
              </a:ext>
            </a:extLst>
          </p:cNvPr>
          <p:cNvSpPr txBox="1"/>
          <p:nvPr/>
        </p:nvSpPr>
        <p:spPr>
          <a:xfrm>
            <a:off x="9136666" y="4774924"/>
            <a:ext cx="2007347" cy="646331"/>
          </a:xfrm>
          <a:prstGeom prst="rect">
            <a:avLst/>
          </a:prstGeom>
          <a:noFill/>
        </p:spPr>
        <p:txBody>
          <a:bodyPr wrap="square">
            <a:spAutoFit/>
          </a:bodyPr>
          <a:lstStyle/>
          <a:p>
            <a:r>
              <a:rPr lang="en-US" sz="1800" dirty="0">
                <a:solidFill>
                  <a:schemeClr val="bg1"/>
                </a:solidFill>
              </a:rPr>
              <a:t>3</a:t>
            </a:r>
            <a:r>
              <a:rPr lang="en-US" sz="1800" baseline="30000" dirty="0">
                <a:solidFill>
                  <a:schemeClr val="bg1"/>
                </a:solidFill>
              </a:rPr>
              <a:t>rd</a:t>
            </a:r>
            <a:r>
              <a:rPr lang="en-US" sz="1800" dirty="0">
                <a:solidFill>
                  <a:schemeClr val="bg1"/>
                </a:solidFill>
              </a:rPr>
              <a:t> reinforcement layer</a:t>
            </a:r>
            <a:endParaRPr lang="en-US" dirty="0">
              <a:solidFill>
                <a:schemeClr val="bg1"/>
              </a:solidFill>
            </a:endParaRPr>
          </a:p>
        </p:txBody>
      </p:sp>
      <p:sp>
        <p:nvSpPr>
          <p:cNvPr id="12" name="TextBox 11">
            <a:extLst>
              <a:ext uri="{FF2B5EF4-FFF2-40B4-BE49-F238E27FC236}">
                <a16:creationId xmlns:a16="http://schemas.microsoft.com/office/drawing/2014/main" id="{D6EEF389-2081-4732-95EC-1F407E18095A}"/>
              </a:ext>
            </a:extLst>
          </p:cNvPr>
          <p:cNvSpPr txBox="1"/>
          <p:nvPr/>
        </p:nvSpPr>
        <p:spPr>
          <a:xfrm>
            <a:off x="9920821" y="6030310"/>
            <a:ext cx="2167068" cy="646331"/>
          </a:xfrm>
          <a:prstGeom prst="rect">
            <a:avLst/>
          </a:prstGeom>
          <a:noFill/>
        </p:spPr>
        <p:txBody>
          <a:bodyPr wrap="none" rtlCol="0">
            <a:spAutoFit/>
          </a:bodyPr>
          <a:lstStyle/>
          <a:p>
            <a:r>
              <a:rPr lang="en-US" dirty="0">
                <a:solidFill>
                  <a:schemeClr val="bg1"/>
                </a:solidFill>
              </a:rPr>
              <a:t>Pup-10 cross section,</a:t>
            </a:r>
          </a:p>
          <a:p>
            <a:r>
              <a:rPr lang="en-US" dirty="0">
                <a:solidFill>
                  <a:schemeClr val="bg1"/>
                </a:solidFill>
              </a:rPr>
              <a:t>bottom section</a:t>
            </a:r>
          </a:p>
        </p:txBody>
      </p:sp>
      <p:sp>
        <p:nvSpPr>
          <p:cNvPr id="13" name="TextBox 12">
            <a:extLst>
              <a:ext uri="{FF2B5EF4-FFF2-40B4-BE49-F238E27FC236}">
                <a16:creationId xmlns:a16="http://schemas.microsoft.com/office/drawing/2014/main" id="{68C978FA-76EC-4A04-84D4-0291C982F8EF}"/>
              </a:ext>
            </a:extLst>
          </p:cNvPr>
          <p:cNvSpPr txBox="1"/>
          <p:nvPr/>
        </p:nvSpPr>
        <p:spPr>
          <a:xfrm>
            <a:off x="6598080" y="5429844"/>
            <a:ext cx="717804" cy="646331"/>
          </a:xfrm>
          <a:prstGeom prst="rect">
            <a:avLst/>
          </a:prstGeom>
          <a:noFill/>
        </p:spPr>
        <p:txBody>
          <a:bodyPr wrap="square" rtlCol="0">
            <a:spAutoFit/>
          </a:bodyPr>
          <a:lstStyle/>
          <a:p>
            <a:pPr algn="ctr"/>
            <a:r>
              <a:rPr lang="en-US" b="1" dirty="0"/>
              <a:t>Coil ID</a:t>
            </a:r>
          </a:p>
        </p:txBody>
      </p:sp>
      <p:sp>
        <p:nvSpPr>
          <p:cNvPr id="14" name="TextBox 13">
            <a:extLst>
              <a:ext uri="{FF2B5EF4-FFF2-40B4-BE49-F238E27FC236}">
                <a16:creationId xmlns:a16="http://schemas.microsoft.com/office/drawing/2014/main" id="{F03BDE83-2D2F-4488-9629-BBB43BB5A31E}"/>
              </a:ext>
            </a:extLst>
          </p:cNvPr>
          <p:cNvSpPr txBox="1"/>
          <p:nvPr/>
        </p:nvSpPr>
        <p:spPr>
          <a:xfrm>
            <a:off x="2409872" y="800551"/>
            <a:ext cx="2890939" cy="646331"/>
          </a:xfrm>
          <a:prstGeom prst="rect">
            <a:avLst/>
          </a:prstGeom>
          <a:noFill/>
        </p:spPr>
        <p:txBody>
          <a:bodyPr wrap="square" rtlCol="0">
            <a:spAutoFit/>
          </a:bodyPr>
          <a:lstStyle/>
          <a:p>
            <a:r>
              <a:rPr lang="en-US" dirty="0"/>
              <a:t>Excellent performance in undamaged layers</a:t>
            </a:r>
          </a:p>
        </p:txBody>
      </p:sp>
      <p:cxnSp>
        <p:nvCxnSpPr>
          <p:cNvPr id="16" name="Straight Arrow Connector 15">
            <a:extLst>
              <a:ext uri="{FF2B5EF4-FFF2-40B4-BE49-F238E27FC236}">
                <a16:creationId xmlns:a16="http://schemas.microsoft.com/office/drawing/2014/main" id="{2EAC62AF-E645-4591-B984-AE7CCEDD73E1}"/>
              </a:ext>
            </a:extLst>
          </p:cNvPr>
          <p:cNvCxnSpPr>
            <a:cxnSpLocks/>
          </p:cNvCxnSpPr>
          <p:nvPr/>
        </p:nvCxnSpPr>
        <p:spPr>
          <a:xfrm>
            <a:off x="4394323" y="1123716"/>
            <a:ext cx="0" cy="2591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422A0EE-6437-4660-8F0E-1AE18C99D09F}"/>
              </a:ext>
            </a:extLst>
          </p:cNvPr>
          <p:cNvSpPr txBox="1"/>
          <p:nvPr/>
        </p:nvSpPr>
        <p:spPr>
          <a:xfrm>
            <a:off x="7417580" y="4522899"/>
            <a:ext cx="288862" cy="338554"/>
          </a:xfrm>
          <a:prstGeom prst="rect">
            <a:avLst/>
          </a:prstGeom>
          <a:noFill/>
        </p:spPr>
        <p:txBody>
          <a:bodyPr wrap="none" rtlCol="0">
            <a:spAutoFit/>
          </a:bodyPr>
          <a:lstStyle/>
          <a:p>
            <a:r>
              <a:rPr lang="en-US" sz="1600" dirty="0"/>
              <a:t>2</a:t>
            </a:r>
          </a:p>
        </p:txBody>
      </p:sp>
      <p:sp>
        <p:nvSpPr>
          <p:cNvPr id="15" name="TextBox 14">
            <a:extLst>
              <a:ext uri="{FF2B5EF4-FFF2-40B4-BE49-F238E27FC236}">
                <a16:creationId xmlns:a16="http://schemas.microsoft.com/office/drawing/2014/main" id="{2FFEAB08-9112-4247-8C4B-19DE57C3CEB3}"/>
              </a:ext>
            </a:extLst>
          </p:cNvPr>
          <p:cNvSpPr txBox="1"/>
          <p:nvPr/>
        </p:nvSpPr>
        <p:spPr>
          <a:xfrm>
            <a:off x="7968932" y="4529808"/>
            <a:ext cx="288862" cy="338554"/>
          </a:xfrm>
          <a:prstGeom prst="rect">
            <a:avLst/>
          </a:prstGeom>
          <a:noFill/>
        </p:spPr>
        <p:txBody>
          <a:bodyPr wrap="none" rtlCol="0">
            <a:spAutoFit/>
          </a:bodyPr>
          <a:lstStyle/>
          <a:p>
            <a:r>
              <a:rPr lang="en-US" sz="1600" dirty="0"/>
              <a:t>5</a:t>
            </a:r>
          </a:p>
        </p:txBody>
      </p:sp>
      <p:sp>
        <p:nvSpPr>
          <p:cNvPr id="18" name="TextBox 17">
            <a:extLst>
              <a:ext uri="{FF2B5EF4-FFF2-40B4-BE49-F238E27FC236}">
                <a16:creationId xmlns:a16="http://schemas.microsoft.com/office/drawing/2014/main" id="{BDD2477A-199B-47F7-99BD-DF1A73E10B2E}"/>
              </a:ext>
            </a:extLst>
          </p:cNvPr>
          <p:cNvSpPr txBox="1"/>
          <p:nvPr/>
        </p:nvSpPr>
        <p:spPr>
          <a:xfrm>
            <a:off x="9088848" y="4522899"/>
            <a:ext cx="393056" cy="338554"/>
          </a:xfrm>
          <a:prstGeom prst="rect">
            <a:avLst/>
          </a:prstGeom>
          <a:noFill/>
        </p:spPr>
        <p:txBody>
          <a:bodyPr wrap="none" rtlCol="0">
            <a:spAutoFit/>
          </a:bodyPr>
          <a:lstStyle/>
          <a:p>
            <a:r>
              <a:rPr lang="en-US" sz="1600" dirty="0"/>
              <a:t>11</a:t>
            </a:r>
          </a:p>
        </p:txBody>
      </p:sp>
      <p:sp>
        <p:nvSpPr>
          <p:cNvPr id="19" name="TextBox 18">
            <a:extLst>
              <a:ext uri="{FF2B5EF4-FFF2-40B4-BE49-F238E27FC236}">
                <a16:creationId xmlns:a16="http://schemas.microsoft.com/office/drawing/2014/main" id="{4CC9573B-6400-48BC-B535-8A0DEB60888A}"/>
              </a:ext>
            </a:extLst>
          </p:cNvPr>
          <p:cNvSpPr txBox="1"/>
          <p:nvPr/>
        </p:nvSpPr>
        <p:spPr>
          <a:xfrm>
            <a:off x="10750957" y="4529931"/>
            <a:ext cx="393056" cy="338554"/>
          </a:xfrm>
          <a:prstGeom prst="rect">
            <a:avLst/>
          </a:prstGeom>
          <a:noFill/>
        </p:spPr>
        <p:txBody>
          <a:bodyPr wrap="square" rtlCol="0">
            <a:spAutoFit/>
          </a:bodyPr>
          <a:lstStyle/>
          <a:p>
            <a:r>
              <a:rPr lang="en-US" sz="1600" dirty="0"/>
              <a:t>20</a:t>
            </a:r>
          </a:p>
        </p:txBody>
      </p:sp>
      <p:cxnSp>
        <p:nvCxnSpPr>
          <p:cNvPr id="20" name="Straight Arrow Connector 19">
            <a:extLst>
              <a:ext uri="{FF2B5EF4-FFF2-40B4-BE49-F238E27FC236}">
                <a16:creationId xmlns:a16="http://schemas.microsoft.com/office/drawing/2014/main" id="{91508CCB-352C-465E-9650-3B0F3D19FD17}"/>
              </a:ext>
            </a:extLst>
          </p:cNvPr>
          <p:cNvCxnSpPr>
            <a:cxnSpLocks/>
          </p:cNvCxnSpPr>
          <p:nvPr/>
        </p:nvCxnSpPr>
        <p:spPr>
          <a:xfrm flipH="1" flipV="1">
            <a:off x="3158920" y="3814075"/>
            <a:ext cx="5845443" cy="9009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7119362-A5A1-450E-87E7-67D16636E67D}"/>
              </a:ext>
            </a:extLst>
          </p:cNvPr>
          <p:cNvSpPr>
            <a:spLocks noGrp="1"/>
          </p:cNvSpPr>
          <p:nvPr>
            <p:ph type="sldNum" sz="quarter" idx="12"/>
          </p:nvPr>
        </p:nvSpPr>
        <p:spPr/>
        <p:txBody>
          <a:bodyPr/>
          <a:lstStyle/>
          <a:p>
            <a:fld id="{38E91C1D-DFAA-4E38-AB66-4DFB389F2C8B}" type="slidenum">
              <a:rPr lang="en-US" smtClean="0"/>
              <a:t>13</a:t>
            </a:fld>
            <a:endParaRPr lang="en-US"/>
          </a:p>
        </p:txBody>
      </p:sp>
      <p:sp>
        <p:nvSpPr>
          <p:cNvPr id="26" name="TextBox 25">
            <a:extLst>
              <a:ext uri="{FF2B5EF4-FFF2-40B4-BE49-F238E27FC236}">
                <a16:creationId xmlns:a16="http://schemas.microsoft.com/office/drawing/2014/main" id="{4DF6BDD9-1B15-4328-9096-DB7C40B431BF}"/>
              </a:ext>
            </a:extLst>
          </p:cNvPr>
          <p:cNvSpPr txBox="1"/>
          <p:nvPr/>
        </p:nvSpPr>
        <p:spPr>
          <a:xfrm>
            <a:off x="7069087" y="879468"/>
            <a:ext cx="893065" cy="338554"/>
          </a:xfrm>
          <a:prstGeom prst="rect">
            <a:avLst/>
          </a:prstGeom>
          <a:noFill/>
        </p:spPr>
        <p:txBody>
          <a:bodyPr wrap="none" rtlCol="0">
            <a:spAutoFit/>
          </a:bodyPr>
          <a:lstStyle/>
          <a:p>
            <a:r>
              <a:rPr lang="en-US" sz="1600" dirty="0"/>
              <a:t>Mid coil </a:t>
            </a:r>
          </a:p>
        </p:txBody>
      </p:sp>
      <p:sp>
        <p:nvSpPr>
          <p:cNvPr id="27" name="TextBox 26">
            <a:extLst>
              <a:ext uri="{FF2B5EF4-FFF2-40B4-BE49-F238E27FC236}">
                <a16:creationId xmlns:a16="http://schemas.microsoft.com/office/drawing/2014/main" id="{2007B105-EE9C-4AE2-8340-E1647068474F}"/>
              </a:ext>
            </a:extLst>
          </p:cNvPr>
          <p:cNvSpPr txBox="1"/>
          <p:nvPr/>
        </p:nvSpPr>
        <p:spPr>
          <a:xfrm>
            <a:off x="10170126" y="891596"/>
            <a:ext cx="1369093" cy="338554"/>
          </a:xfrm>
          <a:prstGeom prst="rect">
            <a:avLst/>
          </a:prstGeom>
          <a:noFill/>
        </p:spPr>
        <p:txBody>
          <a:bodyPr wrap="none" rtlCol="0">
            <a:spAutoFit/>
          </a:bodyPr>
          <a:lstStyle/>
          <a:p>
            <a:r>
              <a:rPr lang="en-US" sz="1600" dirty="0"/>
              <a:t>Bottom flange</a:t>
            </a:r>
          </a:p>
        </p:txBody>
      </p:sp>
      <p:cxnSp>
        <p:nvCxnSpPr>
          <p:cNvPr id="29" name="Straight Arrow Connector 28">
            <a:extLst>
              <a:ext uri="{FF2B5EF4-FFF2-40B4-BE49-F238E27FC236}">
                <a16:creationId xmlns:a16="http://schemas.microsoft.com/office/drawing/2014/main" id="{9C327A7F-8831-4F08-93CF-5778D57EA99B}"/>
              </a:ext>
            </a:extLst>
          </p:cNvPr>
          <p:cNvCxnSpPr>
            <a:cxnSpLocks/>
          </p:cNvCxnSpPr>
          <p:nvPr/>
        </p:nvCxnSpPr>
        <p:spPr>
          <a:xfrm flipV="1">
            <a:off x="10854672" y="2298527"/>
            <a:ext cx="181190" cy="83095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354FF25-E56B-4358-AAB5-181C5B93A583}"/>
              </a:ext>
            </a:extLst>
          </p:cNvPr>
          <p:cNvSpPr txBox="1"/>
          <p:nvPr/>
        </p:nvSpPr>
        <p:spPr>
          <a:xfrm>
            <a:off x="9285376" y="2895511"/>
            <a:ext cx="2089290" cy="646331"/>
          </a:xfrm>
          <a:prstGeom prst="rect">
            <a:avLst/>
          </a:prstGeom>
          <a:noFill/>
        </p:spPr>
        <p:txBody>
          <a:bodyPr wrap="none" rtlCol="0">
            <a:spAutoFit/>
          </a:bodyPr>
          <a:lstStyle/>
          <a:p>
            <a:r>
              <a:rPr lang="en-US" dirty="0"/>
              <a:t>no apparent </a:t>
            </a:r>
          </a:p>
          <a:p>
            <a:r>
              <a:rPr lang="en-US" dirty="0"/>
              <a:t>interface effect here</a:t>
            </a:r>
          </a:p>
        </p:txBody>
      </p:sp>
      <p:sp>
        <p:nvSpPr>
          <p:cNvPr id="28" name="TextBox 27">
            <a:extLst>
              <a:ext uri="{FF2B5EF4-FFF2-40B4-BE49-F238E27FC236}">
                <a16:creationId xmlns:a16="http://schemas.microsoft.com/office/drawing/2014/main" id="{CAB7293A-529E-43D7-962B-7F97A20F1288}"/>
              </a:ext>
            </a:extLst>
          </p:cNvPr>
          <p:cNvSpPr txBox="1"/>
          <p:nvPr/>
        </p:nvSpPr>
        <p:spPr>
          <a:xfrm>
            <a:off x="495559" y="6182968"/>
            <a:ext cx="6208411" cy="646331"/>
          </a:xfrm>
          <a:prstGeom prst="rect">
            <a:avLst/>
          </a:prstGeom>
          <a:noFill/>
        </p:spPr>
        <p:txBody>
          <a:bodyPr wrap="square">
            <a:spAutoFit/>
          </a:bodyPr>
          <a:lstStyle/>
          <a:p>
            <a:r>
              <a:rPr lang="en-US" sz="1200" dirty="0"/>
              <a:t>E. Bosque, Y. Kim, U.P. Trociewitz, C.L. English, D.C. </a:t>
            </a:r>
            <a:r>
              <a:rPr lang="en-US" sz="1200" dirty="0" err="1"/>
              <a:t>Larbalestier</a:t>
            </a:r>
            <a:r>
              <a:rPr lang="en-US" sz="1200" dirty="0"/>
              <a:t>, System and Method to Manage High Stresses in Bi-2212 Wire Wound Compact Superconducting Magnets, U.S. non-provisional patent application, FSU Ref. no. 18-063, 2019.</a:t>
            </a:r>
          </a:p>
        </p:txBody>
      </p:sp>
      <p:pic>
        <p:nvPicPr>
          <p:cNvPr id="9" name="Picture 10">
            <a:extLst>
              <a:ext uri="{FF2B5EF4-FFF2-40B4-BE49-F238E27FC236}">
                <a16:creationId xmlns:a16="http://schemas.microsoft.com/office/drawing/2014/main" id="{A1FBF511-CBD0-1EDF-8D11-626D523BE9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129"/>
          <a:stretch/>
        </p:blipFill>
        <p:spPr bwMode="auto">
          <a:xfrm>
            <a:off x="11282017" y="34925"/>
            <a:ext cx="867059" cy="7680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CC73E45-8DBF-8500-C00F-7460D6B01953}"/>
              </a:ext>
            </a:extLst>
          </p:cNvPr>
          <p:cNvSpPr txBox="1"/>
          <p:nvPr/>
        </p:nvSpPr>
        <p:spPr>
          <a:xfrm>
            <a:off x="1097280" y="2298527"/>
            <a:ext cx="1953491" cy="374016"/>
          </a:xfrm>
          <a:prstGeom prst="rect">
            <a:avLst/>
          </a:prstGeom>
          <a:solidFill>
            <a:schemeClr val="accent5"/>
          </a:solidFill>
        </p:spPr>
        <p:txBody>
          <a:bodyPr wrap="square" rtlCol="0">
            <a:spAutoFit/>
          </a:bodyPr>
          <a:lstStyle/>
          <a:p>
            <a:r>
              <a:rPr lang="en-US" dirty="0">
                <a:solidFill>
                  <a:schemeClr val="bg1"/>
                </a:solidFill>
              </a:rPr>
              <a:t>High J</a:t>
            </a:r>
            <a:r>
              <a:rPr lang="en-US" baseline="-25000" dirty="0">
                <a:solidFill>
                  <a:schemeClr val="bg1"/>
                </a:solidFill>
              </a:rPr>
              <a:t>E</a:t>
            </a:r>
            <a:r>
              <a:rPr lang="en-US" dirty="0">
                <a:solidFill>
                  <a:schemeClr val="bg1"/>
                </a:solidFill>
              </a:rPr>
              <a:t> in the coil</a:t>
            </a:r>
          </a:p>
        </p:txBody>
      </p:sp>
    </p:spTree>
    <p:extLst>
      <p:ext uri="{BB962C8B-B14F-4D97-AF65-F5344CB8AC3E}">
        <p14:creationId xmlns:p14="http://schemas.microsoft.com/office/powerpoint/2010/main" val="4028374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18D1DEF-17D7-48F5-BDA5-065A5A514E2E}"/>
              </a:ext>
            </a:extLst>
          </p:cNvPr>
          <p:cNvSpPr/>
          <p:nvPr/>
        </p:nvSpPr>
        <p:spPr>
          <a:xfrm>
            <a:off x="-14416" y="968018"/>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DDBF2C-EF15-4E9F-A29A-FFDF2CEC2EC2}"/>
              </a:ext>
            </a:extLst>
          </p:cNvPr>
          <p:cNvSpPr>
            <a:spLocks noGrp="1"/>
          </p:cNvSpPr>
          <p:nvPr>
            <p:ph type="title"/>
          </p:nvPr>
        </p:nvSpPr>
        <p:spPr>
          <a:xfrm>
            <a:off x="377461" y="39946"/>
            <a:ext cx="5718539" cy="914400"/>
          </a:xfrm>
        </p:spPr>
        <p:txBody>
          <a:bodyPr>
            <a:normAutofit fontScale="90000"/>
          </a:bodyPr>
          <a:lstStyle/>
          <a:p>
            <a:pPr algn="ctr"/>
            <a:r>
              <a:rPr lang="en-US" sz="4000" dirty="0">
                <a:effectLst>
                  <a:outerShdw blurRad="38100" dist="38100" dir="2700000" algn="tl">
                    <a:srgbClr val="000000">
                      <a:alpha val="43137"/>
                    </a:srgbClr>
                  </a:outerShdw>
                </a:effectLst>
              </a:rPr>
              <a:t>Most Recent Coil “Cryo-4”</a:t>
            </a:r>
            <a:br>
              <a:rPr lang="en-US" sz="4000" dirty="0">
                <a:effectLst>
                  <a:outerShdw blurRad="38100" dist="38100" dir="2700000" algn="tl">
                    <a:srgbClr val="000000">
                      <a:alpha val="43137"/>
                    </a:srgbClr>
                  </a:outerShdw>
                </a:effectLst>
              </a:rPr>
            </a:br>
            <a:r>
              <a:rPr lang="en-US" sz="3100" dirty="0">
                <a:effectLst>
                  <a:outerShdw blurRad="38100" dist="38100" dir="2700000" algn="tl">
                    <a:srgbClr val="000000">
                      <a:alpha val="43137"/>
                    </a:srgbClr>
                  </a:outerShdw>
                </a:effectLst>
              </a:rPr>
              <a:t>current champion coil</a:t>
            </a:r>
            <a:endParaRPr lang="en-US" dirty="0">
              <a:effectLst>
                <a:outerShdw blurRad="38100" dist="38100" dir="2700000" algn="tl">
                  <a:srgbClr val="000000">
                    <a:alpha val="43137"/>
                  </a:srgbClr>
                </a:outerShdw>
              </a:effectLst>
            </a:endParaRPr>
          </a:p>
        </p:txBody>
      </p:sp>
      <p:sp>
        <p:nvSpPr>
          <p:cNvPr id="7" name="Content Placeholder 6">
            <a:extLst>
              <a:ext uri="{FF2B5EF4-FFF2-40B4-BE49-F238E27FC236}">
                <a16:creationId xmlns:a16="http://schemas.microsoft.com/office/drawing/2014/main" id="{F57529E0-EC32-456B-A1B6-47517D087008}"/>
              </a:ext>
            </a:extLst>
          </p:cNvPr>
          <p:cNvSpPr>
            <a:spLocks noGrp="1"/>
          </p:cNvSpPr>
          <p:nvPr>
            <p:ph idx="1"/>
          </p:nvPr>
        </p:nvSpPr>
        <p:spPr>
          <a:xfrm>
            <a:off x="122147" y="3555567"/>
            <a:ext cx="4289143" cy="1788341"/>
          </a:xfrm>
        </p:spPr>
        <p:txBody>
          <a:bodyPr>
            <a:noAutofit/>
          </a:bodyPr>
          <a:lstStyle/>
          <a:p>
            <a:r>
              <a:rPr lang="en-US" sz="1800" dirty="0"/>
              <a:t>Goal: evaluate uniformly distributed reinforcement </a:t>
            </a:r>
          </a:p>
          <a:p>
            <a:r>
              <a:rPr lang="en-US" sz="1800" dirty="0"/>
              <a:t>Stable operation at 70% SSL performance</a:t>
            </a:r>
          </a:p>
          <a:p>
            <a:r>
              <a:rPr lang="en-US" sz="1800" dirty="0"/>
              <a:t>Stable in low cycle fatigue</a:t>
            </a:r>
          </a:p>
          <a:p>
            <a:r>
              <a:rPr lang="en-US" sz="1800" dirty="0"/>
              <a:t>726 A/mm</a:t>
            </a:r>
            <a:r>
              <a:rPr lang="en-US" sz="1800" baseline="30000" dirty="0"/>
              <a:t>2</a:t>
            </a:r>
            <a:r>
              <a:rPr lang="en-US" sz="1800" dirty="0"/>
              <a:t> matrix current density at quench</a:t>
            </a:r>
          </a:p>
          <a:p>
            <a:r>
              <a:rPr lang="en-US" sz="1800" dirty="0"/>
              <a:t>Limited by layers 15-16</a:t>
            </a:r>
          </a:p>
          <a:p>
            <a:r>
              <a:rPr lang="en-US" sz="1800" dirty="0"/>
              <a:t>Redistribution of reinforcement layers has significant positive impact on coil mechanics</a:t>
            </a:r>
          </a:p>
          <a:p>
            <a:endParaRPr lang="en-US" sz="1800" dirty="0"/>
          </a:p>
        </p:txBody>
      </p:sp>
      <p:graphicFrame>
        <p:nvGraphicFramePr>
          <p:cNvPr id="9" name="Table 8">
            <a:extLst>
              <a:ext uri="{FF2B5EF4-FFF2-40B4-BE49-F238E27FC236}">
                <a16:creationId xmlns:a16="http://schemas.microsoft.com/office/drawing/2014/main" id="{D14D7C43-5011-4E03-A6E6-492BC5EC1EA7}"/>
              </a:ext>
            </a:extLst>
          </p:cNvPr>
          <p:cNvGraphicFramePr>
            <a:graphicFrameLocks noGrp="1"/>
          </p:cNvGraphicFramePr>
          <p:nvPr/>
        </p:nvGraphicFramePr>
        <p:xfrm>
          <a:off x="6159063" y="336787"/>
          <a:ext cx="5317053" cy="2876550"/>
        </p:xfrm>
        <a:graphic>
          <a:graphicData uri="http://schemas.openxmlformats.org/drawingml/2006/table">
            <a:tbl>
              <a:tblPr>
                <a:tableStyleId>{D7AC3CCA-C797-4891-BE02-D94E43425B78}</a:tableStyleId>
              </a:tblPr>
              <a:tblGrid>
                <a:gridCol w="331570">
                  <a:extLst>
                    <a:ext uri="{9D8B030D-6E8A-4147-A177-3AD203B41FA5}">
                      <a16:colId xmlns:a16="http://schemas.microsoft.com/office/drawing/2014/main" val="826599735"/>
                    </a:ext>
                  </a:extLst>
                </a:gridCol>
                <a:gridCol w="406114">
                  <a:extLst>
                    <a:ext uri="{9D8B030D-6E8A-4147-A177-3AD203B41FA5}">
                      <a16:colId xmlns:a16="http://schemas.microsoft.com/office/drawing/2014/main" val="4048587215"/>
                    </a:ext>
                  </a:extLst>
                </a:gridCol>
                <a:gridCol w="406114">
                  <a:extLst>
                    <a:ext uri="{9D8B030D-6E8A-4147-A177-3AD203B41FA5}">
                      <a16:colId xmlns:a16="http://schemas.microsoft.com/office/drawing/2014/main" val="4201264729"/>
                    </a:ext>
                  </a:extLst>
                </a:gridCol>
                <a:gridCol w="755831">
                  <a:extLst>
                    <a:ext uri="{9D8B030D-6E8A-4147-A177-3AD203B41FA5}">
                      <a16:colId xmlns:a16="http://schemas.microsoft.com/office/drawing/2014/main" val="197272851"/>
                    </a:ext>
                  </a:extLst>
                </a:gridCol>
                <a:gridCol w="689853">
                  <a:extLst>
                    <a:ext uri="{9D8B030D-6E8A-4147-A177-3AD203B41FA5}">
                      <a16:colId xmlns:a16="http://schemas.microsoft.com/office/drawing/2014/main" val="4194013330"/>
                    </a:ext>
                  </a:extLst>
                </a:gridCol>
                <a:gridCol w="689853">
                  <a:extLst>
                    <a:ext uri="{9D8B030D-6E8A-4147-A177-3AD203B41FA5}">
                      <a16:colId xmlns:a16="http://schemas.microsoft.com/office/drawing/2014/main" val="1672171135"/>
                    </a:ext>
                  </a:extLst>
                </a:gridCol>
                <a:gridCol w="520043">
                  <a:extLst>
                    <a:ext uri="{9D8B030D-6E8A-4147-A177-3AD203B41FA5}">
                      <a16:colId xmlns:a16="http://schemas.microsoft.com/office/drawing/2014/main" val="2523445745"/>
                    </a:ext>
                  </a:extLst>
                </a:gridCol>
                <a:gridCol w="520043">
                  <a:extLst>
                    <a:ext uri="{9D8B030D-6E8A-4147-A177-3AD203B41FA5}">
                      <a16:colId xmlns:a16="http://schemas.microsoft.com/office/drawing/2014/main" val="1308400689"/>
                    </a:ext>
                  </a:extLst>
                </a:gridCol>
                <a:gridCol w="371459">
                  <a:extLst>
                    <a:ext uri="{9D8B030D-6E8A-4147-A177-3AD203B41FA5}">
                      <a16:colId xmlns:a16="http://schemas.microsoft.com/office/drawing/2014/main" val="3453276238"/>
                    </a:ext>
                  </a:extLst>
                </a:gridCol>
                <a:gridCol w="626173">
                  <a:extLst>
                    <a:ext uri="{9D8B030D-6E8A-4147-A177-3AD203B41FA5}">
                      <a16:colId xmlns:a16="http://schemas.microsoft.com/office/drawing/2014/main" val="2476874186"/>
                    </a:ext>
                  </a:extLst>
                </a:gridCol>
              </a:tblGrid>
              <a:tr h="329101">
                <a:tc>
                  <a:txBody>
                    <a:bodyPr/>
                    <a:lstStyle/>
                    <a:p>
                      <a:pPr algn="ctr" fontAlgn="ctr"/>
                      <a:r>
                        <a:rPr lang="en-US" sz="1200" u="none" strike="noStrike" dirty="0">
                          <a:effectLst/>
                        </a:rPr>
                        <a:t>Day</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dirty="0">
                          <a:effectLst/>
                        </a:rPr>
                        <a:t>Test</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dirty="0">
                          <a:effectLst/>
                        </a:rPr>
                        <a:t>File</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dirty="0" err="1">
                          <a:effectLst/>
                        </a:rPr>
                        <a:t>B</a:t>
                      </a:r>
                      <a:r>
                        <a:rPr lang="en-US" sz="1200" u="none" strike="noStrike" baseline="-25000" dirty="0" err="1">
                          <a:effectLst/>
                        </a:rPr>
                        <a:t>ext</a:t>
                      </a:r>
                      <a:r>
                        <a:rPr lang="en-US" sz="1200" u="none" strike="noStrike" dirty="0">
                          <a:effectLst/>
                        </a:rPr>
                        <a:t> Field [T]</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b="0" i="0" u="none" strike="noStrike" dirty="0" err="1">
                          <a:solidFill>
                            <a:srgbClr val="000000"/>
                          </a:solidFill>
                          <a:effectLst/>
                          <a:latin typeface="Calibri" panose="020F0502020204030204" pitchFamily="34" charset="0"/>
                        </a:rPr>
                        <a:t>B</a:t>
                      </a:r>
                      <a:r>
                        <a:rPr lang="en-US" sz="1200" b="0" i="0" u="none" strike="noStrike" baseline="-25000" dirty="0" err="1">
                          <a:solidFill>
                            <a:srgbClr val="000000"/>
                          </a:solidFill>
                          <a:effectLst/>
                          <a:latin typeface="Calibri" panose="020F0502020204030204" pitchFamily="34" charset="0"/>
                        </a:rPr>
                        <a:t>center</a:t>
                      </a:r>
                      <a:r>
                        <a:rPr lang="en-US" sz="1200" b="0" i="0" u="none" strike="noStrike" baseline="-25000" dirty="0">
                          <a:solidFill>
                            <a:srgbClr val="000000"/>
                          </a:solidFill>
                          <a:effectLst/>
                          <a:latin typeface="Calibri" panose="020F0502020204030204" pitchFamily="34" charset="0"/>
                        </a:rPr>
                        <a:t> </a:t>
                      </a:r>
                      <a:r>
                        <a:rPr lang="en-US" sz="1200" b="0" i="0" u="none" strike="noStrike" dirty="0">
                          <a:solidFill>
                            <a:srgbClr val="000000"/>
                          </a:solidFill>
                          <a:effectLst/>
                          <a:latin typeface="Calibri" panose="020F0502020204030204" pitchFamily="34" charset="0"/>
                        </a:rPr>
                        <a:t>[T]</a:t>
                      </a:r>
                    </a:p>
                  </a:txBody>
                  <a:tcPr marL="9525" marR="9525" marT="9525" marB="0" anchor="ctr">
                    <a:solidFill>
                      <a:schemeClr val="bg1">
                        <a:lumMod val="75000"/>
                      </a:schemeClr>
                    </a:solidFill>
                  </a:tcPr>
                </a:tc>
                <a:tc>
                  <a:txBody>
                    <a:bodyPr/>
                    <a:lstStyle/>
                    <a:p>
                      <a:pPr algn="ctr" fontAlgn="ctr"/>
                      <a:r>
                        <a:rPr lang="en-US" sz="1200" u="none" strike="noStrike" dirty="0">
                          <a:effectLst/>
                        </a:rPr>
                        <a:t>Max </a:t>
                      </a:r>
                      <a:r>
                        <a:rPr lang="en-US" sz="1200" u="none" strike="noStrike" dirty="0" err="1">
                          <a:effectLst/>
                        </a:rPr>
                        <a:t>I</a:t>
                      </a:r>
                      <a:r>
                        <a:rPr lang="en-US" sz="1200" u="none" strike="noStrike" baseline="-25000" dirty="0" err="1">
                          <a:effectLst/>
                        </a:rPr>
                        <a:t>op</a:t>
                      </a:r>
                      <a:r>
                        <a:rPr lang="en-US" sz="1200" u="none" strike="noStrike" dirty="0">
                          <a:effectLst/>
                        </a:rPr>
                        <a:t> [A]</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[A/mm</a:t>
                      </a:r>
                      <a:r>
                        <a:rPr lang="en-US" sz="1200" b="0" i="0" u="none" strike="noStrike" baseline="30000" dirty="0">
                          <a:solidFill>
                            <a:srgbClr val="000000"/>
                          </a:solidFill>
                          <a:effectLst/>
                          <a:latin typeface="Calibri" panose="020F0502020204030204" pitchFamily="34" charset="0"/>
                        </a:rPr>
                        <a:t>2</a:t>
                      </a:r>
                      <a:r>
                        <a:rPr lang="en-US" sz="1200" b="0" i="0" u="none" strike="noStrike" baseline="0" dirty="0">
                          <a:solidFill>
                            <a:srgbClr val="000000"/>
                          </a:solidFill>
                          <a:effectLst/>
                          <a:latin typeface="Calibri" panose="020F0502020204030204" pitchFamily="34" charset="0"/>
                        </a:rPr>
                        <a:t>]</a:t>
                      </a:r>
                    </a:p>
                  </a:txBody>
                  <a:tcPr marL="9525" marR="9525" marT="9525" marB="0" anchor="ctr">
                    <a:solidFill>
                      <a:schemeClr val="bg1">
                        <a:lumMod val="75000"/>
                      </a:schemeClr>
                    </a:solidFill>
                  </a:tcPr>
                </a:tc>
                <a:tc>
                  <a:txBody>
                    <a:bodyPr/>
                    <a:lstStyle/>
                    <a:p>
                      <a:pPr algn="ctr" fontAlgn="ctr"/>
                      <a:r>
                        <a:rPr lang="en-US" sz="1200" b="0" i="0" u="none" strike="noStrike" baseline="0" dirty="0" err="1">
                          <a:solidFill>
                            <a:srgbClr val="000000"/>
                          </a:solidFill>
                          <a:effectLst/>
                          <a:latin typeface="Calibri" panose="020F0502020204030204" pitchFamily="34" charset="0"/>
                        </a:rPr>
                        <a:t>JBr</a:t>
                      </a:r>
                      <a:r>
                        <a:rPr lang="en-US" sz="1200" b="0" i="0" u="none" strike="noStrike" baseline="0" dirty="0">
                          <a:solidFill>
                            <a:srgbClr val="000000"/>
                          </a:solidFill>
                          <a:effectLst/>
                          <a:latin typeface="Calibri" panose="020F0502020204030204" pitchFamily="34" charset="0"/>
                        </a:rPr>
                        <a:t> [MPa]</a:t>
                      </a:r>
                    </a:p>
                  </a:txBody>
                  <a:tcPr marL="9525" marR="9525" marT="9525" marB="0" anchor="ctr">
                    <a:solidFill>
                      <a:schemeClr val="bg1">
                        <a:lumMod val="75000"/>
                      </a:schemeClr>
                    </a:solidFill>
                  </a:tcPr>
                </a:tc>
                <a:tc>
                  <a:txBody>
                    <a:bodyPr/>
                    <a:lstStyle/>
                    <a:p>
                      <a:pPr algn="ctr" fontAlgn="ctr"/>
                      <a:r>
                        <a:rPr lang="en-US" sz="1200" u="none" strike="noStrike" dirty="0">
                          <a:effectLst/>
                        </a:rPr>
                        <a:t>Trip?</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dirty="0">
                          <a:effectLst/>
                        </a:rPr>
                        <a:t>Note</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extLst>
                  <a:ext uri="{0D108BD9-81ED-4DB2-BD59-A6C34878D82A}">
                    <a16:rowId xmlns:a16="http://schemas.microsoft.com/office/drawing/2014/main" val="3629147048"/>
                  </a:ext>
                </a:extLst>
              </a:tr>
              <a:tr h="176636">
                <a:tc rowSpan="13">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dirty="0">
                          <a:effectLst/>
                        </a:rPr>
                        <a:t>T01</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4.5</a:t>
                      </a:r>
                    </a:p>
                  </a:txBody>
                  <a:tcPr marL="9525" marR="9525" marT="9525" marB="0" anchor="ctr">
                    <a:solidFill>
                      <a:schemeClr val="bg1"/>
                    </a:solidFill>
                  </a:tcPr>
                </a:tc>
                <a:tc>
                  <a:txBody>
                    <a:bodyPr/>
                    <a:lstStyle/>
                    <a:p>
                      <a:pPr algn="ctr" fontAlgn="ctr"/>
                      <a:r>
                        <a:rPr lang="en-US" sz="1200" b="0" i="0" u="none" strike="noStrike" dirty="0">
                          <a:solidFill>
                            <a:srgbClr val="FF0000"/>
                          </a:solidFill>
                          <a:effectLst/>
                          <a:latin typeface="Calibri" panose="020F0502020204030204" pitchFamily="34" charset="0"/>
                        </a:rPr>
                        <a:t>400</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533</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chemeClr val="accent6"/>
                          </a:solidFill>
                          <a:effectLst/>
                          <a:highlight>
                            <a:srgbClr val="FFFF00"/>
                          </a:highlight>
                          <a:latin typeface="Calibri" panose="020F0502020204030204" pitchFamily="34" charset="0"/>
                        </a:rPr>
                        <a:t>No</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36787241"/>
                  </a:ext>
                </a:extLst>
              </a:tr>
              <a:tr h="176636">
                <a:tc vMerge="1">
                  <a:txBody>
                    <a:bodyPr/>
                    <a:lstStyle/>
                    <a:p>
                      <a:endParaRPr lang="en-US"/>
                    </a:p>
                  </a:txBody>
                  <a:tcPr/>
                </a:tc>
                <a:tc>
                  <a:txBody>
                    <a:bodyPr/>
                    <a:lstStyle/>
                    <a:p>
                      <a:pPr algn="ctr" fontAlgn="ctr"/>
                      <a:r>
                        <a:rPr lang="en-US" sz="1200" u="none" strike="noStrike" dirty="0">
                          <a:effectLst/>
                        </a:rPr>
                        <a:t>T02</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9.5</a:t>
                      </a:r>
                    </a:p>
                  </a:txBody>
                  <a:tcPr marL="9525" marR="9525" marT="9525" marB="0" anchor="ctr">
                    <a:solidFill>
                      <a:schemeClr val="bg1"/>
                    </a:solidFill>
                  </a:tcPr>
                </a:tc>
                <a:tc>
                  <a:txBody>
                    <a:bodyPr/>
                    <a:lstStyle/>
                    <a:p>
                      <a:pPr algn="ctr" fontAlgn="ctr"/>
                      <a:r>
                        <a:rPr lang="en-US" sz="1200" b="0" i="0" u="none" strike="noStrike" dirty="0">
                          <a:solidFill>
                            <a:srgbClr val="FF0000"/>
                          </a:solidFill>
                          <a:effectLst/>
                          <a:latin typeface="Calibri" panose="020F0502020204030204" pitchFamily="34" charset="0"/>
                        </a:rPr>
                        <a:t>400</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533</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chemeClr val="accent6"/>
                          </a:solidFill>
                          <a:effectLst/>
                          <a:highlight>
                            <a:srgbClr val="FFFF00"/>
                          </a:highlight>
                          <a:latin typeface="Calibri" panose="020F0502020204030204" pitchFamily="34" charset="0"/>
                        </a:rPr>
                        <a:t>No</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717823159"/>
                  </a:ext>
                </a:extLst>
              </a:tr>
              <a:tr h="176636">
                <a:tc vMerge="1">
                  <a:txBody>
                    <a:bodyPr/>
                    <a:lstStyle/>
                    <a:p>
                      <a:endParaRPr lang="en-US"/>
                    </a:p>
                  </a:txBody>
                  <a:tcPr/>
                </a:tc>
                <a:tc>
                  <a:txBody>
                    <a:bodyPr/>
                    <a:lstStyle/>
                    <a:p>
                      <a:pPr algn="ctr" fontAlgn="ctr"/>
                      <a:r>
                        <a:rPr lang="en-US" sz="1200" u="none" strike="noStrike" dirty="0">
                          <a:effectLst/>
                        </a:rPr>
                        <a:t>T03</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10</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14.53</a:t>
                      </a:r>
                    </a:p>
                  </a:txBody>
                  <a:tcPr marL="9525" marR="9525" marT="9525" marB="0" anchor="ctr">
                    <a:solidFill>
                      <a:schemeClr val="bg1"/>
                    </a:solidFill>
                  </a:tcPr>
                </a:tc>
                <a:tc>
                  <a:txBody>
                    <a:bodyPr/>
                    <a:lstStyle/>
                    <a:p>
                      <a:pPr algn="ctr" fontAlgn="ctr"/>
                      <a:r>
                        <a:rPr lang="en-US" sz="1200" b="0" i="0" u="none" strike="noStrike" dirty="0">
                          <a:solidFill>
                            <a:srgbClr val="FF0000"/>
                          </a:solidFill>
                          <a:effectLst/>
                          <a:latin typeface="Calibri" panose="020F0502020204030204" pitchFamily="34" charset="0"/>
                        </a:rPr>
                        <a:t>400</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533</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chemeClr val="accent6"/>
                          </a:solidFill>
                          <a:effectLst/>
                          <a:highlight>
                            <a:srgbClr val="FFFF00"/>
                          </a:highlight>
                          <a:latin typeface="Calibri" panose="020F0502020204030204" pitchFamily="34" charset="0"/>
                        </a:rPr>
                        <a:t>No</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3477032826"/>
                  </a:ext>
                </a:extLst>
              </a:tr>
              <a:tr h="176636">
                <a:tc vMerge="1">
                  <a:txBody>
                    <a:bodyPr/>
                    <a:lstStyle/>
                    <a:p>
                      <a:endParaRPr lang="en-US"/>
                    </a:p>
                  </a:txBody>
                  <a:tcPr/>
                </a:tc>
                <a:tc rowSpan="4">
                  <a:txBody>
                    <a:bodyPr/>
                    <a:lstStyle/>
                    <a:p>
                      <a:pPr algn="ctr" fontAlgn="ctr"/>
                      <a:r>
                        <a:rPr lang="en-US" sz="1200" u="none" strike="noStrike" dirty="0">
                          <a:effectLst/>
                        </a:rPr>
                        <a:t>T04</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dirty="0">
                          <a:effectLst/>
                        </a:rPr>
                        <a:t>1</a:t>
                      </a:r>
                    </a:p>
                  </a:txBody>
                  <a:tcPr marL="9525" marR="9525" marT="9525" marB="0" anchor="ctr">
                    <a:solidFill>
                      <a:schemeClr val="accent6">
                        <a:lumMod val="60000"/>
                        <a:lumOff val="40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12</a:t>
                      </a:r>
                    </a:p>
                  </a:txBody>
                  <a:tcPr marL="9525" marR="9525" marT="9525" marB="0" anchor="ctr">
                    <a:solidFill>
                      <a:schemeClr val="accent6">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Calibri" panose="020F0502020204030204" pitchFamily="34" charset="0"/>
                        </a:rPr>
                        <a:t>16.9</a:t>
                      </a:r>
                    </a:p>
                  </a:txBody>
                  <a:tcPr marL="9525" marR="9525" marT="9525" marB="0" anchor="ctr">
                    <a:solidFill>
                      <a:schemeClr val="accent6">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Calibri" panose="020F0502020204030204" pitchFamily="34" charset="0"/>
                        </a:rPr>
                        <a:t>430</a:t>
                      </a:r>
                    </a:p>
                  </a:txBody>
                  <a:tcPr marL="9525" marR="9525" marT="9525" marB="0" anchor="ctr">
                    <a:solidFill>
                      <a:schemeClr val="accent6">
                        <a:lumMod val="60000"/>
                        <a:lumOff val="40000"/>
                      </a:schemeClr>
                    </a:solidFill>
                  </a:tcPr>
                </a:tc>
                <a:tc>
                  <a:txBody>
                    <a:bodyPr/>
                    <a:lstStyle/>
                    <a:p>
                      <a:pPr algn="ctr" fontAlgn="ctr"/>
                      <a:r>
                        <a:rPr lang="en-US" sz="1200" b="0" i="0" u="none" strike="noStrike" dirty="0">
                          <a:solidFill>
                            <a:schemeClr val="tx1"/>
                          </a:solidFill>
                          <a:effectLst/>
                          <a:latin typeface="Calibri" panose="020F0502020204030204" pitchFamily="34" charset="0"/>
                        </a:rPr>
                        <a:t>573.3</a:t>
                      </a:r>
                    </a:p>
                  </a:txBody>
                  <a:tcPr marL="9525" marR="9525" marT="9525" marB="0" anchor="ctr">
                    <a:solidFill>
                      <a:schemeClr val="accent6">
                        <a:lumMod val="60000"/>
                        <a:lumOff val="40000"/>
                      </a:schemeClr>
                    </a:solidFill>
                  </a:tcPr>
                </a:tc>
                <a:tc>
                  <a:txBody>
                    <a:bodyPr/>
                    <a:lstStyle/>
                    <a:p>
                      <a:pPr algn="ctr" fontAlgn="ctr"/>
                      <a:r>
                        <a:rPr lang="en-US" sz="1200" b="0" i="0" u="none" strike="noStrike" dirty="0">
                          <a:solidFill>
                            <a:schemeClr val="tx1"/>
                          </a:solidFill>
                          <a:effectLst/>
                          <a:latin typeface="Calibri" panose="020F0502020204030204" pitchFamily="34" charset="0"/>
                        </a:rPr>
                        <a:t>386</a:t>
                      </a:r>
                    </a:p>
                  </a:txBody>
                  <a:tcPr marL="9525" marR="9525" marT="9525" marB="0" anchor="ctr">
                    <a:solidFill>
                      <a:schemeClr val="accent6">
                        <a:lumMod val="60000"/>
                        <a:lumOff val="40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9525" marR="9525" marT="9525" marB="0" anchor="ctr">
                    <a:solidFill>
                      <a:schemeClr val="accent6">
                        <a:lumMod val="60000"/>
                        <a:lumOff val="40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71% SSL</a:t>
                      </a:r>
                    </a:p>
                  </a:txBody>
                  <a:tcPr marL="9525" marR="9525" marT="9525" marB="0" anchor="ctr">
                    <a:solidFill>
                      <a:schemeClr val="accent6">
                        <a:lumMod val="60000"/>
                        <a:lumOff val="40000"/>
                      </a:schemeClr>
                    </a:solidFill>
                  </a:tcPr>
                </a:tc>
                <a:extLst>
                  <a:ext uri="{0D108BD9-81ED-4DB2-BD59-A6C34878D82A}">
                    <a16:rowId xmlns:a16="http://schemas.microsoft.com/office/drawing/2014/main" val="204371039"/>
                  </a:ext>
                </a:extLst>
              </a:tr>
              <a:tr h="176636">
                <a:tc vMerge="1">
                  <a:txBody>
                    <a:bodyPr/>
                    <a:lstStyle/>
                    <a:p>
                      <a:endParaRPr lang="en-US"/>
                    </a:p>
                  </a:txBody>
                  <a:tcPr/>
                </a:tc>
                <a:tc vMerge="1">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dirty="0">
                          <a:effectLst/>
                        </a:rPr>
                        <a:t>3</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12</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16.6</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404</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539</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4192610078"/>
                  </a:ext>
                </a:extLst>
              </a:tr>
              <a:tr h="176636">
                <a:tc vMerge="1">
                  <a:txBody>
                    <a:bodyPr/>
                    <a:lstStyle/>
                    <a:p>
                      <a:endParaRPr lang="en-US"/>
                    </a:p>
                  </a:txBody>
                  <a:tcPr/>
                </a:tc>
                <a:tc vMerge="1">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dirty="0">
                          <a:effectLst/>
                        </a:rPr>
                        <a:t>5</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12</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16.5</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393</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524</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774387710"/>
                  </a:ext>
                </a:extLst>
              </a:tr>
              <a:tr h="176636">
                <a:tc vMerge="1">
                  <a:txBody>
                    <a:bodyPr/>
                    <a:lstStyle/>
                    <a:p>
                      <a:endParaRPr lang="en-US"/>
                    </a:p>
                  </a:txBody>
                  <a:tcPr/>
                </a:tc>
                <a:tc vMerge="1">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dirty="0">
                          <a:effectLst/>
                        </a:rPr>
                        <a:t>6</a:t>
                      </a:r>
                    </a:p>
                  </a:txBody>
                  <a:tcPr marL="9525" marR="9525" marT="9525" marB="0" anchor="c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12</a:t>
                      </a:r>
                    </a:p>
                  </a:txBody>
                  <a:tcPr marL="9525" marR="9525" marT="9525" marB="0" anchor="ctr">
                    <a:solidFill>
                      <a:schemeClr val="accent5">
                        <a:lumMod val="40000"/>
                        <a:lumOff val="60000"/>
                      </a:schemeClr>
                    </a:solidFill>
                  </a:tcPr>
                </a:tc>
                <a:tc>
                  <a:txBody>
                    <a:bodyPr/>
                    <a:lstStyle/>
                    <a:p>
                      <a:pPr algn="ctr" fontAlgn="ctr"/>
                      <a:r>
                        <a:rPr lang="en-US" sz="1200" b="0" i="0" u="none" strike="noStrike" dirty="0">
                          <a:solidFill>
                            <a:schemeClr val="tx1"/>
                          </a:solidFill>
                          <a:effectLst/>
                          <a:latin typeface="Calibri" panose="020F0502020204030204" pitchFamily="34" charset="0"/>
                        </a:rPr>
                        <a:t>16.4</a:t>
                      </a:r>
                    </a:p>
                  </a:txBody>
                  <a:tcPr marL="9525" marR="9525" marT="9525" marB="0" anchor="ctr">
                    <a:solidFill>
                      <a:schemeClr val="accent5">
                        <a:lumMod val="40000"/>
                        <a:lumOff val="60000"/>
                      </a:schemeClr>
                    </a:solidFill>
                  </a:tcPr>
                </a:tc>
                <a:tc>
                  <a:txBody>
                    <a:bodyPr/>
                    <a:lstStyle/>
                    <a:p>
                      <a:pPr algn="ctr" fontAlgn="ctr"/>
                      <a:r>
                        <a:rPr lang="en-US" sz="1200" b="0" i="0" u="none" strike="noStrike" dirty="0">
                          <a:solidFill>
                            <a:schemeClr val="tx1"/>
                          </a:solidFill>
                          <a:effectLst/>
                          <a:latin typeface="Calibri" panose="020F0502020204030204" pitchFamily="34" charset="0"/>
                        </a:rPr>
                        <a:t>385</a:t>
                      </a:r>
                    </a:p>
                  </a:txBody>
                  <a:tcPr marL="9525" marR="9525" marT="9525" marB="0" anchor="c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513</a:t>
                      </a:r>
                    </a:p>
                  </a:txBody>
                  <a:tcPr marL="9525" marR="9525" marT="9525" marB="0" anchor="c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347</a:t>
                      </a:r>
                    </a:p>
                  </a:txBody>
                  <a:tcPr marL="9525" marR="9525" marT="9525" marB="0" anchor="ctr">
                    <a:solidFill>
                      <a:schemeClr val="accent5">
                        <a:lumMod val="40000"/>
                        <a:lumOff val="60000"/>
                      </a:schemeClr>
                    </a:solidFill>
                  </a:tcPr>
                </a:tc>
                <a:tc>
                  <a:txBody>
                    <a:bodyPr/>
                    <a:lstStyle/>
                    <a:p>
                      <a:pPr algn="ctr" fontAlgn="ctr"/>
                      <a:r>
                        <a:rPr lang="en-US" sz="1200" b="0" i="0" u="none" strike="noStrike" dirty="0">
                          <a:solidFill>
                            <a:srgbClr val="00B050"/>
                          </a:solidFill>
                          <a:effectLst/>
                          <a:latin typeface="Calibri" panose="020F0502020204030204" pitchFamily="34" charset="0"/>
                        </a:rPr>
                        <a:t>No</a:t>
                      </a:r>
                    </a:p>
                  </a:txBody>
                  <a:tcPr marL="9525" marR="9525" marT="9525" marB="0" anchor="c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25 Cycles</a:t>
                      </a:r>
                    </a:p>
                  </a:txBody>
                  <a:tcPr marL="9525" marR="9525" marT="9525" marB="0" anchor="ctr">
                    <a:solidFill>
                      <a:schemeClr val="accent5">
                        <a:lumMod val="40000"/>
                        <a:lumOff val="60000"/>
                      </a:schemeClr>
                    </a:solidFill>
                  </a:tcPr>
                </a:tc>
                <a:extLst>
                  <a:ext uri="{0D108BD9-81ED-4DB2-BD59-A6C34878D82A}">
                    <a16:rowId xmlns:a16="http://schemas.microsoft.com/office/drawing/2014/main" val="3250504974"/>
                  </a:ext>
                </a:extLst>
              </a:tr>
              <a:tr h="176636">
                <a:tc vMerge="1">
                  <a:txBody>
                    <a:bodyPr/>
                    <a:lstStyle/>
                    <a:p>
                      <a:endParaRPr lang="en-US"/>
                    </a:p>
                  </a:txBody>
                  <a:tcPr/>
                </a:tc>
                <a:tc rowSpan="2">
                  <a:txBody>
                    <a:bodyPr/>
                    <a:lstStyle/>
                    <a:p>
                      <a:pPr algn="ctr" fontAlgn="ctr"/>
                      <a:r>
                        <a:rPr lang="en-US" sz="1200" u="none" strike="noStrike" dirty="0">
                          <a:effectLst/>
                        </a:rPr>
                        <a:t>T05</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10</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14.7</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415</a:t>
                      </a:r>
                    </a:p>
                  </a:txBody>
                  <a:tcPr marL="9525" marR="9525" marT="9525"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553</a:t>
                      </a:r>
                    </a:p>
                  </a:txBody>
                  <a:tcPr marL="9525" marR="9525" marT="9525"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310</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483417759"/>
                  </a:ext>
                </a:extLst>
              </a:tr>
              <a:tr h="168727">
                <a:tc vMerge="1">
                  <a:txBody>
                    <a:bodyPr/>
                    <a:lstStyle/>
                    <a:p>
                      <a:endParaRPr lang="en-US"/>
                    </a:p>
                  </a:txBody>
                  <a:tcPr/>
                </a:tc>
                <a:tc vMerge="1">
                  <a:txBody>
                    <a:bodyPr/>
                    <a:lstStyle/>
                    <a:p>
                      <a:endParaRPr lang="en-US"/>
                    </a:p>
                  </a:txBody>
                  <a:tcP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10</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14.7</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412</a:t>
                      </a:r>
                    </a:p>
                  </a:txBody>
                  <a:tcPr marL="9525" marR="9525" marT="9525"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549</a:t>
                      </a: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447980243"/>
                  </a:ext>
                </a:extLst>
              </a:tr>
              <a:tr h="168727">
                <a:tc vMerge="1">
                  <a:txBody>
                    <a:bodyPr/>
                    <a:lstStyle/>
                    <a:p>
                      <a:pPr algn="ctr" fontAlgn="ct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rowSpan="2">
                  <a:txBody>
                    <a:bodyPr/>
                    <a:lstStyle/>
                    <a:p>
                      <a:pPr algn="ctr" fontAlgn="ctr"/>
                      <a:r>
                        <a:rPr lang="en-US" sz="1200" b="0" i="0" u="none" strike="noStrike" dirty="0">
                          <a:solidFill>
                            <a:srgbClr val="000000"/>
                          </a:solidFill>
                          <a:effectLst/>
                          <a:latin typeface="Calibri" panose="020F0502020204030204" pitchFamily="34" charset="0"/>
                        </a:rPr>
                        <a:t>T06</a:t>
                      </a:r>
                    </a:p>
                  </a:txBody>
                  <a:tcPr marL="9525" marR="9525" marT="9525" marB="0" anchor="ctr">
                    <a:solidFill>
                      <a:schemeClr val="bg1">
                        <a:lumMod val="75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1</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8</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12.9</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437</a:t>
                      </a:r>
                    </a:p>
                  </a:txBody>
                  <a:tcPr marL="9525" marR="9525" marT="9525"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582</a:t>
                      </a:r>
                    </a:p>
                  </a:txBody>
                  <a:tcPr marL="9525" marR="9525" marT="9525"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261</a:t>
                      </a:r>
                    </a:p>
                  </a:txBody>
                  <a:tcPr marL="9525" marR="9525" marT="9525" marB="0" anchor="ctr">
                    <a:solidFill>
                      <a:schemeClr val="bg1"/>
                    </a:solidFill>
                  </a:tcPr>
                </a:tc>
                <a:tc>
                  <a:txBody>
                    <a:bodyPr/>
                    <a:lstStyle/>
                    <a:p>
                      <a:pPr algn="ctr" fontAlgn="ct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242123385"/>
                  </a:ext>
                </a:extLst>
              </a:tr>
              <a:tr h="168727">
                <a:tc vMerge="1">
                  <a:txBody>
                    <a:bodyPr/>
                    <a:lstStyle/>
                    <a:p>
                      <a:endParaRPr lang="en-US"/>
                    </a:p>
                  </a:txBody>
                  <a:tcPr/>
                </a:tc>
                <a:tc vMerge="1">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8</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12.9</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437</a:t>
                      </a:r>
                    </a:p>
                  </a:txBody>
                  <a:tcPr marL="9525" marR="9525" marT="9525"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582</a:t>
                      </a: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51434774"/>
                  </a:ext>
                </a:extLst>
              </a:tr>
              <a:tr h="168727">
                <a:tc vMerge="1">
                  <a:txBody>
                    <a:bodyPr/>
                    <a:lstStyle/>
                    <a:p>
                      <a:pPr algn="ctr" fontAlgn="ct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rowSpan="2">
                  <a:txBody>
                    <a:bodyPr/>
                    <a:lstStyle/>
                    <a:p>
                      <a:pPr algn="ctr" fontAlgn="ctr"/>
                      <a:r>
                        <a:rPr lang="en-US" sz="1200" b="0" i="0" u="none" strike="noStrike" dirty="0">
                          <a:solidFill>
                            <a:srgbClr val="000000"/>
                          </a:solidFill>
                          <a:effectLst/>
                          <a:latin typeface="Calibri" panose="020F0502020204030204" pitchFamily="34" charset="0"/>
                        </a:rPr>
                        <a:t>T07</a:t>
                      </a:r>
                    </a:p>
                  </a:txBody>
                  <a:tcPr marL="9525" marR="9525" marT="9525" marB="0" anchor="ctr">
                    <a:solidFill>
                      <a:schemeClr val="bg1">
                        <a:lumMod val="75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1</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10.5</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484</a:t>
                      </a:r>
                    </a:p>
                  </a:txBody>
                  <a:tcPr marL="9525" marR="9525" marT="9525"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645</a:t>
                      </a: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a:t>
                      </a: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558293982"/>
                  </a:ext>
                </a:extLst>
              </a:tr>
              <a:tr h="168727">
                <a:tc vMerge="1">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vMerge="1">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10.5</a:t>
                      </a:r>
                    </a:p>
                  </a:txBody>
                  <a:tcPr marL="9525" marR="9525" marT="9525" marB="0" anchor="ctr">
                    <a:solidFill>
                      <a:schemeClr val="bg1"/>
                    </a:solidFill>
                  </a:tcPr>
                </a:tc>
                <a:tc>
                  <a:txBody>
                    <a:bodyPr/>
                    <a:lstStyle/>
                    <a:p>
                      <a:pPr algn="ctr" fontAlgn="ctr"/>
                      <a:r>
                        <a:rPr lang="en-US" sz="1200" b="0" i="0" u="none" strike="noStrike" dirty="0">
                          <a:solidFill>
                            <a:schemeClr val="tx1"/>
                          </a:solidFill>
                          <a:effectLst/>
                          <a:latin typeface="Calibri" panose="020F0502020204030204" pitchFamily="34" charset="0"/>
                        </a:rPr>
                        <a:t>484</a:t>
                      </a:r>
                    </a:p>
                  </a:txBody>
                  <a:tcPr marL="9525" marR="9525" marT="9525"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645</a:t>
                      </a:r>
                    </a:p>
                  </a:txBody>
                  <a:tcPr marL="9525" marR="9525" marT="9525" marB="0" anchor="ctr">
                    <a:solidFill>
                      <a:schemeClr val="bg1"/>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9525" marR="9525" marT="9525" marB="0" anchor="ctr">
                    <a:solidFill>
                      <a:schemeClr val="bg1"/>
                    </a:solidFill>
                  </a:tcP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368737784"/>
                  </a:ext>
                </a:extLst>
              </a:tr>
            </a:tbl>
          </a:graphicData>
        </a:graphic>
      </p:graphicFrame>
      <p:pic>
        <p:nvPicPr>
          <p:cNvPr id="16" name="Picture 15">
            <a:extLst>
              <a:ext uri="{FF2B5EF4-FFF2-40B4-BE49-F238E27FC236}">
                <a16:creationId xmlns:a16="http://schemas.microsoft.com/office/drawing/2014/main" id="{28750243-5AD0-4136-9226-70BCAF7CFE2C}"/>
              </a:ext>
            </a:extLst>
          </p:cNvPr>
          <p:cNvPicPr>
            <a:picLocks noChangeAspect="1"/>
          </p:cNvPicPr>
          <p:nvPr/>
        </p:nvPicPr>
        <p:blipFill>
          <a:blip r:embed="rId3"/>
          <a:stretch>
            <a:fillRect/>
          </a:stretch>
        </p:blipFill>
        <p:spPr>
          <a:xfrm>
            <a:off x="4411290" y="3272728"/>
            <a:ext cx="3369420" cy="3163129"/>
          </a:xfrm>
          <a:prstGeom prst="rect">
            <a:avLst/>
          </a:prstGeom>
        </p:spPr>
      </p:pic>
      <p:sp>
        <p:nvSpPr>
          <p:cNvPr id="3" name="TextBox 2">
            <a:extLst>
              <a:ext uri="{FF2B5EF4-FFF2-40B4-BE49-F238E27FC236}">
                <a16:creationId xmlns:a16="http://schemas.microsoft.com/office/drawing/2014/main" id="{3016C2EB-64E2-4635-9638-722858336131}"/>
              </a:ext>
            </a:extLst>
          </p:cNvPr>
          <p:cNvSpPr txBox="1"/>
          <p:nvPr/>
        </p:nvSpPr>
        <p:spPr>
          <a:xfrm>
            <a:off x="5063095" y="5776079"/>
            <a:ext cx="1889765" cy="584775"/>
          </a:xfrm>
          <a:prstGeom prst="rect">
            <a:avLst/>
          </a:prstGeom>
          <a:noFill/>
        </p:spPr>
        <p:txBody>
          <a:bodyPr wrap="square" rtlCol="0">
            <a:spAutoFit/>
          </a:bodyPr>
          <a:lstStyle/>
          <a:p>
            <a:pPr algn="ctr"/>
            <a:r>
              <a:rPr lang="en-US" sz="1600" b="1" dirty="0"/>
              <a:t>HTS 430 A (12 T LTS) </a:t>
            </a:r>
            <a:br>
              <a:rPr lang="en-US" sz="1600" b="1" dirty="0"/>
            </a:br>
            <a:r>
              <a:rPr lang="en-US" sz="1600" b="1" i="1" dirty="0" err="1"/>
              <a:t>B</a:t>
            </a:r>
            <a:r>
              <a:rPr lang="en-US" sz="1600" b="1" i="1" baseline="-25000" dirty="0" err="1"/>
              <a:t>peak</a:t>
            </a:r>
            <a:r>
              <a:rPr lang="en-US" sz="1600" b="1" i="1" baseline="-25000" dirty="0"/>
              <a:t> </a:t>
            </a:r>
            <a:r>
              <a:rPr lang="en-US" sz="1600" b="1" dirty="0"/>
              <a:t>= 17.9 T</a:t>
            </a:r>
          </a:p>
        </p:txBody>
      </p:sp>
      <p:sp>
        <p:nvSpPr>
          <p:cNvPr id="6" name="Slide Number Placeholder 5">
            <a:extLst>
              <a:ext uri="{FF2B5EF4-FFF2-40B4-BE49-F238E27FC236}">
                <a16:creationId xmlns:a16="http://schemas.microsoft.com/office/drawing/2014/main" id="{21DF9B9F-B184-4778-B10C-F52CD242E702}"/>
              </a:ext>
            </a:extLst>
          </p:cNvPr>
          <p:cNvSpPr>
            <a:spLocks noGrp="1"/>
          </p:cNvSpPr>
          <p:nvPr>
            <p:ph type="sldNum" sz="quarter" idx="12"/>
          </p:nvPr>
        </p:nvSpPr>
        <p:spPr/>
        <p:txBody>
          <a:bodyPr/>
          <a:lstStyle/>
          <a:p>
            <a:fld id="{38E91C1D-DFAA-4E38-AB66-4DFB389F2C8B}" type="slidenum">
              <a:rPr lang="en-US" smtClean="0"/>
              <a:t>14</a:t>
            </a:fld>
            <a:endParaRPr lang="en-US"/>
          </a:p>
        </p:txBody>
      </p:sp>
      <p:pic>
        <p:nvPicPr>
          <p:cNvPr id="17" name="Picture 16">
            <a:extLst>
              <a:ext uri="{FF2B5EF4-FFF2-40B4-BE49-F238E27FC236}">
                <a16:creationId xmlns:a16="http://schemas.microsoft.com/office/drawing/2014/main" id="{72FD0661-E9CF-4E10-9C0E-0672E73D0181}"/>
              </a:ext>
            </a:extLst>
          </p:cNvPr>
          <p:cNvPicPr>
            <a:picLocks noChangeAspect="1"/>
          </p:cNvPicPr>
          <p:nvPr/>
        </p:nvPicPr>
        <p:blipFill>
          <a:blip r:embed="rId4"/>
          <a:stretch>
            <a:fillRect/>
          </a:stretch>
        </p:blipFill>
        <p:spPr>
          <a:xfrm>
            <a:off x="7604665" y="3272728"/>
            <a:ext cx="4217596" cy="3448747"/>
          </a:xfrm>
          <a:prstGeom prst="rect">
            <a:avLst/>
          </a:prstGeom>
        </p:spPr>
      </p:pic>
      <p:cxnSp>
        <p:nvCxnSpPr>
          <p:cNvPr id="20" name="Straight Arrow Connector 19">
            <a:extLst>
              <a:ext uri="{FF2B5EF4-FFF2-40B4-BE49-F238E27FC236}">
                <a16:creationId xmlns:a16="http://schemas.microsoft.com/office/drawing/2014/main" id="{7211B78B-15F1-41C3-8938-D073B8B20C51}"/>
              </a:ext>
            </a:extLst>
          </p:cNvPr>
          <p:cNvCxnSpPr>
            <a:cxnSpLocks/>
          </p:cNvCxnSpPr>
          <p:nvPr/>
        </p:nvCxnSpPr>
        <p:spPr>
          <a:xfrm>
            <a:off x="5378294" y="1400879"/>
            <a:ext cx="1328808"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CCE9D1D-92BE-4512-A7AF-09677DB93883}"/>
              </a:ext>
            </a:extLst>
          </p:cNvPr>
          <p:cNvCxnSpPr>
            <a:cxnSpLocks/>
          </p:cNvCxnSpPr>
          <p:nvPr/>
        </p:nvCxnSpPr>
        <p:spPr>
          <a:xfrm>
            <a:off x="5377548" y="1959739"/>
            <a:ext cx="1328808"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0973A08-6945-454D-87E9-2DD9D2AA1779}"/>
              </a:ext>
            </a:extLst>
          </p:cNvPr>
          <p:cNvSpPr/>
          <p:nvPr/>
        </p:nvSpPr>
        <p:spPr>
          <a:xfrm>
            <a:off x="10383417" y="1169856"/>
            <a:ext cx="1242526" cy="475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B1811D7-645C-4AEF-A1DA-CF5228B4AED1}"/>
              </a:ext>
            </a:extLst>
          </p:cNvPr>
          <p:cNvSpPr/>
          <p:nvPr/>
        </p:nvSpPr>
        <p:spPr>
          <a:xfrm>
            <a:off x="10383417" y="1738020"/>
            <a:ext cx="1242526" cy="475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303F339-285E-4468-AD42-099193250C9A}"/>
              </a:ext>
            </a:extLst>
          </p:cNvPr>
          <p:cNvSpPr/>
          <p:nvPr/>
        </p:nvSpPr>
        <p:spPr>
          <a:xfrm>
            <a:off x="9300127" y="4497975"/>
            <a:ext cx="1242526" cy="475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A052D1-3115-4E98-8C92-A9585C454C2A}"/>
              </a:ext>
            </a:extLst>
          </p:cNvPr>
          <p:cNvSpPr txBox="1"/>
          <p:nvPr/>
        </p:nvSpPr>
        <p:spPr>
          <a:xfrm>
            <a:off x="4363231" y="1023759"/>
            <a:ext cx="2099677" cy="369332"/>
          </a:xfrm>
          <a:prstGeom prst="rect">
            <a:avLst/>
          </a:prstGeom>
          <a:noFill/>
        </p:spPr>
        <p:txBody>
          <a:bodyPr wrap="none" rtlCol="0">
            <a:spAutoFit/>
          </a:bodyPr>
          <a:lstStyle/>
          <a:p>
            <a:r>
              <a:rPr lang="en-US" dirty="0">
                <a:solidFill>
                  <a:srgbClr val="FF0000"/>
                </a:solidFill>
              </a:rPr>
              <a:t>~2x breaking stress! </a:t>
            </a:r>
          </a:p>
        </p:txBody>
      </p:sp>
      <p:pic>
        <p:nvPicPr>
          <p:cNvPr id="5" name="Picture 4">
            <a:extLst>
              <a:ext uri="{FF2B5EF4-FFF2-40B4-BE49-F238E27FC236}">
                <a16:creationId xmlns:a16="http://schemas.microsoft.com/office/drawing/2014/main" id="{CD88E09E-5896-C40B-8A3F-A33567748F3F}"/>
              </a:ext>
            </a:extLst>
          </p:cNvPr>
          <p:cNvPicPr>
            <a:picLocks noChangeAspect="1"/>
          </p:cNvPicPr>
          <p:nvPr/>
        </p:nvPicPr>
        <p:blipFill>
          <a:blip r:embed="rId5"/>
          <a:stretch>
            <a:fillRect/>
          </a:stretch>
        </p:blipFill>
        <p:spPr>
          <a:xfrm>
            <a:off x="474551" y="1118680"/>
            <a:ext cx="3462423" cy="2377496"/>
          </a:xfrm>
          <a:prstGeom prst="rect">
            <a:avLst/>
          </a:prstGeom>
        </p:spPr>
      </p:pic>
      <p:pic>
        <p:nvPicPr>
          <p:cNvPr id="8" name="Picture 10">
            <a:extLst>
              <a:ext uri="{FF2B5EF4-FFF2-40B4-BE49-F238E27FC236}">
                <a16:creationId xmlns:a16="http://schemas.microsoft.com/office/drawing/2014/main" id="{FC5F0246-5FB1-51AB-70E8-D59A17432D2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129"/>
          <a:stretch/>
        </p:blipFill>
        <p:spPr bwMode="auto">
          <a:xfrm>
            <a:off x="11282017" y="34925"/>
            <a:ext cx="867059" cy="76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872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19901295-0F7A-7A40-2ACB-D5422010260F}"/>
              </a:ext>
            </a:extLst>
          </p:cNvPr>
          <p:cNvGraphicFramePr>
            <a:graphicFrameLocks noChangeAspect="1"/>
          </p:cNvGraphicFramePr>
          <p:nvPr/>
        </p:nvGraphicFramePr>
        <p:xfrm>
          <a:off x="11092448" y="1303338"/>
          <a:ext cx="895350" cy="5418137"/>
        </p:xfrm>
        <a:graphic>
          <a:graphicData uri="http://schemas.openxmlformats.org/presentationml/2006/ole">
            <mc:AlternateContent xmlns:mc="http://schemas.openxmlformats.org/markup-compatibility/2006">
              <mc:Choice xmlns:v="urn:schemas-microsoft-com:vml" Requires="v">
                <p:oleObj r:id="rId3" imgW="8380800" imgH="50793480" progId="">
                  <p:embed/>
                </p:oleObj>
              </mc:Choice>
              <mc:Fallback>
                <p:oleObj r:id="rId3" imgW="8380800" imgH="50793480" progId="">
                  <p:embed/>
                  <p:pic>
                    <p:nvPicPr>
                      <p:cNvPr id="8" name="Object 7">
                        <a:extLst>
                          <a:ext uri="{FF2B5EF4-FFF2-40B4-BE49-F238E27FC236}">
                            <a16:creationId xmlns:a16="http://schemas.microsoft.com/office/drawing/2014/main" id="{19901295-0F7A-7A40-2ACB-D5422010260F}"/>
                          </a:ext>
                        </a:extLst>
                      </p:cNvPr>
                      <p:cNvPicPr/>
                      <p:nvPr/>
                    </p:nvPicPr>
                    <p:blipFill>
                      <a:blip r:embed="rId4"/>
                      <a:stretch>
                        <a:fillRect/>
                      </a:stretch>
                    </p:blipFill>
                    <p:spPr>
                      <a:xfrm>
                        <a:off x="11092448" y="1303338"/>
                        <a:ext cx="895350" cy="541813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E3537CF-694D-4201-ABB8-890CF9AA3FDB}"/>
              </a:ext>
            </a:extLst>
          </p:cNvPr>
          <p:cNvSpPr>
            <a:spLocks noGrp="1"/>
          </p:cNvSpPr>
          <p:nvPr>
            <p:ph type="title"/>
          </p:nvPr>
        </p:nvSpPr>
        <p:spPr>
          <a:xfrm>
            <a:off x="245711" y="39964"/>
            <a:ext cx="11825215" cy="777875"/>
          </a:xfrm>
        </p:spPr>
        <p:txBody>
          <a:bodyPr>
            <a:noAutofit/>
          </a:bodyPr>
          <a:lstStyle/>
          <a:p>
            <a:r>
              <a:rPr lang="en-US" sz="3200" dirty="0">
                <a:effectLst>
                  <a:outerShdw blurRad="38100" dist="38100" dir="2700000" algn="tl">
                    <a:srgbClr val="000000">
                      <a:alpha val="43137"/>
                    </a:srgbClr>
                  </a:outerShdw>
                </a:effectLst>
              </a:rPr>
              <a:t>Defeating “thermodynamic” leaks: A New Braiding Machine at the ASC</a:t>
            </a:r>
          </a:p>
        </p:txBody>
      </p:sp>
      <p:pic>
        <p:nvPicPr>
          <p:cNvPr id="5" name="Content Placeholder 4" descr="A picture containing necktie, person, wearing, striped&#10;&#10;Description automatically generated">
            <a:extLst>
              <a:ext uri="{FF2B5EF4-FFF2-40B4-BE49-F238E27FC236}">
                <a16:creationId xmlns:a16="http://schemas.microsoft.com/office/drawing/2014/main" id="{0A9FD62C-4B69-490C-B87D-03488722721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86980" y="2632773"/>
            <a:ext cx="3440270" cy="2580203"/>
          </a:xfrm>
        </p:spPr>
      </p:pic>
      <p:pic>
        <p:nvPicPr>
          <p:cNvPr id="7" name="Picture 6" descr="A picture containing text&#10;&#10;Description automatically generated">
            <a:extLst>
              <a:ext uri="{FF2B5EF4-FFF2-40B4-BE49-F238E27FC236}">
                <a16:creationId xmlns:a16="http://schemas.microsoft.com/office/drawing/2014/main" id="{6C7A2A33-25BB-4EFB-BE2E-6692A45DB7A7}"/>
              </a:ext>
            </a:extLst>
          </p:cNvPr>
          <p:cNvPicPr>
            <a:picLocks noChangeAspect="1"/>
          </p:cNvPicPr>
          <p:nvPr/>
        </p:nvPicPr>
        <p:blipFill rotWithShape="1">
          <a:blip r:embed="rId6">
            <a:extLst>
              <a:ext uri="{28A0092B-C50C-407E-A947-70E740481C1C}">
                <a14:useLocalDpi xmlns:a14="http://schemas.microsoft.com/office/drawing/2010/main" val="0"/>
              </a:ext>
            </a:extLst>
          </a:blip>
          <a:srcRect r="69929"/>
          <a:stretch/>
        </p:blipFill>
        <p:spPr>
          <a:xfrm>
            <a:off x="9802708" y="1772372"/>
            <a:ext cx="1033471" cy="2577549"/>
          </a:xfrm>
          <a:prstGeom prst="rect">
            <a:avLst/>
          </a:prstGeom>
        </p:spPr>
      </p:pic>
      <p:sp>
        <p:nvSpPr>
          <p:cNvPr id="10" name="TextBox 9">
            <a:extLst>
              <a:ext uri="{FF2B5EF4-FFF2-40B4-BE49-F238E27FC236}">
                <a16:creationId xmlns:a16="http://schemas.microsoft.com/office/drawing/2014/main" id="{D1F0D1C3-CAED-4DAA-AC8E-F4EBC668824F}"/>
              </a:ext>
            </a:extLst>
          </p:cNvPr>
          <p:cNvSpPr txBox="1"/>
          <p:nvPr/>
        </p:nvSpPr>
        <p:spPr>
          <a:xfrm>
            <a:off x="754562" y="2134916"/>
            <a:ext cx="2275816" cy="461665"/>
          </a:xfrm>
          <a:prstGeom prst="rect">
            <a:avLst/>
          </a:prstGeom>
          <a:noFill/>
        </p:spPr>
        <p:txBody>
          <a:bodyPr wrap="none" rtlCol="0">
            <a:spAutoFit/>
          </a:bodyPr>
          <a:lstStyle/>
          <a:p>
            <a:r>
              <a:rPr lang="en-US" sz="2400" dirty="0" err="1"/>
              <a:t>Alumino</a:t>
            </a:r>
            <a:r>
              <a:rPr lang="en-US" sz="2400" dirty="0"/>
              <a:t>-Silicate</a:t>
            </a:r>
          </a:p>
        </p:txBody>
      </p:sp>
      <p:sp>
        <p:nvSpPr>
          <p:cNvPr id="11" name="TextBox 10">
            <a:extLst>
              <a:ext uri="{FF2B5EF4-FFF2-40B4-BE49-F238E27FC236}">
                <a16:creationId xmlns:a16="http://schemas.microsoft.com/office/drawing/2014/main" id="{6E9A4AAB-0297-46A5-8298-680104AD3775}"/>
              </a:ext>
            </a:extLst>
          </p:cNvPr>
          <p:cNvSpPr txBox="1"/>
          <p:nvPr/>
        </p:nvSpPr>
        <p:spPr>
          <a:xfrm>
            <a:off x="8743024" y="908582"/>
            <a:ext cx="1836528" cy="461665"/>
          </a:xfrm>
          <a:prstGeom prst="rect">
            <a:avLst/>
          </a:prstGeom>
          <a:noFill/>
        </p:spPr>
        <p:txBody>
          <a:bodyPr wrap="none" rtlCol="0">
            <a:spAutoFit/>
          </a:bodyPr>
          <a:lstStyle/>
          <a:p>
            <a:r>
              <a:rPr lang="en-US" sz="2400" dirty="0"/>
              <a:t>Pure alumina</a:t>
            </a:r>
          </a:p>
        </p:txBody>
      </p:sp>
      <p:sp>
        <p:nvSpPr>
          <p:cNvPr id="12" name="TextBox 11">
            <a:extLst>
              <a:ext uri="{FF2B5EF4-FFF2-40B4-BE49-F238E27FC236}">
                <a16:creationId xmlns:a16="http://schemas.microsoft.com/office/drawing/2014/main" id="{F7748A21-5540-44EE-987F-BC78287C8C4C}"/>
              </a:ext>
            </a:extLst>
          </p:cNvPr>
          <p:cNvSpPr txBox="1"/>
          <p:nvPr/>
        </p:nvSpPr>
        <p:spPr>
          <a:xfrm>
            <a:off x="594241" y="5141415"/>
            <a:ext cx="814775" cy="461665"/>
          </a:xfrm>
          <a:prstGeom prst="rect">
            <a:avLst/>
          </a:prstGeom>
          <a:noFill/>
        </p:spPr>
        <p:txBody>
          <a:bodyPr wrap="none" rtlCol="0">
            <a:spAutoFit/>
          </a:bodyPr>
          <a:lstStyle/>
          <a:p>
            <a:r>
              <a:rPr lang="en-US" sz="2400" dirty="0"/>
              <a:t>wrap</a:t>
            </a:r>
          </a:p>
        </p:txBody>
      </p:sp>
      <p:sp>
        <p:nvSpPr>
          <p:cNvPr id="14" name="TextBox 13">
            <a:extLst>
              <a:ext uri="{FF2B5EF4-FFF2-40B4-BE49-F238E27FC236}">
                <a16:creationId xmlns:a16="http://schemas.microsoft.com/office/drawing/2014/main" id="{982BF987-A508-4100-98A7-C26437E65270}"/>
              </a:ext>
            </a:extLst>
          </p:cNvPr>
          <p:cNvSpPr txBox="1"/>
          <p:nvPr/>
        </p:nvSpPr>
        <p:spPr>
          <a:xfrm>
            <a:off x="2803334" y="5145035"/>
            <a:ext cx="827599" cy="461665"/>
          </a:xfrm>
          <a:prstGeom prst="rect">
            <a:avLst/>
          </a:prstGeom>
          <a:noFill/>
        </p:spPr>
        <p:txBody>
          <a:bodyPr wrap="none" rtlCol="0">
            <a:spAutoFit/>
          </a:bodyPr>
          <a:lstStyle/>
          <a:p>
            <a:r>
              <a:rPr lang="en-US" sz="2400" dirty="0"/>
              <a:t>braid</a:t>
            </a:r>
          </a:p>
        </p:txBody>
      </p:sp>
      <p:sp>
        <p:nvSpPr>
          <p:cNvPr id="15" name="TextBox 14">
            <a:extLst>
              <a:ext uri="{FF2B5EF4-FFF2-40B4-BE49-F238E27FC236}">
                <a16:creationId xmlns:a16="http://schemas.microsoft.com/office/drawing/2014/main" id="{C092477D-6898-4059-9DEC-658D289060DA}"/>
              </a:ext>
            </a:extLst>
          </p:cNvPr>
          <p:cNvSpPr txBox="1"/>
          <p:nvPr/>
        </p:nvSpPr>
        <p:spPr>
          <a:xfrm>
            <a:off x="8335637" y="1310707"/>
            <a:ext cx="814775" cy="461665"/>
          </a:xfrm>
          <a:prstGeom prst="rect">
            <a:avLst/>
          </a:prstGeom>
          <a:noFill/>
        </p:spPr>
        <p:txBody>
          <a:bodyPr wrap="none" rtlCol="0">
            <a:spAutoFit/>
          </a:bodyPr>
          <a:lstStyle/>
          <a:p>
            <a:r>
              <a:rPr lang="en-US" sz="2400" dirty="0"/>
              <a:t>wrap</a:t>
            </a:r>
          </a:p>
        </p:txBody>
      </p:sp>
      <p:sp>
        <p:nvSpPr>
          <p:cNvPr id="16" name="TextBox 15">
            <a:extLst>
              <a:ext uri="{FF2B5EF4-FFF2-40B4-BE49-F238E27FC236}">
                <a16:creationId xmlns:a16="http://schemas.microsoft.com/office/drawing/2014/main" id="{89F3BD89-B1B1-499E-9832-D4D3C3FF37ED}"/>
              </a:ext>
            </a:extLst>
          </p:cNvPr>
          <p:cNvSpPr txBox="1"/>
          <p:nvPr/>
        </p:nvSpPr>
        <p:spPr>
          <a:xfrm>
            <a:off x="10232368" y="1315320"/>
            <a:ext cx="827599" cy="461665"/>
          </a:xfrm>
          <a:prstGeom prst="rect">
            <a:avLst/>
          </a:prstGeom>
          <a:noFill/>
        </p:spPr>
        <p:txBody>
          <a:bodyPr wrap="none" rtlCol="0">
            <a:spAutoFit/>
          </a:bodyPr>
          <a:lstStyle/>
          <a:p>
            <a:r>
              <a:rPr lang="en-US" sz="2400" dirty="0"/>
              <a:t>braid</a:t>
            </a:r>
          </a:p>
        </p:txBody>
      </p:sp>
      <p:sp>
        <p:nvSpPr>
          <p:cNvPr id="3" name="TextBox 2">
            <a:extLst>
              <a:ext uri="{FF2B5EF4-FFF2-40B4-BE49-F238E27FC236}">
                <a16:creationId xmlns:a16="http://schemas.microsoft.com/office/drawing/2014/main" id="{700EF182-D3E0-42E1-8325-C390462F6536}"/>
              </a:ext>
            </a:extLst>
          </p:cNvPr>
          <p:cNvSpPr txBox="1"/>
          <p:nvPr/>
        </p:nvSpPr>
        <p:spPr>
          <a:xfrm>
            <a:off x="1346526" y="5787477"/>
            <a:ext cx="9008364"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t>Wrap reduces fiber insulation thickness of up to 50% compared with braiding</a:t>
            </a:r>
          </a:p>
          <a:p>
            <a:pPr marL="285750" indent="-285750">
              <a:buFont typeface="Arial" panose="020B0604020202020204" pitchFamily="34" charset="0"/>
              <a:buChar char="•"/>
            </a:pPr>
            <a:r>
              <a:rPr lang="en-US" sz="2000" dirty="0"/>
              <a:t>Pure alumina does not show adverse reaction with the Ag matrix of the conductor</a:t>
            </a:r>
          </a:p>
          <a:p>
            <a:pPr marL="285750" indent="-285750">
              <a:buFont typeface="Arial" panose="020B0604020202020204" pitchFamily="34" charset="0"/>
              <a:buChar char="•"/>
            </a:pPr>
            <a:r>
              <a:rPr lang="en-US" sz="2000" dirty="0"/>
              <a:t>Fiber dia. </a:t>
            </a:r>
            <a:r>
              <a:rPr lang="en-US" sz="2000" dirty="0" err="1"/>
              <a:t>alumino</a:t>
            </a:r>
            <a:r>
              <a:rPr lang="en-US" sz="2000" dirty="0"/>
              <a:t>-silicate ~7 µm while pure alumina ~10-12 µm and stiffer</a:t>
            </a:r>
          </a:p>
        </p:txBody>
      </p:sp>
      <p:sp>
        <p:nvSpPr>
          <p:cNvPr id="13" name="Rectangle 12">
            <a:extLst>
              <a:ext uri="{FF2B5EF4-FFF2-40B4-BE49-F238E27FC236}">
                <a16:creationId xmlns:a16="http://schemas.microsoft.com/office/drawing/2014/main" id="{B569E1C4-A135-4EE8-958D-8F1CEA92902F}"/>
              </a:ext>
            </a:extLst>
          </p:cNvPr>
          <p:cNvSpPr/>
          <p:nvPr/>
        </p:nvSpPr>
        <p:spPr>
          <a:xfrm>
            <a:off x="-14416" y="823878"/>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CD48497-D919-4731-812D-9CE05FCB44BE}"/>
              </a:ext>
            </a:extLst>
          </p:cNvPr>
          <p:cNvSpPr>
            <a:spLocks noGrp="1"/>
          </p:cNvSpPr>
          <p:nvPr>
            <p:ph type="sldNum" sz="quarter" idx="12"/>
          </p:nvPr>
        </p:nvSpPr>
        <p:spPr/>
        <p:txBody>
          <a:bodyPr/>
          <a:lstStyle/>
          <a:p>
            <a:fld id="{38E91C1D-DFAA-4E38-AB66-4DFB389F2C8B}" type="slidenum">
              <a:rPr lang="en-US" smtClean="0"/>
              <a:t>15</a:t>
            </a:fld>
            <a:endParaRPr lang="en-US"/>
          </a:p>
        </p:txBody>
      </p:sp>
      <p:pic>
        <p:nvPicPr>
          <p:cNvPr id="17" name="Picture 16" descr="A close-up of a machine&#10;&#10;Description automatically generated with medium confidence">
            <a:extLst>
              <a:ext uri="{FF2B5EF4-FFF2-40B4-BE49-F238E27FC236}">
                <a16:creationId xmlns:a16="http://schemas.microsoft.com/office/drawing/2014/main" id="{D49995B3-FFBC-41B3-A05E-D764066AF1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510209" y="1471795"/>
            <a:ext cx="4817580" cy="3613185"/>
          </a:xfrm>
          <a:prstGeom prst="rect">
            <a:avLst/>
          </a:prstGeom>
        </p:spPr>
      </p:pic>
      <p:sp>
        <p:nvSpPr>
          <p:cNvPr id="18" name="TextBox 17">
            <a:extLst>
              <a:ext uri="{FF2B5EF4-FFF2-40B4-BE49-F238E27FC236}">
                <a16:creationId xmlns:a16="http://schemas.microsoft.com/office/drawing/2014/main" id="{E52D010B-8AA0-418C-9E5C-B49951E8BE48}"/>
              </a:ext>
            </a:extLst>
          </p:cNvPr>
          <p:cNvSpPr txBox="1"/>
          <p:nvPr/>
        </p:nvSpPr>
        <p:spPr>
          <a:xfrm>
            <a:off x="162583" y="1015737"/>
            <a:ext cx="3794351"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t>Allows us to try out various ways of fiber insulation applications and materials</a:t>
            </a:r>
          </a:p>
        </p:txBody>
      </p:sp>
      <p:graphicFrame>
        <p:nvGraphicFramePr>
          <p:cNvPr id="6" name="Object 5">
            <a:extLst>
              <a:ext uri="{FF2B5EF4-FFF2-40B4-BE49-F238E27FC236}">
                <a16:creationId xmlns:a16="http://schemas.microsoft.com/office/drawing/2014/main" id="{732B10EE-09C9-20E9-1CD2-6AE0D3592740}"/>
              </a:ext>
            </a:extLst>
          </p:cNvPr>
          <p:cNvGraphicFramePr>
            <a:graphicFrameLocks noChangeAspect="1"/>
          </p:cNvGraphicFramePr>
          <p:nvPr/>
        </p:nvGraphicFramePr>
        <p:xfrm>
          <a:off x="8007792" y="1772372"/>
          <a:ext cx="1487018" cy="2577549"/>
        </p:xfrm>
        <a:graphic>
          <a:graphicData uri="http://schemas.openxmlformats.org/presentationml/2006/ole">
            <mc:AlternateContent xmlns:mc="http://schemas.openxmlformats.org/markup-compatibility/2006">
              <mc:Choice xmlns:v="urn:schemas-microsoft-com:vml" Requires="v">
                <p:oleObj r:id="rId8" imgW="10983960" imgH="19047600" progId="">
                  <p:embed/>
                </p:oleObj>
              </mc:Choice>
              <mc:Fallback>
                <p:oleObj r:id="rId8" imgW="10983960" imgH="19047600" progId="">
                  <p:embed/>
                  <p:pic>
                    <p:nvPicPr>
                      <p:cNvPr id="6" name="Object 5">
                        <a:extLst>
                          <a:ext uri="{FF2B5EF4-FFF2-40B4-BE49-F238E27FC236}">
                            <a16:creationId xmlns:a16="http://schemas.microsoft.com/office/drawing/2014/main" id="{732B10EE-09C9-20E9-1CD2-6AE0D3592740}"/>
                          </a:ext>
                        </a:extLst>
                      </p:cNvPr>
                      <p:cNvPicPr/>
                      <p:nvPr/>
                    </p:nvPicPr>
                    <p:blipFill>
                      <a:blip r:embed="rId9"/>
                      <a:stretch>
                        <a:fillRect/>
                      </a:stretch>
                    </p:blipFill>
                    <p:spPr>
                      <a:xfrm>
                        <a:off x="8007792" y="1772372"/>
                        <a:ext cx="1487018" cy="2577549"/>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F6CD2E86-A0EA-8977-4559-7814B345B083}"/>
              </a:ext>
            </a:extLst>
          </p:cNvPr>
          <p:cNvSpPr txBox="1"/>
          <p:nvPr/>
        </p:nvSpPr>
        <p:spPr>
          <a:xfrm>
            <a:off x="8071658" y="4596938"/>
            <a:ext cx="2764521" cy="369332"/>
          </a:xfrm>
          <a:prstGeom prst="rect">
            <a:avLst/>
          </a:prstGeom>
          <a:solidFill>
            <a:srgbClr val="00B050"/>
          </a:solidFill>
        </p:spPr>
        <p:txBody>
          <a:bodyPr wrap="square" rtlCol="0">
            <a:spAutoFit/>
          </a:bodyPr>
          <a:lstStyle/>
          <a:p>
            <a:r>
              <a:rPr lang="en-US" dirty="0">
                <a:solidFill>
                  <a:schemeClr val="bg1"/>
                </a:solidFill>
              </a:rPr>
              <a:t>See fuller talk by Dan</a:t>
            </a:r>
          </a:p>
        </p:txBody>
      </p:sp>
    </p:spTree>
    <p:extLst>
      <p:ext uri="{BB962C8B-B14F-4D97-AF65-F5344CB8AC3E}">
        <p14:creationId xmlns:p14="http://schemas.microsoft.com/office/powerpoint/2010/main" val="528845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858A7-33B3-EFC8-97F7-289E99DC0580}"/>
              </a:ext>
            </a:extLst>
          </p:cNvPr>
          <p:cNvSpPr>
            <a:spLocks noGrp="1"/>
          </p:cNvSpPr>
          <p:nvPr>
            <p:ph type="title"/>
          </p:nvPr>
        </p:nvSpPr>
        <p:spPr>
          <a:xfrm>
            <a:off x="780011" y="-208722"/>
            <a:ext cx="10515600" cy="1325563"/>
          </a:xfrm>
        </p:spPr>
        <p:txBody>
          <a:bodyPr/>
          <a:lstStyle/>
          <a:p>
            <a:r>
              <a:rPr lang="en-US" dirty="0"/>
              <a:t>Does 2212 have to be used only at 4.2K?</a:t>
            </a:r>
          </a:p>
        </p:txBody>
      </p:sp>
      <p:sp>
        <p:nvSpPr>
          <p:cNvPr id="3" name="Content Placeholder 2">
            <a:extLst>
              <a:ext uri="{FF2B5EF4-FFF2-40B4-BE49-F238E27FC236}">
                <a16:creationId xmlns:a16="http://schemas.microsoft.com/office/drawing/2014/main" id="{16376DCC-7AB9-8EFE-B139-B9C1AF997C0F}"/>
              </a:ext>
            </a:extLst>
          </p:cNvPr>
          <p:cNvSpPr>
            <a:spLocks noGrp="1"/>
          </p:cNvSpPr>
          <p:nvPr>
            <p:ph idx="1"/>
          </p:nvPr>
        </p:nvSpPr>
        <p:spPr>
          <a:xfrm>
            <a:off x="106681" y="5894685"/>
            <a:ext cx="7526945" cy="963315"/>
          </a:xfrm>
          <a:solidFill>
            <a:srgbClr val="00B0F0"/>
          </a:solidFill>
        </p:spPr>
        <p:txBody>
          <a:bodyPr>
            <a:noAutofit/>
          </a:bodyPr>
          <a:lstStyle/>
          <a:p>
            <a:r>
              <a:rPr lang="en-US" sz="1800" dirty="0">
                <a:solidFill>
                  <a:schemeClr val="bg1"/>
                </a:solidFill>
              </a:rPr>
              <a:t>Certainly 10 K operation of Bi-2212 at high fields seems possible</a:t>
            </a:r>
          </a:p>
          <a:p>
            <a:r>
              <a:rPr lang="en-US" sz="1800" dirty="0">
                <a:solidFill>
                  <a:schemeClr val="bg1"/>
                </a:solidFill>
              </a:rPr>
              <a:t>The functional simplicity of an isotropic conductor greatly struck Ashleigh whose thesis was on angular, field and temperature dependence of REBCO</a:t>
            </a:r>
          </a:p>
        </p:txBody>
      </p:sp>
      <p:sp>
        <p:nvSpPr>
          <p:cNvPr id="4" name="Slide Number Placeholder 3">
            <a:extLst>
              <a:ext uri="{FF2B5EF4-FFF2-40B4-BE49-F238E27FC236}">
                <a16:creationId xmlns:a16="http://schemas.microsoft.com/office/drawing/2014/main" id="{D1A52359-1B59-E3D2-CA51-10CED1749209}"/>
              </a:ext>
            </a:extLst>
          </p:cNvPr>
          <p:cNvSpPr>
            <a:spLocks noGrp="1"/>
          </p:cNvSpPr>
          <p:nvPr>
            <p:ph type="sldNum" sz="quarter" idx="12"/>
          </p:nvPr>
        </p:nvSpPr>
        <p:spPr/>
        <p:txBody>
          <a:bodyPr/>
          <a:lstStyle/>
          <a:p>
            <a:fld id="{38E91C1D-DFAA-4E38-AB66-4DFB389F2C8B}" type="slidenum">
              <a:rPr lang="en-US" smtClean="0"/>
              <a:t>16</a:t>
            </a:fld>
            <a:endParaRPr lang="en-US"/>
          </a:p>
        </p:txBody>
      </p:sp>
      <p:pic>
        <p:nvPicPr>
          <p:cNvPr id="6" name="Picture 5">
            <a:extLst>
              <a:ext uri="{FF2B5EF4-FFF2-40B4-BE49-F238E27FC236}">
                <a16:creationId xmlns:a16="http://schemas.microsoft.com/office/drawing/2014/main" id="{CB00F70B-790F-81F3-4950-495412E384E9}"/>
              </a:ext>
            </a:extLst>
          </p:cNvPr>
          <p:cNvPicPr>
            <a:picLocks noChangeAspect="1"/>
          </p:cNvPicPr>
          <p:nvPr/>
        </p:nvPicPr>
        <p:blipFill>
          <a:blip r:embed="rId2"/>
          <a:stretch>
            <a:fillRect/>
          </a:stretch>
        </p:blipFill>
        <p:spPr>
          <a:xfrm>
            <a:off x="0" y="693564"/>
            <a:ext cx="6688286" cy="5124358"/>
          </a:xfrm>
          <a:prstGeom prst="rect">
            <a:avLst/>
          </a:prstGeom>
        </p:spPr>
      </p:pic>
      <p:sp>
        <p:nvSpPr>
          <p:cNvPr id="7" name="TextBox 6">
            <a:extLst>
              <a:ext uri="{FF2B5EF4-FFF2-40B4-BE49-F238E27FC236}">
                <a16:creationId xmlns:a16="http://schemas.microsoft.com/office/drawing/2014/main" id="{20CBC6EE-567A-CACD-C122-0E48B2B96A54}"/>
              </a:ext>
            </a:extLst>
          </p:cNvPr>
          <p:cNvSpPr txBox="1"/>
          <p:nvPr/>
        </p:nvSpPr>
        <p:spPr>
          <a:xfrm>
            <a:off x="7783255" y="1295520"/>
            <a:ext cx="3570545" cy="461665"/>
          </a:xfrm>
          <a:prstGeom prst="rect">
            <a:avLst/>
          </a:prstGeom>
          <a:solidFill>
            <a:srgbClr val="00B050"/>
          </a:solidFill>
        </p:spPr>
        <p:txBody>
          <a:bodyPr wrap="square" rtlCol="0">
            <a:spAutoFit/>
          </a:bodyPr>
          <a:lstStyle/>
          <a:p>
            <a:r>
              <a:rPr lang="en-US" sz="1200" b="1" dirty="0">
                <a:solidFill>
                  <a:schemeClr val="bg1"/>
                </a:solidFill>
              </a:rPr>
              <a:t>Combination of VSM and AC susceptibility is enabling us to sweep out H</a:t>
            </a:r>
            <a:r>
              <a:rPr lang="en-US" sz="1200" b="1" baseline="-25000" dirty="0">
                <a:solidFill>
                  <a:schemeClr val="bg1"/>
                </a:solidFill>
              </a:rPr>
              <a:t>irr</a:t>
            </a:r>
            <a:r>
              <a:rPr lang="en-US" sz="1200" b="1" dirty="0">
                <a:solidFill>
                  <a:schemeClr val="bg1"/>
                </a:solidFill>
              </a:rPr>
              <a:t>(T) and perhaps better optimize it</a:t>
            </a:r>
          </a:p>
        </p:txBody>
      </p:sp>
      <p:pic>
        <p:nvPicPr>
          <p:cNvPr id="8" name="Picture 7">
            <a:extLst>
              <a:ext uri="{FF2B5EF4-FFF2-40B4-BE49-F238E27FC236}">
                <a16:creationId xmlns:a16="http://schemas.microsoft.com/office/drawing/2014/main" id="{AD4CD7C3-A9C1-5E11-73C4-FE0C650C6540}"/>
              </a:ext>
            </a:extLst>
          </p:cNvPr>
          <p:cNvPicPr>
            <a:picLocks noChangeAspect="1"/>
          </p:cNvPicPr>
          <p:nvPr/>
        </p:nvPicPr>
        <p:blipFill rotWithShape="1">
          <a:blip r:embed="rId3"/>
          <a:srcRect t="14653" r="20437"/>
          <a:stretch/>
        </p:blipFill>
        <p:spPr>
          <a:xfrm>
            <a:off x="7431392" y="1910711"/>
            <a:ext cx="4104456" cy="3368783"/>
          </a:xfrm>
          <a:prstGeom prst="rect">
            <a:avLst/>
          </a:prstGeom>
        </p:spPr>
      </p:pic>
      <p:sp>
        <p:nvSpPr>
          <p:cNvPr id="9" name="TextBox 8">
            <a:extLst>
              <a:ext uri="{FF2B5EF4-FFF2-40B4-BE49-F238E27FC236}">
                <a16:creationId xmlns:a16="http://schemas.microsoft.com/office/drawing/2014/main" id="{A75739FD-45E9-DB30-218D-05060A996C46}"/>
              </a:ext>
            </a:extLst>
          </p:cNvPr>
          <p:cNvSpPr txBox="1"/>
          <p:nvPr/>
        </p:nvSpPr>
        <p:spPr>
          <a:xfrm>
            <a:off x="2013395" y="1556133"/>
            <a:ext cx="2967643" cy="369332"/>
          </a:xfrm>
          <a:prstGeom prst="rect">
            <a:avLst/>
          </a:prstGeom>
          <a:solidFill>
            <a:srgbClr val="00B050"/>
          </a:solidFill>
        </p:spPr>
        <p:txBody>
          <a:bodyPr wrap="square" rtlCol="0">
            <a:spAutoFit/>
          </a:bodyPr>
          <a:lstStyle/>
          <a:p>
            <a:pPr algn="ctr"/>
            <a:r>
              <a:rPr lang="en-US" dirty="0">
                <a:solidFill>
                  <a:schemeClr val="bg1"/>
                </a:solidFill>
              </a:rPr>
              <a:t>Ashleigh Francis unpublished</a:t>
            </a:r>
          </a:p>
        </p:txBody>
      </p:sp>
      <p:sp>
        <p:nvSpPr>
          <p:cNvPr id="10" name="TextBox 9">
            <a:extLst>
              <a:ext uri="{FF2B5EF4-FFF2-40B4-BE49-F238E27FC236}">
                <a16:creationId xmlns:a16="http://schemas.microsoft.com/office/drawing/2014/main" id="{2D84E60F-843E-0E31-D23D-D26A9B3B889E}"/>
              </a:ext>
            </a:extLst>
          </p:cNvPr>
          <p:cNvSpPr txBox="1"/>
          <p:nvPr/>
        </p:nvSpPr>
        <p:spPr>
          <a:xfrm>
            <a:off x="7989665" y="5371827"/>
            <a:ext cx="3174077" cy="369332"/>
          </a:xfrm>
          <a:prstGeom prst="rect">
            <a:avLst/>
          </a:prstGeom>
          <a:solidFill>
            <a:srgbClr val="00B050"/>
          </a:solidFill>
        </p:spPr>
        <p:txBody>
          <a:bodyPr wrap="square" rtlCol="0">
            <a:spAutoFit/>
          </a:bodyPr>
          <a:lstStyle/>
          <a:p>
            <a:pPr algn="ctr"/>
            <a:r>
              <a:rPr lang="en-US" dirty="0">
                <a:solidFill>
                  <a:schemeClr val="bg1"/>
                </a:solidFill>
              </a:rPr>
              <a:t>Chiara Tarantini unpublished</a:t>
            </a:r>
          </a:p>
        </p:txBody>
      </p:sp>
      <p:sp>
        <p:nvSpPr>
          <p:cNvPr id="11" name="TextBox 10">
            <a:extLst>
              <a:ext uri="{FF2B5EF4-FFF2-40B4-BE49-F238E27FC236}">
                <a16:creationId xmlns:a16="http://schemas.microsoft.com/office/drawing/2014/main" id="{CD86EB71-F047-2702-EB99-331836922617}"/>
              </a:ext>
            </a:extLst>
          </p:cNvPr>
          <p:cNvSpPr txBox="1"/>
          <p:nvPr/>
        </p:nvSpPr>
        <p:spPr>
          <a:xfrm>
            <a:off x="4680065" y="2778524"/>
            <a:ext cx="931026" cy="369332"/>
          </a:xfrm>
          <a:prstGeom prst="rect">
            <a:avLst/>
          </a:prstGeom>
          <a:noFill/>
        </p:spPr>
        <p:txBody>
          <a:bodyPr wrap="square" rtlCol="0">
            <a:spAutoFit/>
          </a:bodyPr>
          <a:lstStyle/>
          <a:p>
            <a:r>
              <a:rPr lang="en-US" dirty="0"/>
              <a:t>4.2 K</a:t>
            </a:r>
          </a:p>
        </p:txBody>
      </p:sp>
      <p:sp>
        <p:nvSpPr>
          <p:cNvPr id="12" name="TextBox 11">
            <a:extLst>
              <a:ext uri="{FF2B5EF4-FFF2-40B4-BE49-F238E27FC236}">
                <a16:creationId xmlns:a16="http://schemas.microsoft.com/office/drawing/2014/main" id="{88A473F1-B706-5277-3767-A3AFFAFA8BC8}"/>
              </a:ext>
            </a:extLst>
          </p:cNvPr>
          <p:cNvSpPr txBox="1"/>
          <p:nvPr/>
        </p:nvSpPr>
        <p:spPr>
          <a:xfrm>
            <a:off x="4745875" y="3631583"/>
            <a:ext cx="931026" cy="369332"/>
          </a:xfrm>
          <a:prstGeom prst="rect">
            <a:avLst/>
          </a:prstGeom>
          <a:noFill/>
        </p:spPr>
        <p:txBody>
          <a:bodyPr wrap="square" rtlCol="0">
            <a:spAutoFit/>
          </a:bodyPr>
          <a:lstStyle/>
          <a:p>
            <a:r>
              <a:rPr lang="en-US" dirty="0"/>
              <a:t>10 K</a:t>
            </a:r>
          </a:p>
        </p:txBody>
      </p:sp>
    </p:spTree>
    <p:extLst>
      <p:ext uri="{BB962C8B-B14F-4D97-AF65-F5344CB8AC3E}">
        <p14:creationId xmlns:p14="http://schemas.microsoft.com/office/powerpoint/2010/main" val="297151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bg/>
                                          </p:spTgt>
                                        </p:tgtEl>
                                        <p:attrNameLst>
                                          <p:attrName>style.visibility</p:attrName>
                                        </p:attrNameLst>
                                      </p:cBhvr>
                                      <p:to>
                                        <p:strVal val="visible"/>
                                      </p:to>
                                    </p:set>
                                    <p:anim calcmode="lin" valueType="num">
                                      <p:cBhvr additive="base">
                                        <p:cTn id="2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1E53-CE6A-C505-5BDB-883A1638E08C}"/>
              </a:ext>
            </a:extLst>
          </p:cNvPr>
          <p:cNvSpPr>
            <a:spLocks noGrp="1"/>
          </p:cNvSpPr>
          <p:nvPr>
            <p:ph type="title"/>
          </p:nvPr>
        </p:nvSpPr>
        <p:spPr/>
        <p:txBody>
          <a:bodyPr/>
          <a:lstStyle/>
          <a:p>
            <a:r>
              <a:rPr lang="en-US" dirty="0"/>
              <a:t>Future Opportunities</a:t>
            </a:r>
          </a:p>
        </p:txBody>
      </p:sp>
      <p:sp>
        <p:nvSpPr>
          <p:cNvPr id="3" name="Content Placeholder 2">
            <a:extLst>
              <a:ext uri="{FF2B5EF4-FFF2-40B4-BE49-F238E27FC236}">
                <a16:creationId xmlns:a16="http://schemas.microsoft.com/office/drawing/2014/main" id="{0ABC44F7-B99E-DC13-E5CB-CBCB706F0A81}"/>
              </a:ext>
            </a:extLst>
          </p:cNvPr>
          <p:cNvSpPr>
            <a:spLocks noGrp="1"/>
          </p:cNvSpPr>
          <p:nvPr>
            <p:ph idx="1"/>
          </p:nvPr>
        </p:nvSpPr>
        <p:spPr>
          <a:xfrm>
            <a:off x="289560" y="1168919"/>
            <a:ext cx="11506200" cy="4351338"/>
          </a:xfrm>
        </p:spPr>
        <p:txBody>
          <a:bodyPr>
            <a:normAutofit fontScale="92500" lnSpcReduction="20000"/>
          </a:bodyPr>
          <a:lstStyle/>
          <a:p>
            <a:r>
              <a:rPr lang="en-US" dirty="0"/>
              <a:t>Commercial use of Bi-2212 pulls conductor manufacture and gets us out of present powder woes and high cost of present boutique manufacture</a:t>
            </a:r>
          </a:p>
          <a:p>
            <a:pPr lvl="1"/>
            <a:r>
              <a:rPr lang="en-US" dirty="0"/>
              <a:t>The early Engi-Mat powder, not yet replicated, shows us that ~30% higher Jc is available than present wires</a:t>
            </a:r>
          </a:p>
          <a:p>
            <a:r>
              <a:rPr lang="en-US" dirty="0"/>
              <a:t>Thesis work of Barua shows us that better filament quality as manufactured benefits both Jc and the distribution (</a:t>
            </a:r>
            <a:r>
              <a:rPr lang="en-US" dirty="0">
                <a:latin typeface="Symbol" panose="05050102010706020507" pitchFamily="18" charset="2"/>
              </a:rPr>
              <a:t>s/m</a:t>
            </a:r>
            <a:r>
              <a:rPr lang="en-US" dirty="0"/>
              <a:t>) while thesis of Hossain shows that we must control filament coupling during HT</a:t>
            </a:r>
          </a:p>
          <a:p>
            <a:pPr lvl="1"/>
            <a:r>
              <a:rPr lang="en-US" dirty="0"/>
              <a:t>Uniform filament architectures may help Jc greatly</a:t>
            </a:r>
          </a:p>
          <a:p>
            <a:pPr lvl="1"/>
            <a:r>
              <a:rPr lang="en-US" dirty="0"/>
              <a:t>R&amp;D billet order from us has been on hold until good (or at least consistent) powder starts to flow again</a:t>
            </a:r>
          </a:p>
          <a:p>
            <a:r>
              <a:rPr lang="en-US" dirty="0"/>
              <a:t>Long term DOE support has enabled us to support about 10 PhDs who have been able to work on fundamental aspects of all of Bi-2212 technology</a:t>
            </a:r>
          </a:p>
          <a:p>
            <a:r>
              <a:rPr lang="en-US" dirty="0"/>
              <a:t>Special support from FSU for HTS technology has allowed us to invest in wire, a braider, and a new powder capability</a:t>
            </a:r>
          </a:p>
          <a:p>
            <a:endParaRPr lang="en-US" dirty="0"/>
          </a:p>
        </p:txBody>
      </p:sp>
      <p:sp>
        <p:nvSpPr>
          <p:cNvPr id="4" name="Slide Number Placeholder 3">
            <a:extLst>
              <a:ext uri="{FF2B5EF4-FFF2-40B4-BE49-F238E27FC236}">
                <a16:creationId xmlns:a16="http://schemas.microsoft.com/office/drawing/2014/main" id="{4D6337A1-4AEE-5FEE-1ECE-F70AB2EB214B}"/>
              </a:ext>
            </a:extLst>
          </p:cNvPr>
          <p:cNvSpPr>
            <a:spLocks noGrp="1"/>
          </p:cNvSpPr>
          <p:nvPr>
            <p:ph type="sldNum" sz="quarter" idx="12"/>
          </p:nvPr>
        </p:nvSpPr>
        <p:spPr/>
        <p:txBody>
          <a:bodyPr/>
          <a:lstStyle/>
          <a:p>
            <a:fld id="{38E91C1D-DFAA-4E38-AB66-4DFB389F2C8B}" type="slidenum">
              <a:rPr lang="en-US" smtClean="0"/>
              <a:t>17</a:t>
            </a:fld>
            <a:endParaRPr lang="en-US"/>
          </a:p>
        </p:txBody>
      </p:sp>
    </p:spTree>
    <p:extLst>
      <p:ext uri="{BB962C8B-B14F-4D97-AF65-F5344CB8AC3E}">
        <p14:creationId xmlns:p14="http://schemas.microsoft.com/office/powerpoint/2010/main" val="1087357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66" y="-42455"/>
            <a:ext cx="10515600" cy="1325563"/>
          </a:xfrm>
        </p:spPr>
        <p:txBody>
          <a:bodyPr anchor="ctr">
            <a:normAutofit/>
          </a:bodyPr>
          <a:lstStyle/>
          <a:p>
            <a:r>
              <a:rPr lang="en-US" sz="5400" b="1" dirty="0"/>
              <a:t>Driving questions for Bi-2212</a:t>
            </a:r>
          </a:p>
        </p:txBody>
      </p:sp>
      <p:sp>
        <p:nvSpPr>
          <p:cNvPr id="3" name="Content Placeholder 2"/>
          <p:cNvSpPr>
            <a:spLocks noGrp="1"/>
          </p:cNvSpPr>
          <p:nvPr>
            <p:ph idx="1"/>
          </p:nvPr>
        </p:nvSpPr>
        <p:spPr>
          <a:xfrm>
            <a:off x="55269" y="1246123"/>
            <a:ext cx="6586600" cy="3941019"/>
          </a:xfrm>
        </p:spPr>
        <p:txBody>
          <a:bodyPr>
            <a:normAutofit fontScale="92500"/>
          </a:bodyPr>
          <a:lstStyle/>
          <a:p>
            <a:pPr algn="just"/>
            <a:r>
              <a:rPr lang="en-US" dirty="0"/>
              <a:t>Do we have a reliable wire technology?</a:t>
            </a:r>
          </a:p>
          <a:p>
            <a:pPr lvl="1" algn="just"/>
            <a:r>
              <a:rPr lang="en-US" dirty="0"/>
              <a:t>What lengths can wire be procured in?</a:t>
            </a:r>
          </a:p>
          <a:p>
            <a:pPr algn="just"/>
            <a:r>
              <a:rPr lang="en-US" dirty="0"/>
              <a:t>Do we have a reliable insulation technology?</a:t>
            </a:r>
          </a:p>
          <a:p>
            <a:pPr lvl="1" algn="just"/>
            <a:r>
              <a:rPr lang="en-US" dirty="0"/>
              <a:t>For wires and for cables?</a:t>
            </a:r>
          </a:p>
          <a:p>
            <a:pPr algn="just"/>
            <a:r>
              <a:rPr lang="en-US" dirty="0"/>
              <a:t>Do we have a reliable reaction technology?</a:t>
            </a:r>
          </a:p>
          <a:p>
            <a:pPr lvl="1" algn="just"/>
            <a:r>
              <a:rPr lang="en-US" dirty="0"/>
              <a:t>For wires</a:t>
            </a:r>
          </a:p>
          <a:p>
            <a:pPr lvl="1" algn="just"/>
            <a:r>
              <a:rPr lang="en-US" dirty="0"/>
              <a:t>For coils, both solenoids and for dipoles</a:t>
            </a:r>
          </a:p>
          <a:p>
            <a:pPr algn="just"/>
            <a:r>
              <a:rPr lang="en-US" dirty="0"/>
              <a:t>Do we understand how to maintain mechanical integrity in coils? </a:t>
            </a:r>
          </a:p>
          <a:p>
            <a:pPr algn="just"/>
            <a:endParaRPr lang="en-US" sz="3600" dirty="0"/>
          </a:p>
        </p:txBody>
      </p:sp>
      <p:sp>
        <p:nvSpPr>
          <p:cNvPr id="4" name="Slide Number Placeholder 3"/>
          <p:cNvSpPr>
            <a:spLocks noGrp="1"/>
          </p:cNvSpPr>
          <p:nvPr>
            <p:ph type="sldNum" sz="quarter" idx="12"/>
          </p:nvPr>
        </p:nvSpPr>
        <p:spPr/>
        <p:txBody>
          <a:bodyPr/>
          <a:lstStyle/>
          <a:p>
            <a:fld id="{38E91C1D-DFAA-4E38-AB66-4DFB389F2C8B}" type="slidenum">
              <a:rPr lang="en-US" smtClean="0"/>
              <a:t>18</a:t>
            </a:fld>
            <a:endParaRPr lang="en-US"/>
          </a:p>
        </p:txBody>
      </p:sp>
      <p:sp>
        <p:nvSpPr>
          <p:cNvPr id="5" name="TextBox 4">
            <a:extLst>
              <a:ext uri="{FF2B5EF4-FFF2-40B4-BE49-F238E27FC236}">
                <a16:creationId xmlns:a16="http://schemas.microsoft.com/office/drawing/2014/main" id="{0D1FAC14-6353-01CB-8751-3C0A0CA24A2A}"/>
              </a:ext>
            </a:extLst>
          </p:cNvPr>
          <p:cNvSpPr txBox="1"/>
          <p:nvPr/>
        </p:nvSpPr>
        <p:spPr>
          <a:xfrm>
            <a:off x="6185794" y="1246123"/>
            <a:ext cx="2807343" cy="707886"/>
          </a:xfrm>
          <a:prstGeom prst="rect">
            <a:avLst/>
          </a:prstGeom>
          <a:solidFill>
            <a:srgbClr val="00B050"/>
          </a:solidFill>
        </p:spPr>
        <p:txBody>
          <a:bodyPr wrap="square" rtlCol="0">
            <a:spAutoFit/>
          </a:bodyPr>
          <a:lstStyle/>
          <a:p>
            <a:r>
              <a:rPr lang="en-US" sz="2000" dirty="0">
                <a:solidFill>
                  <a:schemeClr val="bg1"/>
                </a:solidFill>
              </a:rPr>
              <a:t>YES!, 1 km of 1 mm wire, ~2 km at 0.8 mm</a:t>
            </a:r>
            <a:endParaRPr lang="en-US" sz="1200" dirty="0">
              <a:solidFill>
                <a:schemeClr val="bg1"/>
              </a:solidFill>
            </a:endParaRPr>
          </a:p>
        </p:txBody>
      </p:sp>
      <p:sp>
        <p:nvSpPr>
          <p:cNvPr id="6" name="TextBox 5">
            <a:extLst>
              <a:ext uri="{FF2B5EF4-FFF2-40B4-BE49-F238E27FC236}">
                <a16:creationId xmlns:a16="http://schemas.microsoft.com/office/drawing/2014/main" id="{8F8F2721-19CC-4831-388F-F8DE1F61C451}"/>
              </a:ext>
            </a:extLst>
          </p:cNvPr>
          <p:cNvSpPr txBox="1"/>
          <p:nvPr/>
        </p:nvSpPr>
        <p:spPr>
          <a:xfrm>
            <a:off x="7024256" y="2034914"/>
            <a:ext cx="4257912" cy="1015663"/>
          </a:xfrm>
          <a:prstGeom prst="rect">
            <a:avLst/>
          </a:prstGeom>
          <a:solidFill>
            <a:srgbClr val="00B050"/>
          </a:solidFill>
        </p:spPr>
        <p:txBody>
          <a:bodyPr wrap="square" rtlCol="0">
            <a:spAutoFit/>
          </a:bodyPr>
          <a:lstStyle/>
          <a:p>
            <a:r>
              <a:rPr lang="en-US" sz="2000" dirty="0">
                <a:solidFill>
                  <a:schemeClr val="bg1"/>
                </a:solidFill>
              </a:rPr>
              <a:t>TiO</a:t>
            </a:r>
            <a:r>
              <a:rPr lang="en-US" sz="2000" baseline="-25000" dirty="0">
                <a:solidFill>
                  <a:schemeClr val="bg1"/>
                </a:solidFill>
              </a:rPr>
              <a:t>2</a:t>
            </a:r>
            <a:r>
              <a:rPr lang="en-US" sz="2000" dirty="0">
                <a:solidFill>
                  <a:schemeClr val="bg1"/>
                </a:solidFill>
              </a:rPr>
              <a:t>/mullite works for single strand: for cable we are now braiding with pure Al</a:t>
            </a:r>
            <a:r>
              <a:rPr lang="en-US" sz="2000" baseline="-25000" dirty="0">
                <a:solidFill>
                  <a:schemeClr val="bg1"/>
                </a:solidFill>
              </a:rPr>
              <a:t>2</a:t>
            </a:r>
            <a:r>
              <a:rPr lang="en-US" sz="2000" dirty="0">
                <a:solidFill>
                  <a:schemeClr val="bg1"/>
                </a:solidFill>
              </a:rPr>
              <a:t>O</a:t>
            </a:r>
            <a:r>
              <a:rPr lang="en-US" sz="2000" baseline="-25000" dirty="0">
                <a:solidFill>
                  <a:schemeClr val="bg1"/>
                </a:solidFill>
              </a:rPr>
              <a:t>3 </a:t>
            </a:r>
            <a:r>
              <a:rPr lang="en-US" sz="2000" dirty="0">
                <a:solidFill>
                  <a:schemeClr val="bg1"/>
                </a:solidFill>
              </a:rPr>
              <a:t>(Dan talk)</a:t>
            </a:r>
            <a:endParaRPr lang="en-US" sz="1200" dirty="0">
              <a:solidFill>
                <a:schemeClr val="bg1"/>
              </a:solidFill>
            </a:endParaRPr>
          </a:p>
        </p:txBody>
      </p:sp>
      <p:sp>
        <p:nvSpPr>
          <p:cNvPr id="7" name="TextBox 6">
            <a:extLst>
              <a:ext uri="{FF2B5EF4-FFF2-40B4-BE49-F238E27FC236}">
                <a16:creationId xmlns:a16="http://schemas.microsoft.com/office/drawing/2014/main" id="{1FEF400B-1743-C821-8F3E-810D87FAFD9F}"/>
              </a:ext>
            </a:extLst>
          </p:cNvPr>
          <p:cNvSpPr txBox="1"/>
          <p:nvPr/>
        </p:nvSpPr>
        <p:spPr>
          <a:xfrm>
            <a:off x="6641869" y="3141790"/>
            <a:ext cx="5419898" cy="1200329"/>
          </a:xfrm>
          <a:prstGeom prst="rect">
            <a:avLst/>
          </a:prstGeom>
          <a:solidFill>
            <a:srgbClr val="00B050"/>
          </a:solidFill>
        </p:spPr>
        <p:txBody>
          <a:bodyPr wrap="square" rtlCol="0">
            <a:spAutoFit/>
          </a:bodyPr>
          <a:lstStyle/>
          <a:p>
            <a:r>
              <a:rPr lang="en-US" dirty="0">
                <a:solidFill>
                  <a:schemeClr val="bg1"/>
                </a:solidFill>
              </a:rPr>
              <a:t>50 bar Deltech generally works well but (unnecessary) SiC heating elements are a pain.  New 1 m Renegade furnace has </a:t>
            </a:r>
            <a:r>
              <a:rPr lang="en-US" dirty="0" err="1">
                <a:solidFill>
                  <a:schemeClr val="bg1"/>
                </a:solidFill>
              </a:rPr>
              <a:t>Kanthal</a:t>
            </a:r>
            <a:r>
              <a:rPr lang="en-US" dirty="0">
                <a:solidFill>
                  <a:schemeClr val="bg1"/>
                </a:solidFill>
              </a:rPr>
              <a:t> windings but has been slow to commission (Dan talk) </a:t>
            </a:r>
            <a:endParaRPr lang="en-US" sz="1100" baseline="-25000" dirty="0">
              <a:solidFill>
                <a:schemeClr val="bg1"/>
              </a:solidFill>
            </a:endParaRPr>
          </a:p>
        </p:txBody>
      </p:sp>
      <p:sp>
        <p:nvSpPr>
          <p:cNvPr id="8" name="TextBox 7">
            <a:extLst>
              <a:ext uri="{FF2B5EF4-FFF2-40B4-BE49-F238E27FC236}">
                <a16:creationId xmlns:a16="http://schemas.microsoft.com/office/drawing/2014/main" id="{8EE73B35-7834-C665-7393-C870E6B79AAB}"/>
              </a:ext>
            </a:extLst>
          </p:cNvPr>
          <p:cNvSpPr txBox="1"/>
          <p:nvPr/>
        </p:nvSpPr>
        <p:spPr>
          <a:xfrm>
            <a:off x="4613564" y="4632024"/>
            <a:ext cx="7363690" cy="646331"/>
          </a:xfrm>
          <a:prstGeom prst="rect">
            <a:avLst/>
          </a:prstGeom>
          <a:solidFill>
            <a:srgbClr val="00B050"/>
          </a:solidFill>
        </p:spPr>
        <p:txBody>
          <a:bodyPr wrap="square" rtlCol="0">
            <a:spAutoFit/>
          </a:bodyPr>
          <a:lstStyle/>
          <a:p>
            <a:r>
              <a:rPr lang="en-US" dirty="0">
                <a:solidFill>
                  <a:schemeClr val="bg1"/>
                </a:solidFill>
              </a:rPr>
              <a:t>Internal reinforcement with ceramic fibers and epoxy is enabling JBr stresses of &gt;380 MPa, more than twice the conductor breaking strength</a:t>
            </a:r>
          </a:p>
        </p:txBody>
      </p:sp>
      <p:sp>
        <p:nvSpPr>
          <p:cNvPr id="9" name="TextBox 8">
            <a:extLst>
              <a:ext uri="{FF2B5EF4-FFF2-40B4-BE49-F238E27FC236}">
                <a16:creationId xmlns:a16="http://schemas.microsoft.com/office/drawing/2014/main" id="{76EAB30F-D0EA-2765-4094-AC34451CC561}"/>
              </a:ext>
            </a:extLst>
          </p:cNvPr>
          <p:cNvSpPr txBox="1"/>
          <p:nvPr/>
        </p:nvSpPr>
        <p:spPr>
          <a:xfrm>
            <a:off x="9042398" y="735681"/>
            <a:ext cx="3094333" cy="923330"/>
          </a:xfrm>
          <a:prstGeom prst="rect">
            <a:avLst/>
          </a:prstGeom>
          <a:solidFill>
            <a:srgbClr val="FF0000"/>
          </a:solidFill>
        </p:spPr>
        <p:txBody>
          <a:bodyPr wrap="square" rtlCol="0">
            <a:spAutoFit/>
          </a:bodyPr>
          <a:lstStyle/>
          <a:p>
            <a:r>
              <a:rPr lang="en-US" dirty="0">
                <a:solidFill>
                  <a:schemeClr val="bg1"/>
                </a:solidFill>
              </a:rPr>
              <a:t>Powder has some warning signs, so we are investing in our own ASP system (Eric talk)</a:t>
            </a:r>
          </a:p>
        </p:txBody>
      </p:sp>
      <p:sp>
        <p:nvSpPr>
          <p:cNvPr id="10" name="TextBox 9">
            <a:extLst>
              <a:ext uri="{FF2B5EF4-FFF2-40B4-BE49-F238E27FC236}">
                <a16:creationId xmlns:a16="http://schemas.microsoft.com/office/drawing/2014/main" id="{8DB72C65-FC73-7EFE-9E46-22A3A5C3B431}"/>
              </a:ext>
            </a:extLst>
          </p:cNvPr>
          <p:cNvSpPr txBox="1"/>
          <p:nvPr/>
        </p:nvSpPr>
        <p:spPr>
          <a:xfrm>
            <a:off x="214746" y="5515127"/>
            <a:ext cx="11461865" cy="1200329"/>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en-US" dirty="0">
                <a:solidFill>
                  <a:schemeClr val="bg1"/>
                </a:solidFill>
              </a:rPr>
              <a:t>I  am very struck by the recent PSI CCT coil that trained up to full short sample  NO DAMAGE</a:t>
            </a:r>
          </a:p>
          <a:p>
            <a:pPr marL="285750" indent="-285750">
              <a:buFont typeface="Arial" panose="020B0604020202020204" pitchFamily="34" charset="0"/>
              <a:buChar char="•"/>
            </a:pPr>
            <a:r>
              <a:rPr lang="en-US" dirty="0">
                <a:solidFill>
                  <a:schemeClr val="bg1"/>
                </a:solidFill>
              </a:rPr>
              <a:t>It took 100 quenches – none of the LBL RT have trained nor have the ASC solenoids</a:t>
            </a:r>
          </a:p>
          <a:p>
            <a:pPr marL="285750" indent="-285750">
              <a:buFont typeface="Arial" panose="020B0604020202020204" pitchFamily="34" charset="0"/>
              <a:buChar char="•"/>
            </a:pPr>
            <a:r>
              <a:rPr lang="en-US" dirty="0">
                <a:solidFill>
                  <a:schemeClr val="bg1"/>
                </a:solidFill>
              </a:rPr>
              <a:t>Bi-2212 may have the right sweet spot to properly current share, remain stable against epoxy cracking and not be too stable and susceptible to local burnout as is quite common in REBCO with present imperfections</a:t>
            </a:r>
          </a:p>
        </p:txBody>
      </p:sp>
    </p:spTree>
    <p:extLst>
      <p:ext uri="{BB962C8B-B14F-4D97-AF65-F5344CB8AC3E}">
        <p14:creationId xmlns:p14="http://schemas.microsoft.com/office/powerpoint/2010/main" val="38859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5180-EC46-8FDB-396C-0DB269BC70E1}"/>
              </a:ext>
            </a:extLst>
          </p:cNvPr>
          <p:cNvSpPr>
            <a:spLocks noGrp="1"/>
          </p:cNvSpPr>
          <p:nvPr>
            <p:ph type="title"/>
          </p:nvPr>
        </p:nvSpPr>
        <p:spPr>
          <a:xfrm>
            <a:off x="314498" y="136525"/>
            <a:ext cx="10515600" cy="1325563"/>
          </a:xfrm>
        </p:spPr>
        <p:txBody>
          <a:bodyPr>
            <a:normAutofit/>
          </a:bodyPr>
          <a:lstStyle/>
          <a:p>
            <a:r>
              <a:rPr lang="en-US" b="1" dirty="0">
                <a:solidFill>
                  <a:srgbClr val="C00000"/>
                </a:solidFill>
              </a:rPr>
              <a:t>Messages</a:t>
            </a:r>
          </a:p>
        </p:txBody>
      </p:sp>
      <p:sp>
        <p:nvSpPr>
          <p:cNvPr id="3" name="Content Placeholder 2">
            <a:extLst>
              <a:ext uri="{FF2B5EF4-FFF2-40B4-BE49-F238E27FC236}">
                <a16:creationId xmlns:a16="http://schemas.microsoft.com/office/drawing/2014/main" id="{5D649E76-FB7C-8D93-7372-62D1E671C3A2}"/>
              </a:ext>
            </a:extLst>
          </p:cNvPr>
          <p:cNvSpPr>
            <a:spLocks noGrp="1"/>
          </p:cNvSpPr>
          <p:nvPr>
            <p:ph idx="1"/>
          </p:nvPr>
        </p:nvSpPr>
        <p:spPr>
          <a:xfrm>
            <a:off x="414250" y="1253331"/>
            <a:ext cx="11331633" cy="4351338"/>
          </a:xfrm>
        </p:spPr>
        <p:txBody>
          <a:bodyPr>
            <a:normAutofit fontScale="92500"/>
          </a:bodyPr>
          <a:lstStyle/>
          <a:p>
            <a:r>
              <a:rPr lang="en-US" dirty="0"/>
              <a:t>Bi-2212 is becoming a solenoid magnet conductor after more than 10 years of coordinated university-lab-industry support through DOE-OHEP and the CDRP</a:t>
            </a:r>
          </a:p>
          <a:p>
            <a:pPr lvl="1"/>
            <a:r>
              <a:rPr lang="en-US" dirty="0">
                <a:solidFill>
                  <a:srgbClr val="00B050"/>
                </a:solidFill>
              </a:rPr>
              <a:t>It has great advantages</a:t>
            </a:r>
            <a:r>
              <a:rPr lang="en-US" dirty="0"/>
              <a:t> – genuinely multifilament with low AC loss, macroscopically isotropic, round and available in single pieces now &gt; 1 km length in multiple architectures and variable diameters</a:t>
            </a:r>
          </a:p>
          <a:p>
            <a:pPr lvl="1"/>
            <a:r>
              <a:rPr lang="en-US" b="1" dirty="0">
                <a:solidFill>
                  <a:srgbClr val="FF0000"/>
                </a:solidFill>
              </a:rPr>
              <a:t>It has major disadvantages </a:t>
            </a:r>
            <a:r>
              <a:rPr lang="en-US" dirty="0"/>
              <a:t>too – it requires a Wind and React route for HEP and lab magnets at almost 900 C and optimized Jc requires ~50 bar overpressure (1 bar O</a:t>
            </a:r>
            <a:r>
              <a:rPr lang="en-US" baseline="-25000" dirty="0"/>
              <a:t>2 </a:t>
            </a:r>
            <a:r>
              <a:rPr lang="en-US" dirty="0"/>
              <a:t>and balance Ar)</a:t>
            </a:r>
          </a:p>
          <a:p>
            <a:pPr lvl="1"/>
            <a:r>
              <a:rPr lang="en-US" dirty="0"/>
              <a:t>Wires have a breaking strength of ~170 MPa, well below the stresses foreseen for many magnets</a:t>
            </a:r>
          </a:p>
          <a:p>
            <a:r>
              <a:rPr lang="en-US" dirty="0"/>
              <a:t> </a:t>
            </a:r>
            <a:r>
              <a:rPr lang="en-US" dirty="0">
                <a:solidFill>
                  <a:srgbClr val="FF0000"/>
                </a:solidFill>
              </a:rPr>
              <a:t>Making Bi-2212 into a solenoid magnet technology required addressing these conductor, insulation, force support, and impregnation issues all together</a:t>
            </a:r>
          </a:p>
        </p:txBody>
      </p:sp>
      <p:sp>
        <p:nvSpPr>
          <p:cNvPr id="4" name="Slide Number Placeholder 3">
            <a:extLst>
              <a:ext uri="{FF2B5EF4-FFF2-40B4-BE49-F238E27FC236}">
                <a16:creationId xmlns:a16="http://schemas.microsoft.com/office/drawing/2014/main" id="{6DEA6322-3EBF-8133-8BC5-AA8F3C1683A8}"/>
              </a:ext>
            </a:extLst>
          </p:cNvPr>
          <p:cNvSpPr>
            <a:spLocks noGrp="1"/>
          </p:cNvSpPr>
          <p:nvPr>
            <p:ph type="sldNum" sz="quarter" idx="12"/>
          </p:nvPr>
        </p:nvSpPr>
        <p:spPr/>
        <p:txBody>
          <a:bodyPr/>
          <a:lstStyle/>
          <a:p>
            <a:fld id="{38E91C1D-DFAA-4E38-AB66-4DFB389F2C8B}" type="slidenum">
              <a:rPr lang="en-US" smtClean="0"/>
              <a:t>2</a:t>
            </a:fld>
            <a:endParaRPr lang="en-US"/>
          </a:p>
        </p:txBody>
      </p:sp>
      <p:sp>
        <p:nvSpPr>
          <p:cNvPr id="5" name="TextBox 4">
            <a:extLst>
              <a:ext uri="{FF2B5EF4-FFF2-40B4-BE49-F238E27FC236}">
                <a16:creationId xmlns:a16="http://schemas.microsoft.com/office/drawing/2014/main" id="{CEAEBB75-69A9-D4D0-1013-1046F0B1EA29}"/>
              </a:ext>
            </a:extLst>
          </p:cNvPr>
          <p:cNvSpPr txBox="1"/>
          <p:nvPr/>
        </p:nvSpPr>
        <p:spPr>
          <a:xfrm>
            <a:off x="748145" y="5657344"/>
            <a:ext cx="10291156" cy="646331"/>
          </a:xfrm>
          <a:prstGeom prst="rect">
            <a:avLst/>
          </a:prstGeom>
          <a:solidFill>
            <a:srgbClr val="00B050"/>
          </a:solidFill>
        </p:spPr>
        <p:txBody>
          <a:bodyPr wrap="square" rtlCol="0">
            <a:spAutoFit/>
          </a:bodyPr>
          <a:lstStyle/>
          <a:p>
            <a:pPr algn="ctr"/>
            <a:r>
              <a:rPr lang="en-US" dirty="0">
                <a:solidFill>
                  <a:schemeClr val="bg1"/>
                </a:solidFill>
              </a:rPr>
              <a:t>Application to dipoles has thrown up Rutherford cable insulation issues for which we have been developing a solution but CCT force support may be easier than with our single-strand, internal force support techniques </a:t>
            </a:r>
          </a:p>
        </p:txBody>
      </p:sp>
    </p:spTree>
    <p:extLst>
      <p:ext uri="{BB962C8B-B14F-4D97-AF65-F5344CB8AC3E}">
        <p14:creationId xmlns:p14="http://schemas.microsoft.com/office/powerpoint/2010/main" val="32044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6EEE-14CB-D7FC-374C-710E66363618}"/>
              </a:ext>
            </a:extLst>
          </p:cNvPr>
          <p:cNvSpPr>
            <a:spLocks noGrp="1"/>
          </p:cNvSpPr>
          <p:nvPr>
            <p:ph type="title"/>
          </p:nvPr>
        </p:nvSpPr>
        <p:spPr>
          <a:xfrm>
            <a:off x="58189" y="-68803"/>
            <a:ext cx="11745884" cy="1325563"/>
          </a:xfrm>
        </p:spPr>
        <p:txBody>
          <a:bodyPr>
            <a:noAutofit/>
          </a:bodyPr>
          <a:lstStyle/>
          <a:p>
            <a:r>
              <a:rPr lang="en-US" sz="3200" dirty="0"/>
              <a:t>Bi-2212 Wire Technology is Versatile:  10 kg scale is delivering single piece lengths of up to 1.2 km of 55 and 85 x 18 at 1 mm dia.</a:t>
            </a:r>
          </a:p>
        </p:txBody>
      </p:sp>
      <p:sp>
        <p:nvSpPr>
          <p:cNvPr id="3" name="Content Placeholder 2">
            <a:extLst>
              <a:ext uri="{FF2B5EF4-FFF2-40B4-BE49-F238E27FC236}">
                <a16:creationId xmlns:a16="http://schemas.microsoft.com/office/drawing/2014/main" id="{53E6AC9D-2B19-894A-29E6-5DB0DB144FA5}"/>
              </a:ext>
            </a:extLst>
          </p:cNvPr>
          <p:cNvSpPr>
            <a:spLocks noGrp="1"/>
          </p:cNvSpPr>
          <p:nvPr>
            <p:ph idx="1"/>
          </p:nvPr>
        </p:nvSpPr>
        <p:spPr>
          <a:xfrm>
            <a:off x="498363" y="3708173"/>
            <a:ext cx="10515600" cy="1310982"/>
          </a:xfrm>
        </p:spPr>
        <p:txBody>
          <a:bodyPr>
            <a:normAutofit fontScale="92500" lnSpcReduction="10000"/>
          </a:bodyPr>
          <a:lstStyle/>
          <a:p>
            <a:r>
              <a:rPr lang="en-US" sz="1800" dirty="0">
                <a:solidFill>
                  <a:srgbClr val="FF0000"/>
                </a:solidFill>
              </a:rPr>
              <a:t>Optimum Filament Size is in the 10-15 </a:t>
            </a:r>
            <a:r>
              <a:rPr lang="en-US" sz="1800" dirty="0">
                <a:solidFill>
                  <a:srgbClr val="FF0000"/>
                </a:solidFill>
                <a:latin typeface="Symbol" panose="05050102010706020507" pitchFamily="18" charset="2"/>
              </a:rPr>
              <a:t>m</a:t>
            </a:r>
            <a:r>
              <a:rPr lang="en-US" sz="1800" dirty="0">
                <a:solidFill>
                  <a:srgbClr val="FF0000"/>
                </a:solidFill>
              </a:rPr>
              <a:t>m </a:t>
            </a:r>
            <a:r>
              <a:rPr lang="en-US" sz="1800" dirty="0"/>
              <a:t>range with complex tradeoffs determined by starting filament uniformity, change of shape during heat treatment – tradeoffs becoming clear with more and more coils</a:t>
            </a:r>
          </a:p>
          <a:p>
            <a:r>
              <a:rPr lang="en-US" sz="1800" dirty="0"/>
              <a:t>Some filament bonding does occur during OPHT, degrading both J</a:t>
            </a:r>
            <a:r>
              <a:rPr lang="en-US" sz="1800" baseline="-25000" dirty="0"/>
              <a:t>c</a:t>
            </a:r>
            <a:r>
              <a:rPr lang="en-US" sz="1800" dirty="0"/>
              <a:t> and the effective filament diameter, typically half the sub-bundle diameter – </a:t>
            </a:r>
            <a:r>
              <a:rPr lang="en-US" sz="1800" dirty="0">
                <a:solidFill>
                  <a:srgbClr val="FF0000"/>
                </a:solidFill>
              </a:rPr>
              <a:t>AC losses about same as ITER but with 2X higher Jc (Oz et al. SuST 35, 04004 (2022) </a:t>
            </a:r>
            <a:r>
              <a:rPr lang="en-US" sz="1800" b="1" dirty="0">
                <a:solidFill>
                  <a:srgbClr val="FF0000"/>
                </a:solidFill>
              </a:rPr>
              <a:t>– The 2022 Jan Evetts Prize-winning paper</a:t>
            </a:r>
          </a:p>
        </p:txBody>
      </p:sp>
      <p:sp>
        <p:nvSpPr>
          <p:cNvPr id="4" name="Slide Number Placeholder 3">
            <a:extLst>
              <a:ext uri="{FF2B5EF4-FFF2-40B4-BE49-F238E27FC236}">
                <a16:creationId xmlns:a16="http://schemas.microsoft.com/office/drawing/2014/main" id="{B9758C6C-A03A-8B89-61BF-5EBB0A9BE12D}"/>
              </a:ext>
            </a:extLst>
          </p:cNvPr>
          <p:cNvSpPr>
            <a:spLocks noGrp="1"/>
          </p:cNvSpPr>
          <p:nvPr>
            <p:ph type="sldNum" sz="quarter" idx="12"/>
          </p:nvPr>
        </p:nvSpPr>
        <p:spPr/>
        <p:txBody>
          <a:bodyPr/>
          <a:lstStyle/>
          <a:p>
            <a:fld id="{38E91C1D-DFAA-4E38-AB66-4DFB389F2C8B}" type="slidenum">
              <a:rPr lang="en-US" smtClean="0"/>
              <a:t>3</a:t>
            </a:fld>
            <a:endParaRPr lang="en-US"/>
          </a:p>
        </p:txBody>
      </p:sp>
      <p:grpSp>
        <p:nvGrpSpPr>
          <p:cNvPr id="13" name="Group 12">
            <a:extLst>
              <a:ext uri="{FF2B5EF4-FFF2-40B4-BE49-F238E27FC236}">
                <a16:creationId xmlns:a16="http://schemas.microsoft.com/office/drawing/2014/main" id="{9E02F321-BDCE-94BD-C20A-AC5A7B72861D}"/>
              </a:ext>
            </a:extLst>
          </p:cNvPr>
          <p:cNvGrpSpPr/>
          <p:nvPr/>
        </p:nvGrpSpPr>
        <p:grpSpPr>
          <a:xfrm>
            <a:off x="498363" y="1012795"/>
            <a:ext cx="10530254" cy="2484851"/>
            <a:chOff x="498363" y="1012795"/>
            <a:chExt cx="10530254" cy="2484851"/>
          </a:xfrm>
        </p:grpSpPr>
        <p:grpSp>
          <p:nvGrpSpPr>
            <p:cNvPr id="5" name="Group 4">
              <a:extLst>
                <a:ext uri="{FF2B5EF4-FFF2-40B4-BE49-F238E27FC236}">
                  <a16:creationId xmlns:a16="http://schemas.microsoft.com/office/drawing/2014/main" id="{002A0299-99D3-3D38-120B-33008A473926}"/>
                </a:ext>
              </a:extLst>
            </p:cNvPr>
            <p:cNvGrpSpPr/>
            <p:nvPr/>
          </p:nvGrpSpPr>
          <p:grpSpPr>
            <a:xfrm>
              <a:off x="498363" y="1104677"/>
              <a:ext cx="10530254" cy="2392969"/>
              <a:chOff x="830872" y="2941790"/>
              <a:chExt cx="10530254" cy="2392969"/>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872" y="2941790"/>
                <a:ext cx="10530254" cy="2045151"/>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415325" y="4963200"/>
                    <a:ext cx="817853" cy="369332"/>
                  </a:xfrm>
                  <a:prstGeom prst="rect">
                    <a:avLst/>
                  </a:prstGeom>
                  <a:noFill/>
                </p:spPr>
                <p:txBody>
                  <a:bodyPr wrap="none" rtlCol="0">
                    <a:spAutoFit/>
                  </a:bodyPr>
                  <a:lstStyle/>
                  <a:p>
                    <a:r>
                      <a:rPr lang="en-US" dirty="0"/>
                      <a:t>27</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18</a:t>
                    </a:r>
                  </a:p>
                </p:txBody>
              </p:sp>
            </mc:Choice>
            <mc:Fallback xmlns="">
              <p:sp>
                <p:nvSpPr>
                  <p:cNvPr id="7" name="TextBox 6"/>
                  <p:cNvSpPr txBox="1">
                    <a:spLocks noRot="1" noChangeAspect="1" noMove="1" noResize="1" noEditPoints="1" noAdjustHandles="1" noChangeArrowheads="1" noChangeShapeType="1" noTextEdit="1"/>
                  </p:cNvSpPr>
                  <p:nvPr/>
                </p:nvSpPr>
                <p:spPr>
                  <a:xfrm>
                    <a:off x="1415325" y="4963200"/>
                    <a:ext cx="817853" cy="369332"/>
                  </a:xfrm>
                  <a:prstGeom prst="rect">
                    <a:avLst/>
                  </a:prstGeom>
                  <a:blipFill>
                    <a:blip r:embed="rId3"/>
                    <a:stretch>
                      <a:fillRect l="-6716" t="-10000" r="-522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546838" y="4963200"/>
                    <a:ext cx="817853" cy="369332"/>
                  </a:xfrm>
                  <a:prstGeom prst="rect">
                    <a:avLst/>
                  </a:prstGeom>
                  <a:noFill/>
                </p:spPr>
                <p:txBody>
                  <a:bodyPr wrap="none" rtlCol="0">
                    <a:spAutoFit/>
                  </a:bodyPr>
                  <a:lstStyle/>
                  <a:p>
                    <a:r>
                      <a:rPr lang="en-US" dirty="0"/>
                      <a:t>37</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18</a:t>
                    </a:r>
                  </a:p>
                </p:txBody>
              </p:sp>
            </mc:Choice>
            <mc:Fallback xmlns="">
              <p:sp>
                <p:nvSpPr>
                  <p:cNvPr id="8" name="TextBox 7"/>
                  <p:cNvSpPr txBox="1">
                    <a:spLocks noRot="1" noChangeAspect="1" noMove="1" noResize="1" noEditPoints="1" noAdjustHandles="1" noChangeArrowheads="1" noChangeShapeType="1" noTextEdit="1"/>
                  </p:cNvSpPr>
                  <p:nvPr/>
                </p:nvSpPr>
                <p:spPr>
                  <a:xfrm>
                    <a:off x="3546838" y="4963200"/>
                    <a:ext cx="817853" cy="369332"/>
                  </a:xfrm>
                  <a:prstGeom prst="rect">
                    <a:avLst/>
                  </a:prstGeom>
                  <a:blipFill>
                    <a:blip r:embed="rId4"/>
                    <a:stretch>
                      <a:fillRect l="-5970" t="-10000" r="-597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687073" y="4963200"/>
                    <a:ext cx="817853" cy="369332"/>
                  </a:xfrm>
                  <a:prstGeom prst="rect">
                    <a:avLst/>
                  </a:prstGeom>
                  <a:noFill/>
                </p:spPr>
                <p:txBody>
                  <a:bodyPr wrap="none" rtlCol="0">
                    <a:spAutoFit/>
                  </a:bodyPr>
                  <a:lstStyle/>
                  <a:p>
                    <a:r>
                      <a:rPr lang="en-US" dirty="0"/>
                      <a:t>55</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18</a:t>
                    </a:r>
                  </a:p>
                </p:txBody>
              </p:sp>
            </mc:Choice>
            <mc:Fallback xmlns="">
              <p:sp>
                <p:nvSpPr>
                  <p:cNvPr id="9" name="TextBox 8"/>
                  <p:cNvSpPr txBox="1">
                    <a:spLocks noRot="1" noChangeAspect="1" noMove="1" noResize="1" noEditPoints="1" noAdjustHandles="1" noChangeArrowheads="1" noChangeShapeType="1" noTextEdit="1"/>
                  </p:cNvSpPr>
                  <p:nvPr/>
                </p:nvSpPr>
                <p:spPr>
                  <a:xfrm>
                    <a:off x="5687073" y="4963200"/>
                    <a:ext cx="817853" cy="369332"/>
                  </a:xfrm>
                  <a:prstGeom prst="rect">
                    <a:avLst/>
                  </a:prstGeom>
                  <a:blipFill>
                    <a:blip r:embed="rId5"/>
                    <a:stretch>
                      <a:fillRect l="-5926" t="-10000" r="-5185"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868341" y="4965427"/>
                    <a:ext cx="817853" cy="369332"/>
                  </a:xfrm>
                  <a:prstGeom prst="rect">
                    <a:avLst/>
                  </a:prstGeom>
                  <a:noFill/>
                </p:spPr>
                <p:txBody>
                  <a:bodyPr wrap="none" rtlCol="0">
                    <a:spAutoFit/>
                  </a:bodyPr>
                  <a:lstStyle/>
                  <a:p>
                    <a:r>
                      <a:rPr lang="en-US" dirty="0"/>
                      <a:t>85</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18</a:t>
                    </a:r>
                  </a:p>
                </p:txBody>
              </p:sp>
            </mc:Choice>
            <mc:Fallback xmlns="">
              <p:sp>
                <p:nvSpPr>
                  <p:cNvPr id="10" name="TextBox 9"/>
                  <p:cNvSpPr txBox="1">
                    <a:spLocks noRot="1" noChangeAspect="1" noMove="1" noResize="1" noEditPoints="1" noAdjustHandles="1" noChangeArrowheads="1" noChangeShapeType="1" noTextEdit="1"/>
                  </p:cNvSpPr>
                  <p:nvPr/>
                </p:nvSpPr>
                <p:spPr>
                  <a:xfrm>
                    <a:off x="7868341" y="4965427"/>
                    <a:ext cx="817853" cy="369332"/>
                  </a:xfrm>
                  <a:prstGeom prst="rect">
                    <a:avLst/>
                  </a:prstGeom>
                  <a:blipFill>
                    <a:blip r:embed="rId6"/>
                    <a:stretch>
                      <a:fillRect l="-5970" t="-8197" r="-5970"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958821" y="4965427"/>
                    <a:ext cx="934871" cy="369332"/>
                  </a:xfrm>
                  <a:prstGeom prst="rect">
                    <a:avLst/>
                  </a:prstGeom>
                  <a:noFill/>
                </p:spPr>
                <p:txBody>
                  <a:bodyPr wrap="none" rtlCol="0">
                    <a:spAutoFit/>
                  </a:bodyPr>
                  <a:lstStyle/>
                  <a:p>
                    <a:r>
                      <a:rPr lang="en-US" dirty="0"/>
                      <a:t>121</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18</a:t>
                    </a:r>
                  </a:p>
                </p:txBody>
              </p:sp>
            </mc:Choice>
            <mc:Fallback xmlns="">
              <p:sp>
                <p:nvSpPr>
                  <p:cNvPr id="11" name="TextBox 10"/>
                  <p:cNvSpPr txBox="1">
                    <a:spLocks noRot="1" noChangeAspect="1" noMove="1" noResize="1" noEditPoints="1" noAdjustHandles="1" noChangeArrowheads="1" noChangeShapeType="1" noTextEdit="1"/>
                  </p:cNvSpPr>
                  <p:nvPr/>
                </p:nvSpPr>
                <p:spPr>
                  <a:xfrm>
                    <a:off x="9958821" y="4965427"/>
                    <a:ext cx="934871" cy="369332"/>
                  </a:xfrm>
                  <a:prstGeom prst="rect">
                    <a:avLst/>
                  </a:prstGeom>
                  <a:blipFill>
                    <a:blip r:embed="rId7"/>
                    <a:stretch>
                      <a:fillRect l="-5229" t="-8197" r="-5229" b="-24590"/>
                    </a:stretch>
                  </a:blipFill>
                </p:spPr>
                <p:txBody>
                  <a:bodyPr/>
                  <a:lstStyle/>
                  <a:p>
                    <a:r>
                      <a:rPr lang="en-US">
                        <a:noFill/>
                      </a:rPr>
                      <a:t> </a:t>
                    </a:r>
                  </a:p>
                </p:txBody>
              </p:sp>
            </mc:Fallback>
          </mc:AlternateContent>
        </p:grpSp>
        <p:sp>
          <p:nvSpPr>
            <p:cNvPr id="12" name="TextBox 11">
              <a:extLst>
                <a:ext uri="{FF2B5EF4-FFF2-40B4-BE49-F238E27FC236}">
                  <a16:creationId xmlns:a16="http://schemas.microsoft.com/office/drawing/2014/main" id="{A8DF0ACC-B50B-C6B6-290C-EB0F3AFBF289}"/>
                </a:ext>
              </a:extLst>
            </p:cNvPr>
            <p:cNvSpPr txBox="1"/>
            <p:nvPr/>
          </p:nvSpPr>
          <p:spPr>
            <a:xfrm>
              <a:off x="3873730" y="1012795"/>
              <a:ext cx="1953492"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All wires by BOST</a:t>
              </a:r>
            </a:p>
          </p:txBody>
        </p:sp>
      </p:grpSp>
      <p:sp>
        <p:nvSpPr>
          <p:cNvPr id="14" name="TextBox 13">
            <a:extLst>
              <a:ext uri="{FF2B5EF4-FFF2-40B4-BE49-F238E27FC236}">
                <a16:creationId xmlns:a16="http://schemas.microsoft.com/office/drawing/2014/main" id="{844F1CB6-95C3-A844-D6BA-5F6E5ADB0C79}"/>
              </a:ext>
            </a:extLst>
          </p:cNvPr>
          <p:cNvSpPr txBox="1"/>
          <p:nvPr/>
        </p:nvSpPr>
        <p:spPr>
          <a:xfrm>
            <a:off x="405357" y="5016747"/>
            <a:ext cx="11051547" cy="1323439"/>
          </a:xfrm>
          <a:prstGeom prst="rect">
            <a:avLst/>
          </a:prstGeom>
          <a:solidFill>
            <a:srgbClr val="00B050"/>
          </a:solidFill>
        </p:spPr>
        <p:txBody>
          <a:bodyPr wrap="square" rtlCol="0">
            <a:spAutoFit/>
          </a:bodyPr>
          <a:lstStyle/>
          <a:p>
            <a:pPr marL="285750" indent="-285750">
              <a:buFont typeface="Arial" panose="020B0604020202020204" pitchFamily="34" charset="0"/>
              <a:buChar char="•"/>
            </a:pPr>
            <a:r>
              <a:rPr lang="en-US" sz="2000" dirty="0">
                <a:solidFill>
                  <a:schemeClr val="bg1"/>
                </a:solidFill>
              </a:rPr>
              <a:t>No diffusion barrier is needed because the Ag matrix naturally has high RRR</a:t>
            </a:r>
          </a:p>
          <a:p>
            <a:pPr marL="285750" indent="-285750">
              <a:buFont typeface="Arial" panose="020B0604020202020204" pitchFamily="34" charset="0"/>
              <a:buChar char="•"/>
            </a:pPr>
            <a:r>
              <a:rPr lang="en-US" sz="2000" dirty="0">
                <a:solidFill>
                  <a:schemeClr val="bg1"/>
                </a:solidFill>
              </a:rPr>
              <a:t>Although some filament coupling occurs during HT, AC losses are similar to ITER Nb</a:t>
            </a:r>
            <a:r>
              <a:rPr lang="en-US" sz="2000" baseline="-25000" dirty="0">
                <a:solidFill>
                  <a:schemeClr val="bg1"/>
                </a:solidFill>
              </a:rPr>
              <a:t>3</a:t>
            </a:r>
            <a:r>
              <a:rPr lang="en-US" sz="2000" dirty="0">
                <a:solidFill>
                  <a:schemeClr val="bg1"/>
                </a:solidFill>
              </a:rPr>
              <a:t>Sn wires</a:t>
            </a:r>
          </a:p>
          <a:p>
            <a:pPr marL="285750" indent="-285750">
              <a:buFont typeface="Arial" panose="020B0604020202020204" pitchFamily="34" charset="0"/>
              <a:buChar char="•"/>
            </a:pPr>
            <a:r>
              <a:rPr lang="en-US" sz="2000" dirty="0">
                <a:solidFill>
                  <a:schemeClr val="bg1"/>
                </a:solidFill>
              </a:rPr>
              <a:t>The superconductor fill factor (FF) of present wires is only ~20%, allowing potentially significantly higher J</a:t>
            </a:r>
            <a:r>
              <a:rPr lang="en-US" sz="2000" baseline="-25000" dirty="0">
                <a:solidFill>
                  <a:schemeClr val="bg1"/>
                </a:solidFill>
              </a:rPr>
              <a:t>E</a:t>
            </a:r>
            <a:r>
              <a:rPr lang="en-US" sz="2000" dirty="0">
                <a:solidFill>
                  <a:schemeClr val="bg1"/>
                </a:solidFill>
              </a:rPr>
              <a:t> just by increasing FF – filament coupling studies (Eric talk) suggest this potential</a:t>
            </a:r>
          </a:p>
        </p:txBody>
      </p:sp>
    </p:spTree>
    <p:extLst>
      <p:ext uri="{BB962C8B-B14F-4D97-AF65-F5344CB8AC3E}">
        <p14:creationId xmlns:p14="http://schemas.microsoft.com/office/powerpoint/2010/main" val="8375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47E4-9DD2-A246-B5AB-EF94AB89CF40}"/>
              </a:ext>
            </a:extLst>
          </p:cNvPr>
          <p:cNvSpPr>
            <a:spLocks noGrp="1"/>
          </p:cNvSpPr>
          <p:nvPr>
            <p:ph type="title"/>
          </p:nvPr>
        </p:nvSpPr>
        <p:spPr/>
        <p:txBody>
          <a:bodyPr/>
          <a:lstStyle/>
          <a:p>
            <a:r>
              <a:rPr lang="en-US" dirty="0"/>
              <a:t>Tradeoffs of architecture, filament size and resilience to small fluctuations in T</a:t>
            </a:r>
            <a:r>
              <a:rPr lang="en-US" baseline="-25000" dirty="0"/>
              <a:t>max</a:t>
            </a:r>
            <a:r>
              <a:rPr lang="en-US" dirty="0"/>
              <a:t> and t</a:t>
            </a:r>
            <a:r>
              <a:rPr lang="en-US" baseline="-25000" dirty="0"/>
              <a:t>melt</a:t>
            </a:r>
            <a:endParaRPr lang="en-US" dirty="0"/>
          </a:p>
        </p:txBody>
      </p:sp>
      <p:sp>
        <p:nvSpPr>
          <p:cNvPr id="3" name="Content Placeholder 2">
            <a:extLst>
              <a:ext uri="{FF2B5EF4-FFF2-40B4-BE49-F238E27FC236}">
                <a16:creationId xmlns:a16="http://schemas.microsoft.com/office/drawing/2014/main" id="{1418AF95-999A-C5D8-7D91-E20D85F1DBB8}"/>
              </a:ext>
            </a:extLst>
          </p:cNvPr>
          <p:cNvSpPr>
            <a:spLocks noGrp="1"/>
          </p:cNvSpPr>
          <p:nvPr>
            <p:ph idx="1"/>
          </p:nvPr>
        </p:nvSpPr>
        <p:spPr>
          <a:xfrm>
            <a:off x="6932761" y="4599811"/>
            <a:ext cx="4917581" cy="2121664"/>
          </a:xfrm>
          <a:solidFill>
            <a:srgbClr val="00B050"/>
          </a:solidFill>
        </p:spPr>
        <p:txBody>
          <a:bodyPr>
            <a:normAutofit fontScale="62500" lnSpcReduction="20000"/>
          </a:bodyPr>
          <a:lstStyle/>
          <a:p>
            <a:r>
              <a:rPr lang="en-US" dirty="0">
                <a:solidFill>
                  <a:schemeClr val="bg1"/>
                </a:solidFill>
              </a:rPr>
              <a:t>This study has been central to the theses of several recent PhD students Yavuz Oz (Now GE MRI), Imam Hossain (Now Intel), Shaon Barua and Abiola Oloye (about to graduate)</a:t>
            </a:r>
          </a:p>
          <a:p>
            <a:r>
              <a:rPr lang="en-US" dirty="0">
                <a:solidFill>
                  <a:schemeClr val="bg1"/>
                </a:solidFill>
              </a:rPr>
              <a:t>They have enabled us to start to separate filament architecture and powder quality effects</a:t>
            </a:r>
          </a:p>
          <a:p>
            <a:pPr lvl="1"/>
            <a:r>
              <a:rPr lang="en-US" dirty="0">
                <a:solidFill>
                  <a:schemeClr val="bg1"/>
                </a:solidFill>
              </a:rPr>
              <a:t>10-12 </a:t>
            </a:r>
            <a:r>
              <a:rPr lang="en-US" dirty="0">
                <a:solidFill>
                  <a:schemeClr val="bg1"/>
                </a:solidFill>
                <a:latin typeface="Symbol" panose="05050102010706020507" pitchFamily="18" charset="2"/>
              </a:rPr>
              <a:t>m</a:t>
            </a:r>
            <a:r>
              <a:rPr lang="en-US" dirty="0">
                <a:solidFill>
                  <a:schemeClr val="bg1"/>
                </a:solidFill>
              </a:rPr>
              <a:t>m filaments have much greater sensitivity to melt conditions than 14-15 </a:t>
            </a:r>
            <a:r>
              <a:rPr lang="en-US" dirty="0">
                <a:solidFill>
                  <a:schemeClr val="bg1"/>
                </a:solidFill>
                <a:latin typeface="Symbol" panose="05050102010706020507" pitchFamily="18" charset="2"/>
              </a:rPr>
              <a:t>m</a:t>
            </a:r>
            <a:r>
              <a:rPr lang="en-US" dirty="0">
                <a:solidFill>
                  <a:schemeClr val="bg1"/>
                </a:solidFill>
              </a:rPr>
              <a:t>m filaments, allowing T</a:t>
            </a:r>
            <a:r>
              <a:rPr lang="en-US" baseline="-25000" dirty="0">
                <a:solidFill>
                  <a:schemeClr val="bg1"/>
                </a:solidFill>
              </a:rPr>
              <a:t>max</a:t>
            </a:r>
            <a:r>
              <a:rPr lang="en-US" dirty="0">
                <a:solidFill>
                  <a:schemeClr val="bg1"/>
                </a:solidFill>
              </a:rPr>
              <a:t> of 890C which gives good protection from both under- and over-temperature processing</a:t>
            </a:r>
          </a:p>
        </p:txBody>
      </p:sp>
      <p:sp>
        <p:nvSpPr>
          <p:cNvPr id="4" name="Slide Number Placeholder 3">
            <a:extLst>
              <a:ext uri="{FF2B5EF4-FFF2-40B4-BE49-F238E27FC236}">
                <a16:creationId xmlns:a16="http://schemas.microsoft.com/office/drawing/2014/main" id="{64110383-C305-388B-FFE3-3C32858ABB89}"/>
              </a:ext>
            </a:extLst>
          </p:cNvPr>
          <p:cNvSpPr>
            <a:spLocks noGrp="1"/>
          </p:cNvSpPr>
          <p:nvPr>
            <p:ph type="sldNum" sz="quarter" idx="12"/>
          </p:nvPr>
        </p:nvSpPr>
        <p:spPr/>
        <p:txBody>
          <a:bodyPr/>
          <a:lstStyle/>
          <a:p>
            <a:fld id="{38E91C1D-DFAA-4E38-AB66-4DFB389F2C8B}" type="slidenum">
              <a:rPr lang="en-US" smtClean="0"/>
              <a:t>4</a:t>
            </a:fld>
            <a:endParaRPr lang="en-US"/>
          </a:p>
        </p:txBody>
      </p:sp>
      <p:pic>
        <p:nvPicPr>
          <p:cNvPr id="5" name="Picture 4">
            <a:extLst>
              <a:ext uri="{FF2B5EF4-FFF2-40B4-BE49-F238E27FC236}">
                <a16:creationId xmlns:a16="http://schemas.microsoft.com/office/drawing/2014/main" id="{C41A3957-6D1D-7B76-2A74-FA13FD54535F}"/>
              </a:ext>
            </a:extLst>
          </p:cNvPr>
          <p:cNvPicPr>
            <a:picLocks noChangeAspect="1"/>
          </p:cNvPicPr>
          <p:nvPr/>
        </p:nvPicPr>
        <p:blipFill>
          <a:blip r:embed="rId2"/>
          <a:stretch>
            <a:fillRect/>
          </a:stretch>
        </p:blipFill>
        <p:spPr>
          <a:xfrm>
            <a:off x="188546" y="1280256"/>
            <a:ext cx="5505548" cy="1869269"/>
          </a:xfrm>
          <a:prstGeom prst="rect">
            <a:avLst/>
          </a:prstGeom>
        </p:spPr>
      </p:pic>
      <p:pic>
        <p:nvPicPr>
          <p:cNvPr id="7" name="Picture 6">
            <a:extLst>
              <a:ext uri="{FF2B5EF4-FFF2-40B4-BE49-F238E27FC236}">
                <a16:creationId xmlns:a16="http://schemas.microsoft.com/office/drawing/2014/main" id="{F58819B1-37FC-7276-863A-92FCA4156906}"/>
              </a:ext>
            </a:extLst>
          </p:cNvPr>
          <p:cNvPicPr>
            <a:picLocks noChangeAspect="1"/>
          </p:cNvPicPr>
          <p:nvPr/>
        </p:nvPicPr>
        <p:blipFill>
          <a:blip r:embed="rId3"/>
          <a:stretch>
            <a:fillRect/>
          </a:stretch>
        </p:blipFill>
        <p:spPr>
          <a:xfrm>
            <a:off x="308758" y="3429000"/>
            <a:ext cx="6331594" cy="3188537"/>
          </a:xfrm>
          <a:prstGeom prst="rect">
            <a:avLst/>
          </a:prstGeom>
        </p:spPr>
      </p:pic>
      <p:pic>
        <p:nvPicPr>
          <p:cNvPr id="9" name="Picture 8">
            <a:extLst>
              <a:ext uri="{FF2B5EF4-FFF2-40B4-BE49-F238E27FC236}">
                <a16:creationId xmlns:a16="http://schemas.microsoft.com/office/drawing/2014/main" id="{BFDEF35C-179F-B811-AC9E-F7B907B8BAEA}"/>
              </a:ext>
            </a:extLst>
          </p:cNvPr>
          <p:cNvPicPr>
            <a:picLocks noChangeAspect="1"/>
          </p:cNvPicPr>
          <p:nvPr/>
        </p:nvPicPr>
        <p:blipFill>
          <a:blip r:embed="rId4"/>
          <a:stretch>
            <a:fillRect/>
          </a:stretch>
        </p:blipFill>
        <p:spPr>
          <a:xfrm>
            <a:off x="7533517" y="1433011"/>
            <a:ext cx="3820283" cy="3077607"/>
          </a:xfrm>
          <a:prstGeom prst="rect">
            <a:avLst/>
          </a:prstGeom>
        </p:spPr>
      </p:pic>
      <p:sp>
        <p:nvSpPr>
          <p:cNvPr id="10" name="Rectangle 9">
            <a:extLst>
              <a:ext uri="{FF2B5EF4-FFF2-40B4-BE49-F238E27FC236}">
                <a16:creationId xmlns:a16="http://schemas.microsoft.com/office/drawing/2014/main" id="{7C839BEC-1A49-4CDA-017A-646AF66E8D5E}"/>
              </a:ext>
            </a:extLst>
          </p:cNvPr>
          <p:cNvSpPr/>
          <p:nvPr/>
        </p:nvSpPr>
        <p:spPr>
          <a:xfrm>
            <a:off x="9204445" y="1878873"/>
            <a:ext cx="1371600" cy="33601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230D061-3AA5-6A5D-169F-B02B53E3AA4D}"/>
              </a:ext>
            </a:extLst>
          </p:cNvPr>
          <p:cNvSpPr txBox="1"/>
          <p:nvPr/>
        </p:nvSpPr>
        <p:spPr>
          <a:xfrm>
            <a:off x="5430850" y="1585481"/>
            <a:ext cx="2419003" cy="1754326"/>
          </a:xfrm>
          <a:prstGeom prst="rect">
            <a:avLst/>
          </a:prstGeom>
          <a:solidFill>
            <a:schemeClr val="accent5"/>
          </a:solidFill>
        </p:spPr>
        <p:txBody>
          <a:bodyPr wrap="square" rtlCol="0">
            <a:spAutoFit/>
          </a:bodyPr>
          <a:lstStyle/>
          <a:p>
            <a:r>
              <a:rPr lang="en-US" dirty="0">
                <a:solidFill>
                  <a:schemeClr val="bg1"/>
                </a:solidFill>
              </a:rPr>
              <a:t>Don’t be afraid of 50 bar OP with Bi-2212!</a:t>
            </a:r>
          </a:p>
          <a:p>
            <a:endParaRPr lang="en-US" dirty="0">
              <a:solidFill>
                <a:schemeClr val="bg1"/>
              </a:solidFill>
            </a:endParaRPr>
          </a:p>
          <a:p>
            <a:r>
              <a:rPr lang="en-US" dirty="0">
                <a:solidFill>
                  <a:schemeClr val="bg1"/>
                </a:solidFill>
              </a:rPr>
              <a:t>13 billets with less variation than is normally seen in REBCO</a:t>
            </a:r>
          </a:p>
        </p:txBody>
      </p:sp>
    </p:spTree>
    <p:extLst>
      <p:ext uri="{BB962C8B-B14F-4D97-AF65-F5344CB8AC3E}">
        <p14:creationId xmlns:p14="http://schemas.microsoft.com/office/powerpoint/2010/main" val="161975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E85C-AFDD-8D5B-8DF6-32BBBDC8A565}"/>
              </a:ext>
            </a:extLst>
          </p:cNvPr>
          <p:cNvSpPr>
            <a:spLocks noGrp="1"/>
          </p:cNvSpPr>
          <p:nvPr>
            <p:ph type="title"/>
          </p:nvPr>
        </p:nvSpPr>
        <p:spPr>
          <a:xfrm>
            <a:off x="281246" y="34925"/>
            <a:ext cx="11647517" cy="1325563"/>
          </a:xfrm>
        </p:spPr>
        <p:txBody>
          <a:bodyPr>
            <a:noAutofit/>
          </a:bodyPr>
          <a:lstStyle/>
          <a:p>
            <a:r>
              <a:rPr lang="en-US" sz="3600" dirty="0"/>
              <a:t>Coil implications: Are short sample properties replicated over km lengths? d2V/dI2 analyses say path to 10 kg coils is open!</a:t>
            </a:r>
          </a:p>
        </p:txBody>
      </p:sp>
      <p:sp>
        <p:nvSpPr>
          <p:cNvPr id="4" name="Slide Number Placeholder 3">
            <a:extLst>
              <a:ext uri="{FF2B5EF4-FFF2-40B4-BE49-F238E27FC236}">
                <a16:creationId xmlns:a16="http://schemas.microsoft.com/office/drawing/2014/main" id="{E4CCEBD4-8825-42AD-16C4-1F3F60FBA6B5}"/>
              </a:ext>
            </a:extLst>
          </p:cNvPr>
          <p:cNvSpPr>
            <a:spLocks noGrp="1"/>
          </p:cNvSpPr>
          <p:nvPr>
            <p:ph type="sldNum" sz="quarter" idx="12"/>
          </p:nvPr>
        </p:nvSpPr>
        <p:spPr/>
        <p:txBody>
          <a:bodyPr/>
          <a:lstStyle/>
          <a:p>
            <a:fld id="{38E91C1D-DFAA-4E38-AB66-4DFB389F2C8B}" type="slidenum">
              <a:rPr lang="en-US" smtClean="0"/>
              <a:t>5</a:t>
            </a:fld>
            <a:endParaRPr lang="en-US"/>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35058" y="1352432"/>
            <a:ext cx="6548762" cy="5012370"/>
          </a:xfrm>
          <a:prstGeom prst="rect">
            <a:avLst/>
          </a:prstGeom>
        </p:spPr>
      </p:pic>
      <p:sp>
        <p:nvSpPr>
          <p:cNvPr id="3" name="TextBox 2"/>
          <p:cNvSpPr txBox="1"/>
          <p:nvPr/>
        </p:nvSpPr>
        <p:spPr>
          <a:xfrm>
            <a:off x="7820009" y="2493329"/>
            <a:ext cx="2325765" cy="369332"/>
          </a:xfrm>
          <a:prstGeom prst="rect">
            <a:avLst/>
          </a:prstGeom>
          <a:solidFill>
            <a:srgbClr val="00B050"/>
          </a:solidFill>
        </p:spPr>
        <p:txBody>
          <a:bodyPr wrap="none" rtlCol="0">
            <a:spAutoFit/>
          </a:bodyPr>
          <a:lstStyle/>
          <a:p>
            <a:r>
              <a:rPr lang="en-US" dirty="0">
                <a:solidFill>
                  <a:schemeClr val="bg1"/>
                </a:solidFill>
              </a:rPr>
              <a:t>Shaon Barua PhD work</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02" y="1119737"/>
            <a:ext cx="4081137" cy="5843771"/>
          </a:xfrm>
          <a:prstGeom prst="rect">
            <a:avLst/>
          </a:prstGeom>
        </p:spPr>
      </p:pic>
      <p:sp>
        <p:nvSpPr>
          <p:cNvPr id="9" name="Rectangle 8"/>
          <p:cNvSpPr/>
          <p:nvPr/>
        </p:nvSpPr>
        <p:spPr>
          <a:xfrm>
            <a:off x="4835058" y="6197615"/>
            <a:ext cx="6387124" cy="646331"/>
          </a:xfrm>
          <a:prstGeom prst="rect">
            <a:avLst/>
          </a:prstGeom>
          <a:solidFill>
            <a:schemeClr val="bg2"/>
          </a:solidFill>
        </p:spPr>
        <p:txBody>
          <a:bodyPr wrap="square" lIns="91440" tIns="45720" rIns="91440" bIns="45720" anchor="t">
            <a:spAutoFit/>
          </a:bodyPr>
          <a:lstStyle/>
          <a:p>
            <a:r>
              <a:rPr lang="en-US" dirty="0">
                <a:latin typeface="Calibri"/>
                <a:ea typeface="Calibri" panose="020F0502020204030204" pitchFamily="34" charset="0"/>
                <a:cs typeface="Calibri"/>
              </a:rPr>
              <a:t>Barua </a:t>
            </a:r>
            <a:r>
              <a:rPr lang="en-US" i="1" dirty="0">
                <a:latin typeface="Calibri"/>
                <a:ea typeface="Calibri" panose="020F0502020204030204" pitchFamily="34" charset="0"/>
                <a:cs typeface="Calibri"/>
              </a:rPr>
              <a:t>et al.</a:t>
            </a:r>
            <a:r>
              <a:rPr lang="en-US" dirty="0">
                <a:latin typeface="Calibri"/>
                <a:ea typeface="Calibri" panose="020F0502020204030204" pitchFamily="34" charset="0"/>
                <a:cs typeface="Calibri"/>
              </a:rPr>
              <a:t>, </a:t>
            </a:r>
            <a:r>
              <a:rPr lang="en-US" i="1" dirty="0">
                <a:latin typeface="Calibri"/>
                <a:ea typeface="Calibri" panose="020F0502020204030204" pitchFamily="34" charset="0"/>
                <a:cs typeface="Calibri"/>
              </a:rPr>
              <a:t>IEEE Trans. Appl. Supercond.</a:t>
            </a:r>
            <a:r>
              <a:rPr lang="en-US" dirty="0">
                <a:latin typeface="Calibri"/>
                <a:ea typeface="Calibri" panose="020F0502020204030204" pitchFamily="34" charset="0"/>
                <a:cs typeface="Calibri"/>
              </a:rPr>
              <a:t>, vol. 31, no. 5, pp. 1–6, Aug. 2021, doi: 10.1109/TASC.2021.3055479, ASC 2022, PhD 2023</a:t>
            </a:r>
            <a:endParaRPr lang="en-US" dirty="0">
              <a:latin typeface="Calibri"/>
              <a:cs typeface="Calibri"/>
            </a:endParaRPr>
          </a:p>
        </p:txBody>
      </p:sp>
    </p:spTree>
    <p:extLst>
      <p:ext uri="{BB962C8B-B14F-4D97-AF65-F5344CB8AC3E}">
        <p14:creationId xmlns:p14="http://schemas.microsoft.com/office/powerpoint/2010/main" val="174406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0DBD-E051-CB61-D631-5E3BB80F0EC7}"/>
              </a:ext>
            </a:extLst>
          </p:cNvPr>
          <p:cNvSpPr>
            <a:spLocks noGrp="1"/>
          </p:cNvSpPr>
          <p:nvPr>
            <p:ph type="title"/>
          </p:nvPr>
        </p:nvSpPr>
        <p:spPr>
          <a:xfrm>
            <a:off x="257695" y="1822"/>
            <a:ext cx="11855975" cy="1325563"/>
          </a:xfrm>
        </p:spPr>
        <p:txBody>
          <a:bodyPr>
            <a:normAutofit/>
          </a:bodyPr>
          <a:lstStyle/>
          <a:p>
            <a:r>
              <a:rPr lang="en-US" sz="3600" b="1" dirty="0">
                <a:solidFill>
                  <a:srgbClr val="C00000"/>
                </a:solidFill>
              </a:rPr>
              <a:t>Area </a:t>
            </a:r>
            <a:r>
              <a:rPr lang="en-US" sz="3600" b="1" dirty="0">
                <a:solidFill>
                  <a:srgbClr val="C00000"/>
                </a:solidFill>
                <a:latin typeface="Symbol" panose="05050102010706020507" pitchFamily="18" charset="2"/>
              </a:rPr>
              <a:t>s/m</a:t>
            </a:r>
            <a:r>
              <a:rPr lang="en-US" sz="3600" b="1" dirty="0">
                <a:solidFill>
                  <a:srgbClr val="C00000"/>
                </a:solidFill>
              </a:rPr>
              <a:t> of disappointing LBL 0.8 mm billet PMM191004 is higher compared to other Engi-Mat wires </a:t>
            </a:r>
          </a:p>
        </p:txBody>
      </p:sp>
      <p:graphicFrame>
        <p:nvGraphicFramePr>
          <p:cNvPr id="3" name="Object 2">
            <a:extLst>
              <a:ext uri="{FF2B5EF4-FFF2-40B4-BE49-F238E27FC236}">
                <a16:creationId xmlns:a16="http://schemas.microsoft.com/office/drawing/2014/main" id="{D6EF1363-E74B-B886-26AF-028168824021}"/>
              </a:ext>
            </a:extLst>
          </p:cNvPr>
          <p:cNvGraphicFramePr>
            <a:graphicFrameLocks noChangeAspect="1"/>
          </p:cNvGraphicFramePr>
          <p:nvPr>
            <p:extLst>
              <p:ext uri="{D42A27DB-BD31-4B8C-83A1-F6EECF244321}">
                <p14:modId xmlns:p14="http://schemas.microsoft.com/office/powerpoint/2010/main" val="245978020"/>
              </p:ext>
            </p:extLst>
          </p:nvPr>
        </p:nvGraphicFramePr>
        <p:xfrm>
          <a:off x="78330" y="1105622"/>
          <a:ext cx="6458860" cy="4942204"/>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3" name="Object 2">
                        <a:extLst>
                          <a:ext uri="{FF2B5EF4-FFF2-40B4-BE49-F238E27FC236}">
                            <a16:creationId xmlns:a16="http://schemas.microsoft.com/office/drawing/2014/main" id="{D6EF1363-E74B-B886-26AF-028168824021}"/>
                          </a:ext>
                        </a:extLst>
                      </p:cNvPr>
                      <p:cNvPicPr/>
                      <p:nvPr/>
                    </p:nvPicPr>
                    <p:blipFill>
                      <a:blip r:embed="rId3"/>
                      <a:stretch>
                        <a:fillRect/>
                      </a:stretch>
                    </p:blipFill>
                    <p:spPr>
                      <a:xfrm>
                        <a:off x="78330" y="1105622"/>
                        <a:ext cx="6458860" cy="4942204"/>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AC7D869F-54BE-0B80-A695-44043C65F6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9053" y="1392599"/>
            <a:ext cx="5942407" cy="4572000"/>
          </a:xfrm>
          <a:prstGeom prst="rect">
            <a:avLst/>
          </a:prstGeom>
        </p:spPr>
      </p:pic>
      <p:sp>
        <p:nvSpPr>
          <p:cNvPr id="5" name="TextBox 4">
            <a:extLst>
              <a:ext uri="{FF2B5EF4-FFF2-40B4-BE49-F238E27FC236}">
                <a16:creationId xmlns:a16="http://schemas.microsoft.com/office/drawing/2014/main" id="{3C9FE7B8-B72D-8E9C-D2A0-52E3CDDCF7B8}"/>
              </a:ext>
            </a:extLst>
          </p:cNvPr>
          <p:cNvSpPr txBox="1"/>
          <p:nvPr/>
        </p:nvSpPr>
        <p:spPr>
          <a:xfrm>
            <a:off x="7619213" y="1128515"/>
            <a:ext cx="2207656" cy="461665"/>
          </a:xfrm>
          <a:prstGeom prst="rect">
            <a:avLst/>
          </a:prstGeom>
          <a:solidFill>
            <a:schemeClr val="accent4"/>
          </a:solidFill>
        </p:spPr>
        <p:txBody>
          <a:bodyPr wrap="none" rtlCol="0">
            <a:spAutoFit/>
          </a:bodyPr>
          <a:lstStyle/>
          <a:p>
            <a:r>
              <a:rPr lang="en-US" sz="2400" dirty="0"/>
              <a:t>PMM191004-08</a:t>
            </a:r>
          </a:p>
        </p:txBody>
      </p:sp>
      <p:sp>
        <p:nvSpPr>
          <p:cNvPr id="6" name="TextBox 5">
            <a:extLst>
              <a:ext uri="{FF2B5EF4-FFF2-40B4-BE49-F238E27FC236}">
                <a16:creationId xmlns:a16="http://schemas.microsoft.com/office/drawing/2014/main" id="{6C403B09-FFBF-EB68-925F-FADA2EC97435}"/>
              </a:ext>
            </a:extLst>
          </p:cNvPr>
          <p:cNvSpPr txBox="1"/>
          <p:nvPr/>
        </p:nvSpPr>
        <p:spPr>
          <a:xfrm>
            <a:off x="7619213" y="5586161"/>
            <a:ext cx="2010562" cy="461665"/>
          </a:xfrm>
          <a:prstGeom prst="rect">
            <a:avLst/>
          </a:prstGeom>
          <a:solidFill>
            <a:schemeClr val="accent6">
              <a:lumMod val="20000"/>
              <a:lumOff val="80000"/>
            </a:schemeClr>
          </a:solidFill>
        </p:spPr>
        <p:txBody>
          <a:bodyPr wrap="square">
            <a:spAutoFit/>
          </a:bodyPr>
          <a:lstStyle/>
          <a:p>
            <a:r>
              <a:rPr lang="en-US" sz="2400" b="1" i="1" dirty="0">
                <a:latin typeface="Symbol" panose="05050102010706020507" pitchFamily="18" charset="2"/>
              </a:rPr>
              <a:t>s/m </a:t>
            </a:r>
            <a:r>
              <a:rPr lang="en-US" sz="2400" b="1" dirty="0">
                <a:latin typeface="Symbol" panose="05050102010706020507" pitchFamily="18" charset="2"/>
              </a:rPr>
              <a:t>= 18.98 %</a:t>
            </a:r>
            <a:endParaRPr lang="en-US" sz="2400" b="1" dirty="0"/>
          </a:p>
        </p:txBody>
      </p:sp>
      <p:sp>
        <p:nvSpPr>
          <p:cNvPr id="7" name="TextBox 6">
            <a:extLst>
              <a:ext uri="{FF2B5EF4-FFF2-40B4-BE49-F238E27FC236}">
                <a16:creationId xmlns:a16="http://schemas.microsoft.com/office/drawing/2014/main" id="{5E0227DC-3939-FCB4-1113-FD9831C7DC3F}"/>
              </a:ext>
            </a:extLst>
          </p:cNvPr>
          <p:cNvSpPr txBox="1"/>
          <p:nvPr/>
        </p:nvSpPr>
        <p:spPr>
          <a:xfrm>
            <a:off x="623455" y="6267896"/>
            <a:ext cx="10798232" cy="369332"/>
          </a:xfrm>
          <a:prstGeom prst="rect">
            <a:avLst/>
          </a:prstGeom>
          <a:solidFill>
            <a:schemeClr val="accent5"/>
          </a:solidFill>
        </p:spPr>
        <p:txBody>
          <a:bodyPr wrap="square" rtlCol="0">
            <a:spAutoFit/>
          </a:bodyPr>
          <a:lstStyle/>
          <a:p>
            <a:pPr algn="ctr"/>
            <a:r>
              <a:rPr lang="en-US" dirty="0">
                <a:solidFill>
                  <a:schemeClr val="bg1"/>
                </a:solidFill>
              </a:rPr>
              <a:t>Much sausaging is built in to as-delivered 2212 wires and is now worth a campaign to remove</a:t>
            </a:r>
          </a:p>
        </p:txBody>
      </p:sp>
      <p:sp>
        <p:nvSpPr>
          <p:cNvPr id="8" name="TextBox 7">
            <a:extLst>
              <a:ext uri="{FF2B5EF4-FFF2-40B4-BE49-F238E27FC236}">
                <a16:creationId xmlns:a16="http://schemas.microsoft.com/office/drawing/2014/main" id="{F1E7B4C6-6ED5-9807-6CD1-76567C2862C2}"/>
              </a:ext>
            </a:extLst>
          </p:cNvPr>
          <p:cNvSpPr txBox="1"/>
          <p:nvPr/>
        </p:nvSpPr>
        <p:spPr>
          <a:xfrm>
            <a:off x="1202248" y="1178123"/>
            <a:ext cx="4394088" cy="369332"/>
          </a:xfrm>
          <a:prstGeom prst="rect">
            <a:avLst/>
          </a:prstGeom>
          <a:solidFill>
            <a:srgbClr val="00B050"/>
          </a:solidFill>
        </p:spPr>
        <p:txBody>
          <a:bodyPr wrap="none" rtlCol="0">
            <a:spAutoFit/>
          </a:bodyPr>
          <a:lstStyle/>
          <a:p>
            <a:r>
              <a:rPr lang="en-US" dirty="0">
                <a:solidFill>
                  <a:schemeClr val="bg1"/>
                </a:solidFill>
              </a:rPr>
              <a:t>Shaon Barua PhD work (wire from Tengming)</a:t>
            </a:r>
          </a:p>
        </p:txBody>
      </p:sp>
      <p:sp>
        <p:nvSpPr>
          <p:cNvPr id="9" name="Rectangle 8">
            <a:extLst>
              <a:ext uri="{FF2B5EF4-FFF2-40B4-BE49-F238E27FC236}">
                <a16:creationId xmlns:a16="http://schemas.microsoft.com/office/drawing/2014/main" id="{E6183FA6-BDEF-F849-56FC-B678522B22B6}"/>
              </a:ext>
            </a:extLst>
          </p:cNvPr>
          <p:cNvSpPr/>
          <p:nvPr/>
        </p:nvSpPr>
        <p:spPr>
          <a:xfrm>
            <a:off x="1936160" y="3402591"/>
            <a:ext cx="1371600" cy="33601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10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0345-DC0B-DCA1-2ACD-7E163F2CED01}"/>
              </a:ext>
            </a:extLst>
          </p:cNvPr>
          <p:cNvSpPr>
            <a:spLocks noGrp="1"/>
          </p:cNvSpPr>
          <p:nvPr>
            <p:ph type="title"/>
          </p:nvPr>
        </p:nvSpPr>
        <p:spPr>
          <a:xfrm>
            <a:off x="224443" y="18255"/>
            <a:ext cx="11837323" cy="1325563"/>
          </a:xfrm>
        </p:spPr>
        <p:txBody>
          <a:bodyPr>
            <a:noAutofit/>
          </a:bodyPr>
          <a:lstStyle/>
          <a:p>
            <a:r>
              <a:rPr lang="en-US" sz="3600" dirty="0"/>
              <a:t>By contrast REBCO CC made to the SAME SPECIFICATION has to deal with large J</a:t>
            </a:r>
            <a:r>
              <a:rPr lang="en-US" sz="3600" baseline="-25000" dirty="0"/>
              <a:t>c</a:t>
            </a:r>
            <a:r>
              <a:rPr lang="en-US" sz="3600" dirty="0"/>
              <a:t>(</a:t>
            </a:r>
            <a:r>
              <a:rPr lang="en-US" sz="3600" dirty="0">
                <a:latin typeface="Symbol" panose="05050102010706020507" pitchFamily="18" charset="2"/>
              </a:rPr>
              <a:t>Q</a:t>
            </a:r>
            <a:r>
              <a:rPr lang="en-US" sz="3600" dirty="0"/>
              <a:t>,B,T) variations and large anisotropy</a:t>
            </a:r>
          </a:p>
        </p:txBody>
      </p:sp>
      <p:sp>
        <p:nvSpPr>
          <p:cNvPr id="4" name="Slide Number Placeholder 3">
            <a:extLst>
              <a:ext uri="{FF2B5EF4-FFF2-40B4-BE49-F238E27FC236}">
                <a16:creationId xmlns:a16="http://schemas.microsoft.com/office/drawing/2014/main" id="{F244B071-19A9-8552-E7ED-111D512A988A}"/>
              </a:ext>
            </a:extLst>
          </p:cNvPr>
          <p:cNvSpPr>
            <a:spLocks noGrp="1"/>
          </p:cNvSpPr>
          <p:nvPr>
            <p:ph type="sldNum" sz="quarter" idx="12"/>
          </p:nvPr>
        </p:nvSpPr>
        <p:spPr>
          <a:xfrm>
            <a:off x="8610600" y="6805238"/>
            <a:ext cx="2743200" cy="365125"/>
          </a:xfrm>
        </p:spPr>
        <p:txBody>
          <a:bodyPr/>
          <a:lstStyle/>
          <a:p>
            <a:fld id="{38E91C1D-DFAA-4E38-AB66-4DFB389F2C8B}" type="slidenum">
              <a:rPr lang="en-US" smtClean="0"/>
              <a:t>7</a:t>
            </a:fld>
            <a:endParaRPr lang="en-US"/>
          </a:p>
        </p:txBody>
      </p:sp>
      <p:pic>
        <p:nvPicPr>
          <p:cNvPr id="8" name="Picture 7">
            <a:extLst>
              <a:ext uri="{FF2B5EF4-FFF2-40B4-BE49-F238E27FC236}">
                <a16:creationId xmlns:a16="http://schemas.microsoft.com/office/drawing/2014/main" id="{2B627FFD-7823-9101-4986-80DCD91A87EC}"/>
              </a:ext>
            </a:extLst>
          </p:cNvPr>
          <p:cNvPicPr>
            <a:picLocks noChangeAspect="1"/>
          </p:cNvPicPr>
          <p:nvPr/>
        </p:nvPicPr>
        <p:blipFill>
          <a:blip r:embed="rId2"/>
          <a:stretch>
            <a:fillRect/>
          </a:stretch>
        </p:blipFill>
        <p:spPr>
          <a:xfrm>
            <a:off x="479573" y="1306607"/>
            <a:ext cx="11232853" cy="5159187"/>
          </a:xfrm>
          <a:prstGeom prst="rect">
            <a:avLst/>
          </a:prstGeom>
        </p:spPr>
      </p:pic>
      <p:sp>
        <p:nvSpPr>
          <p:cNvPr id="9" name="TextBox 8">
            <a:extLst>
              <a:ext uri="{FF2B5EF4-FFF2-40B4-BE49-F238E27FC236}">
                <a16:creationId xmlns:a16="http://schemas.microsoft.com/office/drawing/2014/main" id="{5DEEC308-D372-F71E-EC27-C26D2DFC9982}"/>
              </a:ext>
            </a:extLst>
          </p:cNvPr>
          <p:cNvSpPr txBox="1"/>
          <p:nvPr/>
        </p:nvSpPr>
        <p:spPr>
          <a:xfrm>
            <a:off x="224444" y="5636029"/>
            <a:ext cx="1753985" cy="646331"/>
          </a:xfrm>
          <a:prstGeom prst="rect">
            <a:avLst/>
          </a:prstGeom>
          <a:solidFill>
            <a:srgbClr val="00B0F0"/>
          </a:solidFill>
        </p:spPr>
        <p:txBody>
          <a:bodyPr wrap="square" rtlCol="0">
            <a:spAutoFit/>
          </a:bodyPr>
          <a:lstStyle/>
          <a:p>
            <a:pPr algn="ctr"/>
            <a:r>
              <a:rPr lang="en-US" dirty="0">
                <a:solidFill>
                  <a:schemeClr val="bg1"/>
                </a:solidFill>
              </a:rPr>
              <a:t>Ashleigh Francis unpublished</a:t>
            </a:r>
          </a:p>
        </p:txBody>
      </p:sp>
    </p:spTree>
    <p:extLst>
      <p:ext uri="{BB962C8B-B14F-4D97-AF65-F5344CB8AC3E}">
        <p14:creationId xmlns:p14="http://schemas.microsoft.com/office/powerpoint/2010/main" val="2473216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DB30F4-EDE1-8F0C-CA8B-15504040E63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999EFF8-551A-A567-08E9-06F52B2D2E4D}"/>
              </a:ext>
            </a:extLst>
          </p:cNvPr>
          <p:cNvSpPr>
            <a:spLocks noGrp="1"/>
          </p:cNvSpPr>
          <p:nvPr>
            <p:ph type="sldNum" sz="quarter" idx="12"/>
          </p:nvPr>
        </p:nvSpPr>
        <p:spPr/>
        <p:txBody>
          <a:bodyPr/>
          <a:lstStyle/>
          <a:p>
            <a:fld id="{146EDDE2-92C9-4E68-AE22-C7AD8BF7AF28}" type="slidenum">
              <a:rPr lang="en-US" smtClean="0"/>
              <a:t>8</a:t>
            </a:fld>
            <a:endParaRPr lang="en-US" dirty="0"/>
          </a:p>
        </p:txBody>
      </p:sp>
      <p:pic>
        <p:nvPicPr>
          <p:cNvPr id="6" name="Picture 5">
            <a:extLst>
              <a:ext uri="{FF2B5EF4-FFF2-40B4-BE49-F238E27FC236}">
                <a16:creationId xmlns:a16="http://schemas.microsoft.com/office/drawing/2014/main" id="{2DB9A3BC-A918-A951-C72E-123F561AC39E}"/>
              </a:ext>
            </a:extLst>
          </p:cNvPr>
          <p:cNvPicPr>
            <a:picLocks noChangeAspect="1"/>
          </p:cNvPicPr>
          <p:nvPr/>
        </p:nvPicPr>
        <p:blipFill>
          <a:blip r:embed="rId2"/>
          <a:stretch>
            <a:fillRect/>
          </a:stretch>
        </p:blipFill>
        <p:spPr>
          <a:xfrm>
            <a:off x="0" y="557154"/>
            <a:ext cx="12192000" cy="5743692"/>
          </a:xfrm>
          <a:prstGeom prst="rect">
            <a:avLst/>
          </a:prstGeom>
        </p:spPr>
      </p:pic>
      <p:sp>
        <p:nvSpPr>
          <p:cNvPr id="5" name="TextBox 4">
            <a:extLst>
              <a:ext uri="{FF2B5EF4-FFF2-40B4-BE49-F238E27FC236}">
                <a16:creationId xmlns:a16="http://schemas.microsoft.com/office/drawing/2014/main" id="{1AD85230-75D3-9E8C-6232-F3CF6E1170FF}"/>
              </a:ext>
            </a:extLst>
          </p:cNvPr>
          <p:cNvSpPr txBox="1"/>
          <p:nvPr/>
        </p:nvSpPr>
        <p:spPr>
          <a:xfrm>
            <a:off x="8032865" y="2679874"/>
            <a:ext cx="2734887" cy="923330"/>
          </a:xfrm>
          <a:prstGeom prst="rect">
            <a:avLst/>
          </a:prstGeom>
          <a:solidFill>
            <a:srgbClr val="00B0F0"/>
          </a:solidFill>
        </p:spPr>
        <p:txBody>
          <a:bodyPr wrap="square" rtlCol="0">
            <a:spAutoFit/>
          </a:bodyPr>
          <a:lstStyle/>
          <a:p>
            <a:pPr algn="ctr"/>
            <a:r>
              <a:rPr lang="en-US" dirty="0">
                <a:solidFill>
                  <a:schemeClr val="bg1"/>
                </a:solidFill>
              </a:rPr>
              <a:t>Now at Commonwealth Fusion Systems working on </a:t>
            </a:r>
            <a:r>
              <a:rPr lang="en-US" dirty="0" err="1">
                <a:solidFill>
                  <a:schemeClr val="bg1"/>
                </a:solidFill>
              </a:rPr>
              <a:t>thse</a:t>
            </a:r>
            <a:r>
              <a:rPr lang="en-US" dirty="0">
                <a:solidFill>
                  <a:schemeClr val="bg1"/>
                </a:solidFill>
              </a:rPr>
              <a:t> REBCO magnets</a:t>
            </a:r>
          </a:p>
        </p:txBody>
      </p:sp>
    </p:spTree>
    <p:extLst>
      <p:ext uri="{BB962C8B-B14F-4D97-AF65-F5344CB8AC3E}">
        <p14:creationId xmlns:p14="http://schemas.microsoft.com/office/powerpoint/2010/main" val="99212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2EA9-3555-49E8-B4C6-DD8CA527C8D3}"/>
              </a:ext>
            </a:extLst>
          </p:cNvPr>
          <p:cNvSpPr>
            <a:spLocks noGrp="1"/>
          </p:cNvSpPr>
          <p:nvPr>
            <p:ph type="title"/>
          </p:nvPr>
        </p:nvSpPr>
        <p:spPr>
          <a:xfrm>
            <a:off x="152697" y="45270"/>
            <a:ext cx="11201103" cy="765543"/>
          </a:xfrm>
        </p:spPr>
        <p:txBody>
          <a:bodyPr>
            <a:noAutofit/>
          </a:bodyPr>
          <a:lstStyle/>
          <a:p>
            <a:pPr algn="ctr"/>
            <a:r>
              <a:rPr lang="en-US" sz="3600" dirty="0">
                <a:effectLst>
                  <a:outerShdw blurRad="38100" dist="38100" dir="2700000" algn="tl">
                    <a:srgbClr val="000000">
                      <a:alpha val="43137"/>
                    </a:srgbClr>
                  </a:outerShdw>
                </a:effectLst>
              </a:rPr>
              <a:t>Development of Bi-2212 NMR-type Magnet Technology</a:t>
            </a:r>
          </a:p>
        </p:txBody>
      </p:sp>
      <p:sp>
        <p:nvSpPr>
          <p:cNvPr id="3" name="Content Placeholder 2">
            <a:extLst>
              <a:ext uri="{FF2B5EF4-FFF2-40B4-BE49-F238E27FC236}">
                <a16:creationId xmlns:a16="http://schemas.microsoft.com/office/drawing/2014/main" id="{C1B38F20-1F49-44E0-AD59-42B03F455BEC}"/>
              </a:ext>
            </a:extLst>
          </p:cNvPr>
          <p:cNvSpPr>
            <a:spLocks noGrp="1"/>
          </p:cNvSpPr>
          <p:nvPr>
            <p:ph idx="1"/>
          </p:nvPr>
        </p:nvSpPr>
        <p:spPr>
          <a:xfrm>
            <a:off x="207289" y="3119178"/>
            <a:ext cx="4626054" cy="2449221"/>
          </a:xfrm>
        </p:spPr>
        <p:txBody>
          <a:bodyPr>
            <a:noAutofit/>
          </a:bodyPr>
          <a:lstStyle/>
          <a:p>
            <a:pPr marL="0" indent="0">
              <a:buNone/>
            </a:pPr>
            <a:r>
              <a:rPr lang="en-US" sz="1800" dirty="0"/>
              <a:t>Specs:</a:t>
            </a:r>
          </a:p>
          <a:p>
            <a:r>
              <a:rPr lang="en-US" sz="1800" dirty="0"/>
              <a:t>Two inner coils with Bi-2212, each with </a:t>
            </a:r>
            <a:r>
              <a:rPr lang="en-US" sz="1800" b="1" dirty="0"/>
              <a:t>~800 m of conductor</a:t>
            </a:r>
            <a:r>
              <a:rPr lang="en-US" sz="1800" dirty="0"/>
              <a:t>, 40 mm bore</a:t>
            </a:r>
          </a:p>
          <a:p>
            <a:r>
              <a:rPr lang="en-US" sz="1800" dirty="0"/>
              <a:t>One Bi-2223 coil using 2.6 km conductor</a:t>
            </a:r>
          </a:p>
          <a:p>
            <a:r>
              <a:rPr lang="en-US" sz="1800" dirty="0"/>
              <a:t>Will have compensation and shim coil sets to correct for field errors </a:t>
            </a:r>
          </a:p>
          <a:p>
            <a:r>
              <a:rPr lang="en-US" sz="1800" dirty="0"/>
              <a:t>HTS and LTS coil sets each powered in series (~380 A HTS and ~140 A LTS)</a:t>
            </a:r>
          </a:p>
        </p:txBody>
      </p:sp>
      <p:sp>
        <p:nvSpPr>
          <p:cNvPr id="7" name="Rectangle 6">
            <a:extLst>
              <a:ext uri="{FF2B5EF4-FFF2-40B4-BE49-F238E27FC236}">
                <a16:creationId xmlns:a16="http://schemas.microsoft.com/office/drawing/2014/main" id="{18065E78-D91B-4304-AFD1-2E9FF641F62E}"/>
              </a:ext>
            </a:extLst>
          </p:cNvPr>
          <p:cNvSpPr/>
          <p:nvPr/>
        </p:nvSpPr>
        <p:spPr>
          <a:xfrm flipV="1">
            <a:off x="0" y="845877"/>
            <a:ext cx="12206416"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EA79CF5-09CC-44A6-9C92-AE9E9B0D00A7}"/>
              </a:ext>
            </a:extLst>
          </p:cNvPr>
          <p:cNvSpPr txBox="1"/>
          <p:nvPr/>
        </p:nvSpPr>
        <p:spPr>
          <a:xfrm>
            <a:off x="487286" y="6157673"/>
            <a:ext cx="11497425" cy="430887"/>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Goal: Demonstrate 1.2 GHz (28.2 T) 1 ppm NMR; Grand scheme: develop pathway toward 1.5 GHz</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C2B61DD-FBEB-43AE-8D16-223E6A5CEA1E}"/>
              </a:ext>
            </a:extLst>
          </p:cNvPr>
          <p:cNvSpPr txBox="1"/>
          <p:nvPr/>
        </p:nvSpPr>
        <p:spPr>
          <a:xfrm>
            <a:off x="207289" y="1087853"/>
            <a:ext cx="4706752" cy="2031325"/>
          </a:xfrm>
          <a:prstGeom prst="rect">
            <a:avLst/>
          </a:prstGeom>
          <a:noFill/>
        </p:spPr>
        <p:txBody>
          <a:bodyPr wrap="square" rtlCol="0">
            <a:spAutoFit/>
          </a:bodyPr>
          <a:lstStyle/>
          <a:p>
            <a:pPr marL="285750" indent="-285750">
              <a:buFont typeface="Arial" panose="020B0604020202020204" pitchFamily="34" charset="0"/>
              <a:buChar char="•"/>
              <a:defRPr/>
            </a:pPr>
            <a:r>
              <a:rPr lang="en-US" sz="1800" b="1" dirty="0"/>
              <a:t>Since mid 2022 we have collaborated with OI on the development of a 25 T class compact research magnet</a:t>
            </a:r>
          </a:p>
          <a:p>
            <a:pPr marL="285750" indent="-285750">
              <a:buFont typeface="Arial" panose="020B0604020202020204" pitchFamily="34" charset="0"/>
              <a:buChar char="•"/>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And for longer on a 28 T 1 ppm NIH RO1:</a:t>
            </a:r>
          </a:p>
          <a:p>
            <a:pPr marL="742950" lvl="1" indent="-28575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uses the modified 12 T, 212 mm bore OI (“IMPDAHMA”) LTS outsert magnet  12T/220 mm dia) – formerly 20 T/78mm</a:t>
            </a:r>
          </a:p>
        </p:txBody>
      </p:sp>
      <p:pic>
        <p:nvPicPr>
          <p:cNvPr id="10" name="Picture 9" descr="A screenshot of a computer&#10;&#10;Description automatically generated with medium confidence">
            <a:extLst>
              <a:ext uri="{FF2B5EF4-FFF2-40B4-BE49-F238E27FC236}">
                <a16:creationId xmlns:a16="http://schemas.microsoft.com/office/drawing/2014/main" id="{46C16A86-B7AC-47F5-A308-2D58BB4A4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447" y="1105450"/>
            <a:ext cx="7109697" cy="4168128"/>
          </a:xfrm>
          <a:prstGeom prst="rect">
            <a:avLst/>
          </a:prstGeom>
        </p:spPr>
      </p:pic>
      <p:sp>
        <p:nvSpPr>
          <p:cNvPr id="6" name="Slide Number Placeholder 5">
            <a:extLst>
              <a:ext uri="{FF2B5EF4-FFF2-40B4-BE49-F238E27FC236}">
                <a16:creationId xmlns:a16="http://schemas.microsoft.com/office/drawing/2014/main" id="{8C0B474B-78D0-469F-A5F8-361332CF4D04}"/>
              </a:ext>
            </a:extLst>
          </p:cNvPr>
          <p:cNvSpPr>
            <a:spLocks noGrp="1"/>
          </p:cNvSpPr>
          <p:nvPr>
            <p:ph type="sldNum" sz="quarter" idx="12"/>
          </p:nvPr>
        </p:nvSpPr>
        <p:spPr/>
        <p:txBody>
          <a:bodyPr/>
          <a:lstStyle/>
          <a:p>
            <a:fld id="{38E91C1D-DFAA-4E38-AB66-4DFB389F2C8B}" type="slidenum">
              <a:rPr lang="en-US" smtClean="0"/>
              <a:t>9</a:t>
            </a:fld>
            <a:endParaRPr lang="en-US"/>
          </a:p>
        </p:txBody>
      </p:sp>
      <p:pic>
        <p:nvPicPr>
          <p:cNvPr id="67586" name="Picture 2" descr="Leading provider of high technology products and services for research and  industry - Oxford Instruments">
            <a:extLst>
              <a:ext uri="{FF2B5EF4-FFF2-40B4-BE49-F238E27FC236}">
                <a16:creationId xmlns:a16="http://schemas.microsoft.com/office/drawing/2014/main" id="{E54FC483-566D-41C0-9A44-C0BD55C84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304" y="5403096"/>
            <a:ext cx="1879991" cy="641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CBE32D-962C-5297-53A0-46052B588DEB}"/>
              </a:ext>
            </a:extLst>
          </p:cNvPr>
          <p:cNvSpPr txBox="1"/>
          <p:nvPr/>
        </p:nvSpPr>
        <p:spPr>
          <a:xfrm>
            <a:off x="8884038" y="5530959"/>
            <a:ext cx="3013389" cy="369332"/>
          </a:xfrm>
          <a:prstGeom prst="rect">
            <a:avLst/>
          </a:prstGeom>
          <a:solidFill>
            <a:srgbClr val="00B050"/>
          </a:solidFill>
        </p:spPr>
        <p:txBody>
          <a:bodyPr wrap="none" rtlCol="0">
            <a:spAutoFit/>
          </a:bodyPr>
          <a:lstStyle/>
          <a:p>
            <a:r>
              <a:rPr lang="en-US" dirty="0">
                <a:solidFill>
                  <a:schemeClr val="bg1"/>
                </a:solidFill>
              </a:rPr>
              <a:t>Trociewitz, Davis, Kim, Bosque</a:t>
            </a:r>
          </a:p>
        </p:txBody>
      </p:sp>
    </p:spTree>
    <p:extLst>
      <p:ext uri="{BB962C8B-B14F-4D97-AF65-F5344CB8AC3E}">
        <p14:creationId xmlns:p14="http://schemas.microsoft.com/office/powerpoint/2010/main" val="210822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4.2"/>
</p:tagLst>
</file>

<file path=ppt/tags/tag2.xml><?xml version="1.0" encoding="utf-8"?>
<p:tagLst xmlns:a="http://schemas.openxmlformats.org/drawingml/2006/main" xmlns:r="http://schemas.openxmlformats.org/officeDocument/2006/relationships" xmlns:p="http://schemas.openxmlformats.org/presentationml/2006/main">
  <p:tag name="TIMING" val="|13.3|9.3|19.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7877</TotalTime>
  <Words>2509</Words>
  <Application>Microsoft Office PowerPoint</Application>
  <PresentationFormat>Widescreen</PresentationFormat>
  <Paragraphs>296</Paragraphs>
  <Slides>18</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vt:lpstr>
      <vt:lpstr>Calibri</vt:lpstr>
      <vt:lpstr>Calibri Light</vt:lpstr>
      <vt:lpstr>Cambria Math</vt:lpstr>
      <vt:lpstr>Roboto</vt:lpstr>
      <vt:lpstr>Symbol</vt:lpstr>
      <vt:lpstr>1_Office Theme</vt:lpstr>
      <vt:lpstr>Graph</vt:lpstr>
      <vt:lpstr>Bi-2212 Conductor and Coil Technology at ASC </vt:lpstr>
      <vt:lpstr>Messages</vt:lpstr>
      <vt:lpstr>Bi-2212 Wire Technology is Versatile:  10 kg scale is delivering single piece lengths of up to 1.2 km of 55 and 85 x 18 at 1 mm dia.</vt:lpstr>
      <vt:lpstr>Tradeoffs of architecture, filament size and resilience to small fluctuations in Tmax and tmelt</vt:lpstr>
      <vt:lpstr>Coil implications: Are short sample properties replicated over km lengths? d2V/dI2 analyses say path to 10 kg coils is open!</vt:lpstr>
      <vt:lpstr>Area s/m of disappointing LBL 0.8 mm billet PMM191004 is higher compared to other Engi-Mat wires </vt:lpstr>
      <vt:lpstr>By contrast REBCO CC made to the SAME SPECIFICATION has to deal with large Jc(Q,B,T) variations and large anisotropy</vt:lpstr>
      <vt:lpstr>PowerPoint Presentation</vt:lpstr>
      <vt:lpstr>Development of Bi-2212 NMR-type Magnet Technology</vt:lpstr>
      <vt:lpstr>Many test coils, many post mortems:  our standard PUP has ~200m 1 mm dia wire</vt:lpstr>
      <vt:lpstr>Internal cracking suggests Pup-9 Coil Partially Decoupled</vt:lpstr>
      <vt:lpstr>PowerPoint Presentation</vt:lpstr>
      <vt:lpstr>PUP 10 had a more optimum placement of the bands</vt:lpstr>
      <vt:lpstr>Most Recent Coil “Cryo-4” current champion coil</vt:lpstr>
      <vt:lpstr>Defeating “thermodynamic” leaks: A New Braiding Machine at the ASC</vt:lpstr>
      <vt:lpstr>Does 2212 have to be used only at 4.2K?</vt:lpstr>
      <vt:lpstr>Future Opportunities</vt:lpstr>
      <vt:lpstr>Driving questions for Bi-2212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Outstanding Proposals</dc:title>
  <dc:creator>Ulf Trociewitz</dc:creator>
  <cp:lastModifiedBy>David Larbalestier</cp:lastModifiedBy>
  <cp:revision>52</cp:revision>
  <cp:lastPrinted>2023-03-07T14:39:26Z</cp:lastPrinted>
  <dcterms:created xsi:type="dcterms:W3CDTF">2021-07-12T17:02:33Z</dcterms:created>
  <dcterms:modified xsi:type="dcterms:W3CDTF">2023-03-22T12:32:12Z</dcterms:modified>
</cp:coreProperties>
</file>