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4"/>
  </p:notesMasterIdLst>
  <p:handoutMasterIdLst>
    <p:handoutMasterId r:id="rId25"/>
  </p:handoutMasterIdLst>
  <p:sldIdLst>
    <p:sldId id="256" r:id="rId2"/>
    <p:sldId id="769" r:id="rId3"/>
    <p:sldId id="790" r:id="rId4"/>
    <p:sldId id="784" r:id="rId5"/>
    <p:sldId id="791" r:id="rId6"/>
    <p:sldId id="785" r:id="rId7"/>
    <p:sldId id="788" r:id="rId8"/>
    <p:sldId id="786" r:id="rId9"/>
    <p:sldId id="787" r:id="rId10"/>
    <p:sldId id="793" r:id="rId11"/>
    <p:sldId id="775" r:id="rId12"/>
    <p:sldId id="776" r:id="rId13"/>
    <p:sldId id="779" r:id="rId14"/>
    <p:sldId id="781" r:id="rId15"/>
    <p:sldId id="774" r:id="rId16"/>
    <p:sldId id="782" r:id="rId17"/>
    <p:sldId id="778" r:id="rId18"/>
    <p:sldId id="780" r:id="rId19"/>
    <p:sldId id="794" r:id="rId20"/>
    <p:sldId id="789" r:id="rId21"/>
    <p:sldId id="795" r:id="rId22"/>
    <p:sldId id="783"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Fajardo, Laura" initials="GFL" lastIdx="1" clrIdx="0">
    <p:extLst>
      <p:ext uri="{19B8F6BF-5375-455C-9EA6-DF929625EA0E}">
        <p15:presenceInfo xmlns:p15="http://schemas.microsoft.com/office/powerpoint/2012/main" userId="S-1-5-21-1715567821-1060284298-725345543-59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497D"/>
    <a:srgbClr val="072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6"/>
    <p:restoredTop sz="94674"/>
  </p:normalViewPr>
  <p:slideViewPr>
    <p:cSldViewPr snapToGrid="0" snapToObjects="1">
      <p:cViewPr varScale="1">
        <p:scale>
          <a:sx n="53" d="100"/>
          <a:sy n="53" d="100"/>
        </p:scale>
        <p:origin x="678"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4A44D-F9FB-F341-B4CB-D8DF2408A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EE71D3-F16E-C74A-B850-2EBECCB97E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8E4D7-26F9-5244-A705-35723188DE87}" type="datetimeFigureOut">
              <a:rPr lang="en-US" smtClean="0"/>
              <a:t>3/22/2023</a:t>
            </a:fld>
            <a:endParaRPr lang="en-US"/>
          </a:p>
        </p:txBody>
      </p:sp>
      <p:sp>
        <p:nvSpPr>
          <p:cNvPr id="4" name="Footer Placeholder 3">
            <a:extLst>
              <a:ext uri="{FF2B5EF4-FFF2-40B4-BE49-F238E27FC236}">
                <a16:creationId xmlns:a16="http://schemas.microsoft.com/office/drawing/2014/main" id="{59B42848-1C1B-3C47-B06A-D6323FB4D1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15902C-9A6D-9449-A842-0E9EEAB4E0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DA1B12-0D4C-8748-A5BF-F4746E4F220E}" type="slidenum">
              <a:rPr lang="en-US" smtClean="0"/>
              <a:t>‹#›</a:t>
            </a:fld>
            <a:endParaRPr lang="en-US"/>
          </a:p>
        </p:txBody>
      </p:sp>
    </p:spTree>
    <p:extLst>
      <p:ext uri="{BB962C8B-B14F-4D97-AF65-F5344CB8AC3E}">
        <p14:creationId xmlns:p14="http://schemas.microsoft.com/office/powerpoint/2010/main" val="346452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9" name="Shape 10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1963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2730559" y="-285258"/>
            <a:ext cx="18896263" cy="14275987"/>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92"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625" y="-1"/>
            <a:ext cx="24518542" cy="16929506"/>
          </a:xfrm>
          <a:prstGeom prst="rect">
            <a:avLst/>
          </a:prstGeom>
          <a:ln w="12700">
            <a:miter lim="400000"/>
          </a:ln>
        </p:spPr>
      </p:pic>
      <p:sp>
        <p:nvSpPr>
          <p:cNvPr id="95"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6"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8"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00"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idx="1" hasCustomPrompt="1"/>
          </p:nvPr>
        </p:nvSpPr>
        <p:spPr>
          <a:prstGeom prst="rect">
            <a:avLst/>
          </a:prstGeom>
        </p:spPr>
        <p:txBody>
          <a:bodyPr>
            <a:normAutofit/>
          </a:bodyPr>
          <a:lstStyle>
            <a:lvl1pPr indent="-522000">
              <a:defRPr sz="6000"/>
            </a:lvl1pPr>
            <a:lvl2pPr marL="977648" indent="-520448">
              <a:buFont typeface="Wingdings" panose="05000000000000000000" pitchFamily="2" charset="2"/>
              <a:buChar char="§"/>
              <a:defRPr sz="5400"/>
            </a:lvl2pPr>
            <a:lvl3pPr>
              <a:defRPr sz="4800"/>
            </a:lvl3pPr>
            <a:lvl4pPr marL="1754777" indent="-522000">
              <a:buFont typeface="Wingdings" panose="05000000000000000000" pitchFamily="2" charset="2"/>
              <a:buChar char="§"/>
              <a:defRPr sz="4400"/>
            </a:lvl4pPr>
            <a:lvl5pPr marL="2281428" indent="-452628">
              <a:buFont typeface="Arial" panose="020B0604020202020204" pitchFamily="34" charset="0"/>
              <a:buChar char="•"/>
              <a:defRPr sz="4400"/>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 name="Footer Placeholder 1">
            <a:extLst>
              <a:ext uri="{FF2B5EF4-FFF2-40B4-BE49-F238E27FC236}">
                <a16:creationId xmlns:a16="http://schemas.microsoft.com/office/drawing/2014/main" id="{994E1FD9-5A01-6048-A7ED-2AFE9F4960F9}"/>
              </a:ext>
            </a:extLst>
          </p:cNvPr>
          <p:cNvSpPr>
            <a:spLocks noGrp="1"/>
          </p:cNvSpPr>
          <p:nvPr>
            <p:ph type="ftr" sz="quarter" idx="10"/>
          </p:nvPr>
        </p:nvSpPr>
        <p:spPr>
          <a:xfrm>
            <a:off x="8077200" y="12712700"/>
            <a:ext cx="8229600" cy="730250"/>
          </a:xfrm>
          <a:prstGeom prst="rect">
            <a:avLst/>
          </a:prstGeom>
        </p:spPr>
        <p:txBody>
          <a:bodyPr/>
          <a:lstStyle>
            <a:lvl1pPr>
              <a:defRPr sz="2400">
                <a:solidFill>
                  <a:schemeClr val="bg1"/>
                </a:solidFill>
              </a:defRPr>
            </a:lvl1pPr>
          </a:lstStyle>
          <a:p>
            <a:r>
              <a:rPr lang="en-US"/>
              <a:t>US-MDP 2023. Session: Bi-2212</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7" y="3"/>
            <a:ext cx="24383994" cy="17990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5293115" y="2"/>
            <a:ext cx="16830906" cy="1769328"/>
          </a:xfrm>
        </p:spPr>
        <p:txBody>
          <a:bodyPr>
            <a:normAutofit/>
          </a:bodyPr>
          <a:lstStyle>
            <a:lvl1pPr algn="ctr">
              <a:defRPr sz="8000">
                <a:solidFill>
                  <a:schemeClr val="bg1"/>
                </a:solidFill>
                <a:latin typeface="Calibri" panose="020F0502020204030204" pitchFamily="34" charset="0"/>
              </a:defRPr>
            </a:lvl1pPr>
          </a:lstStyle>
          <a:p>
            <a:r>
              <a:rPr lang="en-US" dirty="0"/>
              <a:t>Click to edit Master title style</a:t>
            </a:r>
          </a:p>
        </p:txBody>
      </p:sp>
      <p:pic>
        <p:nvPicPr>
          <p:cNvPr id="5" name="Picture 4"/>
          <p:cNvPicPr>
            <a:picLocks noChangeAspect="1"/>
          </p:cNvPicPr>
          <p:nvPr userDrawn="1"/>
        </p:nvPicPr>
        <p:blipFill>
          <a:blip r:embed="rId2"/>
          <a:stretch>
            <a:fillRect/>
          </a:stretch>
        </p:blipFill>
        <p:spPr>
          <a:xfrm>
            <a:off x="213367" y="124692"/>
            <a:ext cx="4113310" cy="1496932"/>
          </a:xfrm>
          <a:prstGeom prst="rect">
            <a:avLst/>
          </a:prstGeom>
        </p:spPr>
      </p:pic>
      <p:sp>
        <p:nvSpPr>
          <p:cNvPr id="8" name="Shape 71"/>
          <p:cNvSpPr/>
          <p:nvPr userDrawn="1"/>
        </p:nvSpPr>
        <p:spPr>
          <a:xfrm flipV="1">
            <a:off x="5293112" y="0"/>
            <a:ext cx="4248" cy="1828800"/>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91438" rIns="91438"/>
          <a:lstStyle/>
          <a:p>
            <a:endParaRPr sz="3600"/>
          </a:p>
        </p:txBody>
      </p:sp>
      <p:sp>
        <p:nvSpPr>
          <p:cNvPr id="6" name="Slide Number Placeholder 5"/>
          <p:cNvSpPr>
            <a:spLocks noGrp="1"/>
          </p:cNvSpPr>
          <p:nvPr>
            <p:ph type="sldNum" sz="quarter" idx="12"/>
          </p:nvPr>
        </p:nvSpPr>
        <p:spPr>
          <a:xfrm>
            <a:off x="23746365" y="12963747"/>
            <a:ext cx="444348" cy="492438"/>
          </a:xfrm>
        </p:spPr>
        <p:txBody>
          <a:bodyPr/>
          <a:lstStyle/>
          <a:p>
            <a:fld id="{D260E43B-7F43-FA45-AAB7-E054FD6CC4E3}" type="slidenum">
              <a:rPr lang="en-US" smtClean="0"/>
              <a:t>‹#›</a:t>
            </a:fld>
            <a:endParaRPr lang="en-US" dirty="0"/>
          </a:p>
        </p:txBody>
      </p:sp>
      <p:pic>
        <p:nvPicPr>
          <p:cNvPr id="7" name="Picture 12" descr="Afbeeldingsresultaat voor lbl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268168" y="193288"/>
            <a:ext cx="1937412" cy="13827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11459184" y="12859967"/>
            <a:ext cx="2735044" cy="584775"/>
          </a:xfrm>
          <a:prstGeom prst="rect">
            <a:avLst/>
          </a:prstGeom>
          <a:noFill/>
        </p:spPr>
        <p:txBody>
          <a:bodyPr wrap="none" rtlCol="0">
            <a:spAutoFit/>
          </a:bodyPr>
          <a:lstStyle/>
          <a:p>
            <a:r>
              <a:rPr lang="en-US" sz="3200" dirty="0">
                <a:solidFill>
                  <a:schemeClr val="bg1"/>
                </a:solidFill>
              </a:rPr>
              <a:t>M. </a:t>
            </a:r>
            <a:r>
              <a:rPr lang="en-US" sz="3200" dirty="0" err="1">
                <a:solidFill>
                  <a:schemeClr val="bg1"/>
                </a:solidFill>
              </a:rPr>
              <a:t>Marchevsky</a:t>
            </a:r>
            <a:endParaRPr lang="en-US" sz="3200" dirty="0">
              <a:solidFill>
                <a:schemeClr val="bg1"/>
              </a:solidFill>
            </a:endParaRPr>
          </a:p>
        </p:txBody>
      </p:sp>
    </p:spTree>
    <p:extLst>
      <p:ext uri="{BB962C8B-B14F-4D97-AF65-F5344CB8AC3E}">
        <p14:creationId xmlns:p14="http://schemas.microsoft.com/office/powerpoint/2010/main" val="1795716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3" name="RGB_White-Seal_White-Mark_SC_Horizontal–400dpi.png" descr="RGB_White-Seal_White-Mark_SC_Horizontal–400dpi.png"/>
          <p:cNvPicPr>
            <a:picLocks noChangeAspect="1"/>
          </p:cNvPicPr>
          <p:nvPr/>
        </p:nvPicPr>
        <p:blipFill>
          <a:blip r:embed="rId5"/>
          <a:stretch>
            <a:fillRect/>
          </a:stretch>
        </p:blipFill>
        <p:spPr>
          <a:xfrm>
            <a:off x="379474" y="12883246"/>
            <a:ext cx="3140937" cy="527230"/>
          </a:xfrm>
          <a:prstGeom prst="rect">
            <a:avLst/>
          </a:prstGeom>
          <a:ln w="12700">
            <a:miter lim="400000"/>
          </a:ln>
        </p:spPr>
      </p:pic>
      <p:sp>
        <p:nvSpPr>
          <p:cNvPr id="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5" name="image3.png" descr="image3.png"/>
          <p:cNvPicPr>
            <a:picLocks noChangeAspect="1"/>
          </p:cNvPicPr>
          <p:nvPr/>
        </p:nvPicPr>
        <p:blipFill>
          <a:blip r:embed="rId6"/>
          <a:stretch>
            <a:fillRect/>
          </a:stretch>
        </p:blipFill>
        <p:spPr>
          <a:xfrm>
            <a:off x="161229" y="249093"/>
            <a:ext cx="4645210" cy="1667633"/>
          </a:xfrm>
          <a:prstGeom prst="rect">
            <a:avLst/>
          </a:prstGeom>
          <a:ln w="12700">
            <a:miter lim="400000"/>
          </a:ln>
        </p:spPr>
      </p:pic>
      <p:sp>
        <p:nvSpPr>
          <p:cNvPr id="6" name="Line"/>
          <p:cNvSpPr/>
          <p:nvPr/>
        </p:nvSpPr>
        <p:spPr>
          <a:xfrm flipV="1">
            <a:off x="5032281" y="181651"/>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7" name="Title Text"/>
          <p:cNvSpPr txBox="1">
            <a:spLocks noGrp="1"/>
          </p:cNvSpPr>
          <p:nvPr>
            <p:ph type="title"/>
          </p:nvPr>
        </p:nvSpPr>
        <p:spPr>
          <a:xfrm>
            <a:off x="5310554" y="-25400"/>
            <a:ext cx="19107378" cy="2213071"/>
          </a:xfrm>
          <a:prstGeom prst="rect">
            <a:avLst/>
          </a:prstGeom>
          <a:solidFill>
            <a:srgbClr val="1F497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703555" y="2612015"/>
            <a:ext cx="22270530" cy="9051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2pPr marL="977648" indent="-520448"/>
            <a:lvl3pPr marL="1388423" indent="-474023"/>
            <a:lvl4pPr marL="1754777" indent="-383177"/>
            <a:lvl5pPr marL="2281428" indent="-452628"/>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 name="Footer Placeholder 11">
            <a:extLst>
              <a:ext uri="{FF2B5EF4-FFF2-40B4-BE49-F238E27FC236}">
                <a16:creationId xmlns:a16="http://schemas.microsoft.com/office/drawing/2014/main" id="{FF9F4FF4-AE5A-EA4E-87EE-2568EF9A8AAE}"/>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600">
                <a:solidFill>
                  <a:schemeClr val="bg1"/>
                </a:solidFill>
              </a:defRPr>
            </a:lvl1pPr>
          </a:lstStyle>
          <a:p>
            <a:r>
              <a:rPr lang="en-US"/>
              <a:t>US-MDP 2023. Session: Bi-2212</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Microsoft_PowerPoint_Slide1.sldx"/><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package" Target="../embeddings/Microsoft_PowerPoint_Slide3.sldx"/><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3324225" y="7846828"/>
            <a:ext cx="18040350" cy="5869172"/>
          </a:xfrm>
          <a:prstGeom prst="rect">
            <a:avLst/>
          </a:prstGeom>
          <a:solidFill>
            <a:srgbClr val="1F497D">
              <a:alpha val="48000"/>
            </a:srgbClr>
          </a:solidFill>
        </p:spPr>
        <p:txBody>
          <a:bodyPr>
            <a:normAutofit/>
          </a:bodyPr>
          <a:lstStyle/>
          <a:p>
            <a:pPr>
              <a:spcAft>
                <a:spcPts val="1800"/>
              </a:spcAft>
            </a:pPr>
            <a:r>
              <a:rPr lang="en-US" sz="3600" dirty="0"/>
              <a:t>Laura Garcia Fajardo</a:t>
            </a:r>
            <a:r>
              <a:rPr lang="en-US" sz="3600" baseline="30000" dirty="0"/>
              <a:t>(1)</a:t>
            </a:r>
            <a:r>
              <a:rPr lang="en-US" sz="3600" dirty="0"/>
              <a:t> on behalf of the Bi-2212 collaboration group from LBNL and NHMFL</a:t>
            </a:r>
          </a:p>
          <a:p>
            <a:pPr>
              <a:spcAft>
                <a:spcPts val="1800"/>
              </a:spcAft>
            </a:pPr>
            <a:r>
              <a:rPr lang="en-US" sz="3600" b="1" baseline="30000" dirty="0"/>
              <a:t>1</a:t>
            </a:r>
            <a:r>
              <a:rPr lang="en-US" sz="3600" b="1" dirty="0"/>
              <a:t>Lawrence Berkeley National Laboratory (LBNL), Berkeley, CA, United States</a:t>
            </a:r>
            <a:endParaRPr lang="en-US" sz="3600" dirty="0"/>
          </a:p>
          <a:p>
            <a:pPr>
              <a:spcBef>
                <a:spcPts val="0"/>
              </a:spcBef>
            </a:pPr>
            <a:r>
              <a:rPr lang="en-US" sz="3600" dirty="0"/>
              <a:t>Special thanks and recognition to Mechanical Technicians from LBNL: </a:t>
            </a:r>
          </a:p>
          <a:p>
            <a:pPr>
              <a:spcBef>
                <a:spcPts val="0"/>
              </a:spcBef>
              <a:spcAft>
                <a:spcPts val="1200"/>
              </a:spcAft>
            </a:pPr>
            <a:r>
              <a:rPr lang="en-US" sz="3600" dirty="0"/>
              <a:t>Mark </a:t>
            </a:r>
            <a:r>
              <a:rPr lang="en-US" sz="3600" dirty="0" err="1"/>
              <a:t>Krutulis</a:t>
            </a:r>
            <a:r>
              <a:rPr lang="en-US" sz="3600" dirty="0"/>
              <a:t>, Chet Spencer and Derek </a:t>
            </a:r>
            <a:r>
              <a:rPr lang="en-US" sz="3600" dirty="0" err="1"/>
              <a:t>Hochvert</a:t>
            </a:r>
            <a:r>
              <a:rPr lang="en-US" sz="3600" dirty="0"/>
              <a:t> for their help and dedication during the fabrication process of our Bi-2212 </a:t>
            </a:r>
            <a:r>
              <a:rPr lang="en-US" sz="3600"/>
              <a:t>CCT coils</a:t>
            </a:r>
            <a:endParaRPr lang="en-US" sz="3600" dirty="0"/>
          </a:p>
          <a:p>
            <a:r>
              <a:rPr lang="en-GB" sz="2800" b="1" dirty="0"/>
              <a:t>U.S. Magnet Development Program Collaboration Meeting (MDP-2023)</a:t>
            </a:r>
          </a:p>
          <a:p>
            <a:r>
              <a:rPr lang="en-GB" sz="2800" b="1" dirty="0"/>
              <a:t>Brookhaven National Laboratory (BNL), Upton, NY, United States </a:t>
            </a:r>
          </a:p>
          <a:p>
            <a:r>
              <a:rPr lang="en-GB" sz="2800" b="1" dirty="0"/>
              <a:t>03/22/2023</a:t>
            </a:r>
          </a:p>
        </p:txBody>
      </p:sp>
      <p:sp>
        <p:nvSpPr>
          <p:cNvPr id="1012" name="High Field Magnet Technology…"/>
          <p:cNvSpPr txBox="1"/>
          <p:nvPr/>
        </p:nvSpPr>
        <p:spPr>
          <a:xfrm>
            <a:off x="1056132" y="5949638"/>
            <a:ext cx="22271736" cy="1215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a:spAutoFit/>
          </a:bodyPr>
          <a:lstStyle>
            <a:lvl1pPr algn="ctr">
              <a:defRPr sz="6700">
                <a:solidFill>
                  <a:srgbClr val="FFFFFF"/>
                </a:solidFill>
                <a:latin typeface="Franklin Gothic Book"/>
                <a:ea typeface="Franklin Gothic Book"/>
                <a:cs typeface="Franklin Gothic Book"/>
                <a:sym typeface="Franklin Gothic Book"/>
              </a:defRPr>
            </a:lvl1pPr>
          </a:lstStyle>
          <a:p>
            <a:pPr>
              <a:spcAft>
                <a:spcPts val="2400"/>
              </a:spcAft>
            </a:pPr>
            <a:r>
              <a:rPr lang="en-US" b="1" dirty="0"/>
              <a:t>Bi2212 canted-cosine-theta (CCT) coil design and fabrication</a:t>
            </a:r>
            <a:endParaRPr lang="en-GB"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chemeClr val="bg1"/>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1008728" y="4277807"/>
            <a:ext cx="21295229" cy="6822584"/>
          </a:xfrm>
        </p:spPr>
        <p:txBody>
          <a:bodyPr>
            <a:normAutofit/>
          </a:bodyPr>
          <a:lstStyle/>
          <a:p>
            <a:pPr>
              <a:spcAft>
                <a:spcPts val="6000"/>
              </a:spcAft>
            </a:pPr>
            <a:r>
              <a:rPr lang="en-US" u="sng" dirty="0">
                <a:solidFill>
                  <a:schemeClr val="bg1">
                    <a:lumMod val="65000"/>
                  </a:schemeClr>
                </a:solidFill>
              </a:rPr>
              <a:t>BIN5a</a:t>
            </a:r>
            <a:r>
              <a:rPr lang="en-US" dirty="0">
                <a:solidFill>
                  <a:schemeClr val="bg1">
                    <a:lumMod val="65000"/>
                  </a:schemeClr>
                </a:solidFill>
              </a:rPr>
              <a:t>: first demonstration of high current in a Bi-2212 CCT coil</a:t>
            </a:r>
          </a:p>
          <a:p>
            <a:pPr>
              <a:spcAft>
                <a:spcPts val="6000"/>
              </a:spcAft>
            </a:pPr>
            <a:r>
              <a:rPr lang="en-US" u="sng" dirty="0">
                <a:solidFill>
                  <a:schemeClr val="bg1">
                    <a:lumMod val="65000"/>
                  </a:schemeClr>
                </a:solidFill>
              </a:rPr>
              <a:t>BIN5c</a:t>
            </a:r>
            <a:r>
              <a:rPr lang="en-US" dirty="0">
                <a:solidFill>
                  <a:schemeClr val="bg1">
                    <a:lumMod val="65000"/>
                  </a:schemeClr>
                </a:solidFill>
              </a:rPr>
              <a:t>: first tested Bi-2212 CCT dipole magnet</a:t>
            </a:r>
          </a:p>
          <a:p>
            <a:pPr>
              <a:spcAft>
                <a:spcPts val="6000"/>
              </a:spcAft>
            </a:pPr>
            <a:r>
              <a:rPr lang="en-US" u="sng" dirty="0"/>
              <a:t>BiCCT1</a:t>
            </a:r>
            <a:r>
              <a:rPr lang="en-US" dirty="0"/>
              <a:t>: first ~1m long Bi-2212 dipole magnet to be fabricated</a:t>
            </a:r>
          </a:p>
          <a:p>
            <a:pPr>
              <a:spcAft>
                <a:spcPts val="6000"/>
              </a:spcAft>
            </a:pPr>
            <a:r>
              <a:rPr lang="en-US" dirty="0">
                <a:solidFill>
                  <a:schemeClr val="bg1">
                    <a:lumMod val="65000"/>
                  </a:schemeClr>
                </a:solidFill>
              </a:rPr>
              <a:t>Preliminary plans for </a:t>
            </a:r>
            <a:r>
              <a:rPr lang="en-US" u="sng" dirty="0">
                <a:solidFill>
                  <a:schemeClr val="bg1">
                    <a:lumMod val="65000"/>
                  </a:schemeClr>
                </a:solidFill>
              </a:rPr>
              <a:t>BiCCT2</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7853902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a:xfrm>
            <a:off x="5103628" y="-25400"/>
            <a:ext cx="19314304" cy="2213071"/>
          </a:xfrm>
        </p:spPr>
        <p:txBody>
          <a:bodyPr>
            <a:noAutofit/>
          </a:bodyPr>
          <a:lstStyle/>
          <a:p>
            <a:pPr algn="just"/>
            <a:r>
              <a:rPr lang="en-US" sz="4800" dirty="0"/>
              <a:t>BiCCT1 is the first ~1m long Bi-2212 dipole magnet to be fabricated. One of its main goals is to be tested in a hybrid configuration inside CCT6</a:t>
            </a:r>
            <a:endParaRPr lang="en-US" sz="4800" dirty="0">
              <a:solidFill>
                <a:schemeClr val="bg1"/>
              </a:solidFill>
            </a:endParaRP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
        <p:nvSpPr>
          <p:cNvPr id="8" name="Text Placeholder 3">
            <a:extLst>
              <a:ext uri="{FF2B5EF4-FFF2-40B4-BE49-F238E27FC236}">
                <a16:creationId xmlns:a16="http://schemas.microsoft.com/office/drawing/2014/main" id="{E8B0D250-A94B-48BB-983C-018F8E278484}"/>
              </a:ext>
            </a:extLst>
          </p:cNvPr>
          <p:cNvSpPr txBox="1">
            <a:spLocks/>
          </p:cNvSpPr>
          <p:nvPr/>
        </p:nvSpPr>
        <p:spPr>
          <a:xfrm>
            <a:off x="552978" y="2512974"/>
            <a:ext cx="12423387" cy="7755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Autofit/>
          </a:bodyPr>
          <a:lstStyle>
            <a:lvl1pPr marL="103603" marR="0" indent="-522000" algn="l" defTabSz="914400" rtl="0" latinLnBrk="0">
              <a:lnSpc>
                <a:spcPct val="100000"/>
              </a:lnSpc>
              <a:spcBef>
                <a:spcPts val="1100"/>
              </a:spcBef>
              <a:spcAft>
                <a:spcPts val="0"/>
              </a:spcAft>
              <a:buClrTx/>
              <a:buSzPct val="100000"/>
              <a:buFont typeface="Arial"/>
              <a:buChar char="•"/>
              <a:tabLst/>
              <a:defRPr sz="60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Wingdings" panose="05000000000000000000" pitchFamily="2" charset="2"/>
              <a:buChar char="§"/>
              <a:tabLst/>
              <a:defRPr sz="5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8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522000" algn="l" defTabSz="914400" rtl="0" latinLnBrk="0">
              <a:lnSpc>
                <a:spcPct val="100000"/>
              </a:lnSpc>
              <a:spcBef>
                <a:spcPts val="1100"/>
              </a:spcBef>
              <a:spcAft>
                <a:spcPts val="0"/>
              </a:spcAft>
              <a:buClrTx/>
              <a:buSzPct val="100000"/>
              <a:buFont typeface="Wingdings" panose="05000000000000000000" pitchFamily="2" charset="2"/>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panose="020B0604020202020204" pitchFamily="34" charset="0"/>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marL="481013" indent="-481013" algn="just" hangingPunct="1">
              <a:spcBef>
                <a:spcPts val="0"/>
              </a:spcBef>
              <a:spcAft>
                <a:spcPts val="600"/>
              </a:spcAft>
              <a:buNone/>
            </a:pPr>
            <a:r>
              <a:rPr lang="en-US" sz="2800" b="1" u="sng" dirty="0">
                <a:solidFill>
                  <a:schemeClr val="tx1"/>
                </a:solidFill>
                <a:latin typeface="+mn-lt"/>
              </a:rPr>
              <a:t>Design:</a:t>
            </a:r>
          </a:p>
          <a:p>
            <a:pPr marL="481013" indent="-481013" algn="just" hangingPunct="1">
              <a:spcBef>
                <a:spcPts val="0"/>
              </a:spcBef>
              <a:spcAft>
                <a:spcPts val="600"/>
              </a:spcAft>
            </a:pPr>
            <a:r>
              <a:rPr lang="en-US" sz="2800" dirty="0">
                <a:solidFill>
                  <a:schemeClr val="tx1"/>
                </a:solidFill>
                <a:latin typeface="+mn-lt"/>
              </a:rPr>
              <a:t>Bi-2212 two-layer CCT magnet, 40 mm clear bore, </a:t>
            </a:r>
            <a:r>
              <a:rPr lang="en-US" sz="2800" b="1" dirty="0">
                <a:solidFill>
                  <a:schemeClr val="tx1"/>
                </a:solidFill>
                <a:latin typeface="+mn-lt"/>
              </a:rPr>
              <a:t>85 cm long</a:t>
            </a:r>
          </a:p>
          <a:p>
            <a:pPr marL="481013" indent="-481013" algn="just" hangingPunct="1">
              <a:spcBef>
                <a:spcPts val="0"/>
              </a:spcBef>
              <a:spcAft>
                <a:spcPts val="600"/>
              </a:spcAft>
            </a:pPr>
            <a:r>
              <a:rPr lang="en-US" sz="2800" dirty="0">
                <a:solidFill>
                  <a:schemeClr val="tx1"/>
                </a:solidFill>
                <a:latin typeface="+mn-lt"/>
              </a:rPr>
              <a:t>17-strand Rutherford cable (7.8x1.44 mm), </a:t>
            </a:r>
            <a:r>
              <a:rPr lang="en-US" sz="2800" dirty="0">
                <a:solidFill>
                  <a:schemeClr val="tx1"/>
                </a:solidFill>
                <a:latin typeface="+mn-lt"/>
                <a:sym typeface="Calibri"/>
              </a:rPr>
              <a:t>0.8 mm diameter strand</a:t>
            </a:r>
            <a:endParaRPr lang="en-US" sz="2800" dirty="0">
              <a:solidFill>
                <a:schemeClr val="tx1"/>
              </a:solidFill>
              <a:latin typeface="+mn-lt"/>
            </a:endParaRPr>
          </a:p>
          <a:p>
            <a:pPr marL="481013" indent="-481013" algn="just" hangingPunct="1">
              <a:spcBef>
                <a:spcPts val="0"/>
              </a:spcBef>
              <a:spcAft>
                <a:spcPts val="1800"/>
              </a:spcAft>
            </a:pPr>
            <a:r>
              <a:rPr lang="en-US" sz="2800" dirty="0">
                <a:solidFill>
                  <a:srgbClr val="0070C0"/>
                </a:solidFill>
                <a:latin typeface="+mn-lt"/>
              </a:rPr>
              <a:t>Coils will be reacted using the </a:t>
            </a:r>
            <a:r>
              <a:rPr lang="en-US" sz="2800" b="1" dirty="0">
                <a:solidFill>
                  <a:srgbClr val="0070C0"/>
                </a:solidFill>
                <a:latin typeface="+mn-lt"/>
              </a:rPr>
              <a:t>RENEGADE</a:t>
            </a:r>
            <a:r>
              <a:rPr lang="en-US" sz="2800" dirty="0">
                <a:solidFill>
                  <a:srgbClr val="0070C0"/>
                </a:solidFill>
                <a:latin typeface="+mn-lt"/>
              </a:rPr>
              <a:t> overpressure processing heat treatment furnace at NHMFL (first time we will heat treat coils using this furnace)</a:t>
            </a:r>
          </a:p>
          <a:p>
            <a:pPr marL="481013" indent="-481013" algn="just" hangingPunct="1">
              <a:spcBef>
                <a:spcPts val="0"/>
              </a:spcBef>
              <a:spcAft>
                <a:spcPts val="600"/>
              </a:spcAft>
              <a:buNone/>
            </a:pPr>
            <a:r>
              <a:rPr lang="en-US" sz="2800" b="1" u="sng" dirty="0">
                <a:solidFill>
                  <a:schemeClr val="tx1"/>
                </a:solidFill>
                <a:latin typeface="+mn-lt"/>
              </a:rPr>
              <a:t>Main goals:</a:t>
            </a:r>
          </a:p>
          <a:p>
            <a:pPr marL="481013" indent="-481013" algn="just" hangingPunct="1">
              <a:spcBef>
                <a:spcPts val="0"/>
              </a:spcBef>
              <a:spcAft>
                <a:spcPts val="600"/>
              </a:spcAft>
            </a:pPr>
            <a:r>
              <a:rPr lang="en-US" sz="2800" dirty="0">
                <a:solidFill>
                  <a:schemeClr val="tx1"/>
                </a:solidFill>
                <a:latin typeface="+mn-lt"/>
              </a:rPr>
              <a:t>Bi-CCT1 should produce 4 T dipole field in standalone configuration (at SSL)</a:t>
            </a:r>
          </a:p>
          <a:p>
            <a:pPr marL="481013" indent="-481013" algn="just" hangingPunct="1">
              <a:spcBef>
                <a:spcPts val="0"/>
              </a:spcBef>
              <a:spcAft>
                <a:spcPts val="1800"/>
              </a:spcAft>
            </a:pPr>
            <a:r>
              <a:rPr lang="en-US" sz="2800" dirty="0">
                <a:solidFill>
                  <a:schemeClr val="tx1"/>
                </a:solidFill>
                <a:latin typeface="+mn-lt"/>
              </a:rPr>
              <a:t>Bi-CCT1 should produce additional 2.7 T (at SSL) in the 12 T background field produced by CCT6</a:t>
            </a:r>
          </a:p>
          <a:p>
            <a:pPr marL="481013" indent="-481013" algn="just" hangingPunct="1">
              <a:spcBef>
                <a:spcPts val="0"/>
              </a:spcBef>
              <a:spcAft>
                <a:spcPts val="600"/>
              </a:spcAft>
              <a:buNone/>
            </a:pPr>
            <a:r>
              <a:rPr lang="en-US" sz="2800" b="1" u="sng" dirty="0">
                <a:solidFill>
                  <a:schemeClr val="tx1"/>
                </a:solidFill>
                <a:latin typeface="+mn-lt"/>
              </a:rPr>
              <a:t>Fabrication:</a:t>
            </a:r>
          </a:p>
          <a:p>
            <a:pPr marL="481013" indent="-481013" algn="just" hangingPunct="1">
              <a:spcBef>
                <a:spcPts val="0"/>
              </a:spcBef>
              <a:spcAft>
                <a:spcPts val="600"/>
              </a:spcAft>
            </a:pPr>
            <a:r>
              <a:rPr lang="en-US" sz="2800" dirty="0">
                <a:solidFill>
                  <a:schemeClr val="tx1"/>
                </a:solidFill>
                <a:latin typeface="+mn-lt"/>
              </a:rPr>
              <a:t>Rutherford cable is painted with TiO2 in an attempt to decrease Bi-2212 leaks during HT (like in BIN5c coils)</a:t>
            </a:r>
          </a:p>
          <a:p>
            <a:pPr marL="481013" indent="-481013" algn="just" hangingPunct="1">
              <a:spcBef>
                <a:spcPts val="0"/>
              </a:spcBef>
              <a:spcAft>
                <a:spcPts val="600"/>
              </a:spcAft>
            </a:pPr>
            <a:r>
              <a:rPr lang="en-US" sz="2800" dirty="0">
                <a:solidFill>
                  <a:schemeClr val="tx1"/>
                </a:solidFill>
                <a:latin typeface="+mn-lt"/>
              </a:rPr>
              <a:t>Rutherford cable is then insulated with Mullite sleeve</a:t>
            </a:r>
          </a:p>
          <a:p>
            <a:pPr marL="481013" indent="-481013" algn="just" hangingPunct="1">
              <a:spcBef>
                <a:spcPts val="0"/>
              </a:spcBef>
              <a:spcAft>
                <a:spcPts val="600"/>
              </a:spcAft>
            </a:pPr>
            <a:r>
              <a:rPr lang="en-US" sz="2800" dirty="0">
                <a:solidFill>
                  <a:schemeClr val="tx1"/>
                </a:solidFill>
                <a:latin typeface="+mn-lt"/>
              </a:rPr>
              <a:t>The insulated Rutherford cable painted with TiO2 slurry during the winding process (same process as BIN5a, BIN5b and BIN5c coils) to avoid electrical shorts</a:t>
            </a:r>
          </a:p>
          <a:p>
            <a:pPr algn="just" hangingPunct="1">
              <a:spcBef>
                <a:spcPts val="0"/>
              </a:spcBef>
              <a:spcAft>
                <a:spcPts val="600"/>
              </a:spcAft>
            </a:pPr>
            <a:endParaRPr lang="en-US" sz="2800" dirty="0">
              <a:solidFill>
                <a:srgbClr val="0070C0"/>
              </a:solidFill>
              <a:latin typeface="+mn-lt"/>
            </a:endParaRPr>
          </a:p>
        </p:txBody>
      </p:sp>
      <p:grpSp>
        <p:nvGrpSpPr>
          <p:cNvPr id="9" name="Group 8">
            <a:extLst>
              <a:ext uri="{FF2B5EF4-FFF2-40B4-BE49-F238E27FC236}">
                <a16:creationId xmlns:a16="http://schemas.microsoft.com/office/drawing/2014/main" id="{9CB9C3DB-460A-42AC-AE5D-AE7985A58A37}"/>
              </a:ext>
            </a:extLst>
          </p:cNvPr>
          <p:cNvGrpSpPr/>
          <p:nvPr/>
        </p:nvGrpSpPr>
        <p:grpSpPr>
          <a:xfrm>
            <a:off x="13494989" y="7229476"/>
            <a:ext cx="10694458" cy="5434426"/>
            <a:chOff x="1051307" y="6450200"/>
            <a:chExt cx="11153524" cy="5722750"/>
          </a:xfrm>
        </p:grpSpPr>
        <p:pic>
          <p:nvPicPr>
            <p:cNvPr id="10" name="Picture 9">
              <a:extLst>
                <a:ext uri="{FF2B5EF4-FFF2-40B4-BE49-F238E27FC236}">
                  <a16:creationId xmlns:a16="http://schemas.microsoft.com/office/drawing/2014/main" id="{8C25FFBC-80C9-4A35-8AED-C2D037A7699D}"/>
                </a:ext>
              </a:extLst>
            </p:cNvPr>
            <p:cNvPicPr>
              <a:picLocks noChangeAspect="1"/>
            </p:cNvPicPr>
            <p:nvPr/>
          </p:nvPicPr>
          <p:blipFill>
            <a:blip r:embed="rId2"/>
            <a:stretch>
              <a:fillRect/>
            </a:stretch>
          </p:blipFill>
          <p:spPr>
            <a:xfrm>
              <a:off x="1051307" y="6450200"/>
              <a:ext cx="11153524" cy="5722750"/>
            </a:xfrm>
            <a:prstGeom prst="rect">
              <a:avLst/>
            </a:prstGeom>
          </p:spPr>
        </p:pic>
        <p:cxnSp>
          <p:nvCxnSpPr>
            <p:cNvPr id="11" name="Straight Arrow Connector 10">
              <a:extLst>
                <a:ext uri="{FF2B5EF4-FFF2-40B4-BE49-F238E27FC236}">
                  <a16:creationId xmlns:a16="http://schemas.microsoft.com/office/drawing/2014/main" id="{7A52FD14-65E9-4640-8EDD-868A2C36C6DA}"/>
                </a:ext>
              </a:extLst>
            </p:cNvPr>
            <p:cNvCxnSpPr>
              <a:cxnSpLocks/>
            </p:cNvCxnSpPr>
            <p:nvPr/>
          </p:nvCxnSpPr>
          <p:spPr>
            <a:xfrm>
              <a:off x="3881804" y="9144000"/>
              <a:ext cx="3338146" cy="0"/>
            </a:xfrm>
            <a:prstGeom prst="straightConnector1">
              <a:avLst/>
            </a:prstGeom>
            <a:ln w="38100">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D6A8084-1570-413A-8F2B-C8B32DB4B31F}"/>
                </a:ext>
              </a:extLst>
            </p:cNvPr>
            <p:cNvSpPr txBox="1"/>
            <p:nvPr/>
          </p:nvSpPr>
          <p:spPr>
            <a:xfrm>
              <a:off x="4168197" y="9144000"/>
              <a:ext cx="276536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Approximate region where BiCCT1 is</a:t>
              </a:r>
            </a:p>
          </p:txBody>
        </p:sp>
      </p:grpSp>
      <p:pic>
        <p:nvPicPr>
          <p:cNvPr id="6" name="Picture 5">
            <a:extLst>
              <a:ext uri="{FF2B5EF4-FFF2-40B4-BE49-F238E27FC236}">
                <a16:creationId xmlns:a16="http://schemas.microsoft.com/office/drawing/2014/main" id="{B5D30AC7-311D-4FDD-8F04-1DBDBD2DD5DF}"/>
              </a:ext>
            </a:extLst>
          </p:cNvPr>
          <p:cNvPicPr>
            <a:picLocks noChangeAspect="1"/>
          </p:cNvPicPr>
          <p:nvPr/>
        </p:nvPicPr>
        <p:blipFill>
          <a:blip r:embed="rId3"/>
          <a:stretch>
            <a:fillRect/>
          </a:stretch>
        </p:blipFill>
        <p:spPr>
          <a:xfrm>
            <a:off x="13250971" y="2430474"/>
            <a:ext cx="10092015" cy="4806253"/>
          </a:xfrm>
          <a:prstGeom prst="rect">
            <a:avLst/>
          </a:prstGeom>
        </p:spPr>
      </p:pic>
      <p:sp>
        <p:nvSpPr>
          <p:cNvPr id="4" name="TextBox 3">
            <a:extLst>
              <a:ext uri="{FF2B5EF4-FFF2-40B4-BE49-F238E27FC236}">
                <a16:creationId xmlns:a16="http://schemas.microsoft.com/office/drawing/2014/main" id="{4712AA67-0960-40F5-9D0C-F944CDBE82ED}"/>
              </a:ext>
            </a:extLst>
          </p:cNvPr>
          <p:cNvSpPr txBox="1"/>
          <p:nvPr/>
        </p:nvSpPr>
        <p:spPr>
          <a:xfrm>
            <a:off x="552978" y="10413379"/>
            <a:ext cx="12423387" cy="2154432"/>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3200" b="1" i="0" u="sng" strike="noStrike" cap="none" spc="0" normalizeH="0" baseline="0" dirty="0">
                <a:ln>
                  <a:noFill/>
                </a:ln>
                <a:solidFill>
                  <a:srgbClr val="000000"/>
                </a:solidFill>
                <a:effectLst/>
                <a:uFillTx/>
                <a:latin typeface="+mn-lt"/>
                <a:ea typeface="+mn-ea"/>
                <a:cs typeface="+mn-cs"/>
                <a:sym typeface="Calibri"/>
              </a:rPr>
              <a:t>Note</a:t>
            </a:r>
            <a:r>
              <a:rPr kumimoji="0" lang="en-US" sz="3200" b="1" i="0" u="none" strike="noStrike" cap="none" spc="0" normalizeH="0" baseline="0" dirty="0">
                <a:ln>
                  <a:noFill/>
                </a:ln>
                <a:solidFill>
                  <a:srgbClr val="000000"/>
                </a:solidFill>
                <a:effectLst/>
                <a:uFillTx/>
                <a:latin typeface="+mn-lt"/>
                <a:ea typeface="+mn-ea"/>
                <a:cs typeface="+mn-cs"/>
                <a:sym typeface="Calibri"/>
              </a:rPr>
              <a:t>: During coil testing of previous coils we have observed a maximum performance of ~65 % of SSL, which has been attributed to Bi-2212 leaks, but the cause (of the leaks and performance) is still not well understood</a:t>
            </a:r>
          </a:p>
        </p:txBody>
      </p:sp>
    </p:spTree>
    <p:extLst>
      <p:ext uri="{BB962C8B-B14F-4D97-AF65-F5344CB8AC3E}">
        <p14:creationId xmlns:p14="http://schemas.microsoft.com/office/powerpoint/2010/main" val="411021177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20DB3-FD2C-4A87-9776-432F513FDB46}"/>
              </a:ext>
            </a:extLst>
          </p:cNvPr>
          <p:cNvSpPr>
            <a:spLocks noGrp="1"/>
          </p:cNvSpPr>
          <p:nvPr>
            <p:ph type="title"/>
          </p:nvPr>
        </p:nvSpPr>
        <p:spPr>
          <a:xfrm>
            <a:off x="5310554" y="-25400"/>
            <a:ext cx="19107378" cy="2213071"/>
          </a:xfrm>
        </p:spPr>
        <p:txBody>
          <a:bodyPr/>
          <a:lstStyle/>
          <a:p>
            <a:r>
              <a:rPr lang="en-US" dirty="0">
                <a:solidFill>
                  <a:schemeClr val="bg1"/>
                </a:solidFill>
              </a:rPr>
              <a:t>Main characteristics of BiCCT1</a:t>
            </a:r>
          </a:p>
        </p:txBody>
      </p:sp>
      <p:sp>
        <p:nvSpPr>
          <p:cNvPr id="3" name="Slide Number Placeholder 2">
            <a:extLst>
              <a:ext uri="{FF2B5EF4-FFF2-40B4-BE49-F238E27FC236}">
                <a16:creationId xmlns:a16="http://schemas.microsoft.com/office/drawing/2014/main" id="{6AA319ED-6F9D-49C9-80C1-C98375D236F0}"/>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5" name="Footer Placeholder 4">
            <a:extLst>
              <a:ext uri="{FF2B5EF4-FFF2-40B4-BE49-F238E27FC236}">
                <a16:creationId xmlns:a16="http://schemas.microsoft.com/office/drawing/2014/main" id="{1E344465-D260-41B2-838B-A63D38F15688}"/>
              </a:ext>
            </a:extLst>
          </p:cNvPr>
          <p:cNvSpPr>
            <a:spLocks noGrp="1"/>
          </p:cNvSpPr>
          <p:nvPr>
            <p:ph type="ftr" sz="quarter" idx="10"/>
          </p:nvPr>
        </p:nvSpPr>
        <p:spPr/>
        <p:txBody>
          <a:bodyPr/>
          <a:lstStyle/>
          <a:p>
            <a:r>
              <a:rPr lang="en-US"/>
              <a:t>US-MDP 2023. Session: Bi-2212</a:t>
            </a:r>
            <a:endParaRPr lang="en-US" dirty="0"/>
          </a:p>
        </p:txBody>
      </p:sp>
      <p:pic>
        <p:nvPicPr>
          <p:cNvPr id="6" name="Picture 5">
            <a:extLst>
              <a:ext uri="{FF2B5EF4-FFF2-40B4-BE49-F238E27FC236}">
                <a16:creationId xmlns:a16="http://schemas.microsoft.com/office/drawing/2014/main" id="{34BDEC19-6F87-4CBE-8AF6-761F225AFD6E}"/>
              </a:ext>
            </a:extLst>
          </p:cNvPr>
          <p:cNvPicPr>
            <a:picLocks noChangeAspect="1"/>
          </p:cNvPicPr>
          <p:nvPr/>
        </p:nvPicPr>
        <p:blipFill>
          <a:blip r:embed="rId2"/>
          <a:stretch>
            <a:fillRect/>
          </a:stretch>
        </p:blipFill>
        <p:spPr>
          <a:xfrm>
            <a:off x="0" y="2354960"/>
            <a:ext cx="15331042" cy="7912796"/>
          </a:xfrm>
          <a:prstGeom prst="rect">
            <a:avLst/>
          </a:prstGeom>
        </p:spPr>
      </p:pic>
      <p:pic>
        <p:nvPicPr>
          <p:cNvPr id="7" name="Picture 6">
            <a:extLst>
              <a:ext uri="{FF2B5EF4-FFF2-40B4-BE49-F238E27FC236}">
                <a16:creationId xmlns:a16="http://schemas.microsoft.com/office/drawing/2014/main" id="{D487C3C1-5FB8-4677-A833-B5CC6936930F}"/>
              </a:ext>
            </a:extLst>
          </p:cNvPr>
          <p:cNvPicPr>
            <a:picLocks noChangeAspect="1"/>
          </p:cNvPicPr>
          <p:nvPr/>
        </p:nvPicPr>
        <p:blipFill>
          <a:blip r:embed="rId3"/>
          <a:stretch>
            <a:fillRect/>
          </a:stretch>
        </p:blipFill>
        <p:spPr>
          <a:xfrm>
            <a:off x="8351185" y="8782493"/>
            <a:ext cx="15996290" cy="3831279"/>
          </a:xfrm>
          <a:prstGeom prst="rect">
            <a:avLst/>
          </a:prstGeom>
        </p:spPr>
      </p:pic>
      <p:graphicFrame>
        <p:nvGraphicFramePr>
          <p:cNvPr id="8" name="Table 7">
            <a:extLst>
              <a:ext uri="{FF2B5EF4-FFF2-40B4-BE49-F238E27FC236}">
                <a16:creationId xmlns:a16="http://schemas.microsoft.com/office/drawing/2014/main" id="{DADB62C8-1B9D-46C9-8CF7-55939D1A680C}"/>
              </a:ext>
            </a:extLst>
          </p:cNvPr>
          <p:cNvGraphicFramePr>
            <a:graphicFrameLocks noGrp="1"/>
          </p:cNvGraphicFramePr>
          <p:nvPr>
            <p:extLst>
              <p:ext uri="{D42A27DB-BD31-4B8C-83A1-F6EECF244321}">
                <p14:modId xmlns:p14="http://schemas.microsoft.com/office/powerpoint/2010/main" val="3766238390"/>
              </p:ext>
            </p:extLst>
          </p:nvPr>
        </p:nvGraphicFramePr>
        <p:xfrm>
          <a:off x="15516935" y="6800220"/>
          <a:ext cx="8644647" cy="1981200"/>
        </p:xfrm>
        <a:graphic>
          <a:graphicData uri="http://schemas.openxmlformats.org/drawingml/2006/table">
            <a:tbl>
              <a:tblPr firstRow="1" bandRow="1">
                <a:tableStyleId>{5940675A-B579-460E-94D1-54222C63F5DA}</a:tableStyleId>
              </a:tblPr>
              <a:tblGrid>
                <a:gridCol w="1206229">
                  <a:extLst>
                    <a:ext uri="{9D8B030D-6E8A-4147-A177-3AD203B41FA5}">
                      <a16:colId xmlns:a16="http://schemas.microsoft.com/office/drawing/2014/main" val="504402830"/>
                    </a:ext>
                  </a:extLst>
                </a:gridCol>
                <a:gridCol w="2470826">
                  <a:extLst>
                    <a:ext uri="{9D8B030D-6E8A-4147-A177-3AD203B41FA5}">
                      <a16:colId xmlns:a16="http://schemas.microsoft.com/office/drawing/2014/main" val="3854219575"/>
                    </a:ext>
                  </a:extLst>
                </a:gridCol>
                <a:gridCol w="2431914">
                  <a:extLst>
                    <a:ext uri="{9D8B030D-6E8A-4147-A177-3AD203B41FA5}">
                      <a16:colId xmlns:a16="http://schemas.microsoft.com/office/drawing/2014/main" val="2383877843"/>
                    </a:ext>
                  </a:extLst>
                </a:gridCol>
                <a:gridCol w="2535678">
                  <a:extLst>
                    <a:ext uri="{9D8B030D-6E8A-4147-A177-3AD203B41FA5}">
                      <a16:colId xmlns:a16="http://schemas.microsoft.com/office/drawing/2014/main" val="3434003426"/>
                    </a:ext>
                  </a:extLst>
                </a:gridCol>
              </a:tblGrid>
              <a:tr h="370840">
                <a:tc>
                  <a:txBody>
                    <a:bodyPr/>
                    <a:lstStyle/>
                    <a:p>
                      <a:pPr algn="ctr"/>
                      <a:r>
                        <a:rPr lang="en-US" sz="2800" b="1" dirty="0">
                          <a:solidFill>
                            <a:srgbClr val="1F497D"/>
                          </a:solidFill>
                        </a:rPr>
                        <a:t>Layer</a:t>
                      </a:r>
                    </a:p>
                  </a:txBody>
                  <a:tcPr/>
                </a:tc>
                <a:tc>
                  <a:txBody>
                    <a:bodyPr/>
                    <a:lstStyle/>
                    <a:p>
                      <a:pPr algn="ctr"/>
                      <a:r>
                        <a:rPr lang="en-US" sz="2800" b="1" dirty="0">
                          <a:solidFill>
                            <a:srgbClr val="1F497D"/>
                          </a:solidFill>
                        </a:rPr>
                        <a:t>Mandrel bore diameter (mm)</a:t>
                      </a:r>
                    </a:p>
                  </a:txBody>
                  <a:tcPr/>
                </a:tc>
                <a:tc>
                  <a:txBody>
                    <a:bodyPr/>
                    <a:lstStyle/>
                    <a:p>
                      <a:pPr algn="ctr"/>
                      <a:r>
                        <a:rPr lang="en-US" sz="2800" b="1" dirty="0">
                          <a:solidFill>
                            <a:srgbClr val="1F497D"/>
                          </a:solidFill>
                        </a:rPr>
                        <a:t>Spar thickness (mm)</a:t>
                      </a:r>
                    </a:p>
                  </a:txBody>
                  <a:tcPr/>
                </a:tc>
                <a:tc>
                  <a:txBody>
                    <a:bodyPr/>
                    <a:lstStyle/>
                    <a:p>
                      <a:pPr algn="ctr"/>
                      <a:r>
                        <a:rPr lang="en-US" sz="2800" b="1" dirty="0">
                          <a:solidFill>
                            <a:srgbClr val="1F497D"/>
                          </a:solidFill>
                        </a:rPr>
                        <a:t>Coil outer diameter (mm)</a:t>
                      </a:r>
                    </a:p>
                  </a:txBody>
                  <a:tcPr/>
                </a:tc>
                <a:extLst>
                  <a:ext uri="{0D108BD9-81ED-4DB2-BD59-A6C34878D82A}">
                    <a16:rowId xmlns:a16="http://schemas.microsoft.com/office/drawing/2014/main" val="2687578920"/>
                  </a:ext>
                </a:extLst>
              </a:tr>
              <a:tr h="370840">
                <a:tc>
                  <a:txBody>
                    <a:bodyPr/>
                    <a:lstStyle/>
                    <a:p>
                      <a:pPr algn="ctr"/>
                      <a:r>
                        <a:rPr lang="en-US" sz="2800" b="1" dirty="0">
                          <a:solidFill>
                            <a:srgbClr val="1F497D"/>
                          </a:solidFill>
                        </a:rPr>
                        <a:t>Inner</a:t>
                      </a:r>
                    </a:p>
                  </a:txBody>
                  <a:tcPr/>
                </a:tc>
                <a:tc>
                  <a:txBody>
                    <a:bodyPr/>
                    <a:lstStyle/>
                    <a:p>
                      <a:pPr algn="ctr"/>
                      <a:r>
                        <a:rPr lang="en-US" sz="2800" dirty="0">
                          <a:solidFill>
                            <a:srgbClr val="1F497D"/>
                          </a:solidFill>
                        </a:rPr>
                        <a:t>40</a:t>
                      </a:r>
                    </a:p>
                  </a:txBody>
                  <a:tcPr/>
                </a:tc>
                <a:tc>
                  <a:txBody>
                    <a:bodyPr/>
                    <a:lstStyle/>
                    <a:p>
                      <a:pPr algn="ctr"/>
                      <a:r>
                        <a:rPr lang="en-US" sz="2800" dirty="0">
                          <a:solidFill>
                            <a:srgbClr val="1F497D"/>
                          </a:solidFill>
                        </a:rPr>
                        <a:t>4.5</a:t>
                      </a:r>
                    </a:p>
                  </a:txBody>
                  <a:tcPr/>
                </a:tc>
                <a:tc>
                  <a:txBody>
                    <a:bodyPr/>
                    <a:lstStyle/>
                    <a:p>
                      <a:pPr algn="ctr"/>
                      <a:r>
                        <a:rPr lang="en-US" sz="2800" dirty="0">
                          <a:solidFill>
                            <a:srgbClr val="1F497D"/>
                          </a:solidFill>
                        </a:rPr>
                        <a:t>66.2</a:t>
                      </a:r>
                    </a:p>
                  </a:txBody>
                  <a:tcPr/>
                </a:tc>
                <a:extLst>
                  <a:ext uri="{0D108BD9-81ED-4DB2-BD59-A6C34878D82A}">
                    <a16:rowId xmlns:a16="http://schemas.microsoft.com/office/drawing/2014/main" val="2133464947"/>
                  </a:ext>
                </a:extLst>
              </a:tr>
              <a:tr h="370840">
                <a:tc>
                  <a:txBody>
                    <a:bodyPr/>
                    <a:lstStyle/>
                    <a:p>
                      <a:pPr algn="ctr"/>
                      <a:r>
                        <a:rPr lang="en-US" sz="2800" b="1" dirty="0">
                          <a:solidFill>
                            <a:srgbClr val="1F497D"/>
                          </a:solidFill>
                        </a:rPr>
                        <a:t>Outer</a:t>
                      </a:r>
                    </a:p>
                  </a:txBody>
                  <a:tcPr/>
                </a:tc>
                <a:tc>
                  <a:txBody>
                    <a:bodyPr/>
                    <a:lstStyle/>
                    <a:p>
                      <a:pPr algn="ctr"/>
                      <a:r>
                        <a:rPr lang="en-US" sz="2800" dirty="0">
                          <a:solidFill>
                            <a:srgbClr val="1F497D"/>
                          </a:solidFill>
                        </a:rPr>
                        <a:t>70</a:t>
                      </a:r>
                    </a:p>
                  </a:txBody>
                  <a:tcPr/>
                </a:tc>
                <a:tc>
                  <a:txBody>
                    <a:bodyPr/>
                    <a:lstStyle/>
                    <a:p>
                      <a:pPr algn="ctr"/>
                      <a:r>
                        <a:rPr lang="en-US" sz="2800" dirty="0">
                          <a:solidFill>
                            <a:srgbClr val="1F497D"/>
                          </a:solidFill>
                        </a:rPr>
                        <a:t>4.5</a:t>
                      </a:r>
                    </a:p>
                  </a:txBody>
                  <a:tcPr/>
                </a:tc>
                <a:tc>
                  <a:txBody>
                    <a:bodyPr/>
                    <a:lstStyle/>
                    <a:p>
                      <a:pPr algn="ctr"/>
                      <a:r>
                        <a:rPr lang="en-US" sz="2800" dirty="0">
                          <a:solidFill>
                            <a:srgbClr val="1F497D"/>
                          </a:solidFill>
                        </a:rPr>
                        <a:t>96.2</a:t>
                      </a:r>
                    </a:p>
                  </a:txBody>
                  <a:tcPr/>
                </a:tc>
                <a:extLst>
                  <a:ext uri="{0D108BD9-81ED-4DB2-BD59-A6C34878D82A}">
                    <a16:rowId xmlns:a16="http://schemas.microsoft.com/office/drawing/2014/main" val="149262085"/>
                  </a:ext>
                </a:extLst>
              </a:tr>
            </a:tbl>
          </a:graphicData>
        </a:graphic>
      </p:graphicFrame>
      <p:sp>
        <p:nvSpPr>
          <p:cNvPr id="9" name="TextBox 8">
            <a:extLst>
              <a:ext uri="{FF2B5EF4-FFF2-40B4-BE49-F238E27FC236}">
                <a16:creationId xmlns:a16="http://schemas.microsoft.com/office/drawing/2014/main" id="{D8CC1245-702F-4B27-8EB6-EF9D714A6CC8}"/>
              </a:ext>
            </a:extLst>
          </p:cNvPr>
          <p:cNvSpPr txBox="1"/>
          <p:nvPr/>
        </p:nvSpPr>
        <p:spPr>
          <a:xfrm>
            <a:off x="17280883" y="5946187"/>
            <a:ext cx="511674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1F497D"/>
                </a:solidFill>
                <a:effectLst/>
                <a:uFillTx/>
                <a:latin typeface="+mn-lt"/>
                <a:ea typeface="+mn-ea"/>
                <a:cs typeface="+mn-cs"/>
                <a:sym typeface="Calibri"/>
              </a:rPr>
              <a:t>Mandrel characteristics</a:t>
            </a:r>
          </a:p>
        </p:txBody>
      </p:sp>
      <p:sp>
        <p:nvSpPr>
          <p:cNvPr id="4" name="TextBox 3">
            <a:extLst>
              <a:ext uri="{FF2B5EF4-FFF2-40B4-BE49-F238E27FC236}">
                <a16:creationId xmlns:a16="http://schemas.microsoft.com/office/drawing/2014/main" id="{9E33D5C8-FC52-4DB4-934A-3B1933F3A29B}"/>
              </a:ext>
            </a:extLst>
          </p:cNvPr>
          <p:cNvSpPr txBox="1"/>
          <p:nvPr/>
        </p:nvSpPr>
        <p:spPr>
          <a:xfrm>
            <a:off x="15746092" y="3123063"/>
            <a:ext cx="8186333" cy="2154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chemeClr val="tx1"/>
                </a:solidFill>
              </a:rPr>
              <a:t>There will be six voltage taps at each pole side of each coil (I3 to I14 in the inner layer and O3 to O14 in the outer layer), plus two voltage taps at each splice region</a:t>
            </a:r>
            <a:endParaRPr kumimoji="0" lang="en-US" sz="3200" b="0" i="0" u="none" strike="noStrike" cap="none" spc="0" normalizeH="0" baseline="0" dirty="0">
              <a:ln>
                <a:noFill/>
              </a:ln>
              <a:solidFill>
                <a:schemeClr val="tx1"/>
              </a:solidFill>
              <a:effectLst/>
              <a:uFillTx/>
              <a:sym typeface="Calibri"/>
            </a:endParaRPr>
          </a:p>
        </p:txBody>
      </p:sp>
      <p:sp>
        <p:nvSpPr>
          <p:cNvPr id="10" name="TextBox 9">
            <a:extLst>
              <a:ext uri="{FF2B5EF4-FFF2-40B4-BE49-F238E27FC236}">
                <a16:creationId xmlns:a16="http://schemas.microsoft.com/office/drawing/2014/main" id="{7A6649AA-8DF2-4428-A4CA-1F47A044C5EA}"/>
              </a:ext>
            </a:extLst>
          </p:cNvPr>
          <p:cNvSpPr txBox="1"/>
          <p:nvPr/>
        </p:nvSpPr>
        <p:spPr>
          <a:xfrm>
            <a:off x="772094" y="5531763"/>
            <a:ext cx="7946604" cy="1846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t>Adding</a:t>
            </a:r>
            <a:r>
              <a:rPr kumimoji="0" lang="en-US" sz="3600" b="1" i="0" u="none" strike="noStrike" cap="none" spc="0" normalizeH="0" baseline="0" dirty="0">
                <a:ln>
                  <a:noFill/>
                </a:ln>
                <a:solidFill>
                  <a:srgbClr val="000000"/>
                </a:solidFill>
                <a:effectLst/>
                <a:uFillTx/>
                <a:latin typeface="+mn-lt"/>
                <a:ea typeface="+mn-ea"/>
                <a:cs typeface="+mn-cs"/>
                <a:sym typeface="Calibri"/>
              </a:rPr>
              <a:t> witness wires on the mandrel for the heat treatment is a new approach with respect to the previous coils</a:t>
            </a:r>
          </a:p>
        </p:txBody>
      </p:sp>
    </p:spTree>
    <p:extLst>
      <p:ext uri="{BB962C8B-B14F-4D97-AF65-F5344CB8AC3E}">
        <p14:creationId xmlns:p14="http://schemas.microsoft.com/office/powerpoint/2010/main" val="331409308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D0EABB-056E-49E1-9B93-4FA71C3938FE}"/>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5" name="Footer Placeholder 4">
            <a:extLst>
              <a:ext uri="{FF2B5EF4-FFF2-40B4-BE49-F238E27FC236}">
                <a16:creationId xmlns:a16="http://schemas.microsoft.com/office/drawing/2014/main" id="{151BBCF4-0A8E-40F2-A97C-FE01197AA218}"/>
              </a:ext>
            </a:extLst>
          </p:cNvPr>
          <p:cNvSpPr>
            <a:spLocks noGrp="1"/>
          </p:cNvSpPr>
          <p:nvPr>
            <p:ph type="ftr" sz="quarter" idx="10"/>
          </p:nvPr>
        </p:nvSpPr>
        <p:spPr/>
        <p:txBody>
          <a:bodyPr/>
          <a:lstStyle/>
          <a:p>
            <a:r>
              <a:rPr lang="en-US"/>
              <a:t>US-MDP 2023. Session: Bi-2212</a:t>
            </a:r>
            <a:endParaRPr lang="en-US" dirty="0"/>
          </a:p>
        </p:txBody>
      </p:sp>
      <p:sp>
        <p:nvSpPr>
          <p:cNvPr id="6" name="Title 1">
            <a:extLst>
              <a:ext uri="{FF2B5EF4-FFF2-40B4-BE49-F238E27FC236}">
                <a16:creationId xmlns:a16="http://schemas.microsoft.com/office/drawing/2014/main" id="{61000D2E-56B8-41C4-ABDA-ACA569F94033}"/>
              </a:ext>
            </a:extLst>
          </p:cNvPr>
          <p:cNvSpPr>
            <a:spLocks noGrp="1"/>
          </p:cNvSpPr>
          <p:nvPr>
            <p:ph type="title"/>
          </p:nvPr>
        </p:nvSpPr>
        <p:spPr>
          <a:xfrm>
            <a:off x="5310554" y="-25400"/>
            <a:ext cx="19107378" cy="2213071"/>
          </a:xfrm>
        </p:spPr>
        <p:txBody>
          <a:bodyPr>
            <a:noAutofit/>
          </a:bodyPr>
          <a:lstStyle/>
          <a:p>
            <a:pPr algn="just"/>
            <a:r>
              <a:rPr lang="en-US" sz="4400" u="sng" dirty="0">
                <a:solidFill>
                  <a:schemeClr val="bg1"/>
                </a:solidFill>
              </a:rPr>
              <a:t>Pre-oxidation of the mandrels</a:t>
            </a:r>
            <a:r>
              <a:rPr lang="en-US" sz="4400" dirty="0">
                <a:solidFill>
                  <a:schemeClr val="bg1"/>
                </a:solidFill>
              </a:rPr>
              <a:t>: Some modifications to our standard procedure were introduced after winding in order to decrease the bending of the mandrels during the pre-oxidation (and further heat treatment) process </a:t>
            </a:r>
          </a:p>
        </p:txBody>
      </p:sp>
      <p:pic>
        <p:nvPicPr>
          <p:cNvPr id="9" name="Picture 8">
            <a:extLst>
              <a:ext uri="{FF2B5EF4-FFF2-40B4-BE49-F238E27FC236}">
                <a16:creationId xmlns:a16="http://schemas.microsoft.com/office/drawing/2014/main" id="{571149D7-AEA9-4DAC-A82B-5FD73F6322AC}"/>
              </a:ext>
            </a:extLst>
          </p:cNvPr>
          <p:cNvPicPr>
            <a:picLocks noChangeAspect="1"/>
          </p:cNvPicPr>
          <p:nvPr/>
        </p:nvPicPr>
        <p:blipFill>
          <a:blip r:embed="rId2"/>
          <a:stretch>
            <a:fillRect/>
          </a:stretch>
        </p:blipFill>
        <p:spPr>
          <a:xfrm>
            <a:off x="7734256" y="4919965"/>
            <a:ext cx="5356534" cy="7117916"/>
          </a:xfrm>
          <a:prstGeom prst="rect">
            <a:avLst/>
          </a:prstGeom>
        </p:spPr>
      </p:pic>
      <p:pic>
        <p:nvPicPr>
          <p:cNvPr id="10" name="Picture 9">
            <a:extLst>
              <a:ext uri="{FF2B5EF4-FFF2-40B4-BE49-F238E27FC236}">
                <a16:creationId xmlns:a16="http://schemas.microsoft.com/office/drawing/2014/main" id="{E30EB967-DD08-4B10-9D92-EE51618B2DAA}"/>
              </a:ext>
            </a:extLst>
          </p:cNvPr>
          <p:cNvPicPr>
            <a:picLocks noChangeAspect="1"/>
          </p:cNvPicPr>
          <p:nvPr/>
        </p:nvPicPr>
        <p:blipFill>
          <a:blip r:embed="rId3"/>
          <a:stretch>
            <a:fillRect/>
          </a:stretch>
        </p:blipFill>
        <p:spPr>
          <a:xfrm>
            <a:off x="13187780" y="4919966"/>
            <a:ext cx="5278941" cy="7117916"/>
          </a:xfrm>
          <a:prstGeom prst="rect">
            <a:avLst/>
          </a:prstGeom>
        </p:spPr>
      </p:pic>
      <p:sp>
        <p:nvSpPr>
          <p:cNvPr id="13" name="TextBox 12">
            <a:extLst>
              <a:ext uri="{FF2B5EF4-FFF2-40B4-BE49-F238E27FC236}">
                <a16:creationId xmlns:a16="http://schemas.microsoft.com/office/drawing/2014/main" id="{ACD2570E-1E09-4E47-9FFB-F7B53274C068}"/>
              </a:ext>
            </a:extLst>
          </p:cNvPr>
          <p:cNvSpPr txBox="1"/>
          <p:nvPr/>
        </p:nvSpPr>
        <p:spPr>
          <a:xfrm>
            <a:off x="7734256" y="3721928"/>
            <a:ext cx="10732465" cy="1046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1F497D"/>
                </a:solidFill>
                <a:effectLst/>
                <a:uFillTx/>
                <a:latin typeface="+mn-lt"/>
                <a:ea typeface="+mn-ea"/>
                <a:cs typeface="+mn-cs"/>
                <a:sym typeface="Calibri"/>
              </a:rPr>
              <a:t>CCT dummy mandrel post Mellon pre-oxidation: 820 C for 4 h in flowing O</a:t>
            </a:r>
            <a:r>
              <a:rPr kumimoji="0" lang="en-US" sz="2800" b="1" i="0" u="none" strike="noStrike" cap="none" spc="0" normalizeH="0" baseline="-25000" dirty="0">
                <a:ln>
                  <a:noFill/>
                </a:ln>
                <a:solidFill>
                  <a:srgbClr val="1F497D"/>
                </a:solidFill>
                <a:effectLst/>
                <a:uFillTx/>
                <a:latin typeface="+mn-lt"/>
                <a:ea typeface="+mn-ea"/>
                <a:cs typeface="+mn-cs"/>
                <a:sym typeface="Calibri"/>
              </a:rPr>
              <a:t>2</a:t>
            </a:r>
            <a:r>
              <a:rPr kumimoji="0" lang="en-US" sz="2800" b="1" i="0" u="none" strike="noStrike" cap="none" spc="0" normalizeH="0" baseline="0" dirty="0">
                <a:ln>
                  <a:noFill/>
                </a:ln>
                <a:solidFill>
                  <a:srgbClr val="1F497D"/>
                </a:solidFill>
                <a:effectLst/>
                <a:uFillTx/>
                <a:latin typeface="+mn-lt"/>
                <a:ea typeface="+mn-ea"/>
                <a:cs typeface="+mn-cs"/>
                <a:sym typeface="Calibri"/>
              </a:rPr>
              <a:t> with a thin and thick Inconel 600 mesh</a:t>
            </a:r>
          </a:p>
        </p:txBody>
      </p:sp>
      <p:sp>
        <p:nvSpPr>
          <p:cNvPr id="2" name="TextBox 1">
            <a:extLst>
              <a:ext uri="{FF2B5EF4-FFF2-40B4-BE49-F238E27FC236}">
                <a16:creationId xmlns:a16="http://schemas.microsoft.com/office/drawing/2014/main" id="{FCB0F6F6-BC73-44FE-8E75-47BBD8895A97}"/>
              </a:ext>
            </a:extLst>
          </p:cNvPr>
          <p:cNvSpPr txBox="1"/>
          <p:nvPr/>
        </p:nvSpPr>
        <p:spPr>
          <a:xfrm>
            <a:off x="499382" y="3072218"/>
            <a:ext cx="6907258" cy="929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chemeClr val="tx1"/>
                </a:solidFill>
                <a:effectLst/>
                <a:uFillTx/>
                <a:latin typeface="+mn-lt"/>
                <a:ea typeface="+mn-ea"/>
                <a:cs typeface="+mn-cs"/>
                <a:sym typeface="Calibri"/>
              </a:rPr>
              <a:t>The inner and outer layers were machined and sent to NHMFL for pre-oxidation</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Upon arrival, the inner layer (</a:t>
            </a:r>
            <a:r>
              <a:rPr lang="en-US" sz="2800" dirty="0" err="1">
                <a:solidFill>
                  <a:schemeClr val="tx1"/>
                </a:solidFill>
              </a:rPr>
              <a:t>ILa</a:t>
            </a:r>
            <a:r>
              <a:rPr lang="en-US" sz="2800" dirty="0">
                <a:solidFill>
                  <a:schemeClr val="tx1"/>
                </a:solidFill>
              </a:rPr>
              <a:t>) showed a large bending such that it could not be inserted inside the outer layer (measurements in the next slide)</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A dummy mandrel wrapped with a thin and a thick Inconel 600 mesh as structural support was oxidized</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The Inconel meshes were effective for preventing the bending of the dummy mandrel</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A second inner layer (</a:t>
            </a:r>
            <a:r>
              <a:rPr lang="en-US" sz="2800" dirty="0" err="1">
                <a:solidFill>
                  <a:schemeClr val="tx1"/>
                </a:solidFill>
              </a:rPr>
              <a:t>ILb</a:t>
            </a:r>
            <a:r>
              <a:rPr lang="en-US" sz="2800" dirty="0">
                <a:solidFill>
                  <a:schemeClr val="tx1"/>
                </a:solidFill>
              </a:rPr>
              <a:t>) was machined and sent to NHMFL for pre-oxidation using the same support approach as for the dummy mandrel</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The Inconel mesh approach ensured the straightness of the mandrel (measurements in the next slide)</a:t>
            </a:r>
            <a:endParaRPr kumimoji="0" lang="en-US" sz="2800" b="0" i="0" u="none" strike="noStrike" cap="none" spc="0" normalizeH="0" baseline="0" dirty="0">
              <a:ln>
                <a:noFill/>
              </a:ln>
              <a:solidFill>
                <a:schemeClr val="tx1"/>
              </a:solidFill>
              <a:effectLst/>
              <a:uFillTx/>
              <a:sym typeface="Calibri"/>
            </a:endParaRPr>
          </a:p>
        </p:txBody>
      </p:sp>
      <p:pic>
        <p:nvPicPr>
          <p:cNvPr id="17" name="Picture 16">
            <a:extLst>
              <a:ext uri="{FF2B5EF4-FFF2-40B4-BE49-F238E27FC236}">
                <a16:creationId xmlns:a16="http://schemas.microsoft.com/office/drawing/2014/main" id="{E9873DDF-5D89-4DBB-AC0B-EAE36B19B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3711" y="4919964"/>
            <a:ext cx="5577646" cy="7117917"/>
          </a:xfrm>
          <a:prstGeom prst="rect">
            <a:avLst/>
          </a:prstGeom>
        </p:spPr>
      </p:pic>
      <p:sp>
        <p:nvSpPr>
          <p:cNvPr id="18" name="Rectangle 17">
            <a:extLst>
              <a:ext uri="{FF2B5EF4-FFF2-40B4-BE49-F238E27FC236}">
                <a16:creationId xmlns:a16="http://schemas.microsoft.com/office/drawing/2014/main" id="{4B0027B1-C6F4-4B46-92BC-4F69E6A46745}"/>
              </a:ext>
            </a:extLst>
          </p:cNvPr>
          <p:cNvSpPr/>
          <p:nvPr/>
        </p:nvSpPr>
        <p:spPr>
          <a:xfrm>
            <a:off x="18563711" y="4105359"/>
            <a:ext cx="5577646" cy="523220"/>
          </a:xfrm>
          <a:prstGeom prst="rect">
            <a:avLst/>
          </a:prstGeom>
        </p:spPr>
        <p:txBody>
          <a:bodyPr wrap="square">
            <a:spAutoFit/>
          </a:bodyPr>
          <a:lstStyle/>
          <a:p>
            <a:pPr algn="ctr"/>
            <a:r>
              <a:rPr lang="en-US" sz="2800" b="1" dirty="0">
                <a:solidFill>
                  <a:srgbClr val="1F497D"/>
                </a:solidFill>
              </a:rPr>
              <a:t>Thin and thick Inconel 600 mesh</a:t>
            </a:r>
          </a:p>
        </p:txBody>
      </p:sp>
    </p:spTree>
    <p:extLst>
      <p:ext uri="{BB962C8B-B14F-4D97-AF65-F5344CB8AC3E}">
        <p14:creationId xmlns:p14="http://schemas.microsoft.com/office/powerpoint/2010/main" val="38593289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FCEA-A3EB-4062-914E-46071BBDF307}"/>
              </a:ext>
            </a:extLst>
          </p:cNvPr>
          <p:cNvSpPr>
            <a:spLocks noGrp="1"/>
          </p:cNvSpPr>
          <p:nvPr>
            <p:ph type="title"/>
          </p:nvPr>
        </p:nvSpPr>
        <p:spPr/>
        <p:txBody>
          <a:bodyPr/>
          <a:lstStyle/>
          <a:p>
            <a:pPr algn="just"/>
            <a:r>
              <a:rPr lang="en-US" sz="6000" u="sng" dirty="0">
                <a:solidFill>
                  <a:schemeClr val="bg1"/>
                </a:solidFill>
              </a:rPr>
              <a:t>Pre-oxidation of the mandrels</a:t>
            </a:r>
            <a:r>
              <a:rPr lang="en-US" sz="6000" dirty="0">
                <a:solidFill>
                  <a:schemeClr val="bg1"/>
                </a:solidFill>
              </a:rPr>
              <a:t>: </a:t>
            </a:r>
            <a:r>
              <a:rPr lang="en-US" dirty="0">
                <a:solidFill>
                  <a:schemeClr val="bg1"/>
                </a:solidFill>
              </a:rPr>
              <a:t>The modifications prevented the excessive bending during the pre-oxidation process</a:t>
            </a:r>
          </a:p>
        </p:txBody>
      </p:sp>
      <p:sp>
        <p:nvSpPr>
          <p:cNvPr id="3" name="Slide Number Placeholder 2">
            <a:extLst>
              <a:ext uri="{FF2B5EF4-FFF2-40B4-BE49-F238E27FC236}">
                <a16:creationId xmlns:a16="http://schemas.microsoft.com/office/drawing/2014/main" id="{3001C765-5FF3-42FF-B49E-8418A2DC7A1C}"/>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5" name="Footer Placeholder 4">
            <a:extLst>
              <a:ext uri="{FF2B5EF4-FFF2-40B4-BE49-F238E27FC236}">
                <a16:creationId xmlns:a16="http://schemas.microsoft.com/office/drawing/2014/main" id="{1C4DE1E9-B80A-4ABA-9095-9B2E1A8F5B45}"/>
              </a:ext>
            </a:extLst>
          </p:cNvPr>
          <p:cNvSpPr>
            <a:spLocks noGrp="1"/>
          </p:cNvSpPr>
          <p:nvPr>
            <p:ph type="ftr" sz="quarter" idx="10"/>
          </p:nvPr>
        </p:nvSpPr>
        <p:spPr/>
        <p:txBody>
          <a:bodyPr/>
          <a:lstStyle/>
          <a:p>
            <a:r>
              <a:rPr lang="en-US"/>
              <a:t>US-MDP 2023. Session: Bi-2212</a:t>
            </a:r>
            <a:endParaRPr lang="en-US" dirty="0"/>
          </a:p>
        </p:txBody>
      </p:sp>
      <p:grpSp>
        <p:nvGrpSpPr>
          <p:cNvPr id="12" name="Group 11">
            <a:extLst>
              <a:ext uri="{FF2B5EF4-FFF2-40B4-BE49-F238E27FC236}">
                <a16:creationId xmlns:a16="http://schemas.microsoft.com/office/drawing/2014/main" id="{4AD78C77-5167-477B-9BD3-5FA38BF91531}"/>
              </a:ext>
            </a:extLst>
          </p:cNvPr>
          <p:cNvGrpSpPr/>
          <p:nvPr/>
        </p:nvGrpSpPr>
        <p:grpSpPr>
          <a:xfrm>
            <a:off x="6692352" y="8640303"/>
            <a:ext cx="15165908" cy="3838593"/>
            <a:chOff x="4662384" y="8618382"/>
            <a:chExt cx="15165908" cy="3838593"/>
          </a:xfrm>
        </p:grpSpPr>
        <p:pic>
          <p:nvPicPr>
            <p:cNvPr id="6" name="Picture 5">
              <a:extLst>
                <a:ext uri="{FF2B5EF4-FFF2-40B4-BE49-F238E27FC236}">
                  <a16:creationId xmlns:a16="http://schemas.microsoft.com/office/drawing/2014/main" id="{39AFE00F-B45D-4AFA-A1FF-7D25A1D1FDDC}"/>
                </a:ext>
              </a:extLst>
            </p:cNvPr>
            <p:cNvPicPr>
              <a:picLocks noChangeAspect="1"/>
            </p:cNvPicPr>
            <p:nvPr/>
          </p:nvPicPr>
          <p:blipFill>
            <a:blip r:embed="rId2"/>
            <a:stretch>
              <a:fillRect/>
            </a:stretch>
          </p:blipFill>
          <p:spPr>
            <a:xfrm>
              <a:off x="4662384" y="8640303"/>
              <a:ext cx="2869987" cy="2688178"/>
            </a:xfrm>
            <a:prstGeom prst="rect">
              <a:avLst/>
            </a:prstGeom>
          </p:spPr>
        </p:pic>
        <p:pic>
          <p:nvPicPr>
            <p:cNvPr id="7" name="Picture 6">
              <a:extLst>
                <a:ext uri="{FF2B5EF4-FFF2-40B4-BE49-F238E27FC236}">
                  <a16:creationId xmlns:a16="http://schemas.microsoft.com/office/drawing/2014/main" id="{0BB7DD58-AD65-4F8E-9647-20F5133128E5}"/>
                </a:ext>
              </a:extLst>
            </p:cNvPr>
            <p:cNvPicPr>
              <a:picLocks noChangeAspect="1"/>
            </p:cNvPicPr>
            <p:nvPr/>
          </p:nvPicPr>
          <p:blipFill>
            <a:blip r:embed="rId3"/>
            <a:stretch>
              <a:fillRect/>
            </a:stretch>
          </p:blipFill>
          <p:spPr>
            <a:xfrm>
              <a:off x="8539258" y="8618382"/>
              <a:ext cx="8247363" cy="3161489"/>
            </a:xfrm>
            <a:prstGeom prst="rect">
              <a:avLst/>
            </a:prstGeom>
          </p:spPr>
        </p:pic>
        <p:sp>
          <p:nvSpPr>
            <p:cNvPr id="8" name="TextBox 7">
              <a:extLst>
                <a:ext uri="{FF2B5EF4-FFF2-40B4-BE49-F238E27FC236}">
                  <a16:creationId xmlns:a16="http://schemas.microsoft.com/office/drawing/2014/main" id="{A395C2FF-6FE4-48FC-85B7-C1910125611C}"/>
                </a:ext>
              </a:extLst>
            </p:cNvPr>
            <p:cNvSpPr txBox="1"/>
            <p:nvPr/>
          </p:nvSpPr>
          <p:spPr>
            <a:xfrm>
              <a:off x="5658391" y="11779871"/>
              <a:ext cx="4964049"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1F497D"/>
                  </a:solidFill>
                  <a:effectLst/>
                  <a:uFillTx/>
                  <a:latin typeface="+mn-lt"/>
                  <a:ea typeface="+mn-ea"/>
                  <a:cs typeface="+mn-cs"/>
                  <a:sym typeface="Calibri"/>
                </a:rPr>
                <a:t>End gripped by lathe chuck</a:t>
              </a:r>
            </a:p>
          </p:txBody>
        </p:sp>
        <p:sp>
          <p:nvSpPr>
            <p:cNvPr id="9" name="TextBox 8">
              <a:extLst>
                <a:ext uri="{FF2B5EF4-FFF2-40B4-BE49-F238E27FC236}">
                  <a16:creationId xmlns:a16="http://schemas.microsoft.com/office/drawing/2014/main" id="{63B24047-59E3-4C2B-A841-C1E4BD02C245}"/>
                </a:ext>
              </a:extLst>
            </p:cNvPr>
            <p:cNvSpPr txBox="1"/>
            <p:nvPr/>
          </p:nvSpPr>
          <p:spPr>
            <a:xfrm>
              <a:off x="14864243" y="11779871"/>
              <a:ext cx="4964049"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1F497D"/>
                  </a:solidFill>
                  <a:effectLst/>
                  <a:uFillTx/>
                  <a:latin typeface="+mn-lt"/>
                  <a:ea typeface="+mn-ea"/>
                  <a:cs typeface="+mn-cs"/>
                  <a:sym typeface="Calibri"/>
                </a:rPr>
                <a:t>End supported by live center</a:t>
              </a:r>
            </a:p>
          </p:txBody>
        </p:sp>
      </p:grpSp>
      <p:pic>
        <p:nvPicPr>
          <p:cNvPr id="10" name="Picture 9">
            <a:extLst>
              <a:ext uri="{FF2B5EF4-FFF2-40B4-BE49-F238E27FC236}">
                <a16:creationId xmlns:a16="http://schemas.microsoft.com/office/drawing/2014/main" id="{76C9DD55-E766-456D-BDA7-B7AA52D740C5}"/>
              </a:ext>
            </a:extLst>
          </p:cNvPr>
          <p:cNvPicPr>
            <a:picLocks noChangeAspect="1"/>
          </p:cNvPicPr>
          <p:nvPr/>
        </p:nvPicPr>
        <p:blipFill>
          <a:blip r:embed="rId4"/>
          <a:stretch>
            <a:fillRect/>
          </a:stretch>
        </p:blipFill>
        <p:spPr>
          <a:xfrm>
            <a:off x="797066" y="4362937"/>
            <a:ext cx="11191080" cy="3269008"/>
          </a:xfrm>
          <a:prstGeom prst="rect">
            <a:avLst/>
          </a:prstGeom>
        </p:spPr>
      </p:pic>
      <p:pic>
        <p:nvPicPr>
          <p:cNvPr id="11" name="Picture 10">
            <a:extLst>
              <a:ext uri="{FF2B5EF4-FFF2-40B4-BE49-F238E27FC236}">
                <a16:creationId xmlns:a16="http://schemas.microsoft.com/office/drawing/2014/main" id="{440DF535-DD81-4A93-8FB6-41DC6DD0E3B8}"/>
              </a:ext>
            </a:extLst>
          </p:cNvPr>
          <p:cNvPicPr>
            <a:picLocks noChangeAspect="1"/>
          </p:cNvPicPr>
          <p:nvPr/>
        </p:nvPicPr>
        <p:blipFill>
          <a:blip r:embed="rId5"/>
          <a:stretch>
            <a:fillRect/>
          </a:stretch>
        </p:blipFill>
        <p:spPr>
          <a:xfrm>
            <a:off x="12706752" y="3824853"/>
            <a:ext cx="11191080" cy="3866729"/>
          </a:xfrm>
          <a:prstGeom prst="rect">
            <a:avLst/>
          </a:prstGeom>
        </p:spPr>
      </p:pic>
      <p:sp>
        <p:nvSpPr>
          <p:cNvPr id="13" name="TextBox 12">
            <a:extLst>
              <a:ext uri="{FF2B5EF4-FFF2-40B4-BE49-F238E27FC236}">
                <a16:creationId xmlns:a16="http://schemas.microsoft.com/office/drawing/2014/main" id="{B2ED4D9E-9E76-4360-A610-A888FE50C95C}"/>
              </a:ext>
            </a:extLst>
          </p:cNvPr>
          <p:cNvSpPr txBox="1"/>
          <p:nvPr/>
        </p:nvSpPr>
        <p:spPr>
          <a:xfrm>
            <a:off x="797066" y="3193390"/>
            <a:ext cx="11191080"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Inner layer (a) after oxidation, no Inconel support structure was used</a:t>
            </a:r>
          </a:p>
        </p:txBody>
      </p:sp>
      <p:sp>
        <p:nvSpPr>
          <p:cNvPr id="14" name="TextBox 13">
            <a:extLst>
              <a:ext uri="{FF2B5EF4-FFF2-40B4-BE49-F238E27FC236}">
                <a16:creationId xmlns:a16="http://schemas.microsoft.com/office/drawing/2014/main" id="{C585AB12-D650-4EC6-A17F-DE8881163B8D}"/>
              </a:ext>
            </a:extLst>
          </p:cNvPr>
          <p:cNvSpPr txBox="1"/>
          <p:nvPr/>
        </p:nvSpPr>
        <p:spPr>
          <a:xfrm>
            <a:off x="12706752" y="2655306"/>
            <a:ext cx="11191080"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Inner layer (b) after oxidation, the thin and thick Inconel 600 meshes were used as support structure</a:t>
            </a:r>
          </a:p>
        </p:txBody>
      </p:sp>
      <p:sp>
        <p:nvSpPr>
          <p:cNvPr id="15" name="TextBox 14">
            <a:extLst>
              <a:ext uri="{FF2B5EF4-FFF2-40B4-BE49-F238E27FC236}">
                <a16:creationId xmlns:a16="http://schemas.microsoft.com/office/drawing/2014/main" id="{2952A9FF-C10A-435B-A85C-A17A9E6CEF30}"/>
              </a:ext>
            </a:extLst>
          </p:cNvPr>
          <p:cNvSpPr txBox="1"/>
          <p:nvPr/>
        </p:nvSpPr>
        <p:spPr>
          <a:xfrm>
            <a:off x="691656" y="9667761"/>
            <a:ext cx="6000696"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Measurement schematics:</a:t>
            </a:r>
          </a:p>
        </p:txBody>
      </p:sp>
    </p:spTree>
    <p:extLst>
      <p:ext uri="{BB962C8B-B14F-4D97-AF65-F5344CB8AC3E}">
        <p14:creationId xmlns:p14="http://schemas.microsoft.com/office/powerpoint/2010/main" val="12693672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DAA6-B196-48FD-A2C4-3213207E6378}"/>
              </a:ext>
            </a:extLst>
          </p:cNvPr>
          <p:cNvSpPr>
            <a:spLocks noGrp="1"/>
          </p:cNvSpPr>
          <p:nvPr>
            <p:ph type="title"/>
          </p:nvPr>
        </p:nvSpPr>
        <p:spPr/>
        <p:txBody>
          <a:bodyPr>
            <a:normAutofit/>
          </a:bodyPr>
          <a:lstStyle/>
          <a:p>
            <a:pPr algn="just">
              <a:spcAft>
                <a:spcPts val="6000"/>
              </a:spcAft>
            </a:pPr>
            <a:r>
              <a:rPr lang="en-US" sz="4400" dirty="0">
                <a:solidFill>
                  <a:schemeClr val="bg1"/>
                </a:solidFill>
              </a:rPr>
              <a:t>Winding of the outer layer followed our standard winding procedure used in previous Bi-2212 CCT coils. Inconel 600 meshes were added after winding to avoid the excessive bending of the mandrels during heat treatment</a:t>
            </a:r>
          </a:p>
        </p:txBody>
      </p:sp>
      <p:sp>
        <p:nvSpPr>
          <p:cNvPr id="3" name="Slide Number Placeholder 2">
            <a:extLst>
              <a:ext uri="{FF2B5EF4-FFF2-40B4-BE49-F238E27FC236}">
                <a16:creationId xmlns:a16="http://schemas.microsoft.com/office/drawing/2014/main" id="{C8A435FB-4374-4F4F-84DE-5ECE663264F6}"/>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5" name="Footer Placeholder 4">
            <a:extLst>
              <a:ext uri="{FF2B5EF4-FFF2-40B4-BE49-F238E27FC236}">
                <a16:creationId xmlns:a16="http://schemas.microsoft.com/office/drawing/2014/main" id="{5676DCC0-B82B-45F6-9F4E-7A8AEF6BEDF1}"/>
              </a:ext>
            </a:extLst>
          </p:cNvPr>
          <p:cNvSpPr>
            <a:spLocks noGrp="1"/>
          </p:cNvSpPr>
          <p:nvPr>
            <p:ph type="ftr" sz="quarter" idx="10"/>
          </p:nvPr>
        </p:nvSpPr>
        <p:spPr>
          <a:xfrm>
            <a:off x="8077200" y="12712700"/>
            <a:ext cx="8229600" cy="730250"/>
          </a:xfrm>
        </p:spPr>
        <p:txBody>
          <a:bodyPr/>
          <a:lstStyle/>
          <a:p>
            <a:r>
              <a:rPr lang="en-US"/>
              <a:t>US-MDP 2023. Session: Bi-2212</a:t>
            </a:r>
            <a:endParaRPr lang="en-US" dirty="0"/>
          </a:p>
        </p:txBody>
      </p:sp>
      <p:pic>
        <p:nvPicPr>
          <p:cNvPr id="21" name="Picture 20">
            <a:extLst>
              <a:ext uri="{FF2B5EF4-FFF2-40B4-BE49-F238E27FC236}">
                <a16:creationId xmlns:a16="http://schemas.microsoft.com/office/drawing/2014/main" id="{02C8BA7E-0B8C-4286-977E-BAEB768A5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37" y="2344680"/>
            <a:ext cx="4850107" cy="10247587"/>
          </a:xfrm>
          <a:prstGeom prst="rect">
            <a:avLst/>
          </a:prstGeom>
        </p:spPr>
      </p:pic>
      <p:sp>
        <p:nvSpPr>
          <p:cNvPr id="22" name="TextBox 21">
            <a:extLst>
              <a:ext uri="{FF2B5EF4-FFF2-40B4-BE49-F238E27FC236}">
                <a16:creationId xmlns:a16="http://schemas.microsoft.com/office/drawing/2014/main" id="{00A29DE1-1EE3-4DE7-B295-2DCDB4D13ABC}"/>
              </a:ext>
            </a:extLst>
          </p:cNvPr>
          <p:cNvSpPr txBox="1"/>
          <p:nvPr/>
        </p:nvSpPr>
        <p:spPr>
          <a:xfrm>
            <a:off x="265176" y="2438944"/>
            <a:ext cx="9035158" cy="5693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R="0" algn="just" defTabSz="914400" rtl="0" fontAlgn="auto" latinLnBrk="0" hangingPunct="0">
              <a:lnSpc>
                <a:spcPct val="100000"/>
              </a:lnSpc>
              <a:spcBef>
                <a:spcPts val="0"/>
              </a:spcBef>
              <a:spcAft>
                <a:spcPts val="1200"/>
              </a:spcAft>
              <a:buClrTx/>
              <a:buSzTx/>
              <a:tabLst/>
            </a:pPr>
            <a:r>
              <a:rPr kumimoji="0" lang="en-US" sz="2400" b="1" i="0" u="sng" strike="noStrike" cap="none" spc="0" normalizeH="0" baseline="0" dirty="0">
                <a:ln>
                  <a:noFill/>
                </a:ln>
                <a:solidFill>
                  <a:schemeClr val="tx1"/>
                </a:solidFill>
                <a:effectLst/>
                <a:uFillTx/>
                <a:latin typeface="+mn-lt"/>
                <a:ea typeface="+mn-ea"/>
                <a:cs typeface="+mn-cs"/>
                <a:sym typeface="Calibri"/>
              </a:rPr>
              <a:t>Outer Layer</a:t>
            </a:r>
            <a:r>
              <a:rPr kumimoji="0" lang="en-US" sz="2400" b="1" i="0" u="none" strike="noStrike" cap="none" spc="0" normalizeH="0" baseline="0" dirty="0">
                <a:ln>
                  <a:noFill/>
                </a:ln>
                <a:solidFill>
                  <a:schemeClr val="tx1"/>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chemeClr val="tx1"/>
                </a:solidFill>
                <a:effectLst/>
                <a:uFillTx/>
                <a:latin typeface="+mn-lt"/>
                <a:ea typeface="+mn-ea"/>
                <a:cs typeface="+mn-cs"/>
                <a:sym typeface="Calibri"/>
              </a:rPr>
              <a:t>The outer layer was relatively easy to fabricate, nothing different from the previous BIN5a, BIN5b and BIN5c coils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chemeClr val="tx1"/>
                </a:solidFill>
                <a:effectLst/>
                <a:uFillTx/>
                <a:latin typeface="+mn-lt"/>
                <a:ea typeface="+mn-ea"/>
                <a:cs typeface="+mn-cs"/>
                <a:sym typeface="Calibri"/>
              </a:rPr>
              <a:t>The winding was done totally by hand, twisting and bending the cable with the fingers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chemeClr val="tx1"/>
                </a:solidFill>
              </a:rPr>
              <a:t>The cable was painted with the TiO</a:t>
            </a:r>
            <a:r>
              <a:rPr lang="en-US" sz="2400" baseline="-25000" dirty="0">
                <a:solidFill>
                  <a:schemeClr val="tx1"/>
                </a:solidFill>
              </a:rPr>
              <a:t>2</a:t>
            </a:r>
            <a:r>
              <a:rPr lang="en-US" sz="2400" dirty="0">
                <a:solidFill>
                  <a:schemeClr val="tx1"/>
                </a:solidFill>
              </a:rPr>
              <a:t> slurry during the winding process for improving electrical insulation</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chemeClr val="tx1"/>
                </a:solidFill>
              </a:rPr>
              <a:t>Pure silver voltage tap flags were installed in the established locations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400" b="0" i="0" u="none" strike="noStrike" cap="none" spc="0" normalizeH="0" baseline="0" dirty="0">
                <a:ln>
                  <a:noFill/>
                </a:ln>
                <a:solidFill>
                  <a:schemeClr val="tx1"/>
                </a:solidFill>
                <a:effectLst/>
                <a:uFillTx/>
                <a:latin typeface="+mn-lt"/>
                <a:ea typeface="+mn-ea"/>
                <a:cs typeface="+mn-cs"/>
                <a:sym typeface="Calibri"/>
              </a:rPr>
              <a:t>Witness samples were placed in the dedicated grooves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400" dirty="0">
                <a:solidFill>
                  <a:schemeClr val="tx1"/>
                </a:solidFill>
              </a:rPr>
              <a:t>The mandrel was wrapped in oxidized thin and thick Inconel 600 meshes, and sent to NHMFL for heat treatment</a:t>
            </a:r>
            <a:endParaRPr kumimoji="0" lang="en-US" sz="2400" b="0" i="0" u="none" strike="noStrike" cap="none" spc="0" normalizeH="0" baseline="0" dirty="0">
              <a:ln>
                <a:noFill/>
              </a:ln>
              <a:solidFill>
                <a:schemeClr val="tx1"/>
              </a:solidFill>
              <a:effectLst/>
              <a:uFillTx/>
              <a:sym typeface="Calibri"/>
            </a:endParaRPr>
          </a:p>
        </p:txBody>
      </p:sp>
      <p:pic>
        <p:nvPicPr>
          <p:cNvPr id="28" name="Picture 27">
            <a:extLst>
              <a:ext uri="{FF2B5EF4-FFF2-40B4-BE49-F238E27FC236}">
                <a16:creationId xmlns:a16="http://schemas.microsoft.com/office/drawing/2014/main" id="{6F9160B2-A259-4174-A65F-21194838B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7944" y="2344680"/>
            <a:ext cx="9876056" cy="6630011"/>
          </a:xfrm>
          <a:prstGeom prst="rect">
            <a:avLst/>
          </a:prstGeom>
        </p:spPr>
      </p:pic>
      <p:pic>
        <p:nvPicPr>
          <p:cNvPr id="30" name="Picture 29">
            <a:extLst>
              <a:ext uri="{FF2B5EF4-FFF2-40B4-BE49-F238E27FC236}">
                <a16:creationId xmlns:a16="http://schemas.microsoft.com/office/drawing/2014/main" id="{929CEE8C-DC67-434A-AEB7-F73FCB543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7942" y="7671461"/>
            <a:ext cx="9876057" cy="4920806"/>
          </a:xfrm>
          <a:prstGeom prst="rect">
            <a:avLst/>
          </a:prstGeom>
        </p:spPr>
      </p:pic>
      <p:pic>
        <p:nvPicPr>
          <p:cNvPr id="6" name="Picture 5">
            <a:extLst>
              <a:ext uri="{FF2B5EF4-FFF2-40B4-BE49-F238E27FC236}">
                <a16:creationId xmlns:a16="http://schemas.microsoft.com/office/drawing/2014/main" id="{85F6E1DE-E016-452C-BB4A-BEC25160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 y="8193023"/>
            <a:ext cx="2536730" cy="4399243"/>
          </a:xfrm>
          <a:prstGeom prst="rect">
            <a:avLst/>
          </a:prstGeom>
        </p:spPr>
      </p:pic>
      <p:pic>
        <p:nvPicPr>
          <p:cNvPr id="8" name="Picture 7">
            <a:extLst>
              <a:ext uri="{FF2B5EF4-FFF2-40B4-BE49-F238E27FC236}">
                <a16:creationId xmlns:a16="http://schemas.microsoft.com/office/drawing/2014/main" id="{09203059-82E8-4B30-A520-42D1BEB95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4635" y="9452948"/>
            <a:ext cx="3655699" cy="3139318"/>
          </a:xfrm>
          <a:prstGeom prst="rect">
            <a:avLst/>
          </a:prstGeom>
        </p:spPr>
      </p:pic>
      <p:pic>
        <p:nvPicPr>
          <p:cNvPr id="10" name="Picture 9">
            <a:extLst>
              <a:ext uri="{FF2B5EF4-FFF2-40B4-BE49-F238E27FC236}">
                <a16:creationId xmlns:a16="http://schemas.microsoft.com/office/drawing/2014/main" id="{BA3B3D1E-482D-4E85-AE37-4A8FF73F16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7923" y="9107425"/>
            <a:ext cx="2637263" cy="3484842"/>
          </a:xfrm>
          <a:prstGeom prst="rect">
            <a:avLst/>
          </a:prstGeom>
        </p:spPr>
      </p:pic>
    </p:spTree>
    <p:extLst>
      <p:ext uri="{BB962C8B-B14F-4D97-AF65-F5344CB8AC3E}">
        <p14:creationId xmlns:p14="http://schemas.microsoft.com/office/powerpoint/2010/main" val="31494563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06E5-0E10-4C58-BC7C-477B894015C0}"/>
              </a:ext>
            </a:extLst>
          </p:cNvPr>
          <p:cNvSpPr>
            <a:spLocks noGrp="1"/>
          </p:cNvSpPr>
          <p:nvPr>
            <p:ph type="title"/>
          </p:nvPr>
        </p:nvSpPr>
        <p:spPr/>
        <p:txBody>
          <a:bodyPr>
            <a:normAutofit/>
          </a:bodyPr>
          <a:lstStyle/>
          <a:p>
            <a:pPr algn="just"/>
            <a:r>
              <a:rPr lang="en-US" sz="3600" dirty="0">
                <a:solidFill>
                  <a:schemeClr val="bg1"/>
                </a:solidFill>
              </a:rPr>
              <a:t>Winding of the inner layer posed many challenges due to the relatively wide (and soft) cable and the small bending radius (mainly irreversible de-cabling, but also excessive friction that caused insulation breakage) </a:t>
            </a:r>
            <a:r>
              <a:rPr lang="en-US" sz="3600" dirty="0">
                <a:solidFill>
                  <a:schemeClr val="bg1"/>
                </a:solidFill>
                <a:sym typeface="Wingdings" panose="05000000000000000000" pitchFamily="2" charset="2"/>
              </a:rPr>
              <a:t> needed to introduce modifications to our winding procedure</a:t>
            </a:r>
            <a:endParaRPr lang="en-US" sz="3600" dirty="0">
              <a:solidFill>
                <a:schemeClr val="bg1"/>
              </a:solidFill>
            </a:endParaRPr>
          </a:p>
        </p:txBody>
      </p:sp>
      <p:sp>
        <p:nvSpPr>
          <p:cNvPr id="3" name="Slide Number Placeholder 2">
            <a:extLst>
              <a:ext uri="{FF2B5EF4-FFF2-40B4-BE49-F238E27FC236}">
                <a16:creationId xmlns:a16="http://schemas.microsoft.com/office/drawing/2014/main" id="{A5F9D45B-1BDF-43BB-8E49-E372FA600811}"/>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5" name="Footer Placeholder 4">
            <a:extLst>
              <a:ext uri="{FF2B5EF4-FFF2-40B4-BE49-F238E27FC236}">
                <a16:creationId xmlns:a16="http://schemas.microsoft.com/office/drawing/2014/main" id="{DC369FB8-4A28-458D-8426-12B704A85B6A}"/>
              </a:ext>
            </a:extLst>
          </p:cNvPr>
          <p:cNvSpPr>
            <a:spLocks noGrp="1"/>
          </p:cNvSpPr>
          <p:nvPr>
            <p:ph type="ftr" sz="quarter" idx="10"/>
          </p:nvPr>
        </p:nvSpPr>
        <p:spPr/>
        <p:txBody>
          <a:bodyPr/>
          <a:lstStyle/>
          <a:p>
            <a:r>
              <a:rPr lang="en-US"/>
              <a:t>US-MDP 2023. Session: Bi-2212</a:t>
            </a:r>
            <a:endParaRPr lang="en-US" dirty="0"/>
          </a:p>
        </p:txBody>
      </p:sp>
      <p:sp>
        <p:nvSpPr>
          <p:cNvPr id="6" name="TextBox 5">
            <a:extLst>
              <a:ext uri="{FF2B5EF4-FFF2-40B4-BE49-F238E27FC236}">
                <a16:creationId xmlns:a16="http://schemas.microsoft.com/office/drawing/2014/main" id="{4A541D19-C6BE-4EB7-820D-895CA845CA7A}"/>
              </a:ext>
            </a:extLst>
          </p:cNvPr>
          <p:cNvSpPr txBox="1"/>
          <p:nvPr/>
        </p:nvSpPr>
        <p:spPr>
          <a:xfrm>
            <a:off x="950976" y="2973850"/>
            <a:ext cx="9964674" cy="929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R="0" algn="just" defTabSz="914400" rtl="0" fontAlgn="auto" latinLnBrk="0" hangingPunct="0">
              <a:lnSpc>
                <a:spcPct val="100000"/>
              </a:lnSpc>
              <a:spcBef>
                <a:spcPts val="0"/>
              </a:spcBef>
              <a:spcAft>
                <a:spcPts val="1200"/>
              </a:spcAft>
              <a:buClrTx/>
              <a:buSzTx/>
              <a:tabLst/>
            </a:pPr>
            <a:r>
              <a:rPr kumimoji="0" lang="en-US" sz="2800" b="1" i="0" u="sng" strike="noStrike" cap="none" spc="0" normalizeH="0" baseline="0" dirty="0">
                <a:ln>
                  <a:noFill/>
                </a:ln>
                <a:solidFill>
                  <a:schemeClr val="tx1"/>
                </a:solidFill>
                <a:effectLst/>
                <a:uFillTx/>
                <a:latin typeface="+mn-lt"/>
                <a:ea typeface="+mn-ea"/>
                <a:cs typeface="+mn-cs"/>
                <a:sym typeface="Calibri"/>
              </a:rPr>
              <a:t>Inner Layer</a:t>
            </a:r>
            <a:r>
              <a:rPr kumimoji="0" lang="en-US" sz="2800" b="1" i="0" u="none" strike="noStrike" cap="none" spc="0" normalizeH="0" baseline="0" dirty="0">
                <a:ln>
                  <a:noFill/>
                </a:ln>
                <a:solidFill>
                  <a:schemeClr val="tx1"/>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chemeClr val="tx1"/>
                </a:solidFill>
                <a:effectLst/>
                <a:uFillTx/>
                <a:latin typeface="+mn-lt"/>
                <a:ea typeface="+mn-ea"/>
                <a:cs typeface="+mn-cs"/>
                <a:sym typeface="Calibri"/>
              </a:rPr>
              <a:t>The inner layer was more difficult to wind due to the smaller radius of the mandrel and due to tighter </a:t>
            </a:r>
            <a:r>
              <a:rPr lang="en-US" sz="2800" dirty="0">
                <a:solidFill>
                  <a:schemeClr val="tx1"/>
                </a:solidFill>
              </a:rPr>
              <a:t>channels (need to check machining tolerance after machining and before pre-oxidation)</a:t>
            </a:r>
            <a:r>
              <a:rPr kumimoji="0" lang="en-US" sz="2800" b="0" i="0" u="none" strike="noStrike" cap="none" spc="0" normalizeH="0" baseline="0" dirty="0">
                <a:ln>
                  <a:noFill/>
                </a:ln>
                <a:solidFill>
                  <a:schemeClr val="tx1"/>
                </a:solidFill>
                <a:effectLst/>
                <a:uFillTx/>
                <a:latin typeface="+mn-lt"/>
                <a:ea typeface="+mn-ea"/>
                <a:cs typeface="+mn-cs"/>
                <a:sym typeface="Calibri"/>
              </a:rPr>
              <a:t>.</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B</a:t>
            </a:r>
            <a:r>
              <a:rPr kumimoji="0" lang="en-US" sz="2800" b="0" i="0" u="none" strike="noStrike" cap="none" spc="0" normalizeH="0" baseline="0" dirty="0">
                <a:ln>
                  <a:noFill/>
                </a:ln>
                <a:solidFill>
                  <a:schemeClr val="tx1"/>
                </a:solidFill>
                <a:effectLst/>
                <a:uFillTx/>
                <a:latin typeface="+mn-lt"/>
                <a:ea typeface="+mn-ea"/>
                <a:cs typeface="+mn-cs"/>
                <a:sym typeface="Calibri"/>
              </a:rPr>
              <a:t>y twisting and bending the cable with the fingers, irreversible de-cabling and mullite damage would occur near the pole region. After this incidents we decided to wind first with a test cable in order to address the challenges</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lang="en-US" sz="2800" dirty="0">
                <a:solidFill>
                  <a:schemeClr val="tx1"/>
                </a:solidFill>
              </a:rPr>
              <a:t>The test cable was slightly thicker than the real cable, which posed an additional challenge. In addition the test cable was not painted with TiO</a:t>
            </a:r>
            <a:r>
              <a:rPr lang="en-US" sz="2800" baseline="-25000" dirty="0">
                <a:solidFill>
                  <a:schemeClr val="tx1"/>
                </a:solidFill>
              </a:rPr>
              <a:t>2</a:t>
            </a:r>
            <a:r>
              <a:rPr lang="en-US" sz="2800" dirty="0">
                <a:solidFill>
                  <a:schemeClr val="tx1"/>
                </a:solidFill>
              </a:rPr>
              <a:t> before placing the mullite sleeve</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chemeClr val="tx1"/>
                </a:solidFill>
                <a:effectLst/>
                <a:uFillTx/>
                <a:latin typeface="+mn-lt"/>
                <a:ea typeface="+mn-ea"/>
                <a:cs typeface="+mn-cs"/>
                <a:sym typeface="Calibri"/>
              </a:rPr>
              <a:t>The solution for the effective </a:t>
            </a:r>
            <a:r>
              <a:rPr lang="en-US" sz="2800" dirty="0">
                <a:solidFill>
                  <a:schemeClr val="tx1"/>
                </a:solidFill>
              </a:rPr>
              <a:t>twisting and bending of the cable without de-cabling, was achieved by using auxiliary 3D printed pieces with the shape of the channel surface at the pole region (a technique previously used in the winding test of CCT6)</a:t>
            </a:r>
          </a:p>
          <a:p>
            <a:pPr marL="457200" marR="0" indent="-457200" algn="just" defTabSz="914400" rtl="0" fontAlgn="auto" latinLnBrk="0" hangingPunct="0">
              <a:lnSpc>
                <a:spcPct val="100000"/>
              </a:lnSpc>
              <a:spcBef>
                <a:spcPts val="0"/>
              </a:spcBef>
              <a:spcAft>
                <a:spcPts val="1200"/>
              </a:spcAft>
              <a:buClrTx/>
              <a:buSzTx/>
              <a:buFont typeface="Arial" panose="020B0604020202020204" pitchFamily="34" charset="0"/>
              <a:buChar char="•"/>
              <a:tabLst/>
            </a:pPr>
            <a:r>
              <a:rPr kumimoji="0" lang="en-US" sz="2800" b="0" i="0" u="none" strike="noStrike" cap="none" spc="0" normalizeH="0" baseline="0" dirty="0">
                <a:ln>
                  <a:noFill/>
                </a:ln>
                <a:solidFill>
                  <a:schemeClr val="tx1"/>
                </a:solidFill>
                <a:effectLst/>
                <a:uFillTx/>
                <a:latin typeface="+mn-lt"/>
                <a:ea typeface="+mn-ea"/>
                <a:cs typeface="+mn-cs"/>
                <a:sym typeface="Calibri"/>
              </a:rPr>
              <a:t>Additional winding procedure improvements were introduced that determined to the success of the task (paint and lay, tension mullite sleeve before painting, etc.)</a:t>
            </a:r>
          </a:p>
        </p:txBody>
      </p:sp>
      <p:pic>
        <p:nvPicPr>
          <p:cNvPr id="8" name="Picture 7">
            <a:extLst>
              <a:ext uri="{FF2B5EF4-FFF2-40B4-BE49-F238E27FC236}">
                <a16:creationId xmlns:a16="http://schemas.microsoft.com/office/drawing/2014/main" id="{E9C93586-CF62-406E-84ED-746256F95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9780" y="4474610"/>
            <a:ext cx="11207674" cy="7451911"/>
          </a:xfrm>
          <a:prstGeom prst="rect">
            <a:avLst/>
          </a:prstGeom>
        </p:spPr>
      </p:pic>
      <p:sp>
        <p:nvSpPr>
          <p:cNvPr id="9" name="TextBox 8">
            <a:extLst>
              <a:ext uri="{FF2B5EF4-FFF2-40B4-BE49-F238E27FC236}">
                <a16:creationId xmlns:a16="http://schemas.microsoft.com/office/drawing/2014/main" id="{AFBFA0AE-9CCC-4B3B-AC78-43A49DE7FFC7}"/>
              </a:ext>
            </a:extLst>
          </p:cNvPr>
          <p:cNvSpPr txBox="1"/>
          <p:nvPr/>
        </p:nvSpPr>
        <p:spPr>
          <a:xfrm>
            <a:off x="12499780" y="3062560"/>
            <a:ext cx="11207674" cy="1169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1F497D"/>
                </a:solidFill>
                <a:effectLst/>
                <a:uFillTx/>
                <a:latin typeface="+mn-lt"/>
                <a:ea typeface="+mn-ea"/>
                <a:cs typeface="+mn-cs"/>
                <a:sym typeface="Calibri"/>
              </a:rPr>
              <a:t>Auxiliary 3D printed pieces that helped twisting and bending the cable at the pole region, and prevented irreversible de-cabling</a:t>
            </a:r>
          </a:p>
        </p:txBody>
      </p:sp>
    </p:spTree>
    <p:extLst>
      <p:ext uri="{BB962C8B-B14F-4D97-AF65-F5344CB8AC3E}">
        <p14:creationId xmlns:p14="http://schemas.microsoft.com/office/powerpoint/2010/main" val="28077994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3E40-971C-4770-8A12-018803862CB6}"/>
              </a:ext>
            </a:extLst>
          </p:cNvPr>
          <p:cNvSpPr>
            <a:spLocks noGrp="1"/>
          </p:cNvSpPr>
          <p:nvPr>
            <p:ph type="title"/>
          </p:nvPr>
        </p:nvSpPr>
        <p:spPr/>
        <p:txBody>
          <a:bodyPr>
            <a:normAutofit/>
          </a:bodyPr>
          <a:lstStyle/>
          <a:p>
            <a:pPr algn="just"/>
            <a:r>
              <a:rPr lang="en-US" sz="4400" dirty="0">
                <a:solidFill>
                  <a:schemeClr val="bg1"/>
                </a:solidFill>
              </a:rPr>
              <a:t>By revising our winding procedure and introducing modifications in order to better control the process, the winding of BiCCT1 IL which was previously very challenging, became successful</a:t>
            </a:r>
          </a:p>
        </p:txBody>
      </p:sp>
      <p:sp>
        <p:nvSpPr>
          <p:cNvPr id="3" name="Slide Number Placeholder 2">
            <a:extLst>
              <a:ext uri="{FF2B5EF4-FFF2-40B4-BE49-F238E27FC236}">
                <a16:creationId xmlns:a16="http://schemas.microsoft.com/office/drawing/2014/main" id="{D3680049-B737-4CBD-979E-F17E056A6AC6}"/>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5" name="Footer Placeholder 4">
            <a:extLst>
              <a:ext uri="{FF2B5EF4-FFF2-40B4-BE49-F238E27FC236}">
                <a16:creationId xmlns:a16="http://schemas.microsoft.com/office/drawing/2014/main" id="{4B1EB960-CB52-472A-8423-E2C4C7EF4B87}"/>
              </a:ext>
            </a:extLst>
          </p:cNvPr>
          <p:cNvSpPr>
            <a:spLocks noGrp="1"/>
          </p:cNvSpPr>
          <p:nvPr>
            <p:ph type="ftr" sz="quarter" idx="10"/>
          </p:nvPr>
        </p:nvSpPr>
        <p:spPr/>
        <p:txBody>
          <a:bodyPr/>
          <a:lstStyle/>
          <a:p>
            <a:r>
              <a:rPr lang="en-US"/>
              <a:t>US-MDP 2023. Session: Bi-2212</a:t>
            </a:r>
            <a:endParaRPr lang="en-US" dirty="0"/>
          </a:p>
        </p:txBody>
      </p:sp>
      <p:pic>
        <p:nvPicPr>
          <p:cNvPr id="6" name="Picture 5">
            <a:extLst>
              <a:ext uri="{FF2B5EF4-FFF2-40B4-BE49-F238E27FC236}">
                <a16:creationId xmlns:a16="http://schemas.microsoft.com/office/drawing/2014/main" id="{4CB30D00-BFEF-46F7-8857-961BFBF9F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3545" y="4655295"/>
            <a:ext cx="12120455" cy="7086642"/>
          </a:xfrm>
          <a:prstGeom prst="rect">
            <a:avLst/>
          </a:prstGeom>
        </p:spPr>
      </p:pic>
      <p:pic>
        <p:nvPicPr>
          <p:cNvPr id="8" name="Picture 7">
            <a:extLst>
              <a:ext uri="{FF2B5EF4-FFF2-40B4-BE49-F238E27FC236}">
                <a16:creationId xmlns:a16="http://schemas.microsoft.com/office/drawing/2014/main" id="{64293DF5-9923-4DA2-A632-F8B4D5505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4655294"/>
            <a:ext cx="12673584" cy="7086643"/>
          </a:xfrm>
          <a:prstGeom prst="rect">
            <a:avLst/>
          </a:prstGeom>
        </p:spPr>
      </p:pic>
      <p:cxnSp>
        <p:nvCxnSpPr>
          <p:cNvPr id="10" name="Straight Arrow Connector 9">
            <a:extLst>
              <a:ext uri="{FF2B5EF4-FFF2-40B4-BE49-F238E27FC236}">
                <a16:creationId xmlns:a16="http://schemas.microsoft.com/office/drawing/2014/main" id="{6130C0F3-428E-472C-8BE8-93C0483B88EC}"/>
              </a:ext>
            </a:extLst>
          </p:cNvPr>
          <p:cNvCxnSpPr>
            <a:cxnSpLocks/>
            <a:stCxn id="13" idx="2"/>
          </p:cNvCxnSpPr>
          <p:nvPr/>
        </p:nvCxnSpPr>
        <p:spPr>
          <a:xfrm>
            <a:off x="21542883" y="4515526"/>
            <a:ext cx="116967" cy="2971124"/>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9A2829AB-23F8-4727-9290-818834537CE7}"/>
              </a:ext>
            </a:extLst>
          </p:cNvPr>
          <p:cNvSpPr txBox="1"/>
          <p:nvPr/>
        </p:nvSpPr>
        <p:spPr>
          <a:xfrm>
            <a:off x="19030950" y="3038203"/>
            <a:ext cx="502386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Tension is being applied to the cable during the winding process</a:t>
            </a:r>
          </a:p>
          <a:p>
            <a:pPr marL="0" marR="0" indent="0" algn="l" defTabSz="914400" rtl="0" fontAlgn="auto" latinLnBrk="0" hangingPunct="0">
              <a:lnSpc>
                <a:spcPct val="100000"/>
              </a:lnSpc>
              <a:spcBef>
                <a:spcPts val="0"/>
              </a:spcBef>
              <a:spcAft>
                <a:spcPts val="0"/>
              </a:spcAft>
              <a:buClrTx/>
              <a:buSzTx/>
              <a:buFontTx/>
              <a:buNone/>
              <a:tabLst/>
            </a:pPr>
            <a:r>
              <a:rPr lang="en-US" sz="2800" b="1" dirty="0">
                <a:solidFill>
                  <a:srgbClr val="1F497D"/>
                </a:solidFill>
              </a:rPr>
              <a:t>(very important!!!)</a:t>
            </a:r>
            <a:endParaRPr kumimoji="0" lang="en-US" sz="2800" b="1" i="0" u="none" strike="noStrike" cap="none" spc="0" normalizeH="0" baseline="0" dirty="0">
              <a:ln>
                <a:noFill/>
              </a:ln>
              <a:solidFill>
                <a:srgbClr val="1F497D"/>
              </a:solidFill>
              <a:effectLst/>
              <a:uFillTx/>
              <a:latin typeface="+mn-lt"/>
              <a:ea typeface="+mn-ea"/>
              <a:cs typeface="+mn-cs"/>
              <a:sym typeface="Calibri"/>
            </a:endParaRPr>
          </a:p>
        </p:txBody>
      </p:sp>
      <p:cxnSp>
        <p:nvCxnSpPr>
          <p:cNvPr id="19" name="Straight Arrow Connector 18">
            <a:extLst>
              <a:ext uri="{FF2B5EF4-FFF2-40B4-BE49-F238E27FC236}">
                <a16:creationId xmlns:a16="http://schemas.microsoft.com/office/drawing/2014/main" id="{525B3E04-D63F-42F8-9D97-919B3EE4780E}"/>
              </a:ext>
            </a:extLst>
          </p:cNvPr>
          <p:cNvCxnSpPr>
            <a:cxnSpLocks/>
            <a:stCxn id="20" idx="2"/>
          </p:cNvCxnSpPr>
          <p:nvPr/>
        </p:nvCxnSpPr>
        <p:spPr>
          <a:xfrm>
            <a:off x="5803392" y="4330859"/>
            <a:ext cx="3054858" cy="1765141"/>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3698C5C8-8AE1-4EFC-9578-DADBDE3EDD51}"/>
              </a:ext>
            </a:extLst>
          </p:cNvPr>
          <p:cNvSpPr txBox="1"/>
          <p:nvPr/>
        </p:nvSpPr>
        <p:spPr>
          <a:xfrm>
            <a:off x="329184" y="2853536"/>
            <a:ext cx="1094841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This side of the 3D printed piece acts like an extension of the channel’s wall. By laying the cable against this wall and applying tension, the cable takes the desired shape. Then, it is progressively pushed into the channel</a:t>
            </a:r>
          </a:p>
        </p:txBody>
      </p:sp>
      <p:cxnSp>
        <p:nvCxnSpPr>
          <p:cNvPr id="28" name="Straight Arrow Connector 27">
            <a:extLst>
              <a:ext uri="{FF2B5EF4-FFF2-40B4-BE49-F238E27FC236}">
                <a16:creationId xmlns:a16="http://schemas.microsoft.com/office/drawing/2014/main" id="{60796B11-28C1-4262-925B-1C75339A4E1B}"/>
              </a:ext>
            </a:extLst>
          </p:cNvPr>
          <p:cNvCxnSpPr>
            <a:cxnSpLocks/>
            <a:stCxn id="29" idx="2"/>
          </p:cNvCxnSpPr>
          <p:nvPr/>
        </p:nvCxnSpPr>
        <p:spPr>
          <a:xfrm>
            <a:off x="15668435" y="4420317"/>
            <a:ext cx="1974533" cy="3637833"/>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4B38B3F-01D7-4C9B-9F80-B4AD9CA07CCD}"/>
              </a:ext>
            </a:extLst>
          </p:cNvPr>
          <p:cNvSpPr txBox="1"/>
          <p:nvPr/>
        </p:nvSpPr>
        <p:spPr>
          <a:xfrm>
            <a:off x="13002768" y="2512106"/>
            <a:ext cx="5331333" cy="190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This Teflon piece is used to prevent the cable from being scratched by the outer edge of the channel, and to push the cable into the channel</a:t>
            </a:r>
          </a:p>
        </p:txBody>
      </p:sp>
      <p:cxnSp>
        <p:nvCxnSpPr>
          <p:cNvPr id="36" name="Straight Arrow Connector 35">
            <a:extLst>
              <a:ext uri="{FF2B5EF4-FFF2-40B4-BE49-F238E27FC236}">
                <a16:creationId xmlns:a16="http://schemas.microsoft.com/office/drawing/2014/main" id="{B496FBE1-DD5C-4735-9240-0DE3AE59AE2E}"/>
              </a:ext>
            </a:extLst>
          </p:cNvPr>
          <p:cNvCxnSpPr>
            <a:cxnSpLocks/>
            <a:stCxn id="37" idx="0"/>
          </p:cNvCxnSpPr>
          <p:nvPr/>
        </p:nvCxnSpPr>
        <p:spPr>
          <a:xfrm flipV="1">
            <a:off x="7715250" y="6878245"/>
            <a:ext cx="647700" cy="1808718"/>
          </a:xfrm>
          <a:prstGeom prst="straightConnector1">
            <a:avLst/>
          </a:prstGeom>
          <a:noFill/>
          <a:ln w="635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E4DC57E3-F587-4416-8D31-DF1C2AE52560}"/>
              </a:ext>
            </a:extLst>
          </p:cNvPr>
          <p:cNvSpPr txBox="1"/>
          <p:nvPr/>
        </p:nvSpPr>
        <p:spPr>
          <a:xfrm>
            <a:off x="4552950" y="8686963"/>
            <a:ext cx="6324600" cy="1477323"/>
          </a:xfrm>
          <a:prstGeom prst="rect">
            <a:avLst/>
          </a:prstGeom>
          <a:solidFill>
            <a:srgbClr val="FFFFFF">
              <a:alpha val="5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1F497D"/>
                </a:solidFill>
                <a:effectLst/>
                <a:uFillTx/>
                <a:latin typeface="+mn-lt"/>
                <a:ea typeface="+mn-ea"/>
                <a:cs typeface="+mn-cs"/>
                <a:sym typeface="Calibri"/>
              </a:rPr>
              <a:t>When not winding, a piece of Kapton foil is placed between the cable and the mandrel to prevent damage to the </a:t>
            </a:r>
            <a:r>
              <a:rPr lang="en-US" sz="2800" dirty="0">
                <a:solidFill>
                  <a:srgbClr val="1F497D"/>
                </a:solidFill>
              </a:rPr>
              <a:t>mullite</a:t>
            </a:r>
            <a:endParaRPr kumimoji="0" lang="en-US" sz="2800" b="0" i="0" u="none" strike="noStrike" cap="none" spc="0" normalizeH="0" baseline="0" dirty="0">
              <a:ln>
                <a:noFill/>
              </a:ln>
              <a:solidFill>
                <a:srgbClr val="1F497D"/>
              </a:solidFill>
              <a:effectLst/>
              <a:uFillTx/>
              <a:latin typeface="+mn-lt"/>
              <a:ea typeface="+mn-ea"/>
              <a:cs typeface="+mn-cs"/>
              <a:sym typeface="Calibri"/>
            </a:endParaRPr>
          </a:p>
        </p:txBody>
      </p:sp>
    </p:spTree>
    <p:extLst>
      <p:ext uri="{BB962C8B-B14F-4D97-AF65-F5344CB8AC3E}">
        <p14:creationId xmlns:p14="http://schemas.microsoft.com/office/powerpoint/2010/main" val="2552250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2037-3BF4-4D2F-9A0C-0B6C4E12D096}"/>
              </a:ext>
            </a:extLst>
          </p:cNvPr>
          <p:cNvSpPr>
            <a:spLocks noGrp="1"/>
          </p:cNvSpPr>
          <p:nvPr>
            <p:ph type="title"/>
          </p:nvPr>
        </p:nvSpPr>
        <p:spPr/>
        <p:txBody>
          <a:bodyPr>
            <a:noAutofit/>
          </a:bodyPr>
          <a:lstStyle/>
          <a:p>
            <a:pPr algn="just"/>
            <a:r>
              <a:rPr lang="en-US" sz="4400" dirty="0">
                <a:solidFill>
                  <a:schemeClr val="bg1"/>
                </a:solidFill>
              </a:rPr>
              <a:t>BiCCT1 IL after winding: wrapped with mullite, thin Inconel 600 mesh, coarse Inconel 600 mesh, Inconel 600 wires, and placement in the shipping crate</a:t>
            </a:r>
          </a:p>
        </p:txBody>
      </p:sp>
      <p:sp>
        <p:nvSpPr>
          <p:cNvPr id="3" name="Slide Number Placeholder 2">
            <a:extLst>
              <a:ext uri="{FF2B5EF4-FFF2-40B4-BE49-F238E27FC236}">
                <a16:creationId xmlns:a16="http://schemas.microsoft.com/office/drawing/2014/main" id="{A698F813-83C6-4988-9C29-4D59C4C58C62}"/>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5" name="Footer Placeholder 4">
            <a:extLst>
              <a:ext uri="{FF2B5EF4-FFF2-40B4-BE49-F238E27FC236}">
                <a16:creationId xmlns:a16="http://schemas.microsoft.com/office/drawing/2014/main" id="{6F0D57DA-5FBA-45D3-92E9-86D990D5292C}"/>
              </a:ext>
            </a:extLst>
          </p:cNvPr>
          <p:cNvSpPr>
            <a:spLocks noGrp="1"/>
          </p:cNvSpPr>
          <p:nvPr>
            <p:ph type="ftr" sz="quarter" idx="10"/>
          </p:nvPr>
        </p:nvSpPr>
        <p:spPr/>
        <p:txBody>
          <a:bodyPr/>
          <a:lstStyle/>
          <a:p>
            <a:r>
              <a:rPr lang="en-US"/>
              <a:t>US-MDP 2023. Session: Bi-2212</a:t>
            </a:r>
            <a:endParaRPr lang="en-US" dirty="0"/>
          </a:p>
        </p:txBody>
      </p:sp>
      <p:pic>
        <p:nvPicPr>
          <p:cNvPr id="6" name="Picture 5">
            <a:extLst>
              <a:ext uri="{FF2B5EF4-FFF2-40B4-BE49-F238E27FC236}">
                <a16:creationId xmlns:a16="http://schemas.microsoft.com/office/drawing/2014/main" id="{D7FD2F62-C8F3-4799-9CDD-25AA2658E9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01859"/>
            <a:ext cx="12192000" cy="3504307"/>
          </a:xfrm>
          <a:prstGeom prst="rect">
            <a:avLst/>
          </a:prstGeom>
        </p:spPr>
      </p:pic>
      <p:pic>
        <p:nvPicPr>
          <p:cNvPr id="10" name="Picture 9">
            <a:extLst>
              <a:ext uri="{FF2B5EF4-FFF2-40B4-BE49-F238E27FC236}">
                <a16:creationId xmlns:a16="http://schemas.microsoft.com/office/drawing/2014/main" id="{2FAA9FAA-671D-4142-A207-B33A14EC4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24680"/>
            <a:ext cx="12192000" cy="2691191"/>
          </a:xfrm>
          <a:prstGeom prst="rect">
            <a:avLst/>
          </a:prstGeom>
        </p:spPr>
      </p:pic>
      <p:pic>
        <p:nvPicPr>
          <p:cNvPr id="12" name="Picture 11">
            <a:extLst>
              <a:ext uri="{FF2B5EF4-FFF2-40B4-BE49-F238E27FC236}">
                <a16:creationId xmlns:a16="http://schemas.microsoft.com/office/drawing/2014/main" id="{F9FE0F07-5BCB-43A6-B130-04D905146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805010"/>
            <a:ext cx="12192000" cy="2328334"/>
          </a:xfrm>
          <a:prstGeom prst="rect">
            <a:avLst/>
          </a:prstGeom>
        </p:spPr>
      </p:pic>
      <p:pic>
        <p:nvPicPr>
          <p:cNvPr id="14" name="Picture 13">
            <a:extLst>
              <a:ext uri="{FF2B5EF4-FFF2-40B4-BE49-F238E27FC236}">
                <a16:creationId xmlns:a16="http://schemas.microsoft.com/office/drawing/2014/main" id="{C71FB176-9040-44CD-A475-03333F71C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5932" y="2401859"/>
            <a:ext cx="12192000" cy="3747430"/>
          </a:xfrm>
          <a:prstGeom prst="rect">
            <a:avLst/>
          </a:prstGeom>
        </p:spPr>
      </p:pic>
      <p:pic>
        <p:nvPicPr>
          <p:cNvPr id="16" name="Picture 15">
            <a:extLst>
              <a:ext uri="{FF2B5EF4-FFF2-40B4-BE49-F238E27FC236}">
                <a16:creationId xmlns:a16="http://schemas.microsoft.com/office/drawing/2014/main" id="{07C1A0F6-7921-44DB-856E-7E54119E0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25932" y="5954315"/>
            <a:ext cx="12158068" cy="3304871"/>
          </a:xfrm>
          <a:prstGeom prst="rect">
            <a:avLst/>
          </a:prstGeom>
        </p:spPr>
      </p:pic>
      <p:pic>
        <p:nvPicPr>
          <p:cNvPr id="18" name="Picture 17">
            <a:extLst>
              <a:ext uri="{FF2B5EF4-FFF2-40B4-BE49-F238E27FC236}">
                <a16:creationId xmlns:a16="http://schemas.microsoft.com/office/drawing/2014/main" id="{69D1F73B-2100-4ADD-995F-AB6037BB85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25932" y="9287694"/>
            <a:ext cx="12192000" cy="3294150"/>
          </a:xfrm>
          <a:prstGeom prst="rect">
            <a:avLst/>
          </a:prstGeom>
        </p:spPr>
      </p:pic>
      <p:sp>
        <p:nvSpPr>
          <p:cNvPr id="19" name="TextBox 18">
            <a:extLst>
              <a:ext uri="{FF2B5EF4-FFF2-40B4-BE49-F238E27FC236}">
                <a16:creationId xmlns:a16="http://schemas.microsoft.com/office/drawing/2014/main" id="{CE6BEE58-0719-4F4E-A451-0250DA19C675}"/>
              </a:ext>
            </a:extLst>
          </p:cNvPr>
          <p:cNvSpPr txBox="1"/>
          <p:nvPr/>
        </p:nvSpPr>
        <p:spPr>
          <a:xfrm>
            <a:off x="191386" y="2679405"/>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1</a:t>
            </a:r>
          </a:p>
        </p:txBody>
      </p:sp>
      <p:sp>
        <p:nvSpPr>
          <p:cNvPr id="20" name="TextBox 19">
            <a:extLst>
              <a:ext uri="{FF2B5EF4-FFF2-40B4-BE49-F238E27FC236}">
                <a16:creationId xmlns:a16="http://schemas.microsoft.com/office/drawing/2014/main" id="{52FACB58-7479-483B-8A8F-13800AFB215A}"/>
              </a:ext>
            </a:extLst>
          </p:cNvPr>
          <p:cNvSpPr txBox="1"/>
          <p:nvPr/>
        </p:nvSpPr>
        <p:spPr>
          <a:xfrm>
            <a:off x="194930" y="6719331"/>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b="1" dirty="0"/>
              <a:t>2</a:t>
            </a:r>
            <a:endParaRPr kumimoji="0" lang="en-US" sz="4000" b="1" i="0" u="none" strike="noStrike" cap="none" spc="0" normalizeH="0" baseline="0" dirty="0">
              <a:ln>
                <a:noFill/>
              </a:ln>
              <a:solidFill>
                <a:srgbClr val="000000"/>
              </a:solidFill>
              <a:effectLst/>
              <a:uFillTx/>
              <a:latin typeface="+mn-lt"/>
              <a:ea typeface="+mn-ea"/>
              <a:cs typeface="+mn-cs"/>
              <a:sym typeface="Calibri"/>
            </a:endParaRPr>
          </a:p>
        </p:txBody>
      </p:sp>
      <p:sp>
        <p:nvSpPr>
          <p:cNvPr id="21" name="TextBox 20">
            <a:extLst>
              <a:ext uri="{FF2B5EF4-FFF2-40B4-BE49-F238E27FC236}">
                <a16:creationId xmlns:a16="http://schemas.microsoft.com/office/drawing/2014/main" id="{7A4FEB44-0D13-4BCE-B095-1556A15654B1}"/>
              </a:ext>
            </a:extLst>
          </p:cNvPr>
          <p:cNvSpPr txBox="1"/>
          <p:nvPr/>
        </p:nvSpPr>
        <p:spPr>
          <a:xfrm>
            <a:off x="191385" y="10105430"/>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b="1" dirty="0"/>
              <a:t>3</a:t>
            </a:r>
            <a:endParaRPr kumimoji="0" lang="en-US" sz="4000" b="1" i="0" u="none" strike="noStrike" cap="none" spc="0" normalizeH="0" baseline="0" dirty="0">
              <a:ln>
                <a:noFill/>
              </a:ln>
              <a:solidFill>
                <a:srgbClr val="000000"/>
              </a:solidFill>
              <a:effectLst/>
              <a:uFillTx/>
              <a:latin typeface="+mn-lt"/>
              <a:ea typeface="+mn-ea"/>
              <a:cs typeface="+mn-cs"/>
              <a:sym typeface="Calibri"/>
            </a:endParaRPr>
          </a:p>
        </p:txBody>
      </p:sp>
      <p:sp>
        <p:nvSpPr>
          <p:cNvPr id="22" name="TextBox 21">
            <a:extLst>
              <a:ext uri="{FF2B5EF4-FFF2-40B4-BE49-F238E27FC236}">
                <a16:creationId xmlns:a16="http://schemas.microsoft.com/office/drawing/2014/main" id="{798A1B04-0C3B-437E-9ACF-36A3CEDB0435}"/>
              </a:ext>
            </a:extLst>
          </p:cNvPr>
          <p:cNvSpPr txBox="1"/>
          <p:nvPr/>
        </p:nvSpPr>
        <p:spPr>
          <a:xfrm>
            <a:off x="12386931" y="2767027"/>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4</a:t>
            </a:r>
          </a:p>
        </p:txBody>
      </p:sp>
      <p:sp>
        <p:nvSpPr>
          <p:cNvPr id="23" name="TextBox 22">
            <a:extLst>
              <a:ext uri="{FF2B5EF4-FFF2-40B4-BE49-F238E27FC236}">
                <a16:creationId xmlns:a16="http://schemas.microsoft.com/office/drawing/2014/main" id="{D2AD2920-5395-4977-AC9D-2533AE2D7B93}"/>
              </a:ext>
            </a:extLst>
          </p:cNvPr>
          <p:cNvSpPr txBox="1"/>
          <p:nvPr/>
        </p:nvSpPr>
        <p:spPr>
          <a:xfrm>
            <a:off x="12386930" y="6219617"/>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b="1" dirty="0"/>
              <a:t>5</a:t>
            </a:r>
            <a:endParaRPr kumimoji="0" lang="en-US" sz="4000" b="1" i="0" u="none" strike="noStrike" cap="none" spc="0" normalizeH="0" baseline="0" dirty="0">
              <a:ln>
                <a:noFill/>
              </a:ln>
              <a:solidFill>
                <a:srgbClr val="000000"/>
              </a:solidFill>
              <a:effectLst/>
              <a:uFillTx/>
              <a:latin typeface="+mn-lt"/>
              <a:ea typeface="+mn-ea"/>
              <a:cs typeface="+mn-cs"/>
              <a:sym typeface="Calibri"/>
            </a:endParaRPr>
          </a:p>
        </p:txBody>
      </p:sp>
      <p:sp>
        <p:nvSpPr>
          <p:cNvPr id="24" name="TextBox 23">
            <a:extLst>
              <a:ext uri="{FF2B5EF4-FFF2-40B4-BE49-F238E27FC236}">
                <a16:creationId xmlns:a16="http://schemas.microsoft.com/office/drawing/2014/main" id="{72BF332A-DF5D-4397-8F2D-CE50165FE2E3}"/>
              </a:ext>
            </a:extLst>
          </p:cNvPr>
          <p:cNvSpPr txBox="1"/>
          <p:nvPr/>
        </p:nvSpPr>
        <p:spPr>
          <a:xfrm>
            <a:off x="12383385" y="9573561"/>
            <a:ext cx="999461" cy="800215"/>
          </a:xfrm>
          <a:prstGeom prst="rect">
            <a:avLst/>
          </a:prstGeom>
          <a:solidFill>
            <a:srgbClr val="FFFFFF"/>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b="1" dirty="0"/>
              <a:t>6</a:t>
            </a:r>
            <a:endParaRPr kumimoji="0" lang="en-US" sz="40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6886588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chemeClr val="bg1"/>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1008728" y="4277807"/>
            <a:ext cx="21295229" cy="6822584"/>
          </a:xfrm>
        </p:spPr>
        <p:txBody>
          <a:bodyPr>
            <a:normAutofit/>
          </a:bodyPr>
          <a:lstStyle/>
          <a:p>
            <a:pPr>
              <a:spcAft>
                <a:spcPts val="6000"/>
              </a:spcAft>
            </a:pPr>
            <a:r>
              <a:rPr lang="en-US" u="sng" dirty="0">
                <a:solidFill>
                  <a:schemeClr val="bg1">
                    <a:lumMod val="65000"/>
                  </a:schemeClr>
                </a:solidFill>
              </a:rPr>
              <a:t>BIN5a</a:t>
            </a:r>
            <a:r>
              <a:rPr lang="en-US" dirty="0">
                <a:solidFill>
                  <a:schemeClr val="bg1">
                    <a:lumMod val="65000"/>
                  </a:schemeClr>
                </a:solidFill>
              </a:rPr>
              <a:t>: first demonstration of high current in a Bi-2212 CCT coil</a:t>
            </a:r>
          </a:p>
          <a:p>
            <a:pPr>
              <a:spcAft>
                <a:spcPts val="6000"/>
              </a:spcAft>
            </a:pPr>
            <a:r>
              <a:rPr lang="en-US" u="sng" dirty="0">
                <a:solidFill>
                  <a:schemeClr val="bg1">
                    <a:lumMod val="65000"/>
                  </a:schemeClr>
                </a:solidFill>
              </a:rPr>
              <a:t>BIN5c</a:t>
            </a:r>
            <a:r>
              <a:rPr lang="en-US" dirty="0">
                <a:solidFill>
                  <a:schemeClr val="bg1">
                    <a:lumMod val="65000"/>
                  </a:schemeClr>
                </a:solidFill>
              </a:rPr>
              <a:t>: first tested Bi-2212 CCT dipole magnet</a:t>
            </a:r>
          </a:p>
          <a:p>
            <a:pPr>
              <a:spcAft>
                <a:spcPts val="6000"/>
              </a:spcAft>
            </a:pPr>
            <a:r>
              <a:rPr lang="en-US" u="sng" dirty="0">
                <a:solidFill>
                  <a:schemeClr val="bg1">
                    <a:lumMod val="65000"/>
                  </a:schemeClr>
                </a:solidFill>
              </a:rPr>
              <a:t>BiCCT1</a:t>
            </a:r>
            <a:r>
              <a:rPr lang="en-US" dirty="0">
                <a:solidFill>
                  <a:schemeClr val="bg1">
                    <a:lumMod val="65000"/>
                  </a:schemeClr>
                </a:solidFill>
              </a:rPr>
              <a:t>: first ~1m long Bi-2212 dipole magnet to be fabricated</a:t>
            </a:r>
          </a:p>
          <a:p>
            <a:pPr>
              <a:spcAft>
                <a:spcPts val="6000"/>
              </a:spcAft>
            </a:pPr>
            <a:r>
              <a:rPr lang="en-US" dirty="0"/>
              <a:t>Preliminary plans for </a:t>
            </a:r>
            <a:r>
              <a:rPr lang="en-US" u="sng" dirty="0"/>
              <a:t>BiCCT2</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24534731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chemeClr val="bg1"/>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1008728" y="4277807"/>
            <a:ext cx="21295229" cy="6822584"/>
          </a:xfrm>
        </p:spPr>
        <p:txBody>
          <a:bodyPr>
            <a:normAutofit/>
          </a:bodyPr>
          <a:lstStyle/>
          <a:p>
            <a:pPr>
              <a:spcAft>
                <a:spcPts val="6000"/>
              </a:spcAft>
            </a:pPr>
            <a:r>
              <a:rPr lang="en-US" u="sng" dirty="0"/>
              <a:t>BIN5a</a:t>
            </a:r>
            <a:r>
              <a:rPr lang="en-US" dirty="0"/>
              <a:t>: first demonstration of high current in a Bi-2212 CCT coil</a:t>
            </a:r>
          </a:p>
          <a:p>
            <a:pPr>
              <a:spcAft>
                <a:spcPts val="6000"/>
              </a:spcAft>
            </a:pPr>
            <a:r>
              <a:rPr lang="en-US" u="sng" dirty="0"/>
              <a:t>BIN5c</a:t>
            </a:r>
            <a:r>
              <a:rPr lang="en-US" dirty="0"/>
              <a:t>: first tested Bi-2212 CCT dipole magnet</a:t>
            </a:r>
          </a:p>
          <a:p>
            <a:pPr>
              <a:spcAft>
                <a:spcPts val="6000"/>
              </a:spcAft>
            </a:pPr>
            <a:r>
              <a:rPr lang="en-US" u="sng" dirty="0"/>
              <a:t>BiCCT1</a:t>
            </a:r>
            <a:r>
              <a:rPr lang="en-US" dirty="0"/>
              <a:t>: first ~1m long Bi-2212 dipole magnet to be fabricated</a:t>
            </a:r>
          </a:p>
          <a:p>
            <a:pPr>
              <a:spcAft>
                <a:spcPts val="6000"/>
              </a:spcAft>
            </a:pPr>
            <a:r>
              <a:rPr lang="en-US" dirty="0"/>
              <a:t>Preliminary plans for </a:t>
            </a:r>
            <a:r>
              <a:rPr lang="en-US" u="sng" dirty="0"/>
              <a:t>BiCCT2</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24342167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8633-D8A3-44CA-BE82-8BF53C546BE5}"/>
              </a:ext>
            </a:extLst>
          </p:cNvPr>
          <p:cNvSpPr>
            <a:spLocks noGrp="1"/>
          </p:cNvSpPr>
          <p:nvPr>
            <p:ph type="title"/>
          </p:nvPr>
        </p:nvSpPr>
        <p:spPr>
          <a:xfrm>
            <a:off x="5310554" y="-25400"/>
            <a:ext cx="19073446" cy="2213071"/>
          </a:xfrm>
        </p:spPr>
        <p:txBody>
          <a:bodyPr>
            <a:noAutofit/>
          </a:bodyPr>
          <a:lstStyle/>
          <a:p>
            <a:pPr algn="just"/>
            <a:r>
              <a:rPr lang="en-US" sz="4800" dirty="0"/>
              <a:t>BiCCT2 would push the coil size parameters to the limit with respect to the aperture of CCT6 (i.e. wide cable, no aluminum shell in hybrid configuration)</a:t>
            </a:r>
          </a:p>
        </p:txBody>
      </p:sp>
      <p:sp>
        <p:nvSpPr>
          <p:cNvPr id="3" name="Slide Number Placeholder 2">
            <a:extLst>
              <a:ext uri="{FF2B5EF4-FFF2-40B4-BE49-F238E27FC236}">
                <a16:creationId xmlns:a16="http://schemas.microsoft.com/office/drawing/2014/main" id="{4A3F67E9-0577-4947-BC32-4E025DDB347D}"/>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5" name="Footer Placeholder 4">
            <a:extLst>
              <a:ext uri="{FF2B5EF4-FFF2-40B4-BE49-F238E27FC236}">
                <a16:creationId xmlns:a16="http://schemas.microsoft.com/office/drawing/2014/main" id="{F63EC0AA-AF27-4C1A-888A-823E60A19400}"/>
              </a:ext>
            </a:extLst>
          </p:cNvPr>
          <p:cNvSpPr>
            <a:spLocks noGrp="1"/>
          </p:cNvSpPr>
          <p:nvPr>
            <p:ph type="ftr" sz="quarter" idx="10"/>
          </p:nvPr>
        </p:nvSpPr>
        <p:spPr/>
        <p:txBody>
          <a:bodyPr/>
          <a:lstStyle/>
          <a:p>
            <a:r>
              <a:rPr lang="en-US"/>
              <a:t>US-MDP 2023. Session: Bi-2212</a:t>
            </a:r>
            <a:endParaRPr lang="en-US" dirty="0"/>
          </a:p>
        </p:txBody>
      </p:sp>
      <p:sp>
        <p:nvSpPr>
          <p:cNvPr id="8" name="Text Placeholder 3">
            <a:extLst>
              <a:ext uri="{FF2B5EF4-FFF2-40B4-BE49-F238E27FC236}">
                <a16:creationId xmlns:a16="http://schemas.microsoft.com/office/drawing/2014/main" id="{4A928A47-5C1E-4F6A-BD63-D8D2F5C377ED}"/>
              </a:ext>
            </a:extLst>
          </p:cNvPr>
          <p:cNvSpPr txBox="1">
            <a:spLocks/>
          </p:cNvSpPr>
          <p:nvPr/>
        </p:nvSpPr>
        <p:spPr>
          <a:xfrm>
            <a:off x="1042077" y="3223226"/>
            <a:ext cx="9250240" cy="8557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Autofit/>
          </a:bodyPr>
          <a:lstStyle>
            <a:lvl1pPr marL="103603" marR="0" indent="-522000" algn="l" defTabSz="914400" rtl="0" latinLnBrk="0">
              <a:lnSpc>
                <a:spcPct val="100000"/>
              </a:lnSpc>
              <a:spcBef>
                <a:spcPts val="1100"/>
              </a:spcBef>
              <a:spcAft>
                <a:spcPts val="0"/>
              </a:spcAft>
              <a:buClrTx/>
              <a:buSzPct val="100000"/>
              <a:buFont typeface="Arial"/>
              <a:buChar char="•"/>
              <a:tabLst/>
              <a:defRPr sz="60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Wingdings" panose="05000000000000000000" pitchFamily="2" charset="2"/>
              <a:buChar char="§"/>
              <a:tabLst/>
              <a:defRPr sz="5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8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522000" algn="l" defTabSz="914400" rtl="0" latinLnBrk="0">
              <a:lnSpc>
                <a:spcPct val="100000"/>
              </a:lnSpc>
              <a:spcBef>
                <a:spcPts val="1100"/>
              </a:spcBef>
              <a:spcAft>
                <a:spcPts val="0"/>
              </a:spcAft>
              <a:buClrTx/>
              <a:buSzPct val="100000"/>
              <a:buFont typeface="Wingdings" panose="05000000000000000000" pitchFamily="2" charset="2"/>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panose="020B0604020202020204" pitchFamily="34" charset="0"/>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marL="468313" indent="-468313" algn="just" hangingPunct="1">
              <a:spcBef>
                <a:spcPts val="0"/>
              </a:spcBef>
              <a:spcAft>
                <a:spcPts val="600"/>
              </a:spcAft>
              <a:buNone/>
            </a:pPr>
            <a:r>
              <a:rPr lang="en-US" sz="2800" b="1" u="sng" dirty="0">
                <a:solidFill>
                  <a:schemeClr val="tx1"/>
                </a:solidFill>
                <a:latin typeface="+mn-lt"/>
              </a:rPr>
              <a:t>Design:</a:t>
            </a:r>
          </a:p>
          <a:p>
            <a:pPr marL="468313" indent="-468313" algn="just" hangingPunct="1">
              <a:spcBef>
                <a:spcPts val="0"/>
              </a:spcBef>
              <a:spcAft>
                <a:spcPts val="600"/>
              </a:spcAft>
            </a:pPr>
            <a:r>
              <a:rPr lang="en-US" sz="2800" dirty="0">
                <a:solidFill>
                  <a:schemeClr val="tx1"/>
                </a:solidFill>
                <a:latin typeface="+mn-lt"/>
              </a:rPr>
              <a:t>Bi-2212 two-layer CCT magnet, 40 mm clear bore, </a:t>
            </a:r>
            <a:r>
              <a:rPr lang="en-US" sz="2800" b="1" dirty="0">
                <a:solidFill>
                  <a:schemeClr val="tx1"/>
                </a:solidFill>
                <a:latin typeface="+mn-lt"/>
              </a:rPr>
              <a:t>~1 m long (probably close to 85 cm long)</a:t>
            </a:r>
          </a:p>
          <a:p>
            <a:pPr marL="468313" indent="-468313" algn="just" hangingPunct="1">
              <a:spcBef>
                <a:spcPts val="0"/>
              </a:spcBef>
              <a:spcAft>
                <a:spcPts val="1200"/>
              </a:spcAft>
            </a:pPr>
            <a:r>
              <a:rPr lang="en-US" sz="2800" dirty="0">
                <a:solidFill>
                  <a:schemeClr val="tx1"/>
                </a:solidFill>
                <a:latin typeface="+mn-lt"/>
              </a:rPr>
              <a:t>BiCCT2 should reach the maximum performance possible given the state of the art in the conductor technology, while being compatible with a standalone test inside CCT6</a:t>
            </a:r>
          </a:p>
          <a:p>
            <a:pPr marL="468313" indent="-468313" algn="just" hangingPunct="1">
              <a:spcBef>
                <a:spcPts val="0"/>
              </a:spcBef>
              <a:spcAft>
                <a:spcPts val="600"/>
              </a:spcAft>
              <a:buNone/>
            </a:pPr>
            <a:r>
              <a:rPr lang="en-US" sz="2800" b="1" u="sng" dirty="0">
                <a:solidFill>
                  <a:schemeClr val="tx1"/>
                </a:solidFill>
                <a:latin typeface="+mn-lt"/>
              </a:rPr>
              <a:t>Main goals:</a:t>
            </a:r>
          </a:p>
          <a:p>
            <a:pPr marL="468313" indent="-468313" algn="just" hangingPunct="1">
              <a:spcBef>
                <a:spcPts val="0"/>
              </a:spcBef>
              <a:spcAft>
                <a:spcPts val="1800"/>
              </a:spcAft>
            </a:pPr>
            <a:r>
              <a:rPr lang="en-US" sz="2800" dirty="0">
                <a:solidFill>
                  <a:schemeClr val="tx1"/>
                </a:solidFill>
                <a:latin typeface="+mn-lt"/>
              </a:rPr>
              <a:t>The main goal of BiCCT2 is to push the technology to the state-of-the-art limit by using the widest cable possible in a Bi-2212 magnet that can fit in the aperture of CCT6 (no aluminum shell in the hybrid configuration)</a:t>
            </a:r>
          </a:p>
          <a:p>
            <a:pPr marL="468313" indent="-468313" algn="just" hangingPunct="1">
              <a:spcBef>
                <a:spcPts val="0"/>
              </a:spcBef>
              <a:spcAft>
                <a:spcPts val="600"/>
              </a:spcAft>
              <a:buNone/>
            </a:pPr>
            <a:r>
              <a:rPr lang="en-US" sz="2800" b="1" u="sng" dirty="0">
                <a:solidFill>
                  <a:schemeClr val="tx1"/>
                </a:solidFill>
                <a:latin typeface="+mn-lt"/>
              </a:rPr>
              <a:t>Fabrication:</a:t>
            </a:r>
          </a:p>
          <a:p>
            <a:pPr marL="468313" indent="-468313" algn="just" hangingPunct="1">
              <a:spcBef>
                <a:spcPts val="0"/>
              </a:spcBef>
              <a:spcAft>
                <a:spcPts val="600"/>
              </a:spcAft>
            </a:pPr>
            <a:r>
              <a:rPr lang="en-US" sz="2800" dirty="0">
                <a:solidFill>
                  <a:schemeClr val="tx1"/>
                </a:solidFill>
                <a:latin typeface="+mn-lt"/>
              </a:rPr>
              <a:t>The fabrication will follow the improved (previously described) procedure, with any further improvement needed after the experience of fabricating BiCCT1</a:t>
            </a:r>
          </a:p>
          <a:p>
            <a:pPr marL="468313" indent="-468313" algn="just" hangingPunct="1">
              <a:spcBef>
                <a:spcPts val="0"/>
              </a:spcBef>
              <a:spcAft>
                <a:spcPts val="600"/>
              </a:spcAft>
            </a:pPr>
            <a:r>
              <a:rPr lang="en-US" sz="2800" dirty="0">
                <a:solidFill>
                  <a:schemeClr val="tx1"/>
                </a:solidFill>
                <a:latin typeface="+mn-lt"/>
              </a:rPr>
              <a:t>Coils will be reacted using the RENEGADE overpressure processing heat treatment furnace </a:t>
            </a:r>
            <a:r>
              <a:rPr lang="en-US" sz="2800">
                <a:solidFill>
                  <a:schemeClr val="tx1"/>
                </a:solidFill>
                <a:latin typeface="+mn-lt"/>
              </a:rPr>
              <a:t>at NHMFL</a:t>
            </a:r>
            <a:endParaRPr lang="en-US" sz="2800" dirty="0">
              <a:solidFill>
                <a:schemeClr val="tx1"/>
              </a:solidFill>
              <a:latin typeface="+mn-lt"/>
            </a:endParaRPr>
          </a:p>
        </p:txBody>
      </p:sp>
      <p:pic>
        <p:nvPicPr>
          <p:cNvPr id="4" name="Picture 3">
            <a:extLst>
              <a:ext uri="{FF2B5EF4-FFF2-40B4-BE49-F238E27FC236}">
                <a16:creationId xmlns:a16="http://schemas.microsoft.com/office/drawing/2014/main" id="{8A80D9D6-F3D6-4BDF-A005-257DD647B025}"/>
              </a:ext>
            </a:extLst>
          </p:cNvPr>
          <p:cNvPicPr>
            <a:picLocks noChangeAspect="1"/>
          </p:cNvPicPr>
          <p:nvPr/>
        </p:nvPicPr>
        <p:blipFill>
          <a:blip r:embed="rId2"/>
          <a:stretch>
            <a:fillRect/>
          </a:stretch>
        </p:blipFill>
        <p:spPr>
          <a:xfrm>
            <a:off x="11252483" y="5029623"/>
            <a:ext cx="6273822" cy="6101638"/>
          </a:xfrm>
          <a:prstGeom prst="rect">
            <a:avLst/>
          </a:prstGeom>
        </p:spPr>
      </p:pic>
      <p:pic>
        <p:nvPicPr>
          <p:cNvPr id="12" name="Picture 11">
            <a:extLst>
              <a:ext uri="{FF2B5EF4-FFF2-40B4-BE49-F238E27FC236}">
                <a16:creationId xmlns:a16="http://schemas.microsoft.com/office/drawing/2014/main" id="{888B93DE-67F1-45B3-BE7B-4D3138B98AB3}"/>
              </a:ext>
            </a:extLst>
          </p:cNvPr>
          <p:cNvPicPr>
            <a:picLocks noChangeAspect="1"/>
          </p:cNvPicPr>
          <p:nvPr/>
        </p:nvPicPr>
        <p:blipFill>
          <a:blip r:embed="rId3"/>
          <a:stretch>
            <a:fillRect/>
          </a:stretch>
        </p:blipFill>
        <p:spPr>
          <a:xfrm>
            <a:off x="18330525" y="4956285"/>
            <a:ext cx="5879299" cy="5820992"/>
          </a:xfrm>
          <a:prstGeom prst="rect">
            <a:avLst/>
          </a:prstGeom>
        </p:spPr>
      </p:pic>
      <p:sp>
        <p:nvSpPr>
          <p:cNvPr id="13" name="TextBox 12">
            <a:extLst>
              <a:ext uri="{FF2B5EF4-FFF2-40B4-BE49-F238E27FC236}">
                <a16:creationId xmlns:a16="http://schemas.microsoft.com/office/drawing/2014/main" id="{956A2790-D040-42C5-BBC0-AA0FB11909E5}"/>
              </a:ext>
            </a:extLst>
          </p:cNvPr>
          <p:cNvSpPr txBox="1"/>
          <p:nvPr/>
        </p:nvSpPr>
        <p:spPr>
          <a:xfrm>
            <a:off x="11797476" y="3769110"/>
            <a:ext cx="4897253"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t>BiCCT1 inside CCT6</a:t>
            </a:r>
            <a:endParaRPr kumimoji="0" lang="en-US" sz="3600" b="1" i="0" u="none" strike="noStrike" cap="none" spc="0" normalizeH="0" baseline="0" dirty="0">
              <a:ln>
                <a:noFill/>
              </a:ln>
              <a:solidFill>
                <a:srgbClr val="000000"/>
              </a:solidFill>
              <a:effectLst/>
              <a:uFillTx/>
              <a:latin typeface="+mn-lt"/>
              <a:ea typeface="+mn-ea"/>
              <a:cs typeface="+mn-cs"/>
              <a:sym typeface="Calibri"/>
            </a:endParaRPr>
          </a:p>
        </p:txBody>
      </p:sp>
      <p:sp>
        <p:nvSpPr>
          <p:cNvPr id="14" name="TextBox 13">
            <a:extLst>
              <a:ext uri="{FF2B5EF4-FFF2-40B4-BE49-F238E27FC236}">
                <a16:creationId xmlns:a16="http://schemas.microsoft.com/office/drawing/2014/main" id="{CBBE2383-938B-4AE4-971D-43DBA4EA94C9}"/>
              </a:ext>
            </a:extLst>
          </p:cNvPr>
          <p:cNvSpPr txBox="1"/>
          <p:nvPr/>
        </p:nvSpPr>
        <p:spPr>
          <a:xfrm>
            <a:off x="17892608" y="3492111"/>
            <a:ext cx="6755132"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t>Example of possible design of BiCCT2 coils inside CCT6</a:t>
            </a:r>
            <a:endParaRPr kumimoji="0" lang="en-US" sz="36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1256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5D37-0F3F-4E99-8BEA-146FD2AD11C6}"/>
              </a:ext>
            </a:extLst>
          </p:cNvPr>
          <p:cNvSpPr>
            <a:spLocks noGrp="1"/>
          </p:cNvSpPr>
          <p:nvPr>
            <p:ph type="title"/>
          </p:nvPr>
        </p:nvSpPr>
        <p:spPr/>
        <p:txBody>
          <a:bodyPr/>
          <a:lstStyle/>
          <a:p>
            <a:r>
              <a:rPr lang="en-US" dirty="0"/>
              <a:t>Need to verify feasibility of winding wide cables with small bending radius before defining the design of BiCCT2</a:t>
            </a:r>
          </a:p>
        </p:txBody>
      </p:sp>
      <p:sp>
        <p:nvSpPr>
          <p:cNvPr id="3" name="Slide Number Placeholder 2">
            <a:extLst>
              <a:ext uri="{FF2B5EF4-FFF2-40B4-BE49-F238E27FC236}">
                <a16:creationId xmlns:a16="http://schemas.microsoft.com/office/drawing/2014/main" id="{C122A9C2-1022-4EF5-AF2A-8C76E880245F}"/>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Footer Placeholder 4">
            <a:extLst>
              <a:ext uri="{FF2B5EF4-FFF2-40B4-BE49-F238E27FC236}">
                <a16:creationId xmlns:a16="http://schemas.microsoft.com/office/drawing/2014/main" id="{0975819E-FAB0-4179-A1FB-C18244993E32}"/>
              </a:ext>
            </a:extLst>
          </p:cNvPr>
          <p:cNvSpPr>
            <a:spLocks noGrp="1"/>
          </p:cNvSpPr>
          <p:nvPr>
            <p:ph type="ftr" sz="quarter" idx="10"/>
          </p:nvPr>
        </p:nvSpPr>
        <p:spPr/>
        <p:txBody>
          <a:bodyPr/>
          <a:lstStyle/>
          <a:p>
            <a:r>
              <a:rPr lang="en-US"/>
              <a:t>US-MDP 2023. Session: Bi-2212</a:t>
            </a:r>
            <a:endParaRPr lang="en-US" dirty="0"/>
          </a:p>
        </p:txBody>
      </p:sp>
      <p:sp>
        <p:nvSpPr>
          <p:cNvPr id="6" name="TextBox 5">
            <a:extLst>
              <a:ext uri="{FF2B5EF4-FFF2-40B4-BE49-F238E27FC236}">
                <a16:creationId xmlns:a16="http://schemas.microsoft.com/office/drawing/2014/main" id="{323E2DBD-11A9-43BB-AB3B-1B510886CA3B}"/>
              </a:ext>
            </a:extLst>
          </p:cNvPr>
          <p:cNvSpPr txBox="1"/>
          <p:nvPr/>
        </p:nvSpPr>
        <p:spPr>
          <a:xfrm>
            <a:off x="1506758" y="3627457"/>
            <a:ext cx="21310712"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571500" marR="0" indent="-571500" algn="just" defTabSz="914400" rtl="0" fontAlgn="auto" latinLnBrk="0" hangingPunct="0">
              <a:lnSpc>
                <a:spcPct val="100000"/>
              </a:lnSpc>
              <a:spcBef>
                <a:spcPts val="0"/>
              </a:spcBef>
              <a:spcAft>
                <a:spcPts val="180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n-lt"/>
                <a:ea typeface="+mn-ea"/>
                <a:cs typeface="+mn-cs"/>
                <a:sym typeface="Calibri"/>
              </a:rPr>
              <a:t>After the experience of BiCCT1 IL we realize that before designing a </a:t>
            </a:r>
            <a:r>
              <a:rPr lang="en-US" sz="2800" dirty="0"/>
              <a:t>Bi-2212 CCT coil that uses a wide cable with a small bending radius, we need to make sure it is feasible to fabricate</a:t>
            </a:r>
          </a:p>
          <a:p>
            <a:pPr marL="571500" marR="0" indent="-571500" algn="just" defTabSz="914400" rtl="0" fontAlgn="auto" latinLnBrk="0" hangingPunct="0">
              <a:lnSpc>
                <a:spcPct val="100000"/>
              </a:lnSpc>
              <a:spcBef>
                <a:spcPts val="0"/>
              </a:spcBef>
              <a:spcAft>
                <a:spcPts val="180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n-lt"/>
                <a:ea typeface="+mn-ea"/>
                <a:cs typeface="+mn-cs"/>
                <a:sym typeface="Calibri"/>
              </a:rPr>
              <a:t>In this regard, we planned a six-turn winding test with a 13.28 mm x 1.54 mm, 0.8 mm diameter, using a 3d printed Acura Bluestone mandrel</a:t>
            </a:r>
          </a:p>
        </p:txBody>
      </p:sp>
      <p:pic>
        <p:nvPicPr>
          <p:cNvPr id="7" name="Picture 6">
            <a:extLst>
              <a:ext uri="{FF2B5EF4-FFF2-40B4-BE49-F238E27FC236}">
                <a16:creationId xmlns:a16="http://schemas.microsoft.com/office/drawing/2014/main" id="{D12C63CA-F014-45AC-B397-D15FF555B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883" y="7604456"/>
            <a:ext cx="4019629" cy="4098747"/>
          </a:xfrm>
          <a:prstGeom prst="rect">
            <a:avLst/>
          </a:prstGeom>
        </p:spPr>
      </p:pic>
      <p:pic>
        <p:nvPicPr>
          <p:cNvPr id="8" name="Picture 7">
            <a:extLst>
              <a:ext uri="{FF2B5EF4-FFF2-40B4-BE49-F238E27FC236}">
                <a16:creationId xmlns:a16="http://schemas.microsoft.com/office/drawing/2014/main" id="{D1158471-7C0E-4A2F-88D5-04928CAF5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4540002" y="2966393"/>
            <a:ext cx="4005232" cy="13468390"/>
          </a:xfrm>
          <a:prstGeom prst="rect">
            <a:avLst/>
          </a:prstGeom>
        </p:spPr>
      </p:pic>
      <p:sp>
        <p:nvSpPr>
          <p:cNvPr id="9" name="TextBox 8">
            <a:extLst>
              <a:ext uri="{FF2B5EF4-FFF2-40B4-BE49-F238E27FC236}">
                <a16:creationId xmlns:a16="http://schemas.microsoft.com/office/drawing/2014/main" id="{78807D68-2AB9-48B2-B370-1AF1F6C6125A}"/>
              </a:ext>
            </a:extLst>
          </p:cNvPr>
          <p:cNvSpPr txBox="1"/>
          <p:nvPr/>
        </p:nvSpPr>
        <p:spPr>
          <a:xfrm>
            <a:off x="2126678" y="5816251"/>
            <a:ext cx="8803592" cy="615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R="0" algn="just" defTabSz="914400" rtl="0" fontAlgn="auto" latinLnBrk="0" hangingPunct="0">
              <a:lnSpc>
                <a:spcPct val="100000"/>
              </a:lnSpc>
              <a:spcBef>
                <a:spcPts val="0"/>
              </a:spcBef>
              <a:spcAft>
                <a:spcPts val="0"/>
              </a:spcAft>
              <a:buClrTx/>
              <a:buSzTx/>
              <a:tabLst/>
            </a:pPr>
            <a:r>
              <a:rPr kumimoji="0" lang="en-US" sz="2800" b="1" i="0" u="sng" strike="noStrike" cap="none" spc="0" normalizeH="0" baseline="0" dirty="0">
                <a:ln>
                  <a:noFill/>
                </a:ln>
                <a:solidFill>
                  <a:srgbClr val="000000"/>
                </a:solidFill>
                <a:effectLst/>
                <a:uFillTx/>
                <a:latin typeface="+mn-lt"/>
                <a:ea typeface="+mn-ea"/>
                <a:cs typeface="+mn-cs"/>
                <a:sym typeface="Calibri"/>
              </a:rPr>
              <a:t>Note</a:t>
            </a:r>
            <a:r>
              <a:rPr kumimoji="0" lang="en-US" sz="2800" b="1" i="0" u="none" strike="noStrike" cap="none" spc="0" normalizeH="0" baseline="0" dirty="0">
                <a:ln>
                  <a:noFill/>
                </a:ln>
                <a:solidFill>
                  <a:srgbClr val="000000"/>
                </a:solidFill>
                <a:effectLst/>
                <a:uFillTx/>
                <a:latin typeface="+mn-lt"/>
                <a:ea typeface="+mn-ea"/>
                <a:cs typeface="+mn-cs"/>
                <a:sym typeface="Calibri"/>
              </a:rPr>
              <a:t>: The winding test has not been performed yet</a:t>
            </a:r>
          </a:p>
        </p:txBody>
      </p:sp>
    </p:spTree>
    <p:extLst>
      <p:ext uri="{BB962C8B-B14F-4D97-AF65-F5344CB8AC3E}">
        <p14:creationId xmlns:p14="http://schemas.microsoft.com/office/powerpoint/2010/main" val="37213108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AEFD-182B-484C-99DE-D222CB1F5B82}"/>
              </a:ext>
            </a:extLst>
          </p:cNvPr>
          <p:cNvSpPr>
            <a:spLocks noGrp="1"/>
          </p:cNvSpPr>
          <p:nvPr>
            <p:ph type="title"/>
          </p:nvPr>
        </p:nvSpPr>
        <p:spPr/>
        <p:txBody>
          <a:bodyPr/>
          <a:lstStyle/>
          <a:p>
            <a:r>
              <a:rPr lang="en-US" dirty="0"/>
              <a:t>Conclusions</a:t>
            </a:r>
          </a:p>
        </p:txBody>
      </p:sp>
      <p:sp>
        <p:nvSpPr>
          <p:cNvPr id="3" name="Slide Number Placeholder 2">
            <a:extLst>
              <a:ext uri="{FF2B5EF4-FFF2-40B4-BE49-F238E27FC236}">
                <a16:creationId xmlns:a16="http://schemas.microsoft.com/office/drawing/2014/main" id="{A5E01FED-5E2F-4EB6-A0B9-0B02911891FA}"/>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4" name="Text Placeholder 3">
            <a:extLst>
              <a:ext uri="{FF2B5EF4-FFF2-40B4-BE49-F238E27FC236}">
                <a16:creationId xmlns:a16="http://schemas.microsoft.com/office/drawing/2014/main" id="{DC450B1A-E9A4-4DFD-8B96-85CE983DB23A}"/>
              </a:ext>
            </a:extLst>
          </p:cNvPr>
          <p:cNvSpPr>
            <a:spLocks noGrp="1"/>
          </p:cNvSpPr>
          <p:nvPr>
            <p:ph type="body" idx="1"/>
          </p:nvPr>
        </p:nvSpPr>
        <p:spPr>
          <a:xfrm>
            <a:off x="1729085" y="3763926"/>
            <a:ext cx="20925829" cy="7230139"/>
          </a:xfrm>
        </p:spPr>
        <p:txBody>
          <a:bodyPr>
            <a:normAutofit/>
          </a:bodyPr>
          <a:lstStyle/>
          <a:p>
            <a:pPr marL="468313" indent="-468313" algn="just">
              <a:spcBef>
                <a:spcPts val="1200"/>
              </a:spcBef>
              <a:spcAft>
                <a:spcPts val="1800"/>
              </a:spcAft>
            </a:pPr>
            <a:r>
              <a:rPr lang="en-US" sz="3600" dirty="0"/>
              <a:t>We have being making steady progress in the design, fabrication and test of Bi-2212 CCT coils/magnets</a:t>
            </a:r>
          </a:p>
          <a:p>
            <a:pPr marL="468313" indent="-468313" algn="just">
              <a:spcBef>
                <a:spcPts val="1200"/>
              </a:spcBef>
              <a:spcAft>
                <a:spcPts val="1800"/>
              </a:spcAft>
            </a:pPr>
            <a:r>
              <a:rPr lang="en-US" sz="3600" dirty="0"/>
              <a:t>In terms of design, we still have some limitation in terms of material properties of aluminum-bronze 954 and impregnated Bi-2212 Rutherford cables at 4.2 K</a:t>
            </a:r>
          </a:p>
          <a:p>
            <a:pPr marL="468313" indent="-468313" algn="just">
              <a:spcBef>
                <a:spcPts val="1200"/>
              </a:spcBef>
              <a:spcAft>
                <a:spcPts val="1800"/>
              </a:spcAft>
            </a:pPr>
            <a:r>
              <a:rPr lang="en-US" sz="3600" dirty="0"/>
              <a:t>In terms of fabrication, we have improved our procedure from the experience of our fabricated coils, with improved results</a:t>
            </a:r>
          </a:p>
          <a:p>
            <a:pPr marL="468313" indent="-468313" algn="just">
              <a:spcBef>
                <a:spcPts val="1200"/>
              </a:spcBef>
              <a:spcAft>
                <a:spcPts val="1800"/>
              </a:spcAft>
            </a:pPr>
            <a:r>
              <a:rPr lang="en-US" sz="3600" dirty="0"/>
              <a:t>In terms of performance, we still lack some understanding about why we end up low (~65 %) with respect to the SSL. We attribute this to the Bi-2212 leaks (although there might be other reasons). We should continue to investigate how to completely remove the leaks, and how to improve the coil fabrication so that we can reach the full potential of the Bi-2212 conductor</a:t>
            </a:r>
          </a:p>
        </p:txBody>
      </p:sp>
      <p:sp>
        <p:nvSpPr>
          <p:cNvPr id="5" name="Footer Placeholder 4">
            <a:extLst>
              <a:ext uri="{FF2B5EF4-FFF2-40B4-BE49-F238E27FC236}">
                <a16:creationId xmlns:a16="http://schemas.microsoft.com/office/drawing/2014/main" id="{FE02E80F-9576-4CB4-BB7C-9C3F515C1CF8}"/>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21989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chemeClr val="bg1"/>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1008728" y="4277807"/>
            <a:ext cx="21295229" cy="6822584"/>
          </a:xfrm>
        </p:spPr>
        <p:txBody>
          <a:bodyPr>
            <a:normAutofit/>
          </a:bodyPr>
          <a:lstStyle/>
          <a:p>
            <a:pPr>
              <a:spcAft>
                <a:spcPts val="6000"/>
              </a:spcAft>
            </a:pPr>
            <a:r>
              <a:rPr lang="en-US" u="sng" dirty="0"/>
              <a:t>BIN5a</a:t>
            </a:r>
            <a:r>
              <a:rPr lang="en-US" dirty="0"/>
              <a:t>: first demonstration of high current in a Bi-2212 CCT coil</a:t>
            </a:r>
          </a:p>
          <a:p>
            <a:pPr>
              <a:spcAft>
                <a:spcPts val="6000"/>
              </a:spcAft>
            </a:pPr>
            <a:r>
              <a:rPr lang="en-US" u="sng" dirty="0">
                <a:solidFill>
                  <a:schemeClr val="bg1">
                    <a:lumMod val="65000"/>
                  </a:schemeClr>
                </a:solidFill>
              </a:rPr>
              <a:t>BIN5c</a:t>
            </a:r>
            <a:r>
              <a:rPr lang="en-US" dirty="0">
                <a:solidFill>
                  <a:schemeClr val="bg1">
                    <a:lumMod val="65000"/>
                  </a:schemeClr>
                </a:solidFill>
              </a:rPr>
              <a:t>: first tested Bi-2212 CCT dipole magnet</a:t>
            </a:r>
          </a:p>
          <a:p>
            <a:pPr>
              <a:spcAft>
                <a:spcPts val="6000"/>
              </a:spcAft>
            </a:pPr>
            <a:r>
              <a:rPr lang="en-US" u="sng" dirty="0">
                <a:solidFill>
                  <a:schemeClr val="bg1">
                    <a:lumMod val="65000"/>
                  </a:schemeClr>
                </a:solidFill>
              </a:rPr>
              <a:t>BiCCT1</a:t>
            </a:r>
            <a:r>
              <a:rPr lang="en-US" dirty="0">
                <a:solidFill>
                  <a:schemeClr val="bg1">
                    <a:lumMod val="65000"/>
                  </a:schemeClr>
                </a:solidFill>
              </a:rPr>
              <a:t>: first ~1m long Bi-2212 dipole magnet to be fabricated</a:t>
            </a:r>
          </a:p>
          <a:p>
            <a:pPr>
              <a:spcAft>
                <a:spcPts val="6000"/>
              </a:spcAft>
            </a:pPr>
            <a:r>
              <a:rPr lang="en-US" dirty="0">
                <a:solidFill>
                  <a:schemeClr val="bg1">
                    <a:lumMod val="65000"/>
                  </a:schemeClr>
                </a:solidFill>
              </a:rPr>
              <a:t>Preliminary plans for </a:t>
            </a:r>
            <a:r>
              <a:rPr lang="en-US" u="sng" dirty="0">
                <a:solidFill>
                  <a:schemeClr val="bg1">
                    <a:lumMod val="65000"/>
                  </a:schemeClr>
                </a:solidFill>
              </a:rPr>
              <a:t>BiCCT2</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2944779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D0F5-6293-4CD6-B6C7-7C29F9B569F2}"/>
              </a:ext>
            </a:extLst>
          </p:cNvPr>
          <p:cNvSpPr>
            <a:spLocks noGrp="1"/>
          </p:cNvSpPr>
          <p:nvPr>
            <p:ph type="title"/>
          </p:nvPr>
        </p:nvSpPr>
        <p:spPr/>
        <p:txBody>
          <a:bodyPr/>
          <a:lstStyle/>
          <a:p>
            <a:pPr algn="just"/>
            <a:r>
              <a:rPr lang="en-US" dirty="0"/>
              <a:t>The fabrication of the </a:t>
            </a:r>
            <a:r>
              <a:rPr lang="en-US" b="1" u="sng" dirty="0"/>
              <a:t>BIN5a coil</a:t>
            </a:r>
            <a:r>
              <a:rPr lang="en-US" dirty="0"/>
              <a:t> set the standard fabrication procedure for our 39 cm long Bi-2212 coils</a:t>
            </a:r>
          </a:p>
        </p:txBody>
      </p:sp>
      <p:sp>
        <p:nvSpPr>
          <p:cNvPr id="3" name="Slide Number Placeholder 2">
            <a:extLst>
              <a:ext uri="{FF2B5EF4-FFF2-40B4-BE49-F238E27FC236}">
                <a16:creationId xmlns:a16="http://schemas.microsoft.com/office/drawing/2014/main" id="{822B73EF-87D0-409E-9910-3FE91877EC70}"/>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Footer Placeholder 4">
            <a:extLst>
              <a:ext uri="{FF2B5EF4-FFF2-40B4-BE49-F238E27FC236}">
                <a16:creationId xmlns:a16="http://schemas.microsoft.com/office/drawing/2014/main" id="{0D4E9285-7884-408F-9F4A-34C741F5D17D}"/>
              </a:ext>
            </a:extLst>
          </p:cNvPr>
          <p:cNvSpPr>
            <a:spLocks noGrp="1"/>
          </p:cNvSpPr>
          <p:nvPr>
            <p:ph type="ftr" sz="quarter" idx="10"/>
          </p:nvPr>
        </p:nvSpPr>
        <p:spPr/>
        <p:txBody>
          <a:bodyPr/>
          <a:lstStyle/>
          <a:p>
            <a:r>
              <a:rPr lang="en-US"/>
              <a:t>US-MDP 2023. Session: Bi-2212</a:t>
            </a:r>
            <a:endParaRPr lang="en-US" dirty="0"/>
          </a:p>
        </p:txBody>
      </p:sp>
      <p:grpSp>
        <p:nvGrpSpPr>
          <p:cNvPr id="14" name="Group 13">
            <a:extLst>
              <a:ext uri="{FF2B5EF4-FFF2-40B4-BE49-F238E27FC236}">
                <a16:creationId xmlns:a16="http://schemas.microsoft.com/office/drawing/2014/main" id="{0CB7F41F-C637-4EE8-A8B2-38E12FB86548}"/>
              </a:ext>
            </a:extLst>
          </p:cNvPr>
          <p:cNvGrpSpPr/>
          <p:nvPr/>
        </p:nvGrpSpPr>
        <p:grpSpPr>
          <a:xfrm>
            <a:off x="12893745" y="2525870"/>
            <a:ext cx="11031645" cy="4380365"/>
            <a:chOff x="1271953" y="2816187"/>
            <a:chExt cx="12382171" cy="4924315"/>
          </a:xfrm>
        </p:grpSpPr>
        <p:pic>
          <p:nvPicPr>
            <p:cNvPr id="7" name="Picture 6">
              <a:extLst>
                <a:ext uri="{FF2B5EF4-FFF2-40B4-BE49-F238E27FC236}">
                  <a16:creationId xmlns:a16="http://schemas.microsoft.com/office/drawing/2014/main" id="{4DB22077-BEB3-4428-97F8-FABDAE32B94A}"/>
                </a:ext>
              </a:extLst>
            </p:cNvPr>
            <p:cNvPicPr>
              <a:picLocks noChangeAspect="1"/>
            </p:cNvPicPr>
            <p:nvPr/>
          </p:nvPicPr>
          <p:blipFill>
            <a:blip r:embed="rId2"/>
            <a:stretch>
              <a:fillRect/>
            </a:stretch>
          </p:blipFill>
          <p:spPr>
            <a:xfrm>
              <a:off x="1271953" y="3493291"/>
              <a:ext cx="12382171" cy="4247211"/>
            </a:xfrm>
            <a:prstGeom prst="rect">
              <a:avLst/>
            </a:prstGeom>
          </p:spPr>
        </p:pic>
        <p:sp>
          <p:nvSpPr>
            <p:cNvPr id="9" name="TextBox 8">
              <a:extLst>
                <a:ext uri="{FF2B5EF4-FFF2-40B4-BE49-F238E27FC236}">
                  <a16:creationId xmlns:a16="http://schemas.microsoft.com/office/drawing/2014/main" id="{548B5532-B034-4DC2-8BF5-F6D6C5B5C66C}"/>
                </a:ext>
              </a:extLst>
            </p:cNvPr>
            <p:cNvSpPr txBox="1"/>
            <p:nvPr/>
          </p:nvSpPr>
          <p:spPr>
            <a:xfrm>
              <a:off x="1496754" y="6329001"/>
              <a:ext cx="11912754" cy="13147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Franklin Gothic Book" panose="020B0503020102020204" pitchFamily="34" charset="0"/>
                  <a:sym typeface="Calibri"/>
                </a:rPr>
                <a:t>Bi-2212 leaks in BIN5a </a:t>
              </a:r>
              <a:r>
                <a:rPr kumimoji="0" lang="en-US" sz="3200" b="1" i="0" u="none" strike="noStrike" cap="none" spc="0" normalizeH="0" baseline="0" dirty="0">
                  <a:ln>
                    <a:noFill/>
                  </a:ln>
                  <a:solidFill>
                    <a:srgbClr val="000000"/>
                  </a:solidFill>
                  <a:effectLst/>
                  <a:uFillTx/>
                  <a:latin typeface="Franklin Gothic Book" panose="020B0503020102020204" pitchFamily="34" charset="0"/>
                  <a:sym typeface="Wingdings" panose="05000000000000000000" pitchFamily="2" charset="2"/>
                </a:rPr>
                <a:t></a:t>
              </a:r>
              <a:r>
                <a:rPr kumimoji="0" lang="en-US" sz="3200" b="1" i="0" u="none" strike="noStrike" cap="none" spc="0" normalizeH="0" baseline="0" dirty="0">
                  <a:ln>
                    <a:noFill/>
                  </a:ln>
                  <a:solidFill>
                    <a:srgbClr val="000000"/>
                  </a:solidFill>
                  <a:effectLst/>
                  <a:uFillTx/>
                  <a:latin typeface="Franklin Gothic Book" panose="020B0503020102020204" pitchFamily="34" charset="0"/>
                  <a:sym typeface="Calibri"/>
                </a:rPr>
                <a:t> need improvement in the next Bi-2212 coils  </a:t>
              </a:r>
            </a:p>
          </p:txBody>
        </p:sp>
        <p:sp>
          <p:nvSpPr>
            <p:cNvPr id="10" name="TextBox 9">
              <a:extLst>
                <a:ext uri="{FF2B5EF4-FFF2-40B4-BE49-F238E27FC236}">
                  <a16:creationId xmlns:a16="http://schemas.microsoft.com/office/drawing/2014/main" id="{14AE43D3-349A-4CEA-8EEB-890A30853124}"/>
                </a:ext>
              </a:extLst>
            </p:cNvPr>
            <p:cNvSpPr txBox="1"/>
            <p:nvPr/>
          </p:nvSpPr>
          <p:spPr>
            <a:xfrm>
              <a:off x="1271953" y="2816187"/>
              <a:ext cx="12382170"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200" b="1" dirty="0">
                  <a:solidFill>
                    <a:schemeClr val="tx1"/>
                  </a:solidFill>
                  <a:latin typeface="Franklin Gothic Book" panose="020B0503020102020204" pitchFamily="34" charset="0"/>
                </a:rPr>
                <a:t>BIN5a after over-pressure heat treatment process</a:t>
              </a:r>
              <a:endParaRPr kumimoji="0" lang="en-US" sz="3200" b="1" i="0" u="none" strike="noStrike" cap="none" spc="0" normalizeH="0" baseline="0" dirty="0">
                <a:ln>
                  <a:noFill/>
                </a:ln>
                <a:solidFill>
                  <a:schemeClr val="tx1"/>
                </a:solidFill>
                <a:effectLst/>
                <a:uFillTx/>
                <a:latin typeface="Franklin Gothic Book" panose="020B0503020102020204" pitchFamily="34" charset="0"/>
                <a:sym typeface="Calibri"/>
              </a:endParaRPr>
            </a:p>
          </p:txBody>
        </p:sp>
        <p:cxnSp>
          <p:nvCxnSpPr>
            <p:cNvPr id="13" name="Straight Arrow Connector 12">
              <a:extLst>
                <a:ext uri="{FF2B5EF4-FFF2-40B4-BE49-F238E27FC236}">
                  <a16:creationId xmlns:a16="http://schemas.microsoft.com/office/drawing/2014/main" id="{3A8D9822-8417-4361-810F-71F1C16336D1}"/>
                </a:ext>
              </a:extLst>
            </p:cNvPr>
            <p:cNvCxnSpPr>
              <a:cxnSpLocks/>
            </p:cNvCxnSpPr>
            <p:nvPr/>
          </p:nvCxnSpPr>
          <p:spPr>
            <a:xfrm flipV="1">
              <a:off x="4332804" y="5252484"/>
              <a:ext cx="2404475" cy="1266964"/>
            </a:xfrm>
            <a:prstGeom prst="straightConnector1">
              <a:avLst/>
            </a:prstGeom>
            <a:noFill/>
            <a:ln w="5080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grpSp>
      <p:pic>
        <p:nvPicPr>
          <p:cNvPr id="19" name="Picture 18">
            <a:extLst>
              <a:ext uri="{FF2B5EF4-FFF2-40B4-BE49-F238E27FC236}">
                <a16:creationId xmlns:a16="http://schemas.microsoft.com/office/drawing/2014/main" id="{FBB2C3E6-9BF9-4378-9C52-0FC6970A7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0144" y="7112310"/>
            <a:ext cx="8705246" cy="5116526"/>
          </a:xfrm>
          <a:prstGeom prst="rect">
            <a:avLst/>
          </a:prstGeom>
        </p:spPr>
      </p:pic>
      <p:sp>
        <p:nvSpPr>
          <p:cNvPr id="20" name="TextBox 19">
            <a:extLst>
              <a:ext uri="{FF2B5EF4-FFF2-40B4-BE49-F238E27FC236}">
                <a16:creationId xmlns:a16="http://schemas.microsoft.com/office/drawing/2014/main" id="{2CB08999-B229-4B54-9765-79FA196934EC}"/>
              </a:ext>
            </a:extLst>
          </p:cNvPr>
          <p:cNvSpPr txBox="1"/>
          <p:nvPr/>
        </p:nvSpPr>
        <p:spPr>
          <a:xfrm>
            <a:off x="946320" y="2718544"/>
            <a:ext cx="12854740" cy="951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3200" b="1" i="0" u="sng" strike="noStrike" cap="none" spc="0" normalizeH="0" baseline="0" dirty="0">
                <a:ln>
                  <a:noFill/>
                </a:ln>
                <a:solidFill>
                  <a:srgbClr val="000000"/>
                </a:solidFill>
                <a:effectLst/>
                <a:uFillTx/>
                <a:latin typeface="+mn-lt"/>
                <a:ea typeface="+mn-ea"/>
                <a:cs typeface="+mn-cs"/>
                <a:sym typeface="Calibri"/>
              </a:rPr>
              <a:t>Design</a:t>
            </a:r>
            <a:r>
              <a:rPr kumimoji="0" lang="en-US" sz="3200" b="1" i="0" u="none" strike="noStrike" cap="none" spc="0" normalizeH="0" baseline="0" dirty="0">
                <a:ln>
                  <a:noFill/>
                </a:ln>
                <a:solidFill>
                  <a:srgbClr val="000000"/>
                </a:solidFill>
                <a:effectLst/>
                <a:uFillTx/>
                <a:latin typeface="+mn-lt"/>
                <a:ea typeface="+mn-ea"/>
                <a:cs typeface="+mn-cs"/>
                <a:sym typeface="Calibri"/>
              </a:rPr>
              <a:t>:</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Single coil, 39 cm long, </a:t>
            </a:r>
            <a:r>
              <a:rPr kumimoji="0" lang="en-US" sz="3200" b="0" i="0" u="none" strike="noStrike" cap="none" spc="0" normalizeH="0" baseline="0" dirty="0">
                <a:ln>
                  <a:noFill/>
                </a:ln>
                <a:solidFill>
                  <a:srgbClr val="000000"/>
                </a:solidFill>
                <a:effectLst/>
                <a:uFillTx/>
                <a:latin typeface="+mn-lt"/>
                <a:ea typeface="+mn-ea"/>
                <a:cs typeface="+mn-cs"/>
                <a:sym typeface="Calibri"/>
              </a:rPr>
              <a:t>13 turns</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Bore diameter ~ 53 mm</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9-strand Rutherford cable 4.03 mm x 1.47 mm</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Mullite braided sleeve insulation</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a:p>
            <a:pPr marL="571500" marR="0" indent="-571500" algn="just" defTabSz="914400" rtl="0" fontAlgn="auto" latinLnBrk="0" hangingPunct="0">
              <a:lnSpc>
                <a:spcPct val="100000"/>
              </a:lnSpc>
              <a:spcBef>
                <a:spcPts val="0"/>
              </a:spcBef>
              <a:spcAft>
                <a:spcPts val="1800"/>
              </a:spcAft>
              <a:buClrTx/>
              <a:buSzTx/>
              <a:buFont typeface="Arial" panose="020B0604020202020204" pitchFamily="34" charset="0"/>
              <a:buChar char="•"/>
              <a:tabLst/>
            </a:pPr>
            <a:r>
              <a:rPr lang="en-US" sz="3200" dirty="0"/>
              <a:t>Aluminum-bronze 954 machined mandrels</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a:p>
            <a:pPr marR="0" algn="just" defTabSz="914400" rtl="0" fontAlgn="auto" latinLnBrk="0" hangingPunct="0">
              <a:lnSpc>
                <a:spcPct val="100000"/>
              </a:lnSpc>
              <a:spcBef>
                <a:spcPts val="0"/>
              </a:spcBef>
              <a:spcAft>
                <a:spcPts val="0"/>
              </a:spcAft>
              <a:buClrTx/>
              <a:buSzTx/>
              <a:tabLst/>
            </a:pPr>
            <a:r>
              <a:rPr lang="en-US" sz="3200" b="1" u="sng" dirty="0"/>
              <a:t>Fabrication</a:t>
            </a:r>
            <a:r>
              <a:rPr lang="en-US" sz="3200" b="1" dirty="0"/>
              <a:t>:</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Wound by hand</a:t>
            </a:r>
          </a:p>
          <a:p>
            <a:pPr marL="571500" indent="-571500" algn="just">
              <a:buFont typeface="Arial" panose="020B0604020202020204" pitchFamily="34" charset="0"/>
              <a:buChar char="•"/>
            </a:pPr>
            <a:r>
              <a:rPr lang="en-US" sz="3200" dirty="0"/>
              <a:t>TiO</a:t>
            </a:r>
            <a:r>
              <a:rPr lang="en-US" sz="3200" baseline="-25000" dirty="0"/>
              <a:t>2</a:t>
            </a:r>
            <a:r>
              <a:rPr lang="en-US" sz="3200" dirty="0"/>
              <a:t> slurry applied on the insulated cable during winding to avoid electrical shorts with the mandrels</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Voltage taps flags installed at every turn (pole region) during winding</a:t>
            </a:r>
          </a:p>
          <a:p>
            <a:pPr marL="571500" indent="-571500" algn="just">
              <a:buFont typeface="Arial" panose="020B0604020202020204" pitchFamily="34" charset="0"/>
              <a:buChar char="•"/>
            </a:pPr>
            <a:r>
              <a:rPr lang="en-US" sz="3200" dirty="0"/>
              <a:t>Impregnated with the NHFML-Mix-61</a:t>
            </a:r>
          </a:p>
          <a:p>
            <a:pPr marL="571500" marR="0" indent="-571500" algn="just" defTabSz="914400" rtl="0" fontAlgn="auto" latinLnBrk="0" hangingPunct="0">
              <a:lnSpc>
                <a:spcPct val="100000"/>
              </a:lnSpc>
              <a:spcBef>
                <a:spcPts val="0"/>
              </a:spcBef>
              <a:spcAft>
                <a:spcPts val="1800"/>
              </a:spcAft>
              <a:buClrTx/>
              <a:buSzTx/>
              <a:buFont typeface="Arial" panose="020B0604020202020204" pitchFamily="34" charset="0"/>
              <a:buChar char="•"/>
              <a:tabLst/>
            </a:pPr>
            <a:r>
              <a:rPr lang="en-US" sz="3200" dirty="0"/>
              <a:t>Heat treated at 50 bar in the </a:t>
            </a:r>
            <a:r>
              <a:rPr lang="en-US" sz="3200" dirty="0" err="1"/>
              <a:t>Deltech</a:t>
            </a:r>
            <a:r>
              <a:rPr lang="en-US" sz="3200" dirty="0"/>
              <a:t> furnace at NHMFL</a:t>
            </a:r>
          </a:p>
          <a:p>
            <a:pPr marR="0" algn="just" defTabSz="914400" rtl="0" fontAlgn="auto" latinLnBrk="0" hangingPunct="0">
              <a:lnSpc>
                <a:spcPct val="100000"/>
              </a:lnSpc>
              <a:spcBef>
                <a:spcPts val="0"/>
              </a:spcBef>
              <a:spcAft>
                <a:spcPts val="0"/>
              </a:spcAft>
              <a:buClrTx/>
              <a:buSzTx/>
              <a:tabLst/>
            </a:pPr>
            <a:r>
              <a:rPr kumimoji="0" lang="en-US" sz="3200" b="1" i="0" u="sng" strike="noStrike" cap="none" spc="0" normalizeH="0" baseline="0" dirty="0">
                <a:ln>
                  <a:noFill/>
                </a:ln>
                <a:solidFill>
                  <a:srgbClr val="000000"/>
                </a:solidFill>
                <a:effectLst/>
                <a:uFillTx/>
                <a:latin typeface="+mn-lt"/>
                <a:ea typeface="+mn-ea"/>
                <a:cs typeface="+mn-cs"/>
                <a:sym typeface="Calibri"/>
              </a:rPr>
              <a:t>Test</a:t>
            </a:r>
            <a:r>
              <a:rPr kumimoji="0" lang="en-US" sz="3200" b="1" i="0" u="none" strike="noStrike" cap="none" spc="0" normalizeH="0" baseline="0" dirty="0">
                <a:ln>
                  <a:noFill/>
                </a:ln>
                <a:solidFill>
                  <a:srgbClr val="000000"/>
                </a:solidFill>
                <a:effectLst/>
                <a:uFillTx/>
                <a:latin typeface="+mn-lt"/>
                <a:ea typeface="+mn-ea"/>
                <a:cs typeface="+mn-cs"/>
                <a:sym typeface="Calibri"/>
              </a:rPr>
              <a:t>:</a:t>
            </a:r>
          </a:p>
          <a:p>
            <a:pPr marL="571500" indent="-571500" algn="just">
              <a:buFont typeface="Arial" panose="020B0604020202020204" pitchFamily="34" charset="0"/>
              <a:buChar char="•"/>
            </a:pPr>
            <a:r>
              <a:rPr lang="en-US" sz="3200" dirty="0"/>
              <a:t>Split aluminum shell bolted around the coil</a:t>
            </a:r>
          </a:p>
          <a:p>
            <a:pPr marL="571500" indent="-571500" algn="just">
              <a:buFont typeface="Arial" panose="020B0604020202020204" pitchFamily="34" charset="0"/>
              <a:buChar char="•"/>
            </a:pPr>
            <a:r>
              <a:rPr lang="en-US" sz="3200" dirty="0"/>
              <a:t>Coil reached 4.1 kA at 4.2 K (wire J</a:t>
            </a:r>
            <a:r>
              <a:rPr lang="en-US" sz="3200" baseline="-25000" dirty="0"/>
              <a:t>e</a:t>
            </a:r>
            <a:r>
              <a:rPr lang="en-US" sz="3200" dirty="0"/>
              <a:t> of 912 A/mm</a:t>
            </a:r>
            <a:r>
              <a:rPr lang="en-US" sz="3200" baseline="30000" dirty="0"/>
              <a:t>2</a:t>
            </a:r>
            <a:r>
              <a:rPr lang="en-US" sz="3200" dirty="0"/>
              <a:t>) at 64% of its short sample limit (SSL) in 02/2020</a:t>
            </a:r>
          </a:p>
          <a:p>
            <a:pPr marL="571500" indent="-571500" algn="just">
              <a:buFont typeface="Arial" panose="020B0604020202020204" pitchFamily="34" charset="0"/>
              <a:buChar char="•"/>
            </a:pPr>
            <a:r>
              <a:rPr lang="en-US" sz="3200" dirty="0"/>
              <a:t>No quench training was observed</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977943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5C81-2E6B-493E-A80C-6BE4C8D83D58}"/>
              </a:ext>
            </a:extLst>
          </p:cNvPr>
          <p:cNvSpPr>
            <a:spLocks noGrp="1"/>
          </p:cNvSpPr>
          <p:nvPr>
            <p:ph type="title"/>
          </p:nvPr>
        </p:nvSpPr>
        <p:spPr/>
        <p:txBody>
          <a:bodyPr/>
          <a:lstStyle/>
          <a:p>
            <a:r>
              <a:rPr lang="en-US" dirty="0">
                <a:solidFill>
                  <a:schemeClr val="bg1"/>
                </a:solidFill>
              </a:rPr>
              <a:t>Outline</a:t>
            </a:r>
          </a:p>
        </p:txBody>
      </p:sp>
      <p:sp>
        <p:nvSpPr>
          <p:cNvPr id="3" name="Slide Number Placeholder 2">
            <a:extLst>
              <a:ext uri="{FF2B5EF4-FFF2-40B4-BE49-F238E27FC236}">
                <a16:creationId xmlns:a16="http://schemas.microsoft.com/office/drawing/2014/main" id="{FFEA3AAD-F48E-4675-A9B6-47441705071F}"/>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 name="Text Placeholder 3">
            <a:extLst>
              <a:ext uri="{FF2B5EF4-FFF2-40B4-BE49-F238E27FC236}">
                <a16:creationId xmlns:a16="http://schemas.microsoft.com/office/drawing/2014/main" id="{F4F67AB5-7101-4016-A3F4-6AEA12EC666E}"/>
              </a:ext>
            </a:extLst>
          </p:cNvPr>
          <p:cNvSpPr>
            <a:spLocks noGrp="1"/>
          </p:cNvSpPr>
          <p:nvPr>
            <p:ph type="body" idx="1"/>
          </p:nvPr>
        </p:nvSpPr>
        <p:spPr>
          <a:xfrm>
            <a:off x="1008728" y="4277807"/>
            <a:ext cx="21295229" cy="6822584"/>
          </a:xfrm>
        </p:spPr>
        <p:txBody>
          <a:bodyPr>
            <a:normAutofit/>
          </a:bodyPr>
          <a:lstStyle/>
          <a:p>
            <a:pPr>
              <a:spcAft>
                <a:spcPts val="6000"/>
              </a:spcAft>
            </a:pPr>
            <a:r>
              <a:rPr lang="en-US" u="sng" dirty="0">
                <a:solidFill>
                  <a:schemeClr val="bg1">
                    <a:lumMod val="65000"/>
                  </a:schemeClr>
                </a:solidFill>
              </a:rPr>
              <a:t>BIN5a</a:t>
            </a:r>
            <a:r>
              <a:rPr lang="en-US" dirty="0">
                <a:solidFill>
                  <a:schemeClr val="bg1">
                    <a:lumMod val="65000"/>
                  </a:schemeClr>
                </a:solidFill>
              </a:rPr>
              <a:t>: first demonstration of high current in a Bi-2212 CCT coil</a:t>
            </a:r>
          </a:p>
          <a:p>
            <a:pPr>
              <a:spcAft>
                <a:spcPts val="6000"/>
              </a:spcAft>
            </a:pPr>
            <a:r>
              <a:rPr lang="en-US" u="sng" dirty="0"/>
              <a:t>BIN5c</a:t>
            </a:r>
            <a:r>
              <a:rPr lang="en-US" dirty="0"/>
              <a:t>: first tested Bi-2212 CCT dipole magnet</a:t>
            </a:r>
          </a:p>
          <a:p>
            <a:pPr>
              <a:spcAft>
                <a:spcPts val="6000"/>
              </a:spcAft>
            </a:pPr>
            <a:r>
              <a:rPr lang="en-US" u="sng" dirty="0">
                <a:solidFill>
                  <a:schemeClr val="bg1">
                    <a:lumMod val="65000"/>
                  </a:schemeClr>
                </a:solidFill>
              </a:rPr>
              <a:t>BiCCT1</a:t>
            </a:r>
            <a:r>
              <a:rPr lang="en-US" dirty="0">
                <a:solidFill>
                  <a:schemeClr val="bg1">
                    <a:lumMod val="65000"/>
                  </a:schemeClr>
                </a:solidFill>
              </a:rPr>
              <a:t>: first ~1m long Bi-2212 dipole magnet to be fabricated</a:t>
            </a:r>
          </a:p>
          <a:p>
            <a:pPr>
              <a:spcAft>
                <a:spcPts val="6000"/>
              </a:spcAft>
            </a:pPr>
            <a:r>
              <a:rPr lang="en-US" dirty="0">
                <a:solidFill>
                  <a:schemeClr val="bg1">
                    <a:lumMod val="65000"/>
                  </a:schemeClr>
                </a:solidFill>
              </a:rPr>
              <a:t>Preliminary plans for </a:t>
            </a:r>
            <a:r>
              <a:rPr lang="en-US" u="sng" dirty="0">
                <a:solidFill>
                  <a:schemeClr val="bg1">
                    <a:lumMod val="65000"/>
                  </a:schemeClr>
                </a:solidFill>
              </a:rPr>
              <a:t>BiCCT2</a:t>
            </a:r>
          </a:p>
        </p:txBody>
      </p:sp>
      <p:sp>
        <p:nvSpPr>
          <p:cNvPr id="5" name="Footer Placeholder 4">
            <a:extLst>
              <a:ext uri="{FF2B5EF4-FFF2-40B4-BE49-F238E27FC236}">
                <a16:creationId xmlns:a16="http://schemas.microsoft.com/office/drawing/2014/main" id="{632362B4-B43D-48BD-8D2B-E727516763CF}"/>
              </a:ext>
            </a:extLst>
          </p:cNvPr>
          <p:cNvSpPr>
            <a:spLocks noGrp="1"/>
          </p:cNvSpPr>
          <p:nvPr>
            <p:ph type="ftr" sz="quarter" idx="10"/>
          </p:nvPr>
        </p:nvSpPr>
        <p:spPr/>
        <p:txBody>
          <a:bodyPr/>
          <a:lstStyle/>
          <a:p>
            <a:r>
              <a:rPr lang="en-US"/>
              <a:t>US-MDP 2023. Session: Bi-2212</a:t>
            </a:r>
            <a:endParaRPr lang="en-US" dirty="0"/>
          </a:p>
        </p:txBody>
      </p:sp>
    </p:spTree>
    <p:extLst>
      <p:ext uri="{BB962C8B-B14F-4D97-AF65-F5344CB8AC3E}">
        <p14:creationId xmlns:p14="http://schemas.microsoft.com/office/powerpoint/2010/main" val="14868214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5FE7-5168-47DE-9549-9F3B71830E9B}"/>
              </a:ext>
            </a:extLst>
          </p:cNvPr>
          <p:cNvSpPr>
            <a:spLocks noGrp="1"/>
          </p:cNvSpPr>
          <p:nvPr>
            <p:ph type="title"/>
          </p:nvPr>
        </p:nvSpPr>
        <p:spPr>
          <a:xfrm>
            <a:off x="5310554" y="-25400"/>
            <a:ext cx="19107378" cy="2213071"/>
          </a:xfrm>
        </p:spPr>
        <p:txBody>
          <a:bodyPr/>
          <a:lstStyle/>
          <a:p>
            <a:r>
              <a:rPr lang="en-US" dirty="0"/>
              <a:t>BIN5c magnet is the first tested Bi-2212 CCT dipole magnet</a:t>
            </a:r>
          </a:p>
        </p:txBody>
      </p:sp>
      <p:sp>
        <p:nvSpPr>
          <p:cNvPr id="3" name="Slide Number Placeholder 2">
            <a:extLst>
              <a:ext uri="{FF2B5EF4-FFF2-40B4-BE49-F238E27FC236}">
                <a16:creationId xmlns:a16="http://schemas.microsoft.com/office/drawing/2014/main" id="{5826783C-DE85-4AC4-9308-E3A92C19FE45}"/>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5" name="Footer Placeholder 4">
            <a:extLst>
              <a:ext uri="{FF2B5EF4-FFF2-40B4-BE49-F238E27FC236}">
                <a16:creationId xmlns:a16="http://schemas.microsoft.com/office/drawing/2014/main" id="{B18201F8-4151-4984-A268-14402E397BDF}"/>
              </a:ext>
            </a:extLst>
          </p:cNvPr>
          <p:cNvSpPr>
            <a:spLocks noGrp="1"/>
          </p:cNvSpPr>
          <p:nvPr>
            <p:ph type="ftr" sz="quarter" idx="10"/>
          </p:nvPr>
        </p:nvSpPr>
        <p:spPr/>
        <p:txBody>
          <a:bodyPr/>
          <a:lstStyle/>
          <a:p>
            <a:r>
              <a:rPr lang="en-US"/>
              <a:t>US-MDP 2023. Session: Bi-2212</a:t>
            </a:r>
            <a:endParaRPr lang="en-US" dirty="0"/>
          </a:p>
        </p:txBody>
      </p:sp>
      <p:pic>
        <p:nvPicPr>
          <p:cNvPr id="6" name="Picture 5">
            <a:extLst>
              <a:ext uri="{FF2B5EF4-FFF2-40B4-BE49-F238E27FC236}">
                <a16:creationId xmlns:a16="http://schemas.microsoft.com/office/drawing/2014/main" id="{48D368AE-2FB8-4D38-ADA3-8C094F44BE72}"/>
              </a:ext>
            </a:extLst>
          </p:cNvPr>
          <p:cNvPicPr>
            <a:picLocks noChangeAspect="1"/>
          </p:cNvPicPr>
          <p:nvPr/>
        </p:nvPicPr>
        <p:blipFill>
          <a:blip r:embed="rId2"/>
          <a:stretch>
            <a:fillRect/>
          </a:stretch>
        </p:blipFill>
        <p:spPr>
          <a:xfrm>
            <a:off x="19136396" y="8467808"/>
            <a:ext cx="5369502" cy="3720828"/>
          </a:xfrm>
          <a:prstGeom prst="rect">
            <a:avLst/>
          </a:prstGeom>
        </p:spPr>
      </p:pic>
      <p:sp>
        <p:nvSpPr>
          <p:cNvPr id="9" name="TextBox 8">
            <a:extLst>
              <a:ext uri="{FF2B5EF4-FFF2-40B4-BE49-F238E27FC236}">
                <a16:creationId xmlns:a16="http://schemas.microsoft.com/office/drawing/2014/main" id="{C691B8C8-5520-419F-B0A6-D25FC1F2BC10}"/>
              </a:ext>
            </a:extLst>
          </p:cNvPr>
          <p:cNvSpPr txBox="1"/>
          <p:nvPr/>
        </p:nvSpPr>
        <p:spPr>
          <a:xfrm>
            <a:off x="384900" y="2816666"/>
            <a:ext cx="9329731" cy="9233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2800" b="1" i="0" u="sng" strike="noStrike" cap="none" spc="0" normalizeH="0" baseline="0" dirty="0">
                <a:ln>
                  <a:noFill/>
                </a:ln>
                <a:solidFill>
                  <a:srgbClr val="000000"/>
                </a:solidFill>
                <a:effectLst/>
                <a:uFillTx/>
                <a:latin typeface="+mn-lt"/>
                <a:ea typeface="+mn-ea"/>
                <a:cs typeface="+mn-cs"/>
                <a:sym typeface="Calibri"/>
              </a:rPr>
              <a:t>Design</a:t>
            </a:r>
            <a:r>
              <a:rPr kumimoji="0" lang="en-US" sz="2800" b="1" i="0" u="none" strike="noStrike" cap="none" spc="0" normalizeH="0" baseline="0" dirty="0">
                <a:ln>
                  <a:noFill/>
                </a:ln>
                <a:solidFill>
                  <a:srgbClr val="000000"/>
                </a:solidFill>
                <a:effectLst/>
                <a:uFillTx/>
                <a:latin typeface="+mn-lt"/>
                <a:ea typeface="+mn-ea"/>
                <a:cs typeface="+mn-cs"/>
                <a:sym typeface="Calibri"/>
              </a:rPr>
              <a:t>:</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solidFill>
              </a:rPr>
              <a:t>Two coils</a:t>
            </a:r>
            <a:r>
              <a:rPr lang="en-US" sz="2800" dirty="0"/>
              <a:t>, 39 cm long, </a:t>
            </a:r>
            <a:r>
              <a:rPr kumimoji="0" lang="en-US" sz="2800" b="0" i="0" u="none" strike="noStrike" cap="none" spc="0" normalizeH="0" baseline="0" dirty="0">
                <a:ln>
                  <a:noFill/>
                </a:ln>
                <a:solidFill>
                  <a:schemeClr val="accent1"/>
                </a:solidFill>
                <a:effectLst/>
                <a:uFillTx/>
                <a:latin typeface="+mn-lt"/>
                <a:ea typeface="+mn-ea"/>
                <a:cs typeface="+mn-cs"/>
                <a:sym typeface="Calibri"/>
              </a:rPr>
              <a:t>16 turns</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Bore diameter ~ </a:t>
            </a:r>
            <a:r>
              <a:rPr lang="en-US" sz="2800" dirty="0">
                <a:solidFill>
                  <a:schemeClr val="accent1"/>
                </a:solidFill>
              </a:rPr>
              <a:t>31 mm</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n-lt"/>
                <a:ea typeface="+mn-ea"/>
                <a:cs typeface="+mn-cs"/>
                <a:sym typeface="Calibri"/>
              </a:rPr>
              <a:t>Same cable size, same mullite insulation and same mandrel material as BIN5a</a:t>
            </a:r>
          </a:p>
          <a:p>
            <a:pPr marR="0" algn="just" defTabSz="914400" rtl="0" fontAlgn="auto" latinLnBrk="0" hangingPunct="0">
              <a:lnSpc>
                <a:spcPct val="100000"/>
              </a:lnSpc>
              <a:spcBef>
                <a:spcPts val="0"/>
              </a:spcBef>
              <a:spcAft>
                <a:spcPts val="0"/>
              </a:spcAft>
              <a:buClrTx/>
              <a:buSzTx/>
              <a:tabLst/>
            </a:pPr>
            <a:r>
              <a:rPr lang="en-US" sz="2800" b="1" u="sng" dirty="0"/>
              <a:t>Fabrication</a:t>
            </a:r>
            <a:r>
              <a:rPr lang="en-US" sz="2800" b="1" dirty="0"/>
              <a:t>:</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1"/>
                </a:solidFill>
              </a:rPr>
              <a:t>TiO</a:t>
            </a:r>
            <a:r>
              <a:rPr lang="en-US" sz="2800" baseline="-25000" dirty="0">
                <a:solidFill>
                  <a:schemeClr val="accent1"/>
                </a:solidFill>
              </a:rPr>
              <a:t>2</a:t>
            </a:r>
            <a:r>
              <a:rPr lang="en-US" sz="2800" dirty="0">
                <a:solidFill>
                  <a:schemeClr val="accent1"/>
                </a:solidFill>
              </a:rPr>
              <a:t> applied to the bare cable to reduce Bi-2212 leaks</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Wound by hand</a:t>
            </a:r>
          </a:p>
          <a:p>
            <a:pPr marL="571500" indent="-571500" algn="just">
              <a:buFont typeface="Arial" panose="020B0604020202020204" pitchFamily="34" charset="0"/>
              <a:buChar char="•"/>
            </a:pPr>
            <a:r>
              <a:rPr lang="en-US" sz="2800" dirty="0"/>
              <a:t>TiO</a:t>
            </a:r>
            <a:r>
              <a:rPr lang="en-US" sz="2800" baseline="-25000" dirty="0"/>
              <a:t>2</a:t>
            </a:r>
            <a:r>
              <a:rPr lang="en-US" sz="2800" dirty="0"/>
              <a:t> slurry applied on the insulated cable during winding to avoid electrical shorts with the mandrels</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Voltage taps flags installed at every turn (layer 1) and every two turns (layer 2) during winding</a:t>
            </a:r>
          </a:p>
          <a:p>
            <a:pPr marL="571500" marR="0" indent="-571500" algn="just"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Heat treated at 50 bar in the </a:t>
            </a:r>
            <a:r>
              <a:rPr lang="en-US" sz="2800" dirty="0" err="1"/>
              <a:t>Deltech</a:t>
            </a:r>
            <a:r>
              <a:rPr lang="en-US" sz="2800" dirty="0"/>
              <a:t> furnace at NHMFL</a:t>
            </a:r>
          </a:p>
          <a:p>
            <a:pPr marL="571500" indent="-571500" algn="just">
              <a:buFont typeface="Arial" panose="020B0604020202020204" pitchFamily="34" charset="0"/>
              <a:buChar char="•"/>
            </a:pPr>
            <a:r>
              <a:rPr lang="en-US" sz="2800" dirty="0">
                <a:solidFill>
                  <a:schemeClr val="tx1"/>
                </a:solidFill>
              </a:rPr>
              <a:t>Impregnated with the NHFML-Mix-61</a:t>
            </a:r>
          </a:p>
          <a:p>
            <a:pPr marL="571500" indent="-571500" algn="just">
              <a:buFont typeface="Arial" panose="020B0604020202020204" pitchFamily="34" charset="0"/>
              <a:buChar char="•"/>
            </a:pPr>
            <a:r>
              <a:rPr lang="en-US" sz="2800" dirty="0">
                <a:solidFill>
                  <a:schemeClr val="accent1"/>
                </a:solidFill>
              </a:rPr>
              <a:t>Assembled using smart shims (Kapton bags filled with epoxy)</a:t>
            </a:r>
          </a:p>
          <a:p>
            <a:pPr marR="0" algn="just" defTabSz="914400" rtl="0" fontAlgn="auto" latinLnBrk="0" hangingPunct="0">
              <a:lnSpc>
                <a:spcPct val="100000"/>
              </a:lnSpc>
              <a:spcBef>
                <a:spcPts val="0"/>
              </a:spcBef>
              <a:spcAft>
                <a:spcPts val="0"/>
              </a:spcAft>
              <a:buClrTx/>
              <a:buSzTx/>
              <a:tabLst/>
            </a:pPr>
            <a:r>
              <a:rPr kumimoji="0" lang="en-US" sz="2800" b="1" i="0" u="sng" strike="noStrike" cap="none" spc="0" normalizeH="0" baseline="0" dirty="0">
                <a:ln>
                  <a:noFill/>
                </a:ln>
                <a:solidFill>
                  <a:srgbClr val="000000"/>
                </a:solidFill>
                <a:effectLst/>
                <a:uFillTx/>
                <a:latin typeface="+mn-lt"/>
                <a:ea typeface="+mn-ea"/>
                <a:cs typeface="+mn-cs"/>
                <a:sym typeface="Calibri"/>
              </a:rPr>
              <a:t>Test</a:t>
            </a:r>
            <a:r>
              <a:rPr kumimoji="0" lang="en-US" sz="2800" b="1" i="0" u="none" strike="noStrike" cap="none" spc="0" normalizeH="0" baseline="0" dirty="0">
                <a:ln>
                  <a:noFill/>
                </a:ln>
                <a:solidFill>
                  <a:srgbClr val="000000"/>
                </a:solidFill>
                <a:effectLst/>
                <a:uFillTx/>
                <a:latin typeface="+mn-lt"/>
                <a:ea typeface="+mn-ea"/>
                <a:cs typeface="+mn-cs"/>
                <a:sym typeface="Calibri"/>
              </a:rPr>
              <a:t>:</a:t>
            </a:r>
          </a:p>
          <a:p>
            <a:pPr marL="571500" indent="-571500" algn="just">
              <a:buFont typeface="Arial" panose="020B0604020202020204" pitchFamily="34" charset="0"/>
              <a:buChar char="•"/>
            </a:pPr>
            <a:r>
              <a:rPr lang="en-US" sz="2800" dirty="0"/>
              <a:t>Split aluminum shell bolted around the coil</a:t>
            </a:r>
          </a:p>
          <a:p>
            <a:pPr marL="571500" indent="-571500" algn="just">
              <a:buFont typeface="Arial" panose="020B0604020202020204" pitchFamily="34" charset="0"/>
              <a:buChar char="•"/>
            </a:pPr>
            <a:r>
              <a:rPr lang="en-US" sz="2800" dirty="0"/>
              <a:t>Produced 1.64 T bore field at 4.2 K at 65% of its short sample limit (SSL)  in 06/2021</a:t>
            </a:r>
          </a:p>
          <a:p>
            <a:pPr marL="571500" indent="-571500" algn="just">
              <a:buFont typeface="Arial" panose="020B0604020202020204" pitchFamily="34" charset="0"/>
              <a:buChar char="•"/>
            </a:pPr>
            <a:r>
              <a:rPr lang="en-US" sz="2800" dirty="0"/>
              <a:t>No quench training was observed</a:t>
            </a: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grpSp>
        <p:nvGrpSpPr>
          <p:cNvPr id="22" name="Group 21">
            <a:extLst>
              <a:ext uri="{FF2B5EF4-FFF2-40B4-BE49-F238E27FC236}">
                <a16:creationId xmlns:a16="http://schemas.microsoft.com/office/drawing/2014/main" id="{EFAEEBB4-9A43-4249-8B25-74D86567F385}"/>
              </a:ext>
            </a:extLst>
          </p:cNvPr>
          <p:cNvGrpSpPr/>
          <p:nvPr/>
        </p:nvGrpSpPr>
        <p:grpSpPr>
          <a:xfrm>
            <a:off x="18862159" y="2517663"/>
            <a:ext cx="5592602" cy="6027608"/>
            <a:chOff x="4704861" y="1871441"/>
            <a:chExt cx="5592601" cy="6027607"/>
          </a:xfrm>
        </p:grpSpPr>
        <p:grpSp>
          <p:nvGrpSpPr>
            <p:cNvPr id="23" name="Group 22">
              <a:extLst>
                <a:ext uri="{FF2B5EF4-FFF2-40B4-BE49-F238E27FC236}">
                  <a16:creationId xmlns:a16="http://schemas.microsoft.com/office/drawing/2014/main" id="{CCD4E7F8-6FEA-4098-9225-BAFABAACBB47}"/>
                </a:ext>
              </a:extLst>
            </p:cNvPr>
            <p:cNvGrpSpPr/>
            <p:nvPr/>
          </p:nvGrpSpPr>
          <p:grpSpPr>
            <a:xfrm>
              <a:off x="5735139" y="2780001"/>
              <a:ext cx="3655705" cy="5119047"/>
              <a:chOff x="4526919" y="1737234"/>
              <a:chExt cx="3655705" cy="5119047"/>
            </a:xfrm>
          </p:grpSpPr>
          <p:pic>
            <p:nvPicPr>
              <p:cNvPr id="25" name="Picture 24">
                <a:extLst>
                  <a:ext uri="{FF2B5EF4-FFF2-40B4-BE49-F238E27FC236}">
                    <a16:creationId xmlns:a16="http://schemas.microsoft.com/office/drawing/2014/main" id="{407CEBDD-9B2D-48A6-84DB-A168F1415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360" y="2793672"/>
                <a:ext cx="3556264" cy="3727874"/>
              </a:xfrm>
              <a:prstGeom prst="rect">
                <a:avLst/>
              </a:prstGeom>
            </p:spPr>
          </p:pic>
          <p:cxnSp>
            <p:nvCxnSpPr>
              <p:cNvPr id="27" name="Straight Arrow Connector 26">
                <a:extLst>
                  <a:ext uri="{FF2B5EF4-FFF2-40B4-BE49-F238E27FC236}">
                    <a16:creationId xmlns:a16="http://schemas.microsoft.com/office/drawing/2014/main" id="{13CF6A52-BD4E-4981-AABF-C80D9513C1D8}"/>
                  </a:ext>
                </a:extLst>
              </p:cNvPr>
              <p:cNvCxnSpPr>
                <a:cxnSpLocks/>
              </p:cNvCxnSpPr>
              <p:nvPr/>
            </p:nvCxnSpPr>
            <p:spPr>
              <a:xfrm flipH="1" flipV="1">
                <a:off x="5575300" y="4988677"/>
                <a:ext cx="351074" cy="1867604"/>
              </a:xfrm>
              <a:prstGeom prst="straightConnector1">
                <a:avLst/>
              </a:prstGeom>
              <a:noFill/>
              <a:ln w="4445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189FCB23-54F5-426F-8CF5-7161D4B62BAC}"/>
                  </a:ext>
                </a:extLst>
              </p:cNvPr>
              <p:cNvCxnSpPr>
                <a:cxnSpLocks/>
              </p:cNvCxnSpPr>
              <p:nvPr/>
            </p:nvCxnSpPr>
            <p:spPr>
              <a:xfrm flipV="1">
                <a:off x="5926374" y="5023918"/>
                <a:ext cx="1231224" cy="1832362"/>
              </a:xfrm>
              <a:prstGeom prst="straightConnector1">
                <a:avLst/>
              </a:prstGeom>
              <a:noFill/>
              <a:ln w="4445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9" name="Straight Arrow Connector 28">
                <a:extLst>
                  <a:ext uri="{FF2B5EF4-FFF2-40B4-BE49-F238E27FC236}">
                    <a16:creationId xmlns:a16="http://schemas.microsoft.com/office/drawing/2014/main" id="{671E0E48-A761-430A-B885-33F9118BEFF7}"/>
                  </a:ext>
                </a:extLst>
              </p:cNvPr>
              <p:cNvCxnSpPr>
                <a:cxnSpLocks/>
                <a:stCxn id="30" idx="2"/>
              </p:cNvCxnSpPr>
              <p:nvPr/>
            </p:nvCxnSpPr>
            <p:spPr>
              <a:xfrm flipH="1">
                <a:off x="6089196" y="2660562"/>
                <a:ext cx="265576" cy="808863"/>
              </a:xfrm>
              <a:prstGeom prst="straightConnector1">
                <a:avLst/>
              </a:prstGeom>
              <a:noFill/>
              <a:ln w="44450" cap="flat">
                <a:solidFill>
                  <a:srgbClr val="FF0000"/>
                </a:solidFill>
                <a:prstDash val="solid"/>
                <a:round/>
                <a:tailEnd type="stealth" w="lg" len="lg"/>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0" name="TextBox 29">
                <a:extLst>
                  <a:ext uri="{FF2B5EF4-FFF2-40B4-BE49-F238E27FC236}">
                    <a16:creationId xmlns:a16="http://schemas.microsoft.com/office/drawing/2014/main" id="{1B5CB429-3876-49AB-B9B5-54F9D363400D}"/>
                  </a:ext>
                </a:extLst>
              </p:cNvPr>
              <p:cNvSpPr txBox="1"/>
              <p:nvPr/>
            </p:nvSpPr>
            <p:spPr>
              <a:xfrm>
                <a:off x="4526919" y="1737234"/>
                <a:ext cx="365570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defTabSz="914377"/>
                <a:r>
                  <a:rPr lang="en-US" sz="2400" dirty="0">
                    <a:solidFill>
                      <a:srgbClr val="1F497D"/>
                    </a:solidFill>
                    <a:latin typeface="Franklin Gothic Book" panose="020B0503020102020204" pitchFamily="34" charset="0"/>
                  </a:rPr>
                  <a:t>Split aluminum shell for the standalone test only</a:t>
                </a:r>
              </a:p>
            </p:txBody>
          </p:sp>
        </p:grpSp>
        <p:sp>
          <p:nvSpPr>
            <p:cNvPr id="24" name="TextBox 23">
              <a:extLst>
                <a:ext uri="{FF2B5EF4-FFF2-40B4-BE49-F238E27FC236}">
                  <a16:creationId xmlns:a16="http://schemas.microsoft.com/office/drawing/2014/main" id="{200E3126-C364-4238-B47A-D28E1435901B}"/>
                </a:ext>
              </a:extLst>
            </p:cNvPr>
            <p:cNvSpPr txBox="1"/>
            <p:nvPr/>
          </p:nvSpPr>
          <p:spPr>
            <a:xfrm>
              <a:off x="4704861" y="1871441"/>
              <a:ext cx="5592601" cy="7140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7" tIns="109727" rIns="109727" bIns="109727" numCol="1" spcCol="38100" rtlCol="0" anchor="t">
              <a:spAutoFit/>
            </a:bodyPr>
            <a:lstStyle/>
            <a:p>
              <a:pPr algn="ctr" defTabSz="1097253"/>
              <a:r>
                <a:rPr lang="en-US" sz="3200" b="1" dirty="0">
                  <a:solidFill>
                    <a:schemeClr val="tx1"/>
                  </a:solidFill>
                  <a:latin typeface="Franklin Gothic Book" panose="020B0503020102020204" pitchFamily="34" charset="0"/>
                </a:rPr>
                <a:t>BIN5c magnet (Lead end view)</a:t>
              </a:r>
            </a:p>
          </p:txBody>
        </p:sp>
      </p:grpSp>
      <p:grpSp>
        <p:nvGrpSpPr>
          <p:cNvPr id="34" name="Group 33">
            <a:extLst>
              <a:ext uri="{FF2B5EF4-FFF2-40B4-BE49-F238E27FC236}">
                <a16:creationId xmlns:a16="http://schemas.microsoft.com/office/drawing/2014/main" id="{5F2BC2FE-D05F-49CF-A069-ECF4C3AABE45}"/>
              </a:ext>
            </a:extLst>
          </p:cNvPr>
          <p:cNvGrpSpPr/>
          <p:nvPr/>
        </p:nvGrpSpPr>
        <p:grpSpPr>
          <a:xfrm>
            <a:off x="10015972" y="3745762"/>
            <a:ext cx="9194767" cy="6944214"/>
            <a:chOff x="5487531" y="3100786"/>
            <a:chExt cx="9194767" cy="6944214"/>
          </a:xfrm>
        </p:grpSpPr>
        <p:grpSp>
          <p:nvGrpSpPr>
            <p:cNvPr id="32" name="Group 31">
              <a:extLst>
                <a:ext uri="{FF2B5EF4-FFF2-40B4-BE49-F238E27FC236}">
                  <a16:creationId xmlns:a16="http://schemas.microsoft.com/office/drawing/2014/main" id="{231EFB14-526D-4717-B149-2F2D776AB465}"/>
                </a:ext>
              </a:extLst>
            </p:cNvPr>
            <p:cNvGrpSpPr/>
            <p:nvPr/>
          </p:nvGrpSpPr>
          <p:grpSpPr>
            <a:xfrm>
              <a:off x="5487531" y="3750526"/>
              <a:ext cx="9194767" cy="6294474"/>
              <a:chOff x="2040855" y="488524"/>
              <a:chExt cx="9194767" cy="6294474"/>
            </a:xfrm>
          </p:grpSpPr>
          <p:grpSp>
            <p:nvGrpSpPr>
              <p:cNvPr id="19" name="Group 18">
                <a:extLst>
                  <a:ext uri="{FF2B5EF4-FFF2-40B4-BE49-F238E27FC236}">
                    <a16:creationId xmlns:a16="http://schemas.microsoft.com/office/drawing/2014/main" id="{49753C29-B626-4548-A5EE-5A88DCBA7A61}"/>
                  </a:ext>
                </a:extLst>
              </p:cNvPr>
              <p:cNvGrpSpPr/>
              <p:nvPr/>
            </p:nvGrpSpPr>
            <p:grpSpPr>
              <a:xfrm>
                <a:off x="2040855" y="488524"/>
                <a:ext cx="9194767" cy="6294474"/>
                <a:chOff x="10435446" y="2479412"/>
                <a:chExt cx="9194767" cy="6294474"/>
              </a:xfrm>
            </p:grpSpPr>
            <p:pic>
              <p:nvPicPr>
                <p:cNvPr id="7" name="Picture 6">
                  <a:extLst>
                    <a:ext uri="{FF2B5EF4-FFF2-40B4-BE49-F238E27FC236}">
                      <a16:creationId xmlns:a16="http://schemas.microsoft.com/office/drawing/2014/main" id="{00349E40-0E4B-4C93-AA6D-CE422F29C9EE}"/>
                    </a:ext>
                  </a:extLst>
                </p:cNvPr>
                <p:cNvPicPr>
                  <a:picLocks noChangeAspect="1"/>
                </p:cNvPicPr>
                <p:nvPr/>
              </p:nvPicPr>
              <p:blipFill>
                <a:blip r:embed="rId4"/>
                <a:stretch>
                  <a:fillRect/>
                </a:stretch>
              </p:blipFill>
              <p:spPr>
                <a:xfrm>
                  <a:off x="10435446" y="2479412"/>
                  <a:ext cx="9194767" cy="6294474"/>
                </a:xfrm>
                <a:prstGeom prst="rect">
                  <a:avLst/>
                </a:prstGeom>
              </p:spPr>
            </p:pic>
            <p:sp>
              <p:nvSpPr>
                <p:cNvPr id="10" name="TextBox 9">
                  <a:extLst>
                    <a:ext uri="{FF2B5EF4-FFF2-40B4-BE49-F238E27FC236}">
                      <a16:creationId xmlns:a16="http://schemas.microsoft.com/office/drawing/2014/main" id="{EA4D0F23-7CEB-4D28-B522-23294C46529E}"/>
                    </a:ext>
                  </a:extLst>
                </p:cNvPr>
                <p:cNvSpPr txBox="1"/>
                <p:nvPr/>
              </p:nvSpPr>
              <p:spPr>
                <a:xfrm>
                  <a:off x="10732251" y="4369211"/>
                  <a:ext cx="1486650" cy="61554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Layer 2</a:t>
                  </a:r>
                </a:p>
              </p:txBody>
            </p:sp>
            <p:sp>
              <p:nvSpPr>
                <p:cNvPr id="11" name="TextBox 10">
                  <a:extLst>
                    <a:ext uri="{FF2B5EF4-FFF2-40B4-BE49-F238E27FC236}">
                      <a16:creationId xmlns:a16="http://schemas.microsoft.com/office/drawing/2014/main" id="{14F2D6C9-8BA9-4702-B21B-B98D74023D9F}"/>
                    </a:ext>
                  </a:extLst>
                </p:cNvPr>
                <p:cNvSpPr txBox="1"/>
                <p:nvPr/>
              </p:nvSpPr>
              <p:spPr>
                <a:xfrm>
                  <a:off x="10732251" y="6821115"/>
                  <a:ext cx="1486650" cy="61554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Layer 1</a:t>
                  </a:r>
                </a:p>
              </p:txBody>
            </p:sp>
            <p:cxnSp>
              <p:nvCxnSpPr>
                <p:cNvPr id="12" name="Straight Arrow Connector 11">
                  <a:extLst>
                    <a:ext uri="{FF2B5EF4-FFF2-40B4-BE49-F238E27FC236}">
                      <a16:creationId xmlns:a16="http://schemas.microsoft.com/office/drawing/2014/main" id="{E91B900C-C4EC-4864-AE0A-D01226FCD866}"/>
                    </a:ext>
                  </a:extLst>
                </p:cNvPr>
                <p:cNvCxnSpPr>
                  <a:cxnSpLocks/>
                  <a:stCxn id="13" idx="0"/>
                </p:cNvCxnSpPr>
                <p:nvPr/>
              </p:nvCxnSpPr>
              <p:spPr>
                <a:xfrm flipH="1" flipV="1">
                  <a:off x="14373062" y="3753662"/>
                  <a:ext cx="612292" cy="1226810"/>
                </a:xfrm>
                <a:prstGeom prst="straightConnector1">
                  <a:avLst/>
                </a:prstGeom>
                <a:ln w="44450">
                  <a:solidFill>
                    <a:srgbClr val="FF0000"/>
                  </a:solidFill>
                  <a:headEnd type="none" w="lg" len="lg"/>
                  <a:tailEnd type="stealth" w="lg" len="lg"/>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D55B9124-7608-4D30-AC13-55AAF8DD0FAE}"/>
                    </a:ext>
                  </a:extLst>
                </p:cNvPr>
                <p:cNvSpPr txBox="1"/>
                <p:nvPr/>
              </p:nvSpPr>
              <p:spPr>
                <a:xfrm>
                  <a:off x="12206157" y="4980472"/>
                  <a:ext cx="5558394" cy="61554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Franklin Gothic Medium" panose="020B0603020102020204" pitchFamily="34" charset="0"/>
                      <a:sym typeface="Calibri"/>
                    </a:rPr>
                    <a:t>This coil is very similar to BIN5a</a:t>
                  </a:r>
                </a:p>
              </p:txBody>
            </p:sp>
          </p:grpSp>
          <p:sp>
            <p:nvSpPr>
              <p:cNvPr id="31" name="TextBox 30">
                <a:extLst>
                  <a:ext uri="{FF2B5EF4-FFF2-40B4-BE49-F238E27FC236}">
                    <a16:creationId xmlns:a16="http://schemas.microsoft.com/office/drawing/2014/main" id="{9A0F9F5A-5B1F-4AB5-880E-27417233D1B8}"/>
                  </a:ext>
                </a:extLst>
              </p:cNvPr>
              <p:cNvSpPr txBox="1"/>
              <p:nvPr/>
            </p:nvSpPr>
            <p:spPr>
              <a:xfrm>
                <a:off x="3811566" y="3750526"/>
                <a:ext cx="5558394" cy="104643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Franklin Gothic Medium" panose="020B0603020102020204" pitchFamily="34" charset="0"/>
                    <a:sym typeface="Calibri"/>
                  </a:rPr>
                  <a:t>Bi-2212 were reduced with respect to BIN5a, but not eliminated</a:t>
                </a:r>
              </a:p>
            </p:txBody>
          </p:sp>
        </p:grpSp>
        <p:sp>
          <p:nvSpPr>
            <p:cNvPr id="33" name="TextBox 32">
              <a:extLst>
                <a:ext uri="{FF2B5EF4-FFF2-40B4-BE49-F238E27FC236}">
                  <a16:creationId xmlns:a16="http://schemas.microsoft.com/office/drawing/2014/main" id="{FF21056C-C077-46B3-8E46-C0692723CBE6}"/>
                </a:ext>
              </a:extLst>
            </p:cNvPr>
            <p:cNvSpPr txBox="1"/>
            <p:nvPr/>
          </p:nvSpPr>
          <p:spPr>
            <a:xfrm>
              <a:off x="5487531" y="3100786"/>
              <a:ext cx="9165040" cy="677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200" b="1" dirty="0">
                  <a:solidFill>
                    <a:schemeClr val="tx1"/>
                  </a:solidFill>
                  <a:latin typeface="Franklin Gothic Book" panose="020B0503020102020204" pitchFamily="34" charset="0"/>
                </a:rPr>
                <a:t>BIN5a after over-pressure heat treatment process</a:t>
              </a:r>
              <a:endParaRPr kumimoji="0" lang="en-US" sz="3200" b="1" i="0" u="none" strike="noStrike" cap="none" spc="0" normalizeH="0" baseline="0" dirty="0">
                <a:ln>
                  <a:noFill/>
                </a:ln>
                <a:solidFill>
                  <a:schemeClr val="tx1"/>
                </a:solidFill>
                <a:effectLst/>
                <a:uFillTx/>
                <a:latin typeface="Franklin Gothic Book" panose="020B0503020102020204" pitchFamily="34" charset="0"/>
                <a:sym typeface="Calibri"/>
              </a:endParaRPr>
            </a:p>
          </p:txBody>
        </p:sp>
      </p:grpSp>
    </p:spTree>
    <p:extLst>
      <p:ext uri="{BB962C8B-B14F-4D97-AF65-F5344CB8AC3E}">
        <p14:creationId xmlns:p14="http://schemas.microsoft.com/office/powerpoint/2010/main" val="35012170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1F0A07-896F-45BB-ABF6-0AC4B90B0B1D}"/>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Footer Placeholder 4">
            <a:extLst>
              <a:ext uri="{FF2B5EF4-FFF2-40B4-BE49-F238E27FC236}">
                <a16:creationId xmlns:a16="http://schemas.microsoft.com/office/drawing/2014/main" id="{B9D0E20C-FEFA-4C86-91B0-67D6482CB45D}"/>
              </a:ext>
            </a:extLst>
          </p:cNvPr>
          <p:cNvSpPr>
            <a:spLocks noGrp="1"/>
          </p:cNvSpPr>
          <p:nvPr>
            <p:ph type="ftr" sz="quarter" idx="10"/>
          </p:nvPr>
        </p:nvSpPr>
        <p:spPr/>
        <p:txBody>
          <a:bodyPr/>
          <a:lstStyle/>
          <a:p>
            <a:r>
              <a:rPr lang="en-US"/>
              <a:t>US-MDP 2023. Session: Bi-2212</a:t>
            </a:r>
            <a:endParaRPr lang="en-US" dirty="0"/>
          </a:p>
        </p:txBody>
      </p:sp>
      <p:graphicFrame>
        <p:nvGraphicFramePr>
          <p:cNvPr id="7" name="Object 6">
            <a:extLst>
              <a:ext uri="{FF2B5EF4-FFF2-40B4-BE49-F238E27FC236}">
                <a16:creationId xmlns:a16="http://schemas.microsoft.com/office/drawing/2014/main" id="{9EB404F2-1CF5-467B-95B7-8F2FEFA9C03A}"/>
              </a:ext>
            </a:extLst>
          </p:cNvPr>
          <p:cNvGraphicFramePr>
            <a:graphicFrameLocks noChangeAspect="1"/>
          </p:cNvGraphicFramePr>
          <p:nvPr>
            <p:extLst>
              <p:ext uri="{D42A27DB-BD31-4B8C-83A1-F6EECF244321}">
                <p14:modId xmlns:p14="http://schemas.microsoft.com/office/powerpoint/2010/main" val="856333115"/>
              </p:ext>
            </p:extLst>
          </p:nvPr>
        </p:nvGraphicFramePr>
        <p:xfrm>
          <a:off x="13762881" y="4247934"/>
          <a:ext cx="10211028" cy="7601772"/>
        </p:xfrm>
        <a:graphic>
          <a:graphicData uri="http://schemas.openxmlformats.org/presentationml/2006/ole">
            <mc:AlternateContent xmlns:mc="http://schemas.openxmlformats.org/markup-compatibility/2006">
              <mc:Choice xmlns:v="urn:schemas-microsoft-com:vml" Requires="v">
                <p:oleObj spid="_x0000_s3236" name="Slide" r:id="rId3" imgW="1600303" imgH="1188787" progId="PowerPoint.Slide.12">
                  <p:embed/>
                </p:oleObj>
              </mc:Choice>
              <mc:Fallback>
                <p:oleObj name="Slide" r:id="rId3" imgW="1600303" imgH="1188787" progId="PowerPoint.Slide.12">
                  <p:embed/>
                  <p:pic>
                    <p:nvPicPr>
                      <p:cNvPr id="11" name="Object 10">
                        <a:extLst>
                          <a:ext uri="{FF2B5EF4-FFF2-40B4-BE49-F238E27FC236}">
                            <a16:creationId xmlns:a16="http://schemas.microsoft.com/office/drawing/2014/main" id="{F8705047-D2AB-4B4F-8719-A050F2D51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2881" y="4247934"/>
                        <a:ext cx="10211028" cy="7601772"/>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64C97981-D8FE-4D33-B42A-1E2EB23CEDB1}"/>
              </a:ext>
            </a:extLst>
          </p:cNvPr>
          <p:cNvSpPr/>
          <p:nvPr/>
        </p:nvSpPr>
        <p:spPr>
          <a:xfrm>
            <a:off x="932846" y="3083571"/>
            <a:ext cx="12437409" cy="4154984"/>
          </a:xfrm>
          <a:prstGeom prst="rect">
            <a:avLst/>
          </a:prstGeom>
        </p:spPr>
        <p:txBody>
          <a:bodyPr wrap="square">
            <a:spAutoFit/>
          </a:bodyPr>
          <a:lstStyle/>
          <a:p>
            <a:pPr marL="231769" indent="-231769">
              <a:spcBef>
                <a:spcPts val="600"/>
              </a:spcBef>
              <a:spcAft>
                <a:spcPts val="600"/>
              </a:spcAft>
            </a:pPr>
            <a:r>
              <a:rPr lang="en-US" sz="3200" b="1" u="sng" dirty="0">
                <a:solidFill>
                  <a:schemeClr val="tx1"/>
                </a:solidFill>
              </a:rPr>
              <a:t>The </a:t>
            </a:r>
            <a:r>
              <a:rPr lang="en-US" sz="3200" b="1" u="sng" dirty="0" err="1">
                <a:solidFill>
                  <a:schemeClr val="tx1"/>
                </a:solidFill>
              </a:rPr>
              <a:t>outsert</a:t>
            </a:r>
            <a:r>
              <a:rPr lang="en-US" sz="3200" b="1" u="sng" dirty="0">
                <a:solidFill>
                  <a:schemeClr val="tx1"/>
                </a:solidFill>
              </a:rPr>
              <a:t> is CCT5</a:t>
            </a:r>
            <a:r>
              <a:rPr lang="en-US" sz="3200" b="1" dirty="0">
                <a:solidFill>
                  <a:schemeClr val="tx1"/>
                </a:solidFill>
              </a:rPr>
              <a:t>:</a:t>
            </a:r>
          </a:p>
          <a:p>
            <a:pPr marL="571500" indent="-571500">
              <a:spcBef>
                <a:spcPts val="600"/>
              </a:spcBef>
              <a:spcAft>
                <a:spcPts val="600"/>
              </a:spcAft>
              <a:buFont typeface="Arial" panose="020B0604020202020204" pitchFamily="34" charset="0"/>
              <a:buChar char="•"/>
            </a:pPr>
            <a:r>
              <a:rPr lang="en-US" sz="3200" dirty="0">
                <a:solidFill>
                  <a:schemeClr val="tx1"/>
                </a:solidFill>
              </a:rPr>
              <a:t>Nb</a:t>
            </a:r>
            <a:r>
              <a:rPr lang="en-US" sz="3200" baseline="-25000" dirty="0">
                <a:solidFill>
                  <a:schemeClr val="tx1"/>
                </a:solidFill>
              </a:rPr>
              <a:t>3</a:t>
            </a:r>
            <a:r>
              <a:rPr lang="en-US" sz="3200" dirty="0">
                <a:solidFill>
                  <a:schemeClr val="tx1"/>
                </a:solidFill>
              </a:rPr>
              <a:t>Sn two-layer CCT magnet, 90 mm clear bore, 1 m long</a:t>
            </a:r>
          </a:p>
          <a:p>
            <a:pPr marL="571500" indent="-571500">
              <a:spcBef>
                <a:spcPts val="600"/>
              </a:spcBef>
              <a:spcAft>
                <a:spcPts val="600"/>
              </a:spcAft>
              <a:buFont typeface="Arial" panose="020B0604020202020204" pitchFamily="34" charset="0"/>
              <a:buChar char="•"/>
            </a:pPr>
            <a:r>
              <a:rPr lang="en-US" sz="3200" dirty="0">
                <a:solidFill>
                  <a:schemeClr val="tx1"/>
                </a:solidFill>
              </a:rPr>
              <a:t>Produced ~8 T bore field at 4.2 K in standalone configuration (80% of its SSL)</a:t>
            </a:r>
          </a:p>
          <a:p>
            <a:pPr>
              <a:spcBef>
                <a:spcPts val="600"/>
              </a:spcBef>
              <a:spcAft>
                <a:spcPts val="600"/>
              </a:spcAft>
            </a:pPr>
            <a:r>
              <a:rPr lang="en-US" sz="3200" b="1" u="sng" dirty="0">
                <a:solidFill>
                  <a:schemeClr val="tx1"/>
                </a:solidFill>
              </a:rPr>
              <a:t>CCT5/BIN5c</a:t>
            </a:r>
            <a:r>
              <a:rPr lang="en-US" sz="3200" b="1" dirty="0">
                <a:solidFill>
                  <a:schemeClr val="tx1"/>
                </a:solidFill>
              </a:rPr>
              <a:t>:</a:t>
            </a:r>
          </a:p>
          <a:p>
            <a:pPr marL="571500" indent="-571500">
              <a:spcBef>
                <a:spcPts val="600"/>
              </a:spcBef>
              <a:spcAft>
                <a:spcPts val="600"/>
              </a:spcAft>
              <a:buFont typeface="Arial" panose="020B0604020202020204" pitchFamily="34" charset="0"/>
              <a:buChar char="•"/>
            </a:pPr>
            <a:r>
              <a:rPr lang="en-US" sz="3200" dirty="0">
                <a:solidFill>
                  <a:schemeClr val="tx1"/>
                </a:solidFill>
              </a:rPr>
              <a:t>The insert should increase by ~1.2 T the bore field of the </a:t>
            </a:r>
            <a:r>
              <a:rPr lang="en-US" sz="3200" dirty="0" err="1">
                <a:solidFill>
                  <a:schemeClr val="tx1"/>
                </a:solidFill>
              </a:rPr>
              <a:t>outsert</a:t>
            </a:r>
            <a:r>
              <a:rPr lang="en-US" sz="3200" dirty="0">
                <a:solidFill>
                  <a:schemeClr val="tx1"/>
                </a:solidFill>
              </a:rPr>
              <a:t> (at most)</a:t>
            </a:r>
          </a:p>
        </p:txBody>
      </p:sp>
      <p:sp>
        <p:nvSpPr>
          <p:cNvPr id="10" name="Title 1">
            <a:extLst>
              <a:ext uri="{FF2B5EF4-FFF2-40B4-BE49-F238E27FC236}">
                <a16:creationId xmlns:a16="http://schemas.microsoft.com/office/drawing/2014/main" id="{7C99C6D0-C021-4EEC-882C-46B5EC20635C}"/>
              </a:ext>
            </a:extLst>
          </p:cNvPr>
          <p:cNvSpPr>
            <a:spLocks noGrp="1"/>
          </p:cNvSpPr>
          <p:nvPr>
            <p:ph type="title"/>
          </p:nvPr>
        </p:nvSpPr>
        <p:spPr>
          <a:xfrm>
            <a:off x="5310554" y="-25400"/>
            <a:ext cx="19107378" cy="2213071"/>
          </a:xfrm>
        </p:spPr>
        <p:txBody>
          <a:bodyPr/>
          <a:lstStyle/>
          <a:p>
            <a:r>
              <a:rPr lang="en-US" dirty="0"/>
              <a:t>BIN5c magnet will also be tested in hybrid configuration</a:t>
            </a:r>
          </a:p>
        </p:txBody>
      </p:sp>
      <p:grpSp>
        <p:nvGrpSpPr>
          <p:cNvPr id="25" name="Group 24">
            <a:extLst>
              <a:ext uri="{FF2B5EF4-FFF2-40B4-BE49-F238E27FC236}">
                <a16:creationId xmlns:a16="http://schemas.microsoft.com/office/drawing/2014/main" id="{054D36B5-131D-4D81-94A1-F685C5D45B60}"/>
              </a:ext>
            </a:extLst>
          </p:cNvPr>
          <p:cNvGrpSpPr/>
          <p:nvPr/>
        </p:nvGrpSpPr>
        <p:grpSpPr>
          <a:xfrm>
            <a:off x="2124246" y="6947372"/>
            <a:ext cx="9793524" cy="4749156"/>
            <a:chOff x="-2173399" y="-2048461"/>
            <a:chExt cx="9793524" cy="4749156"/>
          </a:xfrm>
        </p:grpSpPr>
        <p:pic>
          <p:nvPicPr>
            <p:cNvPr id="12" name="Picture 11">
              <a:extLst>
                <a:ext uri="{FF2B5EF4-FFF2-40B4-BE49-F238E27FC236}">
                  <a16:creationId xmlns:a16="http://schemas.microsoft.com/office/drawing/2014/main" id="{EB803B2F-A9F2-42C3-AE53-273A8FF8445A}"/>
                </a:ext>
              </a:extLst>
            </p:cNvPr>
            <p:cNvPicPr>
              <a:picLocks noChangeAspect="1"/>
            </p:cNvPicPr>
            <p:nvPr/>
          </p:nvPicPr>
          <p:blipFill>
            <a:blip r:embed="rId5"/>
            <a:stretch>
              <a:fillRect/>
            </a:stretch>
          </p:blipFill>
          <p:spPr>
            <a:xfrm>
              <a:off x="232095" y="-2048461"/>
              <a:ext cx="4728401" cy="4704695"/>
            </a:xfrm>
            <a:prstGeom prst="rect">
              <a:avLst/>
            </a:prstGeom>
          </p:spPr>
        </p:pic>
        <p:cxnSp>
          <p:nvCxnSpPr>
            <p:cNvPr id="13" name="Straight Arrow Connector 12">
              <a:extLst>
                <a:ext uri="{FF2B5EF4-FFF2-40B4-BE49-F238E27FC236}">
                  <a16:creationId xmlns:a16="http://schemas.microsoft.com/office/drawing/2014/main" id="{8DAAE96E-1F33-4559-A47B-E3AA69E4E610}"/>
                </a:ext>
              </a:extLst>
            </p:cNvPr>
            <p:cNvCxnSpPr>
              <a:cxnSpLocks/>
              <a:stCxn id="22" idx="3"/>
            </p:cNvCxnSpPr>
            <p:nvPr/>
          </p:nvCxnSpPr>
          <p:spPr>
            <a:xfrm flipV="1">
              <a:off x="-160531" y="2670"/>
              <a:ext cx="862591" cy="460702"/>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5D818F4-2444-424B-8F0B-F6691B9A72B4}"/>
                </a:ext>
              </a:extLst>
            </p:cNvPr>
            <p:cNvCxnSpPr>
              <a:cxnSpLocks/>
              <a:stCxn id="24" idx="3"/>
            </p:cNvCxnSpPr>
            <p:nvPr/>
          </p:nvCxnSpPr>
          <p:spPr>
            <a:xfrm flipV="1">
              <a:off x="153325" y="911634"/>
              <a:ext cx="1766575" cy="1481286"/>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368E247D-8224-4C12-84E0-4197E079D9FE}"/>
                </a:ext>
              </a:extLst>
            </p:cNvPr>
            <p:cNvCxnSpPr>
              <a:cxnSpLocks/>
              <a:stCxn id="23" idx="3"/>
            </p:cNvCxnSpPr>
            <p:nvPr/>
          </p:nvCxnSpPr>
          <p:spPr>
            <a:xfrm flipV="1">
              <a:off x="153325" y="604028"/>
              <a:ext cx="1235200" cy="798480"/>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000D5D0-F717-4187-AA01-86FE85AAEB81}"/>
                </a:ext>
              </a:extLst>
            </p:cNvPr>
            <p:cNvCxnSpPr>
              <a:cxnSpLocks/>
              <a:stCxn id="19" idx="1"/>
            </p:cNvCxnSpPr>
            <p:nvPr/>
          </p:nvCxnSpPr>
          <p:spPr>
            <a:xfrm flipH="1" flipV="1">
              <a:off x="3208505" y="85607"/>
              <a:ext cx="1976791" cy="376215"/>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28B1CF4-0B83-4E76-8A15-CC66F5374FEC}"/>
                </a:ext>
              </a:extLst>
            </p:cNvPr>
            <p:cNvCxnSpPr>
              <a:cxnSpLocks/>
              <a:stCxn id="20" idx="1"/>
            </p:cNvCxnSpPr>
            <p:nvPr/>
          </p:nvCxnSpPr>
          <p:spPr>
            <a:xfrm flipH="1" flipV="1">
              <a:off x="2838606" y="564696"/>
              <a:ext cx="2128254" cy="1804588"/>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DFC4254C-A822-4733-8554-298A8F0AAC50}"/>
                </a:ext>
              </a:extLst>
            </p:cNvPr>
            <p:cNvCxnSpPr>
              <a:cxnSpLocks/>
              <a:stCxn id="21" idx="1"/>
            </p:cNvCxnSpPr>
            <p:nvPr/>
          </p:nvCxnSpPr>
          <p:spPr>
            <a:xfrm flipH="1" flipV="1">
              <a:off x="3094927" y="303886"/>
              <a:ext cx="1871933" cy="1102198"/>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F767110-F3FE-47AC-A362-77802CF72BEA}"/>
                </a:ext>
              </a:extLst>
            </p:cNvPr>
            <p:cNvSpPr txBox="1"/>
            <p:nvPr/>
          </p:nvSpPr>
          <p:spPr>
            <a:xfrm>
              <a:off x="5185296" y="154046"/>
              <a:ext cx="2195139"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BIN5c shell</a:t>
              </a:r>
            </a:p>
          </p:txBody>
        </p:sp>
        <p:sp>
          <p:nvSpPr>
            <p:cNvPr id="20" name="TextBox 19">
              <a:extLst>
                <a:ext uri="{FF2B5EF4-FFF2-40B4-BE49-F238E27FC236}">
                  <a16:creationId xmlns:a16="http://schemas.microsoft.com/office/drawing/2014/main" id="{CEFFB2FC-B7C2-40C5-83C7-DBFE527ABA7A}"/>
                </a:ext>
              </a:extLst>
            </p:cNvPr>
            <p:cNvSpPr txBox="1"/>
            <p:nvPr/>
          </p:nvSpPr>
          <p:spPr>
            <a:xfrm>
              <a:off x="4966860" y="2061508"/>
              <a:ext cx="2530294"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BIN5c Layer 1</a:t>
              </a:r>
            </a:p>
          </p:txBody>
        </p:sp>
        <p:sp>
          <p:nvSpPr>
            <p:cNvPr id="21" name="TextBox 20">
              <a:extLst>
                <a:ext uri="{FF2B5EF4-FFF2-40B4-BE49-F238E27FC236}">
                  <a16:creationId xmlns:a16="http://schemas.microsoft.com/office/drawing/2014/main" id="{D32EF3CE-4AFB-4FD4-91C8-82E83C2870CD}"/>
                </a:ext>
              </a:extLst>
            </p:cNvPr>
            <p:cNvSpPr txBox="1"/>
            <p:nvPr/>
          </p:nvSpPr>
          <p:spPr>
            <a:xfrm>
              <a:off x="4966860" y="1098308"/>
              <a:ext cx="2653265"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BIN5c Layer 2</a:t>
              </a:r>
            </a:p>
          </p:txBody>
        </p:sp>
        <p:sp>
          <p:nvSpPr>
            <p:cNvPr id="22" name="TextBox 21">
              <a:extLst>
                <a:ext uri="{FF2B5EF4-FFF2-40B4-BE49-F238E27FC236}">
                  <a16:creationId xmlns:a16="http://schemas.microsoft.com/office/drawing/2014/main" id="{92158B4F-11F3-489B-9B7A-014D5ADF1712}"/>
                </a:ext>
              </a:extLst>
            </p:cNvPr>
            <p:cNvSpPr txBox="1"/>
            <p:nvPr/>
          </p:nvSpPr>
          <p:spPr>
            <a:xfrm>
              <a:off x="-2141576" y="155596"/>
              <a:ext cx="1981045"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CCT5 shell</a:t>
              </a:r>
            </a:p>
          </p:txBody>
        </p:sp>
        <p:sp>
          <p:nvSpPr>
            <p:cNvPr id="23" name="TextBox 22">
              <a:extLst>
                <a:ext uri="{FF2B5EF4-FFF2-40B4-BE49-F238E27FC236}">
                  <a16:creationId xmlns:a16="http://schemas.microsoft.com/office/drawing/2014/main" id="{17712861-3DE5-473E-9736-A39F958246D7}"/>
                </a:ext>
              </a:extLst>
            </p:cNvPr>
            <p:cNvSpPr txBox="1"/>
            <p:nvPr/>
          </p:nvSpPr>
          <p:spPr>
            <a:xfrm>
              <a:off x="-2173399" y="1094732"/>
              <a:ext cx="2326724"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CCT5 Layer 2</a:t>
              </a:r>
            </a:p>
          </p:txBody>
        </p:sp>
        <p:sp>
          <p:nvSpPr>
            <p:cNvPr id="24" name="TextBox 23">
              <a:extLst>
                <a:ext uri="{FF2B5EF4-FFF2-40B4-BE49-F238E27FC236}">
                  <a16:creationId xmlns:a16="http://schemas.microsoft.com/office/drawing/2014/main" id="{9812CF67-4FF3-46FD-BD5D-D50D4575E741}"/>
                </a:ext>
              </a:extLst>
            </p:cNvPr>
            <p:cNvSpPr txBox="1"/>
            <p:nvPr/>
          </p:nvSpPr>
          <p:spPr>
            <a:xfrm>
              <a:off x="-2147013" y="2085144"/>
              <a:ext cx="2300338"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defTabSz="914377"/>
              <a:r>
                <a:rPr lang="en-US" sz="2800" dirty="0">
                  <a:latin typeface="Times New Roman" panose="02020603050405020304" pitchFamily="18" charset="0"/>
                  <a:cs typeface="Times New Roman" panose="02020603050405020304" pitchFamily="18" charset="0"/>
                </a:rPr>
                <a:t>CCT5 Layer 1</a:t>
              </a:r>
            </a:p>
          </p:txBody>
        </p:sp>
      </p:grpSp>
    </p:spTree>
    <p:extLst>
      <p:ext uri="{BB962C8B-B14F-4D97-AF65-F5344CB8AC3E}">
        <p14:creationId xmlns:p14="http://schemas.microsoft.com/office/powerpoint/2010/main" val="23161946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6507-D97A-4BF5-8253-428CECCA5422}"/>
              </a:ext>
            </a:extLst>
          </p:cNvPr>
          <p:cNvSpPr>
            <a:spLocks noGrp="1"/>
          </p:cNvSpPr>
          <p:nvPr>
            <p:ph type="title"/>
          </p:nvPr>
        </p:nvSpPr>
        <p:spPr/>
        <p:txBody>
          <a:bodyPr/>
          <a:lstStyle/>
          <a:p>
            <a:pPr algn="just"/>
            <a:r>
              <a:rPr lang="en-US" dirty="0"/>
              <a:t>BIN5c required some design/fabrication specificities to make it compatible for the hybrid magnet test</a:t>
            </a:r>
          </a:p>
        </p:txBody>
      </p:sp>
      <p:sp>
        <p:nvSpPr>
          <p:cNvPr id="3" name="Slide Number Placeholder 2">
            <a:extLst>
              <a:ext uri="{FF2B5EF4-FFF2-40B4-BE49-F238E27FC236}">
                <a16:creationId xmlns:a16="http://schemas.microsoft.com/office/drawing/2014/main" id="{A21D6337-A767-4AAD-9455-7A714DBFC8E2}"/>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5" name="Footer Placeholder 4">
            <a:extLst>
              <a:ext uri="{FF2B5EF4-FFF2-40B4-BE49-F238E27FC236}">
                <a16:creationId xmlns:a16="http://schemas.microsoft.com/office/drawing/2014/main" id="{8708E8C5-234E-44AF-94C3-E39319509C9F}"/>
              </a:ext>
            </a:extLst>
          </p:cNvPr>
          <p:cNvSpPr>
            <a:spLocks noGrp="1"/>
          </p:cNvSpPr>
          <p:nvPr>
            <p:ph type="ftr" sz="quarter" idx="10"/>
          </p:nvPr>
        </p:nvSpPr>
        <p:spPr/>
        <p:txBody>
          <a:bodyPr/>
          <a:lstStyle/>
          <a:p>
            <a:r>
              <a:rPr lang="en-US"/>
              <a:t>US-MDP 2023. Session: Bi-2212</a:t>
            </a:r>
            <a:endParaRPr lang="en-US" dirty="0"/>
          </a:p>
        </p:txBody>
      </p:sp>
      <p:grpSp>
        <p:nvGrpSpPr>
          <p:cNvPr id="13" name="Group 12">
            <a:extLst>
              <a:ext uri="{FF2B5EF4-FFF2-40B4-BE49-F238E27FC236}">
                <a16:creationId xmlns:a16="http://schemas.microsoft.com/office/drawing/2014/main" id="{B02F7B4A-F2EC-4369-8978-448C1AB13A1B}"/>
              </a:ext>
            </a:extLst>
          </p:cNvPr>
          <p:cNvGrpSpPr/>
          <p:nvPr/>
        </p:nvGrpSpPr>
        <p:grpSpPr>
          <a:xfrm>
            <a:off x="20748197" y="2825265"/>
            <a:ext cx="3513350" cy="9553488"/>
            <a:chOff x="9980793" y="817608"/>
            <a:chExt cx="3513350" cy="9553488"/>
          </a:xfrm>
        </p:grpSpPr>
        <p:pic>
          <p:nvPicPr>
            <p:cNvPr id="14" name="Picture 13">
              <a:extLst>
                <a:ext uri="{FF2B5EF4-FFF2-40B4-BE49-F238E27FC236}">
                  <a16:creationId xmlns:a16="http://schemas.microsoft.com/office/drawing/2014/main" id="{EAEE275B-C30C-4638-8330-B2E8253A4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793" y="1433159"/>
              <a:ext cx="2585658" cy="8937937"/>
            </a:xfrm>
            <a:prstGeom prst="rect">
              <a:avLst/>
            </a:prstGeom>
          </p:spPr>
        </p:pic>
        <p:sp>
          <p:nvSpPr>
            <p:cNvPr id="15" name="TextBox 14">
              <a:extLst>
                <a:ext uri="{FF2B5EF4-FFF2-40B4-BE49-F238E27FC236}">
                  <a16:creationId xmlns:a16="http://schemas.microsoft.com/office/drawing/2014/main" id="{54A6EAF8-2E52-4F7E-B911-7849DE618401}"/>
                </a:ext>
              </a:extLst>
            </p:cNvPr>
            <p:cNvSpPr txBox="1"/>
            <p:nvPr/>
          </p:nvSpPr>
          <p:spPr>
            <a:xfrm>
              <a:off x="10229432" y="817608"/>
              <a:ext cx="2075804" cy="615551"/>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defTabSz="914377"/>
              <a:r>
                <a:rPr lang="en-US" sz="2800" b="1" dirty="0">
                  <a:solidFill>
                    <a:srgbClr val="1F497D"/>
                  </a:solidFill>
                </a:rPr>
                <a:t>Lead end</a:t>
              </a:r>
            </a:p>
          </p:txBody>
        </p:sp>
        <p:sp>
          <p:nvSpPr>
            <p:cNvPr id="16" name="TextBox 15">
              <a:extLst>
                <a:ext uri="{FF2B5EF4-FFF2-40B4-BE49-F238E27FC236}">
                  <a16:creationId xmlns:a16="http://schemas.microsoft.com/office/drawing/2014/main" id="{F8869935-F6C6-40B6-9DBF-108987B28C49}"/>
                </a:ext>
              </a:extLst>
            </p:cNvPr>
            <p:cNvSpPr txBox="1"/>
            <p:nvPr/>
          </p:nvSpPr>
          <p:spPr>
            <a:xfrm>
              <a:off x="11418339" y="5076758"/>
              <a:ext cx="2075804" cy="615551"/>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defTabSz="914377"/>
              <a:r>
                <a:rPr lang="en-US" sz="2800" b="1" dirty="0">
                  <a:solidFill>
                    <a:srgbClr val="1F497D"/>
                  </a:solidFill>
                </a:rPr>
                <a:t>Return end</a:t>
              </a:r>
            </a:p>
          </p:txBody>
        </p:sp>
      </p:grpSp>
      <p:grpSp>
        <p:nvGrpSpPr>
          <p:cNvPr id="17" name="Group 16">
            <a:extLst>
              <a:ext uri="{FF2B5EF4-FFF2-40B4-BE49-F238E27FC236}">
                <a16:creationId xmlns:a16="http://schemas.microsoft.com/office/drawing/2014/main" id="{D5DE7A1C-B343-4B46-A3D4-E90DC2DD8D2E}"/>
              </a:ext>
            </a:extLst>
          </p:cNvPr>
          <p:cNvGrpSpPr/>
          <p:nvPr/>
        </p:nvGrpSpPr>
        <p:grpSpPr>
          <a:xfrm>
            <a:off x="10893130" y="4267525"/>
            <a:ext cx="5356955" cy="8111228"/>
            <a:chOff x="11022710" y="1640135"/>
            <a:chExt cx="5356955" cy="8111228"/>
          </a:xfrm>
        </p:grpSpPr>
        <p:sp>
          <p:nvSpPr>
            <p:cNvPr id="18" name="TextBox 17">
              <a:extLst>
                <a:ext uri="{FF2B5EF4-FFF2-40B4-BE49-F238E27FC236}">
                  <a16:creationId xmlns:a16="http://schemas.microsoft.com/office/drawing/2014/main" id="{B62889BC-35BB-434B-9A13-3D354451894D}"/>
                </a:ext>
              </a:extLst>
            </p:cNvPr>
            <p:cNvSpPr txBox="1"/>
            <p:nvPr/>
          </p:nvSpPr>
          <p:spPr>
            <a:xfrm>
              <a:off x="11607660" y="1640135"/>
              <a:ext cx="4187054" cy="7140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7" tIns="109727" rIns="109727" bIns="109727" numCol="1" spcCol="38100" rtlCol="0" anchor="t">
              <a:spAutoFit/>
            </a:bodyPr>
            <a:lstStyle/>
            <a:p>
              <a:pPr algn="ctr" defTabSz="1097253"/>
              <a:r>
                <a:rPr lang="en-US" sz="3200" b="1" dirty="0">
                  <a:solidFill>
                    <a:srgbClr val="1F497D"/>
                  </a:solidFill>
                </a:rPr>
                <a:t>BIN5c coils assembled</a:t>
              </a:r>
            </a:p>
          </p:txBody>
        </p:sp>
        <p:pic>
          <p:nvPicPr>
            <p:cNvPr id="19" name="Picture 2" descr="https://lh4.googleusercontent.com/EwhUt05K-jt5BCD3YfT1VSSPIhdsfa-8JH8jvrJIcz_O4fz06ba9zdiqhM5a7WlMS1S6MR_o7Wja8iXqLl_ikLFTVRds-hb-9I0dRw-pvtcWbpUAeBrItyz_U00GIaZiXZP3C_ooC3NryoCO2Qxcl4Vm98hr5TEd_yXjrByJG53ACK_w_itZIOVXrktrGfMCHS_6Bg">
              <a:extLst>
                <a:ext uri="{FF2B5EF4-FFF2-40B4-BE49-F238E27FC236}">
                  <a16:creationId xmlns:a16="http://schemas.microsoft.com/office/drawing/2014/main" id="{7CC242EC-A940-416A-B676-B9866C086E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2710" y="2608757"/>
              <a:ext cx="5356955" cy="71426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113539D7-CF42-4ECF-801E-A8A48CADE634}"/>
              </a:ext>
            </a:extLst>
          </p:cNvPr>
          <p:cNvGrpSpPr/>
          <p:nvPr/>
        </p:nvGrpSpPr>
        <p:grpSpPr>
          <a:xfrm>
            <a:off x="628855" y="4616780"/>
            <a:ext cx="9976926" cy="7428026"/>
            <a:chOff x="17160792" y="2622320"/>
            <a:chExt cx="6778861" cy="5460672"/>
          </a:xfrm>
        </p:grpSpPr>
        <p:graphicFrame>
          <p:nvGraphicFramePr>
            <p:cNvPr id="21" name="Object 20">
              <a:extLst>
                <a:ext uri="{FF2B5EF4-FFF2-40B4-BE49-F238E27FC236}">
                  <a16:creationId xmlns:a16="http://schemas.microsoft.com/office/drawing/2014/main" id="{82E81A11-6798-4513-8E64-9D580CC21639}"/>
                </a:ext>
              </a:extLst>
            </p:cNvPr>
            <p:cNvGraphicFramePr>
              <a:graphicFrameLocks noChangeAspect="1"/>
            </p:cNvGraphicFramePr>
            <p:nvPr>
              <p:extLst>
                <p:ext uri="{D42A27DB-BD31-4B8C-83A1-F6EECF244321}">
                  <p14:modId xmlns:p14="http://schemas.microsoft.com/office/powerpoint/2010/main" val="1013656477"/>
                </p:ext>
              </p:extLst>
            </p:nvPr>
          </p:nvGraphicFramePr>
          <p:xfrm>
            <a:off x="17160792" y="3235564"/>
            <a:ext cx="6546662" cy="4847428"/>
          </p:xfrm>
          <a:graphic>
            <a:graphicData uri="http://schemas.openxmlformats.org/presentationml/2006/ole">
              <mc:AlternateContent xmlns:mc="http://schemas.openxmlformats.org/markup-compatibility/2006">
                <mc:Choice xmlns:v="urn:schemas-microsoft-com:vml" Requires="v">
                  <p:oleObj spid="_x0000_s1194" name="Slide" r:id="rId5" imgW="1600179" imgH="1188982" progId="PowerPoint.Slide.12">
                    <p:embed/>
                  </p:oleObj>
                </mc:Choice>
                <mc:Fallback>
                  <p:oleObj name="Slide" r:id="rId5" imgW="1600179" imgH="1188982" progId="PowerPoint.Slide.12">
                    <p:embed/>
                    <p:pic>
                      <p:nvPicPr>
                        <p:cNvPr id="12" name="Object 11">
                          <a:extLst>
                            <a:ext uri="{FF2B5EF4-FFF2-40B4-BE49-F238E27FC236}">
                              <a16:creationId xmlns:a16="http://schemas.microsoft.com/office/drawing/2014/main" id="{A60C921F-F0AC-47BD-8E32-CC3CDB1F0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60792" y="3235564"/>
                          <a:ext cx="6546662" cy="4847428"/>
                        </a:xfrm>
                        <a:prstGeom prst="rect">
                          <a:avLst/>
                        </a:prstGeom>
                        <a:noFill/>
                      </p:spPr>
                    </p:pic>
                  </p:oleObj>
                </mc:Fallback>
              </mc:AlternateContent>
            </a:graphicData>
          </a:graphic>
        </p:graphicFrame>
        <p:sp>
          <p:nvSpPr>
            <p:cNvPr id="22" name="TextBox 21">
              <a:extLst>
                <a:ext uri="{FF2B5EF4-FFF2-40B4-BE49-F238E27FC236}">
                  <a16:creationId xmlns:a16="http://schemas.microsoft.com/office/drawing/2014/main" id="{B8D70044-995A-4CCC-916A-0FF2345D9DFE}"/>
                </a:ext>
              </a:extLst>
            </p:cNvPr>
            <p:cNvSpPr txBox="1"/>
            <p:nvPr/>
          </p:nvSpPr>
          <p:spPr>
            <a:xfrm>
              <a:off x="17392991" y="2622320"/>
              <a:ext cx="6546662" cy="1070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Dipole field in the bore</a:t>
              </a:r>
            </a:p>
            <a:p>
              <a:pPr marL="0" marR="0" indent="0" algn="ctr" defTabSz="914400" rtl="0" fontAlgn="auto" latinLnBrk="0" hangingPunct="0">
                <a:lnSpc>
                  <a:spcPct val="100000"/>
                </a:lnSpc>
                <a:spcBef>
                  <a:spcPts val="0"/>
                </a:spcBef>
                <a:spcAft>
                  <a:spcPts val="0"/>
                </a:spcAft>
                <a:buClrTx/>
                <a:buSzTx/>
                <a:buFontTx/>
                <a:buNone/>
                <a:tabLst/>
              </a:pPr>
              <a:r>
                <a:rPr lang="en-US" dirty="0"/>
                <a:t>(BIN5c at 65% of its SSL)</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grpSp>
      <p:sp>
        <p:nvSpPr>
          <p:cNvPr id="24" name="TextBox 23">
            <a:extLst>
              <a:ext uri="{FF2B5EF4-FFF2-40B4-BE49-F238E27FC236}">
                <a16:creationId xmlns:a16="http://schemas.microsoft.com/office/drawing/2014/main" id="{98044718-915F-46CF-8247-BE3540DBAE84}"/>
              </a:ext>
            </a:extLst>
          </p:cNvPr>
          <p:cNvSpPr txBox="1"/>
          <p:nvPr/>
        </p:nvSpPr>
        <p:spPr>
          <a:xfrm>
            <a:off x="2254404" y="2781621"/>
            <a:ext cx="7067571"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Splices of BIN5c in the ~6 T background field region</a:t>
            </a:r>
          </a:p>
        </p:txBody>
      </p:sp>
      <p:sp>
        <p:nvSpPr>
          <p:cNvPr id="25" name="TextBox 24">
            <a:extLst>
              <a:ext uri="{FF2B5EF4-FFF2-40B4-BE49-F238E27FC236}">
                <a16:creationId xmlns:a16="http://schemas.microsoft.com/office/drawing/2014/main" id="{966BE215-A7E8-494C-8A4A-4668D78A297F}"/>
              </a:ext>
            </a:extLst>
          </p:cNvPr>
          <p:cNvSpPr txBox="1"/>
          <p:nvPr/>
        </p:nvSpPr>
        <p:spPr>
          <a:xfrm>
            <a:off x="9875960" y="2781621"/>
            <a:ext cx="7391293"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Splices made of two pairs of </a:t>
            </a:r>
            <a:r>
              <a:rPr kumimoji="0" lang="en-US" sz="3600" b="1" i="0" u="none" strike="noStrike" cap="none" spc="0" normalizeH="0" baseline="0" dirty="0" err="1">
                <a:ln>
                  <a:noFill/>
                </a:ln>
                <a:solidFill>
                  <a:srgbClr val="000000"/>
                </a:solidFill>
                <a:effectLst/>
                <a:uFillTx/>
                <a:latin typeface="+mn-lt"/>
                <a:ea typeface="+mn-ea"/>
                <a:cs typeface="+mn-cs"/>
                <a:sym typeface="Calibri"/>
              </a:rPr>
              <a:t>Nb-Ti</a:t>
            </a:r>
            <a:r>
              <a:rPr kumimoji="0" lang="en-US" sz="3600" b="1" i="0" u="none" strike="noStrike" cap="none" spc="0" normalizeH="0" baseline="0" dirty="0">
                <a:ln>
                  <a:noFill/>
                </a:ln>
                <a:solidFill>
                  <a:srgbClr val="000000"/>
                </a:solidFill>
                <a:effectLst/>
                <a:uFillTx/>
                <a:latin typeface="+mn-lt"/>
                <a:ea typeface="+mn-ea"/>
                <a:cs typeface="+mn-cs"/>
                <a:sym typeface="Calibri"/>
              </a:rPr>
              <a:t> cables sandwiching the Bi-2212 cable</a:t>
            </a:r>
          </a:p>
        </p:txBody>
      </p:sp>
      <p:sp>
        <p:nvSpPr>
          <p:cNvPr id="26" name="TextBox 25">
            <a:extLst>
              <a:ext uri="{FF2B5EF4-FFF2-40B4-BE49-F238E27FC236}">
                <a16:creationId xmlns:a16="http://schemas.microsoft.com/office/drawing/2014/main" id="{6C8C0661-22CF-44BC-8E8B-25941C8B3E66}"/>
              </a:ext>
            </a:extLst>
          </p:cNvPr>
          <p:cNvSpPr txBox="1"/>
          <p:nvPr/>
        </p:nvSpPr>
        <p:spPr>
          <a:xfrm>
            <a:off x="17067198" y="6406974"/>
            <a:ext cx="3254586" cy="1846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Jumper at the lead-end for the standalone test</a:t>
            </a:r>
          </a:p>
        </p:txBody>
      </p:sp>
      <p:cxnSp>
        <p:nvCxnSpPr>
          <p:cNvPr id="27" name="Straight Arrow Connector 26">
            <a:extLst>
              <a:ext uri="{FF2B5EF4-FFF2-40B4-BE49-F238E27FC236}">
                <a16:creationId xmlns:a16="http://schemas.microsoft.com/office/drawing/2014/main" id="{0E755290-F0FB-4881-A318-6707CC7F696C}"/>
              </a:ext>
            </a:extLst>
          </p:cNvPr>
          <p:cNvCxnSpPr>
            <a:cxnSpLocks/>
            <a:stCxn id="26" idx="2"/>
          </p:cNvCxnSpPr>
          <p:nvPr/>
        </p:nvCxnSpPr>
        <p:spPr>
          <a:xfrm>
            <a:off x="18694491" y="8253629"/>
            <a:ext cx="3457612" cy="2021556"/>
          </a:xfrm>
          <a:prstGeom prst="straightConnector1">
            <a:avLst/>
          </a:prstGeom>
          <a:ln w="38100">
            <a:solidFill>
              <a:srgbClr val="FF0000"/>
            </a:solidFill>
            <a:headEnd w="sm" len="sm"/>
            <a:tailEnd type="stealth"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70084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BF4746EA-26EF-42A9-ACF3-4EB17FB20C35}"/>
              </a:ext>
            </a:extLst>
          </p:cNvPr>
          <p:cNvGraphicFramePr>
            <a:graphicFrameLocks noChangeAspect="1"/>
          </p:cNvGraphicFramePr>
          <p:nvPr>
            <p:extLst>
              <p:ext uri="{D42A27DB-BD31-4B8C-83A1-F6EECF244321}">
                <p14:modId xmlns:p14="http://schemas.microsoft.com/office/powerpoint/2010/main" val="2280266736"/>
              </p:ext>
            </p:extLst>
          </p:nvPr>
        </p:nvGraphicFramePr>
        <p:xfrm>
          <a:off x="12993244" y="4123434"/>
          <a:ext cx="11424688" cy="6840993"/>
        </p:xfrm>
        <a:graphic>
          <a:graphicData uri="http://schemas.openxmlformats.org/presentationml/2006/ole">
            <mc:AlternateContent xmlns:mc="http://schemas.openxmlformats.org/markup-compatibility/2006">
              <mc:Choice xmlns:v="urn:schemas-microsoft-com:vml" Requires="v">
                <p:oleObj spid="_x0000_s2383" name="Slide" r:id="rId3" imgW="1600179" imgH="960415" progId="PowerPoint.Slide.12">
                  <p:embed/>
                </p:oleObj>
              </mc:Choice>
              <mc:Fallback>
                <p:oleObj name="Slide" r:id="rId3" imgW="1600179" imgH="960415" progId="PowerPoint.Slide.1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3244" y="4123434"/>
                        <a:ext cx="11424688" cy="6840993"/>
                      </a:xfrm>
                      <a:prstGeom prst="rect">
                        <a:avLst/>
                      </a:prstGeom>
                      <a:noFill/>
                    </p:spPr>
                  </p:pic>
                </p:oleObj>
              </mc:Fallback>
            </mc:AlternateContent>
          </a:graphicData>
        </a:graphic>
      </p:graphicFrame>
      <p:sp>
        <p:nvSpPr>
          <p:cNvPr id="2" name="Title 1">
            <a:extLst>
              <a:ext uri="{FF2B5EF4-FFF2-40B4-BE49-F238E27FC236}">
                <a16:creationId xmlns:a16="http://schemas.microsoft.com/office/drawing/2014/main" id="{659EBBE9-0581-4E88-BDEA-EA751E31160C}"/>
              </a:ext>
            </a:extLst>
          </p:cNvPr>
          <p:cNvSpPr>
            <a:spLocks noGrp="1"/>
          </p:cNvSpPr>
          <p:nvPr>
            <p:ph type="title"/>
          </p:nvPr>
        </p:nvSpPr>
        <p:spPr>
          <a:xfrm>
            <a:off x="5310554" y="-25400"/>
            <a:ext cx="19107378" cy="2213071"/>
          </a:xfrm>
        </p:spPr>
        <p:txBody>
          <a:bodyPr>
            <a:normAutofit/>
          </a:bodyPr>
          <a:lstStyle/>
          <a:p>
            <a:pPr algn="just"/>
            <a:r>
              <a:rPr lang="en-US" sz="4400" dirty="0"/>
              <a:t>BIN5c required some verification of the feasibility of its design to work in a hybrid configuration inside CCT5. A gap in the midplane appears due to an increase in the forces in the outer layer (which is the less rigid layer)</a:t>
            </a:r>
          </a:p>
        </p:txBody>
      </p:sp>
      <p:sp>
        <p:nvSpPr>
          <p:cNvPr id="3" name="Slide Number Placeholder 2">
            <a:extLst>
              <a:ext uri="{FF2B5EF4-FFF2-40B4-BE49-F238E27FC236}">
                <a16:creationId xmlns:a16="http://schemas.microsoft.com/office/drawing/2014/main" id="{69CBB58B-6600-43C6-B115-456920805B15}"/>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5" name="Footer Placeholder 4">
            <a:extLst>
              <a:ext uri="{FF2B5EF4-FFF2-40B4-BE49-F238E27FC236}">
                <a16:creationId xmlns:a16="http://schemas.microsoft.com/office/drawing/2014/main" id="{D3BB04BF-B137-4618-940F-73065D72363C}"/>
              </a:ext>
            </a:extLst>
          </p:cNvPr>
          <p:cNvSpPr>
            <a:spLocks noGrp="1"/>
          </p:cNvSpPr>
          <p:nvPr>
            <p:ph type="ftr" sz="quarter" idx="10"/>
          </p:nvPr>
        </p:nvSpPr>
        <p:spPr/>
        <p:txBody>
          <a:bodyPr/>
          <a:lstStyle/>
          <a:p>
            <a:r>
              <a:rPr lang="en-US"/>
              <a:t>US-MDP 2023. Session: Bi-2212</a:t>
            </a:r>
            <a:endParaRPr lang="en-US" dirty="0"/>
          </a:p>
        </p:txBody>
      </p:sp>
      <p:graphicFrame>
        <p:nvGraphicFramePr>
          <p:cNvPr id="7" name="Object 6">
            <a:extLst>
              <a:ext uri="{FF2B5EF4-FFF2-40B4-BE49-F238E27FC236}">
                <a16:creationId xmlns:a16="http://schemas.microsoft.com/office/drawing/2014/main" id="{B9876687-B834-4D31-85C2-C84DA04760FE}"/>
              </a:ext>
            </a:extLst>
          </p:cNvPr>
          <p:cNvGraphicFramePr>
            <a:graphicFrameLocks noChangeAspect="1"/>
          </p:cNvGraphicFramePr>
          <p:nvPr>
            <p:extLst>
              <p:ext uri="{D42A27DB-BD31-4B8C-83A1-F6EECF244321}">
                <p14:modId xmlns:p14="http://schemas.microsoft.com/office/powerpoint/2010/main" val="2562568396"/>
              </p:ext>
            </p:extLst>
          </p:nvPr>
        </p:nvGraphicFramePr>
        <p:xfrm>
          <a:off x="1545522" y="4123435"/>
          <a:ext cx="11447722" cy="6840993"/>
        </p:xfrm>
        <a:graphic>
          <a:graphicData uri="http://schemas.openxmlformats.org/presentationml/2006/ole">
            <mc:AlternateContent xmlns:mc="http://schemas.openxmlformats.org/markup-compatibility/2006">
              <mc:Choice xmlns:v="urn:schemas-microsoft-com:vml" Requires="v">
                <p:oleObj spid="_x0000_s2384" name="Slide" r:id="rId5" imgW="1600179" imgH="960415" progId="PowerPoint.Slide.12">
                  <p:embed/>
                </p:oleObj>
              </mc:Choice>
              <mc:Fallback>
                <p:oleObj name="Slide" r:id="rId5" imgW="1600179" imgH="960415" progId="PowerPoint.Slide.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522" y="4123435"/>
                        <a:ext cx="11447722" cy="6840993"/>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8F2A57B2-B992-4751-B693-5E9181D641A7}"/>
              </a:ext>
            </a:extLst>
          </p:cNvPr>
          <p:cNvSpPr txBox="1"/>
          <p:nvPr/>
        </p:nvSpPr>
        <p:spPr>
          <a:xfrm>
            <a:off x="528084" y="2751572"/>
            <a:ext cx="7549116"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1F497D"/>
                </a:solidFill>
                <a:effectLst/>
                <a:uFillTx/>
                <a:latin typeface="+mn-lt"/>
                <a:ea typeface="+mn-ea"/>
                <a:cs typeface="+mn-cs"/>
                <a:sym typeface="Calibri"/>
              </a:rPr>
              <a:t>Azimuthal stress (Pa) of BIN5c in hybrid configuration</a:t>
            </a:r>
          </a:p>
        </p:txBody>
      </p:sp>
      <p:sp>
        <p:nvSpPr>
          <p:cNvPr id="8" name="TextBox 7">
            <a:extLst>
              <a:ext uri="{FF2B5EF4-FFF2-40B4-BE49-F238E27FC236}">
                <a16:creationId xmlns:a16="http://schemas.microsoft.com/office/drawing/2014/main" id="{807A6F68-0BF4-47CE-9A4F-6958E35B2263}"/>
              </a:ext>
            </a:extLst>
          </p:cNvPr>
          <p:cNvSpPr txBox="1"/>
          <p:nvPr/>
        </p:nvSpPr>
        <p:spPr>
          <a:xfrm>
            <a:off x="15470631" y="2830775"/>
            <a:ext cx="7549116"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a:ln>
                  <a:noFill/>
                </a:ln>
                <a:solidFill>
                  <a:srgbClr val="1F497D"/>
                </a:solidFill>
                <a:effectLst/>
                <a:uFillTx/>
                <a:latin typeface="+mn-lt"/>
                <a:ea typeface="+mn-ea"/>
                <a:cs typeface="+mn-cs"/>
                <a:sym typeface="Calibri"/>
              </a:rPr>
              <a:t>Radial displacement </a:t>
            </a:r>
            <a:r>
              <a:rPr kumimoji="0" lang="en-US" sz="3600" b="1" i="0" u="none" strike="noStrike" cap="none" spc="0" normalizeH="0" baseline="0" dirty="0">
                <a:ln>
                  <a:noFill/>
                </a:ln>
                <a:solidFill>
                  <a:srgbClr val="1F497D"/>
                </a:solidFill>
                <a:effectLst/>
                <a:uFillTx/>
                <a:latin typeface="+mn-lt"/>
                <a:ea typeface="+mn-ea"/>
                <a:cs typeface="+mn-cs"/>
                <a:sym typeface="Calibri"/>
              </a:rPr>
              <a:t>(m) of BIN5c in hybrid configuration</a:t>
            </a:r>
          </a:p>
        </p:txBody>
      </p:sp>
      <p:sp>
        <p:nvSpPr>
          <p:cNvPr id="6" name="TextBox 5">
            <a:extLst>
              <a:ext uri="{FF2B5EF4-FFF2-40B4-BE49-F238E27FC236}">
                <a16:creationId xmlns:a16="http://schemas.microsoft.com/office/drawing/2014/main" id="{55AF93F5-2367-4B84-8F05-96AB2A13980E}"/>
              </a:ext>
            </a:extLst>
          </p:cNvPr>
          <p:cNvSpPr txBox="1"/>
          <p:nvPr/>
        </p:nvSpPr>
        <p:spPr>
          <a:xfrm>
            <a:off x="2052342" y="11177078"/>
            <a:ext cx="21881804" cy="129265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sng" strike="noStrike" cap="none" spc="0" normalizeH="0" baseline="0" dirty="0">
                <a:ln>
                  <a:noFill/>
                </a:ln>
                <a:solidFill>
                  <a:srgbClr val="000000"/>
                </a:solidFill>
                <a:effectLst/>
                <a:uFillTx/>
                <a:latin typeface="+mn-lt"/>
                <a:ea typeface="+mn-ea"/>
                <a:cs typeface="+mn-cs"/>
                <a:sym typeface="Calibri"/>
              </a:rPr>
              <a:t>Note:</a:t>
            </a:r>
            <a:r>
              <a:rPr kumimoji="0" lang="en-US" sz="3600" b="1" i="0" u="none" strike="noStrike" cap="none" spc="0" normalizeH="0" baseline="0" dirty="0">
                <a:ln>
                  <a:noFill/>
                </a:ln>
                <a:solidFill>
                  <a:srgbClr val="000000"/>
                </a:solidFill>
                <a:effectLst/>
                <a:uFillTx/>
                <a:latin typeface="+mn-lt"/>
                <a:ea typeface="+mn-ea"/>
                <a:cs typeface="+mn-cs"/>
                <a:sym typeface="Calibri"/>
              </a:rPr>
              <a:t> Defining material properties of aluminum-bronze 954 and impregnated Bi-2212 Rutherford cables is one of our main limitations in the design of Bi-2212 CCT magnets</a:t>
            </a:r>
          </a:p>
        </p:txBody>
      </p:sp>
      <p:sp>
        <p:nvSpPr>
          <p:cNvPr id="11" name="TextBox 10">
            <a:extLst>
              <a:ext uri="{FF2B5EF4-FFF2-40B4-BE49-F238E27FC236}">
                <a16:creationId xmlns:a16="http://schemas.microsoft.com/office/drawing/2014/main" id="{C95CB75B-5CE2-41CC-9F95-56A6E14892CE}"/>
              </a:ext>
            </a:extLst>
          </p:cNvPr>
          <p:cNvSpPr txBox="1"/>
          <p:nvPr/>
        </p:nvSpPr>
        <p:spPr>
          <a:xfrm>
            <a:off x="7485321" y="2751572"/>
            <a:ext cx="7549116" cy="129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1F497D"/>
                </a:solidFill>
                <a:effectLst/>
                <a:uFillTx/>
                <a:latin typeface="+mn-lt"/>
                <a:ea typeface="+mn-ea"/>
                <a:cs typeface="+mn-cs"/>
                <a:sym typeface="Calibri"/>
              </a:rPr>
              <a:t>Von Mises stress (Pa) of BIN5c in hybrid configuration</a:t>
            </a:r>
          </a:p>
        </p:txBody>
      </p:sp>
    </p:spTree>
    <p:extLst>
      <p:ext uri="{BB962C8B-B14F-4D97-AF65-F5344CB8AC3E}">
        <p14:creationId xmlns:p14="http://schemas.microsoft.com/office/powerpoint/2010/main" val="2812039968"/>
      </p:ext>
    </p:extLst>
  </p:cSld>
  <p:clrMapOvr>
    <a:masterClrMapping/>
  </p:clrMapOvr>
  <p:transition spd="med"/>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85265</TotalTime>
  <Words>2549</Words>
  <Application>Microsoft Office PowerPoint</Application>
  <PresentationFormat>Custom</PresentationFormat>
  <Paragraphs>238</Paragraphs>
  <Slides>22</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Arial</vt:lpstr>
      <vt:lpstr>Calibri</vt:lpstr>
      <vt:lpstr>Franklin Gothic Book</vt:lpstr>
      <vt:lpstr>Franklin Gothic Medium</vt:lpstr>
      <vt:lpstr>Times New Roman</vt:lpstr>
      <vt:lpstr>Wingdings</vt:lpstr>
      <vt:lpstr>ATAP No Footer</vt:lpstr>
      <vt:lpstr>Slide</vt:lpstr>
      <vt:lpstr>PowerPoint Presentation</vt:lpstr>
      <vt:lpstr>Outline</vt:lpstr>
      <vt:lpstr>Outline</vt:lpstr>
      <vt:lpstr>The fabrication of the BIN5a coil set the standard fabrication procedure for our 39 cm long Bi-2212 coils</vt:lpstr>
      <vt:lpstr>Outline</vt:lpstr>
      <vt:lpstr>BIN5c magnet is the first tested Bi-2212 CCT dipole magnet</vt:lpstr>
      <vt:lpstr>BIN5c magnet will also be tested in hybrid configuration</vt:lpstr>
      <vt:lpstr>BIN5c required some design/fabrication specificities to make it compatible for the hybrid magnet test</vt:lpstr>
      <vt:lpstr>BIN5c required some verification of the feasibility of its design to work in a hybrid configuration inside CCT5. A gap in the midplane appears due to an increase in the forces in the outer layer (which is the less rigid layer)</vt:lpstr>
      <vt:lpstr>Outline</vt:lpstr>
      <vt:lpstr>BiCCT1 is the first ~1m long Bi-2212 dipole magnet to be fabricated. One of its main goals is to be tested in a hybrid configuration inside CCT6</vt:lpstr>
      <vt:lpstr>Main characteristics of BiCCT1</vt:lpstr>
      <vt:lpstr>Pre-oxidation of the mandrels: Some modifications to our standard procedure were introduced after winding in order to decrease the bending of the mandrels during the pre-oxidation (and further heat treatment) process </vt:lpstr>
      <vt:lpstr>Pre-oxidation of the mandrels: The modifications prevented the excessive bending during the pre-oxidation process</vt:lpstr>
      <vt:lpstr>Winding of the outer layer followed our standard winding procedure used in previous Bi-2212 CCT coils. Inconel 600 meshes were added after winding to avoid the excessive bending of the mandrels during heat treatment</vt:lpstr>
      <vt:lpstr>Winding of the inner layer posed many challenges due to the relatively wide (and soft) cable and the small bending radius (mainly irreversible de-cabling, but also excessive friction that caused insulation breakage)  needed to introduce modifications to our winding procedure</vt:lpstr>
      <vt:lpstr>By revising our winding procedure and introducing modifications in order to better control the process, the winding of BiCCT1 IL which was previously very challenging, became successful</vt:lpstr>
      <vt:lpstr>BiCCT1 IL after winding: wrapped with mullite, thin Inconel 600 mesh, coarse Inconel 600 mesh, Inconel 600 wires, and placement in the shipping crate</vt:lpstr>
      <vt:lpstr>Outline</vt:lpstr>
      <vt:lpstr>BiCCT2 would push the coil size parameters to the limit with respect to the aperture of CCT6 (i.e. wide cable, no aluminum shell in hybrid configuration)</vt:lpstr>
      <vt:lpstr>Need to verify feasibility of winding wide cables with small bending radius before defining the design of BiCCT2</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Diego Arbelaez</dc:creator>
  <cp:lastModifiedBy>Garcia Fajardo, Laura</cp:lastModifiedBy>
  <cp:revision>1635</cp:revision>
  <dcterms:modified xsi:type="dcterms:W3CDTF">2023-03-22T14:39:39Z</dcterms:modified>
</cp:coreProperties>
</file>