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9" r:id="rId2"/>
    <p:sldId id="1593" r:id="rId3"/>
    <p:sldId id="1604" r:id="rId4"/>
    <p:sldId id="1665" r:id="rId5"/>
    <p:sldId id="1722" r:id="rId6"/>
    <p:sldId id="1662" r:id="rId7"/>
    <p:sldId id="1720" r:id="rId8"/>
    <p:sldId id="1663" r:id="rId9"/>
    <p:sldId id="1724" r:id="rId10"/>
    <p:sldId id="1725" r:id="rId11"/>
    <p:sldId id="1726" r:id="rId12"/>
    <p:sldId id="1674" r:id="rId13"/>
    <p:sldId id="1723" r:id="rId14"/>
    <p:sldId id="1675" r:id="rId15"/>
    <p:sldId id="1727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20" autoAdjust="0"/>
    <p:restoredTop sz="87809" autoAdjust="0"/>
  </p:normalViewPr>
  <p:slideViewPr>
    <p:cSldViewPr snapToGrid="0">
      <p:cViewPr varScale="1">
        <p:scale>
          <a:sx n="88" d="100"/>
          <a:sy n="88" d="100"/>
        </p:scale>
        <p:origin x="355" y="67"/>
      </p:cViewPr>
      <p:guideLst/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10" d="100"/>
          <a:sy n="110" d="100"/>
        </p:scale>
        <p:origin x="5136" y="-23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magnet.fsu.edu\files\ASC\Users\Emma%20Martin\Deltech%20Data\SS%20Ic%20comparis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Pup 4</c:v>
          </c:tx>
          <c:spPr>
            <a:ln w="19050" cap="rnd">
              <a:noFill/>
              <a:round/>
            </a:ln>
            <a:effectLst/>
          </c:spPr>
          <c:marker>
            <c:symbol val="square"/>
            <c:size val="7"/>
            <c:spPr>
              <a:noFill/>
              <a:ln w="9525">
                <a:solidFill>
                  <a:srgbClr val="003F5C">
                    <a:alpha val="96863"/>
                  </a:srgbClr>
                </a:solidFill>
              </a:ln>
              <a:effectLst/>
            </c:spPr>
          </c:marker>
          <c:xVal>
            <c:numRef>
              <c:f>'Date 2'!$B$2:$B$4</c:f>
              <c:numCache>
                <c:formatCode>m/d/yyyy</c:formatCode>
                <c:ptCount val="3"/>
                <c:pt idx="0">
                  <c:v>42793</c:v>
                </c:pt>
                <c:pt idx="1">
                  <c:v>42793</c:v>
                </c:pt>
                <c:pt idx="2">
                  <c:v>42793</c:v>
                </c:pt>
              </c:numCache>
            </c:numRef>
          </c:xVal>
          <c:yVal>
            <c:numRef>
              <c:f>'Date 2'!$D$2:$D$4</c:f>
              <c:numCache>
                <c:formatCode>0.00</c:formatCode>
                <c:ptCount val="3"/>
                <c:pt idx="0">
                  <c:v>765.03963215358044</c:v>
                </c:pt>
                <c:pt idx="1">
                  <c:v>555.49136794509059</c:v>
                </c:pt>
                <c:pt idx="2">
                  <c:v>575.03617606580247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140-4882-9AB4-8DC1A90FE549}"/>
            </c:ext>
          </c:extLst>
        </c:ser>
        <c:ser>
          <c:idx val="1"/>
          <c:order val="1"/>
          <c:tx>
            <c:v>Riky 3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8"/>
            <c:spPr>
              <a:noFill/>
              <a:ln w="9525">
                <a:solidFill>
                  <a:srgbClr val="58508D"/>
                </a:solidFill>
              </a:ln>
              <a:effectLst/>
            </c:spPr>
          </c:marker>
          <c:xVal>
            <c:numRef>
              <c:f>'Date 2'!$B$5:$B$7</c:f>
              <c:numCache>
                <c:formatCode>m/d/yyyy</c:formatCode>
                <c:ptCount val="3"/>
                <c:pt idx="0">
                  <c:v>42843</c:v>
                </c:pt>
                <c:pt idx="1">
                  <c:v>42843</c:v>
                </c:pt>
                <c:pt idx="2">
                  <c:v>42843</c:v>
                </c:pt>
              </c:numCache>
            </c:numRef>
          </c:xVal>
          <c:yVal>
            <c:numRef>
              <c:f>'Date 2'!$D$5:$D$7</c:f>
              <c:numCache>
                <c:formatCode>0.00</c:formatCode>
                <c:ptCount val="3"/>
                <c:pt idx="0">
                  <c:v>958.67283832091914</c:v>
                </c:pt>
                <c:pt idx="1">
                  <c:v>999.71693537441411</c:v>
                </c:pt>
                <c:pt idx="2">
                  <c:v>1013.817118375785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140-4882-9AB4-8DC1A90FE549}"/>
            </c:ext>
          </c:extLst>
        </c:ser>
        <c:ser>
          <c:idx val="2"/>
          <c:order val="2"/>
          <c:tx>
            <c:v>Pup 5/Riky 5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noFill/>
              <a:ln w="9525">
                <a:solidFill>
                  <a:srgbClr val="BC5090"/>
                </a:solidFill>
              </a:ln>
              <a:effectLst/>
            </c:spPr>
          </c:marker>
          <c:xVal>
            <c:numRef>
              <c:f>'Date 2'!$B$8:$B$12</c:f>
              <c:numCache>
                <c:formatCode>m/d/yyyy</c:formatCode>
                <c:ptCount val="5"/>
                <c:pt idx="0">
                  <c:v>43074</c:v>
                </c:pt>
                <c:pt idx="1">
                  <c:v>43074</c:v>
                </c:pt>
                <c:pt idx="2">
                  <c:v>43074</c:v>
                </c:pt>
                <c:pt idx="3">
                  <c:v>43074</c:v>
                </c:pt>
                <c:pt idx="4">
                  <c:v>43074</c:v>
                </c:pt>
              </c:numCache>
            </c:numRef>
          </c:xVal>
          <c:yVal>
            <c:numRef>
              <c:f>'Date 2'!$D$8:$D$12</c:f>
              <c:numCache>
                <c:formatCode>0.00</c:formatCode>
                <c:ptCount val="5"/>
                <c:pt idx="0">
                  <c:v>922.3055346391659</c:v>
                </c:pt>
                <c:pt idx="1">
                  <c:v>963.7126067006169</c:v>
                </c:pt>
                <c:pt idx="2">
                  <c:v>956.18785557414287</c:v>
                </c:pt>
                <c:pt idx="3">
                  <c:v>957.8631248416325</c:v>
                </c:pt>
                <c:pt idx="4">
                  <c:v>900.80624570638281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140-4882-9AB4-8DC1A90FE549}"/>
            </c:ext>
          </c:extLst>
        </c:ser>
        <c:ser>
          <c:idx val="3"/>
          <c:order val="3"/>
          <c:tx>
            <c:v>Riky 6</c:v>
          </c:tx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rgbClr val="FF6361"/>
                </a:solidFill>
              </a:ln>
              <a:effectLst/>
            </c:spPr>
          </c:marker>
          <c:xVal>
            <c:numRef>
              <c:f>'Date 2'!$B$13:$B$16</c:f>
              <c:numCache>
                <c:formatCode>m/d/yyyy</c:formatCode>
                <c:ptCount val="4"/>
                <c:pt idx="0">
                  <c:v>43255</c:v>
                </c:pt>
                <c:pt idx="1">
                  <c:v>43255</c:v>
                </c:pt>
                <c:pt idx="2">
                  <c:v>43255</c:v>
                </c:pt>
                <c:pt idx="3">
                  <c:v>43255</c:v>
                </c:pt>
              </c:numCache>
            </c:numRef>
          </c:xVal>
          <c:yVal>
            <c:numRef>
              <c:f>'Date 2'!$D$13:$D$16</c:f>
              <c:numCache>
                <c:formatCode>0.00</c:formatCode>
                <c:ptCount val="4"/>
                <c:pt idx="0">
                  <c:v>888.33945024081447</c:v>
                </c:pt>
                <c:pt idx="1">
                  <c:v>1033.9622313173472</c:v>
                </c:pt>
                <c:pt idx="2">
                  <c:v>860.80919194506885</c:v>
                </c:pt>
                <c:pt idx="3">
                  <c:v>700.51384420077295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140-4882-9AB4-8DC1A90FE549}"/>
            </c:ext>
          </c:extLst>
        </c:ser>
        <c:ser>
          <c:idx val="4"/>
          <c:order val="4"/>
          <c:tx>
            <c:v>Riky 7 and 8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rgbClr val="FFA600"/>
                </a:solidFill>
              </a:ln>
              <a:effectLst/>
            </c:spPr>
          </c:marker>
          <c:xVal>
            <c:numRef>
              <c:f>'Date 2'!$B$17:$B$21</c:f>
              <c:numCache>
                <c:formatCode>m/d/yyyy</c:formatCode>
                <c:ptCount val="5"/>
                <c:pt idx="0">
                  <c:v>43353</c:v>
                </c:pt>
                <c:pt idx="1">
                  <c:v>43353</c:v>
                </c:pt>
                <c:pt idx="2">
                  <c:v>43353</c:v>
                </c:pt>
                <c:pt idx="3">
                  <c:v>43353</c:v>
                </c:pt>
                <c:pt idx="4">
                  <c:v>43353</c:v>
                </c:pt>
              </c:numCache>
            </c:numRef>
          </c:xVal>
          <c:yVal>
            <c:numRef>
              <c:f>'Date 2'!$D$17:$D$21</c:f>
              <c:numCache>
                <c:formatCode>0.00</c:formatCode>
                <c:ptCount val="5"/>
                <c:pt idx="0">
                  <c:v>882.78314050364065</c:v>
                </c:pt>
                <c:pt idx="1">
                  <c:v>788.24211150831127</c:v>
                </c:pt>
                <c:pt idx="2">
                  <c:v>936.08462436426771</c:v>
                </c:pt>
                <c:pt idx="3">
                  <c:v>777.19929492010908</c:v>
                </c:pt>
                <c:pt idx="4">
                  <c:v>751.81896551764169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140-4882-9AB4-8DC1A90FE549}"/>
            </c:ext>
          </c:extLst>
        </c:ser>
        <c:ser>
          <c:idx val="5"/>
          <c:order val="5"/>
          <c:tx>
            <c:v>Pup 6/CM 1</c:v>
          </c:tx>
          <c:spPr>
            <a:ln w="25400" cap="rnd">
              <a:noFill/>
              <a:round/>
            </a:ln>
            <a:effectLst/>
          </c:spPr>
          <c:marker>
            <c:symbol val="plus"/>
            <c:size val="7"/>
            <c:spPr>
              <a:noFill/>
              <a:ln w="9525">
                <a:solidFill>
                  <a:srgbClr val="003F5C"/>
                </a:solidFill>
              </a:ln>
              <a:effectLst/>
            </c:spPr>
          </c:marker>
          <c:xVal>
            <c:numRef>
              <c:f>'Date 2'!$B$22</c:f>
              <c:numCache>
                <c:formatCode>m/d/yyyy</c:formatCode>
                <c:ptCount val="1"/>
                <c:pt idx="0">
                  <c:v>43480</c:v>
                </c:pt>
              </c:numCache>
            </c:numRef>
          </c:xVal>
          <c:yVal>
            <c:numRef>
              <c:f>'Date 2'!$D$22</c:f>
              <c:numCache>
                <c:formatCode>0.00</c:formatCode>
                <c:ptCount val="1"/>
                <c:pt idx="0">
                  <c:v>1038.5971429574017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140-4882-9AB4-8DC1A90FE549}"/>
            </c:ext>
          </c:extLst>
        </c:ser>
        <c:ser>
          <c:idx val="6"/>
          <c:order val="6"/>
          <c:tx>
            <c:v>CM 2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noFill/>
              <a:ln w="9525">
                <a:solidFill>
                  <a:srgbClr val="58508D"/>
                </a:solidFill>
              </a:ln>
              <a:effectLst/>
            </c:spPr>
          </c:marker>
          <c:xVal>
            <c:numRef>
              <c:f>'Date 2'!$B$23</c:f>
              <c:numCache>
                <c:formatCode>m/d/yyyy</c:formatCode>
                <c:ptCount val="1"/>
                <c:pt idx="0">
                  <c:v>43487</c:v>
                </c:pt>
              </c:numCache>
            </c:numRef>
          </c:xVal>
          <c:yVal>
            <c:numRef>
              <c:f>'Date 2'!$D$23</c:f>
              <c:numCache>
                <c:formatCode>0.00</c:formatCode>
                <c:ptCount val="1"/>
                <c:pt idx="0">
                  <c:v>962.45615474999977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140-4882-9AB4-8DC1A90FE549}"/>
            </c:ext>
          </c:extLst>
        </c:ser>
        <c:ser>
          <c:idx val="7"/>
          <c:order val="7"/>
          <c:tx>
            <c:v>Pup 7 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8"/>
            <c:spPr>
              <a:noFill/>
              <a:ln w="9525">
                <a:solidFill>
                  <a:srgbClr val="BC5090"/>
                </a:solidFill>
              </a:ln>
              <a:effectLst/>
            </c:spPr>
          </c:marker>
          <c:xVal>
            <c:numRef>
              <c:f>'Date 2'!$B$24</c:f>
              <c:numCache>
                <c:formatCode>m/d/yyyy</c:formatCode>
                <c:ptCount val="1"/>
                <c:pt idx="0">
                  <c:v>43599</c:v>
                </c:pt>
              </c:numCache>
            </c:numRef>
          </c:xVal>
          <c:yVal>
            <c:numRef>
              <c:f>'Date 2'!$D$24</c:f>
              <c:numCache>
                <c:formatCode>0.00</c:formatCode>
                <c:ptCount val="1"/>
                <c:pt idx="0">
                  <c:v>813.85977072367302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140-4882-9AB4-8DC1A90FE549}"/>
            </c:ext>
          </c:extLst>
        </c:ser>
        <c:ser>
          <c:idx val="8"/>
          <c:order val="8"/>
          <c:tx>
            <c:v>CCT 1 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noFill/>
              <a:ln w="9525">
                <a:solidFill>
                  <a:srgbClr val="FF6361"/>
                </a:solidFill>
              </a:ln>
              <a:effectLst/>
            </c:spPr>
          </c:marker>
          <c:xVal>
            <c:numRef>
              <c:f>'Date 2'!$B$25:$B$26</c:f>
              <c:numCache>
                <c:formatCode>m/d/yyyy</c:formatCode>
                <c:ptCount val="2"/>
                <c:pt idx="0">
                  <c:v>43607</c:v>
                </c:pt>
                <c:pt idx="1">
                  <c:v>43607</c:v>
                </c:pt>
              </c:numCache>
            </c:numRef>
          </c:xVal>
          <c:yVal>
            <c:numRef>
              <c:f>'Date 2'!$D$25:$D$26</c:f>
              <c:numCache>
                <c:formatCode>0.00</c:formatCode>
                <c:ptCount val="2"/>
                <c:pt idx="0">
                  <c:v>915.8836691137891</c:v>
                </c:pt>
                <c:pt idx="1">
                  <c:v>719.45834750063443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9140-4882-9AB4-8DC1A90FE549}"/>
            </c:ext>
          </c:extLst>
        </c:ser>
        <c:ser>
          <c:idx val="9"/>
          <c:order val="9"/>
          <c:tx>
            <c:v>CCT 2 </c:v>
          </c:tx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rgbClr val="FFA600"/>
                </a:solidFill>
              </a:ln>
              <a:effectLst/>
            </c:spPr>
          </c:marker>
          <c:xVal>
            <c:numRef>
              <c:f>'Date 2'!$B$27:$B$28</c:f>
              <c:numCache>
                <c:formatCode>m/d/yyyy</c:formatCode>
                <c:ptCount val="2"/>
                <c:pt idx="0">
                  <c:v>43611</c:v>
                </c:pt>
                <c:pt idx="1">
                  <c:v>43611</c:v>
                </c:pt>
              </c:numCache>
            </c:numRef>
          </c:xVal>
          <c:yVal>
            <c:numRef>
              <c:f>'Date 2'!$D$27:$D$28</c:f>
              <c:numCache>
                <c:formatCode>0.00</c:formatCode>
                <c:ptCount val="2"/>
                <c:pt idx="0">
                  <c:v>845.14542429404105</c:v>
                </c:pt>
                <c:pt idx="1">
                  <c:v>892.20653013326955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140-4882-9AB4-8DC1A90FE549}"/>
            </c:ext>
          </c:extLst>
        </c:ser>
        <c:ser>
          <c:idx val="10"/>
          <c:order val="10"/>
          <c:tx>
            <c:v>Dingo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rgbClr val="003F5C"/>
                </a:solidFill>
              </a:ln>
              <a:effectLst/>
            </c:spPr>
          </c:marker>
          <c:xVal>
            <c:numRef>
              <c:f>'Date 2'!$B$29:$B$30</c:f>
              <c:numCache>
                <c:formatCode>m/d/yyyy</c:formatCode>
                <c:ptCount val="2"/>
                <c:pt idx="0">
                  <c:v>43720</c:v>
                </c:pt>
                <c:pt idx="1">
                  <c:v>43720</c:v>
                </c:pt>
              </c:numCache>
            </c:numRef>
          </c:xVal>
          <c:yVal>
            <c:numRef>
              <c:f>'Date 2'!$D$29:$D$30</c:f>
              <c:numCache>
                <c:formatCode>0.00</c:formatCode>
                <c:ptCount val="2"/>
                <c:pt idx="0">
                  <c:v>946.02455535137267</c:v>
                </c:pt>
                <c:pt idx="1">
                  <c:v>961.0042547181755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9140-4882-9AB4-8DC1A90FE549}"/>
            </c:ext>
          </c:extLst>
        </c:ser>
        <c:ser>
          <c:idx val="18"/>
          <c:order val="11"/>
          <c:tx>
            <c:v>Najib Barrels</c:v>
          </c:tx>
          <c:spPr>
            <a:ln w="25400" cap="rnd">
              <a:noFill/>
              <a:round/>
            </a:ln>
            <a:effectLst/>
          </c:spPr>
          <c:marker>
            <c:symbol val="plus"/>
            <c:size val="7"/>
            <c:spPr>
              <a:noFill/>
              <a:ln w="9525">
                <a:solidFill>
                  <a:srgbClr val="58508D"/>
                </a:solidFill>
              </a:ln>
              <a:effectLst/>
            </c:spPr>
          </c:marker>
          <c:xVal>
            <c:numRef>
              <c:f>'Date 2'!$B$31:$B$32</c:f>
              <c:numCache>
                <c:formatCode>m/d/yyyy</c:formatCode>
                <c:ptCount val="2"/>
                <c:pt idx="0">
                  <c:v>43725</c:v>
                </c:pt>
                <c:pt idx="1">
                  <c:v>43725</c:v>
                </c:pt>
              </c:numCache>
            </c:numRef>
          </c:xVal>
          <c:yVal>
            <c:numRef>
              <c:f>'Date 2'!$D$31:$D$32</c:f>
              <c:numCache>
                <c:formatCode>0.00</c:formatCode>
                <c:ptCount val="2"/>
                <c:pt idx="0">
                  <c:v>954.48466515219513</c:v>
                </c:pt>
                <c:pt idx="1">
                  <c:v>939.56080809430864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9140-4882-9AB4-8DC1A90FE549}"/>
            </c:ext>
          </c:extLst>
        </c:ser>
        <c:ser>
          <c:idx val="11"/>
          <c:order val="12"/>
          <c:tx>
            <c:v>Cryo 3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noFill/>
              <a:ln w="9525">
                <a:solidFill>
                  <a:srgbClr val="BC5090"/>
                </a:solidFill>
              </a:ln>
              <a:effectLst/>
            </c:spPr>
          </c:marker>
          <c:xVal>
            <c:numRef>
              <c:f>'Date 2'!$B$33:$B$35</c:f>
              <c:numCache>
                <c:formatCode>m/d/yyyy</c:formatCode>
                <c:ptCount val="3"/>
                <c:pt idx="0">
                  <c:v>43844</c:v>
                </c:pt>
                <c:pt idx="1">
                  <c:v>43844</c:v>
                </c:pt>
                <c:pt idx="2">
                  <c:v>43844</c:v>
                </c:pt>
              </c:numCache>
            </c:numRef>
          </c:xVal>
          <c:yVal>
            <c:numRef>
              <c:f>'Date 2'!$D$33:$D$35</c:f>
              <c:numCache>
                <c:formatCode>0.00</c:formatCode>
                <c:ptCount val="3"/>
                <c:pt idx="0">
                  <c:v>983.52266578868137</c:v>
                </c:pt>
                <c:pt idx="1">
                  <c:v>947.5602188465715</c:v>
                </c:pt>
                <c:pt idx="2">
                  <c:v>944.96355148196255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9140-4882-9AB4-8DC1A90FE549}"/>
            </c:ext>
          </c:extLst>
        </c:ser>
        <c:ser>
          <c:idx val="12"/>
          <c:order val="13"/>
          <c:tx>
            <c:v>Pup 9B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8"/>
            <c:spPr>
              <a:noFill/>
              <a:ln w="9525">
                <a:solidFill>
                  <a:srgbClr val="FF6361"/>
                </a:solidFill>
              </a:ln>
              <a:effectLst/>
            </c:spPr>
          </c:marker>
          <c:xVal>
            <c:numRef>
              <c:f>'Date 2'!$B$36:$B$38</c:f>
              <c:numCache>
                <c:formatCode>m/d/yyyy</c:formatCode>
                <c:ptCount val="3"/>
                <c:pt idx="0">
                  <c:v>44019</c:v>
                </c:pt>
                <c:pt idx="1">
                  <c:v>44019</c:v>
                </c:pt>
                <c:pt idx="2">
                  <c:v>44019</c:v>
                </c:pt>
              </c:numCache>
            </c:numRef>
          </c:xVal>
          <c:yVal>
            <c:numRef>
              <c:f>'Date 2'!$D$36:$D$38</c:f>
              <c:numCache>
                <c:formatCode>0.00</c:formatCode>
                <c:ptCount val="3"/>
                <c:pt idx="0">
                  <c:v>896.8972840822405</c:v>
                </c:pt>
                <c:pt idx="1">
                  <c:v>967.34235678017774</c:v>
                </c:pt>
                <c:pt idx="2">
                  <c:v>940.10527060624281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9140-4882-9AB4-8DC1A90FE549}"/>
            </c:ext>
          </c:extLst>
        </c:ser>
        <c:ser>
          <c:idx val="14"/>
          <c:order val="14"/>
          <c:tx>
            <c:v>LBNL BIN5cOL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noFill/>
              <a:ln w="9525">
                <a:solidFill>
                  <a:srgbClr val="FFA600"/>
                </a:solidFill>
              </a:ln>
              <a:effectLst/>
            </c:spPr>
          </c:marker>
          <c:xVal>
            <c:numRef>
              <c:f>'Date 2'!$B$40</c:f>
              <c:numCache>
                <c:formatCode>m/d/yyyy</c:formatCode>
                <c:ptCount val="1"/>
                <c:pt idx="0">
                  <c:v>44067</c:v>
                </c:pt>
              </c:numCache>
            </c:numRef>
          </c:xVal>
          <c:yVal>
            <c:numRef>
              <c:f>'Date 2'!$D$40</c:f>
              <c:numCache>
                <c:formatCode>0.00</c:formatCode>
                <c:ptCount val="1"/>
                <c:pt idx="0">
                  <c:v>917.47517491790427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9140-4882-9AB4-8DC1A90FE549}"/>
            </c:ext>
          </c:extLst>
        </c:ser>
        <c:ser>
          <c:idx val="13"/>
          <c:order val="15"/>
          <c:tx>
            <c:v>LBNL BIN5cIL</c:v>
          </c:tx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rgbClr val="003F5C"/>
                </a:solidFill>
              </a:ln>
              <a:effectLst/>
            </c:spPr>
          </c:marker>
          <c:xVal>
            <c:numRef>
              <c:f>'Date 2'!$B$39</c:f>
              <c:numCache>
                <c:formatCode>m/d/yyyy</c:formatCode>
                <c:ptCount val="1"/>
                <c:pt idx="0">
                  <c:v>44071</c:v>
                </c:pt>
              </c:numCache>
            </c:numRef>
          </c:xVal>
          <c:yVal>
            <c:numRef>
              <c:f>'Date 2'!$D$39</c:f>
              <c:numCache>
                <c:formatCode>0.00</c:formatCode>
                <c:ptCount val="1"/>
                <c:pt idx="0">
                  <c:v>927.54075110007079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9140-4882-9AB4-8DC1A90FE549}"/>
            </c:ext>
          </c:extLst>
        </c:ser>
        <c:ser>
          <c:idx val="15"/>
          <c:order val="16"/>
          <c:tx>
            <c:v>Najib Barrels II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rgbClr val="58508D"/>
                </a:solidFill>
              </a:ln>
              <a:effectLst/>
            </c:spPr>
          </c:marker>
          <c:xVal>
            <c:numRef>
              <c:f>'Date 2'!$B$41:$B$42</c:f>
              <c:numCache>
                <c:formatCode>m/d/yyyy</c:formatCode>
                <c:ptCount val="2"/>
                <c:pt idx="0">
                  <c:v>44084</c:v>
                </c:pt>
                <c:pt idx="1">
                  <c:v>44084</c:v>
                </c:pt>
              </c:numCache>
            </c:numRef>
          </c:xVal>
          <c:yVal>
            <c:numRef>
              <c:f>'Date 2'!$D$41:$D$42</c:f>
              <c:numCache>
                <c:formatCode>0.00</c:formatCode>
                <c:ptCount val="2"/>
                <c:pt idx="0">
                  <c:v>902.71884478676668</c:v>
                </c:pt>
                <c:pt idx="1">
                  <c:v>527.52833175524347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9140-4882-9AB4-8DC1A90FE549}"/>
            </c:ext>
          </c:extLst>
        </c:ser>
        <c:ser>
          <c:idx val="16"/>
          <c:order val="17"/>
          <c:tx>
            <c:v>Baby Ruth</c:v>
          </c:tx>
          <c:spPr>
            <a:ln w="25400" cap="rnd">
              <a:noFill/>
              <a:round/>
            </a:ln>
            <a:effectLst/>
          </c:spPr>
          <c:marker>
            <c:symbol val="plus"/>
            <c:size val="7"/>
            <c:spPr>
              <a:noFill/>
              <a:ln w="9525">
                <a:solidFill>
                  <a:srgbClr val="BC5090"/>
                </a:solidFill>
              </a:ln>
              <a:effectLst/>
            </c:spPr>
          </c:marker>
          <c:xVal>
            <c:numRef>
              <c:f>'Date 2'!$B$43:$B$44</c:f>
              <c:numCache>
                <c:formatCode>m/d/yyyy</c:formatCode>
                <c:ptCount val="2"/>
                <c:pt idx="0">
                  <c:v>44252</c:v>
                </c:pt>
                <c:pt idx="1">
                  <c:v>44252</c:v>
                </c:pt>
              </c:numCache>
            </c:numRef>
          </c:xVal>
          <c:yVal>
            <c:numRef>
              <c:f>'Date 2'!$D$43:$D$44</c:f>
              <c:numCache>
                <c:formatCode>0.00</c:formatCode>
                <c:ptCount val="2"/>
                <c:pt idx="0">
                  <c:v>921.28641250144301</c:v>
                </c:pt>
                <c:pt idx="1">
                  <c:v>929.76048287949459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9140-4882-9AB4-8DC1A90FE549}"/>
            </c:ext>
          </c:extLst>
        </c:ser>
        <c:ser>
          <c:idx val="17"/>
          <c:order val="18"/>
          <c:tx>
            <c:v>Pup 10 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noFill/>
              <a:ln w="9525">
                <a:solidFill>
                  <a:srgbClr val="FF6361"/>
                </a:solidFill>
              </a:ln>
              <a:effectLst/>
            </c:spPr>
          </c:marker>
          <c:xVal>
            <c:numRef>
              <c:f>'Date 2'!$B$45:$B$47</c:f>
              <c:numCache>
                <c:formatCode>m/d/yyyy</c:formatCode>
                <c:ptCount val="3"/>
                <c:pt idx="0">
                  <c:v>44332</c:v>
                </c:pt>
                <c:pt idx="1">
                  <c:v>44332</c:v>
                </c:pt>
                <c:pt idx="2">
                  <c:v>44332</c:v>
                </c:pt>
              </c:numCache>
            </c:numRef>
          </c:xVal>
          <c:yVal>
            <c:numRef>
              <c:f>'Date 2'!$D$45:$D$47</c:f>
              <c:numCache>
                <c:formatCode>0.00</c:formatCode>
                <c:ptCount val="3"/>
                <c:pt idx="0">
                  <c:v>939.00238500514547</c:v>
                </c:pt>
                <c:pt idx="1">
                  <c:v>914.43176908196483</c:v>
                </c:pt>
                <c:pt idx="2">
                  <c:v>946.45733324547427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9140-4882-9AB4-8DC1A90FE549}"/>
            </c:ext>
          </c:extLst>
        </c:ser>
        <c:ser>
          <c:idx val="19"/>
          <c:order val="19"/>
          <c:tx>
            <c:v>CCT BIN5c2OL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8"/>
            <c:spPr>
              <a:noFill/>
              <a:ln w="9525">
                <a:solidFill>
                  <a:srgbClr val="FFA600"/>
                </a:solidFill>
              </a:ln>
              <a:effectLst/>
            </c:spPr>
          </c:marker>
          <c:xVal>
            <c:numRef>
              <c:f>'Date 2'!$B$48:$B$49</c:f>
              <c:numCache>
                <c:formatCode>m/d/yyyy</c:formatCode>
                <c:ptCount val="2"/>
                <c:pt idx="0">
                  <c:v>44340</c:v>
                </c:pt>
                <c:pt idx="1">
                  <c:v>44340</c:v>
                </c:pt>
              </c:numCache>
            </c:numRef>
          </c:xVal>
          <c:yVal>
            <c:numRef>
              <c:f>'Date 2'!$D$48:$D$49</c:f>
              <c:numCache>
                <c:formatCode>0.00</c:formatCode>
                <c:ptCount val="2"/>
                <c:pt idx="0">
                  <c:v>926.54955011680624</c:v>
                </c:pt>
                <c:pt idx="1">
                  <c:v>996.39431799389308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9140-4882-9AB4-8DC1A90FE549}"/>
            </c:ext>
          </c:extLst>
        </c:ser>
        <c:ser>
          <c:idx val="20"/>
          <c:order val="20"/>
          <c:tx>
            <c:v>CCT BIN5c2IL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noFill/>
              <a:ln w="9525">
                <a:solidFill>
                  <a:srgbClr val="003F5C"/>
                </a:solidFill>
              </a:ln>
              <a:effectLst/>
            </c:spPr>
          </c:marker>
          <c:xVal>
            <c:numRef>
              <c:f>'Date 2'!$B$50:$B$51</c:f>
              <c:numCache>
                <c:formatCode>m/d/yyyy</c:formatCode>
                <c:ptCount val="2"/>
                <c:pt idx="0">
                  <c:v>44343</c:v>
                </c:pt>
                <c:pt idx="1">
                  <c:v>44343</c:v>
                </c:pt>
              </c:numCache>
            </c:numRef>
          </c:xVal>
          <c:yVal>
            <c:numRef>
              <c:f>'Date 2'!$D$50:$D$51</c:f>
              <c:numCache>
                <c:formatCode>0.00</c:formatCode>
                <c:ptCount val="2"/>
                <c:pt idx="0">
                  <c:v>968.57088757633676</c:v>
                </c:pt>
                <c:pt idx="1">
                  <c:v>934.1161829749675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9140-4882-9AB4-8DC1A90FE549}"/>
            </c:ext>
          </c:extLst>
        </c:ser>
        <c:ser>
          <c:idx val="21"/>
          <c:order val="21"/>
          <c:tx>
            <c:v>Najib Barrels III</c:v>
          </c:tx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rgbClr val="58508D"/>
                </a:solidFill>
              </a:ln>
              <a:effectLst/>
            </c:spPr>
          </c:marker>
          <c:xVal>
            <c:numRef>
              <c:f>'Date 2'!$B$52:$B$53</c:f>
              <c:numCache>
                <c:formatCode>m/d/yyyy</c:formatCode>
                <c:ptCount val="2"/>
                <c:pt idx="0">
                  <c:v>44348</c:v>
                </c:pt>
                <c:pt idx="1">
                  <c:v>44348</c:v>
                </c:pt>
              </c:numCache>
            </c:numRef>
          </c:xVal>
          <c:yVal>
            <c:numRef>
              <c:f>'Date 2'!$D$52:$D$53</c:f>
              <c:numCache>
                <c:formatCode>0.00</c:formatCode>
                <c:ptCount val="2"/>
                <c:pt idx="0">
                  <c:v>936.8105743801799</c:v>
                </c:pt>
                <c:pt idx="1">
                  <c:v>938.82089750116745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9140-4882-9AB4-8DC1A90FE549}"/>
            </c:ext>
          </c:extLst>
        </c:ser>
        <c:ser>
          <c:idx val="22"/>
          <c:order val="22"/>
          <c:tx>
            <c:v>Shaon Barrels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rgbClr val="BC5090"/>
                </a:solidFill>
              </a:ln>
              <a:effectLst/>
            </c:spPr>
          </c:marker>
          <c:xVal>
            <c:numRef>
              <c:f>'Date 2'!$B$54:$B$55</c:f>
              <c:numCache>
                <c:formatCode>m/d/yyyy</c:formatCode>
                <c:ptCount val="2"/>
                <c:pt idx="0">
                  <c:v>44597</c:v>
                </c:pt>
                <c:pt idx="1">
                  <c:v>44597</c:v>
                </c:pt>
              </c:numCache>
            </c:numRef>
          </c:xVal>
          <c:yVal>
            <c:numRef>
              <c:f>'Date 2'!$D$54:$D$55</c:f>
              <c:numCache>
                <c:formatCode>0.00</c:formatCode>
                <c:ptCount val="2"/>
                <c:pt idx="0">
                  <c:v>1031.3376427982801</c:v>
                </c:pt>
                <c:pt idx="1">
                  <c:v>539.57630990393943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9140-4882-9AB4-8DC1A90FE549}"/>
            </c:ext>
          </c:extLst>
        </c:ser>
        <c:ser>
          <c:idx val="23"/>
          <c:order val="23"/>
          <c:tx>
            <c:v>Cryo 4</c:v>
          </c:tx>
          <c:spPr>
            <a:ln w="25400" cap="rnd">
              <a:noFill/>
              <a:round/>
            </a:ln>
            <a:effectLst/>
          </c:spPr>
          <c:marker>
            <c:symbol val="plus"/>
            <c:size val="7"/>
            <c:spPr>
              <a:noFill/>
              <a:ln w="9525">
                <a:solidFill>
                  <a:srgbClr val="FF6361"/>
                </a:solidFill>
              </a:ln>
              <a:effectLst/>
            </c:spPr>
          </c:marker>
          <c:xVal>
            <c:numRef>
              <c:f>'Date 2'!$B$56:$B$57</c:f>
              <c:numCache>
                <c:formatCode>m/d/yyyy</c:formatCode>
                <c:ptCount val="2"/>
                <c:pt idx="0">
                  <c:v>44628</c:v>
                </c:pt>
                <c:pt idx="1">
                  <c:v>44628</c:v>
                </c:pt>
              </c:numCache>
            </c:numRef>
          </c:xVal>
          <c:yVal>
            <c:numRef>
              <c:f>'Date 2'!$D$56:$D$57</c:f>
              <c:numCache>
                <c:formatCode>0.00</c:formatCode>
                <c:ptCount val="2"/>
                <c:pt idx="0">
                  <c:v>381.99629443069972</c:v>
                </c:pt>
                <c:pt idx="1">
                  <c:v>452.45881785017343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9140-4882-9AB4-8DC1A90FE549}"/>
            </c:ext>
          </c:extLst>
        </c:ser>
        <c:ser>
          <c:idx val="24"/>
          <c:order val="24"/>
          <c:tx>
            <c:v>Twente RC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noFill/>
              <a:ln w="9525">
                <a:solidFill>
                  <a:srgbClr val="FFA600"/>
                </a:solidFill>
              </a:ln>
              <a:effectLst/>
            </c:spPr>
          </c:marker>
          <c:xVal>
            <c:numRef>
              <c:f>'Date 2'!$B$58</c:f>
              <c:numCache>
                <c:formatCode>m/d/yyyy</c:formatCode>
                <c:ptCount val="1"/>
                <c:pt idx="0">
                  <c:v>44656</c:v>
                </c:pt>
              </c:numCache>
            </c:numRef>
          </c:xVal>
          <c:yVal>
            <c:numRef>
              <c:f>'Date 2'!$D$58</c:f>
              <c:numCache>
                <c:formatCode>0.00</c:formatCode>
                <c:ptCount val="1"/>
                <c:pt idx="0">
                  <c:v>851.25848185111056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9140-4882-9AB4-8DC1A90FE549}"/>
            </c:ext>
          </c:extLst>
        </c:ser>
        <c:ser>
          <c:idx val="25"/>
          <c:order val="25"/>
          <c:tx>
            <c:v>Cryo 4B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8"/>
            <c:spPr>
              <a:noFill/>
              <a:ln w="9525">
                <a:solidFill>
                  <a:srgbClr val="003F5C"/>
                </a:solidFill>
              </a:ln>
              <a:effectLst/>
            </c:spPr>
          </c:marker>
          <c:xVal>
            <c:numRef>
              <c:f>'Date 2'!$B$59:$B$60</c:f>
              <c:numCache>
                <c:formatCode>m/d/yyyy</c:formatCode>
                <c:ptCount val="2"/>
                <c:pt idx="0">
                  <c:v>44691</c:v>
                </c:pt>
                <c:pt idx="1">
                  <c:v>44691</c:v>
                </c:pt>
              </c:numCache>
            </c:numRef>
          </c:xVal>
          <c:yVal>
            <c:numRef>
              <c:f>'Date 2'!$D$59:$D$60</c:f>
              <c:numCache>
                <c:formatCode>0.00</c:formatCode>
                <c:ptCount val="2"/>
                <c:pt idx="0">
                  <c:v>1021.036551678259</c:v>
                </c:pt>
                <c:pt idx="1">
                  <c:v>1038.6983571423127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9140-4882-9AB4-8DC1A90FE549}"/>
            </c:ext>
          </c:extLst>
        </c:ser>
        <c:ser>
          <c:idx val="26"/>
          <c:order val="26"/>
          <c:tx>
            <c:v>Teo Calibration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noFill/>
              <a:ln w="9525">
                <a:solidFill>
                  <a:srgbClr val="58508D"/>
                </a:solidFill>
              </a:ln>
              <a:effectLst/>
            </c:spPr>
          </c:marker>
          <c:xVal>
            <c:numRef>
              <c:f>'Date 2'!$B$61:$B$64</c:f>
              <c:numCache>
                <c:formatCode>m/d/yyyy</c:formatCode>
                <c:ptCount val="4"/>
                <c:pt idx="0">
                  <c:v>44965</c:v>
                </c:pt>
                <c:pt idx="1">
                  <c:v>44965</c:v>
                </c:pt>
                <c:pt idx="2">
                  <c:v>44965</c:v>
                </c:pt>
                <c:pt idx="3">
                  <c:v>44965</c:v>
                </c:pt>
              </c:numCache>
            </c:numRef>
          </c:xVal>
          <c:yVal>
            <c:numRef>
              <c:f>'Date 2'!$D$61:$D$64</c:f>
              <c:numCache>
                <c:formatCode>0.00</c:formatCode>
                <c:ptCount val="4"/>
                <c:pt idx="0">
                  <c:v>1023.3521926232464</c:v>
                </c:pt>
                <c:pt idx="1">
                  <c:v>1033.0129120657698</c:v>
                </c:pt>
                <c:pt idx="2">
                  <c:v>887.5018156070696</c:v>
                </c:pt>
                <c:pt idx="3">
                  <c:v>997.24591320486707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9140-4882-9AB4-8DC1A90FE549}"/>
            </c:ext>
          </c:extLst>
        </c:ser>
        <c:ser>
          <c:idx val="27"/>
          <c:order val="27"/>
          <c:tx>
            <c:v>Teo 3</c:v>
          </c:tx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rgbClr val="BC5090"/>
                </a:solidFill>
              </a:ln>
              <a:effectLst/>
            </c:spPr>
          </c:marker>
          <c:xVal>
            <c:numRef>
              <c:f>'Date 2'!$B$65:$B$68</c:f>
              <c:numCache>
                <c:formatCode>m/d/yyyy</c:formatCode>
                <c:ptCount val="4"/>
                <c:pt idx="0">
                  <c:v>44984</c:v>
                </c:pt>
                <c:pt idx="1">
                  <c:v>44984</c:v>
                </c:pt>
                <c:pt idx="2">
                  <c:v>44984</c:v>
                </c:pt>
                <c:pt idx="3">
                  <c:v>44984</c:v>
                </c:pt>
              </c:numCache>
            </c:numRef>
          </c:xVal>
          <c:yVal>
            <c:numRef>
              <c:f>'Date 2'!$D$65:$D$68</c:f>
              <c:numCache>
                <c:formatCode>0.00</c:formatCode>
                <c:ptCount val="4"/>
                <c:pt idx="0">
                  <c:v>975.25800406906615</c:v>
                </c:pt>
                <c:pt idx="1">
                  <c:v>986.84528316920239</c:v>
                </c:pt>
                <c:pt idx="2">
                  <c:v>990.65652075274124</c:v>
                </c:pt>
                <c:pt idx="3">
                  <c:v>1012.9934443192692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9140-4882-9AB4-8DC1A90FE5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8955728"/>
        <c:axId val="1048951152"/>
      </c:scatterChart>
      <c:valAx>
        <c:axId val="1048955728"/>
        <c:scaling>
          <c:orientation val="minMax"/>
          <c:max val="45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8951152"/>
        <c:crosses val="autoZero"/>
        <c:crossBetween val="midCat"/>
      </c:valAx>
      <c:valAx>
        <c:axId val="1048951152"/>
        <c:scaling>
          <c:orientation val="minMax"/>
          <c:min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u="none" strike="noStrike" baseline="0">
                    <a:effectLst/>
                  </a:rPr>
                  <a:t>J</a:t>
                </a:r>
                <a:r>
                  <a:rPr lang="en-US" sz="1800" b="0" i="0" u="none" strike="noStrike" baseline="-25000">
                    <a:effectLst/>
                  </a:rPr>
                  <a:t>e</a:t>
                </a:r>
                <a:r>
                  <a:rPr lang="en-US" sz="1800" b="0" i="0" u="none" strike="noStrike" baseline="0">
                    <a:effectLst/>
                  </a:rPr>
                  <a:t> at 5 T </a:t>
                </a:r>
                <a:r>
                  <a:rPr lang="en-US" sz="1800" b="0" i="0" baseline="0">
                    <a:effectLst/>
                  </a:rPr>
                  <a:t> [A/mm^2]</a:t>
                </a:r>
                <a:endParaRPr lang="en-US" sz="18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89557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A1635BCF-EF1C-4835-B1D2-528FAEBFB2EC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6" tIns="46583" rIns="93166" bIns="465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EE38654D-B6F4-42E3-BC18-419A5D035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91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654D-B6F4-42E3-BC18-419A5D0358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51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 "/>
              </a:rPr>
              <a:t>Pup-9, PMM180410 </a:t>
            </a:r>
          </a:p>
          <a:p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J</a:t>
            </a:r>
            <a:r>
              <a:rPr kumimoji="0" lang="en-US" sz="1200" b="1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(16 T, 4.2 K) ≈ 6500 A/mm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far exceeds the FCC specification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1500 A/mm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at 16 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Plateau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12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(4.2 K, 5 T) of the current production wires is in the range of 1200 to 1400 A/mm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i.e.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~700 A/mm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25 T).</a:t>
            </a:r>
          </a:p>
          <a:p>
            <a:endParaRPr lang="en-US" dirty="0">
              <a:latin typeface="Arial "/>
            </a:endParaRPr>
          </a:p>
          <a:p>
            <a:endParaRPr lang="en-US" sz="5400" dirty="0">
              <a:latin typeface="Arial "/>
            </a:endParaRPr>
          </a:p>
          <a:p>
            <a:endParaRPr lang="en-US" sz="5400" dirty="0">
              <a:latin typeface="Arial 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8654D-B6F4-42E3-BC18-419A5D0358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085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654D-B6F4-42E3-BC18-419A5D0358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654D-B6F4-42E3-BC18-419A5D0358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654D-B6F4-42E3-BC18-419A5D0358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99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654D-B6F4-42E3-BC18-419A5D0358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53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654D-B6F4-42E3-BC18-419A5D0358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3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5DF90-2C15-47F8-8B81-87B1F0130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AEF3B-3AB4-47A3-A334-A040AF65A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85860-727D-4D6F-A6F4-2FD3BB60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592B-E35A-447C-B972-9379FC646CA3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F7AC1-B7D7-4CF5-A391-4CAC1148D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AFC65-9E52-4432-9378-844A6519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80F509C6-ABD8-428D-A12C-37D47306D3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9"/>
          <a:stretch/>
        </p:blipFill>
        <p:spPr bwMode="auto">
          <a:xfrm>
            <a:off x="11282017" y="34925"/>
            <a:ext cx="867059" cy="7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179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86DE9-B3F0-4EDC-B129-2DD2B27A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3022E-77A6-43B3-ADBE-2445AA8EAB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87327-4CAE-4E08-9F6A-D1D0BDD73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C769-5500-4CAC-95E0-F7EEFBB13512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1C52B-1FB9-47A3-8E5F-6274487AB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2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970327-3A0D-4BA1-97C2-9806099DA8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F84362-17A7-4096-A1BE-37286DCD1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168DD-508B-4D78-8C3B-6951ABB9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1627-13D7-43A1-AEA0-42396026FC50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A5343-1CB8-4161-8B87-B249F73B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2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04602-2215-436A-AF37-4AA11354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EE2CB-23A6-4F24-9E84-EA5D90711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A4A65-F362-4AC5-9957-0D1683123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F0084-D71F-4082-94F0-5BC1D0764C0A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3C97E-FAC9-42CA-BEFA-0FD3E99C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5746255E-67F2-408C-80D4-2D0CAB5567E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9"/>
          <a:stretch/>
        </p:blipFill>
        <p:spPr bwMode="auto">
          <a:xfrm>
            <a:off x="11282017" y="34925"/>
            <a:ext cx="867059" cy="7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962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7624-8387-4966-9162-31E57BF1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3563F-C1C7-4AAF-AFD7-AD9F241C2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C7CB2-E1B1-45E0-A09C-E10DF290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E743-6091-4F80-95FA-9C0F79F8FF02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C6A38-DBB0-4787-B5C6-63032C37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5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373AF-E38B-4FDF-A4F0-7A4250147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1914-0401-4914-AA49-EB6C13A602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18096-B281-4B9B-8A68-2317FE6D9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23678-5BE4-44B0-8A81-09E016C0E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B480-B086-4AD0-B192-41F1D24245FC}" type="datetime1">
              <a:rPr lang="en-US" smtClean="0"/>
              <a:t>3/22/2023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4B851-CF03-4E5E-B849-5D4186A10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1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9A014-4E0B-49C3-8231-78C1CAD55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365BC-A81D-43E6-8B71-4E37F010D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155500-C738-40B7-A1CC-44D04F14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4E8B2-267D-4B75-9A26-0E9534466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0102A8-6D9C-4AE4-8EB0-66836089CB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D66C40-BC3D-4484-A2BC-17B84026A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EF36-161B-4EBD-91E7-F7E599CF3D60}" type="datetime1">
              <a:rPr lang="en-US" smtClean="0"/>
              <a:t>3/22/2023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0DEAC2-0FC2-4418-9799-C32925D5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3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CDC11-A8AA-465B-907F-9D9183482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A007C-DCA1-43DC-844A-7F41865FB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F566-F48F-4551-B085-8F4184A131C5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A5525-07FB-4B9E-A2ED-DD80504A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7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21AB50-15ED-456A-A05C-38B93D12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0D64-9140-4214-B5DF-D5E4547CE2CD}" type="datetime1">
              <a:rPr lang="en-US" smtClean="0"/>
              <a:t>3/22/2023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43722-DECE-41FA-B3B8-12CD92605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09548FF8-28B4-4485-AD7A-FE737AB043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9"/>
          <a:stretch/>
        </p:blipFill>
        <p:spPr bwMode="auto">
          <a:xfrm>
            <a:off x="11282017" y="34925"/>
            <a:ext cx="867059" cy="7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852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16CF5-76F6-4E65-B9E8-7437146A8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B3E6E-3B40-40D3-B971-300AC66C4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73A7E-65D2-4B77-8B0E-E0B5AFE86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555E0-041C-4990-A68E-C1A9EEDD5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C1A2-87C7-4BBE-A38C-70134F748A4F}" type="datetime1">
              <a:rPr lang="en-US" smtClean="0"/>
              <a:t>3/22/2023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4FCDE-C6CD-4220-8A00-C4261D88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7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B73DD-3852-4130-B3FF-A134D7566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224DDB-FAFD-474D-8D17-6AA27CDF8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6E5A9C-967D-4671-ABC8-2B9C1ECF8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0ADF5-8015-4515-ACF2-15E5DF2BA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573-730D-4CCE-BA62-C31A112F3BC5}" type="datetime1">
              <a:rPr lang="en-US" smtClean="0"/>
              <a:t>3/22/2023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34F51-F704-4B21-B7DB-9C2DD1D4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9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ADDE53-2395-4898-8AF1-A01457BC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86A88-CF6C-47F2-A918-B4EBE02BE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3E733-09B3-4947-8936-3AF3A8E2D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79AA0-6BA7-4C2E-94BC-522EA92C41CB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3EB30-F845-4040-8072-709222A28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81F1C-E2A9-4236-9D69-3174EAC8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9C0D730F-FB76-F37D-28F7-91D325146F0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9"/>
          <a:stretch/>
        </p:blipFill>
        <p:spPr bwMode="auto">
          <a:xfrm>
            <a:off x="11282017" y="34925"/>
            <a:ext cx="867059" cy="7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17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54677" y="0"/>
            <a:ext cx="6037323" cy="1316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56" y="1548538"/>
            <a:ext cx="11725041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0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Bi-2212 Overpressure Processing Furnaces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17" y="6052153"/>
            <a:ext cx="1721484" cy="6180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3845" y="21435"/>
            <a:ext cx="5578156" cy="7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4" descr="Image result for national science foundation"/>
          <p:cNvSpPr>
            <a:spLocks noChangeAspect="1" noChangeArrowheads="1"/>
          </p:cNvSpPr>
          <p:nvPr/>
        </p:nvSpPr>
        <p:spPr bwMode="auto">
          <a:xfrm>
            <a:off x="207434" y="-182033"/>
            <a:ext cx="397933" cy="3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5" name="AutoShape 6" descr="Image result for national science foundation"/>
          <p:cNvSpPr>
            <a:spLocks noChangeAspect="1" noChangeArrowheads="1"/>
          </p:cNvSpPr>
          <p:nvPr/>
        </p:nvSpPr>
        <p:spPr bwMode="auto">
          <a:xfrm>
            <a:off x="410634" y="21167"/>
            <a:ext cx="397933" cy="3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AutoShape 8" descr="Image result for national science foundation"/>
          <p:cNvSpPr>
            <a:spLocks noChangeAspect="1" noChangeArrowheads="1"/>
          </p:cNvSpPr>
          <p:nvPr/>
        </p:nvSpPr>
        <p:spPr bwMode="auto">
          <a:xfrm>
            <a:off x="613834" y="224367"/>
            <a:ext cx="397933" cy="3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53" y="5987009"/>
            <a:ext cx="744412" cy="74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trociew\Desktop\doeeee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r="73375"/>
          <a:stretch/>
        </p:blipFill>
        <p:spPr bwMode="auto">
          <a:xfrm>
            <a:off x="1775520" y="5865197"/>
            <a:ext cx="720000" cy="97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7435" y="6021289"/>
            <a:ext cx="684779" cy="66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BFB7270-CA36-401D-9894-940A64820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617" y="4720516"/>
            <a:ext cx="7776864" cy="3666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b="1" i="0" dirty="0">
                <a:effectLst/>
                <a:latin typeface="arial" panose="020B0604020202020204" pitchFamily="34" charset="0"/>
              </a:rPr>
              <a:t>2023 MDP Collaboration Meeting, </a:t>
            </a:r>
            <a:r>
              <a:rPr lang="en-US" sz="1400" b="1" i="0" u="none" strike="noStrike" dirty="0">
                <a:effectLst/>
                <a:latin typeface="arial" panose="020B0604020202020204" pitchFamily="34" charset="0"/>
              </a:rPr>
              <a:t>March </a:t>
            </a:r>
            <a:r>
              <a:rPr lang="en-US" sz="1400" b="1" dirty="0">
                <a:latin typeface="arial" panose="020B0604020202020204" pitchFamily="34" charset="0"/>
              </a:rPr>
              <a:t>21</a:t>
            </a:r>
            <a:r>
              <a:rPr lang="en-US" sz="1400" b="1" i="0" dirty="0">
                <a:effectLst/>
                <a:latin typeface="arial" panose="020B0604020202020204" pitchFamily="34" charset="0"/>
              </a:rPr>
              <a:t>-24 at Brookhaven National Laboratory, NY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endParaRPr lang="en-US" sz="1600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2C86C61-3DD1-4778-9AD1-54A82D1F0A9B}"/>
              </a:ext>
            </a:extLst>
          </p:cNvPr>
          <p:cNvSpPr txBox="1">
            <a:spLocks/>
          </p:cNvSpPr>
          <p:nvPr/>
        </p:nvSpPr>
        <p:spPr>
          <a:xfrm>
            <a:off x="1867390" y="2750315"/>
            <a:ext cx="9318337" cy="195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 "/>
              </a:rPr>
              <a:t>Daniel S. Davis</a:t>
            </a:r>
          </a:p>
          <a:p>
            <a:r>
              <a:rPr lang="en-US" sz="1800" dirty="0">
                <a:solidFill>
                  <a:schemeClr val="tx1"/>
                </a:solidFill>
                <a:latin typeface="Arial "/>
              </a:rPr>
              <a:t>U.P. Trociewitz, Y. Kim, C.L. English, J. </a:t>
            </a:r>
            <a:r>
              <a:rPr lang="en-US" sz="1800" dirty="0" err="1">
                <a:solidFill>
                  <a:schemeClr val="tx1"/>
                </a:solidFill>
                <a:latin typeface="Arial "/>
              </a:rPr>
              <a:t>Kvitkovic</a:t>
            </a:r>
            <a:r>
              <a:rPr lang="en-US" sz="1800" dirty="0">
                <a:solidFill>
                  <a:schemeClr val="tx1"/>
                </a:solidFill>
                <a:latin typeface="Arial "/>
              </a:rPr>
              <a:t>, E.E. </a:t>
            </a:r>
            <a:r>
              <a:rPr lang="en-US" sz="1800" dirty="0" err="1">
                <a:solidFill>
                  <a:schemeClr val="tx1"/>
                </a:solidFill>
                <a:latin typeface="Arial "/>
              </a:rPr>
              <a:t>Hellstrom</a:t>
            </a:r>
            <a:r>
              <a:rPr lang="en-US" sz="1800" dirty="0">
                <a:solidFill>
                  <a:schemeClr val="tx1"/>
                </a:solidFill>
                <a:latin typeface="Arial "/>
              </a:rPr>
              <a:t>, J. Jiang,  F. </a:t>
            </a:r>
            <a:r>
              <a:rPr lang="en-US" sz="1800" dirty="0" err="1">
                <a:solidFill>
                  <a:schemeClr val="tx1"/>
                </a:solidFill>
                <a:latin typeface="Arial "/>
              </a:rPr>
              <a:t>Kametani</a:t>
            </a:r>
            <a:r>
              <a:rPr lang="en-US" sz="1800" dirty="0">
                <a:solidFill>
                  <a:schemeClr val="tx1"/>
                </a:solidFill>
                <a:latin typeface="Arial "/>
              </a:rPr>
              <a:t>, E.C. Martin, G. Bradford, S. Barua, G. Miller, J. Lu, J. Levitan, V. Griffin, P. Lee, L.D. Cooley, D.C. </a:t>
            </a:r>
            <a:r>
              <a:rPr lang="en-US" sz="1800" dirty="0" err="1">
                <a:solidFill>
                  <a:schemeClr val="tx1"/>
                </a:solidFill>
                <a:latin typeface="Arial "/>
              </a:rPr>
              <a:t>Larbalestier</a:t>
            </a:r>
            <a:endParaRPr lang="en-US" sz="1800" dirty="0">
              <a:solidFill>
                <a:schemeClr val="tx1"/>
              </a:solidFill>
              <a:latin typeface="Arial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94BBE7-F382-404F-9985-5933E0F7965D}"/>
              </a:ext>
            </a:extLst>
          </p:cNvPr>
          <p:cNvSpPr/>
          <p:nvPr/>
        </p:nvSpPr>
        <p:spPr>
          <a:xfrm>
            <a:off x="2575902" y="5087205"/>
            <a:ext cx="790131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</a:rPr>
              <a:t>Thanks to DOE-OHEP support (award no. DE-SC0010421), the NHMFL Core Grant support of NSF (award no. 1644779) and the State of Florida to FSU and the US Magnet Development Program Collaboration.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D614E-3097-46B4-AAED-98E40078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47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7975D-2179-39C9-5698-4B9C2636E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Renegade Heater Leads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43A65C-13E9-1872-674E-882EF14B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AF51B-9DBF-4F63-8A9B-0E17D60DCE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2" r="9606" b="11265"/>
          <a:stretch/>
        </p:blipFill>
        <p:spPr>
          <a:xfrm rot="5400000">
            <a:off x="-644" y="2824217"/>
            <a:ext cx="4291557" cy="2941258"/>
          </a:xfrm>
          <a:prstGeom prst="rect">
            <a:avLst/>
          </a:prstGeom>
        </p:spPr>
      </p:pic>
      <p:pic>
        <p:nvPicPr>
          <p:cNvPr id="1026" name="ABE6629F-BF93-4ED9-BCDB-24F48114205A" descr="IMG_2936.jpg">
            <a:extLst>
              <a:ext uri="{FF2B5EF4-FFF2-40B4-BE49-F238E27FC236}">
                <a16:creationId xmlns:a16="http://schemas.microsoft.com/office/drawing/2014/main" id="{36E9CD2D-03E5-E602-E4F1-D24B8FF5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202" y="2033792"/>
            <a:ext cx="3391580" cy="45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F174D983-E0AE-4D98-A414-5433915706C3" descr="IMG_2932.jpg">
            <a:extLst>
              <a:ext uri="{FF2B5EF4-FFF2-40B4-BE49-F238E27FC236}">
                <a16:creationId xmlns:a16="http://schemas.microsoft.com/office/drawing/2014/main" id="{62D9913D-6C44-67F2-7FA0-205ABEC42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220" y="2033791"/>
            <a:ext cx="3391580" cy="45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748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A89-230C-4356-A8B5-065089681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" y="365126"/>
            <a:ext cx="11127377" cy="914400"/>
          </a:xfrm>
        </p:spPr>
        <p:txBody>
          <a:bodyPr>
            <a:noAutofit/>
          </a:bodyPr>
          <a:lstStyle/>
          <a:p>
            <a:r>
              <a:rPr lang="en-US" sz="3200" dirty="0"/>
              <a:t>Back Pressure Regulator Replacement with Improved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3E8E67-B456-5C33-D185-C0842DDB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6553C-C812-59CC-AEE5-D65691811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468" y="1508125"/>
            <a:ext cx="3740150" cy="498475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4F97-77BB-6F54-53A5-0F8C1103B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3" y="1323182"/>
            <a:ext cx="35687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39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EF186-A368-48F1-A818-3750C0D36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32" y="-124224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DF61F-C3E5-45E0-A9DD-3D5279EA3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057" y="5791731"/>
            <a:ext cx="3666233" cy="4698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…and stay tuned.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31751-6B7B-415C-8619-4599C1465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2A6630B-6053-6C8A-C050-94EAC43BDA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069819"/>
              </p:ext>
            </p:extLst>
          </p:nvPr>
        </p:nvGraphicFramePr>
        <p:xfrm>
          <a:off x="3871210" y="979992"/>
          <a:ext cx="4861315" cy="4615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9047600" imgH="18095040" progId="">
                  <p:embed/>
                </p:oleObj>
              </mc:Choice>
              <mc:Fallback>
                <p:oleObj r:id="rId2" imgW="19047600" imgH="18095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71210" y="979992"/>
                        <a:ext cx="4861315" cy="4615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18BA3EC-4A0E-D591-A5AF-69EFDF9E0508}"/>
              </a:ext>
            </a:extLst>
          </p:cNvPr>
          <p:cNvSpPr txBox="1"/>
          <p:nvPr/>
        </p:nvSpPr>
        <p:spPr>
          <a:xfrm>
            <a:off x="2817173" y="4948867"/>
            <a:ext cx="1178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Youngjae</a:t>
            </a:r>
            <a:r>
              <a:rPr lang="en-US" dirty="0"/>
              <a:t> Kim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EE99B9-8F26-C49E-E68D-4032C445EB68}"/>
              </a:ext>
            </a:extLst>
          </p:cNvPr>
          <p:cNvSpPr txBox="1"/>
          <p:nvPr/>
        </p:nvSpPr>
        <p:spPr>
          <a:xfrm>
            <a:off x="5727176" y="344508"/>
            <a:ext cx="1149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Daniel Davis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197EB-E37A-B492-7588-6A287626252A}"/>
              </a:ext>
            </a:extLst>
          </p:cNvPr>
          <p:cNvSpPr txBox="1"/>
          <p:nvPr/>
        </p:nvSpPr>
        <p:spPr>
          <a:xfrm>
            <a:off x="8742061" y="2317840"/>
            <a:ext cx="1463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Lamar English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35BF4-9642-95F5-7A1F-FE339CE8F985}"/>
              </a:ext>
            </a:extLst>
          </p:cNvPr>
          <p:cNvSpPr txBox="1"/>
          <p:nvPr/>
        </p:nvSpPr>
        <p:spPr>
          <a:xfrm>
            <a:off x="8732525" y="4424156"/>
            <a:ext cx="163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“Double-Pup”</a:t>
            </a:r>
          </a:p>
        </p:txBody>
      </p:sp>
    </p:spTree>
    <p:extLst>
      <p:ext uri="{BB962C8B-B14F-4D97-AF65-F5344CB8AC3E}">
        <p14:creationId xmlns:p14="http://schemas.microsoft.com/office/powerpoint/2010/main" val="3988874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C0D1-BFBF-C4EB-32B1-35364466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32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Extra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A2E39-2C43-E1E1-494F-35BDF592B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47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33EC-96A0-431B-9A7B-77C984651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071"/>
            <a:ext cx="10515600" cy="436078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Double-Pup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606E7-EEA9-43A3-BBF5-4AE940B9D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74" y="966594"/>
            <a:ext cx="11961446" cy="1930291"/>
          </a:xfrm>
        </p:spPr>
        <p:txBody>
          <a:bodyPr>
            <a:normAutofit/>
          </a:bodyPr>
          <a:lstStyle/>
          <a:p>
            <a:r>
              <a:rPr lang="en-US" sz="1800" dirty="0"/>
              <a:t>Objectives</a:t>
            </a:r>
          </a:p>
          <a:p>
            <a:pPr lvl="1"/>
            <a:r>
              <a:rPr lang="en-US" sz="1600" dirty="0"/>
              <a:t>Target current/field (367 A/+6 T), </a:t>
            </a:r>
          </a:p>
          <a:p>
            <a:pPr lvl="1"/>
            <a:r>
              <a:rPr lang="en-US" sz="1600" dirty="0"/>
              <a:t>Background field (</a:t>
            </a:r>
            <a:r>
              <a:rPr lang="en-US" sz="1600" i="1" dirty="0" err="1"/>
              <a:t>B</a:t>
            </a:r>
            <a:r>
              <a:rPr lang="en-US" sz="1600" i="1" baseline="-25000" dirty="0" err="1"/>
              <a:t>ext</a:t>
            </a:r>
            <a:r>
              <a:rPr lang="en-US" sz="1600" dirty="0"/>
              <a:t>) : 8 T (</a:t>
            </a:r>
            <a:r>
              <a:rPr lang="en-US" sz="1600" dirty="0" err="1"/>
              <a:t>Cryomagnetics</a:t>
            </a:r>
            <a:r>
              <a:rPr lang="en-US" sz="1600" dirty="0"/>
              <a:t>) or 14 T (Cryogenic); </a:t>
            </a:r>
            <a:r>
              <a:rPr lang="en-US" sz="1600" dirty="0" err="1"/>
              <a:t>tbd</a:t>
            </a:r>
            <a:endParaRPr lang="en-US" sz="1600" dirty="0"/>
          </a:p>
          <a:p>
            <a:pPr lvl="2"/>
            <a:r>
              <a:rPr lang="en-US" sz="1400" dirty="0"/>
              <a:t>Interface Separation : be tolerant to fully bonded and fully separated</a:t>
            </a:r>
          </a:p>
          <a:p>
            <a:pPr lvl="2"/>
            <a:r>
              <a:rPr lang="en-US" sz="1400" dirty="0"/>
              <a:t>Bands layout : 2-4-4-4-4-2 (20 Layers + 5 Bands)</a:t>
            </a:r>
          </a:p>
          <a:p>
            <a:pPr lvl="2"/>
            <a:r>
              <a:rPr lang="en-US" sz="1400" dirty="0" err="1"/>
              <a:t>Overband</a:t>
            </a:r>
            <a:r>
              <a:rPr lang="en-US" sz="1400" dirty="0"/>
              <a:t> for outer section stress management (~1 mm)</a:t>
            </a:r>
          </a:p>
          <a:p>
            <a:pPr lvl="2"/>
            <a:endParaRPr lang="en-US" sz="1400" dirty="0"/>
          </a:p>
        </p:txBody>
      </p:sp>
      <p:graphicFrame>
        <p:nvGraphicFramePr>
          <p:cNvPr id="16" name="Table 64">
            <a:extLst>
              <a:ext uri="{FF2B5EF4-FFF2-40B4-BE49-F238E27FC236}">
                <a16:creationId xmlns:a16="http://schemas.microsoft.com/office/drawing/2014/main" id="{25F7AE1F-04B7-4A11-B137-DA4D5AFDC9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108396"/>
              </p:ext>
            </p:extLst>
          </p:nvPr>
        </p:nvGraphicFramePr>
        <p:xfrm>
          <a:off x="1639432" y="2800932"/>
          <a:ext cx="4579026" cy="3801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6809">
                  <a:extLst>
                    <a:ext uri="{9D8B030D-6E8A-4147-A177-3AD203B41FA5}">
                      <a16:colId xmlns:a16="http://schemas.microsoft.com/office/drawing/2014/main" val="2014861725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629791242"/>
                    </a:ext>
                  </a:extLst>
                </a:gridCol>
                <a:gridCol w="1559177">
                  <a:extLst>
                    <a:ext uri="{9D8B030D-6E8A-4147-A177-3AD203B41FA5}">
                      <a16:colId xmlns:a16="http://schemas.microsoft.com/office/drawing/2014/main" val="1527470902"/>
                    </a:ext>
                  </a:extLst>
                </a:gridCol>
              </a:tblGrid>
              <a:tr h="33047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Coil Specs.</a:t>
                      </a:r>
                    </a:p>
                  </a:txBody>
                  <a:tcPr marL="45720" marR="45720" marT="27432" marB="2743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Pup-10</a:t>
                      </a:r>
                    </a:p>
                  </a:txBody>
                  <a:tcPr marL="45720" marR="45720" marT="27432" marB="2743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T Mid-Scale</a:t>
                      </a:r>
                    </a:p>
                  </a:txBody>
                  <a:tcPr marL="45720" marR="45720" marT="27432" marB="2743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9498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Dimensions</a:t>
                      </a:r>
                    </a:p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</a:t>
                      </a:r>
                      <a:r>
                        <a:rPr lang="en-US" sz="11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a</a:t>
                      </a:r>
                      <a:r>
                        <a:rPr lang="en-US" sz="11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2b)</a:t>
                      </a:r>
                    </a:p>
                  </a:txBody>
                  <a:tcPr marL="45720" marR="45720" marT="27432" marB="2743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22.3; 56.0; 40.3 </a:t>
                      </a:r>
                      <a:b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</a:p>
                  </a:txBody>
                  <a:tcPr marL="45720" marR="45720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22.2; 49.0 ; 125.6 mm</a:t>
                      </a:r>
                    </a:p>
                  </a:txBody>
                  <a:tcPr marL="45720" marR="45720" marT="27432" marB="27432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9002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Layers</a:t>
                      </a:r>
                    </a:p>
                  </a:txBody>
                  <a:tcPr marT="27432" marB="2743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45720" marR="45720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45720" marR="45720" marT="27432" marB="27432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53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Turns/Layer</a:t>
                      </a:r>
                    </a:p>
                  </a:txBody>
                  <a:tcPr marT="27432" marB="2743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45720" marR="45720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marL="45720" marR="45720" marT="27432" marB="27432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47936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Bands</a:t>
                      </a:r>
                    </a:p>
                  </a:txBody>
                  <a:tcPr marT="27432" marB="2743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5720" marR="45720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~ 5</a:t>
                      </a:r>
                    </a:p>
                  </a:txBody>
                  <a:tcPr marL="45720" marR="45720" marT="27432" marB="27432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363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Conductor</a:t>
                      </a:r>
                    </a:p>
                  </a:txBody>
                  <a:tcPr marT="27432" marB="2743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200 m</a:t>
                      </a:r>
                    </a:p>
                  </a:txBody>
                  <a:tcPr marL="45720" marR="45720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397 m</a:t>
                      </a:r>
                    </a:p>
                  </a:txBody>
                  <a:tcPr marL="45720" marR="45720" marT="27432" marB="27432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050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Const.</a:t>
                      </a:r>
                    </a:p>
                  </a:txBody>
                  <a:tcPr marT="27432" marB="2743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11.35 </a:t>
                      </a:r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/A</a:t>
                      </a:r>
                    </a:p>
                  </a:txBody>
                  <a:tcPr marL="45720" marR="45720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16.4 </a:t>
                      </a:r>
                      <a:r>
                        <a:rPr lang="en-US" sz="105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r>
                        <a:rPr lang="en-US" sz="105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/A</a:t>
                      </a:r>
                    </a:p>
                  </a:txBody>
                  <a:tcPr marL="45720" marR="45720" marT="27432" marB="27432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919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Inductance</a:t>
                      </a:r>
                    </a:p>
                  </a:txBody>
                  <a:tcPr marT="27432" marB="2743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31.5 </a:t>
                      </a:r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78.0 </a:t>
                      </a:r>
                      <a:r>
                        <a:rPr lang="en-US" sz="105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</a:t>
                      </a:r>
                      <a:endParaRPr lang="en-US" sz="105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7432" marB="27432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6552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258329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Background Field</a:t>
                      </a:r>
                    </a:p>
                  </a:txBody>
                  <a:tcPr marL="0" marR="0" marT="27432" marB="2743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100" i="1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</a:t>
                      </a:r>
                      <a:endParaRPr lang="en-US" sz="1100" i="1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2743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100" i="1" baseline="-250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US" sz="1100" i="1" baseline="-250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432" marB="2743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95896"/>
                  </a:ext>
                </a:extLst>
              </a:tr>
              <a:tr h="1284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T</a:t>
                      </a:r>
                    </a:p>
                  </a:txBody>
                  <a:tcPr marL="0" marR="0" marT="27432" marB="2743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 A</a:t>
                      </a:r>
                    </a:p>
                  </a:txBody>
                  <a:tcPr marL="0" marR="0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27432" marB="27432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151831"/>
                  </a:ext>
                </a:extLst>
              </a:tr>
              <a:tr h="15444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T</a:t>
                      </a:r>
                    </a:p>
                  </a:txBody>
                  <a:tcPr marL="0" marR="0" marT="27432" marB="27432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418 A (+4.7 T)</a:t>
                      </a:r>
                    </a:p>
                  </a:txBody>
                  <a:tcPr marL="0" marR="0" marT="27432" marB="27432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367 A (+6 T)</a:t>
                      </a:r>
                    </a:p>
                  </a:txBody>
                  <a:tcPr marL="0" marR="0" marT="27432" marB="27432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45605"/>
                  </a:ext>
                </a:extLst>
              </a:tr>
              <a:tr h="9295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BJR at 8 T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 ~ 199 MPa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 ~ 170 MPa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63806"/>
                  </a:ext>
                </a:extLst>
              </a:tr>
              <a:tr h="13205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T</a:t>
                      </a: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367 A</a:t>
                      </a:r>
                    </a:p>
                  </a:txBody>
                  <a:tcPr marL="45720" marR="4572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45720" marR="4572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524712"/>
                  </a:ext>
                </a:extLst>
              </a:tr>
              <a:tr h="33047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T</a:t>
                      </a: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342 A</a:t>
                      </a:r>
                    </a:p>
                  </a:txBody>
                  <a:tcPr marL="45720" marR="4572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45720" marR="4572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004708"/>
                  </a:ext>
                </a:extLst>
              </a:tr>
            </a:tbl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ED9F1D0-C060-D9B4-727B-700CC28E95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268559"/>
              </p:ext>
            </p:extLst>
          </p:nvPr>
        </p:nvGraphicFramePr>
        <p:xfrm>
          <a:off x="7552790" y="1274755"/>
          <a:ext cx="3715215" cy="5218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561560" imgH="19047600" progId="">
                  <p:embed/>
                </p:oleObj>
              </mc:Choice>
              <mc:Fallback>
                <p:oleObj r:id="rId3" imgW="13561560" imgH="19047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2790" y="1274755"/>
                        <a:ext cx="3715215" cy="5218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7C550E85-E380-8DC9-9900-D75F76DE9B6C}"/>
              </a:ext>
            </a:extLst>
          </p:cNvPr>
          <p:cNvSpPr/>
          <p:nvPr/>
        </p:nvSpPr>
        <p:spPr>
          <a:xfrm>
            <a:off x="-19221" y="831229"/>
            <a:ext cx="12201621" cy="60959"/>
          </a:xfrm>
          <a:prstGeom prst="rect">
            <a:avLst/>
          </a:prstGeom>
          <a:solidFill>
            <a:srgbClr val="3C33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88DC88-7B08-CD4D-E63B-E17DE073A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41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3069-8FC7-11CC-CEED-3AF875FD0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8A309A-D6F7-2DD4-D92C-DB96B039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15</a:t>
            </a:fld>
            <a:endParaRPr lang="en-US"/>
          </a:p>
        </p:txBody>
      </p:sp>
      <p:pic>
        <p:nvPicPr>
          <p:cNvPr id="1026" name="6DB9DD35-99E5-42A2-892A-1674F2061AB3" descr="IMG_2951.jpg">
            <a:extLst>
              <a:ext uri="{FF2B5EF4-FFF2-40B4-BE49-F238E27FC236}">
                <a16:creationId xmlns:a16="http://schemas.microsoft.com/office/drawing/2014/main" id="{0DA60525-868E-7166-B645-0ECE3346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75" y="442912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0F3D04-37CC-2D6A-8DFD-C629008F2CA2}"/>
              </a:ext>
            </a:extLst>
          </p:cNvPr>
          <p:cNvSpPr txBox="1"/>
          <p:nvPr/>
        </p:nvSpPr>
        <p:spPr>
          <a:xfrm flipH="1">
            <a:off x="2983365" y="4580708"/>
            <a:ext cx="3254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Plastic alignment Template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5AA779-0C42-D200-F2FE-3850B4960375}"/>
              </a:ext>
            </a:extLst>
          </p:cNvPr>
          <p:cNvCxnSpPr>
            <a:cxnSpLocks/>
          </p:cNvCxnSpPr>
          <p:nvPr/>
        </p:nvCxnSpPr>
        <p:spPr>
          <a:xfrm flipV="1">
            <a:off x="5661660" y="4737463"/>
            <a:ext cx="2141220" cy="27911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FCE830E-8F55-B6FB-E901-694E9D002630}"/>
              </a:ext>
            </a:extLst>
          </p:cNvPr>
          <p:cNvSpPr txBox="1"/>
          <p:nvPr/>
        </p:nvSpPr>
        <p:spPr>
          <a:xfrm flipH="1">
            <a:off x="3409135" y="2594593"/>
            <a:ext cx="3254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Alumina Tube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683270-A9E9-F47B-D8CC-A91383FC35D1}"/>
              </a:ext>
            </a:extLst>
          </p:cNvPr>
          <p:cNvCxnSpPr>
            <a:cxnSpLocks/>
          </p:cNvCxnSpPr>
          <p:nvPr/>
        </p:nvCxnSpPr>
        <p:spPr>
          <a:xfrm flipV="1">
            <a:off x="5036550" y="2751348"/>
            <a:ext cx="2141220" cy="27911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EA09497-3D0F-42E7-2107-652F3A3C1A08}"/>
              </a:ext>
            </a:extLst>
          </p:cNvPr>
          <p:cNvSpPr txBox="1"/>
          <p:nvPr/>
        </p:nvSpPr>
        <p:spPr>
          <a:xfrm flipH="1">
            <a:off x="3409135" y="3048966"/>
            <a:ext cx="3254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TC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52D91E-0D9C-F4E9-A8CE-E073E448C84D}"/>
              </a:ext>
            </a:extLst>
          </p:cNvPr>
          <p:cNvCxnSpPr>
            <a:cxnSpLocks/>
          </p:cNvCxnSpPr>
          <p:nvPr/>
        </p:nvCxnSpPr>
        <p:spPr>
          <a:xfrm flipV="1">
            <a:off x="5036550" y="3205721"/>
            <a:ext cx="2141220" cy="27911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848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E4937D1-0030-4026-AA3F-25D9E8F93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335" y="1383647"/>
            <a:ext cx="4896284" cy="4050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719" y="0"/>
            <a:ext cx="10460777" cy="939798"/>
          </a:xfrm>
        </p:spPr>
        <p:txBody>
          <a:bodyPr>
            <a:no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Bi-2212 for High Field Magnets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A9406-1F69-4D69-A185-1B6A49C58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 b="41365"/>
          <a:stretch/>
        </p:blipFill>
        <p:spPr bwMode="auto">
          <a:xfrm>
            <a:off x="9568396" y="3469903"/>
            <a:ext cx="2476639" cy="211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1FAAE6-D002-4937-A495-6FB43B039E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8" t="14783" r="7366" b="4116"/>
          <a:stretch/>
        </p:blipFill>
        <p:spPr>
          <a:xfrm rot="5400000">
            <a:off x="9771370" y="768118"/>
            <a:ext cx="2070691" cy="24766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06F795-8B56-464B-A21A-2493946DD3A7}"/>
              </a:ext>
            </a:extLst>
          </p:cNvPr>
          <p:cNvSpPr/>
          <p:nvPr/>
        </p:nvSpPr>
        <p:spPr>
          <a:xfrm>
            <a:off x="-19221" y="871765"/>
            <a:ext cx="12201621" cy="60959"/>
          </a:xfrm>
          <a:prstGeom prst="rect">
            <a:avLst/>
          </a:prstGeom>
          <a:solidFill>
            <a:srgbClr val="3C33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" descr="image001">
            <a:extLst>
              <a:ext uri="{FF2B5EF4-FFF2-40B4-BE49-F238E27FC236}">
                <a16:creationId xmlns:a16="http://schemas.microsoft.com/office/drawing/2014/main" id="{2480D57E-6837-441D-8098-23C374964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793" y="2271313"/>
            <a:ext cx="1133693" cy="112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CD3E4-9214-4AD8-A5D9-B0039374D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1291" y="5652937"/>
            <a:ext cx="2790709" cy="5290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4B3C3D-1FC0-4693-94D8-B555BF639B3C}"/>
              </a:ext>
            </a:extLst>
          </p:cNvPr>
          <p:cNvSpPr txBox="1"/>
          <p:nvPr/>
        </p:nvSpPr>
        <p:spPr>
          <a:xfrm>
            <a:off x="9463998" y="6162104"/>
            <a:ext cx="2827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Bi-2212 Rutherford cable (LBL)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CD00C7-6E68-4A38-B42A-507EAC9CD277}"/>
              </a:ext>
            </a:extLst>
          </p:cNvPr>
          <p:cNvSpPr txBox="1"/>
          <p:nvPr/>
        </p:nvSpPr>
        <p:spPr>
          <a:xfrm>
            <a:off x="9568396" y="3058484"/>
            <a:ext cx="2827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Bi-2212 Strand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B1CACA-9EAE-446F-90AB-55E03B36BC4F}"/>
              </a:ext>
            </a:extLst>
          </p:cNvPr>
          <p:cNvSpPr txBox="1"/>
          <p:nvPr/>
        </p:nvSpPr>
        <p:spPr>
          <a:xfrm>
            <a:off x="57514" y="1089164"/>
            <a:ext cx="4893431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Bi-2212 is unique among commercial HTS: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round, multifilament, macroscopically isotropic, can be twisted to reduce charging losses, just like Nb-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Nb</a:t>
            </a:r>
            <a:r>
              <a:rPr kumimoji="0" lang="en-US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it can be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cabled easily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Bi-2212 conductor technology has come far: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very high </a:t>
            </a:r>
            <a:r>
              <a:rPr lang="en-US" b="1" dirty="0">
                <a:solidFill>
                  <a:prstClr val="black"/>
                </a:solidFill>
              </a:rPr>
              <a:t>transport properties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with even higher possible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be pro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duced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on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 + km lengths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scale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exhibits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eproducible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performance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long lengths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Insulating technologies exist for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 and cable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 to Bi-2212: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must be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heat treated for s/c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materials in winding pack must be compatible with 890°C and 50 bar HT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Mechanical reinforcement as in any other s/c high field magnet technology is a challenge (not specific to Bi-2212)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7E7D65-4A1A-4B36-AB73-5FB19FD82DEE}"/>
              </a:ext>
            </a:extLst>
          </p:cNvPr>
          <p:cNvSpPr txBox="1"/>
          <p:nvPr/>
        </p:nvSpPr>
        <p:spPr>
          <a:xfrm>
            <a:off x="4840578" y="1330818"/>
            <a:ext cx="454118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transform peak into plateau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1BCD3-753D-4E56-89D4-ADF96EAC8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42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D85C3-54EB-44AF-9668-D93712A4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21" y="180975"/>
            <a:ext cx="11698357" cy="606673"/>
          </a:xfrm>
        </p:spPr>
        <p:txBody>
          <a:bodyPr>
            <a:no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Postmortems are a Valuable Tool (Pup-9)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B4C10-1664-441F-B22D-19A896D9E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22" y="5063806"/>
            <a:ext cx="11282456" cy="606673"/>
          </a:xfrm>
        </p:spPr>
        <p:txBody>
          <a:bodyPr>
            <a:noAutofit/>
          </a:bodyPr>
          <a:lstStyle/>
          <a:p>
            <a:r>
              <a:rPr lang="en-US" sz="2400" dirty="0"/>
              <a:t>Winding pack is not fully decoupled from mandrel and flanges</a:t>
            </a:r>
          </a:p>
          <a:p>
            <a:r>
              <a:rPr lang="en-US" sz="2400" dirty="0"/>
              <a:t>Coil degraded below FEA predicted stresses (perhaps not even due to Lorentz forces)</a:t>
            </a:r>
          </a:p>
          <a:p>
            <a:r>
              <a:rPr lang="en-US" sz="2400" dirty="0"/>
              <a:t>Are we seeing CTE issues with the composite in these data (</a:t>
            </a:r>
            <a:r>
              <a:rPr lang="en-US" sz="2400" i="1" dirty="0"/>
              <a:t>e.g.</a:t>
            </a:r>
            <a:r>
              <a:rPr lang="en-US" sz="2400" dirty="0"/>
              <a:t> during cool-down)?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424959-8FCF-4A46-9BB0-B37EF311E78A}"/>
              </a:ext>
            </a:extLst>
          </p:cNvPr>
          <p:cNvSpPr/>
          <p:nvPr/>
        </p:nvSpPr>
        <p:spPr>
          <a:xfrm flipV="1">
            <a:off x="0" y="845877"/>
            <a:ext cx="12206416" cy="45719"/>
          </a:xfrm>
          <a:prstGeom prst="rect">
            <a:avLst/>
          </a:prstGeom>
          <a:solidFill>
            <a:srgbClr val="3C33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5528F8-7C22-46B5-B3A1-DCC85309D006}"/>
              </a:ext>
            </a:extLst>
          </p:cNvPr>
          <p:cNvGrpSpPr/>
          <p:nvPr/>
        </p:nvGrpSpPr>
        <p:grpSpPr>
          <a:xfrm>
            <a:off x="451118" y="967112"/>
            <a:ext cx="11130738" cy="4096694"/>
            <a:chOff x="530631" y="1226616"/>
            <a:chExt cx="11130738" cy="40966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CC0483-F93A-41AB-B0CE-1AE2969E2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2451" y="1226616"/>
              <a:ext cx="5338918" cy="4089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567DA6D-B4F8-47D1-BF0C-6B081FDFA33E}"/>
                </a:ext>
              </a:extLst>
            </p:cNvPr>
            <p:cNvGrpSpPr/>
            <p:nvPr/>
          </p:nvGrpSpPr>
          <p:grpSpPr>
            <a:xfrm>
              <a:off x="530631" y="1263612"/>
              <a:ext cx="5592401" cy="4059698"/>
              <a:chOff x="496391" y="1205261"/>
              <a:chExt cx="5592401" cy="405969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C868516-7FCC-4C2B-965F-5C5B72F23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6391" y="1205261"/>
                <a:ext cx="5592401" cy="405969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7AEE53-A910-496F-BC59-D70487F562E0}"/>
                  </a:ext>
                </a:extLst>
              </p:cNvPr>
              <p:cNvSpPr txBox="1"/>
              <p:nvPr/>
            </p:nvSpPr>
            <p:spPr>
              <a:xfrm>
                <a:off x="4760843" y="4095088"/>
                <a:ext cx="7344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Pup-9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AD2A2B-A547-4ADA-A16D-13839E3F6B24}"/>
                </a:ext>
              </a:extLst>
            </p:cNvPr>
            <p:cNvSpPr txBox="1"/>
            <p:nvPr/>
          </p:nvSpPr>
          <p:spPr>
            <a:xfrm>
              <a:off x="1373786" y="4391785"/>
              <a:ext cx="1283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Layer Map 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671725-C631-480B-BE60-AAE8325F0A40}"/>
                </a:ext>
              </a:extLst>
            </p:cNvPr>
            <p:cNvSpPr txBox="1"/>
            <p:nvPr/>
          </p:nvSpPr>
          <p:spPr>
            <a:xfrm>
              <a:off x="7184621" y="4401513"/>
              <a:ext cx="1204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Turn Map :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887C01-2E95-43B8-9264-CDFEA7B106B0}"/>
              </a:ext>
            </a:extLst>
          </p:cNvPr>
          <p:cNvCxnSpPr>
            <a:cxnSpLocks/>
          </p:cNvCxnSpPr>
          <p:nvPr/>
        </p:nvCxnSpPr>
        <p:spPr>
          <a:xfrm flipV="1">
            <a:off x="7533861" y="3548270"/>
            <a:ext cx="53881" cy="54665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A3BFE0-93B5-4B78-BAD9-8AFB7028BBD5}"/>
              </a:ext>
            </a:extLst>
          </p:cNvPr>
          <p:cNvCxnSpPr>
            <a:cxnSpLocks/>
          </p:cNvCxnSpPr>
          <p:nvPr/>
        </p:nvCxnSpPr>
        <p:spPr>
          <a:xfrm flipH="1" flipV="1">
            <a:off x="10185506" y="3548270"/>
            <a:ext cx="126650" cy="54665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2557E57-A483-4F7D-A4DE-387C3FF46103}"/>
              </a:ext>
            </a:extLst>
          </p:cNvPr>
          <p:cNvSpPr txBox="1"/>
          <p:nvPr/>
        </p:nvSpPr>
        <p:spPr>
          <a:xfrm>
            <a:off x="6718852" y="4771433"/>
            <a:ext cx="79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32C259-318B-440C-9296-8E766F074527}"/>
              </a:ext>
            </a:extLst>
          </p:cNvPr>
          <p:cNvSpPr txBox="1"/>
          <p:nvPr/>
        </p:nvSpPr>
        <p:spPr>
          <a:xfrm>
            <a:off x="10046354" y="4771433"/>
            <a:ext cx="79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F814C-F9F8-4F36-B0C3-4FB77C230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871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CB9B8DE-357A-42CA-9598-B260E7ECE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290" y="879468"/>
            <a:ext cx="5781902" cy="3750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DDEE6B-4E7A-44D7-B013-49BF6D769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25" y="612157"/>
            <a:ext cx="5845443" cy="4244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BABEFF-AFE7-47AC-8993-8979A518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9305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Pup-10 Postmortem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A2690-B7CA-422E-A72F-B877720F8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9" y="4659469"/>
            <a:ext cx="6703244" cy="1521453"/>
          </a:xfrm>
        </p:spPr>
        <p:txBody>
          <a:bodyPr>
            <a:noAutofit/>
          </a:bodyPr>
          <a:lstStyle/>
          <a:p>
            <a:r>
              <a:rPr lang="en-US" sz="1800" dirty="0"/>
              <a:t>Same number of four inner banding layers as Pup-9 but different distribution</a:t>
            </a:r>
          </a:p>
          <a:p>
            <a:r>
              <a:rPr lang="en-US" sz="1800" dirty="0"/>
              <a:t>Less degradation than in Pup-9 observed but still present around 3</a:t>
            </a:r>
            <a:r>
              <a:rPr lang="en-US" sz="1800" baseline="30000" dirty="0"/>
              <a:t>rd</a:t>
            </a:r>
            <a:r>
              <a:rPr lang="en-US" sz="1800" dirty="0"/>
              <a:t> reinforcement layer</a:t>
            </a:r>
          </a:p>
          <a:p>
            <a:r>
              <a:rPr lang="en-US" sz="1800" b="1" dirty="0"/>
              <a:t>Optimization of banding layer distribution appears to work</a:t>
            </a:r>
          </a:p>
        </p:txBody>
      </p:sp>
      <p:pic>
        <p:nvPicPr>
          <p:cNvPr id="6" name="Picture 5" descr="A picture containing furniture, tiled, rug&#10;&#10;Description automatically generated">
            <a:extLst>
              <a:ext uri="{FF2B5EF4-FFF2-40B4-BE49-F238E27FC236}">
                <a16:creationId xmlns:a16="http://schemas.microsoft.com/office/drawing/2014/main" id="{09D42643-DD5B-4D5E-A584-D145AA90BD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5768" r="4907" b="6325"/>
          <a:stretch/>
        </p:blipFill>
        <p:spPr>
          <a:xfrm>
            <a:off x="7181508" y="4786357"/>
            <a:ext cx="4906381" cy="20046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20B8EA-D867-4E03-8093-A0698A23E3FC}"/>
              </a:ext>
            </a:extLst>
          </p:cNvPr>
          <p:cNvSpPr/>
          <p:nvPr/>
        </p:nvSpPr>
        <p:spPr>
          <a:xfrm flipV="1">
            <a:off x="0" y="845877"/>
            <a:ext cx="12206416" cy="45719"/>
          </a:xfrm>
          <a:prstGeom prst="rect">
            <a:avLst/>
          </a:prstGeom>
          <a:solidFill>
            <a:srgbClr val="3C33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1BDDF1-EA43-4A75-81C9-CB6D9B8AC4F5}"/>
              </a:ext>
            </a:extLst>
          </p:cNvPr>
          <p:cNvSpPr txBox="1"/>
          <p:nvPr/>
        </p:nvSpPr>
        <p:spPr>
          <a:xfrm>
            <a:off x="9136666" y="4774924"/>
            <a:ext cx="2007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3</a:t>
            </a:r>
            <a:r>
              <a:rPr lang="en-US" sz="1800" baseline="30000" dirty="0">
                <a:solidFill>
                  <a:schemeClr val="bg1"/>
                </a:solidFill>
              </a:rPr>
              <a:t>rd</a:t>
            </a:r>
            <a:r>
              <a:rPr lang="en-US" sz="1800" dirty="0">
                <a:solidFill>
                  <a:schemeClr val="bg1"/>
                </a:solidFill>
              </a:rPr>
              <a:t> reinforcement layer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EEF389-2081-4732-95EC-1F407E18095A}"/>
              </a:ext>
            </a:extLst>
          </p:cNvPr>
          <p:cNvSpPr txBox="1"/>
          <p:nvPr/>
        </p:nvSpPr>
        <p:spPr>
          <a:xfrm>
            <a:off x="9920821" y="6030310"/>
            <a:ext cx="21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Pup-10 cross section,</a:t>
            </a:r>
          </a:p>
          <a:p>
            <a:r>
              <a:rPr lang="en-US" dirty="0">
                <a:solidFill>
                  <a:schemeClr val="bg1"/>
                </a:solidFill>
              </a:rPr>
              <a:t>bottom section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C978FA-76EC-4A04-84D4-0291C982F8EF}"/>
              </a:ext>
            </a:extLst>
          </p:cNvPr>
          <p:cNvSpPr txBox="1"/>
          <p:nvPr/>
        </p:nvSpPr>
        <p:spPr>
          <a:xfrm>
            <a:off x="6598080" y="5429844"/>
            <a:ext cx="717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Coil 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3BDE83-2D2F-4488-9629-BBB43BB5A31E}"/>
              </a:ext>
            </a:extLst>
          </p:cNvPr>
          <p:cNvSpPr txBox="1"/>
          <p:nvPr/>
        </p:nvSpPr>
        <p:spPr>
          <a:xfrm>
            <a:off x="2409872" y="800551"/>
            <a:ext cx="2890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Excellent performance in undamaged layers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EAC62AF-E645-4591-B984-AE7CCEDD73E1}"/>
              </a:ext>
            </a:extLst>
          </p:cNvPr>
          <p:cNvCxnSpPr>
            <a:cxnSpLocks/>
          </p:cNvCxnSpPr>
          <p:nvPr/>
        </p:nvCxnSpPr>
        <p:spPr>
          <a:xfrm>
            <a:off x="4394323" y="1123716"/>
            <a:ext cx="0" cy="2591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422A0EE-6437-4660-8F0E-1AE18C99D09F}"/>
              </a:ext>
            </a:extLst>
          </p:cNvPr>
          <p:cNvSpPr txBox="1"/>
          <p:nvPr/>
        </p:nvSpPr>
        <p:spPr>
          <a:xfrm>
            <a:off x="7417580" y="452289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FEAB08-9112-4247-8C4B-19DE57C3CEB3}"/>
              </a:ext>
            </a:extLst>
          </p:cNvPr>
          <p:cNvSpPr txBox="1"/>
          <p:nvPr/>
        </p:nvSpPr>
        <p:spPr>
          <a:xfrm>
            <a:off x="7968932" y="452980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D2477A-199B-47F7-99BD-DF1A73E10B2E}"/>
              </a:ext>
            </a:extLst>
          </p:cNvPr>
          <p:cNvSpPr txBox="1"/>
          <p:nvPr/>
        </p:nvSpPr>
        <p:spPr>
          <a:xfrm>
            <a:off x="9088848" y="452289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C9573B-6400-48BC-B535-8A0DEB60888A}"/>
              </a:ext>
            </a:extLst>
          </p:cNvPr>
          <p:cNvSpPr txBox="1"/>
          <p:nvPr/>
        </p:nvSpPr>
        <p:spPr>
          <a:xfrm>
            <a:off x="10750957" y="4529931"/>
            <a:ext cx="393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508CCB-352C-465E-9650-3B0F3D19FD17}"/>
              </a:ext>
            </a:extLst>
          </p:cNvPr>
          <p:cNvCxnSpPr>
            <a:cxnSpLocks/>
          </p:cNvCxnSpPr>
          <p:nvPr/>
        </p:nvCxnSpPr>
        <p:spPr>
          <a:xfrm flipH="1" flipV="1">
            <a:off x="3158920" y="3814075"/>
            <a:ext cx="5845443" cy="900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119362-A5A1-450E-87E7-67D16636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4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F6BDD9-1B15-4328-9096-DB7C40B431BF}"/>
              </a:ext>
            </a:extLst>
          </p:cNvPr>
          <p:cNvSpPr txBox="1"/>
          <p:nvPr/>
        </p:nvSpPr>
        <p:spPr>
          <a:xfrm>
            <a:off x="7069087" y="879468"/>
            <a:ext cx="893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Mid coil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07B105-EE9C-4AE2-8340-E1647068474F}"/>
              </a:ext>
            </a:extLst>
          </p:cNvPr>
          <p:cNvSpPr txBox="1"/>
          <p:nvPr/>
        </p:nvSpPr>
        <p:spPr>
          <a:xfrm>
            <a:off x="10170126" y="891596"/>
            <a:ext cx="1369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Bottom flange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C327A7F-8831-4F08-93CF-5778D57EA99B}"/>
              </a:ext>
            </a:extLst>
          </p:cNvPr>
          <p:cNvCxnSpPr>
            <a:cxnSpLocks/>
          </p:cNvCxnSpPr>
          <p:nvPr/>
        </p:nvCxnSpPr>
        <p:spPr>
          <a:xfrm flipV="1">
            <a:off x="10854672" y="2298527"/>
            <a:ext cx="181190" cy="83095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354FF25-E56B-4358-AAB5-181C5B93A583}"/>
              </a:ext>
            </a:extLst>
          </p:cNvPr>
          <p:cNvSpPr txBox="1"/>
          <p:nvPr/>
        </p:nvSpPr>
        <p:spPr>
          <a:xfrm>
            <a:off x="9285376" y="2895511"/>
            <a:ext cx="2089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apparent </a:t>
            </a:r>
          </a:p>
          <a:p>
            <a:r>
              <a:rPr lang="en-US" dirty="0"/>
              <a:t>interface effect here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B7293A-529E-43D7-962B-7F97A20F1288}"/>
              </a:ext>
            </a:extLst>
          </p:cNvPr>
          <p:cNvSpPr txBox="1"/>
          <p:nvPr/>
        </p:nvSpPr>
        <p:spPr>
          <a:xfrm>
            <a:off x="495559" y="6182968"/>
            <a:ext cx="6208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E. Bosque, Y. Kim, U.P. Trociewitz, C.L. English, D.C. </a:t>
            </a:r>
            <a:r>
              <a:rPr lang="en-US" sz="1200" dirty="0" err="1"/>
              <a:t>Larbalestier</a:t>
            </a:r>
            <a:r>
              <a:rPr lang="en-US" sz="1200" dirty="0"/>
              <a:t>, System and Method to Manage High Stresses in Bi-2212 Wire Wound Compact Superconducting Magnets, U.S. non-provisional patent application, FSU Ref. no. 18-063, 2019.</a:t>
            </a:r>
          </a:p>
        </p:txBody>
      </p:sp>
    </p:spTree>
    <p:extLst>
      <p:ext uri="{BB962C8B-B14F-4D97-AF65-F5344CB8AC3E}">
        <p14:creationId xmlns:p14="http://schemas.microsoft.com/office/powerpoint/2010/main" val="4028374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03C5D7-C0D2-BAA2-6B32-91C4933EFDF3}"/>
              </a:ext>
            </a:extLst>
          </p:cNvPr>
          <p:cNvSpPr/>
          <p:nvPr/>
        </p:nvSpPr>
        <p:spPr>
          <a:xfrm>
            <a:off x="-9621" y="1195478"/>
            <a:ext cx="12201621" cy="60959"/>
          </a:xfrm>
          <a:prstGeom prst="rect">
            <a:avLst/>
          </a:prstGeom>
          <a:solidFill>
            <a:srgbClr val="3C33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69B82-730E-BF2E-46A1-F12531FC7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94" y="270961"/>
            <a:ext cx="7380566" cy="763766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OPHT of 17-Strand LBNL Rutherford Cable for Transverse Pressure Tests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Kario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Twente University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CF66E-3801-EC3A-E0A4-2DF9384CD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23" y="5277350"/>
            <a:ext cx="7474623" cy="1125968"/>
          </a:xfrm>
        </p:spPr>
        <p:txBody>
          <a:bodyPr>
            <a:noAutofit/>
          </a:bodyPr>
          <a:lstStyle/>
          <a:p>
            <a:r>
              <a:rPr lang="en-US" sz="2000" dirty="0"/>
              <a:t>Cable TiO</a:t>
            </a:r>
            <a:r>
              <a:rPr lang="en-US" sz="2000" baseline="-25000" dirty="0"/>
              <a:t>2</a:t>
            </a:r>
            <a:r>
              <a:rPr lang="en-US" sz="2000" dirty="0"/>
              <a:t> coated and </a:t>
            </a:r>
            <a:r>
              <a:rPr lang="en-US" sz="2000" dirty="0" err="1"/>
              <a:t>alumino</a:t>
            </a:r>
            <a:r>
              <a:rPr lang="en-US" sz="2000" dirty="0"/>
              <a:t>-silicate braided</a:t>
            </a:r>
          </a:p>
          <a:p>
            <a:r>
              <a:rPr lang="en-US" sz="2000" dirty="0"/>
              <a:t>No signs of leakage after OPHT</a:t>
            </a:r>
          </a:p>
          <a:p>
            <a:r>
              <a:rPr lang="en-US" sz="2000" dirty="0"/>
              <a:t>Very promising results of test (contact A. </a:t>
            </a:r>
            <a:r>
              <a:rPr lang="en-US" sz="2000" dirty="0" err="1"/>
              <a:t>Kario</a:t>
            </a:r>
            <a:r>
              <a:rPr lang="en-US" sz="2000" dirty="0"/>
              <a:t> for details on test)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06EF1-35B8-7BF2-0E01-33D3A9252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986E1-E017-2B8B-F944-254BCA8A9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27" y="1387522"/>
            <a:ext cx="3687212" cy="372483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338215-F43F-685B-53CC-63B48BF6F83D}"/>
              </a:ext>
            </a:extLst>
          </p:cNvPr>
          <p:cNvGrpSpPr/>
          <p:nvPr/>
        </p:nvGrpSpPr>
        <p:grpSpPr>
          <a:xfrm>
            <a:off x="8433438" y="365125"/>
            <a:ext cx="2435076" cy="6038193"/>
            <a:chOff x="8433438" y="365125"/>
            <a:chExt cx="2435076" cy="60381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336BA9-E9FC-C6EF-BB1B-3F295DBA9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8301" y="365125"/>
              <a:ext cx="2320213" cy="6038193"/>
            </a:xfrm>
            <a:prstGeom prst="rect">
              <a:avLst/>
            </a:pr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E382252-BF8C-A4C2-F566-ECC772224AAA}"/>
                </a:ext>
              </a:extLst>
            </p:cNvPr>
            <p:cNvSpPr/>
            <p:nvPr/>
          </p:nvSpPr>
          <p:spPr>
            <a:xfrm>
              <a:off x="10576410" y="5639551"/>
              <a:ext cx="229726" cy="445939"/>
            </a:xfrm>
            <a:custGeom>
              <a:avLst/>
              <a:gdLst>
                <a:gd name="connsiteX0" fmla="*/ 0 w 229726"/>
                <a:gd name="connsiteY0" fmla="*/ 445939 h 445939"/>
                <a:gd name="connsiteX1" fmla="*/ 157655 w 229726"/>
                <a:gd name="connsiteY1" fmla="*/ 441434 h 445939"/>
                <a:gd name="connsiteX2" fmla="*/ 162159 w 229726"/>
                <a:gd name="connsiteY2" fmla="*/ 427921 h 445939"/>
                <a:gd name="connsiteX3" fmla="*/ 189186 w 229726"/>
                <a:gd name="connsiteY3" fmla="*/ 391885 h 445939"/>
                <a:gd name="connsiteX4" fmla="*/ 202699 w 229726"/>
                <a:gd name="connsiteY4" fmla="*/ 342337 h 445939"/>
                <a:gd name="connsiteX5" fmla="*/ 211708 w 229726"/>
                <a:gd name="connsiteY5" fmla="*/ 324319 h 445939"/>
                <a:gd name="connsiteX6" fmla="*/ 216212 w 229726"/>
                <a:gd name="connsiteY6" fmla="*/ 301797 h 445939"/>
                <a:gd name="connsiteX7" fmla="*/ 225221 w 229726"/>
                <a:gd name="connsiteY7" fmla="*/ 157655 h 445939"/>
                <a:gd name="connsiteX8" fmla="*/ 229726 w 229726"/>
                <a:gd name="connsiteY8" fmla="*/ 135133 h 445939"/>
                <a:gd name="connsiteX9" fmla="*/ 225221 w 229726"/>
                <a:gd name="connsiteY9" fmla="*/ 54053 h 445939"/>
                <a:gd name="connsiteX10" fmla="*/ 220717 w 229726"/>
                <a:gd name="connsiteY10" fmla="*/ 13513 h 445939"/>
                <a:gd name="connsiteX11" fmla="*/ 216212 w 229726"/>
                <a:gd name="connsiteY11" fmla="*/ 0 h 44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726" h="445939">
                  <a:moveTo>
                    <a:pt x="0" y="445939"/>
                  </a:moveTo>
                  <a:cubicBezTo>
                    <a:pt x="52552" y="444437"/>
                    <a:pt x="105403" y="447240"/>
                    <a:pt x="157655" y="441434"/>
                  </a:cubicBezTo>
                  <a:cubicBezTo>
                    <a:pt x="162374" y="440910"/>
                    <a:pt x="159610" y="431927"/>
                    <a:pt x="162159" y="427921"/>
                  </a:cubicBezTo>
                  <a:cubicBezTo>
                    <a:pt x="170220" y="415253"/>
                    <a:pt x="189186" y="391885"/>
                    <a:pt x="189186" y="391885"/>
                  </a:cubicBezTo>
                  <a:cubicBezTo>
                    <a:pt x="192481" y="375408"/>
                    <a:pt x="195078" y="357579"/>
                    <a:pt x="202699" y="342337"/>
                  </a:cubicBezTo>
                  <a:lnTo>
                    <a:pt x="211708" y="324319"/>
                  </a:lnTo>
                  <a:cubicBezTo>
                    <a:pt x="213209" y="316812"/>
                    <a:pt x="215593" y="309428"/>
                    <a:pt x="216212" y="301797"/>
                  </a:cubicBezTo>
                  <a:cubicBezTo>
                    <a:pt x="220102" y="253813"/>
                    <a:pt x="215779" y="204861"/>
                    <a:pt x="225221" y="157655"/>
                  </a:cubicBezTo>
                  <a:lnTo>
                    <a:pt x="229726" y="135133"/>
                  </a:lnTo>
                  <a:cubicBezTo>
                    <a:pt x="228224" y="108106"/>
                    <a:pt x="227221" y="81047"/>
                    <a:pt x="225221" y="54053"/>
                  </a:cubicBezTo>
                  <a:cubicBezTo>
                    <a:pt x="224217" y="40494"/>
                    <a:pt x="222952" y="26924"/>
                    <a:pt x="220717" y="13513"/>
                  </a:cubicBezTo>
                  <a:cubicBezTo>
                    <a:pt x="219936" y="8830"/>
                    <a:pt x="216212" y="0"/>
                    <a:pt x="216212" y="0"/>
                  </a:cubicBezTo>
                </a:path>
              </a:pathLst>
            </a:custGeom>
            <a:noFill/>
            <a:ln w="412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660B64E-F6CC-3A42-2A70-E8B12E2A42C7}"/>
                </a:ext>
              </a:extLst>
            </p:cNvPr>
            <p:cNvCxnSpPr/>
            <p:nvPr/>
          </p:nvCxnSpPr>
          <p:spPr>
            <a:xfrm flipH="1" flipV="1">
              <a:off x="10648480" y="612603"/>
              <a:ext cx="157656" cy="4981903"/>
            </a:xfrm>
            <a:prstGeom prst="line">
              <a:avLst/>
            </a:prstGeom>
            <a:ln w="412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BDF09D4-FBA5-19A7-F132-DF5CE2A45373}"/>
                </a:ext>
              </a:extLst>
            </p:cNvPr>
            <p:cNvSpPr/>
            <p:nvPr/>
          </p:nvSpPr>
          <p:spPr>
            <a:xfrm>
              <a:off x="8433438" y="5685287"/>
              <a:ext cx="229726" cy="445939"/>
            </a:xfrm>
            <a:custGeom>
              <a:avLst/>
              <a:gdLst>
                <a:gd name="connsiteX0" fmla="*/ 0 w 229726"/>
                <a:gd name="connsiteY0" fmla="*/ 445939 h 445939"/>
                <a:gd name="connsiteX1" fmla="*/ 157655 w 229726"/>
                <a:gd name="connsiteY1" fmla="*/ 441434 h 445939"/>
                <a:gd name="connsiteX2" fmla="*/ 162159 w 229726"/>
                <a:gd name="connsiteY2" fmla="*/ 427921 h 445939"/>
                <a:gd name="connsiteX3" fmla="*/ 189186 w 229726"/>
                <a:gd name="connsiteY3" fmla="*/ 391885 h 445939"/>
                <a:gd name="connsiteX4" fmla="*/ 202699 w 229726"/>
                <a:gd name="connsiteY4" fmla="*/ 342337 h 445939"/>
                <a:gd name="connsiteX5" fmla="*/ 211708 w 229726"/>
                <a:gd name="connsiteY5" fmla="*/ 324319 h 445939"/>
                <a:gd name="connsiteX6" fmla="*/ 216212 w 229726"/>
                <a:gd name="connsiteY6" fmla="*/ 301797 h 445939"/>
                <a:gd name="connsiteX7" fmla="*/ 225221 w 229726"/>
                <a:gd name="connsiteY7" fmla="*/ 157655 h 445939"/>
                <a:gd name="connsiteX8" fmla="*/ 229726 w 229726"/>
                <a:gd name="connsiteY8" fmla="*/ 135133 h 445939"/>
                <a:gd name="connsiteX9" fmla="*/ 225221 w 229726"/>
                <a:gd name="connsiteY9" fmla="*/ 54053 h 445939"/>
                <a:gd name="connsiteX10" fmla="*/ 220717 w 229726"/>
                <a:gd name="connsiteY10" fmla="*/ 13513 h 445939"/>
                <a:gd name="connsiteX11" fmla="*/ 216212 w 229726"/>
                <a:gd name="connsiteY11" fmla="*/ 0 h 44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726" h="445939">
                  <a:moveTo>
                    <a:pt x="0" y="445939"/>
                  </a:moveTo>
                  <a:cubicBezTo>
                    <a:pt x="52552" y="444437"/>
                    <a:pt x="105403" y="447240"/>
                    <a:pt x="157655" y="441434"/>
                  </a:cubicBezTo>
                  <a:cubicBezTo>
                    <a:pt x="162374" y="440910"/>
                    <a:pt x="159610" y="431927"/>
                    <a:pt x="162159" y="427921"/>
                  </a:cubicBezTo>
                  <a:cubicBezTo>
                    <a:pt x="170220" y="415253"/>
                    <a:pt x="189186" y="391885"/>
                    <a:pt x="189186" y="391885"/>
                  </a:cubicBezTo>
                  <a:cubicBezTo>
                    <a:pt x="192481" y="375408"/>
                    <a:pt x="195078" y="357579"/>
                    <a:pt x="202699" y="342337"/>
                  </a:cubicBezTo>
                  <a:lnTo>
                    <a:pt x="211708" y="324319"/>
                  </a:lnTo>
                  <a:cubicBezTo>
                    <a:pt x="213209" y="316812"/>
                    <a:pt x="215593" y="309428"/>
                    <a:pt x="216212" y="301797"/>
                  </a:cubicBezTo>
                  <a:cubicBezTo>
                    <a:pt x="220102" y="253813"/>
                    <a:pt x="215779" y="204861"/>
                    <a:pt x="225221" y="157655"/>
                  </a:cubicBezTo>
                  <a:lnTo>
                    <a:pt x="229726" y="135133"/>
                  </a:lnTo>
                  <a:cubicBezTo>
                    <a:pt x="228224" y="108106"/>
                    <a:pt x="227221" y="81047"/>
                    <a:pt x="225221" y="54053"/>
                  </a:cubicBezTo>
                  <a:cubicBezTo>
                    <a:pt x="224217" y="40494"/>
                    <a:pt x="222952" y="26924"/>
                    <a:pt x="220717" y="13513"/>
                  </a:cubicBezTo>
                  <a:cubicBezTo>
                    <a:pt x="219936" y="8830"/>
                    <a:pt x="216212" y="0"/>
                    <a:pt x="216212" y="0"/>
                  </a:cubicBezTo>
                </a:path>
              </a:pathLst>
            </a:custGeom>
            <a:noFill/>
            <a:ln w="41275">
              <a:solidFill>
                <a:srgbClr val="FF0000"/>
              </a:solidFill>
              <a:prstDash val="sysDash"/>
            </a:ln>
            <a:scene3d>
              <a:camera prst="orthographicFront">
                <a:rot lat="0" lon="1079997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44946F1-6ACF-61C0-28B5-FF273B8A71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3403" y="690045"/>
              <a:ext cx="248171" cy="4940150"/>
            </a:xfrm>
            <a:prstGeom prst="line">
              <a:avLst/>
            </a:prstGeom>
            <a:ln w="412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392470C-2C3D-32A9-DE81-0FD1F4D5214F}"/>
              </a:ext>
            </a:extLst>
          </p:cNvPr>
          <p:cNvSpPr txBox="1"/>
          <p:nvPr/>
        </p:nvSpPr>
        <p:spPr>
          <a:xfrm>
            <a:off x="10989129" y="2251950"/>
            <a:ext cx="1062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1.8 m</a:t>
            </a:r>
          </a:p>
          <a:p>
            <a:r>
              <a:rPr lang="en-US" dirty="0"/>
              <a:t>total sample length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8C5AEC-A5BC-56CF-B1CE-401D1ED5C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86" y="1387522"/>
            <a:ext cx="2793627" cy="372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16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5530031-A5F2-44A6-A7DC-8371A07061BF}"/>
              </a:ext>
            </a:extLst>
          </p:cNvPr>
          <p:cNvSpPr txBox="1"/>
          <p:nvPr/>
        </p:nvSpPr>
        <p:spPr>
          <a:xfrm>
            <a:off x="123289" y="733187"/>
            <a:ext cx="76315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325"/>
            <a:r>
              <a:rPr lang="en-US" dirty="0"/>
              <a:t>The </a:t>
            </a:r>
            <a:r>
              <a:rPr lang="en-US" dirty="0" err="1"/>
              <a:t>Deltech</a:t>
            </a:r>
            <a:r>
              <a:rPr lang="en-US" dirty="0"/>
              <a:t> furnace has undergone a series of modifications to improve hot zone uniformity and furnace controls generating set of ideas to go into the larger Renegade furnace design:</a:t>
            </a:r>
          </a:p>
          <a:p>
            <a:pPr marL="60325"/>
            <a:r>
              <a:rPr lang="en-US" dirty="0"/>
              <a:t>Among others:</a:t>
            </a:r>
          </a:p>
          <a:p>
            <a:pPr marL="285750" lvl="1" indent="-225425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b="1" dirty="0"/>
              <a:t>baffle tube</a:t>
            </a:r>
            <a:r>
              <a:rPr lang="en-US" dirty="0"/>
              <a:t> was added to the bore designed to increase </a:t>
            </a:r>
            <a:r>
              <a:rPr lang="en-US" b="1" dirty="0"/>
              <a:t>natural convection</a:t>
            </a:r>
          </a:p>
          <a:p>
            <a:pPr marL="285750" lvl="1" indent="-225425">
              <a:buFont typeface="Arial" panose="020B0604020202020204" pitchFamily="34" charset="0"/>
              <a:buChar char="•"/>
            </a:pPr>
            <a:r>
              <a:rPr lang="en-US" dirty="0"/>
              <a:t>Sample (16) thermocouples recalibration (a regular occurrence)</a:t>
            </a:r>
          </a:p>
          <a:p>
            <a:pPr marL="285750" lvl="1" indent="-225425">
              <a:buFont typeface="Arial" panose="020B0604020202020204" pitchFamily="34" charset="0"/>
              <a:buChar char="•"/>
            </a:pPr>
            <a:r>
              <a:rPr lang="en-US" b="1" dirty="0"/>
              <a:t>Improved back pressure regulation</a:t>
            </a:r>
          </a:p>
          <a:p>
            <a:pPr marL="285750" lvl="1" indent="-225425">
              <a:buFont typeface="Arial" panose="020B0604020202020204" pitchFamily="34" charset="0"/>
              <a:buChar char="•"/>
            </a:pPr>
            <a:r>
              <a:rPr lang="en-US" dirty="0"/>
              <a:t>Furnace control program completely reworked by graduate student Griffin Bradford (</a:t>
            </a:r>
            <a:r>
              <a:rPr lang="en-US" b="1" dirty="0"/>
              <a:t>migrated to full </a:t>
            </a:r>
            <a:r>
              <a:rPr lang="en-US" b="1" dirty="0" err="1"/>
              <a:t>Labview</a:t>
            </a:r>
            <a:r>
              <a:rPr lang="en-US" b="1" dirty="0"/>
              <a:t> control for </a:t>
            </a:r>
            <a:r>
              <a:rPr lang="en-US" b="1" dirty="0" err="1"/>
              <a:t>Deltech</a:t>
            </a:r>
            <a:r>
              <a:rPr lang="en-US" b="1" dirty="0"/>
              <a:t> and new Renegade</a:t>
            </a:r>
            <a:r>
              <a:rPr lang="en-US" dirty="0"/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90EB39-60FD-4695-B7CC-D39FF8066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777" y="4059372"/>
            <a:ext cx="4114800" cy="2296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18073-7CC1-402A-B66C-ABC2FA71F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777" y="1127660"/>
            <a:ext cx="4114800" cy="2282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E38563-89CC-4B4A-9B97-0370F375D30E}"/>
              </a:ext>
            </a:extLst>
          </p:cNvPr>
          <p:cNvSpPr txBox="1"/>
          <p:nvPr/>
        </p:nvSpPr>
        <p:spPr>
          <a:xfrm>
            <a:off x="7923958" y="3457717"/>
            <a:ext cx="3625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Extracts of heat treatments before (above) and after (below) furnace control modification.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66FC65A-4E7C-4444-B075-56BF740A7A63}"/>
              </a:ext>
            </a:extLst>
          </p:cNvPr>
          <p:cNvSpPr txBox="1">
            <a:spLocks/>
          </p:cNvSpPr>
          <p:nvPr/>
        </p:nvSpPr>
        <p:spPr>
          <a:xfrm>
            <a:off x="293254" y="138223"/>
            <a:ext cx="11952429" cy="508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Improving OPHT Control of Our Two 6-zone Furnaces</a:t>
            </a: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A9F2B01-C0A8-B54A-A336-0B0170C0D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54" y="3452594"/>
            <a:ext cx="6236841" cy="31362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D7156-9F67-4CAD-AC41-3B148909F10F}"/>
              </a:ext>
            </a:extLst>
          </p:cNvPr>
          <p:cNvSpPr/>
          <p:nvPr/>
        </p:nvSpPr>
        <p:spPr>
          <a:xfrm>
            <a:off x="-14416" y="728146"/>
            <a:ext cx="12206416" cy="45719"/>
          </a:xfrm>
          <a:prstGeom prst="rect">
            <a:avLst/>
          </a:prstGeom>
          <a:solidFill>
            <a:srgbClr val="3C33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6DA671EE-E24F-49A6-8873-0F7D77486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9"/>
          <a:stretch/>
        </p:blipFill>
        <p:spPr bwMode="auto">
          <a:xfrm>
            <a:off x="11282017" y="34925"/>
            <a:ext cx="867059" cy="7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3E6E4A-BD31-4D4F-BD88-E6D9AEE3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8AD81-DDDB-4973-BCB6-4C23D6A70A50}"/>
              </a:ext>
            </a:extLst>
          </p:cNvPr>
          <p:cNvSpPr txBox="1"/>
          <p:nvPr/>
        </p:nvSpPr>
        <p:spPr>
          <a:xfrm>
            <a:off x="9655371" y="1675223"/>
            <a:ext cx="94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66D04-730C-4F37-8895-B18969B3AFEC}"/>
              </a:ext>
            </a:extLst>
          </p:cNvPr>
          <p:cNvSpPr txBox="1"/>
          <p:nvPr/>
        </p:nvSpPr>
        <p:spPr>
          <a:xfrm>
            <a:off x="9768768" y="4653863"/>
            <a:ext cx="94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7D3BA6-B81F-2DFD-0B94-F0E46156533D}"/>
              </a:ext>
            </a:extLst>
          </p:cNvPr>
          <p:cNvSpPr txBox="1"/>
          <p:nvPr/>
        </p:nvSpPr>
        <p:spPr>
          <a:xfrm>
            <a:off x="2855811" y="4265698"/>
            <a:ext cx="2382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6-zone furnace control software</a:t>
            </a:r>
          </a:p>
        </p:txBody>
      </p:sp>
    </p:spTree>
    <p:extLst>
      <p:ext uri="{BB962C8B-B14F-4D97-AF65-F5344CB8AC3E}">
        <p14:creationId xmlns:p14="http://schemas.microsoft.com/office/powerpoint/2010/main" val="3710970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77BD4-C2C6-56AE-10C8-2F79CB905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634" y="153070"/>
            <a:ext cx="9846316" cy="562788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Gas-flow &amp; pressure Control of OP-Furnaces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0ABCE-AC4F-FCA4-DED9-A7E83D1C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7</a:t>
            </a:fld>
            <a:endParaRPr lang="en-US" dirty="0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7451C85A-9A8C-6703-A224-D348A00B32CF}"/>
              </a:ext>
            </a:extLst>
          </p:cNvPr>
          <p:cNvSpPr/>
          <p:nvPr/>
        </p:nvSpPr>
        <p:spPr>
          <a:xfrm>
            <a:off x="-14416" y="859647"/>
            <a:ext cx="12206416" cy="45719"/>
          </a:xfrm>
          <a:prstGeom prst="rect">
            <a:avLst/>
          </a:prstGeom>
          <a:solidFill>
            <a:srgbClr val="3C33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" name="Picture 204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5501CFFB-9DCD-C9F0-4784-159DE7DE0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t="11863" r="12592" b="7349"/>
          <a:stretch/>
        </p:blipFill>
        <p:spPr>
          <a:xfrm rot="5400000">
            <a:off x="9507853" y="1268007"/>
            <a:ext cx="2895001" cy="2234189"/>
          </a:xfrm>
          <a:prstGeom prst="rect">
            <a:avLst/>
          </a:prstGeom>
        </p:spPr>
      </p:pic>
      <p:grpSp>
        <p:nvGrpSpPr>
          <p:cNvPr id="208" name="Group 207">
            <a:extLst>
              <a:ext uri="{FF2B5EF4-FFF2-40B4-BE49-F238E27FC236}">
                <a16:creationId xmlns:a16="http://schemas.microsoft.com/office/drawing/2014/main" id="{56306E8B-CA56-16DB-97C5-B0BF97AD6DF8}"/>
              </a:ext>
            </a:extLst>
          </p:cNvPr>
          <p:cNvGrpSpPr/>
          <p:nvPr/>
        </p:nvGrpSpPr>
        <p:grpSpPr>
          <a:xfrm>
            <a:off x="340270" y="1160528"/>
            <a:ext cx="10803587" cy="4859201"/>
            <a:chOff x="736772" y="981442"/>
            <a:chExt cx="10803587" cy="4859201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226AD470-DDD0-20E4-FD68-8FD066BB13C3}"/>
                </a:ext>
              </a:extLst>
            </p:cNvPr>
            <p:cNvGrpSpPr/>
            <p:nvPr/>
          </p:nvGrpSpPr>
          <p:grpSpPr>
            <a:xfrm>
              <a:off x="736772" y="981442"/>
              <a:ext cx="10803587" cy="4859201"/>
              <a:chOff x="736772" y="981442"/>
              <a:chExt cx="10803587" cy="4859201"/>
            </a:xfrm>
          </p:grpSpPr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C1408119-9410-820E-0779-2FA8024E2D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6772" y="981442"/>
                <a:ext cx="10718456" cy="485920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08BC31-D8B6-C2F1-1F08-CF208174E88A}"/>
                  </a:ext>
                </a:extLst>
              </p:cNvPr>
              <p:cNvSpPr txBox="1"/>
              <p:nvPr/>
            </p:nvSpPr>
            <p:spPr>
              <a:xfrm>
                <a:off x="1459437" y="2112579"/>
                <a:ext cx="11961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Gas supply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2494CD-0B87-B462-313F-AB44264379C2}"/>
                  </a:ext>
                </a:extLst>
              </p:cNvPr>
              <p:cNvSpPr txBox="1"/>
              <p:nvPr/>
            </p:nvSpPr>
            <p:spPr>
              <a:xfrm>
                <a:off x="3981921" y="3180467"/>
                <a:ext cx="119367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Flow Regulation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5 l/min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F350F40F-69B3-4F4E-3FB2-6F0C1E45C7D0}"/>
                  </a:ext>
                </a:extLst>
              </p:cNvPr>
              <p:cNvCxnSpPr/>
              <p:nvPr/>
            </p:nvCxnSpPr>
            <p:spPr>
              <a:xfrm>
                <a:off x="5175594" y="3261676"/>
                <a:ext cx="0" cy="760912"/>
              </a:xfrm>
              <a:prstGeom prst="straightConnector1">
                <a:avLst/>
              </a:prstGeom>
              <a:ln w="349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0150DF87-2241-F3C9-CDAD-17A86E38EBCF}"/>
                  </a:ext>
                </a:extLst>
              </p:cNvPr>
              <p:cNvSpPr txBox="1"/>
              <p:nvPr/>
            </p:nvSpPr>
            <p:spPr>
              <a:xfrm>
                <a:off x="10346686" y="3984844"/>
                <a:ext cx="119367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Pressure regulation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50 bar</a:t>
                </a:r>
              </a:p>
            </p:txBody>
          </p:sp>
          <p:cxnSp>
            <p:nvCxnSpPr>
              <p:cNvPr id="202" name="Straight Arrow Connector 201">
                <a:extLst>
                  <a:ext uri="{FF2B5EF4-FFF2-40B4-BE49-F238E27FC236}">
                    <a16:creationId xmlns:a16="http://schemas.microsoft.com/office/drawing/2014/main" id="{83D750C0-36C7-FD93-306A-D0312045E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90074" y="3941095"/>
                <a:ext cx="343089" cy="0"/>
              </a:xfrm>
              <a:prstGeom prst="straightConnector1">
                <a:avLst/>
              </a:prstGeom>
              <a:ln w="349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F87CBE50-23EF-8FE5-0B6B-9E6C023A219C}"/>
                </a:ext>
              </a:extLst>
            </p:cNvPr>
            <p:cNvSpPr txBox="1"/>
            <p:nvPr/>
          </p:nvSpPr>
          <p:spPr>
            <a:xfrm>
              <a:off x="5963869" y="4036359"/>
              <a:ext cx="9204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(or Renegade)</a:t>
              </a:r>
            </a:p>
          </p:txBody>
        </p: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BF080210-A67A-2813-B4A6-2F1C7AD99E96}"/>
              </a:ext>
            </a:extLst>
          </p:cNvPr>
          <p:cNvSpPr txBox="1"/>
          <p:nvPr/>
        </p:nvSpPr>
        <p:spPr>
          <a:xfrm>
            <a:off x="9948004" y="3422394"/>
            <a:ext cx="1903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Renegade furnace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2505B917-342C-F1B5-6028-C6845A22188D}"/>
              </a:ext>
            </a:extLst>
          </p:cNvPr>
          <p:cNvSpPr txBox="1"/>
          <p:nvPr/>
        </p:nvSpPr>
        <p:spPr>
          <a:xfrm>
            <a:off x="720709" y="6171684"/>
            <a:ext cx="940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Setting up a high-pressure furnace system is nothing to be fearful about</a:t>
            </a:r>
          </a:p>
        </p:txBody>
      </p:sp>
    </p:spTree>
    <p:extLst>
      <p:ext uri="{BB962C8B-B14F-4D97-AF65-F5344CB8AC3E}">
        <p14:creationId xmlns:p14="http://schemas.microsoft.com/office/powerpoint/2010/main" val="660532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FFE460-1F51-1EF1-2F74-43DE315D0BC4}"/>
              </a:ext>
            </a:extLst>
          </p:cNvPr>
          <p:cNvGrpSpPr/>
          <p:nvPr/>
        </p:nvGrpSpPr>
        <p:grpSpPr>
          <a:xfrm>
            <a:off x="-131945" y="1027499"/>
            <a:ext cx="9491664" cy="4507992"/>
            <a:chOff x="1350168" y="1304925"/>
            <a:chExt cx="9491664" cy="4507992"/>
          </a:xfrm>
        </p:grpSpPr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AE8722EA-7637-0CF1-1308-A01B0FE06AE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73901643"/>
                </p:ext>
              </p:extLst>
            </p:nvPr>
          </p:nvGraphicFramePr>
          <p:xfrm>
            <a:off x="1350168" y="1304925"/>
            <a:ext cx="9491664" cy="45079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9A89C32-2875-2EEA-E546-042EC1022F2F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477108"/>
              <a:ext cx="0" cy="352571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C28CD8E-935D-0C65-B4C5-438494732E4F}"/>
                </a:ext>
              </a:extLst>
            </p:cNvPr>
            <p:cNvCxnSpPr/>
            <p:nvPr/>
          </p:nvCxnSpPr>
          <p:spPr>
            <a:xfrm>
              <a:off x="5356415" y="4338290"/>
              <a:ext cx="73429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40B1A0-2E4B-330C-7169-4F29BA2649F8}"/>
                </a:ext>
              </a:extLst>
            </p:cNvPr>
            <p:cNvSpPr txBox="1"/>
            <p:nvPr/>
          </p:nvSpPr>
          <p:spPr>
            <a:xfrm>
              <a:off x="3657584" y="4101957"/>
              <a:ext cx="17955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Furnace Thermocouples recalibrated August 2019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4E3B42-4EEC-EC1C-AC6A-44C68551C5AB}"/>
                </a:ext>
              </a:extLst>
            </p:cNvPr>
            <p:cNvCxnSpPr>
              <a:cxnSpLocks/>
            </p:cNvCxnSpPr>
            <p:nvPr/>
          </p:nvCxnSpPr>
          <p:spPr>
            <a:xfrm>
              <a:off x="8961710" y="1477108"/>
              <a:ext cx="0" cy="352571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4B96EED-3C8D-A86D-8D49-DDEE0ECA669C}"/>
                </a:ext>
              </a:extLst>
            </p:cNvPr>
            <p:cNvSpPr txBox="1"/>
            <p:nvPr/>
          </p:nvSpPr>
          <p:spPr>
            <a:xfrm>
              <a:off x="7033410" y="2626824"/>
              <a:ext cx="17955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Furnace program upgraded January 2022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2501530-0F5A-07F3-876D-23D4E98BB2FC}"/>
                </a:ext>
              </a:extLst>
            </p:cNvPr>
            <p:cNvCxnSpPr>
              <a:cxnSpLocks/>
            </p:cNvCxnSpPr>
            <p:nvPr/>
          </p:nvCxnSpPr>
          <p:spPr>
            <a:xfrm>
              <a:off x="8209827" y="2833253"/>
              <a:ext cx="73429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07E336E-B930-8E41-A581-2D6B2F89786B}"/>
                </a:ext>
              </a:extLst>
            </p:cNvPr>
            <p:cNvSpPr txBox="1"/>
            <p:nvPr/>
          </p:nvSpPr>
          <p:spPr>
            <a:xfrm>
              <a:off x="6558990" y="4342114"/>
              <a:ext cx="1930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Low Je caused by damaged furnace heating elements 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64BBD60-72E0-A6DB-6B7F-22EC05817B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9852" y="4039501"/>
              <a:ext cx="0" cy="3575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9F8CBD6-BB64-3E2B-4EE5-DD9D89DAEE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91493" y="4522351"/>
              <a:ext cx="221196" cy="1308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11759E3-62E9-9D3F-114C-4D0E8A69B2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91563" y="4323846"/>
              <a:ext cx="221126" cy="117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FC8D3C7-0EBC-9DD0-0A53-A2976C9F1E35}"/>
                </a:ext>
              </a:extLst>
            </p:cNvPr>
            <p:cNvSpPr txBox="1"/>
            <p:nvPr/>
          </p:nvSpPr>
          <p:spPr>
            <a:xfrm>
              <a:off x="9340994" y="4158153"/>
              <a:ext cx="12368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Low Je caused by furnace wiring issue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A3D5BA1-B073-DAE9-2E86-A0703ED2CE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4465" y="3759381"/>
              <a:ext cx="318224" cy="1698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7633EF-E86D-4911-A9C7-C22DB9D11F13}"/>
                </a:ext>
              </a:extLst>
            </p:cNvPr>
            <p:cNvSpPr txBox="1"/>
            <p:nvPr/>
          </p:nvSpPr>
          <p:spPr>
            <a:xfrm>
              <a:off x="9332023" y="3341327"/>
              <a:ext cx="1130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Low Je caused by furnace losing power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AA96E12-4DE1-1CAD-0341-AD7AC13E4BC2}"/>
                </a:ext>
              </a:extLst>
            </p:cNvPr>
            <p:cNvSpPr txBox="1"/>
            <p:nvPr/>
          </p:nvSpPr>
          <p:spPr>
            <a:xfrm>
              <a:off x="9331912" y="2496653"/>
              <a:ext cx="12368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Low Je caused by furnace wiring issue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B68A493-1647-935C-4769-7AA94ECE2C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31449" y="2615751"/>
              <a:ext cx="181240" cy="1010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883A1FE-6991-4750-A800-CF60BC17CE5F}"/>
              </a:ext>
            </a:extLst>
          </p:cNvPr>
          <p:cNvSpPr txBox="1"/>
          <p:nvPr/>
        </p:nvSpPr>
        <p:spPr>
          <a:xfrm>
            <a:off x="9086618" y="1385231"/>
            <a:ext cx="29890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Witness samples heat treated after addition of baffle tube and thermocouple recalibration have consistent, </a:t>
            </a:r>
            <a:r>
              <a:rPr lang="en-US" sz="2000" b="1" dirty="0"/>
              <a:t>high </a:t>
            </a:r>
            <a:r>
              <a:rPr lang="en-US" sz="2000" b="1" i="1" dirty="0"/>
              <a:t>J</a:t>
            </a:r>
            <a:r>
              <a:rPr lang="en-US" sz="2000" b="1" i="1" baseline="-25000" dirty="0"/>
              <a:t>e</a:t>
            </a:r>
            <a:r>
              <a:rPr lang="en-US" sz="2000" b="1" dirty="0"/>
              <a:t> of around 950 A/mm</a:t>
            </a:r>
            <a:r>
              <a:rPr lang="en-US" sz="2000" b="1" baseline="30000" dirty="0"/>
              <a:t>2</a:t>
            </a:r>
            <a:r>
              <a:rPr lang="en-US" sz="2000" b="1" dirty="0"/>
              <a:t> +/- 50 A /mm</a:t>
            </a:r>
            <a:r>
              <a:rPr lang="en-US" sz="2000" b="1" baseline="30000" dirty="0"/>
              <a:t>2</a:t>
            </a:r>
            <a:r>
              <a:rPr lang="en-US" sz="2000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Results from heat treatment run with upgraded program suggest further improvements to witness sample </a:t>
            </a:r>
            <a:r>
              <a:rPr lang="en-US" sz="2000" i="1" dirty="0"/>
              <a:t>J</a:t>
            </a:r>
            <a:r>
              <a:rPr lang="en-US" sz="2000" i="1" baseline="-25000" dirty="0"/>
              <a:t>e</a:t>
            </a:r>
            <a:r>
              <a:rPr lang="en-US" sz="2000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89D2D3-A1C8-44DC-B863-F95E42007AF3}"/>
              </a:ext>
            </a:extLst>
          </p:cNvPr>
          <p:cNvSpPr txBox="1"/>
          <p:nvPr/>
        </p:nvSpPr>
        <p:spPr>
          <a:xfrm>
            <a:off x="327619" y="5266623"/>
            <a:ext cx="8572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 showing the </a:t>
            </a:r>
            <a:r>
              <a:rPr lang="en-US" i="1" dirty="0"/>
              <a:t>J</a:t>
            </a:r>
            <a:r>
              <a:rPr lang="en-US" i="1" baseline="-25000" dirty="0"/>
              <a:t>e</a:t>
            </a:r>
            <a:r>
              <a:rPr lang="en-US" baseline="-25000" dirty="0"/>
              <a:t> </a:t>
            </a:r>
            <a:r>
              <a:rPr lang="en-US" dirty="0"/>
              <a:t>of pmm160301 witness samples vs the date of their heat treatment. Data points of the same shape and color were heat treated together. </a:t>
            </a:r>
            <a:endParaRPr lang="en-US" baseline="-250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F5B09BB-6EAE-BA41-B093-042A3D95A497}"/>
              </a:ext>
            </a:extLst>
          </p:cNvPr>
          <p:cNvSpPr txBox="1">
            <a:spLocks/>
          </p:cNvSpPr>
          <p:nvPr/>
        </p:nvSpPr>
        <p:spPr>
          <a:xfrm>
            <a:off x="603550" y="197830"/>
            <a:ext cx="10984900" cy="508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Furnace Modifications Have Improved Conductor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2800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Consistency  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CDD9EEB1-276A-4C30-96A4-AD172FC84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9"/>
          <a:stretch/>
        </p:blipFill>
        <p:spPr bwMode="auto">
          <a:xfrm>
            <a:off x="11282017" y="34925"/>
            <a:ext cx="867059" cy="7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D8C42CC-FAA2-4252-AB32-1EE83A917622}"/>
              </a:ext>
            </a:extLst>
          </p:cNvPr>
          <p:cNvSpPr/>
          <p:nvPr/>
        </p:nvSpPr>
        <p:spPr>
          <a:xfrm>
            <a:off x="0" y="831079"/>
            <a:ext cx="12206416" cy="45719"/>
          </a:xfrm>
          <a:prstGeom prst="rect">
            <a:avLst/>
          </a:prstGeom>
          <a:solidFill>
            <a:srgbClr val="3C33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DA1B53C-47B6-4BA0-B31D-5F8A0144C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8</a:t>
            </a:fld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E089F1-A4A3-4E94-B638-CED45A21D11A}"/>
              </a:ext>
            </a:extLst>
          </p:cNvPr>
          <p:cNvCxnSpPr>
            <a:cxnSpLocks/>
          </p:cNvCxnSpPr>
          <p:nvPr/>
        </p:nvCxnSpPr>
        <p:spPr>
          <a:xfrm flipH="1" flipV="1">
            <a:off x="8855102" y="1648861"/>
            <a:ext cx="481196" cy="13789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74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93FB8-267F-3B99-759F-43D5257FC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" y="1"/>
            <a:ext cx="11344200" cy="932723"/>
          </a:xfrm>
        </p:spPr>
        <p:txBody>
          <a:bodyPr/>
          <a:lstStyle/>
          <a:p>
            <a:r>
              <a:rPr lang="en-US" dirty="0"/>
              <a:t>Renegade Furnace Update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B4650-9A99-24F5-0475-9078B42AF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3" y="1245326"/>
            <a:ext cx="9030789" cy="53716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furnace has seen full pressure and a step-wise increase of temperature at pressure</a:t>
            </a:r>
          </a:p>
          <a:p>
            <a:pPr lvl="1"/>
            <a:r>
              <a:rPr lang="en-US" dirty="0"/>
              <a:t>@ 600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r>
              <a:rPr lang="en-US" dirty="0"/>
              <a:t>C &amp; 600 PSI we found a higher-than-expected surface temperature, opened the top flange, and found that the interface insulation had degraded. </a:t>
            </a:r>
          </a:p>
          <a:p>
            <a:pPr lvl="2"/>
            <a:r>
              <a:rPr lang="en-US" dirty="0"/>
              <a:t>We replaced this with the denser insulation that is used around the heating elements</a:t>
            </a:r>
          </a:p>
          <a:p>
            <a:pPr lvl="1"/>
            <a:r>
              <a:rPr lang="en-US" dirty="0"/>
              <a:t>On further operation 2 fuses opened and it was found that the insulation around the heater leads had failed, damaging some of them.</a:t>
            </a:r>
          </a:p>
          <a:p>
            <a:pPr lvl="2"/>
            <a:r>
              <a:rPr lang="en-US" dirty="0"/>
              <a:t>We contacted the heater manufacturer, and they provided a guaranteed repair and the addition of insulators bonded into the ceramic heater. </a:t>
            </a:r>
          </a:p>
          <a:p>
            <a:pPr lvl="1"/>
            <a:r>
              <a:rPr lang="en-US" dirty="0"/>
              <a:t>We are re-assembling the system with an agreed lift-plan to account for the improved yet more delicate insulation.</a:t>
            </a:r>
          </a:p>
          <a:p>
            <a:pPr lvl="1"/>
            <a:r>
              <a:rPr lang="en-US" dirty="0"/>
              <a:t>The system will then be dried-out, and the commissioning will continue toward full pressure and temperature.</a:t>
            </a:r>
          </a:p>
          <a:p>
            <a:pPr lvl="1"/>
            <a:r>
              <a:rPr lang="en-US" dirty="0"/>
              <a:t>This will be followed by PID tuning and evaluation runs on the dummy-CCT mandrel with short samples.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B88E99-5BE0-71C1-6588-5A942B2A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2B322A-C38C-25E8-2838-918D4CDC5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02"/>
          <a:stretch/>
        </p:blipFill>
        <p:spPr>
          <a:xfrm rot="16200000">
            <a:off x="8074198" y="2953433"/>
            <a:ext cx="5371646" cy="21644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87C07A-56F3-7AB0-3B7A-D339DB915AC8}"/>
              </a:ext>
            </a:extLst>
          </p:cNvPr>
          <p:cNvSpPr/>
          <p:nvPr/>
        </p:nvSpPr>
        <p:spPr>
          <a:xfrm>
            <a:off x="-19221" y="871765"/>
            <a:ext cx="12201621" cy="60959"/>
          </a:xfrm>
          <a:prstGeom prst="rect">
            <a:avLst/>
          </a:prstGeom>
          <a:solidFill>
            <a:srgbClr val="3C33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3441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43007</TotalTime>
  <Words>1258</Words>
  <Application>Microsoft Office PowerPoint</Application>
  <PresentationFormat>Widescreen</PresentationFormat>
  <Paragraphs>183</Paragraphs>
  <Slides>15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</vt:lpstr>
      <vt:lpstr>Arial </vt:lpstr>
      <vt:lpstr>Calibri</vt:lpstr>
      <vt:lpstr>Calibri Light</vt:lpstr>
      <vt:lpstr>Cambria Math</vt:lpstr>
      <vt:lpstr>Helvetica</vt:lpstr>
      <vt:lpstr>1_Office Theme</vt:lpstr>
      <vt:lpstr>Bi-2212 Overpressure Processing Furnaces</vt:lpstr>
      <vt:lpstr>Why Bi-2212 for High Field Magnets</vt:lpstr>
      <vt:lpstr>Postmortems are a Valuable Tool (Pup-9)</vt:lpstr>
      <vt:lpstr>Pup-10 Postmortem</vt:lpstr>
      <vt:lpstr>OPHT of 17-Strand LBNL Rutherford Cable for Transverse Pressure Tests A. Kario, Twente University </vt:lpstr>
      <vt:lpstr>PowerPoint Presentation</vt:lpstr>
      <vt:lpstr>Gas-flow &amp; pressure Control of OP-Furnaces</vt:lpstr>
      <vt:lpstr>PowerPoint Presentation</vt:lpstr>
      <vt:lpstr>Renegade Furnace Update</vt:lpstr>
      <vt:lpstr>Renegade Heater Leads</vt:lpstr>
      <vt:lpstr>Back Pressure Regulator Replacement with Improved Technology</vt:lpstr>
      <vt:lpstr>Thank You!</vt:lpstr>
      <vt:lpstr>Extra slides</vt:lpstr>
      <vt:lpstr>Double-Pup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Outstanding Proposals</dc:title>
  <dc:creator>Ulf Trociewitz</dc:creator>
  <cp:lastModifiedBy>Daniel Davis</cp:lastModifiedBy>
  <cp:revision>150</cp:revision>
  <cp:lastPrinted>2022-02-10T18:45:27Z</cp:lastPrinted>
  <dcterms:created xsi:type="dcterms:W3CDTF">2021-07-12T17:02:33Z</dcterms:created>
  <dcterms:modified xsi:type="dcterms:W3CDTF">2023-03-22T12:18:04Z</dcterms:modified>
</cp:coreProperties>
</file>