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9"/>
  </p:notesMasterIdLst>
  <p:handoutMasterIdLst>
    <p:handoutMasterId r:id="rId20"/>
  </p:handoutMasterIdLst>
  <p:sldIdLst>
    <p:sldId id="256" r:id="rId2"/>
    <p:sldId id="799" r:id="rId3"/>
    <p:sldId id="785" r:id="rId4"/>
    <p:sldId id="788" r:id="rId5"/>
    <p:sldId id="789" r:id="rId6"/>
    <p:sldId id="790" r:id="rId7"/>
    <p:sldId id="791" r:id="rId8"/>
    <p:sldId id="792" r:id="rId9"/>
    <p:sldId id="787" r:id="rId10"/>
    <p:sldId id="794" r:id="rId11"/>
    <p:sldId id="793" r:id="rId12"/>
    <p:sldId id="264" r:id="rId13"/>
    <p:sldId id="796" r:id="rId14"/>
    <p:sldId id="797" r:id="rId15"/>
    <p:sldId id="798" r:id="rId16"/>
    <p:sldId id="775" r:id="rId17"/>
    <p:sldId id="800"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FFFF"/>
    <a:srgbClr val="072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6"/>
    <p:restoredTop sz="94674"/>
  </p:normalViewPr>
  <p:slideViewPr>
    <p:cSldViewPr snapToGrid="0" snapToObjects="1">
      <p:cViewPr varScale="1">
        <p:scale>
          <a:sx n="53" d="100"/>
          <a:sy n="53" d="100"/>
        </p:scale>
        <p:origin x="678"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4A44D-F9FB-F341-B4CB-D8DF2408A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EE71D3-F16E-C74A-B850-2EBECCB97E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78E4D7-26F9-5244-A705-35723188DE87}" type="datetimeFigureOut">
              <a:rPr lang="en-US" smtClean="0"/>
              <a:t>3/22/2023</a:t>
            </a:fld>
            <a:endParaRPr lang="en-US"/>
          </a:p>
        </p:txBody>
      </p:sp>
      <p:sp>
        <p:nvSpPr>
          <p:cNvPr id="4" name="Footer Placeholder 3">
            <a:extLst>
              <a:ext uri="{FF2B5EF4-FFF2-40B4-BE49-F238E27FC236}">
                <a16:creationId xmlns:a16="http://schemas.microsoft.com/office/drawing/2014/main" id="{59B42848-1C1B-3C47-B06A-D6323FB4D1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15902C-9A6D-9449-A842-0E9EEAB4E0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A1B12-0D4C-8748-A5BF-F4746E4F220E}" type="slidenum">
              <a:rPr lang="en-US" smtClean="0"/>
              <a:t>‹#›</a:t>
            </a:fld>
            <a:endParaRPr lang="en-US"/>
          </a:p>
        </p:txBody>
      </p:sp>
    </p:spTree>
    <p:extLst>
      <p:ext uri="{BB962C8B-B14F-4D97-AF65-F5344CB8AC3E}">
        <p14:creationId xmlns:p14="http://schemas.microsoft.com/office/powerpoint/2010/main" val="3464524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8" name="Shape 10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9" name="Shape 10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Calibri"/>
      </a:defRPr>
    </a:lvl1pPr>
    <a:lvl2pPr indent="228600" latinLnBrk="0">
      <a:defRPr sz="2400">
        <a:latin typeface="+mn-lt"/>
        <a:ea typeface="+mn-ea"/>
        <a:cs typeface="+mn-cs"/>
        <a:sym typeface="Calibri"/>
      </a:defRPr>
    </a:lvl2pPr>
    <a:lvl3pPr indent="457200" latinLnBrk="0">
      <a:defRPr sz="2400">
        <a:latin typeface="+mn-lt"/>
        <a:ea typeface="+mn-ea"/>
        <a:cs typeface="+mn-cs"/>
        <a:sym typeface="Calibri"/>
      </a:defRPr>
    </a:lvl3pPr>
    <a:lvl4pPr indent="685800" latinLnBrk="0">
      <a:defRPr sz="2400">
        <a:latin typeface="+mn-lt"/>
        <a:ea typeface="+mn-ea"/>
        <a:cs typeface="+mn-cs"/>
        <a:sym typeface="Calibri"/>
      </a:defRPr>
    </a:lvl4pPr>
    <a:lvl5pPr indent="914400" latinLnBrk="0">
      <a:defRPr sz="2400">
        <a:latin typeface="+mn-lt"/>
        <a:ea typeface="+mn-ea"/>
        <a:cs typeface="+mn-cs"/>
        <a:sym typeface="Calibri"/>
      </a:defRPr>
    </a:lvl5pPr>
    <a:lvl6pPr indent="1143000" latinLnBrk="0">
      <a:defRPr sz="2400">
        <a:latin typeface="+mn-lt"/>
        <a:ea typeface="+mn-ea"/>
        <a:cs typeface="+mn-cs"/>
        <a:sym typeface="Calibri"/>
      </a:defRPr>
    </a:lvl6pPr>
    <a:lvl7pPr indent="1371600" latinLnBrk="0">
      <a:defRPr sz="2400">
        <a:latin typeface="+mn-lt"/>
        <a:ea typeface="+mn-ea"/>
        <a:cs typeface="+mn-cs"/>
        <a:sym typeface="Calibri"/>
      </a:defRPr>
    </a:lvl7pPr>
    <a:lvl8pPr indent="1600200" latinLnBrk="0">
      <a:defRPr sz="2400">
        <a:latin typeface="+mn-lt"/>
        <a:ea typeface="+mn-ea"/>
        <a:cs typeface="+mn-cs"/>
        <a:sym typeface="Calibri"/>
      </a:defRPr>
    </a:lvl8pPr>
    <a:lvl9pPr indent="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1963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91" name="Group"/>
          <p:cNvGrpSpPr/>
          <p:nvPr/>
        </p:nvGrpSpPr>
        <p:grpSpPr>
          <a:xfrm>
            <a:off x="2730559" y="-285258"/>
            <a:ext cx="18896263" cy="14275987"/>
            <a:chOff x="0" y="0"/>
            <a:chExt cx="18896262" cy="14275986"/>
          </a:xfrm>
        </p:grpSpPr>
        <p:grpSp>
          <p:nvGrpSpPr>
            <p:cNvPr id="67" name="Group"/>
            <p:cNvGrpSpPr/>
            <p:nvPr/>
          </p:nvGrpSpPr>
          <p:grpSpPr>
            <a:xfrm>
              <a:off x="1253052" y="14031754"/>
              <a:ext cx="16435735" cy="244233"/>
              <a:chOff x="0" y="0"/>
              <a:chExt cx="16435735" cy="244231"/>
            </a:xfrm>
          </p:grpSpPr>
          <p:sp>
            <p:nvSpPr>
              <p:cNvPr id="59"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0"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63" name="Group"/>
              <p:cNvGrpSpPr/>
              <p:nvPr/>
            </p:nvGrpSpPr>
            <p:grpSpPr>
              <a:xfrm>
                <a:off x="10494388" y="0"/>
                <a:ext cx="914404" cy="244232"/>
                <a:chOff x="0" y="0"/>
                <a:chExt cx="914403" cy="244231"/>
              </a:xfrm>
            </p:grpSpPr>
            <p:sp>
              <p:nvSpPr>
                <p:cNvPr id="61"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2"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66" name="Group"/>
              <p:cNvGrpSpPr/>
              <p:nvPr/>
            </p:nvGrpSpPr>
            <p:grpSpPr>
              <a:xfrm>
                <a:off x="5007986" y="0"/>
                <a:ext cx="914404" cy="244232"/>
                <a:chOff x="0" y="0"/>
                <a:chExt cx="914403" cy="244231"/>
              </a:xfrm>
            </p:grpSpPr>
            <p:sp>
              <p:nvSpPr>
                <p:cNvPr id="64"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5"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76" name="Group"/>
            <p:cNvGrpSpPr/>
            <p:nvPr/>
          </p:nvGrpSpPr>
          <p:grpSpPr>
            <a:xfrm>
              <a:off x="1253052" y="0"/>
              <a:ext cx="16435735" cy="244233"/>
              <a:chOff x="0" y="0"/>
              <a:chExt cx="16435735" cy="244231"/>
            </a:xfrm>
          </p:grpSpPr>
          <p:sp>
            <p:nvSpPr>
              <p:cNvPr id="68"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9"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72" name="Group"/>
              <p:cNvGrpSpPr/>
              <p:nvPr/>
            </p:nvGrpSpPr>
            <p:grpSpPr>
              <a:xfrm>
                <a:off x="10494388" y="0"/>
                <a:ext cx="914404" cy="244232"/>
                <a:chOff x="0" y="0"/>
                <a:chExt cx="914403" cy="244231"/>
              </a:xfrm>
            </p:grpSpPr>
            <p:sp>
              <p:nvSpPr>
                <p:cNvPr id="70"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1"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75" name="Group"/>
              <p:cNvGrpSpPr/>
              <p:nvPr/>
            </p:nvGrpSpPr>
            <p:grpSpPr>
              <a:xfrm>
                <a:off x="5007986" y="0"/>
                <a:ext cx="914404" cy="244232"/>
                <a:chOff x="0" y="0"/>
                <a:chExt cx="914403" cy="244231"/>
              </a:xfrm>
            </p:grpSpPr>
            <p:sp>
              <p:nvSpPr>
                <p:cNvPr id="73"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4"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83" name="Group"/>
            <p:cNvGrpSpPr/>
            <p:nvPr/>
          </p:nvGrpSpPr>
          <p:grpSpPr>
            <a:xfrm>
              <a:off x="0" y="2570118"/>
              <a:ext cx="245504" cy="10058272"/>
              <a:chOff x="0" y="-1"/>
              <a:chExt cx="245503" cy="10058271"/>
            </a:xfrm>
          </p:grpSpPr>
          <p:sp>
            <p:nvSpPr>
              <p:cNvPr id="77"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8"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9"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0"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1"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2"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90" name="Group"/>
            <p:cNvGrpSpPr/>
            <p:nvPr/>
          </p:nvGrpSpPr>
          <p:grpSpPr>
            <a:xfrm>
              <a:off x="18650759" y="2570118"/>
              <a:ext cx="245504" cy="10058272"/>
              <a:chOff x="0" y="-1"/>
              <a:chExt cx="245503" cy="10058271"/>
            </a:xfrm>
          </p:grpSpPr>
          <p:sp>
            <p:nvSpPr>
              <p:cNvPr id="84"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5"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6"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7"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8"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9"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sp>
        <p:nvSpPr>
          <p:cNvPr id="92" name="Rectangle"/>
          <p:cNvSpPr/>
          <p:nvPr/>
        </p:nvSpPr>
        <p:spPr>
          <a:xfrm>
            <a:off x="3048919" y="12647548"/>
            <a:ext cx="21387918"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a:p>
        </p:txBody>
      </p:sp>
      <p:pic>
        <p:nvPicPr>
          <p:cNvPr id="93" name="RGB_White-Seal_White-Mark_SC_Horizontal–400dpi.png" descr="RGB_White-Seal_White-Mark_SC_Horizontal–400dpi.png"/>
          <p:cNvPicPr>
            <a:picLocks noChangeAspect="1"/>
          </p:cNvPicPr>
          <p:nvPr/>
        </p:nvPicPr>
        <p:blipFill>
          <a:blip r:embed="rId2"/>
          <a:stretch>
            <a:fillRect/>
          </a:stretch>
        </p:blipFill>
        <p:spPr>
          <a:xfrm>
            <a:off x="3381285" y="12915720"/>
            <a:ext cx="3140938" cy="527230"/>
          </a:xfrm>
          <a:prstGeom prst="rect">
            <a:avLst/>
          </a:prstGeom>
          <a:ln w="12700">
            <a:miter lim="400000"/>
          </a:ln>
        </p:spPr>
      </p:pic>
      <p:pic>
        <p:nvPicPr>
          <p:cNvPr id="94" name="20160714_001-2-Edit_blueppt.jpg" descr="20160714_001-2-Edit_blu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80625" y="-1"/>
            <a:ext cx="24518542" cy="16929506"/>
          </a:xfrm>
          <a:prstGeom prst="rect">
            <a:avLst/>
          </a:prstGeom>
          <a:ln w="12700">
            <a:miter lim="400000"/>
          </a:ln>
        </p:spPr>
      </p:pic>
      <p:sp>
        <p:nvSpPr>
          <p:cNvPr id="95" name="Rectangle"/>
          <p:cNvSpPr/>
          <p:nvPr/>
        </p:nvSpPr>
        <p:spPr>
          <a:xfrm>
            <a:off x="-53758" y="9783877"/>
            <a:ext cx="24491516" cy="3937828"/>
          </a:xfrm>
          <a:prstGeom prst="rect">
            <a:avLst/>
          </a:prstGeom>
          <a:gradFill>
            <a:gsLst>
              <a:gs pos="0">
                <a:srgbClr val="1F497D">
                  <a:alpha val="61000"/>
                </a:srgbClr>
              </a:gs>
              <a:gs pos="100000">
                <a:schemeClr val="accent3">
                  <a:alpha val="0"/>
                </a:schemeClr>
              </a:gs>
            </a:gsLst>
            <a:lin ang="16200000"/>
          </a:gradFill>
          <a:ln w="12700">
            <a:miter lim="400000"/>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96" name="Body Level One…"/>
          <p:cNvSpPr txBox="1">
            <a:spLocks noGrp="1"/>
          </p:cNvSpPr>
          <p:nvPr>
            <p:ph type="body" sz="quarter" idx="1"/>
          </p:nvPr>
        </p:nvSpPr>
        <p:spPr>
          <a:xfrm>
            <a:off x="3965578" y="9783877"/>
            <a:ext cx="16452852" cy="1610107"/>
          </a:xfrm>
          <a:prstGeom prst="rect">
            <a:avLst/>
          </a:prstGeom>
        </p:spPr>
        <p:txBody>
          <a:bodyPr anchor="b"/>
          <a:lstStyle>
            <a:lvl1pPr marL="0" indent="0" algn="ctr">
              <a:buSzTx/>
              <a:buFontTx/>
              <a:buNone/>
              <a:defRPr sz="4800">
                <a:solidFill>
                  <a:srgbClr val="FFFFFF"/>
                </a:solidFill>
                <a:latin typeface="Franklin Gothic Book"/>
                <a:ea typeface="Franklin Gothic Book"/>
                <a:cs typeface="Franklin Gothic Book"/>
                <a:sym typeface="Franklin Gothic Book"/>
              </a:defRPr>
            </a:lvl1pPr>
            <a:lvl2pPr marL="0" indent="0" algn="ctr">
              <a:buSzTx/>
              <a:buFontTx/>
              <a:buNone/>
              <a:defRPr sz="4800">
                <a:solidFill>
                  <a:srgbClr val="FFFFFF"/>
                </a:solidFill>
                <a:latin typeface="Franklin Gothic Book"/>
                <a:ea typeface="Franklin Gothic Book"/>
                <a:cs typeface="Franklin Gothic Book"/>
                <a:sym typeface="Franklin Gothic Book"/>
              </a:defRPr>
            </a:lvl2pPr>
            <a:lvl3pPr marL="0" indent="0" algn="ctr">
              <a:buSzTx/>
              <a:buFontTx/>
              <a:buNone/>
              <a:defRPr sz="4800">
                <a:solidFill>
                  <a:srgbClr val="FFFFFF"/>
                </a:solidFill>
                <a:latin typeface="Franklin Gothic Book"/>
                <a:ea typeface="Franklin Gothic Book"/>
                <a:cs typeface="Franklin Gothic Book"/>
                <a:sym typeface="Franklin Gothic Book"/>
              </a:defRPr>
            </a:lvl3pPr>
            <a:lvl4pPr marL="0" indent="0" algn="ctr">
              <a:buSzTx/>
              <a:buFontTx/>
              <a:buNone/>
              <a:defRPr sz="4800">
                <a:solidFill>
                  <a:srgbClr val="FFFFFF"/>
                </a:solidFill>
                <a:latin typeface="Franklin Gothic Book"/>
                <a:ea typeface="Franklin Gothic Book"/>
                <a:cs typeface="Franklin Gothic Book"/>
                <a:sym typeface="Franklin Gothic Book"/>
              </a:defRPr>
            </a:lvl4pPr>
            <a:lvl5pPr marL="0" indent="0" algn="ctr">
              <a:buSzTx/>
              <a:buFontTx/>
              <a:buNone/>
              <a:defRPr sz="4800">
                <a:solidFill>
                  <a:srgbClr val="FFFFFF"/>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97" name="Rectangle"/>
          <p:cNvSpPr/>
          <p:nvPr/>
        </p:nvSpPr>
        <p:spPr>
          <a:xfrm>
            <a:off x="-53758" y="4367615"/>
            <a:ext cx="24491516" cy="4367618"/>
          </a:xfrm>
          <a:prstGeom prst="rect">
            <a:avLst/>
          </a:prstGeom>
          <a:solidFill>
            <a:srgbClr val="00395A">
              <a:alpha val="90000"/>
            </a:srgbClr>
          </a:solidFill>
          <a:ln w="12700">
            <a:solidFill>
              <a:srgbClr val="4A7EBB"/>
            </a:solidFill>
          </a:ln>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98" name="Rectangle"/>
          <p:cNvSpPr>
            <a:spLocks noGrp="1"/>
          </p:cNvSpPr>
          <p:nvPr>
            <p:ph type="body" sz="half" idx="13"/>
          </p:nvPr>
        </p:nvSpPr>
        <p:spPr>
          <a:xfrm>
            <a:off x="4725" y="5077962"/>
            <a:ext cx="24374552" cy="3149602"/>
          </a:xfrm>
          <a:prstGeom prst="rect">
            <a:avLst/>
          </a:prstGeom>
        </p:spPr>
        <p:txBody>
          <a:bodyPr anchor="ctr"/>
          <a:lstStyle/>
          <a:p>
            <a:pPr marL="124324" indent="-124324">
              <a:defRPr sz="4800"/>
            </a:pPr>
            <a:endParaRPr/>
          </a:p>
        </p:txBody>
      </p:sp>
      <p:pic>
        <p:nvPicPr>
          <p:cNvPr id="99" name="image3.png" descr="image3.png"/>
          <p:cNvPicPr>
            <a:picLocks noChangeAspect="1"/>
          </p:cNvPicPr>
          <p:nvPr/>
        </p:nvPicPr>
        <p:blipFill>
          <a:blip r:embed="rId4"/>
          <a:stretch>
            <a:fillRect/>
          </a:stretch>
        </p:blipFill>
        <p:spPr>
          <a:xfrm>
            <a:off x="196308" y="143041"/>
            <a:ext cx="5684676" cy="2040801"/>
          </a:xfrm>
          <a:prstGeom prst="rect">
            <a:avLst/>
          </a:prstGeom>
          <a:ln w="12700">
            <a:miter lim="400000"/>
          </a:ln>
        </p:spPr>
      </p:pic>
      <p:sp>
        <p:nvSpPr>
          <p:cNvPr id="100" name="Slide Number"/>
          <p:cNvSpPr txBox="1">
            <a:spLocks noGrp="1"/>
          </p:cNvSpPr>
          <p:nvPr>
            <p:ph type="sldNum" sz="quarter" idx="2"/>
          </p:nvPr>
        </p:nvSpPr>
        <p:spPr>
          <a:xfrm>
            <a:off x="15670591" y="12481561"/>
            <a:ext cx="483809" cy="462279"/>
          </a:xfrm>
          <a:prstGeom prst="rect">
            <a:avLst/>
          </a:prstGeom>
        </p:spPr>
        <p:txBody>
          <a:bodyPr/>
          <a:lstStyle>
            <a:lvl1pPr>
              <a:defRPr>
                <a:solidFill>
                  <a:srgbClr val="89898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9" name="Body Level One…"/>
          <p:cNvSpPr txBox="1">
            <a:spLocks noGrp="1"/>
          </p:cNvSpPr>
          <p:nvPr>
            <p:ph type="body" idx="1" hasCustomPrompt="1"/>
          </p:nvPr>
        </p:nvSpPr>
        <p:spPr>
          <a:prstGeom prst="rect">
            <a:avLst/>
          </a:prstGeom>
        </p:spPr>
        <p:txBody>
          <a:bodyPr>
            <a:normAutofit/>
          </a:bodyPr>
          <a:lstStyle>
            <a:lvl1pPr indent="-522000">
              <a:defRPr sz="6000"/>
            </a:lvl1pPr>
            <a:lvl2pPr marL="977648" indent="-520448">
              <a:buFont typeface="Wingdings" panose="05000000000000000000" pitchFamily="2" charset="2"/>
              <a:buChar char="§"/>
              <a:defRPr sz="5400"/>
            </a:lvl2pPr>
            <a:lvl3pPr>
              <a:defRPr sz="4800"/>
            </a:lvl3pPr>
            <a:lvl4pPr marL="1754777" indent="-522000">
              <a:buFont typeface="Wingdings" panose="05000000000000000000" pitchFamily="2" charset="2"/>
              <a:buChar char="§"/>
              <a:defRPr sz="4400"/>
            </a:lvl4pPr>
            <a:lvl5pPr marL="2281428" indent="-452628">
              <a:buFont typeface="Arial" panose="020B0604020202020204" pitchFamily="34" charset="0"/>
              <a:buChar char="•"/>
              <a:defRPr sz="4400"/>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 name="Footer Placeholder 1">
            <a:extLst>
              <a:ext uri="{FF2B5EF4-FFF2-40B4-BE49-F238E27FC236}">
                <a16:creationId xmlns:a16="http://schemas.microsoft.com/office/drawing/2014/main" id="{994E1FD9-5A01-6048-A7ED-2AFE9F4960F9}"/>
              </a:ext>
            </a:extLst>
          </p:cNvPr>
          <p:cNvSpPr>
            <a:spLocks noGrp="1"/>
          </p:cNvSpPr>
          <p:nvPr>
            <p:ph type="ftr" sz="quarter" idx="10"/>
          </p:nvPr>
        </p:nvSpPr>
        <p:spPr>
          <a:xfrm>
            <a:off x="8077200" y="12712700"/>
            <a:ext cx="8229600" cy="730250"/>
          </a:xfrm>
          <a:prstGeom prst="rect">
            <a:avLst/>
          </a:prstGeom>
        </p:spPr>
        <p:txBody>
          <a:bodyPr/>
          <a:lstStyle>
            <a:lvl1pPr>
              <a:defRPr sz="2400">
                <a:solidFill>
                  <a:schemeClr val="bg1"/>
                </a:solidFill>
              </a:defRPr>
            </a:lvl1pPr>
          </a:lstStyle>
          <a:p>
            <a:r>
              <a:rPr lang="en-US"/>
              <a:t>US-MDP 2023. Session: Bi-2212</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 y="3"/>
            <a:ext cx="24383994" cy="179906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5293115" y="2"/>
            <a:ext cx="16830906" cy="1769328"/>
          </a:xfrm>
        </p:spPr>
        <p:txBody>
          <a:bodyPr>
            <a:normAutofit/>
          </a:bodyPr>
          <a:lstStyle>
            <a:lvl1pPr algn="ctr">
              <a:defRPr sz="8000">
                <a:solidFill>
                  <a:schemeClr val="bg1"/>
                </a:solidFill>
                <a:latin typeface="Calibri" panose="020F0502020204030204" pitchFamily="34" charset="0"/>
              </a:defRPr>
            </a:lvl1pPr>
          </a:lstStyle>
          <a:p>
            <a:r>
              <a:rPr lang="en-US" dirty="0"/>
              <a:t>Click to edit Master title style</a:t>
            </a:r>
          </a:p>
        </p:txBody>
      </p:sp>
      <p:pic>
        <p:nvPicPr>
          <p:cNvPr id="5" name="Picture 4"/>
          <p:cNvPicPr>
            <a:picLocks noChangeAspect="1"/>
          </p:cNvPicPr>
          <p:nvPr userDrawn="1"/>
        </p:nvPicPr>
        <p:blipFill>
          <a:blip r:embed="rId2"/>
          <a:stretch>
            <a:fillRect/>
          </a:stretch>
        </p:blipFill>
        <p:spPr>
          <a:xfrm>
            <a:off x="213367" y="124692"/>
            <a:ext cx="4113310" cy="1496932"/>
          </a:xfrm>
          <a:prstGeom prst="rect">
            <a:avLst/>
          </a:prstGeom>
        </p:spPr>
      </p:pic>
      <p:sp>
        <p:nvSpPr>
          <p:cNvPr id="8" name="Shape 71"/>
          <p:cNvSpPr/>
          <p:nvPr userDrawn="1"/>
        </p:nvSpPr>
        <p:spPr>
          <a:xfrm flipV="1">
            <a:off x="5293112" y="0"/>
            <a:ext cx="4248" cy="1828800"/>
          </a:xfrm>
          <a:prstGeom prst="line">
            <a:avLst/>
          </a:prstGeom>
          <a:ln w="25400">
            <a:solidFill>
              <a:schemeClr val="accent2">
                <a:satOff val="-4966"/>
                <a:lumOff val="-10549"/>
              </a:schemeClr>
            </a:solidFill>
          </a:ln>
          <a:effectLst>
            <a:outerShdw blurRad="38100" dist="20000" dir="5400000" rotWithShape="0">
              <a:srgbClr val="000000">
                <a:alpha val="38000"/>
              </a:srgbClr>
            </a:outerShdw>
          </a:effectLst>
        </p:spPr>
        <p:txBody>
          <a:bodyPr lIns="91438" rIns="91438"/>
          <a:lstStyle/>
          <a:p>
            <a:endParaRPr sz="3600"/>
          </a:p>
        </p:txBody>
      </p:sp>
      <p:sp>
        <p:nvSpPr>
          <p:cNvPr id="6" name="Slide Number Placeholder 5"/>
          <p:cNvSpPr>
            <a:spLocks noGrp="1"/>
          </p:cNvSpPr>
          <p:nvPr>
            <p:ph type="sldNum" sz="quarter" idx="12"/>
          </p:nvPr>
        </p:nvSpPr>
        <p:spPr>
          <a:xfrm>
            <a:off x="23746365" y="12963747"/>
            <a:ext cx="444348" cy="492438"/>
          </a:xfrm>
        </p:spPr>
        <p:txBody>
          <a:bodyPr/>
          <a:lstStyle/>
          <a:p>
            <a:fld id="{D260E43B-7F43-FA45-AAB7-E054FD6CC4E3}" type="slidenum">
              <a:rPr lang="en-US" smtClean="0"/>
              <a:t>‹#›</a:t>
            </a:fld>
            <a:endParaRPr lang="en-US" dirty="0"/>
          </a:p>
        </p:txBody>
      </p:sp>
      <p:pic>
        <p:nvPicPr>
          <p:cNvPr id="7" name="Picture 12" descr="Afbeeldingsresultaat voor lbl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268168" y="193288"/>
            <a:ext cx="1937412" cy="1382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1459184" y="12859967"/>
            <a:ext cx="2735044" cy="584775"/>
          </a:xfrm>
          <a:prstGeom prst="rect">
            <a:avLst/>
          </a:prstGeom>
          <a:noFill/>
        </p:spPr>
        <p:txBody>
          <a:bodyPr wrap="none" rtlCol="0">
            <a:spAutoFit/>
          </a:bodyPr>
          <a:lstStyle/>
          <a:p>
            <a:r>
              <a:rPr lang="en-US" sz="3200" dirty="0">
                <a:solidFill>
                  <a:schemeClr val="bg1"/>
                </a:solidFill>
              </a:rPr>
              <a:t>M. </a:t>
            </a:r>
            <a:r>
              <a:rPr lang="en-US" sz="3200" dirty="0" err="1">
                <a:solidFill>
                  <a:schemeClr val="bg1"/>
                </a:solidFill>
              </a:rPr>
              <a:t>Marchevsky</a:t>
            </a:r>
            <a:endParaRPr lang="en-US" sz="3200" dirty="0">
              <a:solidFill>
                <a:schemeClr val="bg1"/>
              </a:solidFill>
            </a:endParaRPr>
          </a:p>
        </p:txBody>
      </p:sp>
    </p:spTree>
    <p:extLst>
      <p:ext uri="{BB962C8B-B14F-4D97-AF65-F5344CB8AC3E}">
        <p14:creationId xmlns:p14="http://schemas.microsoft.com/office/powerpoint/2010/main" val="179571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2244728"/>
            <a:ext cx="20726403" cy="4775199"/>
          </a:xfrm>
        </p:spPr>
        <p:txBody>
          <a:bodyPr anchor="b"/>
          <a:lstStyle>
            <a:lvl1pPr algn="ctr">
              <a:defRPr sz="11852"/>
            </a:lvl1pPr>
          </a:lstStyle>
          <a:p>
            <a:r>
              <a:rPr lang="en-US"/>
              <a:t>Click to edit Master title style</a:t>
            </a:r>
            <a:endParaRPr lang="en-US" dirty="0"/>
          </a:p>
        </p:txBody>
      </p:sp>
      <p:sp>
        <p:nvSpPr>
          <p:cNvPr id="3" name="Subtitle 2"/>
          <p:cNvSpPr>
            <a:spLocks noGrp="1"/>
          </p:cNvSpPr>
          <p:nvPr>
            <p:ph type="subTitle" idx="1"/>
          </p:nvPr>
        </p:nvSpPr>
        <p:spPr>
          <a:xfrm>
            <a:off x="3048005" y="7204078"/>
            <a:ext cx="18287998" cy="3311524"/>
          </a:xfrm>
        </p:spPr>
        <p:txBody>
          <a:bodyPr/>
          <a:lstStyle>
            <a:lvl1pPr marL="0" indent="0" algn="ctr">
              <a:buNone/>
              <a:defRPr sz="4741"/>
            </a:lvl1pPr>
            <a:lvl2pPr marL="903122" indent="0" algn="ctr">
              <a:buNone/>
              <a:defRPr sz="3951"/>
            </a:lvl2pPr>
            <a:lvl3pPr marL="1806244" indent="0" algn="ctr">
              <a:buNone/>
              <a:defRPr sz="3556"/>
            </a:lvl3pPr>
            <a:lvl4pPr marL="2709365" indent="0" algn="ctr">
              <a:buNone/>
              <a:defRPr sz="3161"/>
            </a:lvl4pPr>
            <a:lvl5pPr marL="3612487" indent="0" algn="ctr">
              <a:buNone/>
              <a:defRPr sz="3161"/>
            </a:lvl5pPr>
            <a:lvl6pPr marL="4515609" indent="0" algn="ctr">
              <a:buNone/>
              <a:defRPr sz="3161"/>
            </a:lvl6pPr>
            <a:lvl7pPr marL="5418731" indent="0" algn="ctr">
              <a:buNone/>
              <a:defRPr sz="3161"/>
            </a:lvl7pPr>
            <a:lvl8pPr marL="6321853" indent="0" algn="ctr">
              <a:buNone/>
              <a:defRPr sz="3161"/>
            </a:lvl8pPr>
            <a:lvl9pPr marL="7224974" indent="0" algn="ctr">
              <a:buNone/>
              <a:defRPr sz="31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E6964D-3B13-4BEB-820E-E024A7276D66}"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3263106" y="13044483"/>
            <a:ext cx="444348" cy="492438"/>
          </a:xfrm>
        </p:spPr>
        <p:txBody>
          <a:bodyPr/>
          <a:lstStyle/>
          <a:p>
            <a:fld id="{81BA3D63-9ED4-445A-A7ED-4207BDF3E898}" type="slidenum">
              <a:rPr lang="en-US" smtClean="0"/>
              <a:t>‹#›</a:t>
            </a:fld>
            <a:endParaRPr lang="en-US"/>
          </a:p>
        </p:txBody>
      </p:sp>
    </p:spTree>
    <p:extLst>
      <p:ext uri="{BB962C8B-B14F-4D97-AF65-F5344CB8AC3E}">
        <p14:creationId xmlns:p14="http://schemas.microsoft.com/office/powerpoint/2010/main" val="3906324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35245" y="12647548"/>
            <a:ext cx="24454490"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a:p>
        </p:txBody>
      </p:sp>
      <p:pic>
        <p:nvPicPr>
          <p:cNvPr id="3" name="RGB_White-Seal_White-Mark_SC_Horizontal–400dpi.png" descr="RGB_White-Seal_White-Mark_SC_Horizontal–400dpi.png"/>
          <p:cNvPicPr>
            <a:picLocks noChangeAspect="1"/>
          </p:cNvPicPr>
          <p:nvPr/>
        </p:nvPicPr>
        <p:blipFill>
          <a:blip r:embed="rId6"/>
          <a:stretch>
            <a:fillRect/>
          </a:stretch>
        </p:blipFill>
        <p:spPr>
          <a:xfrm>
            <a:off x="379474" y="12883246"/>
            <a:ext cx="3140937" cy="527230"/>
          </a:xfrm>
          <a:prstGeom prst="rect">
            <a:avLst/>
          </a:prstGeom>
          <a:ln w="12700">
            <a:miter lim="400000"/>
          </a:ln>
        </p:spPr>
      </p:pic>
      <p:sp>
        <p:nvSpPr>
          <p:cNvPr id="4" name="Rectangle"/>
          <p:cNvSpPr/>
          <p:nvPr/>
        </p:nvSpPr>
        <p:spPr>
          <a:xfrm>
            <a:off x="-67861" y="0"/>
            <a:ext cx="24493100" cy="2286000"/>
          </a:xfrm>
          <a:prstGeom prst="rect">
            <a:avLst/>
          </a:prstGeom>
          <a:solidFill>
            <a:srgbClr val="1F497D"/>
          </a:solidFill>
          <a:ln w="12700">
            <a:solidFill>
              <a:srgbClr val="4A7EBB"/>
            </a:solidFill>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pic>
        <p:nvPicPr>
          <p:cNvPr id="5" name="image3.png" descr="image3.png"/>
          <p:cNvPicPr>
            <a:picLocks noChangeAspect="1"/>
          </p:cNvPicPr>
          <p:nvPr/>
        </p:nvPicPr>
        <p:blipFill>
          <a:blip r:embed="rId7"/>
          <a:stretch>
            <a:fillRect/>
          </a:stretch>
        </p:blipFill>
        <p:spPr>
          <a:xfrm>
            <a:off x="161229" y="249093"/>
            <a:ext cx="4645210" cy="1667633"/>
          </a:xfrm>
          <a:prstGeom prst="rect">
            <a:avLst/>
          </a:prstGeom>
          <a:ln w="12700">
            <a:miter lim="400000"/>
          </a:ln>
        </p:spPr>
      </p:pic>
      <p:sp>
        <p:nvSpPr>
          <p:cNvPr id="6" name="Line"/>
          <p:cNvSpPr/>
          <p:nvPr/>
        </p:nvSpPr>
        <p:spPr>
          <a:xfrm flipV="1">
            <a:off x="5032281" y="181651"/>
            <a:ext cx="2" cy="1939646"/>
          </a:xfrm>
          <a:prstGeom prst="line">
            <a:avLst/>
          </a:prstGeom>
          <a:ln w="50800">
            <a:solidFill>
              <a:schemeClr val="accent2">
                <a:satOff val="-4966"/>
                <a:lumOff val="-10549"/>
              </a:schemeClr>
            </a:solidFill>
          </a:ln>
          <a:effectLst>
            <a:outerShdw blurRad="76200" dist="38100" dir="5400000" rotWithShape="0">
              <a:srgbClr val="000000">
                <a:alpha val="38000"/>
              </a:srgbClr>
            </a:outerShdw>
          </a:effectLst>
        </p:spPr>
        <p:txBody>
          <a:bodyPr lIns="45718" tIns="45718" rIns="45718" bIns="45718"/>
          <a:lstStyle/>
          <a:p>
            <a:endParaRPr/>
          </a:p>
        </p:txBody>
      </p:sp>
      <p:sp>
        <p:nvSpPr>
          <p:cNvPr id="7" name="Title Text"/>
          <p:cNvSpPr txBox="1">
            <a:spLocks noGrp="1"/>
          </p:cNvSpPr>
          <p:nvPr>
            <p:ph type="title"/>
          </p:nvPr>
        </p:nvSpPr>
        <p:spPr>
          <a:xfrm>
            <a:off x="5310554" y="-25400"/>
            <a:ext cx="19107378" cy="2213071"/>
          </a:xfrm>
          <a:prstGeom prst="rect">
            <a:avLst/>
          </a:prstGeom>
          <a:solidFill>
            <a:srgbClr val="1F497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p>
            <a:r>
              <a:t>Title Text</a:t>
            </a:r>
          </a:p>
        </p:txBody>
      </p:sp>
      <p:sp>
        <p:nvSpPr>
          <p:cNvPr id="9" name="Slide Number"/>
          <p:cNvSpPr txBox="1">
            <a:spLocks noGrp="1"/>
          </p:cNvSpPr>
          <p:nvPr>
            <p:ph type="sldNum" sz="quarter" idx="2"/>
          </p:nvPr>
        </p:nvSpPr>
        <p:spPr>
          <a:xfrm>
            <a:off x="23223645" y="13059562"/>
            <a:ext cx="483809" cy="462279"/>
          </a:xfrm>
          <a:prstGeom prst="rect">
            <a:avLst/>
          </a:prstGeom>
          <a:ln w="12700">
            <a:miter lim="400000"/>
          </a:ln>
        </p:spPr>
        <p:txBody>
          <a:bodyPr wrap="none" lIns="91438" tIns="91438" rIns="91438" bIns="91438" anchor="ctr">
            <a:spAutoFit/>
          </a:bodyPr>
          <a:lstStyle>
            <a:lvl1pPr algn="r">
              <a:defRPr sz="2000">
                <a:solidFill>
                  <a:srgbClr val="FFFFFF"/>
                </a:solidFill>
                <a:latin typeface="Franklin Gothic Book"/>
                <a:ea typeface="Franklin Gothic Book"/>
                <a:cs typeface="Franklin Gothic Book"/>
                <a:sym typeface="Franklin Gothic Book"/>
              </a:defRPr>
            </a:lvl1pPr>
          </a:lstStyle>
          <a:p>
            <a:fld id="{86CB4B4D-7CA3-9044-876B-883B54F8677D}" type="slidenum">
              <a:t>‹#›</a:t>
            </a:fld>
            <a:endParaRPr/>
          </a:p>
        </p:txBody>
      </p:sp>
      <p:sp>
        <p:nvSpPr>
          <p:cNvPr id="10" name="Body Level One…"/>
          <p:cNvSpPr txBox="1">
            <a:spLocks noGrp="1"/>
          </p:cNvSpPr>
          <p:nvPr>
            <p:ph type="body" idx="1"/>
          </p:nvPr>
        </p:nvSpPr>
        <p:spPr>
          <a:xfrm>
            <a:off x="703555" y="2612015"/>
            <a:ext cx="22270530" cy="9051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2pPr marL="977648" indent="-520448"/>
            <a:lvl3pPr marL="1388423" indent="-474023"/>
            <a:lvl4pPr marL="1754777" indent="-383177"/>
            <a:lvl5pPr marL="2281428" indent="-452628"/>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 name="Footer Placeholder 11">
            <a:extLst>
              <a:ext uri="{FF2B5EF4-FFF2-40B4-BE49-F238E27FC236}">
                <a16:creationId xmlns:a16="http://schemas.microsoft.com/office/drawing/2014/main" id="{FF9F4FF4-AE5A-EA4E-87EE-2568EF9A8AAE}"/>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600">
                <a:solidFill>
                  <a:schemeClr val="bg1"/>
                </a:solidFill>
              </a:defRPr>
            </a:lvl1pPr>
          </a:lstStyle>
          <a:p>
            <a:r>
              <a:rPr lang="en-US"/>
              <a:t>US-MDP 2023. Session: Bi-2212</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transition spd="med"/>
  <p:hf hdr="0" dt="0"/>
  <p:txStyles>
    <p:titleStyle>
      <a:lvl1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9pPr>
    </p:titleStyle>
    <p:bodyStyle>
      <a:lvl1pPr marL="103603" marR="0" indent="-10360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1pPr>
      <a:lvl2pPr marL="955962" marR="0" indent="-498763" algn="l" defTabSz="914400" rtl="0" latinLnBrk="0">
        <a:lnSpc>
          <a:spcPct val="100000"/>
        </a:lnSpc>
        <a:spcBef>
          <a:spcPts val="1100"/>
        </a:spcBef>
        <a:spcAft>
          <a:spcPts val="0"/>
        </a:spcAft>
        <a:buClrTx/>
        <a:buSzPct val="100000"/>
        <a:buFont typeface="Arial"/>
        <a:buChar char="o"/>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48921" marR="0" indent="-434521"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3pPr>
      <a:lvl4pPr marL="1706880" marR="0" indent="-33528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05990" marR="0" indent="-37719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p:bodyStyle>
    <p:otherStyle>
      <a:lvl1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1pPr>
      <a:lvl2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2pPr>
      <a:lvl3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3pPr>
      <a:lvl4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4pPr>
      <a:lvl5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5pPr>
      <a:lvl6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6pPr>
      <a:lvl7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7pPr>
      <a:lvl8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8pPr>
      <a:lvl9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PowerPoint_Slide.sldx"/><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Soren Prestemon…"/>
          <p:cNvSpPr txBox="1">
            <a:spLocks noGrp="1"/>
          </p:cNvSpPr>
          <p:nvPr>
            <p:ph type="body" sz="half" idx="1"/>
          </p:nvPr>
        </p:nvSpPr>
        <p:spPr>
          <a:xfrm>
            <a:off x="3171825" y="9335682"/>
            <a:ext cx="18040350" cy="4380318"/>
          </a:xfrm>
          <a:prstGeom prst="rect">
            <a:avLst/>
          </a:prstGeom>
        </p:spPr>
        <p:txBody>
          <a:bodyPr>
            <a:normAutofit fontScale="92500" lnSpcReduction="20000"/>
          </a:bodyPr>
          <a:lstStyle/>
          <a:p>
            <a:pPr>
              <a:spcAft>
                <a:spcPts val="1800"/>
              </a:spcAft>
            </a:pPr>
            <a:r>
              <a:rPr lang="en-US" dirty="0"/>
              <a:t>Laura Garcia Fajardo</a:t>
            </a:r>
            <a:r>
              <a:rPr lang="en-US" baseline="30000" dirty="0"/>
              <a:t>(1)</a:t>
            </a:r>
            <a:r>
              <a:rPr lang="en-US" dirty="0"/>
              <a:t> on behalf of the Bi-2212 collaboration group from LBNL and NHMFL, with the collaboration of the Nb</a:t>
            </a:r>
            <a:r>
              <a:rPr lang="en-US" baseline="-25000" dirty="0"/>
              <a:t>3</a:t>
            </a:r>
            <a:r>
              <a:rPr lang="en-US" dirty="0"/>
              <a:t>Sn CCT group from LBNL</a:t>
            </a:r>
          </a:p>
          <a:p>
            <a:r>
              <a:rPr lang="en-US" sz="3300" b="1" baseline="30000" dirty="0"/>
              <a:t>1</a:t>
            </a:r>
            <a:r>
              <a:rPr lang="en-US" sz="3300" b="1" dirty="0"/>
              <a:t>Lawrence Berkeley National Laboratory (LBNL), Berkeley, CA, United States</a:t>
            </a:r>
          </a:p>
          <a:p>
            <a:pPr>
              <a:lnSpc>
                <a:spcPct val="80000"/>
              </a:lnSpc>
              <a:spcBef>
                <a:spcPts val="800"/>
              </a:spcBef>
              <a:defRPr sz="3600"/>
            </a:pPr>
            <a:endParaRPr lang="en-US" dirty="0"/>
          </a:p>
          <a:p>
            <a:r>
              <a:rPr lang="en-GB" sz="3600" b="1" dirty="0"/>
              <a:t>U.S. Magnet Development Program Collaboration Meeting (MDP-2023)</a:t>
            </a:r>
          </a:p>
          <a:p>
            <a:r>
              <a:rPr lang="en-GB" sz="3600" b="1" dirty="0"/>
              <a:t>Brookhaven National Laboratory (BNL), Upton, NY, United States </a:t>
            </a:r>
          </a:p>
          <a:p>
            <a:r>
              <a:rPr lang="en-GB" sz="3600" b="1" dirty="0"/>
              <a:t>03/22/2023</a:t>
            </a:r>
          </a:p>
          <a:p>
            <a:pPr>
              <a:lnSpc>
                <a:spcPct val="80000"/>
              </a:lnSpc>
              <a:spcBef>
                <a:spcPts val="600"/>
              </a:spcBef>
              <a:defRPr sz="3600"/>
            </a:pPr>
            <a:endParaRPr dirty="0"/>
          </a:p>
        </p:txBody>
      </p:sp>
      <p:sp>
        <p:nvSpPr>
          <p:cNvPr id="1012" name="High Field Magnet Technology…"/>
          <p:cNvSpPr txBox="1"/>
          <p:nvPr/>
        </p:nvSpPr>
        <p:spPr>
          <a:xfrm>
            <a:off x="1056132" y="5341782"/>
            <a:ext cx="22271736" cy="2246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lgn="ctr">
              <a:defRPr sz="6700">
                <a:solidFill>
                  <a:srgbClr val="FFFFFF"/>
                </a:solidFill>
                <a:latin typeface="Franklin Gothic Book"/>
                <a:ea typeface="Franklin Gothic Book"/>
                <a:cs typeface="Franklin Gothic Book"/>
                <a:sym typeface="Franklin Gothic Book"/>
              </a:defRPr>
            </a:lvl1pPr>
          </a:lstStyle>
          <a:p>
            <a:pPr>
              <a:spcAft>
                <a:spcPts val="2400"/>
              </a:spcAft>
            </a:pPr>
            <a:r>
              <a:rPr lang="en-US" b="1" dirty="0"/>
              <a:t>Bi-2212 CCT inserts for hybrid magnets – design and integration</a:t>
            </a:r>
            <a:endParaRPr lang="en-GB" b="1" dirty="0"/>
          </a:p>
        </p:txBody>
      </p:sp>
      <p:pic>
        <p:nvPicPr>
          <p:cNvPr id="2" name="Picture 1">
            <a:extLst>
              <a:ext uri="{FF2B5EF4-FFF2-40B4-BE49-F238E27FC236}">
                <a16:creationId xmlns:a16="http://schemas.microsoft.com/office/drawing/2014/main" id="{E9F68512-FA19-4710-B83A-A2DDF6E1FF30}"/>
              </a:ext>
            </a:extLst>
          </p:cNvPr>
          <p:cNvPicPr>
            <a:picLocks noChangeAspect="1"/>
          </p:cNvPicPr>
          <p:nvPr/>
        </p:nvPicPr>
        <p:blipFill>
          <a:blip r:embed="rId3"/>
          <a:stretch>
            <a:fillRect/>
          </a:stretch>
        </p:blipFill>
        <p:spPr>
          <a:xfrm>
            <a:off x="20606830" y="0"/>
            <a:ext cx="3777170" cy="2246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Limitation in the outer diameter of the insert and challenges to manage the stress in a hybrid magnet configuration</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grpSp>
        <p:nvGrpSpPr>
          <p:cNvPr id="14" name="Group 13">
            <a:extLst>
              <a:ext uri="{FF2B5EF4-FFF2-40B4-BE49-F238E27FC236}">
                <a16:creationId xmlns:a16="http://schemas.microsoft.com/office/drawing/2014/main" id="{9FF71DCE-9ECC-4408-91DC-0A9C265C1A76}"/>
              </a:ext>
            </a:extLst>
          </p:cNvPr>
          <p:cNvGrpSpPr/>
          <p:nvPr/>
        </p:nvGrpSpPr>
        <p:grpSpPr>
          <a:xfrm>
            <a:off x="14180916" y="4553262"/>
            <a:ext cx="9855019" cy="7142452"/>
            <a:chOff x="1216927" y="3195952"/>
            <a:chExt cx="9855019" cy="7142452"/>
          </a:xfrm>
        </p:grpSpPr>
        <p:pic>
          <p:nvPicPr>
            <p:cNvPr id="15" name="Picture 14">
              <a:extLst>
                <a:ext uri="{FF2B5EF4-FFF2-40B4-BE49-F238E27FC236}">
                  <a16:creationId xmlns:a16="http://schemas.microsoft.com/office/drawing/2014/main" id="{55059CCE-B3DC-4E14-B858-504E7C02074A}"/>
                </a:ext>
              </a:extLst>
            </p:cNvPr>
            <p:cNvPicPr>
              <a:picLocks noChangeAspect="1"/>
            </p:cNvPicPr>
            <p:nvPr/>
          </p:nvPicPr>
          <p:blipFill>
            <a:blip r:embed="rId2"/>
            <a:stretch>
              <a:fillRect/>
            </a:stretch>
          </p:blipFill>
          <p:spPr>
            <a:xfrm>
              <a:off x="1764759" y="3680429"/>
              <a:ext cx="6657975" cy="6657975"/>
            </a:xfrm>
            <a:prstGeom prst="rect">
              <a:avLst/>
            </a:prstGeom>
          </p:spPr>
        </p:pic>
        <p:cxnSp>
          <p:nvCxnSpPr>
            <p:cNvPr id="16" name="Straight Connector 15">
              <a:extLst>
                <a:ext uri="{FF2B5EF4-FFF2-40B4-BE49-F238E27FC236}">
                  <a16:creationId xmlns:a16="http://schemas.microsoft.com/office/drawing/2014/main" id="{5A95A4E2-5165-49E0-8100-645516321382}"/>
                </a:ext>
              </a:extLst>
            </p:cNvPr>
            <p:cNvCxnSpPr>
              <a:cxnSpLocks/>
            </p:cNvCxnSpPr>
            <p:nvPr/>
          </p:nvCxnSpPr>
          <p:spPr>
            <a:xfrm flipH="1">
              <a:off x="1216927" y="7021300"/>
              <a:ext cx="7676708" cy="25609"/>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91DA1BD-2095-4C3D-9ACA-F1A31F82964B}"/>
                </a:ext>
              </a:extLst>
            </p:cNvPr>
            <p:cNvSpPr txBox="1"/>
            <p:nvPr/>
          </p:nvSpPr>
          <p:spPr>
            <a:xfrm>
              <a:off x="4232194" y="6462472"/>
              <a:ext cx="1723104" cy="523220"/>
            </a:xfrm>
            <a:prstGeom prst="rect">
              <a:avLst/>
            </a:prstGeom>
            <a:noFill/>
          </p:spPr>
          <p:txBody>
            <a:bodyPr wrap="square" rtlCol="0">
              <a:spAutoFit/>
            </a:bodyPr>
            <a:lstStyle/>
            <a:p>
              <a:pPr algn="ctr"/>
              <a:r>
                <a:rPr lang="en-US" sz="2800" b="1" dirty="0">
                  <a:cs typeface="Times New Roman" panose="02020603050405020304" pitchFamily="18" charset="0"/>
                </a:rPr>
                <a:t>Mid-plane</a:t>
              </a:r>
              <a:endParaRPr lang="en-US" sz="2800" b="1" i="1" dirty="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A678C3F8-2A94-4A6D-A476-FD212D6AD738}"/>
                </a:ext>
              </a:extLst>
            </p:cNvPr>
            <p:cNvCxnSpPr>
              <a:cxnSpLocks/>
              <a:endCxn id="20" idx="3"/>
            </p:cNvCxnSpPr>
            <p:nvPr/>
          </p:nvCxnSpPr>
          <p:spPr>
            <a:xfrm flipH="1">
              <a:off x="7325148" y="4118388"/>
              <a:ext cx="751987" cy="251081"/>
            </a:xfrm>
            <a:prstGeom prst="line">
              <a:avLst/>
            </a:prstGeom>
            <a:ln w="25400">
              <a:tailEnd type="stealth" w="lg" len="lg"/>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A104FFC-6083-4DCB-AB09-D2328BE08FE0}"/>
                </a:ext>
              </a:extLst>
            </p:cNvPr>
            <p:cNvSpPr txBox="1"/>
            <p:nvPr/>
          </p:nvSpPr>
          <p:spPr>
            <a:xfrm>
              <a:off x="6783623" y="3195952"/>
              <a:ext cx="3500319" cy="954107"/>
            </a:xfrm>
            <a:prstGeom prst="rect">
              <a:avLst/>
            </a:prstGeom>
            <a:noFill/>
          </p:spPr>
          <p:txBody>
            <a:bodyPr wrap="square" rtlCol="0">
              <a:spAutoFit/>
            </a:bodyPr>
            <a:lstStyle/>
            <a:p>
              <a:r>
                <a:rPr lang="en-US" sz="2800" b="1" dirty="0">
                  <a:cs typeface="Times New Roman" panose="02020603050405020304" pitchFamily="18" charset="0"/>
                </a:rPr>
                <a:t>Radial increase of the rib thickness</a:t>
              </a:r>
            </a:p>
          </p:txBody>
        </p:sp>
        <p:sp>
          <p:nvSpPr>
            <p:cNvPr id="20" name="Rectangle 19">
              <a:extLst>
                <a:ext uri="{FF2B5EF4-FFF2-40B4-BE49-F238E27FC236}">
                  <a16:creationId xmlns:a16="http://schemas.microsoft.com/office/drawing/2014/main" id="{C11099A8-05D1-43D6-8D13-C39B0D3340CE}"/>
                </a:ext>
              </a:extLst>
            </p:cNvPr>
            <p:cNvSpPr/>
            <p:nvPr/>
          </p:nvSpPr>
          <p:spPr>
            <a:xfrm rot="-3000000">
              <a:off x="6346677" y="4507572"/>
              <a:ext cx="1191232" cy="63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12"/>
            </a:p>
          </p:txBody>
        </p:sp>
        <p:cxnSp>
          <p:nvCxnSpPr>
            <p:cNvPr id="21" name="Straight Arrow Connector 20">
              <a:extLst>
                <a:ext uri="{FF2B5EF4-FFF2-40B4-BE49-F238E27FC236}">
                  <a16:creationId xmlns:a16="http://schemas.microsoft.com/office/drawing/2014/main" id="{9679DB58-EC57-4F85-9922-30EBEFD3D548}"/>
                </a:ext>
              </a:extLst>
            </p:cNvPr>
            <p:cNvCxnSpPr/>
            <p:nvPr/>
          </p:nvCxnSpPr>
          <p:spPr>
            <a:xfrm flipH="1">
              <a:off x="7955711" y="5475530"/>
              <a:ext cx="1204161" cy="367873"/>
            </a:xfrm>
            <a:prstGeom prst="straightConnector1">
              <a:avLst/>
            </a:prstGeom>
            <a:ln w="25400">
              <a:headEnd type="none"/>
              <a:tailEnd type="stealth" w="lg"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EFB9E65-D1C6-4FCD-AE82-55064CD252AA}"/>
                </a:ext>
              </a:extLst>
            </p:cNvPr>
            <p:cNvCxnSpPr/>
            <p:nvPr/>
          </p:nvCxnSpPr>
          <p:spPr>
            <a:xfrm flipH="1">
              <a:off x="7461422" y="4675146"/>
              <a:ext cx="1231426" cy="440067"/>
            </a:xfrm>
            <a:prstGeom prst="straightConnector1">
              <a:avLst/>
            </a:prstGeom>
            <a:ln w="25400">
              <a:headEnd type="none"/>
              <a:tailEnd type="stealth" w="lg" len="lg"/>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450E5FE-F2D5-4C79-A879-A512178BEB6F}"/>
                </a:ext>
              </a:extLst>
            </p:cNvPr>
            <p:cNvSpPr txBox="1"/>
            <p:nvPr/>
          </p:nvSpPr>
          <p:spPr>
            <a:xfrm>
              <a:off x="8699214" y="4444313"/>
              <a:ext cx="939217" cy="523220"/>
            </a:xfrm>
            <a:prstGeom prst="rect">
              <a:avLst/>
            </a:prstGeom>
            <a:noFill/>
          </p:spPr>
          <p:txBody>
            <a:bodyPr wrap="square" rtlCol="0">
              <a:spAutoFit/>
            </a:bodyPr>
            <a:lstStyle/>
            <a:p>
              <a:r>
                <a:rPr lang="en-US" sz="2800" b="1" dirty="0">
                  <a:cs typeface="Times New Roman" panose="02020603050405020304" pitchFamily="18" charset="0"/>
                </a:rPr>
                <a:t>Ribs</a:t>
              </a:r>
              <a:endParaRPr lang="en-US" sz="2800" b="1" i="1" dirty="0">
                <a:cs typeface="Times New Roman" panose="02020603050405020304" pitchFamily="18" charset="0"/>
              </a:endParaRPr>
            </a:p>
          </p:txBody>
        </p:sp>
        <p:sp>
          <p:nvSpPr>
            <p:cNvPr id="24" name="TextBox 23">
              <a:extLst>
                <a:ext uri="{FF2B5EF4-FFF2-40B4-BE49-F238E27FC236}">
                  <a16:creationId xmlns:a16="http://schemas.microsoft.com/office/drawing/2014/main" id="{7879AAEC-55C7-4153-96FC-0A7D3C8913AD}"/>
                </a:ext>
              </a:extLst>
            </p:cNvPr>
            <p:cNvSpPr txBox="1"/>
            <p:nvPr/>
          </p:nvSpPr>
          <p:spPr>
            <a:xfrm>
              <a:off x="9076405" y="5049979"/>
              <a:ext cx="1995541" cy="1815882"/>
            </a:xfrm>
            <a:prstGeom prst="rect">
              <a:avLst/>
            </a:prstGeom>
            <a:noFill/>
          </p:spPr>
          <p:txBody>
            <a:bodyPr wrap="square" rtlCol="0">
              <a:spAutoFit/>
            </a:bodyPr>
            <a:lstStyle/>
            <a:p>
              <a:r>
                <a:rPr lang="en-US" sz="2800" b="1" dirty="0">
                  <a:cs typeface="Times New Roman" panose="02020603050405020304" pitchFamily="18" charset="0"/>
                </a:rPr>
                <a:t>Turns</a:t>
              </a:r>
            </a:p>
            <a:p>
              <a:r>
                <a:rPr lang="en-US" sz="2800" b="1" dirty="0">
                  <a:cs typeface="Times New Roman" panose="02020603050405020304" pitchFamily="18" charset="0"/>
                </a:rPr>
                <a:t>(Insulated Rutherford cable)</a:t>
              </a:r>
            </a:p>
          </p:txBody>
        </p:sp>
        <p:cxnSp>
          <p:nvCxnSpPr>
            <p:cNvPr id="25" name="Straight Arrow Connector 24">
              <a:extLst>
                <a:ext uri="{FF2B5EF4-FFF2-40B4-BE49-F238E27FC236}">
                  <a16:creationId xmlns:a16="http://schemas.microsoft.com/office/drawing/2014/main" id="{A0F92D54-6079-4E73-BA74-5A70041EBCA4}"/>
                </a:ext>
              </a:extLst>
            </p:cNvPr>
            <p:cNvCxnSpPr>
              <a:cxnSpLocks/>
            </p:cNvCxnSpPr>
            <p:nvPr/>
          </p:nvCxnSpPr>
          <p:spPr>
            <a:xfrm>
              <a:off x="5582129" y="7635416"/>
              <a:ext cx="1201494" cy="550413"/>
            </a:xfrm>
            <a:prstGeom prst="straightConnector1">
              <a:avLst/>
            </a:prstGeom>
            <a:ln w="25400">
              <a:headEnd type="none"/>
              <a:tailEnd type="stealth"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6A7E110-2201-4256-8DBF-7372C0D94A27}"/>
                </a:ext>
              </a:extLst>
            </p:cNvPr>
            <p:cNvSpPr txBox="1"/>
            <p:nvPr/>
          </p:nvSpPr>
          <p:spPr>
            <a:xfrm>
              <a:off x="4805958" y="7374904"/>
              <a:ext cx="1012113" cy="523220"/>
            </a:xfrm>
            <a:prstGeom prst="rect">
              <a:avLst/>
            </a:prstGeom>
            <a:noFill/>
          </p:spPr>
          <p:txBody>
            <a:bodyPr wrap="square" rtlCol="0">
              <a:spAutoFit/>
            </a:bodyPr>
            <a:lstStyle/>
            <a:p>
              <a:r>
                <a:rPr lang="en-US" sz="2800" b="1" dirty="0">
                  <a:cs typeface="Times New Roman" panose="02020603050405020304" pitchFamily="18" charset="0"/>
                </a:rPr>
                <a:t>Spar</a:t>
              </a:r>
              <a:endParaRPr lang="en-US" sz="2800" b="1" i="1" dirty="0">
                <a:cs typeface="Times New Roman" panose="02020603050405020304" pitchFamily="18" charset="0"/>
              </a:endParaRPr>
            </a:p>
          </p:txBody>
        </p:sp>
      </p:grpSp>
      <p:sp>
        <p:nvSpPr>
          <p:cNvPr id="28" name="TextBox 27">
            <a:extLst>
              <a:ext uri="{FF2B5EF4-FFF2-40B4-BE49-F238E27FC236}">
                <a16:creationId xmlns:a16="http://schemas.microsoft.com/office/drawing/2014/main" id="{4618C4F1-84E3-42C1-BAB2-A815E5EE2A8F}"/>
              </a:ext>
            </a:extLst>
          </p:cNvPr>
          <p:cNvSpPr txBox="1"/>
          <p:nvPr/>
        </p:nvSpPr>
        <p:spPr>
          <a:xfrm>
            <a:off x="5604651" y="2730951"/>
            <a:ext cx="15561562"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There is a limit regarding how close the turns can be in the mandrel, and is given by the minimum rib thickness (located at the midplane). The thicker, the less efficient the coil</a:t>
            </a:r>
          </a:p>
        </p:txBody>
      </p:sp>
      <p:sp>
        <p:nvSpPr>
          <p:cNvPr id="4" name="TextBox 3">
            <a:extLst>
              <a:ext uri="{FF2B5EF4-FFF2-40B4-BE49-F238E27FC236}">
                <a16:creationId xmlns:a16="http://schemas.microsoft.com/office/drawing/2014/main" id="{F45992CA-E04C-472D-BD10-5F4808F37679}"/>
              </a:ext>
            </a:extLst>
          </p:cNvPr>
          <p:cNvSpPr txBox="1"/>
          <p:nvPr/>
        </p:nvSpPr>
        <p:spPr>
          <a:xfrm>
            <a:off x="5857541" y="5203683"/>
            <a:ext cx="9042157" cy="6278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t>In a CCT magnet there is a minimum of two layers. There is a need for radial space for:</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i="0" u="none" strike="noStrike" cap="none" spc="0" normalizeH="0" baseline="0" dirty="0">
                <a:ln>
                  <a:noFill/>
                </a:ln>
                <a:solidFill>
                  <a:srgbClr val="000000"/>
                </a:solidFill>
                <a:effectLst/>
                <a:uFillTx/>
                <a:latin typeface="+mn-lt"/>
                <a:ea typeface="+mn-ea"/>
                <a:cs typeface="+mn-cs"/>
                <a:sym typeface="Calibri"/>
              </a:rPr>
              <a:t>Bore</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Spar of each layer</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i="0" u="none" strike="noStrike" cap="none" spc="0" normalizeH="0" baseline="0" dirty="0">
                <a:ln>
                  <a:noFill/>
                </a:ln>
                <a:solidFill>
                  <a:srgbClr val="000000"/>
                </a:solidFill>
                <a:effectLst/>
                <a:uFillTx/>
                <a:latin typeface="+mn-lt"/>
                <a:ea typeface="+mn-ea"/>
                <a:cs typeface="+mn-cs"/>
                <a:sym typeface="Calibri"/>
              </a:rPr>
              <a:t>Insulated conductor of each layer</a:t>
            </a:r>
            <a:endParaRPr lang="en-US" dirty="0"/>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i="0" u="none" strike="noStrike" cap="none" spc="0" normalizeH="0" baseline="0" dirty="0">
                <a:ln>
                  <a:noFill/>
                </a:ln>
                <a:solidFill>
                  <a:srgbClr val="000000"/>
                </a:solidFill>
                <a:effectLst/>
                <a:uFillTx/>
                <a:latin typeface="+mn-lt"/>
                <a:ea typeface="+mn-ea"/>
                <a:cs typeface="+mn-cs"/>
                <a:sym typeface="Calibri"/>
              </a:rPr>
              <a:t>Gap between the layers</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Shell (maybe)</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i="0" u="none" strike="noStrike" cap="none" spc="0" normalizeH="0" baseline="0" dirty="0">
                <a:ln>
                  <a:noFill/>
                </a:ln>
                <a:solidFill>
                  <a:srgbClr val="000000"/>
                </a:solidFill>
                <a:effectLst/>
                <a:uFillTx/>
                <a:latin typeface="+mn-lt"/>
                <a:ea typeface="+mn-ea"/>
                <a:cs typeface="+mn-cs"/>
                <a:sym typeface="Calibri"/>
              </a:rPr>
              <a:t>Gap between the outer layer and the shell (maybe)</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Gap between the shell (or the outer layer) and the bore of the </a:t>
            </a:r>
            <a:r>
              <a:rPr lang="en-US" dirty="0" err="1"/>
              <a:t>outsert</a:t>
            </a:r>
            <a:endParaRPr kumimoji="0" lang="en-US" sz="3600" i="0" u="none" strike="noStrike" cap="none" spc="0" normalizeH="0" baseline="0" dirty="0">
              <a:ln>
                <a:noFill/>
              </a:ln>
              <a:solidFill>
                <a:srgbClr val="000000"/>
              </a:solidFill>
              <a:effectLst/>
              <a:uFillTx/>
              <a:latin typeface="+mn-lt"/>
              <a:ea typeface="+mn-ea"/>
              <a:cs typeface="+mn-cs"/>
              <a:sym typeface="Calibri"/>
            </a:endParaRPr>
          </a:p>
        </p:txBody>
      </p:sp>
      <p:sp>
        <p:nvSpPr>
          <p:cNvPr id="29" name="Rectangle: Rounded Corners 28">
            <a:extLst>
              <a:ext uri="{FF2B5EF4-FFF2-40B4-BE49-F238E27FC236}">
                <a16:creationId xmlns:a16="http://schemas.microsoft.com/office/drawing/2014/main" id="{49B2FCB0-D7BE-4D8B-95E1-5AC17A67E1AE}"/>
              </a:ext>
            </a:extLst>
          </p:cNvPr>
          <p:cNvSpPr/>
          <p:nvPr/>
        </p:nvSpPr>
        <p:spPr>
          <a:xfrm>
            <a:off x="1190675" y="3212048"/>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30" name="Group 29">
            <a:extLst>
              <a:ext uri="{FF2B5EF4-FFF2-40B4-BE49-F238E27FC236}">
                <a16:creationId xmlns:a16="http://schemas.microsoft.com/office/drawing/2014/main" id="{F87C0A97-482C-4A46-8393-F30165E4B853}"/>
              </a:ext>
            </a:extLst>
          </p:cNvPr>
          <p:cNvGrpSpPr/>
          <p:nvPr/>
        </p:nvGrpSpPr>
        <p:grpSpPr>
          <a:xfrm>
            <a:off x="611909" y="3352800"/>
            <a:ext cx="4596003" cy="7556559"/>
            <a:chOff x="10006558" y="2927914"/>
            <a:chExt cx="4596003" cy="7556559"/>
          </a:xfrm>
        </p:grpSpPr>
        <p:sp>
          <p:nvSpPr>
            <p:cNvPr id="31" name="TextBox 30">
              <a:extLst>
                <a:ext uri="{FF2B5EF4-FFF2-40B4-BE49-F238E27FC236}">
                  <a16:creationId xmlns:a16="http://schemas.microsoft.com/office/drawing/2014/main" id="{2857C355-9859-44D8-B155-DAB344CBF650}"/>
                </a:ext>
              </a:extLst>
            </p:cNvPr>
            <p:cNvSpPr txBox="1"/>
            <p:nvPr/>
          </p:nvSpPr>
          <p:spPr>
            <a:xfrm>
              <a:off x="10281138" y="6211671"/>
              <a:ext cx="2779776"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radial size limitation</a:t>
              </a:r>
            </a:p>
          </p:txBody>
        </p:sp>
        <p:sp>
          <p:nvSpPr>
            <p:cNvPr id="32" name="TextBox 31">
              <a:extLst>
                <a:ext uri="{FF2B5EF4-FFF2-40B4-BE49-F238E27FC236}">
                  <a16:creationId xmlns:a16="http://schemas.microsoft.com/office/drawing/2014/main" id="{24F3B65A-E677-4C60-AB79-1FB6D694AB00}"/>
                </a:ext>
              </a:extLst>
            </p:cNvPr>
            <p:cNvSpPr txBox="1"/>
            <p:nvPr/>
          </p:nvSpPr>
          <p:spPr>
            <a:xfrm>
              <a:off x="10726674"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Nb</a:t>
              </a:r>
              <a:r>
                <a:rPr kumimoji="0" lang="en-US" sz="3600" b="0" i="0" u="none" strike="noStrike" cap="none" spc="0" normalizeH="0" baseline="-25000" dirty="0">
                  <a:ln>
                    <a:noFill/>
                  </a:ln>
                  <a:solidFill>
                    <a:srgbClr val="000000"/>
                  </a:solidFill>
                  <a:effectLst/>
                  <a:uFillTx/>
                  <a:latin typeface="+mn-lt"/>
                  <a:ea typeface="+mn-ea"/>
                  <a:cs typeface="+mn-cs"/>
                  <a:sym typeface="Calibri"/>
                </a:rPr>
                <a:t>3</a:t>
              </a:r>
              <a:r>
                <a:rPr kumimoji="0" lang="en-US" sz="3600" b="0" i="0" u="none" strike="noStrike" cap="none" spc="0" normalizeH="0" baseline="0" dirty="0">
                  <a:ln>
                    <a:noFill/>
                  </a:ln>
                  <a:solidFill>
                    <a:srgbClr val="000000"/>
                  </a:solidFill>
                  <a:effectLst/>
                  <a:uFillTx/>
                  <a:latin typeface="+mn-lt"/>
                  <a:ea typeface="+mn-ea"/>
                  <a:cs typeface="+mn-cs"/>
                  <a:sym typeface="Calibri"/>
                </a:rPr>
                <a:t>Sn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r>
                <a:rPr kumimoji="0" lang="en-US" sz="3600" b="0" i="0" u="none" strike="noStrike" cap="none" spc="0" normalizeH="0" baseline="0" dirty="0">
                  <a:ln>
                    <a:noFill/>
                  </a:ln>
                  <a:solidFill>
                    <a:srgbClr val="000000"/>
                  </a:solidFill>
                  <a:effectLst/>
                  <a:uFillTx/>
                  <a:latin typeface="+mn-lt"/>
                  <a:ea typeface="+mn-ea"/>
                  <a:cs typeface="+mn-cs"/>
                  <a:sym typeface="Calibri"/>
                </a:rPr>
                <a:t> bore size</a:t>
              </a:r>
            </a:p>
          </p:txBody>
        </p:sp>
        <p:cxnSp>
          <p:nvCxnSpPr>
            <p:cNvPr id="33" name="Straight Arrow Connector 32">
              <a:extLst>
                <a:ext uri="{FF2B5EF4-FFF2-40B4-BE49-F238E27FC236}">
                  <a16:creationId xmlns:a16="http://schemas.microsoft.com/office/drawing/2014/main" id="{83386B9D-20C3-4E2A-82A8-00F154850CBF}"/>
                </a:ext>
              </a:extLst>
            </p:cNvPr>
            <p:cNvCxnSpPr>
              <a:cxnSpLocks/>
              <a:stCxn id="32" idx="2"/>
              <a:endCxn id="31" idx="0"/>
            </p:cNvCxnSpPr>
            <p:nvPr/>
          </p:nvCxnSpPr>
          <p:spPr>
            <a:xfrm flipH="1">
              <a:off x="11671026" y="4220572"/>
              <a:ext cx="445536"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4" name="TextBox 33">
              <a:extLst>
                <a:ext uri="{FF2B5EF4-FFF2-40B4-BE49-F238E27FC236}">
                  <a16:creationId xmlns:a16="http://schemas.microsoft.com/office/drawing/2014/main" id="{8936228D-37D4-43F8-8C1F-000E44E17B7B}"/>
                </a:ext>
              </a:extLst>
            </p:cNvPr>
            <p:cNvSpPr txBox="1"/>
            <p:nvPr/>
          </p:nvSpPr>
          <p:spPr>
            <a:xfrm>
              <a:off x="10006558" y="9191815"/>
              <a:ext cx="4596003" cy="1292658"/>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Structural support for stress management</a:t>
              </a:r>
            </a:p>
          </p:txBody>
        </p:sp>
        <p:cxnSp>
          <p:nvCxnSpPr>
            <p:cNvPr id="35" name="Straight Arrow Connector 34">
              <a:extLst>
                <a:ext uri="{FF2B5EF4-FFF2-40B4-BE49-F238E27FC236}">
                  <a16:creationId xmlns:a16="http://schemas.microsoft.com/office/drawing/2014/main" id="{5E825FF2-A725-4A09-8481-621D810BDA3B}"/>
                </a:ext>
              </a:extLst>
            </p:cNvPr>
            <p:cNvCxnSpPr>
              <a:cxnSpLocks/>
              <a:stCxn id="31" idx="2"/>
              <a:endCxn id="34" idx="0"/>
            </p:cNvCxnSpPr>
            <p:nvPr/>
          </p:nvCxnSpPr>
          <p:spPr>
            <a:xfrm>
              <a:off x="11671026" y="7504329"/>
              <a:ext cx="633534" cy="1687486"/>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36" name="Rectangle: Rounded Corners 35">
            <a:extLst>
              <a:ext uri="{FF2B5EF4-FFF2-40B4-BE49-F238E27FC236}">
                <a16:creationId xmlns:a16="http://schemas.microsoft.com/office/drawing/2014/main" id="{336C9AAF-7389-4064-8974-963731694C35}"/>
              </a:ext>
            </a:extLst>
          </p:cNvPr>
          <p:cNvSpPr/>
          <p:nvPr/>
        </p:nvSpPr>
        <p:spPr>
          <a:xfrm>
            <a:off x="783527" y="6484694"/>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37" name="Rectangle: Rounded Corners 36">
            <a:extLst>
              <a:ext uri="{FF2B5EF4-FFF2-40B4-BE49-F238E27FC236}">
                <a16:creationId xmlns:a16="http://schemas.microsoft.com/office/drawing/2014/main" id="{C93650CE-8C92-4E73-83D4-F7823CCBF3E5}"/>
              </a:ext>
            </a:extLst>
          </p:cNvPr>
          <p:cNvSpPr/>
          <p:nvPr/>
        </p:nvSpPr>
        <p:spPr>
          <a:xfrm>
            <a:off x="483855" y="9357518"/>
            <a:ext cx="4895850" cy="182880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232677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Limitation in the outer diameter of the insert and challenges to manage the stress in a hybrid magnet configuration</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11</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grpSp>
        <p:nvGrpSpPr>
          <p:cNvPr id="93" name="Group 92">
            <a:extLst>
              <a:ext uri="{FF2B5EF4-FFF2-40B4-BE49-F238E27FC236}">
                <a16:creationId xmlns:a16="http://schemas.microsoft.com/office/drawing/2014/main" id="{0E310362-55CF-4DAD-81FF-6F5C8F04AA72}"/>
              </a:ext>
            </a:extLst>
          </p:cNvPr>
          <p:cNvGrpSpPr/>
          <p:nvPr/>
        </p:nvGrpSpPr>
        <p:grpSpPr>
          <a:xfrm>
            <a:off x="6901456" y="2605080"/>
            <a:ext cx="17019180" cy="9806582"/>
            <a:chOff x="6688275" y="2051086"/>
            <a:chExt cx="17019180" cy="9806582"/>
          </a:xfrm>
        </p:grpSpPr>
        <p:pic>
          <p:nvPicPr>
            <p:cNvPr id="9" name="Picture 8">
              <a:extLst>
                <a:ext uri="{FF2B5EF4-FFF2-40B4-BE49-F238E27FC236}">
                  <a16:creationId xmlns:a16="http://schemas.microsoft.com/office/drawing/2014/main" id="{1297788E-F485-4FB5-816E-5906A2B7B087}"/>
                </a:ext>
              </a:extLst>
            </p:cNvPr>
            <p:cNvPicPr>
              <a:picLocks noChangeAspect="1"/>
            </p:cNvPicPr>
            <p:nvPr/>
          </p:nvPicPr>
          <p:blipFill>
            <a:blip r:embed="rId2"/>
            <a:stretch>
              <a:fillRect/>
            </a:stretch>
          </p:blipFill>
          <p:spPr>
            <a:xfrm>
              <a:off x="14878051" y="3028264"/>
              <a:ext cx="8829404" cy="8829404"/>
            </a:xfrm>
            <a:prstGeom prst="rect">
              <a:avLst/>
            </a:prstGeom>
          </p:spPr>
        </p:pic>
        <p:pic>
          <p:nvPicPr>
            <p:cNvPr id="33" name="Picture 32">
              <a:extLst>
                <a:ext uri="{FF2B5EF4-FFF2-40B4-BE49-F238E27FC236}">
                  <a16:creationId xmlns:a16="http://schemas.microsoft.com/office/drawing/2014/main" id="{A9A9E7B8-BD16-4410-B7ED-365D897E4DA5}"/>
                </a:ext>
              </a:extLst>
            </p:cNvPr>
            <p:cNvPicPr>
              <a:picLocks noChangeAspect="1"/>
            </p:cNvPicPr>
            <p:nvPr/>
          </p:nvPicPr>
          <p:blipFill>
            <a:blip r:embed="rId3"/>
            <a:stretch>
              <a:fillRect/>
            </a:stretch>
          </p:blipFill>
          <p:spPr>
            <a:xfrm>
              <a:off x="8762751" y="5176896"/>
              <a:ext cx="4554975" cy="4532140"/>
            </a:xfrm>
            <a:prstGeom prst="rect">
              <a:avLst/>
            </a:prstGeom>
          </p:spPr>
        </p:pic>
        <p:cxnSp>
          <p:nvCxnSpPr>
            <p:cNvPr id="37" name="Straight Arrow Connector 36">
              <a:extLst>
                <a:ext uri="{FF2B5EF4-FFF2-40B4-BE49-F238E27FC236}">
                  <a16:creationId xmlns:a16="http://schemas.microsoft.com/office/drawing/2014/main" id="{8DC26E8E-CC52-44B6-9CB0-748339A5AA99}"/>
                </a:ext>
              </a:extLst>
            </p:cNvPr>
            <p:cNvCxnSpPr>
              <a:cxnSpLocks/>
              <a:stCxn id="49" idx="2"/>
            </p:cNvCxnSpPr>
            <p:nvPr/>
          </p:nvCxnSpPr>
          <p:spPr>
            <a:xfrm>
              <a:off x="13917411" y="5199452"/>
              <a:ext cx="4051265" cy="1796097"/>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E7061BE2-86D2-4AB7-85FA-2270F3233FE7}"/>
                </a:ext>
              </a:extLst>
            </p:cNvPr>
            <p:cNvCxnSpPr>
              <a:cxnSpLocks/>
              <a:stCxn id="49" idx="2"/>
            </p:cNvCxnSpPr>
            <p:nvPr/>
          </p:nvCxnSpPr>
          <p:spPr>
            <a:xfrm flipH="1">
              <a:off x="11391900" y="5199452"/>
              <a:ext cx="2525511" cy="1796097"/>
            </a:xfrm>
            <a:prstGeom prst="straightConnector1">
              <a:avLst/>
            </a:prstGeom>
            <a:noFill/>
            <a:ln w="31750" cap="flat">
              <a:solidFill>
                <a:srgbClr val="FF0000"/>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327F5E9A-0D56-4C3B-848F-5B3F4EABC866}"/>
                </a:ext>
              </a:extLst>
            </p:cNvPr>
            <p:cNvCxnSpPr>
              <a:cxnSpLocks/>
              <a:stCxn id="72" idx="2"/>
            </p:cNvCxnSpPr>
            <p:nvPr/>
          </p:nvCxnSpPr>
          <p:spPr>
            <a:xfrm>
              <a:off x="12916374" y="3942489"/>
              <a:ext cx="3199926" cy="790412"/>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BA4599BF-D283-4C8B-B4EB-11290D807ECB}"/>
                </a:ext>
              </a:extLst>
            </p:cNvPr>
            <p:cNvCxnSpPr>
              <a:cxnSpLocks/>
              <a:stCxn id="72" idx="2"/>
            </p:cNvCxnSpPr>
            <p:nvPr/>
          </p:nvCxnSpPr>
          <p:spPr>
            <a:xfrm flipH="1">
              <a:off x="11161179" y="3942489"/>
              <a:ext cx="1755195" cy="1505811"/>
            </a:xfrm>
            <a:prstGeom prst="straightConnector1">
              <a:avLst/>
            </a:prstGeom>
            <a:noFill/>
            <a:ln w="31750" cap="flat">
              <a:solidFill>
                <a:srgbClr val="FF0000"/>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9" name="TextBox 48">
              <a:extLst>
                <a:ext uri="{FF2B5EF4-FFF2-40B4-BE49-F238E27FC236}">
                  <a16:creationId xmlns:a16="http://schemas.microsoft.com/office/drawing/2014/main" id="{BFD53146-1C2F-4318-9B64-08590581C35E}"/>
                </a:ext>
              </a:extLst>
            </p:cNvPr>
            <p:cNvSpPr txBox="1"/>
            <p:nvPr/>
          </p:nvSpPr>
          <p:spPr>
            <a:xfrm>
              <a:off x="11908016" y="4645458"/>
              <a:ext cx="4018790"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Aluminum shell of the insert</a:t>
              </a:r>
            </a:p>
          </p:txBody>
        </p:sp>
        <p:sp>
          <p:nvSpPr>
            <p:cNvPr id="72" name="TextBox 71">
              <a:extLst>
                <a:ext uri="{FF2B5EF4-FFF2-40B4-BE49-F238E27FC236}">
                  <a16:creationId xmlns:a16="http://schemas.microsoft.com/office/drawing/2014/main" id="{025C2064-DD80-451A-88BC-0F0DA4DDA9D8}"/>
                </a:ext>
              </a:extLst>
            </p:cNvPr>
            <p:cNvSpPr txBox="1"/>
            <p:nvPr/>
          </p:nvSpPr>
          <p:spPr>
            <a:xfrm>
              <a:off x="10906979" y="3388495"/>
              <a:ext cx="4018790"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Aluminum shell of the </a:t>
              </a:r>
              <a:r>
                <a:rPr kumimoji="0" lang="en-US" sz="2400" b="1" i="0" u="none" strike="noStrike" cap="none" spc="0" normalizeH="0" baseline="0" dirty="0" err="1">
                  <a:ln>
                    <a:noFill/>
                  </a:ln>
                  <a:solidFill>
                    <a:srgbClr val="000000"/>
                  </a:solidFill>
                  <a:effectLst/>
                  <a:uFillTx/>
                  <a:latin typeface="+mn-lt"/>
                  <a:ea typeface="+mn-ea"/>
                  <a:cs typeface="+mn-cs"/>
                  <a:sym typeface="Calibri"/>
                </a:rPr>
                <a:t>outsert</a:t>
              </a:r>
              <a:endParaRPr kumimoji="0" 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4" name="TextBox 73">
              <a:extLst>
                <a:ext uri="{FF2B5EF4-FFF2-40B4-BE49-F238E27FC236}">
                  <a16:creationId xmlns:a16="http://schemas.microsoft.com/office/drawing/2014/main" id="{294AE812-0B2D-44E9-B118-24643987E87D}"/>
                </a:ext>
              </a:extLst>
            </p:cNvPr>
            <p:cNvSpPr txBox="1"/>
            <p:nvPr/>
          </p:nvSpPr>
          <p:spPr>
            <a:xfrm>
              <a:off x="6688275" y="3892447"/>
              <a:ext cx="2912579" cy="1661989"/>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CCT5/BIN5c hybrid dipole magnet</a:t>
              </a:r>
            </a:p>
            <a:p>
              <a:pPr marL="0" marR="0" indent="0" algn="ctr" defTabSz="914400" rtl="0" fontAlgn="auto" latinLnBrk="0" hangingPunct="0">
                <a:lnSpc>
                  <a:spcPct val="100000"/>
                </a:lnSpc>
                <a:spcBef>
                  <a:spcPts val="0"/>
                </a:spcBef>
                <a:spcAft>
                  <a:spcPts val="0"/>
                </a:spcAft>
                <a:buClrTx/>
                <a:buSzTx/>
                <a:buFontTx/>
                <a:buNone/>
                <a:tabLst/>
              </a:pPr>
              <a:r>
                <a:rPr lang="en-US" sz="2400" b="1" dirty="0"/>
                <a:t>Bore diameter of CCT5 is 90 mm</a:t>
              </a:r>
              <a:endParaRPr kumimoji="0" 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5" name="TextBox 74">
              <a:extLst>
                <a:ext uri="{FF2B5EF4-FFF2-40B4-BE49-F238E27FC236}">
                  <a16:creationId xmlns:a16="http://schemas.microsoft.com/office/drawing/2014/main" id="{7C6845B8-5C5D-46F2-A6CA-7EBA6F36742E}"/>
                </a:ext>
              </a:extLst>
            </p:cNvPr>
            <p:cNvSpPr txBox="1"/>
            <p:nvPr/>
          </p:nvSpPr>
          <p:spPr>
            <a:xfrm>
              <a:off x="16663943" y="2051086"/>
              <a:ext cx="5257619" cy="92332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CCT6/BiCCT1 hybrid dipole magnet</a:t>
              </a:r>
            </a:p>
            <a:p>
              <a:pPr marL="0" marR="0" indent="0" algn="ctr" defTabSz="914400" rtl="0" fontAlgn="auto" latinLnBrk="0" hangingPunct="0">
                <a:lnSpc>
                  <a:spcPct val="100000"/>
                </a:lnSpc>
                <a:spcBef>
                  <a:spcPts val="0"/>
                </a:spcBef>
                <a:spcAft>
                  <a:spcPts val="0"/>
                </a:spcAft>
                <a:buClrTx/>
                <a:buSzTx/>
                <a:buFontTx/>
                <a:buNone/>
                <a:tabLst/>
              </a:pPr>
              <a:r>
                <a:rPr lang="en-US" sz="2400" b="1" dirty="0"/>
                <a:t>Bore diameter of CCT6 is 120 mm</a:t>
              </a:r>
              <a:endParaRPr kumimoji="0" lang="en-US" sz="2400" b="1" i="0" u="none" strike="noStrike" cap="none" spc="0" normalizeH="0" baseline="0" dirty="0">
                <a:ln>
                  <a:noFill/>
                </a:ln>
                <a:solidFill>
                  <a:srgbClr val="000000"/>
                </a:solidFill>
                <a:effectLst/>
                <a:uFillTx/>
                <a:latin typeface="+mn-lt"/>
                <a:ea typeface="+mn-ea"/>
                <a:cs typeface="+mn-cs"/>
                <a:sym typeface="Calibri"/>
              </a:endParaRPr>
            </a:p>
          </p:txBody>
        </p:sp>
        <p:cxnSp>
          <p:nvCxnSpPr>
            <p:cNvPr id="76" name="Straight Arrow Connector 75">
              <a:extLst>
                <a:ext uri="{FF2B5EF4-FFF2-40B4-BE49-F238E27FC236}">
                  <a16:creationId xmlns:a16="http://schemas.microsoft.com/office/drawing/2014/main" id="{AB0D5567-4DC7-4A90-9B90-7B480421FA24}"/>
                </a:ext>
              </a:extLst>
            </p:cNvPr>
            <p:cNvCxnSpPr>
              <a:cxnSpLocks/>
              <a:stCxn id="88" idx="0"/>
            </p:cNvCxnSpPr>
            <p:nvPr/>
          </p:nvCxnSpPr>
          <p:spPr>
            <a:xfrm flipH="1" flipV="1">
              <a:off x="11133493" y="7904825"/>
              <a:ext cx="2783918" cy="2208190"/>
            </a:xfrm>
            <a:prstGeom prst="straightConnector1">
              <a:avLst/>
            </a:prstGeom>
            <a:noFill/>
            <a:ln w="31750" cap="flat">
              <a:solidFill>
                <a:srgbClr val="FF0000"/>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8568E234-1FF6-47BB-B03C-7444B506B495}"/>
                </a:ext>
              </a:extLst>
            </p:cNvPr>
            <p:cNvCxnSpPr>
              <a:cxnSpLocks/>
              <a:stCxn id="88" idx="0"/>
            </p:cNvCxnSpPr>
            <p:nvPr/>
          </p:nvCxnSpPr>
          <p:spPr>
            <a:xfrm flipH="1" flipV="1">
              <a:off x="11399289" y="7462101"/>
              <a:ext cx="2518122" cy="2650914"/>
            </a:xfrm>
            <a:prstGeom prst="straightConnector1">
              <a:avLst/>
            </a:prstGeom>
            <a:noFill/>
            <a:ln w="31750" cap="flat">
              <a:solidFill>
                <a:srgbClr val="FF0000"/>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78" name="Straight Arrow Connector 77">
              <a:extLst>
                <a:ext uri="{FF2B5EF4-FFF2-40B4-BE49-F238E27FC236}">
                  <a16:creationId xmlns:a16="http://schemas.microsoft.com/office/drawing/2014/main" id="{4CA913B4-DB34-4FC7-BDCC-5C846030E432}"/>
                </a:ext>
              </a:extLst>
            </p:cNvPr>
            <p:cNvCxnSpPr>
              <a:cxnSpLocks/>
              <a:stCxn id="88" idx="0"/>
            </p:cNvCxnSpPr>
            <p:nvPr/>
          </p:nvCxnSpPr>
          <p:spPr>
            <a:xfrm flipV="1">
              <a:off x="13917411" y="8441447"/>
              <a:ext cx="5188836" cy="1671568"/>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79" name="Straight Arrow Connector 78">
              <a:extLst>
                <a:ext uri="{FF2B5EF4-FFF2-40B4-BE49-F238E27FC236}">
                  <a16:creationId xmlns:a16="http://schemas.microsoft.com/office/drawing/2014/main" id="{77E78FEA-B147-4FA2-92D2-6E4D2C709369}"/>
                </a:ext>
              </a:extLst>
            </p:cNvPr>
            <p:cNvCxnSpPr>
              <a:cxnSpLocks/>
              <a:stCxn id="88" idx="0"/>
            </p:cNvCxnSpPr>
            <p:nvPr/>
          </p:nvCxnSpPr>
          <p:spPr>
            <a:xfrm flipV="1">
              <a:off x="13917411" y="7904825"/>
              <a:ext cx="5052758" cy="2208190"/>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88" name="TextBox 87">
              <a:extLst>
                <a:ext uri="{FF2B5EF4-FFF2-40B4-BE49-F238E27FC236}">
                  <a16:creationId xmlns:a16="http://schemas.microsoft.com/office/drawing/2014/main" id="{7E3F726E-ECF0-4B3D-8090-29A43F807C27}"/>
                </a:ext>
              </a:extLst>
            </p:cNvPr>
            <p:cNvSpPr txBox="1"/>
            <p:nvPr/>
          </p:nvSpPr>
          <p:spPr>
            <a:xfrm>
              <a:off x="12415216" y="10113015"/>
              <a:ext cx="3004389"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Layers of the insert</a:t>
              </a:r>
            </a:p>
          </p:txBody>
        </p:sp>
      </p:grpSp>
      <p:sp>
        <p:nvSpPr>
          <p:cNvPr id="4" name="TextBox 3">
            <a:extLst>
              <a:ext uri="{FF2B5EF4-FFF2-40B4-BE49-F238E27FC236}">
                <a16:creationId xmlns:a16="http://schemas.microsoft.com/office/drawing/2014/main" id="{74027469-96C7-4F72-8FB4-D0657F6EE2AA}"/>
              </a:ext>
            </a:extLst>
          </p:cNvPr>
          <p:cNvSpPr txBox="1"/>
          <p:nvPr/>
        </p:nvSpPr>
        <p:spPr>
          <a:xfrm>
            <a:off x="5405664" y="2670727"/>
            <a:ext cx="6715534"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The insert magnet (including the shell) needs to fit in the </a:t>
            </a:r>
            <a:r>
              <a:rPr kumimoji="0" lang="en-US" sz="3600" b="1" i="0" u="none" strike="noStrike" cap="none" spc="0" normalizeH="0" baseline="0" dirty="0" err="1">
                <a:ln>
                  <a:noFill/>
                </a:ln>
                <a:solidFill>
                  <a:srgbClr val="000000"/>
                </a:solidFill>
                <a:effectLst/>
                <a:uFillTx/>
                <a:latin typeface="+mn-lt"/>
                <a:ea typeface="+mn-ea"/>
                <a:cs typeface="+mn-cs"/>
                <a:sym typeface="Calibri"/>
              </a:rPr>
              <a:t>outert</a:t>
            </a:r>
            <a:endParaRPr kumimoji="0" lang="en-US" sz="3600" b="1" i="0" u="none" strike="noStrike" cap="none" spc="0" normalizeH="0" baseline="0" dirty="0">
              <a:ln>
                <a:noFill/>
              </a:ln>
              <a:solidFill>
                <a:srgbClr val="000000"/>
              </a:solidFill>
              <a:effectLst/>
              <a:uFillTx/>
              <a:latin typeface="+mn-lt"/>
              <a:ea typeface="+mn-ea"/>
              <a:cs typeface="+mn-cs"/>
              <a:sym typeface="Calibri"/>
            </a:endParaRPr>
          </a:p>
        </p:txBody>
      </p:sp>
      <p:sp>
        <p:nvSpPr>
          <p:cNvPr id="44" name="Rectangle: Rounded Corners 43">
            <a:extLst>
              <a:ext uri="{FF2B5EF4-FFF2-40B4-BE49-F238E27FC236}">
                <a16:creationId xmlns:a16="http://schemas.microsoft.com/office/drawing/2014/main" id="{554BFE71-2598-4550-8EFD-BBDDC51C9BEE}"/>
              </a:ext>
            </a:extLst>
          </p:cNvPr>
          <p:cNvSpPr/>
          <p:nvPr/>
        </p:nvSpPr>
        <p:spPr>
          <a:xfrm>
            <a:off x="1190675" y="3212048"/>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45" name="Group 44">
            <a:extLst>
              <a:ext uri="{FF2B5EF4-FFF2-40B4-BE49-F238E27FC236}">
                <a16:creationId xmlns:a16="http://schemas.microsoft.com/office/drawing/2014/main" id="{06EA73F9-3CC2-48E2-9664-7F70E3D26AEA}"/>
              </a:ext>
            </a:extLst>
          </p:cNvPr>
          <p:cNvGrpSpPr/>
          <p:nvPr/>
        </p:nvGrpSpPr>
        <p:grpSpPr>
          <a:xfrm>
            <a:off x="611909" y="3352800"/>
            <a:ext cx="4596003" cy="7556559"/>
            <a:chOff x="10006558" y="2927914"/>
            <a:chExt cx="4596003" cy="7556559"/>
          </a:xfrm>
        </p:grpSpPr>
        <p:sp>
          <p:nvSpPr>
            <p:cNvPr id="47" name="TextBox 46">
              <a:extLst>
                <a:ext uri="{FF2B5EF4-FFF2-40B4-BE49-F238E27FC236}">
                  <a16:creationId xmlns:a16="http://schemas.microsoft.com/office/drawing/2014/main" id="{7FDE2F44-708F-414C-9965-886E2214767E}"/>
                </a:ext>
              </a:extLst>
            </p:cNvPr>
            <p:cNvSpPr txBox="1"/>
            <p:nvPr/>
          </p:nvSpPr>
          <p:spPr>
            <a:xfrm>
              <a:off x="10281138" y="6211671"/>
              <a:ext cx="2779776"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radial size limitation</a:t>
              </a:r>
            </a:p>
          </p:txBody>
        </p:sp>
        <p:sp>
          <p:nvSpPr>
            <p:cNvPr id="50" name="TextBox 49">
              <a:extLst>
                <a:ext uri="{FF2B5EF4-FFF2-40B4-BE49-F238E27FC236}">
                  <a16:creationId xmlns:a16="http://schemas.microsoft.com/office/drawing/2014/main" id="{FAD624D9-FFB0-41B4-95F6-70E3D11C98E7}"/>
                </a:ext>
              </a:extLst>
            </p:cNvPr>
            <p:cNvSpPr txBox="1"/>
            <p:nvPr/>
          </p:nvSpPr>
          <p:spPr>
            <a:xfrm>
              <a:off x="10726674"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Nb</a:t>
              </a:r>
              <a:r>
                <a:rPr kumimoji="0" lang="en-US" sz="3600" b="0" i="0" u="none" strike="noStrike" cap="none" spc="0" normalizeH="0" baseline="-25000" dirty="0">
                  <a:ln>
                    <a:noFill/>
                  </a:ln>
                  <a:solidFill>
                    <a:srgbClr val="000000"/>
                  </a:solidFill>
                  <a:effectLst/>
                  <a:uFillTx/>
                  <a:latin typeface="+mn-lt"/>
                  <a:ea typeface="+mn-ea"/>
                  <a:cs typeface="+mn-cs"/>
                  <a:sym typeface="Calibri"/>
                </a:rPr>
                <a:t>3</a:t>
              </a:r>
              <a:r>
                <a:rPr kumimoji="0" lang="en-US" sz="3600" b="0" i="0" u="none" strike="noStrike" cap="none" spc="0" normalizeH="0" baseline="0" dirty="0">
                  <a:ln>
                    <a:noFill/>
                  </a:ln>
                  <a:solidFill>
                    <a:srgbClr val="000000"/>
                  </a:solidFill>
                  <a:effectLst/>
                  <a:uFillTx/>
                  <a:latin typeface="+mn-lt"/>
                  <a:ea typeface="+mn-ea"/>
                  <a:cs typeface="+mn-cs"/>
                  <a:sym typeface="Calibri"/>
                </a:rPr>
                <a:t>Sn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r>
                <a:rPr kumimoji="0" lang="en-US" sz="3600" b="0" i="0" u="none" strike="noStrike" cap="none" spc="0" normalizeH="0" baseline="0" dirty="0">
                  <a:ln>
                    <a:noFill/>
                  </a:ln>
                  <a:solidFill>
                    <a:srgbClr val="000000"/>
                  </a:solidFill>
                  <a:effectLst/>
                  <a:uFillTx/>
                  <a:latin typeface="+mn-lt"/>
                  <a:ea typeface="+mn-ea"/>
                  <a:cs typeface="+mn-cs"/>
                  <a:sym typeface="Calibri"/>
                </a:rPr>
                <a:t> bore size</a:t>
              </a:r>
            </a:p>
          </p:txBody>
        </p:sp>
        <p:cxnSp>
          <p:nvCxnSpPr>
            <p:cNvPr id="53" name="Straight Arrow Connector 52">
              <a:extLst>
                <a:ext uri="{FF2B5EF4-FFF2-40B4-BE49-F238E27FC236}">
                  <a16:creationId xmlns:a16="http://schemas.microsoft.com/office/drawing/2014/main" id="{6B2EFB25-3A33-472D-8061-6A871E4B39F4}"/>
                </a:ext>
              </a:extLst>
            </p:cNvPr>
            <p:cNvCxnSpPr>
              <a:cxnSpLocks/>
              <a:stCxn id="50" idx="2"/>
              <a:endCxn id="47" idx="0"/>
            </p:cNvCxnSpPr>
            <p:nvPr/>
          </p:nvCxnSpPr>
          <p:spPr>
            <a:xfrm flipH="1">
              <a:off x="11671026" y="4220572"/>
              <a:ext cx="445536"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4" name="TextBox 53">
              <a:extLst>
                <a:ext uri="{FF2B5EF4-FFF2-40B4-BE49-F238E27FC236}">
                  <a16:creationId xmlns:a16="http://schemas.microsoft.com/office/drawing/2014/main" id="{46BBDFD8-95AD-4206-8D93-5DCF4F096704}"/>
                </a:ext>
              </a:extLst>
            </p:cNvPr>
            <p:cNvSpPr txBox="1"/>
            <p:nvPr/>
          </p:nvSpPr>
          <p:spPr>
            <a:xfrm>
              <a:off x="10006558" y="9191815"/>
              <a:ext cx="4596003" cy="1292658"/>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Structural support for stress management</a:t>
              </a:r>
            </a:p>
          </p:txBody>
        </p:sp>
        <p:cxnSp>
          <p:nvCxnSpPr>
            <p:cNvPr id="56" name="Straight Arrow Connector 55">
              <a:extLst>
                <a:ext uri="{FF2B5EF4-FFF2-40B4-BE49-F238E27FC236}">
                  <a16:creationId xmlns:a16="http://schemas.microsoft.com/office/drawing/2014/main" id="{CD62A6DF-F13C-4244-9519-FFAE6DF2095C}"/>
                </a:ext>
              </a:extLst>
            </p:cNvPr>
            <p:cNvCxnSpPr>
              <a:cxnSpLocks/>
              <a:stCxn id="47" idx="2"/>
              <a:endCxn id="54" idx="0"/>
            </p:cNvCxnSpPr>
            <p:nvPr/>
          </p:nvCxnSpPr>
          <p:spPr>
            <a:xfrm>
              <a:off x="11671026" y="7504329"/>
              <a:ext cx="633534" cy="1687486"/>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57" name="Rectangle: Rounded Corners 56">
            <a:extLst>
              <a:ext uri="{FF2B5EF4-FFF2-40B4-BE49-F238E27FC236}">
                <a16:creationId xmlns:a16="http://schemas.microsoft.com/office/drawing/2014/main" id="{1A2E3C64-048D-4762-BD47-A804710382A2}"/>
              </a:ext>
            </a:extLst>
          </p:cNvPr>
          <p:cNvSpPr/>
          <p:nvPr/>
        </p:nvSpPr>
        <p:spPr>
          <a:xfrm>
            <a:off x="783527" y="6484694"/>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58" name="Rectangle: Rounded Corners 57">
            <a:extLst>
              <a:ext uri="{FF2B5EF4-FFF2-40B4-BE49-F238E27FC236}">
                <a16:creationId xmlns:a16="http://schemas.microsoft.com/office/drawing/2014/main" id="{89B26F68-274F-4C29-8E86-732A1DB781BB}"/>
              </a:ext>
            </a:extLst>
          </p:cNvPr>
          <p:cNvSpPr/>
          <p:nvPr/>
        </p:nvSpPr>
        <p:spPr>
          <a:xfrm>
            <a:off x="483855" y="9357518"/>
            <a:ext cx="4895850" cy="182880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7" name="TextBox 6">
            <a:extLst>
              <a:ext uri="{FF2B5EF4-FFF2-40B4-BE49-F238E27FC236}">
                <a16:creationId xmlns:a16="http://schemas.microsoft.com/office/drawing/2014/main" id="{72D8413C-A74A-4156-8BD3-1E8574ECD52D}"/>
              </a:ext>
            </a:extLst>
          </p:cNvPr>
          <p:cNvSpPr txBox="1"/>
          <p:nvPr/>
        </p:nvSpPr>
        <p:spPr>
          <a:xfrm>
            <a:off x="6240970" y="11329734"/>
            <a:ext cx="9294996"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Mechanical coupling needed for CCT6/BiCCT1. Apply prestress to so many layers?</a:t>
            </a:r>
          </a:p>
        </p:txBody>
      </p:sp>
      <p:sp>
        <p:nvSpPr>
          <p:cNvPr id="32" name="TextBox 31">
            <a:extLst>
              <a:ext uri="{FF2B5EF4-FFF2-40B4-BE49-F238E27FC236}">
                <a16:creationId xmlns:a16="http://schemas.microsoft.com/office/drawing/2014/main" id="{2EFED3C2-07DB-4FDC-8D68-86095A8EDDE3}"/>
              </a:ext>
            </a:extLst>
          </p:cNvPr>
          <p:cNvSpPr txBox="1"/>
          <p:nvPr/>
        </p:nvSpPr>
        <p:spPr>
          <a:xfrm>
            <a:off x="15593748" y="12794598"/>
            <a:ext cx="7485045"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mn-lt"/>
                <a:ea typeface="+mn-ea"/>
                <a:cs typeface="+mn-cs"/>
                <a:sym typeface="Calibri"/>
              </a:rPr>
              <a:t>CAD models by A. </a:t>
            </a:r>
            <a:r>
              <a:rPr kumimoji="0" lang="en-US" sz="3600" b="1" i="0" u="none" strike="noStrike" cap="none" spc="0" normalizeH="0" baseline="0" dirty="0" err="1">
                <a:ln>
                  <a:noFill/>
                </a:ln>
                <a:solidFill>
                  <a:schemeClr val="bg1"/>
                </a:solidFill>
                <a:effectLst/>
                <a:uFillTx/>
                <a:latin typeface="+mn-lt"/>
                <a:ea typeface="+mn-ea"/>
                <a:cs typeface="+mn-cs"/>
                <a:sym typeface="Calibri"/>
              </a:rPr>
              <a:t>Hafalia</a:t>
            </a:r>
            <a:endParaRPr kumimoji="0" lang="en-US" sz="3600" b="1" i="0" u="none" strike="noStrike" cap="none" spc="0" normalizeH="0" baseline="0" dirty="0">
              <a:ln>
                <a:noFill/>
              </a:ln>
              <a:solidFill>
                <a:schemeClr val="bg1"/>
              </a:solidFill>
              <a:effectLst/>
              <a:uFillTx/>
              <a:latin typeface="+mn-lt"/>
              <a:ea typeface="+mn-ea"/>
              <a:cs typeface="+mn-cs"/>
              <a:sym typeface="Calibri"/>
            </a:endParaRPr>
          </a:p>
        </p:txBody>
      </p:sp>
    </p:spTree>
    <p:extLst>
      <p:ext uri="{BB962C8B-B14F-4D97-AF65-F5344CB8AC3E}">
        <p14:creationId xmlns:p14="http://schemas.microsoft.com/office/powerpoint/2010/main" val="905614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
            <a:extLst>
              <a:ext uri="{FF2B5EF4-FFF2-40B4-BE49-F238E27FC236}">
                <a16:creationId xmlns:a16="http://schemas.microsoft.com/office/drawing/2014/main" id="{44B67F32-4DE1-4D8B-B4FA-AAF33509E3D4}"/>
              </a:ext>
            </a:extLst>
          </p:cNvPr>
          <p:cNvSpPr txBox="1">
            <a:spLocks/>
          </p:cNvSpPr>
          <p:nvPr/>
        </p:nvSpPr>
        <p:spPr>
          <a:xfrm>
            <a:off x="3686172" y="2976230"/>
            <a:ext cx="17011651" cy="5099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1pPr marL="0" marR="0" indent="0" algn="ctr" defTabSz="914400" rtl="0" latinLnBrk="0">
              <a:lnSpc>
                <a:spcPct val="100000"/>
              </a:lnSpc>
              <a:spcBef>
                <a:spcPts val="1100"/>
              </a:spcBef>
              <a:spcAft>
                <a:spcPts val="0"/>
              </a:spcAft>
              <a:buClrTx/>
              <a:buSzPct val="100000"/>
              <a:buFont typeface="Arial"/>
              <a:buNone/>
              <a:tabLst/>
              <a:defRPr sz="4741" b="0" i="0" u="none" strike="noStrike" cap="none" spc="0" baseline="0">
                <a:solidFill>
                  <a:srgbClr val="1F497D"/>
                </a:solidFill>
                <a:uFillTx/>
                <a:latin typeface="Franklin Gothic Medium"/>
                <a:ea typeface="Franklin Gothic Medium"/>
                <a:cs typeface="Franklin Gothic Medium"/>
                <a:sym typeface="Franklin Gothic Medium"/>
              </a:defRPr>
            </a:lvl1pPr>
            <a:lvl2pPr marL="903122" marR="0" indent="0" algn="ctr" defTabSz="914400" rtl="0" latinLnBrk="0">
              <a:lnSpc>
                <a:spcPct val="100000"/>
              </a:lnSpc>
              <a:spcBef>
                <a:spcPts val="1100"/>
              </a:spcBef>
              <a:spcAft>
                <a:spcPts val="0"/>
              </a:spcAft>
              <a:buClrTx/>
              <a:buSzPct val="100000"/>
              <a:buFont typeface="Arial"/>
              <a:buNone/>
              <a:tabLst/>
              <a:defRPr sz="3951" b="0" i="0" u="none" strike="noStrike" cap="none" spc="0" baseline="0">
                <a:solidFill>
                  <a:srgbClr val="1F497D"/>
                </a:solidFill>
                <a:uFillTx/>
                <a:latin typeface="Franklin Gothic Medium"/>
                <a:ea typeface="Franklin Gothic Medium"/>
                <a:cs typeface="Franklin Gothic Medium"/>
                <a:sym typeface="Franklin Gothic Medium"/>
              </a:defRPr>
            </a:lvl2pPr>
            <a:lvl3pPr marL="1806244" marR="0" indent="0" algn="ctr" defTabSz="914400" rtl="0" latinLnBrk="0">
              <a:lnSpc>
                <a:spcPct val="100000"/>
              </a:lnSpc>
              <a:spcBef>
                <a:spcPts val="1100"/>
              </a:spcBef>
              <a:spcAft>
                <a:spcPts val="0"/>
              </a:spcAft>
              <a:buClrTx/>
              <a:buSzPct val="100000"/>
              <a:buFont typeface="Arial"/>
              <a:buNone/>
              <a:tabLst/>
              <a:defRPr sz="3556" b="0" i="0" u="none" strike="noStrike" cap="none" spc="0" baseline="0">
                <a:solidFill>
                  <a:srgbClr val="1F497D"/>
                </a:solidFill>
                <a:uFillTx/>
                <a:latin typeface="Franklin Gothic Medium"/>
                <a:ea typeface="Franklin Gothic Medium"/>
                <a:cs typeface="Franklin Gothic Medium"/>
                <a:sym typeface="Franklin Gothic Medium"/>
              </a:defRPr>
            </a:lvl3pPr>
            <a:lvl4pPr marL="2709365"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4pPr>
            <a:lvl5pPr marL="3612487"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5pPr>
            <a:lvl6pPr marL="4515609"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6pPr>
            <a:lvl7pPr marL="5418731"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7pPr>
            <a:lvl8pPr marL="6321853"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8pPr>
            <a:lvl9pPr marL="7224974"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algn="just" hangingPunct="1">
              <a:spcAft>
                <a:spcPts val="1800"/>
              </a:spcAft>
            </a:pPr>
            <a:r>
              <a:rPr lang="en-US" u="sng" dirty="0"/>
              <a:t>Conclusion #2:</a:t>
            </a:r>
          </a:p>
          <a:p>
            <a:pPr algn="just" hangingPunct="1">
              <a:spcAft>
                <a:spcPts val="1800"/>
              </a:spcAft>
            </a:pPr>
            <a:r>
              <a:rPr lang="en-US" dirty="0"/>
              <a:t>Investigating materials for the mandrels that are stronger than aluminum-bronze-954 at cryogenic temperatures, compatible with the Bi-2212 heat treatment would help with stress management</a:t>
            </a:r>
          </a:p>
        </p:txBody>
      </p:sp>
      <p:sp>
        <p:nvSpPr>
          <p:cNvPr id="61" name="Text Placeholder 3">
            <a:extLst>
              <a:ext uri="{FF2B5EF4-FFF2-40B4-BE49-F238E27FC236}">
                <a16:creationId xmlns:a16="http://schemas.microsoft.com/office/drawing/2014/main" id="{E7421EF3-0006-4496-AA3A-CC0C137ED84D}"/>
              </a:ext>
            </a:extLst>
          </p:cNvPr>
          <p:cNvSpPr txBox="1">
            <a:spLocks/>
          </p:cNvSpPr>
          <p:nvPr/>
        </p:nvSpPr>
        <p:spPr>
          <a:xfrm>
            <a:off x="3686173" y="7889358"/>
            <a:ext cx="17011651" cy="4274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fontScale="92500" lnSpcReduction="10000"/>
          </a:bodyPr>
          <a:lstStyle>
            <a:lvl1pPr marL="103603" marR="0" indent="-522000" algn="l" defTabSz="914400" rtl="0" latinLnBrk="0">
              <a:lnSpc>
                <a:spcPct val="100000"/>
              </a:lnSpc>
              <a:spcBef>
                <a:spcPts val="1100"/>
              </a:spcBef>
              <a:spcAft>
                <a:spcPts val="0"/>
              </a:spcAft>
              <a:buClrTx/>
              <a:buSzPct val="100000"/>
              <a:buFont typeface="Arial"/>
              <a:buChar char="•"/>
              <a:tabLst/>
              <a:defRPr sz="6000" b="0" i="0" u="none" strike="noStrike" cap="none" spc="0" baseline="0">
                <a:solidFill>
                  <a:srgbClr val="1F497D"/>
                </a:solidFill>
                <a:uFillTx/>
                <a:latin typeface="Franklin Gothic Medium"/>
                <a:ea typeface="Franklin Gothic Medium"/>
                <a:cs typeface="Franklin Gothic Medium"/>
                <a:sym typeface="Franklin Gothic Medium"/>
              </a:defRPr>
            </a:lvl1pPr>
            <a:lvl2pPr marL="977648" marR="0" indent="-520448" algn="l" defTabSz="914400" rtl="0" latinLnBrk="0">
              <a:lnSpc>
                <a:spcPct val="100000"/>
              </a:lnSpc>
              <a:spcBef>
                <a:spcPts val="1100"/>
              </a:spcBef>
              <a:spcAft>
                <a:spcPts val="0"/>
              </a:spcAft>
              <a:buClrTx/>
              <a:buSzPct val="100000"/>
              <a:buFont typeface="Wingdings" panose="05000000000000000000" pitchFamily="2" charset="2"/>
              <a:buChar char="§"/>
              <a:tabLst/>
              <a:defRPr sz="5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88423" marR="0" indent="-474023" algn="l" defTabSz="914400" rtl="0" latinLnBrk="0">
              <a:lnSpc>
                <a:spcPct val="100000"/>
              </a:lnSpc>
              <a:spcBef>
                <a:spcPts val="1100"/>
              </a:spcBef>
              <a:spcAft>
                <a:spcPts val="0"/>
              </a:spcAft>
              <a:buClrTx/>
              <a:buSzPct val="100000"/>
              <a:buFont typeface="Arial"/>
              <a:buChar char="•"/>
              <a:tabLst/>
              <a:defRPr sz="4800" b="0" i="0" u="none" strike="noStrike" cap="none" spc="0" baseline="0">
                <a:solidFill>
                  <a:srgbClr val="1F497D"/>
                </a:solidFill>
                <a:uFillTx/>
                <a:latin typeface="Franklin Gothic Medium"/>
                <a:ea typeface="Franklin Gothic Medium"/>
                <a:cs typeface="Franklin Gothic Medium"/>
                <a:sym typeface="Franklin Gothic Medium"/>
              </a:defRPr>
            </a:lvl3pPr>
            <a:lvl4pPr marL="1754777" marR="0" indent="-522000" algn="l" defTabSz="914400" rtl="0" latinLnBrk="0">
              <a:lnSpc>
                <a:spcPct val="100000"/>
              </a:lnSpc>
              <a:spcBef>
                <a:spcPts val="1100"/>
              </a:spcBef>
              <a:spcAft>
                <a:spcPts val="0"/>
              </a:spcAft>
              <a:buClrTx/>
              <a:buSzPct val="100000"/>
              <a:buFont typeface="Wingdings" panose="05000000000000000000" pitchFamily="2" charset="2"/>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81428" marR="0" indent="-452628" algn="l" defTabSz="914400" rtl="0" latinLnBrk="0">
              <a:lnSpc>
                <a:spcPct val="100000"/>
              </a:lnSpc>
              <a:spcBef>
                <a:spcPts val="1100"/>
              </a:spcBef>
              <a:spcAft>
                <a:spcPts val="0"/>
              </a:spcAft>
              <a:buClrTx/>
              <a:buSzPct val="100000"/>
              <a:buFont typeface="Arial" panose="020B0604020202020204" pitchFamily="34" charset="0"/>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marL="0" indent="0" algn="just" hangingPunct="1">
              <a:spcAft>
                <a:spcPts val="2400"/>
              </a:spcAft>
              <a:buFont typeface="Arial"/>
              <a:buNone/>
            </a:pPr>
            <a:r>
              <a:rPr lang="en-US" sz="4000" u="sng" dirty="0"/>
              <a:t>Notes:</a:t>
            </a:r>
          </a:p>
          <a:p>
            <a:pPr marL="0" indent="0" algn="just" hangingPunct="1">
              <a:spcAft>
                <a:spcPts val="1800"/>
              </a:spcAft>
              <a:buNone/>
            </a:pPr>
            <a:r>
              <a:rPr lang="en-US" sz="4000" dirty="0"/>
              <a:t>1. We are currently working to test low temperature mechanical properties of 954 Aluminum Bronze after a Bi-2212 heat treatment, and to test 3D printing technology of Ni-alloy based, Inconel CCT mandrels</a:t>
            </a:r>
          </a:p>
          <a:p>
            <a:pPr marL="0" indent="0" algn="just" hangingPunct="1">
              <a:spcAft>
                <a:spcPts val="1800"/>
              </a:spcAft>
              <a:buNone/>
            </a:pPr>
            <a:r>
              <a:rPr lang="en-US" sz="4000" dirty="0"/>
              <a:t>2. Consider increasing the bore size of the </a:t>
            </a:r>
            <a:r>
              <a:rPr lang="en-US" sz="4000" dirty="0" err="1"/>
              <a:t>outsert</a:t>
            </a:r>
            <a:r>
              <a:rPr lang="en-US" sz="4000" dirty="0"/>
              <a:t> in the future? (Currently our insert design has a 40 mm bore)</a:t>
            </a:r>
          </a:p>
        </p:txBody>
      </p:sp>
      <p:sp>
        <p:nvSpPr>
          <p:cNvPr id="62" name="Title 1">
            <a:extLst>
              <a:ext uri="{FF2B5EF4-FFF2-40B4-BE49-F238E27FC236}">
                <a16:creationId xmlns:a16="http://schemas.microsoft.com/office/drawing/2014/main" id="{0FD87850-0B95-412A-B21A-5E56AA61C92E}"/>
              </a:ext>
            </a:extLst>
          </p:cNvPr>
          <p:cNvSpPr txBox="1">
            <a:spLocks/>
          </p:cNvSpPr>
          <p:nvPr/>
        </p:nvSpPr>
        <p:spPr>
          <a:xfrm>
            <a:off x="5310554" y="-25400"/>
            <a:ext cx="19107378" cy="2213071"/>
          </a:xfrm>
          <a:prstGeom prst="rect">
            <a:avLst/>
          </a:prstGeom>
          <a:solidFill>
            <a:srgbClr val="1F497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normAutofit/>
          </a:bodyPr>
          <a:lstStyle>
            <a:lvl1pPr marL="0" marR="0" indent="0" algn="ctr" defTabSz="914400" rtl="0" latinLnBrk="0">
              <a:lnSpc>
                <a:spcPct val="100000"/>
              </a:lnSpc>
              <a:spcBef>
                <a:spcPts val="0"/>
              </a:spcBef>
              <a:spcAft>
                <a:spcPts val="0"/>
              </a:spcAft>
              <a:buClrTx/>
              <a:buSzTx/>
              <a:buFontTx/>
              <a:buNone/>
              <a:tabLst/>
              <a:defRPr sz="11852" b="0" i="0" u="none" strike="noStrike" cap="none" spc="0" baseline="0">
                <a:solidFill>
                  <a:srgbClr val="FFFFFF"/>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9pPr>
          </a:lstStyle>
          <a:p>
            <a:pPr algn="l" hangingPunct="1"/>
            <a:r>
              <a:rPr lang="en-US" sz="6000" dirty="0"/>
              <a:t>Structural material research</a:t>
            </a:r>
          </a:p>
        </p:txBody>
      </p:sp>
    </p:spTree>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Limitation in the outer diameter of the insert and influence on the magnetic field generation</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grpSp>
        <p:nvGrpSpPr>
          <p:cNvPr id="14" name="Group 13">
            <a:extLst>
              <a:ext uri="{FF2B5EF4-FFF2-40B4-BE49-F238E27FC236}">
                <a16:creationId xmlns:a16="http://schemas.microsoft.com/office/drawing/2014/main" id="{9FF71DCE-9ECC-4408-91DC-0A9C265C1A76}"/>
              </a:ext>
            </a:extLst>
          </p:cNvPr>
          <p:cNvGrpSpPr/>
          <p:nvPr/>
        </p:nvGrpSpPr>
        <p:grpSpPr>
          <a:xfrm>
            <a:off x="15132535" y="3794224"/>
            <a:ext cx="9205391" cy="7142452"/>
            <a:chOff x="1216927" y="3195952"/>
            <a:chExt cx="9205391" cy="7142452"/>
          </a:xfrm>
        </p:grpSpPr>
        <p:pic>
          <p:nvPicPr>
            <p:cNvPr id="15" name="Picture 14">
              <a:extLst>
                <a:ext uri="{FF2B5EF4-FFF2-40B4-BE49-F238E27FC236}">
                  <a16:creationId xmlns:a16="http://schemas.microsoft.com/office/drawing/2014/main" id="{55059CCE-B3DC-4E14-B858-504E7C02074A}"/>
                </a:ext>
              </a:extLst>
            </p:cNvPr>
            <p:cNvPicPr>
              <a:picLocks noChangeAspect="1"/>
            </p:cNvPicPr>
            <p:nvPr/>
          </p:nvPicPr>
          <p:blipFill>
            <a:blip r:embed="rId2"/>
            <a:stretch>
              <a:fillRect/>
            </a:stretch>
          </p:blipFill>
          <p:spPr>
            <a:xfrm>
              <a:off x="1764759" y="3680429"/>
              <a:ext cx="6657975" cy="6657975"/>
            </a:xfrm>
            <a:prstGeom prst="rect">
              <a:avLst/>
            </a:prstGeom>
          </p:spPr>
        </p:pic>
        <p:cxnSp>
          <p:nvCxnSpPr>
            <p:cNvPr id="16" name="Straight Connector 15">
              <a:extLst>
                <a:ext uri="{FF2B5EF4-FFF2-40B4-BE49-F238E27FC236}">
                  <a16:creationId xmlns:a16="http://schemas.microsoft.com/office/drawing/2014/main" id="{5A95A4E2-5165-49E0-8100-645516321382}"/>
                </a:ext>
              </a:extLst>
            </p:cNvPr>
            <p:cNvCxnSpPr>
              <a:cxnSpLocks/>
            </p:cNvCxnSpPr>
            <p:nvPr/>
          </p:nvCxnSpPr>
          <p:spPr>
            <a:xfrm flipH="1">
              <a:off x="1216927" y="7021300"/>
              <a:ext cx="7676708" cy="25609"/>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91DA1BD-2095-4C3D-9ACA-F1A31F82964B}"/>
                </a:ext>
              </a:extLst>
            </p:cNvPr>
            <p:cNvSpPr txBox="1"/>
            <p:nvPr/>
          </p:nvSpPr>
          <p:spPr>
            <a:xfrm>
              <a:off x="4232194" y="6462472"/>
              <a:ext cx="1723104" cy="523220"/>
            </a:xfrm>
            <a:prstGeom prst="rect">
              <a:avLst/>
            </a:prstGeom>
            <a:noFill/>
          </p:spPr>
          <p:txBody>
            <a:bodyPr wrap="square" rtlCol="0">
              <a:spAutoFit/>
            </a:bodyPr>
            <a:lstStyle/>
            <a:p>
              <a:pPr algn="ctr"/>
              <a:r>
                <a:rPr lang="en-US" sz="2800" b="1" dirty="0">
                  <a:cs typeface="Times New Roman" panose="02020603050405020304" pitchFamily="18" charset="0"/>
                </a:rPr>
                <a:t>Mid-plane</a:t>
              </a:r>
              <a:endParaRPr lang="en-US" sz="2800" b="1" i="1" dirty="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A678C3F8-2A94-4A6D-A476-FD212D6AD738}"/>
                </a:ext>
              </a:extLst>
            </p:cNvPr>
            <p:cNvCxnSpPr>
              <a:cxnSpLocks/>
              <a:endCxn id="20" idx="3"/>
            </p:cNvCxnSpPr>
            <p:nvPr/>
          </p:nvCxnSpPr>
          <p:spPr>
            <a:xfrm flipH="1">
              <a:off x="7325148" y="4118388"/>
              <a:ext cx="751987" cy="251081"/>
            </a:xfrm>
            <a:prstGeom prst="line">
              <a:avLst/>
            </a:prstGeom>
            <a:ln w="25400">
              <a:tailEnd type="stealth" w="lg" len="lg"/>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A104FFC-6083-4DCB-AB09-D2328BE08FE0}"/>
                </a:ext>
              </a:extLst>
            </p:cNvPr>
            <p:cNvSpPr txBox="1"/>
            <p:nvPr/>
          </p:nvSpPr>
          <p:spPr>
            <a:xfrm>
              <a:off x="6783623" y="3195952"/>
              <a:ext cx="3500319" cy="954107"/>
            </a:xfrm>
            <a:prstGeom prst="rect">
              <a:avLst/>
            </a:prstGeom>
            <a:noFill/>
          </p:spPr>
          <p:txBody>
            <a:bodyPr wrap="square" rtlCol="0">
              <a:spAutoFit/>
            </a:bodyPr>
            <a:lstStyle/>
            <a:p>
              <a:r>
                <a:rPr lang="en-US" sz="2800" b="1" dirty="0">
                  <a:cs typeface="Times New Roman" panose="02020603050405020304" pitchFamily="18" charset="0"/>
                </a:rPr>
                <a:t>Radial increase of the rib thickness</a:t>
              </a:r>
            </a:p>
          </p:txBody>
        </p:sp>
        <p:sp>
          <p:nvSpPr>
            <p:cNvPr id="20" name="Rectangle 19">
              <a:extLst>
                <a:ext uri="{FF2B5EF4-FFF2-40B4-BE49-F238E27FC236}">
                  <a16:creationId xmlns:a16="http://schemas.microsoft.com/office/drawing/2014/main" id="{C11099A8-05D1-43D6-8D13-C39B0D3340CE}"/>
                </a:ext>
              </a:extLst>
            </p:cNvPr>
            <p:cNvSpPr/>
            <p:nvPr/>
          </p:nvSpPr>
          <p:spPr>
            <a:xfrm rot="-3000000">
              <a:off x="6346677" y="4507572"/>
              <a:ext cx="1191232" cy="63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12"/>
            </a:p>
          </p:txBody>
        </p:sp>
        <p:cxnSp>
          <p:nvCxnSpPr>
            <p:cNvPr id="21" name="Straight Arrow Connector 20">
              <a:extLst>
                <a:ext uri="{FF2B5EF4-FFF2-40B4-BE49-F238E27FC236}">
                  <a16:creationId xmlns:a16="http://schemas.microsoft.com/office/drawing/2014/main" id="{9679DB58-EC57-4F85-9922-30EBEFD3D548}"/>
                </a:ext>
              </a:extLst>
            </p:cNvPr>
            <p:cNvCxnSpPr/>
            <p:nvPr/>
          </p:nvCxnSpPr>
          <p:spPr>
            <a:xfrm flipH="1">
              <a:off x="7955711" y="5475530"/>
              <a:ext cx="1204161" cy="367873"/>
            </a:xfrm>
            <a:prstGeom prst="straightConnector1">
              <a:avLst/>
            </a:prstGeom>
            <a:ln w="25400">
              <a:headEnd type="none"/>
              <a:tailEnd type="stealth" w="lg"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EFB9E65-D1C6-4FCD-AE82-55064CD252AA}"/>
                </a:ext>
              </a:extLst>
            </p:cNvPr>
            <p:cNvCxnSpPr/>
            <p:nvPr/>
          </p:nvCxnSpPr>
          <p:spPr>
            <a:xfrm flipH="1">
              <a:off x="7461422" y="4675146"/>
              <a:ext cx="1231426" cy="440067"/>
            </a:xfrm>
            <a:prstGeom prst="straightConnector1">
              <a:avLst/>
            </a:prstGeom>
            <a:ln w="25400">
              <a:headEnd type="none"/>
              <a:tailEnd type="stealth" w="lg" len="lg"/>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450E5FE-F2D5-4C79-A879-A512178BEB6F}"/>
                </a:ext>
              </a:extLst>
            </p:cNvPr>
            <p:cNvSpPr txBox="1"/>
            <p:nvPr/>
          </p:nvSpPr>
          <p:spPr>
            <a:xfrm>
              <a:off x="8699214" y="4444313"/>
              <a:ext cx="939217" cy="523220"/>
            </a:xfrm>
            <a:prstGeom prst="rect">
              <a:avLst/>
            </a:prstGeom>
            <a:noFill/>
          </p:spPr>
          <p:txBody>
            <a:bodyPr wrap="square" rtlCol="0">
              <a:spAutoFit/>
            </a:bodyPr>
            <a:lstStyle/>
            <a:p>
              <a:r>
                <a:rPr lang="en-US" sz="2800" b="1" dirty="0">
                  <a:cs typeface="Times New Roman" panose="02020603050405020304" pitchFamily="18" charset="0"/>
                </a:rPr>
                <a:t>Ribs</a:t>
              </a:r>
              <a:endParaRPr lang="en-US" sz="2800" b="1" i="1" dirty="0">
                <a:cs typeface="Times New Roman" panose="02020603050405020304" pitchFamily="18" charset="0"/>
              </a:endParaRPr>
            </a:p>
          </p:txBody>
        </p:sp>
        <p:sp>
          <p:nvSpPr>
            <p:cNvPr id="24" name="TextBox 23">
              <a:extLst>
                <a:ext uri="{FF2B5EF4-FFF2-40B4-BE49-F238E27FC236}">
                  <a16:creationId xmlns:a16="http://schemas.microsoft.com/office/drawing/2014/main" id="{7879AAEC-55C7-4153-96FC-0A7D3C8913AD}"/>
                </a:ext>
              </a:extLst>
            </p:cNvPr>
            <p:cNvSpPr txBox="1"/>
            <p:nvPr/>
          </p:nvSpPr>
          <p:spPr>
            <a:xfrm>
              <a:off x="9168822" y="5208196"/>
              <a:ext cx="1253496" cy="523220"/>
            </a:xfrm>
            <a:prstGeom prst="rect">
              <a:avLst/>
            </a:prstGeom>
            <a:noFill/>
          </p:spPr>
          <p:txBody>
            <a:bodyPr wrap="square" rtlCol="0">
              <a:spAutoFit/>
            </a:bodyPr>
            <a:lstStyle/>
            <a:p>
              <a:r>
                <a:rPr lang="en-US" sz="2800" b="1" dirty="0">
                  <a:cs typeface="Times New Roman" panose="02020603050405020304" pitchFamily="18" charset="0"/>
                </a:rPr>
                <a:t>Turns</a:t>
              </a:r>
              <a:endParaRPr lang="en-US" sz="2800" b="1" i="1" dirty="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A0F92D54-6079-4E73-BA74-5A70041EBCA4}"/>
                </a:ext>
              </a:extLst>
            </p:cNvPr>
            <p:cNvCxnSpPr>
              <a:cxnSpLocks/>
            </p:cNvCxnSpPr>
            <p:nvPr/>
          </p:nvCxnSpPr>
          <p:spPr>
            <a:xfrm>
              <a:off x="5582129" y="7635416"/>
              <a:ext cx="1201494" cy="550413"/>
            </a:xfrm>
            <a:prstGeom prst="straightConnector1">
              <a:avLst/>
            </a:prstGeom>
            <a:ln w="25400">
              <a:headEnd type="none"/>
              <a:tailEnd type="stealth"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6A7E110-2201-4256-8DBF-7372C0D94A27}"/>
                </a:ext>
              </a:extLst>
            </p:cNvPr>
            <p:cNvSpPr txBox="1"/>
            <p:nvPr/>
          </p:nvSpPr>
          <p:spPr>
            <a:xfrm>
              <a:off x="4805958" y="7374904"/>
              <a:ext cx="1012113" cy="523220"/>
            </a:xfrm>
            <a:prstGeom prst="rect">
              <a:avLst/>
            </a:prstGeom>
            <a:noFill/>
          </p:spPr>
          <p:txBody>
            <a:bodyPr wrap="square" rtlCol="0">
              <a:spAutoFit/>
            </a:bodyPr>
            <a:lstStyle/>
            <a:p>
              <a:r>
                <a:rPr lang="en-US" sz="2800" b="1" dirty="0">
                  <a:cs typeface="Times New Roman" panose="02020603050405020304" pitchFamily="18" charset="0"/>
                </a:rPr>
                <a:t>Spar</a:t>
              </a:r>
              <a:endParaRPr lang="en-US" sz="2800" b="1" i="1" dirty="0">
                <a:cs typeface="Times New Roman" panose="02020603050405020304" pitchFamily="18" charset="0"/>
              </a:endParaRPr>
            </a:p>
          </p:txBody>
        </p:sp>
      </p:grpSp>
      <p:sp>
        <p:nvSpPr>
          <p:cNvPr id="28" name="TextBox 27">
            <a:extLst>
              <a:ext uri="{FF2B5EF4-FFF2-40B4-BE49-F238E27FC236}">
                <a16:creationId xmlns:a16="http://schemas.microsoft.com/office/drawing/2014/main" id="{4618C4F1-84E3-42C1-BAB2-A815E5EE2A8F}"/>
              </a:ext>
            </a:extLst>
          </p:cNvPr>
          <p:cNvSpPr txBox="1"/>
          <p:nvPr/>
        </p:nvSpPr>
        <p:spPr>
          <a:xfrm>
            <a:off x="6326981" y="5270033"/>
            <a:ext cx="7844410" cy="397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just" defTabSz="914400" rtl="0" fontAlgn="auto" latinLnBrk="0" hangingPunct="0">
              <a:lnSpc>
                <a:spcPct val="100000"/>
              </a:lnSpc>
              <a:spcBef>
                <a:spcPts val="0"/>
              </a:spcBef>
              <a:spcAft>
                <a:spcPts val="180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The wider the cable the higher the field generation in the bore, but this would increase the radial space needed for conductor</a:t>
            </a:r>
          </a:p>
          <a:p>
            <a:pPr marL="0" marR="0" indent="0" algn="just" defTabSz="914400" rtl="0" fontAlgn="auto" latinLnBrk="0" hangingPunct="0">
              <a:lnSpc>
                <a:spcPct val="100000"/>
              </a:lnSpc>
              <a:spcBef>
                <a:spcPts val="0"/>
              </a:spcBef>
              <a:spcAft>
                <a:spcPts val="1800"/>
              </a:spcAft>
              <a:buClrTx/>
              <a:buSzTx/>
              <a:buFontTx/>
              <a:buNone/>
              <a:tabLst/>
            </a:pPr>
            <a:r>
              <a:rPr lang="en-US" u="sng" dirty="0"/>
              <a:t>Note</a:t>
            </a:r>
            <a:r>
              <a:rPr lang="en-US" dirty="0"/>
              <a:t>: The wider the cable the less efficient the coil as well</a:t>
            </a:r>
            <a:endParaRPr kumimoji="0" lang="en-US" sz="3600" i="0" u="none" strike="noStrike" cap="none" spc="0" normalizeH="0" baseline="0" dirty="0">
              <a:ln>
                <a:noFill/>
              </a:ln>
              <a:solidFill>
                <a:srgbClr val="000000"/>
              </a:solidFill>
              <a:effectLst/>
              <a:uFillTx/>
              <a:latin typeface="+mn-lt"/>
              <a:ea typeface="+mn-ea"/>
              <a:cs typeface="+mn-cs"/>
              <a:sym typeface="Calibri"/>
            </a:endParaRPr>
          </a:p>
        </p:txBody>
      </p:sp>
      <p:grpSp>
        <p:nvGrpSpPr>
          <p:cNvPr id="9" name="Group 8">
            <a:extLst>
              <a:ext uri="{FF2B5EF4-FFF2-40B4-BE49-F238E27FC236}">
                <a16:creationId xmlns:a16="http://schemas.microsoft.com/office/drawing/2014/main" id="{B4271F13-A3E7-45DB-B581-460FCE868DA7}"/>
              </a:ext>
            </a:extLst>
          </p:cNvPr>
          <p:cNvGrpSpPr/>
          <p:nvPr/>
        </p:nvGrpSpPr>
        <p:grpSpPr>
          <a:xfrm>
            <a:off x="1471983" y="3264035"/>
            <a:ext cx="3873005" cy="7974270"/>
            <a:chOff x="1471983" y="3264035"/>
            <a:chExt cx="3873005" cy="7974270"/>
          </a:xfrm>
        </p:grpSpPr>
        <p:sp>
          <p:nvSpPr>
            <p:cNvPr id="29" name="Rectangle: Rounded Corners 28">
              <a:extLst>
                <a:ext uri="{FF2B5EF4-FFF2-40B4-BE49-F238E27FC236}">
                  <a16:creationId xmlns:a16="http://schemas.microsoft.com/office/drawing/2014/main" id="{49B2FCB0-D7BE-4D8B-95E1-5AC17A67E1AE}"/>
                </a:ext>
              </a:extLst>
            </p:cNvPr>
            <p:cNvSpPr/>
            <p:nvPr/>
          </p:nvSpPr>
          <p:spPr>
            <a:xfrm>
              <a:off x="2178803" y="3264035"/>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30" name="Group 29">
              <a:extLst>
                <a:ext uri="{FF2B5EF4-FFF2-40B4-BE49-F238E27FC236}">
                  <a16:creationId xmlns:a16="http://schemas.microsoft.com/office/drawing/2014/main" id="{F87C0A97-482C-4A46-8393-F30165E4B853}"/>
                </a:ext>
              </a:extLst>
            </p:cNvPr>
            <p:cNvGrpSpPr/>
            <p:nvPr/>
          </p:nvGrpSpPr>
          <p:grpSpPr>
            <a:xfrm>
              <a:off x="1874617" y="3404787"/>
              <a:ext cx="3225312" cy="4576415"/>
              <a:chOff x="10281138" y="2927914"/>
              <a:chExt cx="3225312" cy="4576415"/>
            </a:xfrm>
          </p:grpSpPr>
          <p:sp>
            <p:nvSpPr>
              <p:cNvPr id="31" name="TextBox 30">
                <a:extLst>
                  <a:ext uri="{FF2B5EF4-FFF2-40B4-BE49-F238E27FC236}">
                    <a16:creationId xmlns:a16="http://schemas.microsoft.com/office/drawing/2014/main" id="{2857C355-9859-44D8-B155-DAB344CBF650}"/>
                  </a:ext>
                </a:extLst>
              </p:cNvPr>
              <p:cNvSpPr txBox="1"/>
              <p:nvPr/>
            </p:nvSpPr>
            <p:spPr>
              <a:xfrm>
                <a:off x="10281138" y="6211671"/>
                <a:ext cx="2779776"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radial size limitation</a:t>
                </a:r>
              </a:p>
            </p:txBody>
          </p:sp>
          <p:sp>
            <p:nvSpPr>
              <p:cNvPr id="32" name="TextBox 31">
                <a:extLst>
                  <a:ext uri="{FF2B5EF4-FFF2-40B4-BE49-F238E27FC236}">
                    <a16:creationId xmlns:a16="http://schemas.microsoft.com/office/drawing/2014/main" id="{24F3B65A-E677-4C60-AB79-1FB6D694AB00}"/>
                  </a:ext>
                </a:extLst>
              </p:cNvPr>
              <p:cNvSpPr txBox="1"/>
              <p:nvPr/>
            </p:nvSpPr>
            <p:spPr>
              <a:xfrm>
                <a:off x="10726674"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Nb</a:t>
                </a:r>
                <a:r>
                  <a:rPr kumimoji="0" lang="en-US" sz="3600" b="0" i="0" u="none" strike="noStrike" cap="none" spc="0" normalizeH="0" baseline="-25000" dirty="0">
                    <a:ln>
                      <a:noFill/>
                    </a:ln>
                    <a:solidFill>
                      <a:srgbClr val="000000"/>
                    </a:solidFill>
                    <a:effectLst/>
                    <a:uFillTx/>
                    <a:latin typeface="+mn-lt"/>
                    <a:ea typeface="+mn-ea"/>
                    <a:cs typeface="+mn-cs"/>
                    <a:sym typeface="Calibri"/>
                  </a:rPr>
                  <a:t>3</a:t>
                </a:r>
                <a:r>
                  <a:rPr kumimoji="0" lang="en-US" sz="3600" b="0" i="0" u="none" strike="noStrike" cap="none" spc="0" normalizeH="0" baseline="0" dirty="0">
                    <a:ln>
                      <a:noFill/>
                    </a:ln>
                    <a:solidFill>
                      <a:srgbClr val="000000"/>
                    </a:solidFill>
                    <a:effectLst/>
                    <a:uFillTx/>
                    <a:latin typeface="+mn-lt"/>
                    <a:ea typeface="+mn-ea"/>
                    <a:cs typeface="+mn-cs"/>
                    <a:sym typeface="Calibri"/>
                  </a:rPr>
                  <a:t>Sn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r>
                  <a:rPr kumimoji="0" lang="en-US" sz="3600" b="0" i="0" u="none" strike="noStrike" cap="none" spc="0" normalizeH="0" baseline="0" dirty="0">
                    <a:ln>
                      <a:noFill/>
                    </a:ln>
                    <a:solidFill>
                      <a:srgbClr val="000000"/>
                    </a:solidFill>
                    <a:effectLst/>
                    <a:uFillTx/>
                    <a:latin typeface="+mn-lt"/>
                    <a:ea typeface="+mn-ea"/>
                    <a:cs typeface="+mn-cs"/>
                    <a:sym typeface="Calibri"/>
                  </a:rPr>
                  <a:t> bore size</a:t>
                </a:r>
              </a:p>
            </p:txBody>
          </p:sp>
          <p:cxnSp>
            <p:nvCxnSpPr>
              <p:cNvPr id="33" name="Straight Arrow Connector 32">
                <a:extLst>
                  <a:ext uri="{FF2B5EF4-FFF2-40B4-BE49-F238E27FC236}">
                    <a16:creationId xmlns:a16="http://schemas.microsoft.com/office/drawing/2014/main" id="{83386B9D-20C3-4E2A-82A8-00F154850CBF}"/>
                  </a:ext>
                </a:extLst>
              </p:cNvPr>
              <p:cNvCxnSpPr>
                <a:cxnSpLocks/>
                <a:stCxn id="32" idx="2"/>
                <a:endCxn id="31" idx="0"/>
              </p:cNvCxnSpPr>
              <p:nvPr/>
            </p:nvCxnSpPr>
            <p:spPr>
              <a:xfrm flipH="1">
                <a:off x="11671026" y="4220572"/>
                <a:ext cx="445536"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36" name="Rectangle: Rounded Corners 35">
              <a:extLst>
                <a:ext uri="{FF2B5EF4-FFF2-40B4-BE49-F238E27FC236}">
                  <a16:creationId xmlns:a16="http://schemas.microsoft.com/office/drawing/2014/main" id="{336C9AAF-7389-4064-8974-963731694C35}"/>
                </a:ext>
              </a:extLst>
            </p:cNvPr>
            <p:cNvSpPr/>
            <p:nvPr/>
          </p:nvSpPr>
          <p:spPr>
            <a:xfrm>
              <a:off x="1771655" y="6536681"/>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37" name="Rectangle: Rounded Corners 36">
              <a:extLst>
                <a:ext uri="{FF2B5EF4-FFF2-40B4-BE49-F238E27FC236}">
                  <a16:creationId xmlns:a16="http://schemas.microsoft.com/office/drawing/2014/main" id="{C93650CE-8C92-4E73-83D4-F7823CCBF3E5}"/>
                </a:ext>
              </a:extLst>
            </p:cNvPr>
            <p:cNvSpPr/>
            <p:nvPr/>
          </p:nvSpPr>
          <p:spPr>
            <a:xfrm>
              <a:off x="1471983" y="9409505"/>
              <a:ext cx="3873005" cy="182880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38" name="TextBox 37">
              <a:extLst>
                <a:ext uri="{FF2B5EF4-FFF2-40B4-BE49-F238E27FC236}">
                  <a16:creationId xmlns:a16="http://schemas.microsoft.com/office/drawing/2014/main" id="{1C850771-80BC-4250-A0F9-51695D299557}"/>
                </a:ext>
              </a:extLst>
            </p:cNvPr>
            <p:cNvSpPr txBox="1"/>
            <p:nvPr/>
          </p:nvSpPr>
          <p:spPr>
            <a:xfrm>
              <a:off x="1771655" y="9696005"/>
              <a:ext cx="3260598" cy="1292658"/>
            </a:xfrm>
            <a:prstGeom prst="rect">
              <a:avLst/>
            </a:prstGeom>
            <a:solidFill>
              <a:schemeClr val="accent5">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Magnetic field generation</a:t>
              </a:r>
            </a:p>
          </p:txBody>
        </p:sp>
        <p:cxnSp>
          <p:nvCxnSpPr>
            <p:cNvPr id="34" name="Straight Arrow Connector 33">
              <a:extLst>
                <a:ext uri="{FF2B5EF4-FFF2-40B4-BE49-F238E27FC236}">
                  <a16:creationId xmlns:a16="http://schemas.microsoft.com/office/drawing/2014/main" id="{B9E997AD-ABDF-461C-89B8-755D392ED983}"/>
                </a:ext>
              </a:extLst>
            </p:cNvPr>
            <p:cNvCxnSpPr>
              <a:cxnSpLocks/>
              <a:stCxn id="31" idx="2"/>
              <a:endCxn id="38" idx="0"/>
            </p:cNvCxnSpPr>
            <p:nvPr/>
          </p:nvCxnSpPr>
          <p:spPr>
            <a:xfrm>
              <a:off x="3264505" y="7981202"/>
              <a:ext cx="137449" cy="171480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3016892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Design challenges of Bi-2212 CCT inserts for a hybrid test</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sp>
        <p:nvSpPr>
          <p:cNvPr id="27" name="Rectangle: Rounded Corners 26">
            <a:extLst>
              <a:ext uri="{FF2B5EF4-FFF2-40B4-BE49-F238E27FC236}">
                <a16:creationId xmlns:a16="http://schemas.microsoft.com/office/drawing/2014/main" id="{B551A0F9-243A-4DF8-AC55-D56F638A5AC0}"/>
              </a:ext>
            </a:extLst>
          </p:cNvPr>
          <p:cNvSpPr/>
          <p:nvPr/>
        </p:nvSpPr>
        <p:spPr>
          <a:xfrm>
            <a:off x="13857352" y="2758364"/>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51" name="Group 50">
            <a:extLst>
              <a:ext uri="{FF2B5EF4-FFF2-40B4-BE49-F238E27FC236}">
                <a16:creationId xmlns:a16="http://schemas.microsoft.com/office/drawing/2014/main" id="{3C16CDD3-BDEC-4D52-9798-E05BC763006C}"/>
              </a:ext>
            </a:extLst>
          </p:cNvPr>
          <p:cNvGrpSpPr/>
          <p:nvPr/>
        </p:nvGrpSpPr>
        <p:grpSpPr>
          <a:xfrm>
            <a:off x="1252050" y="2927914"/>
            <a:ext cx="21860972" cy="8861458"/>
            <a:chOff x="1252050" y="2927914"/>
            <a:chExt cx="21860972" cy="8861458"/>
          </a:xfrm>
        </p:grpSpPr>
        <p:sp>
          <p:nvSpPr>
            <p:cNvPr id="52" name="TextBox 51">
              <a:extLst>
                <a:ext uri="{FF2B5EF4-FFF2-40B4-BE49-F238E27FC236}">
                  <a16:creationId xmlns:a16="http://schemas.microsoft.com/office/drawing/2014/main" id="{E95AFA03-F832-43A9-8A98-AC30B14B4973}"/>
                </a:ext>
              </a:extLst>
            </p:cNvPr>
            <p:cNvSpPr txBox="1"/>
            <p:nvPr/>
          </p:nvSpPr>
          <p:spPr>
            <a:xfrm>
              <a:off x="10281138" y="6211671"/>
              <a:ext cx="2779776"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radial size limitation</a:t>
              </a:r>
            </a:p>
          </p:txBody>
        </p:sp>
        <p:sp>
          <p:nvSpPr>
            <p:cNvPr id="53" name="TextBox 52">
              <a:extLst>
                <a:ext uri="{FF2B5EF4-FFF2-40B4-BE49-F238E27FC236}">
                  <a16:creationId xmlns:a16="http://schemas.microsoft.com/office/drawing/2014/main" id="{71FBBFE3-5523-44F7-A5C4-79A68320831C}"/>
                </a:ext>
              </a:extLst>
            </p:cNvPr>
            <p:cNvSpPr txBox="1"/>
            <p:nvPr/>
          </p:nvSpPr>
          <p:spPr>
            <a:xfrm>
              <a:off x="16668750" y="6211671"/>
              <a:ext cx="3260598" cy="1292658"/>
            </a:xfrm>
            <a:prstGeom prst="rect">
              <a:avLst/>
            </a:prstGeom>
            <a:solidFill>
              <a:schemeClr val="accent5">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Magnetic field generation</a:t>
              </a:r>
            </a:p>
          </p:txBody>
        </p:sp>
        <p:sp>
          <p:nvSpPr>
            <p:cNvPr id="54" name="TextBox 53">
              <a:extLst>
                <a:ext uri="{FF2B5EF4-FFF2-40B4-BE49-F238E27FC236}">
                  <a16:creationId xmlns:a16="http://schemas.microsoft.com/office/drawing/2014/main" id="{92EF476C-36E7-4A49-A8BE-7B8F8C25CBCA}"/>
                </a:ext>
              </a:extLst>
            </p:cNvPr>
            <p:cNvSpPr txBox="1"/>
            <p:nvPr/>
          </p:nvSpPr>
          <p:spPr>
            <a:xfrm>
              <a:off x="5672504" y="2927914"/>
              <a:ext cx="4561918"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Effective size of the heat treatment furnace</a:t>
              </a:r>
            </a:p>
          </p:txBody>
        </p:sp>
        <p:sp>
          <p:nvSpPr>
            <p:cNvPr id="55" name="TextBox 54">
              <a:extLst>
                <a:ext uri="{FF2B5EF4-FFF2-40B4-BE49-F238E27FC236}">
                  <a16:creationId xmlns:a16="http://schemas.microsoft.com/office/drawing/2014/main" id="{5A3BCA56-4259-4BC6-882E-FDDA8E59544F}"/>
                </a:ext>
              </a:extLst>
            </p:cNvPr>
            <p:cNvSpPr txBox="1"/>
            <p:nvPr/>
          </p:nvSpPr>
          <p:spPr>
            <a:xfrm>
              <a:off x="10726674"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Nb</a:t>
              </a:r>
              <a:r>
                <a:rPr kumimoji="0" lang="en-US" sz="3600" b="0" i="0" u="none" strike="noStrike" cap="none" spc="0" normalizeH="0" baseline="-25000" dirty="0">
                  <a:ln>
                    <a:noFill/>
                  </a:ln>
                  <a:solidFill>
                    <a:srgbClr val="000000"/>
                  </a:solidFill>
                  <a:effectLst/>
                  <a:uFillTx/>
                  <a:latin typeface="+mn-lt"/>
                  <a:ea typeface="+mn-ea"/>
                  <a:cs typeface="+mn-cs"/>
                  <a:sym typeface="Calibri"/>
                </a:rPr>
                <a:t>3</a:t>
              </a:r>
              <a:r>
                <a:rPr kumimoji="0" lang="en-US" sz="3600" b="0" i="0" u="none" strike="noStrike" cap="none" spc="0" normalizeH="0" baseline="0" dirty="0">
                  <a:ln>
                    <a:noFill/>
                  </a:ln>
                  <a:solidFill>
                    <a:srgbClr val="000000"/>
                  </a:solidFill>
                  <a:effectLst/>
                  <a:uFillTx/>
                  <a:latin typeface="+mn-lt"/>
                  <a:ea typeface="+mn-ea"/>
                  <a:cs typeface="+mn-cs"/>
                  <a:sym typeface="Calibri"/>
                </a:rPr>
                <a:t>Sn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r>
                <a:rPr kumimoji="0" lang="en-US" sz="3600" b="0" i="0" u="none" strike="noStrike" cap="none" spc="0" normalizeH="0" baseline="0" dirty="0">
                  <a:ln>
                    <a:noFill/>
                  </a:ln>
                  <a:solidFill>
                    <a:srgbClr val="000000"/>
                  </a:solidFill>
                  <a:effectLst/>
                  <a:uFillTx/>
                  <a:latin typeface="+mn-lt"/>
                  <a:ea typeface="+mn-ea"/>
                  <a:cs typeface="+mn-cs"/>
                  <a:sym typeface="Calibri"/>
                </a:rPr>
                <a:t> bore size</a:t>
              </a:r>
            </a:p>
          </p:txBody>
        </p:sp>
        <p:sp>
          <p:nvSpPr>
            <p:cNvPr id="56" name="TextBox 55">
              <a:extLst>
                <a:ext uri="{FF2B5EF4-FFF2-40B4-BE49-F238E27FC236}">
                  <a16:creationId xmlns:a16="http://schemas.microsoft.com/office/drawing/2014/main" id="{E015E544-D9C9-4D6A-8E02-CD8E45A57786}"/>
                </a:ext>
              </a:extLst>
            </p:cNvPr>
            <p:cNvSpPr txBox="1"/>
            <p:nvPr/>
          </p:nvSpPr>
          <p:spPr>
            <a:xfrm>
              <a:off x="2895162" y="6211671"/>
              <a:ext cx="3917822"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longitudinal size limitation</a:t>
              </a:r>
            </a:p>
          </p:txBody>
        </p:sp>
        <p:sp>
          <p:nvSpPr>
            <p:cNvPr id="57" name="TextBox 56">
              <a:extLst>
                <a:ext uri="{FF2B5EF4-FFF2-40B4-BE49-F238E27FC236}">
                  <a16:creationId xmlns:a16="http://schemas.microsoft.com/office/drawing/2014/main" id="{4F874A3E-1E29-4602-A1A7-CCC356482738}"/>
                </a:ext>
              </a:extLst>
            </p:cNvPr>
            <p:cNvSpPr txBox="1"/>
            <p:nvPr/>
          </p:nvSpPr>
          <p:spPr>
            <a:xfrm>
              <a:off x="13998702"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Bi-2212 strand Je</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58" name="Straight Arrow Connector 57">
              <a:extLst>
                <a:ext uri="{FF2B5EF4-FFF2-40B4-BE49-F238E27FC236}">
                  <a16:creationId xmlns:a16="http://schemas.microsoft.com/office/drawing/2014/main" id="{5A7BA398-9477-4741-97C6-F9FDAD4163C2}"/>
                </a:ext>
              </a:extLst>
            </p:cNvPr>
            <p:cNvCxnSpPr>
              <a:cxnSpLocks/>
              <a:stCxn id="54" idx="2"/>
              <a:endCxn id="52" idx="0"/>
            </p:cNvCxnSpPr>
            <p:nvPr/>
          </p:nvCxnSpPr>
          <p:spPr>
            <a:xfrm>
              <a:off x="7953463" y="4220572"/>
              <a:ext cx="3717563" cy="1991099"/>
            </a:xfrm>
            <a:prstGeom prst="straightConnector1">
              <a:avLst/>
            </a:prstGeom>
            <a:noFill/>
            <a:ln w="28575"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BC420138-A989-49E2-BF68-10D2B989741F}"/>
                </a:ext>
              </a:extLst>
            </p:cNvPr>
            <p:cNvCxnSpPr>
              <a:cxnSpLocks/>
              <a:stCxn id="55" idx="2"/>
              <a:endCxn id="52" idx="0"/>
            </p:cNvCxnSpPr>
            <p:nvPr/>
          </p:nvCxnSpPr>
          <p:spPr>
            <a:xfrm flipH="1">
              <a:off x="11671026" y="4220572"/>
              <a:ext cx="445536"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id="{513B801B-437F-4B49-8B0B-0AC6E52EB591}"/>
                </a:ext>
              </a:extLst>
            </p:cNvPr>
            <p:cNvCxnSpPr>
              <a:cxnSpLocks/>
              <a:stCxn id="52" idx="3"/>
              <a:endCxn id="53" idx="1"/>
            </p:cNvCxnSpPr>
            <p:nvPr/>
          </p:nvCxnSpPr>
          <p:spPr>
            <a:xfrm>
              <a:off x="13060914" y="6858000"/>
              <a:ext cx="3607836" cy="0"/>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0834A4EF-6F60-4E4C-980E-7B74666CAEF6}"/>
                </a:ext>
              </a:extLst>
            </p:cNvPr>
            <p:cNvCxnSpPr>
              <a:cxnSpLocks/>
              <a:stCxn id="57" idx="2"/>
              <a:endCxn id="53" idx="0"/>
            </p:cNvCxnSpPr>
            <p:nvPr/>
          </p:nvCxnSpPr>
          <p:spPr>
            <a:xfrm>
              <a:off x="15388590" y="4220572"/>
              <a:ext cx="2910459"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B856909D-3B7C-4596-A070-41A2F50A399F}"/>
                </a:ext>
              </a:extLst>
            </p:cNvPr>
            <p:cNvCxnSpPr>
              <a:cxnSpLocks/>
              <a:stCxn id="54" idx="2"/>
              <a:endCxn id="56" idx="0"/>
            </p:cNvCxnSpPr>
            <p:nvPr/>
          </p:nvCxnSpPr>
          <p:spPr>
            <a:xfrm flipH="1">
              <a:off x="4854073" y="4220572"/>
              <a:ext cx="3099390"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2268AEB0-A497-4F23-B61C-ABED1546A57C}"/>
                </a:ext>
              </a:extLst>
            </p:cNvPr>
            <p:cNvSpPr txBox="1"/>
            <p:nvPr/>
          </p:nvSpPr>
          <p:spPr>
            <a:xfrm>
              <a:off x="1252050" y="9936366"/>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Assembly/alignment of the insert inside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64" name="Straight Arrow Connector 63">
              <a:extLst>
                <a:ext uri="{FF2B5EF4-FFF2-40B4-BE49-F238E27FC236}">
                  <a16:creationId xmlns:a16="http://schemas.microsoft.com/office/drawing/2014/main" id="{45829C84-6C97-40E5-BFE1-0607B74E3C3B}"/>
                </a:ext>
              </a:extLst>
            </p:cNvPr>
            <p:cNvCxnSpPr>
              <a:cxnSpLocks/>
              <a:stCxn id="56" idx="2"/>
              <a:endCxn id="63" idx="0"/>
            </p:cNvCxnSpPr>
            <p:nvPr/>
          </p:nvCxnSpPr>
          <p:spPr>
            <a:xfrm flipH="1">
              <a:off x="3338787" y="7504329"/>
              <a:ext cx="1515286" cy="2432037"/>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5" name="TextBox 64">
              <a:extLst>
                <a:ext uri="{FF2B5EF4-FFF2-40B4-BE49-F238E27FC236}">
                  <a16:creationId xmlns:a16="http://schemas.microsoft.com/office/drawing/2014/main" id="{37395707-5132-4C6E-A7A6-543A12251A0F}"/>
                </a:ext>
              </a:extLst>
            </p:cNvPr>
            <p:cNvSpPr txBox="1"/>
            <p:nvPr/>
          </p:nvSpPr>
          <p:spPr>
            <a:xfrm>
              <a:off x="12178083" y="9940843"/>
              <a:ext cx="5147310"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Splices of the insert located in the high field region of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66" name="Straight Arrow Connector 65">
              <a:extLst>
                <a:ext uri="{FF2B5EF4-FFF2-40B4-BE49-F238E27FC236}">
                  <a16:creationId xmlns:a16="http://schemas.microsoft.com/office/drawing/2014/main" id="{98475010-D536-41C4-AD49-01218109909F}"/>
                </a:ext>
              </a:extLst>
            </p:cNvPr>
            <p:cNvCxnSpPr>
              <a:cxnSpLocks/>
              <a:stCxn id="56" idx="3"/>
              <a:endCxn id="65" idx="0"/>
            </p:cNvCxnSpPr>
            <p:nvPr/>
          </p:nvCxnSpPr>
          <p:spPr>
            <a:xfrm>
              <a:off x="6812984" y="6858000"/>
              <a:ext cx="7938754" cy="308284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7" name="TextBox 66">
              <a:extLst>
                <a:ext uri="{FF2B5EF4-FFF2-40B4-BE49-F238E27FC236}">
                  <a16:creationId xmlns:a16="http://schemas.microsoft.com/office/drawing/2014/main" id="{6B03A3E4-50A1-4C38-AB61-9BE1D8998F77}"/>
                </a:ext>
              </a:extLst>
            </p:cNvPr>
            <p:cNvSpPr txBox="1"/>
            <p:nvPr/>
          </p:nvSpPr>
          <p:spPr>
            <a:xfrm>
              <a:off x="6715066" y="9942717"/>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Handling forces between the insert and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68" name="Straight Arrow Connector 67">
              <a:extLst>
                <a:ext uri="{FF2B5EF4-FFF2-40B4-BE49-F238E27FC236}">
                  <a16:creationId xmlns:a16="http://schemas.microsoft.com/office/drawing/2014/main" id="{0ED00784-5A0E-4AB6-8161-F6D8922E71D3}"/>
                </a:ext>
              </a:extLst>
            </p:cNvPr>
            <p:cNvCxnSpPr>
              <a:cxnSpLocks/>
              <a:stCxn id="56" idx="2"/>
              <a:endCxn id="67" idx="0"/>
            </p:cNvCxnSpPr>
            <p:nvPr/>
          </p:nvCxnSpPr>
          <p:spPr>
            <a:xfrm>
              <a:off x="4854073" y="7504329"/>
              <a:ext cx="3947730" cy="243838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9" name="TextBox 68">
              <a:extLst>
                <a:ext uri="{FF2B5EF4-FFF2-40B4-BE49-F238E27FC236}">
                  <a16:creationId xmlns:a16="http://schemas.microsoft.com/office/drawing/2014/main" id="{0639627B-FFBE-4402-AFD1-CDB89B1572D3}"/>
                </a:ext>
              </a:extLst>
            </p:cNvPr>
            <p:cNvSpPr txBox="1"/>
            <p:nvPr/>
          </p:nvSpPr>
          <p:spPr>
            <a:xfrm>
              <a:off x="18517019" y="8849099"/>
              <a:ext cx="4596003" cy="1292658"/>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Structural support for stress management</a:t>
              </a:r>
            </a:p>
          </p:txBody>
        </p:sp>
        <p:cxnSp>
          <p:nvCxnSpPr>
            <p:cNvPr id="70" name="Straight Arrow Connector 69">
              <a:extLst>
                <a:ext uri="{FF2B5EF4-FFF2-40B4-BE49-F238E27FC236}">
                  <a16:creationId xmlns:a16="http://schemas.microsoft.com/office/drawing/2014/main" id="{E8EC705D-18D5-4204-9E98-A3A0A85BD7C3}"/>
                </a:ext>
              </a:extLst>
            </p:cNvPr>
            <p:cNvCxnSpPr>
              <a:stCxn id="52" idx="3"/>
              <a:endCxn id="69" idx="1"/>
            </p:cNvCxnSpPr>
            <p:nvPr/>
          </p:nvCxnSpPr>
          <p:spPr>
            <a:xfrm>
              <a:off x="13060914" y="6858000"/>
              <a:ext cx="5456105" cy="263742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73" name="Rectangle: Rounded Corners 72">
            <a:extLst>
              <a:ext uri="{FF2B5EF4-FFF2-40B4-BE49-F238E27FC236}">
                <a16:creationId xmlns:a16="http://schemas.microsoft.com/office/drawing/2014/main" id="{65300B29-2DB1-4122-B41C-8B5EBEFB2670}"/>
              </a:ext>
            </a:extLst>
          </p:cNvPr>
          <p:cNvSpPr/>
          <p:nvPr/>
        </p:nvSpPr>
        <p:spPr>
          <a:xfrm>
            <a:off x="16332942" y="5959916"/>
            <a:ext cx="3939501" cy="1963982"/>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9582888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
            <a:extLst>
              <a:ext uri="{FF2B5EF4-FFF2-40B4-BE49-F238E27FC236}">
                <a16:creationId xmlns:a16="http://schemas.microsoft.com/office/drawing/2014/main" id="{44B67F32-4DE1-4D8B-B4FA-AAF33509E3D4}"/>
              </a:ext>
            </a:extLst>
          </p:cNvPr>
          <p:cNvSpPr txBox="1">
            <a:spLocks/>
          </p:cNvSpPr>
          <p:nvPr/>
        </p:nvSpPr>
        <p:spPr>
          <a:xfrm>
            <a:off x="3686172" y="3601557"/>
            <a:ext cx="18429549" cy="5099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fontScale="85000" lnSpcReduction="20000"/>
          </a:bodyPr>
          <a:lstStyle>
            <a:lvl1pPr marL="0" marR="0" indent="0" algn="ctr" defTabSz="914400" rtl="0" latinLnBrk="0">
              <a:lnSpc>
                <a:spcPct val="100000"/>
              </a:lnSpc>
              <a:spcBef>
                <a:spcPts val="1100"/>
              </a:spcBef>
              <a:spcAft>
                <a:spcPts val="0"/>
              </a:spcAft>
              <a:buClrTx/>
              <a:buSzPct val="100000"/>
              <a:buFont typeface="Arial"/>
              <a:buNone/>
              <a:tabLst/>
              <a:defRPr sz="4741" b="0" i="0" u="none" strike="noStrike" cap="none" spc="0" baseline="0">
                <a:solidFill>
                  <a:srgbClr val="1F497D"/>
                </a:solidFill>
                <a:uFillTx/>
                <a:latin typeface="Franklin Gothic Medium"/>
                <a:ea typeface="Franklin Gothic Medium"/>
                <a:cs typeface="Franklin Gothic Medium"/>
                <a:sym typeface="Franklin Gothic Medium"/>
              </a:defRPr>
            </a:lvl1pPr>
            <a:lvl2pPr marL="903122" marR="0" indent="0" algn="ctr" defTabSz="914400" rtl="0" latinLnBrk="0">
              <a:lnSpc>
                <a:spcPct val="100000"/>
              </a:lnSpc>
              <a:spcBef>
                <a:spcPts val="1100"/>
              </a:spcBef>
              <a:spcAft>
                <a:spcPts val="0"/>
              </a:spcAft>
              <a:buClrTx/>
              <a:buSzPct val="100000"/>
              <a:buFont typeface="Arial"/>
              <a:buNone/>
              <a:tabLst/>
              <a:defRPr sz="3951" b="0" i="0" u="none" strike="noStrike" cap="none" spc="0" baseline="0">
                <a:solidFill>
                  <a:srgbClr val="1F497D"/>
                </a:solidFill>
                <a:uFillTx/>
                <a:latin typeface="Franklin Gothic Medium"/>
                <a:ea typeface="Franklin Gothic Medium"/>
                <a:cs typeface="Franklin Gothic Medium"/>
                <a:sym typeface="Franklin Gothic Medium"/>
              </a:defRPr>
            </a:lvl2pPr>
            <a:lvl3pPr marL="1806244" marR="0" indent="0" algn="ctr" defTabSz="914400" rtl="0" latinLnBrk="0">
              <a:lnSpc>
                <a:spcPct val="100000"/>
              </a:lnSpc>
              <a:spcBef>
                <a:spcPts val="1100"/>
              </a:spcBef>
              <a:spcAft>
                <a:spcPts val="0"/>
              </a:spcAft>
              <a:buClrTx/>
              <a:buSzPct val="100000"/>
              <a:buFont typeface="Arial"/>
              <a:buNone/>
              <a:tabLst/>
              <a:defRPr sz="3556" b="0" i="0" u="none" strike="noStrike" cap="none" spc="0" baseline="0">
                <a:solidFill>
                  <a:srgbClr val="1F497D"/>
                </a:solidFill>
                <a:uFillTx/>
                <a:latin typeface="Franklin Gothic Medium"/>
                <a:ea typeface="Franklin Gothic Medium"/>
                <a:cs typeface="Franklin Gothic Medium"/>
                <a:sym typeface="Franklin Gothic Medium"/>
              </a:defRPr>
            </a:lvl3pPr>
            <a:lvl4pPr marL="2709365"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4pPr>
            <a:lvl5pPr marL="3612487"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5pPr>
            <a:lvl6pPr marL="4515609"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6pPr>
            <a:lvl7pPr marL="5418731"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7pPr>
            <a:lvl8pPr marL="6321853"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8pPr>
            <a:lvl9pPr marL="7224974" marR="0" indent="0" algn="ctr" defTabSz="914400" rtl="0" latinLnBrk="0">
              <a:lnSpc>
                <a:spcPct val="100000"/>
              </a:lnSpc>
              <a:spcBef>
                <a:spcPts val="1100"/>
              </a:spcBef>
              <a:spcAft>
                <a:spcPts val="0"/>
              </a:spcAft>
              <a:buClrTx/>
              <a:buSzPct val="100000"/>
              <a:buFont typeface="Arial"/>
              <a:buNone/>
              <a:tabLst/>
              <a:defRPr sz="3161"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algn="just" hangingPunct="1">
              <a:spcAft>
                <a:spcPts val="1800"/>
              </a:spcAft>
            </a:pPr>
            <a:r>
              <a:rPr lang="en-US" u="sng" dirty="0"/>
              <a:t>Conclusion #3:</a:t>
            </a:r>
          </a:p>
          <a:p>
            <a:pPr algn="just" hangingPunct="1">
              <a:spcAft>
                <a:spcPts val="1800"/>
              </a:spcAft>
            </a:pPr>
            <a:r>
              <a:rPr lang="en-US" dirty="0"/>
              <a:t>Continue conductor development is key for increasing the field generation without increasing the radial size of our coils (</a:t>
            </a:r>
            <a:r>
              <a:rPr lang="en-US" i="1" dirty="0">
                <a:solidFill>
                  <a:srgbClr val="0070C0"/>
                </a:solidFill>
              </a:rPr>
              <a:t>See E. </a:t>
            </a:r>
            <a:r>
              <a:rPr lang="en-US" i="1" dirty="0" err="1">
                <a:solidFill>
                  <a:srgbClr val="0070C0"/>
                </a:solidFill>
              </a:rPr>
              <a:t>Hellstrom’s</a:t>
            </a:r>
            <a:r>
              <a:rPr lang="en-US" i="1" dirty="0">
                <a:solidFill>
                  <a:srgbClr val="0070C0"/>
                </a:solidFill>
              </a:rPr>
              <a:t> presentation: “Make 2212 a Routine Long Length Predictable Conductor and Path to a Better Future Conductor</a:t>
            </a:r>
            <a:r>
              <a:rPr lang="en-US" dirty="0">
                <a:solidFill>
                  <a:srgbClr val="0070C0"/>
                </a:solidFill>
              </a:rPr>
              <a:t>”</a:t>
            </a:r>
            <a:r>
              <a:rPr lang="en-US" dirty="0"/>
              <a:t>)</a:t>
            </a:r>
          </a:p>
          <a:p>
            <a:pPr algn="just" hangingPunct="1">
              <a:spcAft>
                <a:spcPts val="1800"/>
              </a:spcAft>
            </a:pPr>
            <a:r>
              <a:rPr lang="en-US" dirty="0"/>
              <a:t>Understanding how to decrease Bi-2212 leaks during heat treatment would allow reaching the Bi-2212 conductor’s maximum potential </a:t>
            </a:r>
            <a:r>
              <a:rPr lang="en-US" i="1" dirty="0"/>
              <a:t>(</a:t>
            </a:r>
            <a:r>
              <a:rPr lang="en-US" i="1" dirty="0">
                <a:solidFill>
                  <a:srgbClr val="0070C0"/>
                </a:solidFill>
              </a:rPr>
              <a:t>See D. Davis’ presentation: “Insulation, Leakage, and Potential Solutions”</a:t>
            </a:r>
            <a:r>
              <a:rPr lang="en-US" i="1" dirty="0"/>
              <a:t>)</a:t>
            </a:r>
          </a:p>
        </p:txBody>
      </p:sp>
      <p:sp>
        <p:nvSpPr>
          <p:cNvPr id="61" name="Text Placeholder 3">
            <a:extLst>
              <a:ext uri="{FF2B5EF4-FFF2-40B4-BE49-F238E27FC236}">
                <a16:creationId xmlns:a16="http://schemas.microsoft.com/office/drawing/2014/main" id="{E7421EF3-0006-4496-AA3A-CC0C137ED84D}"/>
              </a:ext>
            </a:extLst>
          </p:cNvPr>
          <p:cNvSpPr txBox="1">
            <a:spLocks/>
          </p:cNvSpPr>
          <p:nvPr/>
        </p:nvSpPr>
        <p:spPr>
          <a:xfrm>
            <a:off x="3686173" y="9317295"/>
            <a:ext cx="17011651" cy="3346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1pPr marL="103603" marR="0" indent="-522000" algn="l" defTabSz="914400" rtl="0" latinLnBrk="0">
              <a:lnSpc>
                <a:spcPct val="100000"/>
              </a:lnSpc>
              <a:spcBef>
                <a:spcPts val="1100"/>
              </a:spcBef>
              <a:spcAft>
                <a:spcPts val="0"/>
              </a:spcAft>
              <a:buClrTx/>
              <a:buSzPct val="100000"/>
              <a:buFont typeface="Arial"/>
              <a:buChar char="•"/>
              <a:tabLst/>
              <a:defRPr sz="6000" b="0" i="0" u="none" strike="noStrike" cap="none" spc="0" baseline="0">
                <a:solidFill>
                  <a:srgbClr val="1F497D"/>
                </a:solidFill>
                <a:uFillTx/>
                <a:latin typeface="Franklin Gothic Medium"/>
                <a:ea typeface="Franklin Gothic Medium"/>
                <a:cs typeface="Franklin Gothic Medium"/>
                <a:sym typeface="Franklin Gothic Medium"/>
              </a:defRPr>
            </a:lvl1pPr>
            <a:lvl2pPr marL="977648" marR="0" indent="-520448" algn="l" defTabSz="914400" rtl="0" latinLnBrk="0">
              <a:lnSpc>
                <a:spcPct val="100000"/>
              </a:lnSpc>
              <a:spcBef>
                <a:spcPts val="1100"/>
              </a:spcBef>
              <a:spcAft>
                <a:spcPts val="0"/>
              </a:spcAft>
              <a:buClrTx/>
              <a:buSzPct val="100000"/>
              <a:buFont typeface="Wingdings" panose="05000000000000000000" pitchFamily="2" charset="2"/>
              <a:buChar char="§"/>
              <a:tabLst/>
              <a:defRPr sz="5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88423" marR="0" indent="-474023" algn="l" defTabSz="914400" rtl="0" latinLnBrk="0">
              <a:lnSpc>
                <a:spcPct val="100000"/>
              </a:lnSpc>
              <a:spcBef>
                <a:spcPts val="1100"/>
              </a:spcBef>
              <a:spcAft>
                <a:spcPts val="0"/>
              </a:spcAft>
              <a:buClrTx/>
              <a:buSzPct val="100000"/>
              <a:buFont typeface="Arial"/>
              <a:buChar char="•"/>
              <a:tabLst/>
              <a:defRPr sz="4800" b="0" i="0" u="none" strike="noStrike" cap="none" spc="0" baseline="0">
                <a:solidFill>
                  <a:srgbClr val="1F497D"/>
                </a:solidFill>
                <a:uFillTx/>
                <a:latin typeface="Franklin Gothic Medium"/>
                <a:ea typeface="Franklin Gothic Medium"/>
                <a:cs typeface="Franklin Gothic Medium"/>
                <a:sym typeface="Franklin Gothic Medium"/>
              </a:defRPr>
            </a:lvl3pPr>
            <a:lvl4pPr marL="1754777" marR="0" indent="-522000" algn="l" defTabSz="914400" rtl="0" latinLnBrk="0">
              <a:lnSpc>
                <a:spcPct val="100000"/>
              </a:lnSpc>
              <a:spcBef>
                <a:spcPts val="1100"/>
              </a:spcBef>
              <a:spcAft>
                <a:spcPts val="0"/>
              </a:spcAft>
              <a:buClrTx/>
              <a:buSzPct val="100000"/>
              <a:buFont typeface="Wingdings" panose="05000000000000000000" pitchFamily="2" charset="2"/>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81428" marR="0" indent="-452628" algn="l" defTabSz="914400" rtl="0" latinLnBrk="0">
              <a:lnSpc>
                <a:spcPct val="100000"/>
              </a:lnSpc>
              <a:spcBef>
                <a:spcPts val="1100"/>
              </a:spcBef>
              <a:spcAft>
                <a:spcPts val="0"/>
              </a:spcAft>
              <a:buClrTx/>
              <a:buSzPct val="100000"/>
              <a:buFont typeface="Arial" panose="020B0604020202020204" pitchFamily="34" charset="0"/>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marL="0" indent="0" algn="just" hangingPunct="1">
              <a:spcAft>
                <a:spcPts val="2400"/>
              </a:spcAft>
              <a:buFont typeface="Arial"/>
              <a:buNone/>
            </a:pPr>
            <a:r>
              <a:rPr lang="en-US" sz="4000" u="sng" dirty="0"/>
              <a:t>Note:</a:t>
            </a:r>
          </a:p>
          <a:p>
            <a:pPr marL="0" indent="0" algn="just" hangingPunct="1">
              <a:spcAft>
                <a:spcPts val="1800"/>
              </a:spcAft>
              <a:buNone/>
            </a:pPr>
            <a:r>
              <a:rPr lang="en-US" sz="4000" dirty="0"/>
              <a:t>Continue producing longer Bi-2212 wire lengths is also a key factor when considering the future of Bi-2212 for accelerator magnets</a:t>
            </a:r>
          </a:p>
        </p:txBody>
      </p:sp>
      <p:sp>
        <p:nvSpPr>
          <p:cNvPr id="6" name="Title 1">
            <a:extLst>
              <a:ext uri="{FF2B5EF4-FFF2-40B4-BE49-F238E27FC236}">
                <a16:creationId xmlns:a16="http://schemas.microsoft.com/office/drawing/2014/main" id="{7DDA7FED-D544-4003-9F55-1CD03E8C98DD}"/>
              </a:ext>
            </a:extLst>
          </p:cNvPr>
          <p:cNvSpPr txBox="1">
            <a:spLocks/>
          </p:cNvSpPr>
          <p:nvPr/>
        </p:nvSpPr>
        <p:spPr>
          <a:xfrm>
            <a:off x="5310554" y="-25400"/>
            <a:ext cx="19107378" cy="2213071"/>
          </a:xfrm>
          <a:prstGeom prst="rect">
            <a:avLst/>
          </a:prstGeom>
          <a:solidFill>
            <a:srgbClr val="1F497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normAutofit/>
          </a:bodyPr>
          <a:lstStyle>
            <a:lvl1pPr marL="0" marR="0" indent="0" algn="ctr" defTabSz="914400" rtl="0" latinLnBrk="0">
              <a:lnSpc>
                <a:spcPct val="100000"/>
              </a:lnSpc>
              <a:spcBef>
                <a:spcPts val="0"/>
              </a:spcBef>
              <a:spcAft>
                <a:spcPts val="0"/>
              </a:spcAft>
              <a:buClrTx/>
              <a:buSzTx/>
              <a:buFontTx/>
              <a:buNone/>
              <a:tabLst/>
              <a:defRPr sz="11852" b="0" i="0" u="none" strike="noStrike" cap="none" spc="0" baseline="0">
                <a:solidFill>
                  <a:srgbClr val="FFFFFF"/>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9pPr>
          </a:lstStyle>
          <a:p>
            <a:pPr algn="l" hangingPunct="1"/>
            <a:r>
              <a:rPr lang="en-US" sz="6000" dirty="0"/>
              <a:t>Bi-2212 conductor development</a:t>
            </a:r>
          </a:p>
        </p:txBody>
      </p:sp>
    </p:spTree>
    <p:extLst>
      <p:ext uri="{BB962C8B-B14F-4D97-AF65-F5344CB8AC3E}">
        <p14:creationId xmlns:p14="http://schemas.microsoft.com/office/powerpoint/2010/main" val="338316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5C81-2E6B-493E-A80C-6BE4C8D83D58}"/>
              </a:ext>
            </a:extLst>
          </p:cNvPr>
          <p:cNvSpPr>
            <a:spLocks noGrp="1"/>
          </p:cNvSpPr>
          <p:nvPr>
            <p:ph type="title"/>
          </p:nvPr>
        </p:nvSpPr>
        <p:spPr/>
        <p:txBody>
          <a:bodyPr/>
          <a:lstStyle/>
          <a:p>
            <a:r>
              <a:rPr lang="en-US" dirty="0">
                <a:solidFill>
                  <a:schemeClr val="bg1"/>
                </a:solidFill>
              </a:rPr>
              <a:t>Other considerations for the hybrid magnet integration</a:t>
            </a:r>
          </a:p>
        </p:txBody>
      </p:sp>
      <p:sp>
        <p:nvSpPr>
          <p:cNvPr id="3" name="Slide Number Placeholder 2">
            <a:extLst>
              <a:ext uri="{FF2B5EF4-FFF2-40B4-BE49-F238E27FC236}">
                <a16:creationId xmlns:a16="http://schemas.microsoft.com/office/drawing/2014/main" id="{FFEA3AAD-F48E-4675-A9B6-47441705071F}"/>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5" name="Footer Placeholder 4">
            <a:extLst>
              <a:ext uri="{FF2B5EF4-FFF2-40B4-BE49-F238E27FC236}">
                <a16:creationId xmlns:a16="http://schemas.microsoft.com/office/drawing/2014/main" id="{632362B4-B43D-48BD-8D2B-E727516763CF}"/>
              </a:ext>
            </a:extLst>
          </p:cNvPr>
          <p:cNvSpPr>
            <a:spLocks noGrp="1"/>
          </p:cNvSpPr>
          <p:nvPr>
            <p:ph type="ftr" sz="quarter" idx="10"/>
          </p:nvPr>
        </p:nvSpPr>
        <p:spPr/>
        <p:txBody>
          <a:bodyPr/>
          <a:lstStyle/>
          <a:p>
            <a:r>
              <a:rPr lang="en-US"/>
              <a:t>US-MDP 2023. Session: Bi-2212</a:t>
            </a:r>
            <a:endParaRPr lang="en-US" dirty="0"/>
          </a:p>
        </p:txBody>
      </p:sp>
      <p:sp>
        <p:nvSpPr>
          <p:cNvPr id="7" name="Text Placeholder 6">
            <a:extLst>
              <a:ext uri="{FF2B5EF4-FFF2-40B4-BE49-F238E27FC236}">
                <a16:creationId xmlns:a16="http://schemas.microsoft.com/office/drawing/2014/main" id="{48BD065F-8A9D-4B68-B2FD-9B341B1C5315}"/>
              </a:ext>
            </a:extLst>
          </p:cNvPr>
          <p:cNvSpPr>
            <a:spLocks noGrp="1"/>
          </p:cNvSpPr>
          <p:nvPr>
            <p:ph type="body" idx="1"/>
          </p:nvPr>
        </p:nvSpPr>
        <p:spPr>
          <a:xfrm>
            <a:off x="1195019" y="3097652"/>
            <a:ext cx="21664981" cy="9051929"/>
          </a:xfrm>
        </p:spPr>
        <p:txBody>
          <a:bodyPr>
            <a:normAutofit/>
          </a:bodyPr>
          <a:lstStyle/>
          <a:p>
            <a:pPr algn="just">
              <a:spcAft>
                <a:spcPts val="3000"/>
              </a:spcAft>
            </a:pPr>
            <a:r>
              <a:rPr lang="en-US" sz="4400" dirty="0"/>
              <a:t>Mechanical coupling: Is necessary. Should we m</a:t>
            </a:r>
            <a:r>
              <a:rPr lang="en-US" sz="4400" dirty="0">
                <a:sym typeface="Wingdings" panose="05000000000000000000" pitchFamily="2" charset="2"/>
              </a:rPr>
              <a:t>ake a single hybrid magnet or make an </a:t>
            </a:r>
            <a:r>
              <a:rPr lang="en-US" sz="4400" dirty="0" err="1">
                <a:sym typeface="Wingdings" panose="05000000000000000000" pitchFamily="2" charset="2"/>
              </a:rPr>
              <a:t>outsert</a:t>
            </a:r>
            <a:r>
              <a:rPr lang="en-US" sz="4400" dirty="0">
                <a:sym typeface="Wingdings" panose="05000000000000000000" pitchFamily="2" charset="2"/>
              </a:rPr>
              <a:t> that can fit several inserts? Does the latter require preloading the magnet every time? (Lorentz forces will be different every time) Would preloading so many layers several time damage the coils?</a:t>
            </a:r>
            <a:endParaRPr lang="en-US" sz="4400" dirty="0"/>
          </a:p>
          <a:p>
            <a:pPr algn="just">
              <a:spcAft>
                <a:spcPts val="3000"/>
              </a:spcAft>
            </a:pPr>
            <a:r>
              <a:rPr lang="en-US" sz="4400" dirty="0"/>
              <a:t>Quench protection: So far we are considering electrically decoupled configuration </a:t>
            </a:r>
            <a:r>
              <a:rPr lang="en-US" sz="4400" dirty="0">
                <a:sym typeface="Wingdings" panose="05000000000000000000" pitchFamily="2" charset="2"/>
              </a:rPr>
              <a:t></a:t>
            </a:r>
            <a:r>
              <a:rPr lang="en-US" sz="4400" dirty="0"/>
              <a:t> need two independent power circuits). The strategy is to e</a:t>
            </a:r>
            <a:r>
              <a:rPr lang="en-US" sz="4400" dirty="0">
                <a:sym typeface="Wingdings" panose="05000000000000000000" pitchFamily="2" charset="2"/>
              </a:rPr>
              <a:t>xtract the energy of the insert first</a:t>
            </a:r>
          </a:p>
          <a:p>
            <a:pPr algn="just">
              <a:spcAft>
                <a:spcPts val="3000"/>
              </a:spcAft>
            </a:pPr>
            <a:r>
              <a:rPr lang="en-US" sz="4400" dirty="0">
                <a:sym typeface="Wingdings" panose="05000000000000000000" pitchFamily="2" charset="2"/>
              </a:rPr>
              <a:t>Should we consider an electrically coupled option? This would be a hybrid magnets with all coils in series  Nb</a:t>
            </a:r>
            <a:r>
              <a:rPr lang="en-US" sz="4400" baseline="-25000" dirty="0">
                <a:sym typeface="Wingdings" panose="05000000000000000000" pitchFamily="2" charset="2"/>
              </a:rPr>
              <a:t>3</a:t>
            </a:r>
            <a:r>
              <a:rPr lang="en-US" sz="4400" dirty="0">
                <a:sym typeface="Wingdings" panose="05000000000000000000" pitchFamily="2" charset="2"/>
              </a:rPr>
              <a:t>Sn and Bi-2212 conductors should carry the same current (not optimized in terms of conductor)</a:t>
            </a:r>
          </a:p>
        </p:txBody>
      </p:sp>
    </p:spTree>
    <p:extLst>
      <p:ext uri="{BB962C8B-B14F-4D97-AF65-F5344CB8AC3E}">
        <p14:creationId xmlns:p14="http://schemas.microsoft.com/office/powerpoint/2010/main" val="41102117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513D-2537-4FC1-8AEB-B20B4ABCCC11}"/>
              </a:ext>
            </a:extLst>
          </p:cNvPr>
          <p:cNvSpPr>
            <a:spLocks noGrp="1"/>
          </p:cNvSpPr>
          <p:nvPr>
            <p:ph type="title"/>
          </p:nvPr>
        </p:nvSpPr>
        <p:spPr/>
        <p:txBody>
          <a:bodyPr/>
          <a:lstStyle/>
          <a:p>
            <a:r>
              <a:rPr lang="en-US" dirty="0">
                <a:solidFill>
                  <a:schemeClr val="bg1"/>
                </a:solidFill>
              </a:rPr>
              <a:t>Other considerations for the hybrid magnet integration</a:t>
            </a:r>
            <a:endParaRPr lang="en-US" dirty="0"/>
          </a:p>
        </p:txBody>
      </p:sp>
      <p:sp>
        <p:nvSpPr>
          <p:cNvPr id="3" name="Slide Number Placeholder 2">
            <a:extLst>
              <a:ext uri="{FF2B5EF4-FFF2-40B4-BE49-F238E27FC236}">
                <a16:creationId xmlns:a16="http://schemas.microsoft.com/office/drawing/2014/main" id="{955D2960-80C2-46FF-95F3-34A196B535C7}"/>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4" name="Text Placeholder 3">
            <a:extLst>
              <a:ext uri="{FF2B5EF4-FFF2-40B4-BE49-F238E27FC236}">
                <a16:creationId xmlns:a16="http://schemas.microsoft.com/office/drawing/2014/main" id="{B442B10D-DA70-49B5-8FC7-DCF18A490A2E}"/>
              </a:ext>
            </a:extLst>
          </p:cNvPr>
          <p:cNvSpPr>
            <a:spLocks noGrp="1"/>
          </p:cNvSpPr>
          <p:nvPr>
            <p:ph type="body" idx="1"/>
          </p:nvPr>
        </p:nvSpPr>
        <p:spPr>
          <a:xfrm>
            <a:off x="1111765" y="2633280"/>
            <a:ext cx="22270530" cy="2682999"/>
          </a:xfrm>
        </p:spPr>
        <p:txBody>
          <a:bodyPr>
            <a:normAutofit/>
          </a:bodyPr>
          <a:lstStyle/>
          <a:p>
            <a:pPr algn="just"/>
            <a:r>
              <a:rPr lang="en-US" sz="4400" dirty="0"/>
              <a:t>Magnetic cross-talk between the insert and the </a:t>
            </a:r>
            <a:r>
              <a:rPr lang="en-US" sz="4400" dirty="0" err="1"/>
              <a:t>outsert</a:t>
            </a:r>
            <a:r>
              <a:rPr lang="en-US" sz="4400" dirty="0"/>
              <a:t> (the closer the coils of the insert to the </a:t>
            </a:r>
            <a:r>
              <a:rPr lang="en-US" sz="4400" dirty="0" err="1"/>
              <a:t>outsert</a:t>
            </a:r>
            <a:r>
              <a:rPr lang="en-US" sz="4400" dirty="0"/>
              <a:t>, the more margin from the </a:t>
            </a:r>
            <a:r>
              <a:rPr lang="en-US" sz="4400" dirty="0" err="1"/>
              <a:t>loadline</a:t>
            </a:r>
            <a:r>
              <a:rPr lang="en-US" sz="4400" dirty="0"/>
              <a:t> would the </a:t>
            </a:r>
            <a:r>
              <a:rPr lang="en-US" sz="4400" dirty="0" err="1"/>
              <a:t>outsert</a:t>
            </a:r>
            <a:r>
              <a:rPr lang="en-US" sz="4400" dirty="0"/>
              <a:t> need) *maybe more problematic in the electrically decoupled configuration</a:t>
            </a:r>
          </a:p>
        </p:txBody>
      </p:sp>
      <p:sp>
        <p:nvSpPr>
          <p:cNvPr id="5" name="Footer Placeholder 4">
            <a:extLst>
              <a:ext uri="{FF2B5EF4-FFF2-40B4-BE49-F238E27FC236}">
                <a16:creationId xmlns:a16="http://schemas.microsoft.com/office/drawing/2014/main" id="{62432B45-24CC-402E-B0C0-0C5B96ABFB75}"/>
              </a:ext>
            </a:extLst>
          </p:cNvPr>
          <p:cNvSpPr>
            <a:spLocks noGrp="1"/>
          </p:cNvSpPr>
          <p:nvPr>
            <p:ph type="ftr" sz="quarter" idx="10"/>
          </p:nvPr>
        </p:nvSpPr>
        <p:spPr/>
        <p:txBody>
          <a:bodyPr/>
          <a:lstStyle/>
          <a:p>
            <a:r>
              <a:rPr lang="en-US"/>
              <a:t>US-MDP 2023. Session: Bi-2212</a:t>
            </a:r>
            <a:endParaRPr lang="en-US" dirty="0"/>
          </a:p>
        </p:txBody>
      </p:sp>
      <p:grpSp>
        <p:nvGrpSpPr>
          <p:cNvPr id="6" name="Group 5">
            <a:extLst>
              <a:ext uri="{FF2B5EF4-FFF2-40B4-BE49-F238E27FC236}">
                <a16:creationId xmlns:a16="http://schemas.microsoft.com/office/drawing/2014/main" id="{4096B608-F3FB-4D44-BA22-CA9F5F13FFCC}"/>
              </a:ext>
            </a:extLst>
          </p:cNvPr>
          <p:cNvGrpSpPr/>
          <p:nvPr/>
        </p:nvGrpSpPr>
        <p:grpSpPr>
          <a:xfrm>
            <a:off x="12011377" y="5939603"/>
            <a:ext cx="12406555" cy="6149773"/>
            <a:chOff x="8846746" y="4688166"/>
            <a:chExt cx="12406553" cy="6149773"/>
          </a:xfrm>
        </p:grpSpPr>
        <p:grpSp>
          <p:nvGrpSpPr>
            <p:cNvPr id="7" name="Group 6">
              <a:extLst>
                <a:ext uri="{FF2B5EF4-FFF2-40B4-BE49-F238E27FC236}">
                  <a16:creationId xmlns:a16="http://schemas.microsoft.com/office/drawing/2014/main" id="{05125CDF-D7A8-42DE-8433-65A6A375483F}"/>
                </a:ext>
              </a:extLst>
            </p:cNvPr>
            <p:cNvGrpSpPr/>
            <p:nvPr/>
          </p:nvGrpSpPr>
          <p:grpSpPr>
            <a:xfrm>
              <a:off x="8846746" y="4688166"/>
              <a:ext cx="12406553" cy="6149773"/>
              <a:chOff x="14553511" y="7849036"/>
              <a:chExt cx="22072667" cy="10793414"/>
            </a:xfrm>
          </p:grpSpPr>
          <p:pic>
            <p:nvPicPr>
              <p:cNvPr id="9" name="Picture 8">
                <a:extLst>
                  <a:ext uri="{FF2B5EF4-FFF2-40B4-BE49-F238E27FC236}">
                    <a16:creationId xmlns:a16="http://schemas.microsoft.com/office/drawing/2014/main" id="{1C8B12DE-A36F-4D35-87B8-FF1E98A350D4}"/>
                  </a:ext>
                </a:extLst>
              </p:cNvPr>
              <p:cNvPicPr>
                <a:picLocks noChangeAspect="1"/>
              </p:cNvPicPr>
              <p:nvPr/>
            </p:nvPicPr>
            <p:blipFill>
              <a:blip r:embed="rId2"/>
              <a:stretch>
                <a:fillRect/>
              </a:stretch>
            </p:blipFill>
            <p:spPr>
              <a:xfrm>
                <a:off x="14553511" y="7849036"/>
                <a:ext cx="22012298" cy="10793414"/>
              </a:xfrm>
              <a:prstGeom prst="rect">
                <a:avLst/>
              </a:prstGeom>
            </p:spPr>
          </p:pic>
          <p:sp>
            <p:nvSpPr>
              <p:cNvPr id="10" name="TextBox 9">
                <a:extLst>
                  <a:ext uri="{FF2B5EF4-FFF2-40B4-BE49-F238E27FC236}">
                    <a16:creationId xmlns:a16="http://schemas.microsoft.com/office/drawing/2014/main" id="{F7CA71D9-3C02-4B2C-A64D-D08D498B292D}"/>
                  </a:ext>
                </a:extLst>
              </p:cNvPr>
              <p:cNvSpPr txBox="1"/>
              <p:nvPr/>
            </p:nvSpPr>
            <p:spPr>
              <a:xfrm>
                <a:off x="30799888" y="15071102"/>
                <a:ext cx="5826290" cy="10587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863" tIns="54863" rIns="54863" bIns="54863" numCol="1" spcCol="38100" rtlCol="0" anchor="t">
                <a:spAutoFit/>
              </a:bodyPr>
              <a:lstStyle/>
              <a:p>
                <a:pPr algn="ctr"/>
                <a:r>
                  <a:rPr lang="en-US" sz="3200" dirty="0">
                    <a:solidFill>
                      <a:srgbClr val="FF0000"/>
                    </a:solidFill>
                  </a:rPr>
                  <a:t>(BiCCT1 at SSL)</a:t>
                </a:r>
              </a:p>
            </p:txBody>
          </p:sp>
        </p:grpSp>
        <p:sp>
          <p:nvSpPr>
            <p:cNvPr id="8" name="Rectangle 7">
              <a:extLst>
                <a:ext uri="{FF2B5EF4-FFF2-40B4-BE49-F238E27FC236}">
                  <a16:creationId xmlns:a16="http://schemas.microsoft.com/office/drawing/2014/main" id="{26C2FDBD-EC7A-4AFD-B4ED-42B555AD97B5}"/>
                </a:ext>
              </a:extLst>
            </p:cNvPr>
            <p:cNvSpPr/>
            <p:nvPr/>
          </p:nvSpPr>
          <p:spPr>
            <a:xfrm>
              <a:off x="11181997" y="7090323"/>
              <a:ext cx="5803249" cy="1077218"/>
            </a:xfrm>
            <a:prstGeom prst="rect">
              <a:avLst/>
            </a:prstGeom>
          </p:spPr>
          <p:txBody>
            <a:bodyPr wrap="square">
              <a:spAutoFit/>
            </a:bodyPr>
            <a:lstStyle/>
            <a:p>
              <a:pPr>
                <a:spcBef>
                  <a:spcPts val="360"/>
                </a:spcBef>
                <a:spcAft>
                  <a:spcPts val="720"/>
                </a:spcAft>
              </a:pPr>
              <a:r>
                <a:rPr lang="en-US" sz="3200" dirty="0">
                  <a:solidFill>
                    <a:srgbClr val="1F497D"/>
                  </a:solidFill>
                </a:rPr>
                <a:t>BiCCT1 reduces the margin of CCT6 margin in 4.2%</a:t>
              </a:r>
            </a:p>
          </p:txBody>
        </p:sp>
      </p:grpSp>
      <p:grpSp>
        <p:nvGrpSpPr>
          <p:cNvPr id="11" name="Group 10">
            <a:extLst>
              <a:ext uri="{FF2B5EF4-FFF2-40B4-BE49-F238E27FC236}">
                <a16:creationId xmlns:a16="http://schemas.microsoft.com/office/drawing/2014/main" id="{51C928FF-4720-43E7-B772-BAF9CE96ADD6}"/>
              </a:ext>
            </a:extLst>
          </p:cNvPr>
          <p:cNvGrpSpPr/>
          <p:nvPr/>
        </p:nvGrpSpPr>
        <p:grpSpPr>
          <a:xfrm>
            <a:off x="253418" y="5909371"/>
            <a:ext cx="11915939" cy="6585087"/>
            <a:chOff x="7844943" y="1879258"/>
            <a:chExt cx="11915939" cy="6585087"/>
          </a:xfrm>
        </p:grpSpPr>
        <p:grpSp>
          <p:nvGrpSpPr>
            <p:cNvPr id="12" name="Group 11">
              <a:extLst>
                <a:ext uri="{FF2B5EF4-FFF2-40B4-BE49-F238E27FC236}">
                  <a16:creationId xmlns:a16="http://schemas.microsoft.com/office/drawing/2014/main" id="{BF7E213F-DCBB-4A1D-B97D-6B580C84E2F0}"/>
                </a:ext>
              </a:extLst>
            </p:cNvPr>
            <p:cNvGrpSpPr/>
            <p:nvPr/>
          </p:nvGrpSpPr>
          <p:grpSpPr>
            <a:xfrm>
              <a:off x="7844943" y="1879258"/>
              <a:ext cx="11915939" cy="6149773"/>
              <a:chOff x="13504642" y="6617578"/>
              <a:chExt cx="18824619" cy="9752324"/>
            </a:xfrm>
          </p:grpSpPr>
          <p:pic>
            <p:nvPicPr>
              <p:cNvPr id="15" name="Picture 14">
                <a:extLst>
                  <a:ext uri="{FF2B5EF4-FFF2-40B4-BE49-F238E27FC236}">
                    <a16:creationId xmlns:a16="http://schemas.microsoft.com/office/drawing/2014/main" id="{DB684183-1984-4C1D-B191-A54360561245}"/>
                  </a:ext>
                </a:extLst>
              </p:cNvPr>
              <p:cNvPicPr>
                <a:picLocks noChangeAspect="1"/>
              </p:cNvPicPr>
              <p:nvPr/>
            </p:nvPicPr>
            <p:blipFill>
              <a:blip r:embed="rId3"/>
              <a:stretch>
                <a:fillRect/>
              </a:stretch>
            </p:blipFill>
            <p:spPr>
              <a:xfrm>
                <a:off x="13504642" y="6617578"/>
                <a:ext cx="17375766" cy="9752324"/>
              </a:xfrm>
              <a:prstGeom prst="rect">
                <a:avLst/>
              </a:prstGeom>
            </p:spPr>
          </p:pic>
          <p:sp>
            <p:nvSpPr>
              <p:cNvPr id="16" name="TextBox 15">
                <a:extLst>
                  <a:ext uri="{FF2B5EF4-FFF2-40B4-BE49-F238E27FC236}">
                    <a16:creationId xmlns:a16="http://schemas.microsoft.com/office/drawing/2014/main" id="{730972BB-B59D-4918-9C2F-0CD60446DE4E}"/>
                  </a:ext>
                </a:extLst>
              </p:cNvPr>
              <p:cNvSpPr txBox="1"/>
              <p:nvPr/>
            </p:nvSpPr>
            <p:spPr>
              <a:xfrm>
                <a:off x="26415874" y="13343863"/>
                <a:ext cx="4828535" cy="956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863" tIns="54863" rIns="54863" bIns="54863" numCol="1" spcCol="38100" rtlCol="0" anchor="t">
                <a:spAutoFit/>
              </a:bodyPr>
              <a:lstStyle/>
              <a:p>
                <a:pPr algn="ctr"/>
                <a:r>
                  <a:rPr lang="en-US" sz="3200" dirty="0">
                    <a:solidFill>
                      <a:srgbClr val="FF0000"/>
                    </a:solidFill>
                  </a:rPr>
                  <a:t>(BIN5c at SSL)</a:t>
                </a:r>
              </a:p>
            </p:txBody>
          </p:sp>
          <p:sp>
            <p:nvSpPr>
              <p:cNvPr id="17" name="TextBox 16">
                <a:extLst>
                  <a:ext uri="{FF2B5EF4-FFF2-40B4-BE49-F238E27FC236}">
                    <a16:creationId xmlns:a16="http://schemas.microsoft.com/office/drawing/2014/main" id="{42DAE007-9F8A-4685-B0D5-1BD1B9C40F3C}"/>
                  </a:ext>
                </a:extLst>
              </p:cNvPr>
              <p:cNvSpPr txBox="1"/>
              <p:nvPr/>
            </p:nvSpPr>
            <p:spPr>
              <a:xfrm>
                <a:off x="25393257" y="11295368"/>
                <a:ext cx="6936004" cy="956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863" tIns="54863" rIns="54863" bIns="54863" numCol="1" spcCol="38100" rtlCol="0" anchor="t">
                <a:spAutoFit/>
              </a:bodyPr>
              <a:lstStyle/>
              <a:p>
                <a:pPr algn="ctr"/>
                <a:r>
                  <a:rPr lang="en-US" sz="3200" dirty="0">
                    <a:solidFill>
                      <a:schemeClr val="accent1"/>
                    </a:solidFill>
                  </a:rPr>
                  <a:t>(BIN5c at 65% of SSL)</a:t>
                </a:r>
              </a:p>
            </p:txBody>
          </p:sp>
        </p:grpSp>
        <p:sp>
          <p:nvSpPr>
            <p:cNvPr id="13" name="TextBox 12">
              <a:extLst>
                <a:ext uri="{FF2B5EF4-FFF2-40B4-BE49-F238E27FC236}">
                  <a16:creationId xmlns:a16="http://schemas.microsoft.com/office/drawing/2014/main" id="{8726C13A-3D90-472D-A59E-13D885C18F9F}"/>
                </a:ext>
              </a:extLst>
            </p:cNvPr>
            <p:cNvSpPr txBox="1"/>
            <p:nvPr/>
          </p:nvSpPr>
          <p:spPr>
            <a:xfrm>
              <a:off x="14839979" y="7787239"/>
              <a:ext cx="4113702"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defTabSz="914377"/>
              <a:r>
                <a:rPr lang="en-US" sz="3200" dirty="0">
                  <a:solidFill>
                    <a:srgbClr val="1F497D"/>
                  </a:solidFill>
                </a:rPr>
                <a:t>Middle turn of CCT5</a:t>
              </a:r>
            </a:p>
          </p:txBody>
        </p:sp>
        <p:cxnSp>
          <p:nvCxnSpPr>
            <p:cNvPr id="14" name="Straight Arrow Connector 13">
              <a:extLst>
                <a:ext uri="{FF2B5EF4-FFF2-40B4-BE49-F238E27FC236}">
                  <a16:creationId xmlns:a16="http://schemas.microsoft.com/office/drawing/2014/main" id="{41E1784D-4E55-4564-9C8A-82182289B26B}"/>
                </a:ext>
              </a:extLst>
            </p:cNvPr>
            <p:cNvCxnSpPr>
              <a:cxnSpLocks/>
              <a:stCxn id="13" idx="0"/>
            </p:cNvCxnSpPr>
            <p:nvPr/>
          </p:nvCxnSpPr>
          <p:spPr>
            <a:xfrm flipH="1" flipV="1">
              <a:off x="16224557" y="7267538"/>
              <a:ext cx="672273" cy="519701"/>
            </a:xfrm>
            <a:prstGeom prst="straightConnector1">
              <a:avLst/>
            </a:prstGeom>
            <a:noFill/>
            <a:ln w="44450" cap="flat">
              <a:solidFill>
                <a:srgbClr val="FF0000"/>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20" name="TextBox 19">
            <a:extLst>
              <a:ext uri="{FF2B5EF4-FFF2-40B4-BE49-F238E27FC236}">
                <a16:creationId xmlns:a16="http://schemas.microsoft.com/office/drawing/2014/main" id="{5F5E0D50-A666-4BE9-99BF-8200C286430C}"/>
              </a:ext>
            </a:extLst>
          </p:cNvPr>
          <p:cNvSpPr txBox="1"/>
          <p:nvPr/>
        </p:nvSpPr>
        <p:spPr>
          <a:xfrm>
            <a:off x="816263" y="5232265"/>
            <a:ext cx="4113702"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defTabSz="914377"/>
            <a:r>
              <a:rPr lang="en-US" sz="3200" b="1" dirty="0">
                <a:solidFill>
                  <a:srgbClr val="1F497D"/>
                </a:solidFill>
              </a:rPr>
              <a:t>Example CCT5/BIN5c</a:t>
            </a:r>
          </a:p>
        </p:txBody>
      </p:sp>
      <p:sp>
        <p:nvSpPr>
          <p:cNvPr id="21" name="TextBox 20">
            <a:extLst>
              <a:ext uri="{FF2B5EF4-FFF2-40B4-BE49-F238E27FC236}">
                <a16:creationId xmlns:a16="http://schemas.microsoft.com/office/drawing/2014/main" id="{3E0126AA-EBF6-404D-811C-31F31170E163}"/>
              </a:ext>
            </a:extLst>
          </p:cNvPr>
          <p:cNvSpPr txBox="1"/>
          <p:nvPr/>
        </p:nvSpPr>
        <p:spPr>
          <a:xfrm>
            <a:off x="12518067" y="5232265"/>
            <a:ext cx="4113702"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defTabSz="914377"/>
            <a:r>
              <a:rPr lang="en-US" sz="3200" b="1" dirty="0">
                <a:solidFill>
                  <a:srgbClr val="1F497D"/>
                </a:solidFill>
              </a:rPr>
              <a:t>Example CCT6/BiCCT1</a:t>
            </a:r>
          </a:p>
        </p:txBody>
      </p:sp>
      <p:sp>
        <p:nvSpPr>
          <p:cNvPr id="22" name="TextBox 21">
            <a:extLst>
              <a:ext uri="{FF2B5EF4-FFF2-40B4-BE49-F238E27FC236}">
                <a16:creationId xmlns:a16="http://schemas.microsoft.com/office/drawing/2014/main" id="{73FAF830-D3CF-4C8C-8F37-CAA1D40A8CD5}"/>
              </a:ext>
            </a:extLst>
          </p:cNvPr>
          <p:cNvSpPr txBox="1"/>
          <p:nvPr/>
        </p:nvSpPr>
        <p:spPr>
          <a:xfrm>
            <a:off x="20149878" y="11896553"/>
            <a:ext cx="4113702"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defTabSz="914377"/>
            <a:r>
              <a:rPr lang="en-US" sz="3200" dirty="0">
                <a:solidFill>
                  <a:srgbClr val="1F497D"/>
                </a:solidFill>
              </a:rPr>
              <a:t>Middle turn of CCT6</a:t>
            </a:r>
          </a:p>
        </p:txBody>
      </p:sp>
      <p:cxnSp>
        <p:nvCxnSpPr>
          <p:cNvPr id="23" name="Straight Arrow Connector 22">
            <a:extLst>
              <a:ext uri="{FF2B5EF4-FFF2-40B4-BE49-F238E27FC236}">
                <a16:creationId xmlns:a16="http://schemas.microsoft.com/office/drawing/2014/main" id="{7076828C-A161-47FE-AF46-CF8892C026C5}"/>
              </a:ext>
            </a:extLst>
          </p:cNvPr>
          <p:cNvCxnSpPr>
            <a:cxnSpLocks/>
            <a:stCxn id="22" idx="0"/>
          </p:cNvCxnSpPr>
          <p:nvPr/>
        </p:nvCxnSpPr>
        <p:spPr>
          <a:xfrm flipH="1" flipV="1">
            <a:off x="21413972" y="11297651"/>
            <a:ext cx="792757" cy="598902"/>
          </a:xfrm>
          <a:prstGeom prst="straightConnector1">
            <a:avLst/>
          </a:prstGeom>
          <a:noFill/>
          <a:ln w="44450" cap="flat">
            <a:solidFill>
              <a:srgbClr val="FF0000"/>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759406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BA72B2-61B8-45C3-B647-6E81B551EF72}"/>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4" name="Text Placeholder 3">
            <a:extLst>
              <a:ext uri="{FF2B5EF4-FFF2-40B4-BE49-F238E27FC236}">
                <a16:creationId xmlns:a16="http://schemas.microsoft.com/office/drawing/2014/main" id="{92D1BA7B-DDDC-46B2-B766-E9A3DFE135DB}"/>
              </a:ext>
            </a:extLst>
          </p:cNvPr>
          <p:cNvSpPr>
            <a:spLocks noGrp="1"/>
          </p:cNvSpPr>
          <p:nvPr>
            <p:ph type="body" idx="1"/>
          </p:nvPr>
        </p:nvSpPr>
        <p:spPr>
          <a:xfrm>
            <a:off x="2447295" y="3742659"/>
            <a:ext cx="19774752" cy="7868094"/>
          </a:xfrm>
        </p:spPr>
        <p:txBody>
          <a:bodyPr>
            <a:normAutofit fontScale="77500" lnSpcReduction="20000"/>
          </a:bodyPr>
          <a:lstStyle/>
          <a:p>
            <a:pPr marL="0" indent="0" algn="just">
              <a:spcAft>
                <a:spcPts val="1200"/>
              </a:spcAft>
              <a:buNone/>
            </a:pPr>
            <a:r>
              <a:rPr lang="en-US" b="1" dirty="0"/>
              <a:t>When designing Bi-2212 CCT dipole magnets to be integrated as inserts in a hybrid magnet, we ask the following questions:</a:t>
            </a:r>
          </a:p>
          <a:p>
            <a:pPr marL="0" indent="0" algn="just">
              <a:spcAft>
                <a:spcPts val="1200"/>
              </a:spcAft>
              <a:buNone/>
            </a:pPr>
            <a:endParaRPr lang="en-US" dirty="0"/>
          </a:p>
          <a:p>
            <a:pPr algn="just">
              <a:spcAft>
                <a:spcPts val="2400"/>
              </a:spcAft>
            </a:pPr>
            <a:r>
              <a:rPr lang="en-US" b="1" dirty="0"/>
              <a:t>What’s important? </a:t>
            </a:r>
            <a:r>
              <a:rPr lang="en-US" sz="5200" dirty="0"/>
              <a:t>To produce the highest field possible, to be able to assemble the magnets together, to be able to handle the forces so that the conductors are not damaged, to be able to protect the hybrid magnet during a quench</a:t>
            </a:r>
          </a:p>
          <a:p>
            <a:pPr algn="just">
              <a:spcAft>
                <a:spcPts val="2400"/>
              </a:spcAft>
            </a:pPr>
            <a:r>
              <a:rPr lang="en-US" b="1" dirty="0"/>
              <a:t>What’s doable?</a:t>
            </a:r>
          </a:p>
          <a:p>
            <a:pPr algn="just">
              <a:spcAft>
                <a:spcPts val="2400"/>
              </a:spcAft>
            </a:pPr>
            <a:r>
              <a:rPr lang="en-US" b="1" dirty="0"/>
              <a:t>What do we need?</a:t>
            </a:r>
          </a:p>
          <a:p>
            <a:pPr marL="0" indent="0" algn="just">
              <a:spcAft>
                <a:spcPts val="2400"/>
              </a:spcAft>
              <a:buNone/>
            </a:pPr>
            <a:r>
              <a:rPr lang="en-US" dirty="0">
                <a:solidFill>
                  <a:srgbClr val="0070C0"/>
                </a:solidFill>
              </a:rPr>
              <a:t>* </a:t>
            </a:r>
            <a:r>
              <a:rPr lang="en-US" i="1" dirty="0">
                <a:solidFill>
                  <a:srgbClr val="0070C0"/>
                </a:solidFill>
              </a:rPr>
              <a:t>See also P. </a:t>
            </a:r>
            <a:r>
              <a:rPr lang="en-US" i="1" dirty="0" err="1">
                <a:solidFill>
                  <a:srgbClr val="0070C0"/>
                </a:solidFill>
              </a:rPr>
              <a:t>Ferracin’s</a:t>
            </a:r>
            <a:r>
              <a:rPr lang="en-US" i="1" dirty="0">
                <a:solidFill>
                  <a:srgbClr val="0070C0"/>
                </a:solidFill>
              </a:rPr>
              <a:t> presentation: “20 T Hybrid Magnet and Comparative Analysis: Status and Plans”</a:t>
            </a:r>
          </a:p>
        </p:txBody>
      </p:sp>
      <p:sp>
        <p:nvSpPr>
          <p:cNvPr id="5" name="Footer Placeholder 4">
            <a:extLst>
              <a:ext uri="{FF2B5EF4-FFF2-40B4-BE49-F238E27FC236}">
                <a16:creationId xmlns:a16="http://schemas.microsoft.com/office/drawing/2014/main" id="{2BFDBBF6-0AE8-45E9-A5AB-AF001FF53ED2}"/>
              </a:ext>
            </a:extLst>
          </p:cNvPr>
          <p:cNvSpPr>
            <a:spLocks noGrp="1"/>
          </p:cNvSpPr>
          <p:nvPr>
            <p:ph type="ftr" sz="quarter" idx="10"/>
          </p:nvPr>
        </p:nvSpPr>
        <p:spPr/>
        <p:txBody>
          <a:bodyPr/>
          <a:lstStyle/>
          <a:p>
            <a:r>
              <a:rPr lang="en-US"/>
              <a:t>US-MDP 2023. Session: Bi-2212</a:t>
            </a:r>
            <a:endParaRPr lang="en-US" dirty="0"/>
          </a:p>
        </p:txBody>
      </p:sp>
      <p:sp>
        <p:nvSpPr>
          <p:cNvPr id="8" name="Title 1">
            <a:extLst>
              <a:ext uri="{FF2B5EF4-FFF2-40B4-BE49-F238E27FC236}">
                <a16:creationId xmlns:a16="http://schemas.microsoft.com/office/drawing/2014/main" id="{529D611F-027B-413E-950E-8A51D257FD77}"/>
              </a:ext>
            </a:extLst>
          </p:cNvPr>
          <p:cNvSpPr>
            <a:spLocks noGrp="1"/>
          </p:cNvSpPr>
          <p:nvPr>
            <p:ph type="title"/>
          </p:nvPr>
        </p:nvSpPr>
        <p:spPr>
          <a:xfrm>
            <a:off x="5310554" y="-25400"/>
            <a:ext cx="19107378" cy="2213071"/>
          </a:xfrm>
        </p:spPr>
        <p:txBody>
          <a:bodyPr/>
          <a:lstStyle/>
          <a:p>
            <a:r>
              <a:rPr lang="en-US" dirty="0"/>
              <a:t>Questions</a:t>
            </a:r>
          </a:p>
        </p:txBody>
      </p:sp>
    </p:spTree>
    <p:extLst>
      <p:ext uri="{BB962C8B-B14F-4D97-AF65-F5344CB8AC3E}">
        <p14:creationId xmlns:p14="http://schemas.microsoft.com/office/powerpoint/2010/main" val="8905719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Boundaries that limit the design of Bi-2212 inserts for hybrid magnets</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3</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grpSp>
        <p:nvGrpSpPr>
          <p:cNvPr id="113" name="Group 112">
            <a:extLst>
              <a:ext uri="{FF2B5EF4-FFF2-40B4-BE49-F238E27FC236}">
                <a16:creationId xmlns:a16="http://schemas.microsoft.com/office/drawing/2014/main" id="{8C771736-8057-4BDB-A08A-4DEF897D5CC6}"/>
              </a:ext>
            </a:extLst>
          </p:cNvPr>
          <p:cNvGrpSpPr/>
          <p:nvPr/>
        </p:nvGrpSpPr>
        <p:grpSpPr>
          <a:xfrm>
            <a:off x="1252050" y="2927914"/>
            <a:ext cx="21860972" cy="8861458"/>
            <a:chOff x="1252050" y="2927914"/>
            <a:chExt cx="21860972" cy="8861458"/>
          </a:xfrm>
        </p:grpSpPr>
        <p:sp>
          <p:nvSpPr>
            <p:cNvPr id="114" name="TextBox 113">
              <a:extLst>
                <a:ext uri="{FF2B5EF4-FFF2-40B4-BE49-F238E27FC236}">
                  <a16:creationId xmlns:a16="http://schemas.microsoft.com/office/drawing/2014/main" id="{D1FFEF68-1FAE-4213-9DA9-092639AD8456}"/>
                </a:ext>
              </a:extLst>
            </p:cNvPr>
            <p:cNvSpPr txBox="1"/>
            <p:nvPr/>
          </p:nvSpPr>
          <p:spPr>
            <a:xfrm>
              <a:off x="10281138" y="6211671"/>
              <a:ext cx="2779776"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radial size limitation</a:t>
              </a:r>
            </a:p>
          </p:txBody>
        </p:sp>
        <p:sp>
          <p:nvSpPr>
            <p:cNvPr id="115" name="TextBox 114">
              <a:extLst>
                <a:ext uri="{FF2B5EF4-FFF2-40B4-BE49-F238E27FC236}">
                  <a16:creationId xmlns:a16="http://schemas.microsoft.com/office/drawing/2014/main" id="{E0BF69FF-B545-4789-9644-F17F3E0754E8}"/>
                </a:ext>
              </a:extLst>
            </p:cNvPr>
            <p:cNvSpPr txBox="1"/>
            <p:nvPr/>
          </p:nvSpPr>
          <p:spPr>
            <a:xfrm>
              <a:off x="16668750" y="6211671"/>
              <a:ext cx="3260598" cy="1292658"/>
            </a:xfrm>
            <a:prstGeom prst="rect">
              <a:avLst/>
            </a:prstGeom>
            <a:solidFill>
              <a:schemeClr val="accent5">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Magnetic field generation</a:t>
              </a:r>
            </a:p>
          </p:txBody>
        </p:sp>
        <p:sp>
          <p:nvSpPr>
            <p:cNvPr id="116" name="TextBox 115">
              <a:extLst>
                <a:ext uri="{FF2B5EF4-FFF2-40B4-BE49-F238E27FC236}">
                  <a16:creationId xmlns:a16="http://schemas.microsoft.com/office/drawing/2014/main" id="{5DFE3F5F-5FBA-40FD-AEE1-F49DDB377402}"/>
                </a:ext>
              </a:extLst>
            </p:cNvPr>
            <p:cNvSpPr txBox="1"/>
            <p:nvPr/>
          </p:nvSpPr>
          <p:spPr>
            <a:xfrm>
              <a:off x="5672504" y="2927914"/>
              <a:ext cx="4561918"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Effective size of the heat treatment furnace</a:t>
              </a:r>
            </a:p>
          </p:txBody>
        </p:sp>
        <p:sp>
          <p:nvSpPr>
            <p:cNvPr id="117" name="TextBox 116">
              <a:extLst>
                <a:ext uri="{FF2B5EF4-FFF2-40B4-BE49-F238E27FC236}">
                  <a16:creationId xmlns:a16="http://schemas.microsoft.com/office/drawing/2014/main" id="{590586F2-F30A-44C1-B345-60958DC48428}"/>
                </a:ext>
              </a:extLst>
            </p:cNvPr>
            <p:cNvSpPr txBox="1"/>
            <p:nvPr/>
          </p:nvSpPr>
          <p:spPr>
            <a:xfrm>
              <a:off x="10726674"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Nb</a:t>
              </a:r>
              <a:r>
                <a:rPr kumimoji="0" lang="en-US" sz="3600" b="0" i="0" u="none" strike="noStrike" cap="none" spc="0" normalizeH="0" baseline="-25000" dirty="0">
                  <a:ln>
                    <a:noFill/>
                  </a:ln>
                  <a:solidFill>
                    <a:srgbClr val="000000"/>
                  </a:solidFill>
                  <a:effectLst/>
                  <a:uFillTx/>
                  <a:latin typeface="+mn-lt"/>
                  <a:ea typeface="+mn-ea"/>
                  <a:cs typeface="+mn-cs"/>
                  <a:sym typeface="Calibri"/>
                </a:rPr>
                <a:t>3</a:t>
              </a:r>
              <a:r>
                <a:rPr kumimoji="0" lang="en-US" sz="3600" b="0" i="0" u="none" strike="noStrike" cap="none" spc="0" normalizeH="0" baseline="0" dirty="0">
                  <a:ln>
                    <a:noFill/>
                  </a:ln>
                  <a:solidFill>
                    <a:srgbClr val="000000"/>
                  </a:solidFill>
                  <a:effectLst/>
                  <a:uFillTx/>
                  <a:latin typeface="+mn-lt"/>
                  <a:ea typeface="+mn-ea"/>
                  <a:cs typeface="+mn-cs"/>
                  <a:sym typeface="Calibri"/>
                </a:rPr>
                <a:t>Sn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r>
                <a:rPr kumimoji="0" lang="en-US" sz="3600" b="0" i="0" u="none" strike="noStrike" cap="none" spc="0" normalizeH="0" baseline="0" dirty="0">
                  <a:ln>
                    <a:noFill/>
                  </a:ln>
                  <a:solidFill>
                    <a:srgbClr val="000000"/>
                  </a:solidFill>
                  <a:effectLst/>
                  <a:uFillTx/>
                  <a:latin typeface="+mn-lt"/>
                  <a:ea typeface="+mn-ea"/>
                  <a:cs typeface="+mn-cs"/>
                  <a:sym typeface="Calibri"/>
                </a:rPr>
                <a:t> bore size</a:t>
              </a:r>
            </a:p>
          </p:txBody>
        </p:sp>
        <p:sp>
          <p:nvSpPr>
            <p:cNvPr id="118" name="TextBox 117">
              <a:extLst>
                <a:ext uri="{FF2B5EF4-FFF2-40B4-BE49-F238E27FC236}">
                  <a16:creationId xmlns:a16="http://schemas.microsoft.com/office/drawing/2014/main" id="{F687884B-C5D1-4DD8-BAAF-0D18FBAE6AE4}"/>
                </a:ext>
              </a:extLst>
            </p:cNvPr>
            <p:cNvSpPr txBox="1"/>
            <p:nvPr/>
          </p:nvSpPr>
          <p:spPr>
            <a:xfrm>
              <a:off x="2895162" y="6211671"/>
              <a:ext cx="3917822"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longitudinal size limitation</a:t>
              </a:r>
            </a:p>
          </p:txBody>
        </p:sp>
        <p:sp>
          <p:nvSpPr>
            <p:cNvPr id="119" name="TextBox 118">
              <a:extLst>
                <a:ext uri="{FF2B5EF4-FFF2-40B4-BE49-F238E27FC236}">
                  <a16:creationId xmlns:a16="http://schemas.microsoft.com/office/drawing/2014/main" id="{20EB882B-0603-462F-BA28-C0A5FC7D9D2B}"/>
                </a:ext>
              </a:extLst>
            </p:cNvPr>
            <p:cNvSpPr txBox="1"/>
            <p:nvPr/>
          </p:nvSpPr>
          <p:spPr>
            <a:xfrm>
              <a:off x="13998702"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Bi-2212 strand Je</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120" name="Straight Arrow Connector 119">
              <a:extLst>
                <a:ext uri="{FF2B5EF4-FFF2-40B4-BE49-F238E27FC236}">
                  <a16:creationId xmlns:a16="http://schemas.microsoft.com/office/drawing/2014/main" id="{BA68216C-4BAD-479C-8E9F-45CA430384FF}"/>
                </a:ext>
              </a:extLst>
            </p:cNvPr>
            <p:cNvCxnSpPr>
              <a:cxnSpLocks/>
              <a:stCxn id="116" idx="2"/>
              <a:endCxn id="114" idx="0"/>
            </p:cNvCxnSpPr>
            <p:nvPr/>
          </p:nvCxnSpPr>
          <p:spPr>
            <a:xfrm>
              <a:off x="7953463" y="4220572"/>
              <a:ext cx="3717563" cy="1991099"/>
            </a:xfrm>
            <a:prstGeom prst="straightConnector1">
              <a:avLst/>
            </a:prstGeom>
            <a:noFill/>
            <a:ln w="28575"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1" name="Straight Arrow Connector 120">
              <a:extLst>
                <a:ext uri="{FF2B5EF4-FFF2-40B4-BE49-F238E27FC236}">
                  <a16:creationId xmlns:a16="http://schemas.microsoft.com/office/drawing/2014/main" id="{9DB340A8-963B-4FF3-A53B-AA9EC2E3EEAF}"/>
                </a:ext>
              </a:extLst>
            </p:cNvPr>
            <p:cNvCxnSpPr>
              <a:cxnSpLocks/>
              <a:stCxn id="117" idx="2"/>
              <a:endCxn id="114" idx="0"/>
            </p:cNvCxnSpPr>
            <p:nvPr/>
          </p:nvCxnSpPr>
          <p:spPr>
            <a:xfrm flipH="1">
              <a:off x="11671026" y="4220572"/>
              <a:ext cx="445536"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2" name="Straight Arrow Connector 121">
              <a:extLst>
                <a:ext uri="{FF2B5EF4-FFF2-40B4-BE49-F238E27FC236}">
                  <a16:creationId xmlns:a16="http://schemas.microsoft.com/office/drawing/2014/main" id="{89F8FA90-3895-41E0-BBEC-E11CF6C5D590}"/>
                </a:ext>
              </a:extLst>
            </p:cNvPr>
            <p:cNvCxnSpPr>
              <a:cxnSpLocks/>
              <a:stCxn id="114" idx="3"/>
              <a:endCxn id="115" idx="1"/>
            </p:cNvCxnSpPr>
            <p:nvPr/>
          </p:nvCxnSpPr>
          <p:spPr>
            <a:xfrm>
              <a:off x="13060914" y="6858000"/>
              <a:ext cx="3607836" cy="0"/>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3" name="Straight Arrow Connector 122">
              <a:extLst>
                <a:ext uri="{FF2B5EF4-FFF2-40B4-BE49-F238E27FC236}">
                  <a16:creationId xmlns:a16="http://schemas.microsoft.com/office/drawing/2014/main" id="{E699B66A-32E1-496C-95EB-2858EF94F866}"/>
                </a:ext>
              </a:extLst>
            </p:cNvPr>
            <p:cNvCxnSpPr>
              <a:cxnSpLocks/>
              <a:stCxn id="119" idx="2"/>
              <a:endCxn id="115" idx="0"/>
            </p:cNvCxnSpPr>
            <p:nvPr/>
          </p:nvCxnSpPr>
          <p:spPr>
            <a:xfrm>
              <a:off x="15388590" y="4220572"/>
              <a:ext cx="2910459"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24" name="Straight Arrow Connector 123">
              <a:extLst>
                <a:ext uri="{FF2B5EF4-FFF2-40B4-BE49-F238E27FC236}">
                  <a16:creationId xmlns:a16="http://schemas.microsoft.com/office/drawing/2014/main" id="{80227296-ABB1-43CC-8E0F-99409915ED50}"/>
                </a:ext>
              </a:extLst>
            </p:cNvPr>
            <p:cNvCxnSpPr>
              <a:cxnSpLocks/>
              <a:stCxn id="116" idx="2"/>
              <a:endCxn id="118" idx="0"/>
            </p:cNvCxnSpPr>
            <p:nvPr/>
          </p:nvCxnSpPr>
          <p:spPr>
            <a:xfrm flipH="1">
              <a:off x="4854073" y="4220572"/>
              <a:ext cx="3099390"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25" name="TextBox 124">
              <a:extLst>
                <a:ext uri="{FF2B5EF4-FFF2-40B4-BE49-F238E27FC236}">
                  <a16:creationId xmlns:a16="http://schemas.microsoft.com/office/drawing/2014/main" id="{C18EDDFF-B87A-4083-95B1-E80D3B8AFF68}"/>
                </a:ext>
              </a:extLst>
            </p:cNvPr>
            <p:cNvSpPr txBox="1"/>
            <p:nvPr/>
          </p:nvSpPr>
          <p:spPr>
            <a:xfrm>
              <a:off x="1252050" y="9936366"/>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Assembly/alignment of the insert inside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126" name="Straight Arrow Connector 125">
              <a:extLst>
                <a:ext uri="{FF2B5EF4-FFF2-40B4-BE49-F238E27FC236}">
                  <a16:creationId xmlns:a16="http://schemas.microsoft.com/office/drawing/2014/main" id="{2FECBAA1-D1E4-4627-A8EF-C7E50634843D}"/>
                </a:ext>
              </a:extLst>
            </p:cNvPr>
            <p:cNvCxnSpPr>
              <a:cxnSpLocks/>
              <a:stCxn id="118" idx="2"/>
              <a:endCxn id="125" idx="0"/>
            </p:cNvCxnSpPr>
            <p:nvPr/>
          </p:nvCxnSpPr>
          <p:spPr>
            <a:xfrm flipH="1">
              <a:off x="3338787" y="7504329"/>
              <a:ext cx="1515286" cy="2432037"/>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27" name="TextBox 126">
              <a:extLst>
                <a:ext uri="{FF2B5EF4-FFF2-40B4-BE49-F238E27FC236}">
                  <a16:creationId xmlns:a16="http://schemas.microsoft.com/office/drawing/2014/main" id="{D820FFF5-1B1B-49A1-94FA-06BE2AC1097D}"/>
                </a:ext>
              </a:extLst>
            </p:cNvPr>
            <p:cNvSpPr txBox="1"/>
            <p:nvPr/>
          </p:nvSpPr>
          <p:spPr>
            <a:xfrm>
              <a:off x="12178083" y="9940843"/>
              <a:ext cx="5147310"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Splices of the insert located in the high field region of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128" name="Straight Arrow Connector 127">
              <a:extLst>
                <a:ext uri="{FF2B5EF4-FFF2-40B4-BE49-F238E27FC236}">
                  <a16:creationId xmlns:a16="http://schemas.microsoft.com/office/drawing/2014/main" id="{41894888-692B-438C-BC44-B05C0D8843B3}"/>
                </a:ext>
              </a:extLst>
            </p:cNvPr>
            <p:cNvCxnSpPr>
              <a:cxnSpLocks/>
              <a:stCxn id="118" idx="3"/>
              <a:endCxn id="127" idx="0"/>
            </p:cNvCxnSpPr>
            <p:nvPr/>
          </p:nvCxnSpPr>
          <p:spPr>
            <a:xfrm>
              <a:off x="6812984" y="6858000"/>
              <a:ext cx="7938754" cy="308284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29" name="TextBox 128">
              <a:extLst>
                <a:ext uri="{FF2B5EF4-FFF2-40B4-BE49-F238E27FC236}">
                  <a16:creationId xmlns:a16="http://schemas.microsoft.com/office/drawing/2014/main" id="{B13C59FA-AF05-4ACB-896D-1F55A36190FB}"/>
                </a:ext>
              </a:extLst>
            </p:cNvPr>
            <p:cNvSpPr txBox="1"/>
            <p:nvPr/>
          </p:nvSpPr>
          <p:spPr>
            <a:xfrm>
              <a:off x="6715066" y="9942717"/>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Handling forces between the insert and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130" name="Straight Arrow Connector 129">
              <a:extLst>
                <a:ext uri="{FF2B5EF4-FFF2-40B4-BE49-F238E27FC236}">
                  <a16:creationId xmlns:a16="http://schemas.microsoft.com/office/drawing/2014/main" id="{90BCF6AE-C24E-425E-823A-6BE7F1995280}"/>
                </a:ext>
              </a:extLst>
            </p:cNvPr>
            <p:cNvCxnSpPr>
              <a:cxnSpLocks/>
              <a:stCxn id="118" idx="2"/>
              <a:endCxn id="129" idx="0"/>
            </p:cNvCxnSpPr>
            <p:nvPr/>
          </p:nvCxnSpPr>
          <p:spPr>
            <a:xfrm>
              <a:off x="4854073" y="7504329"/>
              <a:ext cx="3947730" cy="243838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31" name="TextBox 130">
              <a:extLst>
                <a:ext uri="{FF2B5EF4-FFF2-40B4-BE49-F238E27FC236}">
                  <a16:creationId xmlns:a16="http://schemas.microsoft.com/office/drawing/2014/main" id="{667BDD10-02E7-4CA9-93A9-779D4B7CF2FC}"/>
                </a:ext>
              </a:extLst>
            </p:cNvPr>
            <p:cNvSpPr txBox="1"/>
            <p:nvPr/>
          </p:nvSpPr>
          <p:spPr>
            <a:xfrm>
              <a:off x="18517019" y="8849099"/>
              <a:ext cx="4596003" cy="1292658"/>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Structural support for stress management</a:t>
              </a:r>
            </a:p>
          </p:txBody>
        </p:sp>
        <p:cxnSp>
          <p:nvCxnSpPr>
            <p:cNvPr id="132" name="Straight Arrow Connector 131">
              <a:extLst>
                <a:ext uri="{FF2B5EF4-FFF2-40B4-BE49-F238E27FC236}">
                  <a16:creationId xmlns:a16="http://schemas.microsoft.com/office/drawing/2014/main" id="{3987FC22-0D09-4A97-A72D-F5B85CC89BEB}"/>
                </a:ext>
              </a:extLst>
            </p:cNvPr>
            <p:cNvCxnSpPr>
              <a:stCxn id="114" idx="3"/>
              <a:endCxn id="131" idx="1"/>
            </p:cNvCxnSpPr>
            <p:nvPr/>
          </p:nvCxnSpPr>
          <p:spPr>
            <a:xfrm>
              <a:off x="13060914" y="6858000"/>
              <a:ext cx="5456105" cy="263742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1017452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Limitation in the longitudinal size of the insert and consequent challenges for the hybrid magnet</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4</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sp>
        <p:nvSpPr>
          <p:cNvPr id="4" name="Rectangle: Rounded Corners 3">
            <a:extLst>
              <a:ext uri="{FF2B5EF4-FFF2-40B4-BE49-F238E27FC236}">
                <a16:creationId xmlns:a16="http://schemas.microsoft.com/office/drawing/2014/main" id="{869D0E53-0581-4BFB-9873-6D008C16948B}"/>
              </a:ext>
            </a:extLst>
          </p:cNvPr>
          <p:cNvSpPr/>
          <p:nvPr/>
        </p:nvSpPr>
        <p:spPr>
          <a:xfrm>
            <a:off x="5478192" y="2833999"/>
            <a:ext cx="4923868"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27" name="Rectangle: Rounded Corners 26">
            <a:extLst>
              <a:ext uri="{FF2B5EF4-FFF2-40B4-BE49-F238E27FC236}">
                <a16:creationId xmlns:a16="http://schemas.microsoft.com/office/drawing/2014/main" id="{D5D50961-6448-43B2-80BD-1AAB92C6A50E}"/>
              </a:ext>
            </a:extLst>
          </p:cNvPr>
          <p:cNvSpPr/>
          <p:nvPr/>
        </p:nvSpPr>
        <p:spPr>
          <a:xfrm>
            <a:off x="2745105" y="6092490"/>
            <a:ext cx="4264005"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33" name="Group 32">
            <a:extLst>
              <a:ext uri="{FF2B5EF4-FFF2-40B4-BE49-F238E27FC236}">
                <a16:creationId xmlns:a16="http://schemas.microsoft.com/office/drawing/2014/main" id="{F0BDDDC5-4395-4FEC-B7E9-6D36D466DF61}"/>
              </a:ext>
            </a:extLst>
          </p:cNvPr>
          <p:cNvGrpSpPr/>
          <p:nvPr/>
        </p:nvGrpSpPr>
        <p:grpSpPr>
          <a:xfrm>
            <a:off x="1252050" y="2927914"/>
            <a:ext cx="21860972" cy="8861458"/>
            <a:chOff x="1252050" y="2927914"/>
            <a:chExt cx="21860972" cy="8861458"/>
          </a:xfrm>
        </p:grpSpPr>
        <p:sp>
          <p:nvSpPr>
            <p:cNvPr id="34" name="TextBox 33">
              <a:extLst>
                <a:ext uri="{FF2B5EF4-FFF2-40B4-BE49-F238E27FC236}">
                  <a16:creationId xmlns:a16="http://schemas.microsoft.com/office/drawing/2014/main" id="{BD3F50AE-5C7D-48D4-B088-2B634A894397}"/>
                </a:ext>
              </a:extLst>
            </p:cNvPr>
            <p:cNvSpPr txBox="1"/>
            <p:nvPr/>
          </p:nvSpPr>
          <p:spPr>
            <a:xfrm>
              <a:off x="10281138" y="6211671"/>
              <a:ext cx="2779776"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radial size limitation</a:t>
              </a:r>
            </a:p>
          </p:txBody>
        </p:sp>
        <p:sp>
          <p:nvSpPr>
            <p:cNvPr id="35" name="TextBox 34">
              <a:extLst>
                <a:ext uri="{FF2B5EF4-FFF2-40B4-BE49-F238E27FC236}">
                  <a16:creationId xmlns:a16="http://schemas.microsoft.com/office/drawing/2014/main" id="{985587D8-8050-41F7-AF01-5120D760BCC4}"/>
                </a:ext>
              </a:extLst>
            </p:cNvPr>
            <p:cNvSpPr txBox="1"/>
            <p:nvPr/>
          </p:nvSpPr>
          <p:spPr>
            <a:xfrm>
              <a:off x="16668750" y="6211671"/>
              <a:ext cx="3260598" cy="1292658"/>
            </a:xfrm>
            <a:prstGeom prst="rect">
              <a:avLst/>
            </a:prstGeom>
            <a:solidFill>
              <a:schemeClr val="accent5">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Magnetic field generation</a:t>
              </a:r>
            </a:p>
          </p:txBody>
        </p:sp>
        <p:sp>
          <p:nvSpPr>
            <p:cNvPr id="36" name="TextBox 35">
              <a:extLst>
                <a:ext uri="{FF2B5EF4-FFF2-40B4-BE49-F238E27FC236}">
                  <a16:creationId xmlns:a16="http://schemas.microsoft.com/office/drawing/2014/main" id="{B2553089-0201-4158-9F42-B5AE784FB4D1}"/>
                </a:ext>
              </a:extLst>
            </p:cNvPr>
            <p:cNvSpPr txBox="1"/>
            <p:nvPr/>
          </p:nvSpPr>
          <p:spPr>
            <a:xfrm>
              <a:off x="5672504" y="2927914"/>
              <a:ext cx="4561918"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Effective size of the heat treatment furnace</a:t>
              </a:r>
            </a:p>
          </p:txBody>
        </p:sp>
        <p:sp>
          <p:nvSpPr>
            <p:cNvPr id="37" name="TextBox 36">
              <a:extLst>
                <a:ext uri="{FF2B5EF4-FFF2-40B4-BE49-F238E27FC236}">
                  <a16:creationId xmlns:a16="http://schemas.microsoft.com/office/drawing/2014/main" id="{4AE3EC53-5CEC-4EBD-B699-66BC7C3720AE}"/>
                </a:ext>
              </a:extLst>
            </p:cNvPr>
            <p:cNvSpPr txBox="1"/>
            <p:nvPr/>
          </p:nvSpPr>
          <p:spPr>
            <a:xfrm>
              <a:off x="10726674"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Nb</a:t>
              </a:r>
              <a:r>
                <a:rPr kumimoji="0" lang="en-US" sz="3600" b="0" i="0" u="none" strike="noStrike" cap="none" spc="0" normalizeH="0" baseline="-25000" dirty="0">
                  <a:ln>
                    <a:noFill/>
                  </a:ln>
                  <a:solidFill>
                    <a:srgbClr val="000000"/>
                  </a:solidFill>
                  <a:effectLst/>
                  <a:uFillTx/>
                  <a:latin typeface="+mn-lt"/>
                  <a:ea typeface="+mn-ea"/>
                  <a:cs typeface="+mn-cs"/>
                  <a:sym typeface="Calibri"/>
                </a:rPr>
                <a:t>3</a:t>
              </a:r>
              <a:r>
                <a:rPr kumimoji="0" lang="en-US" sz="3600" b="0" i="0" u="none" strike="noStrike" cap="none" spc="0" normalizeH="0" baseline="0" dirty="0">
                  <a:ln>
                    <a:noFill/>
                  </a:ln>
                  <a:solidFill>
                    <a:srgbClr val="000000"/>
                  </a:solidFill>
                  <a:effectLst/>
                  <a:uFillTx/>
                  <a:latin typeface="+mn-lt"/>
                  <a:ea typeface="+mn-ea"/>
                  <a:cs typeface="+mn-cs"/>
                  <a:sym typeface="Calibri"/>
                </a:rPr>
                <a:t>Sn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r>
                <a:rPr kumimoji="0" lang="en-US" sz="3600" b="0" i="0" u="none" strike="noStrike" cap="none" spc="0" normalizeH="0" baseline="0" dirty="0">
                  <a:ln>
                    <a:noFill/>
                  </a:ln>
                  <a:solidFill>
                    <a:srgbClr val="000000"/>
                  </a:solidFill>
                  <a:effectLst/>
                  <a:uFillTx/>
                  <a:latin typeface="+mn-lt"/>
                  <a:ea typeface="+mn-ea"/>
                  <a:cs typeface="+mn-cs"/>
                  <a:sym typeface="Calibri"/>
                </a:rPr>
                <a:t> bore size</a:t>
              </a:r>
            </a:p>
          </p:txBody>
        </p:sp>
        <p:sp>
          <p:nvSpPr>
            <p:cNvPr id="38" name="TextBox 37">
              <a:extLst>
                <a:ext uri="{FF2B5EF4-FFF2-40B4-BE49-F238E27FC236}">
                  <a16:creationId xmlns:a16="http://schemas.microsoft.com/office/drawing/2014/main" id="{F1AFE9D7-8306-4C59-A78E-F5720B1293C0}"/>
                </a:ext>
              </a:extLst>
            </p:cNvPr>
            <p:cNvSpPr txBox="1"/>
            <p:nvPr/>
          </p:nvSpPr>
          <p:spPr>
            <a:xfrm>
              <a:off x="2895162" y="6211671"/>
              <a:ext cx="3917822"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longitudinal size limitation</a:t>
              </a:r>
            </a:p>
          </p:txBody>
        </p:sp>
        <p:sp>
          <p:nvSpPr>
            <p:cNvPr id="39" name="TextBox 38">
              <a:extLst>
                <a:ext uri="{FF2B5EF4-FFF2-40B4-BE49-F238E27FC236}">
                  <a16:creationId xmlns:a16="http://schemas.microsoft.com/office/drawing/2014/main" id="{A0C20239-1AB4-453A-A560-37A84948E4E2}"/>
                </a:ext>
              </a:extLst>
            </p:cNvPr>
            <p:cNvSpPr txBox="1"/>
            <p:nvPr/>
          </p:nvSpPr>
          <p:spPr>
            <a:xfrm>
              <a:off x="13998702"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Bi-2212 strand Je</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40" name="Straight Arrow Connector 39">
              <a:extLst>
                <a:ext uri="{FF2B5EF4-FFF2-40B4-BE49-F238E27FC236}">
                  <a16:creationId xmlns:a16="http://schemas.microsoft.com/office/drawing/2014/main" id="{14D1453F-E969-4331-820C-9B59B0B67961}"/>
                </a:ext>
              </a:extLst>
            </p:cNvPr>
            <p:cNvCxnSpPr>
              <a:cxnSpLocks/>
              <a:stCxn id="36" idx="2"/>
              <a:endCxn id="34" idx="0"/>
            </p:cNvCxnSpPr>
            <p:nvPr/>
          </p:nvCxnSpPr>
          <p:spPr>
            <a:xfrm>
              <a:off x="7953463" y="4220572"/>
              <a:ext cx="3717563" cy="1991099"/>
            </a:xfrm>
            <a:prstGeom prst="straightConnector1">
              <a:avLst/>
            </a:prstGeom>
            <a:noFill/>
            <a:ln w="28575"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DC2BECBF-30B7-4B51-8A28-181130DE25DD}"/>
                </a:ext>
              </a:extLst>
            </p:cNvPr>
            <p:cNvCxnSpPr>
              <a:cxnSpLocks/>
              <a:stCxn id="37" idx="2"/>
              <a:endCxn id="34" idx="0"/>
            </p:cNvCxnSpPr>
            <p:nvPr/>
          </p:nvCxnSpPr>
          <p:spPr>
            <a:xfrm flipH="1">
              <a:off x="11671026" y="4220572"/>
              <a:ext cx="445536"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C3BF68BB-83E4-48BE-8D17-0EFDA9CDABC5}"/>
                </a:ext>
              </a:extLst>
            </p:cNvPr>
            <p:cNvCxnSpPr>
              <a:cxnSpLocks/>
              <a:stCxn id="34" idx="3"/>
              <a:endCxn id="35" idx="1"/>
            </p:cNvCxnSpPr>
            <p:nvPr/>
          </p:nvCxnSpPr>
          <p:spPr>
            <a:xfrm>
              <a:off x="13060914" y="6858000"/>
              <a:ext cx="3607836" cy="0"/>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6D486D39-7B05-46B6-BE7B-0C13102183F3}"/>
                </a:ext>
              </a:extLst>
            </p:cNvPr>
            <p:cNvCxnSpPr>
              <a:cxnSpLocks/>
              <a:stCxn id="39" idx="2"/>
              <a:endCxn id="35" idx="0"/>
            </p:cNvCxnSpPr>
            <p:nvPr/>
          </p:nvCxnSpPr>
          <p:spPr>
            <a:xfrm>
              <a:off x="15388590" y="4220572"/>
              <a:ext cx="2910459"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5C568CAE-42F6-470A-ABE5-9085736EEEBB}"/>
                </a:ext>
              </a:extLst>
            </p:cNvPr>
            <p:cNvCxnSpPr>
              <a:cxnSpLocks/>
              <a:stCxn id="36" idx="2"/>
              <a:endCxn id="38" idx="0"/>
            </p:cNvCxnSpPr>
            <p:nvPr/>
          </p:nvCxnSpPr>
          <p:spPr>
            <a:xfrm flipH="1">
              <a:off x="4854073" y="4220572"/>
              <a:ext cx="3099390"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7" name="TextBox 46">
              <a:extLst>
                <a:ext uri="{FF2B5EF4-FFF2-40B4-BE49-F238E27FC236}">
                  <a16:creationId xmlns:a16="http://schemas.microsoft.com/office/drawing/2014/main" id="{271E800B-3723-4E04-8E06-752A10711777}"/>
                </a:ext>
              </a:extLst>
            </p:cNvPr>
            <p:cNvSpPr txBox="1"/>
            <p:nvPr/>
          </p:nvSpPr>
          <p:spPr>
            <a:xfrm>
              <a:off x="1252050" y="9936366"/>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Assembly/alignment of the insert inside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48" name="Straight Arrow Connector 47">
              <a:extLst>
                <a:ext uri="{FF2B5EF4-FFF2-40B4-BE49-F238E27FC236}">
                  <a16:creationId xmlns:a16="http://schemas.microsoft.com/office/drawing/2014/main" id="{382C7927-A0C6-4204-9CAF-C2EEFC41B192}"/>
                </a:ext>
              </a:extLst>
            </p:cNvPr>
            <p:cNvCxnSpPr>
              <a:cxnSpLocks/>
              <a:stCxn id="38" idx="2"/>
              <a:endCxn id="47" idx="0"/>
            </p:cNvCxnSpPr>
            <p:nvPr/>
          </p:nvCxnSpPr>
          <p:spPr>
            <a:xfrm flipH="1">
              <a:off x="3338787" y="7504329"/>
              <a:ext cx="1515286" cy="2432037"/>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9" name="TextBox 48">
              <a:extLst>
                <a:ext uri="{FF2B5EF4-FFF2-40B4-BE49-F238E27FC236}">
                  <a16:creationId xmlns:a16="http://schemas.microsoft.com/office/drawing/2014/main" id="{E09B983E-9C21-4DF3-95A7-EA12959760E9}"/>
                </a:ext>
              </a:extLst>
            </p:cNvPr>
            <p:cNvSpPr txBox="1"/>
            <p:nvPr/>
          </p:nvSpPr>
          <p:spPr>
            <a:xfrm>
              <a:off x="12178083" y="9940843"/>
              <a:ext cx="5147310"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Splices of the insert located in the high field region of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50" name="Straight Arrow Connector 49">
              <a:extLst>
                <a:ext uri="{FF2B5EF4-FFF2-40B4-BE49-F238E27FC236}">
                  <a16:creationId xmlns:a16="http://schemas.microsoft.com/office/drawing/2014/main" id="{1E9BA875-F2B7-4A56-AB79-FFE54091D73E}"/>
                </a:ext>
              </a:extLst>
            </p:cNvPr>
            <p:cNvCxnSpPr>
              <a:cxnSpLocks/>
              <a:stCxn id="38" idx="3"/>
              <a:endCxn id="49" idx="0"/>
            </p:cNvCxnSpPr>
            <p:nvPr/>
          </p:nvCxnSpPr>
          <p:spPr>
            <a:xfrm>
              <a:off x="6812984" y="6858000"/>
              <a:ext cx="7938754" cy="308284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1" name="TextBox 50">
              <a:extLst>
                <a:ext uri="{FF2B5EF4-FFF2-40B4-BE49-F238E27FC236}">
                  <a16:creationId xmlns:a16="http://schemas.microsoft.com/office/drawing/2014/main" id="{52E3C3A3-D77C-4B8B-93D3-A61E9053F006}"/>
                </a:ext>
              </a:extLst>
            </p:cNvPr>
            <p:cNvSpPr txBox="1"/>
            <p:nvPr/>
          </p:nvSpPr>
          <p:spPr>
            <a:xfrm>
              <a:off x="6715066" y="9942717"/>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Handling forces between the insert and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52" name="Straight Arrow Connector 51">
              <a:extLst>
                <a:ext uri="{FF2B5EF4-FFF2-40B4-BE49-F238E27FC236}">
                  <a16:creationId xmlns:a16="http://schemas.microsoft.com/office/drawing/2014/main" id="{23C411C5-453C-4B0F-B16D-DFD5D203C4B4}"/>
                </a:ext>
              </a:extLst>
            </p:cNvPr>
            <p:cNvCxnSpPr>
              <a:cxnSpLocks/>
              <a:stCxn id="38" idx="2"/>
              <a:endCxn id="51" idx="0"/>
            </p:cNvCxnSpPr>
            <p:nvPr/>
          </p:nvCxnSpPr>
          <p:spPr>
            <a:xfrm>
              <a:off x="4854073" y="7504329"/>
              <a:ext cx="3947730" cy="243838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516B0045-DCA3-4BF0-BE61-0CB2404ECB4E}"/>
                </a:ext>
              </a:extLst>
            </p:cNvPr>
            <p:cNvSpPr txBox="1"/>
            <p:nvPr/>
          </p:nvSpPr>
          <p:spPr>
            <a:xfrm>
              <a:off x="18517019" y="8849099"/>
              <a:ext cx="4596003" cy="1292658"/>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Structural support for stress management</a:t>
              </a:r>
            </a:p>
          </p:txBody>
        </p:sp>
        <p:cxnSp>
          <p:nvCxnSpPr>
            <p:cNvPr id="54" name="Straight Arrow Connector 53">
              <a:extLst>
                <a:ext uri="{FF2B5EF4-FFF2-40B4-BE49-F238E27FC236}">
                  <a16:creationId xmlns:a16="http://schemas.microsoft.com/office/drawing/2014/main" id="{E8FEE236-3AF9-4047-AE00-4CAA436D9EE6}"/>
                </a:ext>
              </a:extLst>
            </p:cNvPr>
            <p:cNvCxnSpPr>
              <a:stCxn id="34" idx="3"/>
              <a:endCxn id="53" idx="1"/>
            </p:cNvCxnSpPr>
            <p:nvPr/>
          </p:nvCxnSpPr>
          <p:spPr>
            <a:xfrm>
              <a:off x="13060914" y="6858000"/>
              <a:ext cx="5456105" cy="263742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55" name="Rectangle: Rounded Corners 54">
            <a:extLst>
              <a:ext uri="{FF2B5EF4-FFF2-40B4-BE49-F238E27FC236}">
                <a16:creationId xmlns:a16="http://schemas.microsoft.com/office/drawing/2014/main" id="{272BE618-C95A-482A-BB53-078C4A0AB398}"/>
              </a:ext>
            </a:extLst>
          </p:cNvPr>
          <p:cNvSpPr/>
          <p:nvPr/>
        </p:nvSpPr>
        <p:spPr>
          <a:xfrm>
            <a:off x="863049" y="9650288"/>
            <a:ext cx="16739151" cy="252437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84DDF8DF-A5A9-486B-95C6-3645911430C6}"/>
              </a:ext>
            </a:extLst>
          </p:cNvPr>
          <p:cNvSpPr txBox="1"/>
          <p:nvPr/>
        </p:nvSpPr>
        <p:spPr>
          <a:xfrm>
            <a:off x="187620" y="4261530"/>
            <a:ext cx="10969768"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solidFill>
                  <a:srgbClr val="FF0000"/>
                </a:solidFill>
              </a:rPr>
              <a:t>Largest available furnace is the RENEGADE at NHMFL:</a:t>
            </a:r>
          </a:p>
          <a:p>
            <a:pPr marL="457200" marR="0" algn="l" defTabSz="914400" rtl="0" fontAlgn="auto" latinLnBrk="0" hangingPunct="0">
              <a:lnSpc>
                <a:spcPct val="100000"/>
              </a:lnSpc>
              <a:spcBef>
                <a:spcPts val="0"/>
              </a:spcBef>
              <a:spcAft>
                <a:spcPts val="0"/>
              </a:spcAft>
              <a:buClrTx/>
              <a:buSzTx/>
              <a:buFontTx/>
              <a:buNone/>
              <a:tabLst/>
            </a:pPr>
            <a:r>
              <a:rPr lang="en-US" b="1" u="sng" dirty="0">
                <a:solidFill>
                  <a:srgbClr val="FF0000"/>
                </a:solidFill>
              </a:rPr>
              <a:t>Length: 1 m</a:t>
            </a:r>
          </a:p>
          <a:p>
            <a:pPr marL="457200" marR="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n-lt"/>
                <a:ea typeface="+mn-ea"/>
                <a:cs typeface="+mn-cs"/>
                <a:sym typeface="Calibri"/>
              </a:rPr>
              <a:t>Diameter: 0.5 m (homogeneity zone ~0.25 m)</a:t>
            </a:r>
          </a:p>
        </p:txBody>
      </p:sp>
    </p:spTree>
    <p:extLst>
      <p:ext uri="{BB962C8B-B14F-4D97-AF65-F5344CB8AC3E}">
        <p14:creationId xmlns:p14="http://schemas.microsoft.com/office/powerpoint/2010/main" val="28964563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Assembly/alignment challenges due to the short length of the insert</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grpSp>
        <p:nvGrpSpPr>
          <p:cNvPr id="112" name="Group 111">
            <a:extLst>
              <a:ext uri="{FF2B5EF4-FFF2-40B4-BE49-F238E27FC236}">
                <a16:creationId xmlns:a16="http://schemas.microsoft.com/office/drawing/2014/main" id="{02D7F551-A41B-4B50-B790-77AB904D6CC6}"/>
              </a:ext>
            </a:extLst>
          </p:cNvPr>
          <p:cNvGrpSpPr/>
          <p:nvPr/>
        </p:nvGrpSpPr>
        <p:grpSpPr>
          <a:xfrm>
            <a:off x="808425" y="2927914"/>
            <a:ext cx="9425997" cy="8239046"/>
            <a:chOff x="808425" y="2927914"/>
            <a:chExt cx="9425997" cy="8239046"/>
          </a:xfrm>
        </p:grpSpPr>
        <p:sp>
          <p:nvSpPr>
            <p:cNvPr id="9" name="TextBox 8">
              <a:extLst>
                <a:ext uri="{FF2B5EF4-FFF2-40B4-BE49-F238E27FC236}">
                  <a16:creationId xmlns:a16="http://schemas.microsoft.com/office/drawing/2014/main" id="{93635564-0383-48F7-B12E-569F9E0B04D1}"/>
                </a:ext>
              </a:extLst>
            </p:cNvPr>
            <p:cNvSpPr txBox="1"/>
            <p:nvPr/>
          </p:nvSpPr>
          <p:spPr>
            <a:xfrm>
              <a:off x="5672504" y="2927914"/>
              <a:ext cx="4561918"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Effective size of the heat treatment furnace</a:t>
              </a:r>
            </a:p>
          </p:txBody>
        </p:sp>
        <p:sp>
          <p:nvSpPr>
            <p:cNvPr id="11" name="TextBox 10">
              <a:extLst>
                <a:ext uri="{FF2B5EF4-FFF2-40B4-BE49-F238E27FC236}">
                  <a16:creationId xmlns:a16="http://schemas.microsoft.com/office/drawing/2014/main" id="{176219BB-BD5C-47B2-B086-5BBD73653C07}"/>
                </a:ext>
              </a:extLst>
            </p:cNvPr>
            <p:cNvSpPr txBox="1"/>
            <p:nvPr/>
          </p:nvSpPr>
          <p:spPr>
            <a:xfrm>
              <a:off x="2895162" y="6211671"/>
              <a:ext cx="3917822"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longitudinal size limitation</a:t>
              </a:r>
            </a:p>
          </p:txBody>
        </p:sp>
        <p:cxnSp>
          <p:nvCxnSpPr>
            <p:cNvPr id="22" name="Straight Arrow Connector 21">
              <a:extLst>
                <a:ext uri="{FF2B5EF4-FFF2-40B4-BE49-F238E27FC236}">
                  <a16:creationId xmlns:a16="http://schemas.microsoft.com/office/drawing/2014/main" id="{E96489E0-9B0C-4B13-A2B8-E1B4A53D39D8}"/>
                </a:ext>
              </a:extLst>
            </p:cNvPr>
            <p:cNvCxnSpPr>
              <a:cxnSpLocks/>
              <a:stCxn id="9" idx="2"/>
              <a:endCxn id="11" idx="0"/>
            </p:cNvCxnSpPr>
            <p:nvPr/>
          </p:nvCxnSpPr>
          <p:spPr>
            <a:xfrm flipH="1">
              <a:off x="4854073" y="4220572"/>
              <a:ext cx="3099390"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4" name="TextBox 23">
              <a:extLst>
                <a:ext uri="{FF2B5EF4-FFF2-40B4-BE49-F238E27FC236}">
                  <a16:creationId xmlns:a16="http://schemas.microsoft.com/office/drawing/2014/main" id="{D9EFC7A1-1C3E-4D47-9624-BCF69D261E76}"/>
                </a:ext>
              </a:extLst>
            </p:cNvPr>
            <p:cNvSpPr txBox="1"/>
            <p:nvPr/>
          </p:nvSpPr>
          <p:spPr>
            <a:xfrm>
              <a:off x="808425" y="9320305"/>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Assembly/alignment of the insert inside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26" name="Straight Arrow Connector 25">
              <a:extLst>
                <a:ext uri="{FF2B5EF4-FFF2-40B4-BE49-F238E27FC236}">
                  <a16:creationId xmlns:a16="http://schemas.microsoft.com/office/drawing/2014/main" id="{0D965C83-2046-4C7B-AB3B-686B6589DC9D}"/>
                </a:ext>
              </a:extLst>
            </p:cNvPr>
            <p:cNvCxnSpPr>
              <a:cxnSpLocks/>
              <a:stCxn id="11" idx="2"/>
              <a:endCxn id="24" idx="0"/>
            </p:cNvCxnSpPr>
            <p:nvPr/>
          </p:nvCxnSpPr>
          <p:spPr>
            <a:xfrm flipH="1">
              <a:off x="2895162" y="7504329"/>
              <a:ext cx="1958911" cy="1815976"/>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4" name="Rectangle: Rounded Corners 3">
            <a:extLst>
              <a:ext uri="{FF2B5EF4-FFF2-40B4-BE49-F238E27FC236}">
                <a16:creationId xmlns:a16="http://schemas.microsoft.com/office/drawing/2014/main" id="{869D0E53-0581-4BFB-9873-6D008C16948B}"/>
              </a:ext>
            </a:extLst>
          </p:cNvPr>
          <p:cNvSpPr/>
          <p:nvPr/>
        </p:nvSpPr>
        <p:spPr>
          <a:xfrm>
            <a:off x="5478192" y="2833999"/>
            <a:ext cx="4923868"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27" name="Rectangle: Rounded Corners 26">
            <a:extLst>
              <a:ext uri="{FF2B5EF4-FFF2-40B4-BE49-F238E27FC236}">
                <a16:creationId xmlns:a16="http://schemas.microsoft.com/office/drawing/2014/main" id="{D5D50961-6448-43B2-80BD-1AAB92C6A50E}"/>
              </a:ext>
            </a:extLst>
          </p:cNvPr>
          <p:cNvSpPr/>
          <p:nvPr/>
        </p:nvSpPr>
        <p:spPr>
          <a:xfrm>
            <a:off x="2745105" y="6092490"/>
            <a:ext cx="4264005"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28" name="Rectangle: Rounded Corners 27">
            <a:extLst>
              <a:ext uri="{FF2B5EF4-FFF2-40B4-BE49-F238E27FC236}">
                <a16:creationId xmlns:a16="http://schemas.microsoft.com/office/drawing/2014/main" id="{A02EBD04-DE1A-4605-B09C-C76D0FABB92A}"/>
              </a:ext>
            </a:extLst>
          </p:cNvPr>
          <p:cNvSpPr/>
          <p:nvPr/>
        </p:nvSpPr>
        <p:spPr>
          <a:xfrm>
            <a:off x="592683" y="9086805"/>
            <a:ext cx="4630771" cy="2286000"/>
          </a:xfrm>
          <a:prstGeom prst="roundRect">
            <a:avLst/>
          </a:prstGeom>
          <a:noFill/>
          <a:ln w="5080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30" name="TextBox 29">
            <a:extLst>
              <a:ext uri="{FF2B5EF4-FFF2-40B4-BE49-F238E27FC236}">
                <a16:creationId xmlns:a16="http://schemas.microsoft.com/office/drawing/2014/main" id="{8EFEB07E-38F2-4798-9274-5290AD5B147E}"/>
              </a:ext>
            </a:extLst>
          </p:cNvPr>
          <p:cNvSpPr txBox="1"/>
          <p:nvPr/>
        </p:nvSpPr>
        <p:spPr>
          <a:xfrm>
            <a:off x="8077200" y="5534154"/>
            <a:ext cx="5127508" cy="3508649"/>
          </a:xfrm>
          <a:prstGeom prst="rect">
            <a:avLst/>
          </a:prstGeom>
          <a:solidFill>
            <a:schemeClr val="bg1"/>
          </a:solidFill>
          <a:ln w="317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Need additional structure for the insert to match the length of the </a:t>
            </a:r>
            <a:r>
              <a:rPr lang="en-US" dirty="0" err="1"/>
              <a:t>outsert</a:t>
            </a:r>
            <a:r>
              <a:rPr lang="en-US" dirty="0"/>
              <a:t> and ease the axial and azimuthal alignment between the magnets</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pic>
        <p:nvPicPr>
          <p:cNvPr id="31" name="Picture 30">
            <a:extLst>
              <a:ext uri="{FF2B5EF4-FFF2-40B4-BE49-F238E27FC236}">
                <a16:creationId xmlns:a16="http://schemas.microsoft.com/office/drawing/2014/main" id="{8C1CAC92-5A3F-46CE-9420-3792B574700F}"/>
              </a:ext>
            </a:extLst>
          </p:cNvPr>
          <p:cNvPicPr>
            <a:picLocks noChangeAspect="1"/>
          </p:cNvPicPr>
          <p:nvPr/>
        </p:nvPicPr>
        <p:blipFill>
          <a:blip r:embed="rId2"/>
          <a:stretch>
            <a:fillRect/>
          </a:stretch>
        </p:blipFill>
        <p:spPr>
          <a:xfrm>
            <a:off x="14855867" y="4929212"/>
            <a:ext cx="9079450" cy="5933739"/>
          </a:xfrm>
          <a:prstGeom prst="rect">
            <a:avLst/>
          </a:prstGeom>
        </p:spPr>
      </p:pic>
      <p:cxnSp>
        <p:nvCxnSpPr>
          <p:cNvPr id="32" name="Straight Arrow Connector 31">
            <a:extLst>
              <a:ext uri="{FF2B5EF4-FFF2-40B4-BE49-F238E27FC236}">
                <a16:creationId xmlns:a16="http://schemas.microsoft.com/office/drawing/2014/main" id="{1E541FEC-456F-4F51-80C5-7FC4F2C130D4}"/>
              </a:ext>
            </a:extLst>
          </p:cNvPr>
          <p:cNvCxnSpPr>
            <a:cxnSpLocks/>
            <a:stCxn id="28" idx="3"/>
            <a:endCxn id="30" idx="1"/>
          </p:cNvCxnSpPr>
          <p:nvPr/>
        </p:nvCxnSpPr>
        <p:spPr>
          <a:xfrm flipV="1">
            <a:off x="5223454" y="7288479"/>
            <a:ext cx="2853746" cy="2941326"/>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A786488C-C577-4454-AE02-8891988F5DD1}"/>
              </a:ext>
            </a:extLst>
          </p:cNvPr>
          <p:cNvCxnSpPr>
            <a:cxnSpLocks/>
            <a:stCxn id="30" idx="3"/>
            <a:endCxn id="31" idx="1"/>
          </p:cNvCxnSpPr>
          <p:nvPr/>
        </p:nvCxnSpPr>
        <p:spPr>
          <a:xfrm>
            <a:off x="13204708" y="7288479"/>
            <a:ext cx="1651159" cy="60760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02EB32BC-FA1F-420C-9C84-53BA29759D07}"/>
              </a:ext>
            </a:extLst>
          </p:cNvPr>
          <p:cNvSpPr txBox="1"/>
          <p:nvPr/>
        </p:nvSpPr>
        <p:spPr>
          <a:xfrm>
            <a:off x="14794141" y="4344065"/>
            <a:ext cx="4018790"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Example of BIN5c inside CCT5</a:t>
            </a:r>
          </a:p>
        </p:txBody>
      </p:sp>
      <p:cxnSp>
        <p:nvCxnSpPr>
          <p:cNvPr id="40" name="Straight Arrow Connector 39">
            <a:extLst>
              <a:ext uri="{FF2B5EF4-FFF2-40B4-BE49-F238E27FC236}">
                <a16:creationId xmlns:a16="http://schemas.microsoft.com/office/drawing/2014/main" id="{F1247176-42B9-4B88-A688-03A6924CB98C}"/>
              </a:ext>
            </a:extLst>
          </p:cNvPr>
          <p:cNvCxnSpPr>
            <a:cxnSpLocks/>
            <a:stCxn id="45" idx="0"/>
          </p:cNvCxnSpPr>
          <p:nvPr/>
        </p:nvCxnSpPr>
        <p:spPr>
          <a:xfrm flipV="1">
            <a:off x="16652252" y="6858000"/>
            <a:ext cx="125013" cy="2462305"/>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EBE3C60-35B6-48E6-A0C5-8C2ECD89B1BA}"/>
              </a:ext>
            </a:extLst>
          </p:cNvPr>
          <p:cNvCxnSpPr>
            <a:cxnSpLocks/>
            <a:stCxn id="45" idx="0"/>
          </p:cNvCxnSpPr>
          <p:nvPr/>
        </p:nvCxnSpPr>
        <p:spPr>
          <a:xfrm flipV="1">
            <a:off x="16652252" y="9042803"/>
            <a:ext cx="4802580" cy="277502"/>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5" name="TextBox 44">
            <a:extLst>
              <a:ext uri="{FF2B5EF4-FFF2-40B4-BE49-F238E27FC236}">
                <a16:creationId xmlns:a16="http://schemas.microsoft.com/office/drawing/2014/main" id="{6D785153-DCFA-4A3D-A85D-B8DD9F495D88}"/>
              </a:ext>
            </a:extLst>
          </p:cNvPr>
          <p:cNvSpPr txBox="1"/>
          <p:nvPr/>
        </p:nvSpPr>
        <p:spPr>
          <a:xfrm>
            <a:off x="12934469" y="9320305"/>
            <a:ext cx="7435566"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Extension aluminum tubes bolted to the shell of the insert. These extensions will carry the leads of the insert to the lead end and return end of the magnet, as well as the voltage tap wires</a:t>
            </a:r>
          </a:p>
        </p:txBody>
      </p:sp>
      <p:cxnSp>
        <p:nvCxnSpPr>
          <p:cNvPr id="56" name="Straight Arrow Connector 55">
            <a:extLst>
              <a:ext uri="{FF2B5EF4-FFF2-40B4-BE49-F238E27FC236}">
                <a16:creationId xmlns:a16="http://schemas.microsoft.com/office/drawing/2014/main" id="{1415EB2B-A172-4847-B919-72007BE545D3}"/>
              </a:ext>
            </a:extLst>
          </p:cNvPr>
          <p:cNvCxnSpPr>
            <a:cxnSpLocks/>
            <a:stCxn id="58" idx="2"/>
          </p:cNvCxnSpPr>
          <p:nvPr/>
        </p:nvCxnSpPr>
        <p:spPr>
          <a:xfrm>
            <a:off x="21630773" y="6423717"/>
            <a:ext cx="999600" cy="2758383"/>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CDDD6001-4061-4C10-8105-D0B8B5FAF763}"/>
              </a:ext>
            </a:extLst>
          </p:cNvPr>
          <p:cNvCxnSpPr>
            <a:cxnSpLocks/>
            <a:stCxn id="58" idx="2"/>
          </p:cNvCxnSpPr>
          <p:nvPr/>
        </p:nvCxnSpPr>
        <p:spPr>
          <a:xfrm>
            <a:off x="21630773" y="6423717"/>
            <a:ext cx="1175541" cy="2422682"/>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7DEC7BD3-64BD-4875-AF74-1BDE7D92F4A0}"/>
              </a:ext>
            </a:extLst>
          </p:cNvPr>
          <p:cNvSpPr txBox="1"/>
          <p:nvPr/>
        </p:nvSpPr>
        <p:spPr>
          <a:xfrm>
            <a:off x="19616906" y="5131059"/>
            <a:ext cx="4027734"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End plates electrically isolated from each other are used to align the magnets azimuthally</a:t>
            </a:r>
          </a:p>
        </p:txBody>
      </p:sp>
      <p:pic>
        <p:nvPicPr>
          <p:cNvPr id="73" name="Picture 72">
            <a:extLst>
              <a:ext uri="{FF2B5EF4-FFF2-40B4-BE49-F238E27FC236}">
                <a16:creationId xmlns:a16="http://schemas.microsoft.com/office/drawing/2014/main" id="{73B74E5D-6CFB-42C0-AC26-9ACB0C218237}"/>
              </a:ext>
            </a:extLst>
          </p:cNvPr>
          <p:cNvPicPr>
            <a:picLocks noChangeAspect="1"/>
          </p:cNvPicPr>
          <p:nvPr/>
        </p:nvPicPr>
        <p:blipFill>
          <a:blip r:embed="rId3"/>
          <a:stretch>
            <a:fillRect/>
          </a:stretch>
        </p:blipFill>
        <p:spPr>
          <a:xfrm>
            <a:off x="19775560" y="2630834"/>
            <a:ext cx="3995235" cy="1990228"/>
          </a:xfrm>
          <a:prstGeom prst="rect">
            <a:avLst/>
          </a:prstGeom>
        </p:spPr>
      </p:pic>
      <p:sp>
        <p:nvSpPr>
          <p:cNvPr id="76" name="TextBox 75">
            <a:extLst>
              <a:ext uri="{FF2B5EF4-FFF2-40B4-BE49-F238E27FC236}">
                <a16:creationId xmlns:a16="http://schemas.microsoft.com/office/drawing/2014/main" id="{990A295B-E183-471E-B622-065BA59BC76F}"/>
              </a:ext>
            </a:extLst>
          </p:cNvPr>
          <p:cNvSpPr txBox="1"/>
          <p:nvPr/>
        </p:nvSpPr>
        <p:spPr>
          <a:xfrm>
            <a:off x="16565455" y="2324559"/>
            <a:ext cx="2959640" cy="1292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defTabSz="914377"/>
            <a:r>
              <a:rPr lang="en-US" sz="2400" b="1" dirty="0">
                <a:cs typeface="Times New Roman" panose="02020603050405020304" pitchFamily="18" charset="0"/>
              </a:rPr>
              <a:t>Set screws for azimuthal alignment of BIN5c and CCT5</a:t>
            </a:r>
          </a:p>
        </p:txBody>
      </p:sp>
      <p:cxnSp>
        <p:nvCxnSpPr>
          <p:cNvPr id="101" name="Straight Arrow Connector 100">
            <a:extLst>
              <a:ext uri="{FF2B5EF4-FFF2-40B4-BE49-F238E27FC236}">
                <a16:creationId xmlns:a16="http://schemas.microsoft.com/office/drawing/2014/main" id="{09AB4978-6B25-4EB4-8B60-62B978265E7C}"/>
              </a:ext>
            </a:extLst>
          </p:cNvPr>
          <p:cNvCxnSpPr>
            <a:cxnSpLocks/>
            <a:stCxn id="76" idx="3"/>
          </p:cNvCxnSpPr>
          <p:nvPr/>
        </p:nvCxnSpPr>
        <p:spPr>
          <a:xfrm>
            <a:off x="19525095" y="2970889"/>
            <a:ext cx="1493983" cy="916086"/>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4" name="Straight Arrow Connector 103">
            <a:extLst>
              <a:ext uri="{FF2B5EF4-FFF2-40B4-BE49-F238E27FC236}">
                <a16:creationId xmlns:a16="http://schemas.microsoft.com/office/drawing/2014/main" id="{59C0A4BE-6A18-4A48-B831-ACB824AED60F}"/>
              </a:ext>
            </a:extLst>
          </p:cNvPr>
          <p:cNvCxnSpPr>
            <a:cxnSpLocks/>
            <a:stCxn id="76" idx="3"/>
          </p:cNvCxnSpPr>
          <p:nvPr/>
        </p:nvCxnSpPr>
        <p:spPr>
          <a:xfrm>
            <a:off x="19525095" y="2970889"/>
            <a:ext cx="3105278" cy="858411"/>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25" name="TextBox 124">
            <a:extLst>
              <a:ext uri="{FF2B5EF4-FFF2-40B4-BE49-F238E27FC236}">
                <a16:creationId xmlns:a16="http://schemas.microsoft.com/office/drawing/2014/main" id="{B88C9EDD-67CE-4B0C-84F4-A30DD4BFDA3E}"/>
              </a:ext>
            </a:extLst>
          </p:cNvPr>
          <p:cNvSpPr txBox="1"/>
          <p:nvPr/>
        </p:nvSpPr>
        <p:spPr>
          <a:xfrm>
            <a:off x="12934469" y="10986900"/>
            <a:ext cx="11489134"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t>Note: </a:t>
            </a:r>
            <a:r>
              <a:rPr lang="en-US" sz="2400" dirty="0"/>
              <a:t>Since the mandrels of the coils are made of aluminum-bronze 954 and the shells are made of aluminum, stress-relieve cavities are cut in the yellow plates and in the extension tubes in order to avoid compressing the coils axially during cooldown</a:t>
            </a: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The magnets are mechanically decoupled</a:t>
            </a:r>
          </a:p>
        </p:txBody>
      </p:sp>
      <p:sp>
        <p:nvSpPr>
          <p:cNvPr id="8" name="TextBox 7">
            <a:extLst>
              <a:ext uri="{FF2B5EF4-FFF2-40B4-BE49-F238E27FC236}">
                <a16:creationId xmlns:a16="http://schemas.microsoft.com/office/drawing/2014/main" id="{7CD79A62-BD35-48F5-8E45-2FFF4B015795}"/>
              </a:ext>
            </a:extLst>
          </p:cNvPr>
          <p:cNvSpPr txBox="1"/>
          <p:nvPr/>
        </p:nvSpPr>
        <p:spPr>
          <a:xfrm>
            <a:off x="6184153" y="10622507"/>
            <a:ext cx="6276753"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Note: </a:t>
            </a:r>
            <a:r>
              <a:rPr kumimoji="0" lang="en-US" sz="2400" i="0" u="none" strike="noStrike" cap="none" spc="0" normalizeH="0" baseline="0" dirty="0">
                <a:ln>
                  <a:noFill/>
                </a:ln>
                <a:solidFill>
                  <a:srgbClr val="000000"/>
                </a:solidFill>
                <a:effectLst/>
                <a:uFillTx/>
                <a:latin typeface="+mn-lt"/>
                <a:ea typeface="+mn-ea"/>
                <a:cs typeface="+mn-cs"/>
                <a:sym typeface="Calibri"/>
              </a:rPr>
              <a:t>A future insert magnet, BiCCT2, is planned not to have a shell. In this case an option is the have extension tubes bolted to the mandrels and made of aluminum-bronze 954)</a:t>
            </a:r>
          </a:p>
        </p:txBody>
      </p:sp>
      <p:sp>
        <p:nvSpPr>
          <p:cNvPr id="6" name="TextBox 5">
            <a:extLst>
              <a:ext uri="{FF2B5EF4-FFF2-40B4-BE49-F238E27FC236}">
                <a16:creationId xmlns:a16="http://schemas.microsoft.com/office/drawing/2014/main" id="{4914B0E9-C60A-4A4E-9BB1-E62FE323DCEA}"/>
              </a:ext>
            </a:extLst>
          </p:cNvPr>
          <p:cNvSpPr txBox="1"/>
          <p:nvPr/>
        </p:nvSpPr>
        <p:spPr>
          <a:xfrm>
            <a:off x="15593748" y="12794598"/>
            <a:ext cx="7485045"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mn-lt"/>
                <a:ea typeface="+mn-ea"/>
                <a:cs typeface="+mn-cs"/>
                <a:sym typeface="Calibri"/>
              </a:rPr>
              <a:t>CAD models by A. </a:t>
            </a:r>
            <a:r>
              <a:rPr kumimoji="0" lang="en-US" sz="3600" b="1" i="0" u="none" strike="noStrike" cap="none" spc="0" normalizeH="0" baseline="0" dirty="0" err="1">
                <a:ln>
                  <a:noFill/>
                </a:ln>
                <a:solidFill>
                  <a:schemeClr val="bg1"/>
                </a:solidFill>
                <a:effectLst/>
                <a:uFillTx/>
                <a:latin typeface="+mn-lt"/>
                <a:ea typeface="+mn-ea"/>
                <a:cs typeface="+mn-cs"/>
                <a:sym typeface="Calibri"/>
              </a:rPr>
              <a:t>Hafalia</a:t>
            </a:r>
            <a:endParaRPr kumimoji="0" lang="en-US" sz="3600" b="1" i="0" u="none" strike="noStrike" cap="none" spc="0" normalizeH="0" baseline="0" dirty="0">
              <a:ln>
                <a:noFill/>
              </a:ln>
              <a:solidFill>
                <a:schemeClr val="bg1"/>
              </a:solidFill>
              <a:effectLst/>
              <a:uFillTx/>
              <a:latin typeface="+mn-lt"/>
              <a:ea typeface="+mn-ea"/>
              <a:cs typeface="+mn-cs"/>
              <a:sym typeface="Calibri"/>
            </a:endParaRPr>
          </a:p>
        </p:txBody>
      </p:sp>
    </p:spTree>
    <p:extLst>
      <p:ext uri="{BB962C8B-B14F-4D97-AF65-F5344CB8AC3E}">
        <p14:creationId xmlns:p14="http://schemas.microsoft.com/office/powerpoint/2010/main" val="12174454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Force-handling challenges due to the short length of the insert</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sp>
        <p:nvSpPr>
          <p:cNvPr id="4" name="Rectangle: Rounded Corners 3">
            <a:extLst>
              <a:ext uri="{FF2B5EF4-FFF2-40B4-BE49-F238E27FC236}">
                <a16:creationId xmlns:a16="http://schemas.microsoft.com/office/drawing/2014/main" id="{869D0E53-0581-4BFB-9873-6D008C16948B}"/>
              </a:ext>
            </a:extLst>
          </p:cNvPr>
          <p:cNvSpPr/>
          <p:nvPr/>
        </p:nvSpPr>
        <p:spPr>
          <a:xfrm>
            <a:off x="5478192" y="2833999"/>
            <a:ext cx="4923868"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27" name="Rectangle: Rounded Corners 26">
            <a:extLst>
              <a:ext uri="{FF2B5EF4-FFF2-40B4-BE49-F238E27FC236}">
                <a16:creationId xmlns:a16="http://schemas.microsoft.com/office/drawing/2014/main" id="{D5D50961-6448-43B2-80BD-1AAB92C6A50E}"/>
              </a:ext>
            </a:extLst>
          </p:cNvPr>
          <p:cNvSpPr/>
          <p:nvPr/>
        </p:nvSpPr>
        <p:spPr>
          <a:xfrm>
            <a:off x="2745105" y="6092490"/>
            <a:ext cx="4264005"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29" name="Group 28">
            <a:extLst>
              <a:ext uri="{FF2B5EF4-FFF2-40B4-BE49-F238E27FC236}">
                <a16:creationId xmlns:a16="http://schemas.microsoft.com/office/drawing/2014/main" id="{39B2D6FE-C029-4DC2-B7FB-31A455627035}"/>
              </a:ext>
            </a:extLst>
          </p:cNvPr>
          <p:cNvGrpSpPr/>
          <p:nvPr/>
        </p:nvGrpSpPr>
        <p:grpSpPr>
          <a:xfrm>
            <a:off x="1514356" y="2927914"/>
            <a:ext cx="8720066" cy="8835943"/>
            <a:chOff x="1514356" y="2927914"/>
            <a:chExt cx="8720066" cy="8835943"/>
          </a:xfrm>
        </p:grpSpPr>
        <p:sp>
          <p:nvSpPr>
            <p:cNvPr id="32" name="TextBox 31">
              <a:extLst>
                <a:ext uri="{FF2B5EF4-FFF2-40B4-BE49-F238E27FC236}">
                  <a16:creationId xmlns:a16="http://schemas.microsoft.com/office/drawing/2014/main" id="{300C4801-E5B8-4F51-A336-98715B7D7DBA}"/>
                </a:ext>
              </a:extLst>
            </p:cNvPr>
            <p:cNvSpPr txBox="1"/>
            <p:nvPr/>
          </p:nvSpPr>
          <p:spPr>
            <a:xfrm>
              <a:off x="5672504" y="2927914"/>
              <a:ext cx="4561918"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Effective size of the heat treatment furnace</a:t>
              </a:r>
            </a:p>
          </p:txBody>
        </p:sp>
        <p:sp>
          <p:nvSpPr>
            <p:cNvPr id="34" name="TextBox 33">
              <a:extLst>
                <a:ext uri="{FF2B5EF4-FFF2-40B4-BE49-F238E27FC236}">
                  <a16:creationId xmlns:a16="http://schemas.microsoft.com/office/drawing/2014/main" id="{0B5E7D06-A145-4E3F-94AC-70C1C774E273}"/>
                </a:ext>
              </a:extLst>
            </p:cNvPr>
            <p:cNvSpPr txBox="1"/>
            <p:nvPr/>
          </p:nvSpPr>
          <p:spPr>
            <a:xfrm>
              <a:off x="2895162" y="6211671"/>
              <a:ext cx="3917822"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longitudinal size limitation</a:t>
              </a:r>
            </a:p>
          </p:txBody>
        </p:sp>
        <p:cxnSp>
          <p:nvCxnSpPr>
            <p:cNvPr id="40" name="Straight Arrow Connector 39">
              <a:extLst>
                <a:ext uri="{FF2B5EF4-FFF2-40B4-BE49-F238E27FC236}">
                  <a16:creationId xmlns:a16="http://schemas.microsoft.com/office/drawing/2014/main" id="{74101273-D345-4254-AE4A-E6CACBB9BF3F}"/>
                </a:ext>
              </a:extLst>
            </p:cNvPr>
            <p:cNvCxnSpPr>
              <a:cxnSpLocks/>
              <a:stCxn id="32" idx="2"/>
              <a:endCxn id="34" idx="0"/>
            </p:cNvCxnSpPr>
            <p:nvPr/>
          </p:nvCxnSpPr>
          <p:spPr>
            <a:xfrm flipH="1">
              <a:off x="4854073" y="4220572"/>
              <a:ext cx="3099390"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7" name="TextBox 46">
              <a:extLst>
                <a:ext uri="{FF2B5EF4-FFF2-40B4-BE49-F238E27FC236}">
                  <a16:creationId xmlns:a16="http://schemas.microsoft.com/office/drawing/2014/main" id="{A353F619-6C89-49F5-8973-13C521BDD75E}"/>
                </a:ext>
              </a:extLst>
            </p:cNvPr>
            <p:cNvSpPr txBox="1"/>
            <p:nvPr/>
          </p:nvSpPr>
          <p:spPr>
            <a:xfrm>
              <a:off x="1514356" y="9917202"/>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Handling forces between the insert and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48" name="Straight Arrow Connector 47">
              <a:extLst>
                <a:ext uri="{FF2B5EF4-FFF2-40B4-BE49-F238E27FC236}">
                  <a16:creationId xmlns:a16="http://schemas.microsoft.com/office/drawing/2014/main" id="{C13AD4E2-E9D0-4580-9FB6-93CE4632D9FB}"/>
                </a:ext>
              </a:extLst>
            </p:cNvPr>
            <p:cNvCxnSpPr>
              <a:cxnSpLocks/>
              <a:stCxn id="34" idx="2"/>
              <a:endCxn id="47" idx="0"/>
            </p:cNvCxnSpPr>
            <p:nvPr/>
          </p:nvCxnSpPr>
          <p:spPr>
            <a:xfrm flipH="1">
              <a:off x="3601093" y="7504329"/>
              <a:ext cx="1252980" cy="241287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51" name="TextBox 50">
            <a:extLst>
              <a:ext uri="{FF2B5EF4-FFF2-40B4-BE49-F238E27FC236}">
                <a16:creationId xmlns:a16="http://schemas.microsoft.com/office/drawing/2014/main" id="{DBC5369D-9375-4B18-AFE5-4F82B054D9DF}"/>
              </a:ext>
            </a:extLst>
          </p:cNvPr>
          <p:cNvSpPr txBox="1"/>
          <p:nvPr/>
        </p:nvSpPr>
        <p:spPr>
          <a:xfrm>
            <a:off x="8052973" y="5115892"/>
            <a:ext cx="5741962" cy="4801310"/>
          </a:xfrm>
          <a:prstGeom prst="rect">
            <a:avLst/>
          </a:prstGeom>
          <a:solidFill>
            <a:schemeClr val="bg1"/>
          </a:solidFill>
          <a:ln w="317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914400" rtl="0" fontAlgn="auto" latinLnBrk="0" hangingPunct="0">
              <a:lnSpc>
                <a:spcPct val="100000"/>
              </a:lnSpc>
              <a:spcBef>
                <a:spcPts val="0"/>
              </a:spcBef>
              <a:spcAft>
                <a:spcPts val="1200"/>
              </a:spcAft>
              <a:buClrTx/>
              <a:buSzTx/>
              <a:buFontTx/>
              <a:buNone/>
              <a:tabLst/>
            </a:pPr>
            <a:r>
              <a:rPr lang="en-US" sz="2800" dirty="0"/>
              <a:t>When the insert and the </a:t>
            </a:r>
            <a:r>
              <a:rPr lang="en-US" sz="2800" dirty="0" err="1"/>
              <a:t>outsert</a:t>
            </a:r>
            <a:r>
              <a:rPr lang="en-US" sz="2800" dirty="0"/>
              <a:t> are aligned with respect to each other, there is a torque about the x-axis in each magnet with opposite direction that needs to be handled.</a:t>
            </a:r>
          </a:p>
          <a:p>
            <a:pPr marL="0" marR="0" indent="0" defTabSz="914400" rtl="0" fontAlgn="auto" latinLnBrk="0" hangingPunct="0">
              <a:lnSpc>
                <a:spcPct val="100000"/>
              </a:lnSpc>
              <a:spcBef>
                <a:spcPts val="0"/>
              </a:spcBef>
              <a:spcAft>
                <a:spcPts val="120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In addition, the axial and azimuthal misalignments during the assembly process introduce small </a:t>
            </a:r>
            <a:r>
              <a:rPr lang="en-US" sz="2800" dirty="0"/>
              <a:t>force components that also need to be handled.</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p:txBody>
      </p:sp>
      <p:pic>
        <p:nvPicPr>
          <p:cNvPr id="52" name="Picture 51">
            <a:extLst>
              <a:ext uri="{FF2B5EF4-FFF2-40B4-BE49-F238E27FC236}">
                <a16:creationId xmlns:a16="http://schemas.microsoft.com/office/drawing/2014/main" id="{7097BA7B-46E9-439B-A62A-B25375BE6E6A}"/>
              </a:ext>
            </a:extLst>
          </p:cNvPr>
          <p:cNvPicPr>
            <a:picLocks noChangeAspect="1"/>
          </p:cNvPicPr>
          <p:nvPr/>
        </p:nvPicPr>
        <p:blipFill>
          <a:blip r:embed="rId2"/>
          <a:stretch>
            <a:fillRect/>
          </a:stretch>
        </p:blipFill>
        <p:spPr>
          <a:xfrm>
            <a:off x="14844853" y="4044020"/>
            <a:ext cx="9079450" cy="5933739"/>
          </a:xfrm>
          <a:prstGeom prst="rect">
            <a:avLst/>
          </a:prstGeom>
        </p:spPr>
      </p:pic>
      <p:cxnSp>
        <p:nvCxnSpPr>
          <p:cNvPr id="53" name="Straight Arrow Connector 52">
            <a:extLst>
              <a:ext uri="{FF2B5EF4-FFF2-40B4-BE49-F238E27FC236}">
                <a16:creationId xmlns:a16="http://schemas.microsoft.com/office/drawing/2014/main" id="{F97DAC22-B980-446F-9DFB-508EA05A420E}"/>
              </a:ext>
            </a:extLst>
          </p:cNvPr>
          <p:cNvCxnSpPr>
            <a:cxnSpLocks/>
            <a:stCxn id="47" idx="0"/>
            <a:endCxn id="51" idx="1"/>
          </p:cNvCxnSpPr>
          <p:nvPr/>
        </p:nvCxnSpPr>
        <p:spPr>
          <a:xfrm flipV="1">
            <a:off x="3601093" y="7516547"/>
            <a:ext cx="4451880" cy="2400655"/>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73EDE81F-9716-436E-9A1D-9507AB0868B7}"/>
              </a:ext>
            </a:extLst>
          </p:cNvPr>
          <p:cNvCxnSpPr>
            <a:cxnSpLocks/>
            <a:stCxn id="51" idx="3"/>
            <a:endCxn id="52" idx="1"/>
          </p:cNvCxnSpPr>
          <p:nvPr/>
        </p:nvCxnSpPr>
        <p:spPr>
          <a:xfrm flipV="1">
            <a:off x="13794935" y="7010890"/>
            <a:ext cx="1049918" cy="505657"/>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910E4B8C-05B6-4F98-8992-1084C34B14A2}"/>
              </a:ext>
            </a:extLst>
          </p:cNvPr>
          <p:cNvCxnSpPr>
            <a:cxnSpLocks/>
            <a:stCxn id="57" idx="0"/>
          </p:cNvCxnSpPr>
          <p:nvPr/>
        </p:nvCxnSpPr>
        <p:spPr>
          <a:xfrm flipV="1">
            <a:off x="16933888" y="6665638"/>
            <a:ext cx="835803" cy="1650132"/>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E0D1C148-D82A-434D-8512-5D500A682F1E}"/>
              </a:ext>
            </a:extLst>
          </p:cNvPr>
          <p:cNvCxnSpPr>
            <a:cxnSpLocks/>
            <a:stCxn id="57" idx="0"/>
          </p:cNvCxnSpPr>
          <p:nvPr/>
        </p:nvCxnSpPr>
        <p:spPr>
          <a:xfrm flipV="1">
            <a:off x="16933888" y="7932690"/>
            <a:ext cx="3369453" cy="383080"/>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7" name="TextBox 56">
            <a:extLst>
              <a:ext uri="{FF2B5EF4-FFF2-40B4-BE49-F238E27FC236}">
                <a16:creationId xmlns:a16="http://schemas.microsoft.com/office/drawing/2014/main" id="{9FF8FD5F-FECE-42B6-AF74-2C9D0DFE748D}"/>
              </a:ext>
            </a:extLst>
          </p:cNvPr>
          <p:cNvSpPr txBox="1"/>
          <p:nvPr/>
        </p:nvSpPr>
        <p:spPr>
          <a:xfrm>
            <a:off x="14839452" y="8315770"/>
            <a:ext cx="4188871"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The six 10-24 bolts that attach the aluminum extension tube to the aluminum shell on each side of the insert handle most of the torque</a:t>
            </a:r>
          </a:p>
        </p:txBody>
      </p:sp>
      <p:sp>
        <p:nvSpPr>
          <p:cNvPr id="58" name="Rectangle: Rounded Corners 57">
            <a:extLst>
              <a:ext uri="{FF2B5EF4-FFF2-40B4-BE49-F238E27FC236}">
                <a16:creationId xmlns:a16="http://schemas.microsoft.com/office/drawing/2014/main" id="{5B5CAAF5-EF22-4A37-BB29-1524B6FD68AC}"/>
              </a:ext>
            </a:extLst>
          </p:cNvPr>
          <p:cNvSpPr/>
          <p:nvPr/>
        </p:nvSpPr>
        <p:spPr>
          <a:xfrm>
            <a:off x="1287797" y="9697530"/>
            <a:ext cx="4605222" cy="2286000"/>
          </a:xfrm>
          <a:prstGeom prst="roundRect">
            <a:avLst/>
          </a:prstGeom>
          <a:noFill/>
          <a:ln w="5080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80" name="TextBox 79">
            <a:extLst>
              <a:ext uri="{FF2B5EF4-FFF2-40B4-BE49-F238E27FC236}">
                <a16:creationId xmlns:a16="http://schemas.microsoft.com/office/drawing/2014/main" id="{12B92F81-C605-49DD-99E1-3F42B92830A8}"/>
              </a:ext>
            </a:extLst>
          </p:cNvPr>
          <p:cNvSpPr txBox="1"/>
          <p:nvPr/>
        </p:nvSpPr>
        <p:spPr>
          <a:xfrm>
            <a:off x="17375183" y="3494263"/>
            <a:ext cx="4018790"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Example of BIN5c inside CCT5</a:t>
            </a:r>
          </a:p>
        </p:txBody>
      </p:sp>
      <p:sp>
        <p:nvSpPr>
          <p:cNvPr id="91" name="TextBox 90">
            <a:extLst>
              <a:ext uri="{FF2B5EF4-FFF2-40B4-BE49-F238E27FC236}">
                <a16:creationId xmlns:a16="http://schemas.microsoft.com/office/drawing/2014/main" id="{B13BDAD4-E25F-4190-9CBF-30003F663919}"/>
              </a:ext>
            </a:extLst>
          </p:cNvPr>
          <p:cNvSpPr txBox="1"/>
          <p:nvPr/>
        </p:nvSpPr>
        <p:spPr>
          <a:xfrm>
            <a:off x="14844852" y="10690872"/>
            <a:ext cx="9079449"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Note: </a:t>
            </a:r>
            <a:r>
              <a:rPr kumimoji="0" lang="en-US" sz="2400" i="0" u="none" strike="noStrike" cap="none" spc="0" normalizeH="0" baseline="0" dirty="0">
                <a:ln>
                  <a:noFill/>
                </a:ln>
                <a:solidFill>
                  <a:srgbClr val="000000"/>
                </a:solidFill>
                <a:effectLst/>
                <a:uFillTx/>
                <a:latin typeface="+mn-lt"/>
                <a:ea typeface="+mn-ea"/>
                <a:cs typeface="+mn-cs"/>
                <a:sym typeface="Calibri"/>
              </a:rPr>
              <a:t>In CCT5/BIN5c: Tx~800 Nm, whereas in CCT6/BiCCT1 is ~10 times larger. As we go higher in magnetic field/forces, the torque is more difficult to handle with bolts.</a:t>
            </a:r>
          </a:p>
        </p:txBody>
      </p:sp>
      <p:pic>
        <p:nvPicPr>
          <p:cNvPr id="103" name="Picture 102">
            <a:extLst>
              <a:ext uri="{FF2B5EF4-FFF2-40B4-BE49-F238E27FC236}">
                <a16:creationId xmlns:a16="http://schemas.microsoft.com/office/drawing/2014/main" id="{E9D2C7E6-C605-4E2D-8917-E55112FF0ABD}"/>
              </a:ext>
            </a:extLst>
          </p:cNvPr>
          <p:cNvPicPr>
            <a:picLocks noChangeAspect="1"/>
          </p:cNvPicPr>
          <p:nvPr/>
        </p:nvPicPr>
        <p:blipFill>
          <a:blip r:embed="rId3"/>
          <a:stretch>
            <a:fillRect/>
          </a:stretch>
        </p:blipFill>
        <p:spPr>
          <a:xfrm>
            <a:off x="23114678" y="9390183"/>
            <a:ext cx="809625" cy="1095375"/>
          </a:xfrm>
          <a:prstGeom prst="rect">
            <a:avLst/>
          </a:prstGeom>
        </p:spPr>
      </p:pic>
      <p:sp>
        <p:nvSpPr>
          <p:cNvPr id="24" name="TextBox 23">
            <a:extLst>
              <a:ext uri="{FF2B5EF4-FFF2-40B4-BE49-F238E27FC236}">
                <a16:creationId xmlns:a16="http://schemas.microsoft.com/office/drawing/2014/main" id="{63AFE23C-8E4A-4C1A-A2FB-DA658A7944F0}"/>
              </a:ext>
            </a:extLst>
          </p:cNvPr>
          <p:cNvSpPr txBox="1"/>
          <p:nvPr/>
        </p:nvSpPr>
        <p:spPr>
          <a:xfrm>
            <a:off x="15593748" y="12794598"/>
            <a:ext cx="7485045"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mn-lt"/>
                <a:ea typeface="+mn-ea"/>
                <a:cs typeface="+mn-cs"/>
                <a:sym typeface="Calibri"/>
              </a:rPr>
              <a:t>CAD models by A. </a:t>
            </a:r>
            <a:r>
              <a:rPr kumimoji="0" lang="en-US" sz="3600" b="1" i="0" u="none" strike="noStrike" cap="none" spc="0" normalizeH="0" baseline="0" dirty="0" err="1">
                <a:ln>
                  <a:noFill/>
                </a:ln>
                <a:solidFill>
                  <a:schemeClr val="bg1"/>
                </a:solidFill>
                <a:effectLst/>
                <a:uFillTx/>
                <a:latin typeface="+mn-lt"/>
                <a:ea typeface="+mn-ea"/>
                <a:cs typeface="+mn-cs"/>
                <a:sym typeface="Calibri"/>
              </a:rPr>
              <a:t>Hafalia</a:t>
            </a:r>
            <a:endParaRPr kumimoji="0" lang="en-US" sz="3600" b="1" i="0" u="none" strike="noStrike" cap="none" spc="0" normalizeH="0" baseline="0" dirty="0">
              <a:ln>
                <a:noFill/>
              </a:ln>
              <a:solidFill>
                <a:schemeClr val="bg1"/>
              </a:solidFill>
              <a:effectLst/>
              <a:uFillTx/>
              <a:latin typeface="+mn-lt"/>
              <a:ea typeface="+mn-ea"/>
              <a:cs typeface="+mn-cs"/>
              <a:sym typeface="Calibri"/>
            </a:endParaRPr>
          </a:p>
        </p:txBody>
      </p:sp>
    </p:spTree>
    <p:extLst>
      <p:ext uri="{BB962C8B-B14F-4D97-AF65-F5344CB8AC3E}">
        <p14:creationId xmlns:p14="http://schemas.microsoft.com/office/powerpoint/2010/main" val="23855578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Splice design challenges and added fabrication complexity due to the short length of the insert </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sp>
        <p:nvSpPr>
          <p:cNvPr id="4" name="Rectangle: Rounded Corners 3">
            <a:extLst>
              <a:ext uri="{FF2B5EF4-FFF2-40B4-BE49-F238E27FC236}">
                <a16:creationId xmlns:a16="http://schemas.microsoft.com/office/drawing/2014/main" id="{869D0E53-0581-4BFB-9873-6D008C16948B}"/>
              </a:ext>
            </a:extLst>
          </p:cNvPr>
          <p:cNvSpPr/>
          <p:nvPr/>
        </p:nvSpPr>
        <p:spPr>
          <a:xfrm>
            <a:off x="2848620" y="2833999"/>
            <a:ext cx="4923868"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27" name="Rectangle: Rounded Corners 26">
            <a:extLst>
              <a:ext uri="{FF2B5EF4-FFF2-40B4-BE49-F238E27FC236}">
                <a16:creationId xmlns:a16="http://schemas.microsoft.com/office/drawing/2014/main" id="{D5D50961-6448-43B2-80BD-1AAB92C6A50E}"/>
              </a:ext>
            </a:extLst>
          </p:cNvPr>
          <p:cNvSpPr/>
          <p:nvPr/>
        </p:nvSpPr>
        <p:spPr>
          <a:xfrm>
            <a:off x="1074261" y="5419557"/>
            <a:ext cx="4264005" cy="1531017"/>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33" name="Group 32">
            <a:extLst>
              <a:ext uri="{FF2B5EF4-FFF2-40B4-BE49-F238E27FC236}">
                <a16:creationId xmlns:a16="http://schemas.microsoft.com/office/drawing/2014/main" id="{F0BDDDC5-4395-4FEC-B7E9-6D36D466DF61}"/>
              </a:ext>
            </a:extLst>
          </p:cNvPr>
          <p:cNvGrpSpPr/>
          <p:nvPr/>
        </p:nvGrpSpPr>
        <p:grpSpPr>
          <a:xfrm>
            <a:off x="439255" y="2953420"/>
            <a:ext cx="7119536" cy="8925206"/>
            <a:chOff x="439255" y="2953420"/>
            <a:chExt cx="7119536" cy="8925206"/>
          </a:xfrm>
        </p:grpSpPr>
        <p:sp>
          <p:nvSpPr>
            <p:cNvPr id="36" name="TextBox 35">
              <a:extLst>
                <a:ext uri="{FF2B5EF4-FFF2-40B4-BE49-F238E27FC236}">
                  <a16:creationId xmlns:a16="http://schemas.microsoft.com/office/drawing/2014/main" id="{B2553089-0201-4158-9F42-B5AE784FB4D1}"/>
                </a:ext>
              </a:extLst>
            </p:cNvPr>
            <p:cNvSpPr txBox="1"/>
            <p:nvPr/>
          </p:nvSpPr>
          <p:spPr>
            <a:xfrm>
              <a:off x="2996873" y="2953420"/>
              <a:ext cx="4561918"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Effective size of the heat treatment furnace</a:t>
              </a:r>
            </a:p>
          </p:txBody>
        </p:sp>
        <p:sp>
          <p:nvSpPr>
            <p:cNvPr id="38" name="TextBox 37">
              <a:extLst>
                <a:ext uri="{FF2B5EF4-FFF2-40B4-BE49-F238E27FC236}">
                  <a16:creationId xmlns:a16="http://schemas.microsoft.com/office/drawing/2014/main" id="{F1AFE9D7-8306-4C59-A78E-F5720B1293C0}"/>
                </a:ext>
              </a:extLst>
            </p:cNvPr>
            <p:cNvSpPr txBox="1"/>
            <p:nvPr/>
          </p:nvSpPr>
          <p:spPr>
            <a:xfrm>
              <a:off x="1247352" y="5538736"/>
              <a:ext cx="3917822"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longitudinal size limitation</a:t>
              </a:r>
            </a:p>
          </p:txBody>
        </p:sp>
        <p:cxnSp>
          <p:nvCxnSpPr>
            <p:cNvPr id="45" name="Straight Arrow Connector 44">
              <a:extLst>
                <a:ext uri="{FF2B5EF4-FFF2-40B4-BE49-F238E27FC236}">
                  <a16:creationId xmlns:a16="http://schemas.microsoft.com/office/drawing/2014/main" id="{5C568CAE-42F6-470A-ABE5-9085736EEEBB}"/>
                </a:ext>
              </a:extLst>
            </p:cNvPr>
            <p:cNvCxnSpPr>
              <a:cxnSpLocks/>
              <a:stCxn id="36" idx="2"/>
              <a:endCxn id="38" idx="0"/>
            </p:cNvCxnSpPr>
            <p:nvPr/>
          </p:nvCxnSpPr>
          <p:spPr>
            <a:xfrm flipH="1">
              <a:off x="3206263" y="4246078"/>
              <a:ext cx="2071569" cy="129265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9" name="TextBox 48">
              <a:extLst>
                <a:ext uri="{FF2B5EF4-FFF2-40B4-BE49-F238E27FC236}">
                  <a16:creationId xmlns:a16="http://schemas.microsoft.com/office/drawing/2014/main" id="{E09B983E-9C21-4DF3-95A7-EA12959760E9}"/>
                </a:ext>
              </a:extLst>
            </p:cNvPr>
            <p:cNvSpPr txBox="1"/>
            <p:nvPr/>
          </p:nvSpPr>
          <p:spPr>
            <a:xfrm>
              <a:off x="439255" y="8923975"/>
              <a:ext cx="3504095" cy="2954651"/>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Splices of the insert located in the high field region of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50" name="Straight Arrow Connector 49">
              <a:extLst>
                <a:ext uri="{FF2B5EF4-FFF2-40B4-BE49-F238E27FC236}">
                  <a16:creationId xmlns:a16="http://schemas.microsoft.com/office/drawing/2014/main" id="{1E9BA875-F2B7-4A56-AB79-FFE54091D73E}"/>
                </a:ext>
              </a:extLst>
            </p:cNvPr>
            <p:cNvCxnSpPr>
              <a:cxnSpLocks/>
              <a:stCxn id="38" idx="2"/>
              <a:endCxn id="49" idx="0"/>
            </p:cNvCxnSpPr>
            <p:nvPr/>
          </p:nvCxnSpPr>
          <p:spPr>
            <a:xfrm flipH="1">
              <a:off x="2191303" y="6831394"/>
              <a:ext cx="1014960" cy="2092581"/>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30" name="Rectangle: Rounded Corners 29">
            <a:extLst>
              <a:ext uri="{FF2B5EF4-FFF2-40B4-BE49-F238E27FC236}">
                <a16:creationId xmlns:a16="http://schemas.microsoft.com/office/drawing/2014/main" id="{5123E37C-F674-4280-AE60-1158FAA7BD16}"/>
              </a:ext>
            </a:extLst>
          </p:cNvPr>
          <p:cNvSpPr/>
          <p:nvPr/>
        </p:nvSpPr>
        <p:spPr>
          <a:xfrm>
            <a:off x="153947" y="8801100"/>
            <a:ext cx="4074709" cy="3200400"/>
          </a:xfrm>
          <a:prstGeom prst="roundRect">
            <a:avLst/>
          </a:prstGeom>
          <a:noFill/>
          <a:ln w="5080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pic>
        <p:nvPicPr>
          <p:cNvPr id="11" name="Picture 10">
            <a:extLst>
              <a:ext uri="{FF2B5EF4-FFF2-40B4-BE49-F238E27FC236}">
                <a16:creationId xmlns:a16="http://schemas.microsoft.com/office/drawing/2014/main" id="{31C55B26-1E79-462D-A631-C167C8A2CF11}"/>
              </a:ext>
            </a:extLst>
          </p:cNvPr>
          <p:cNvPicPr>
            <a:picLocks noChangeAspect="1"/>
          </p:cNvPicPr>
          <p:nvPr/>
        </p:nvPicPr>
        <p:blipFill>
          <a:blip r:embed="rId3"/>
          <a:stretch>
            <a:fillRect/>
          </a:stretch>
        </p:blipFill>
        <p:spPr>
          <a:xfrm>
            <a:off x="15407510" y="8082992"/>
            <a:ext cx="8976490" cy="4558688"/>
          </a:xfrm>
          <a:prstGeom prst="rect">
            <a:avLst/>
          </a:prstGeom>
        </p:spPr>
      </p:pic>
      <p:sp>
        <p:nvSpPr>
          <p:cNvPr id="66" name="TextBox 65">
            <a:extLst>
              <a:ext uri="{FF2B5EF4-FFF2-40B4-BE49-F238E27FC236}">
                <a16:creationId xmlns:a16="http://schemas.microsoft.com/office/drawing/2014/main" id="{E988EAB3-E7A2-45A5-BA34-2D438F37CB6D}"/>
              </a:ext>
            </a:extLst>
          </p:cNvPr>
          <p:cNvSpPr txBox="1"/>
          <p:nvPr/>
        </p:nvSpPr>
        <p:spPr>
          <a:xfrm>
            <a:off x="4958311" y="7370870"/>
            <a:ext cx="4723065" cy="3939536"/>
          </a:xfrm>
          <a:prstGeom prst="rect">
            <a:avLst/>
          </a:prstGeom>
          <a:solidFill>
            <a:schemeClr val="bg1"/>
          </a:solidFill>
          <a:ln w="317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914400" rtl="0" fontAlgn="auto" latinLnBrk="0" hangingPunct="0">
              <a:lnSpc>
                <a:spcPct val="100000"/>
              </a:lnSpc>
              <a:spcBef>
                <a:spcPts val="0"/>
              </a:spcBef>
              <a:spcAft>
                <a:spcPts val="120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Being the insert shorter than the </a:t>
            </a:r>
            <a:r>
              <a:rPr kumimoji="0" lang="en-US" sz="2800" b="0" i="0" u="none" strike="noStrike" cap="none" spc="0" normalizeH="0" baseline="0" dirty="0" err="1">
                <a:ln>
                  <a:noFill/>
                </a:ln>
                <a:solidFill>
                  <a:srgbClr val="000000"/>
                </a:solidFill>
                <a:effectLst/>
                <a:uFillTx/>
                <a:latin typeface="+mn-lt"/>
                <a:ea typeface="+mn-ea"/>
                <a:cs typeface="+mn-cs"/>
                <a:sym typeface="Calibri"/>
              </a:rPr>
              <a:t>outsert</a:t>
            </a:r>
            <a:r>
              <a:rPr kumimoji="0" lang="en-US" sz="2800" b="0" i="0" u="none" strike="noStrike" cap="none" spc="0" normalizeH="0" baseline="0" dirty="0">
                <a:ln>
                  <a:noFill/>
                </a:ln>
                <a:solidFill>
                  <a:srgbClr val="000000"/>
                </a:solidFill>
                <a:effectLst/>
                <a:uFillTx/>
                <a:latin typeface="+mn-lt"/>
                <a:ea typeface="+mn-ea"/>
                <a:cs typeface="+mn-cs"/>
                <a:sym typeface="Calibri"/>
              </a:rPr>
              <a:t>, its the splices lay in a high background field region.</a:t>
            </a:r>
          </a:p>
          <a:p>
            <a:pPr marL="0" marR="0" indent="0" defTabSz="914400" rtl="0" fontAlgn="auto" latinLnBrk="0" hangingPunct="0">
              <a:lnSpc>
                <a:spcPct val="100000"/>
              </a:lnSpc>
              <a:spcBef>
                <a:spcPts val="0"/>
              </a:spcBef>
              <a:spcAft>
                <a:spcPts val="120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Therefore, additional complexity is added to the design and fabrication process of the insert</a:t>
            </a:r>
          </a:p>
        </p:txBody>
      </p:sp>
      <p:cxnSp>
        <p:nvCxnSpPr>
          <p:cNvPr id="67" name="Straight Arrow Connector 66">
            <a:extLst>
              <a:ext uri="{FF2B5EF4-FFF2-40B4-BE49-F238E27FC236}">
                <a16:creationId xmlns:a16="http://schemas.microsoft.com/office/drawing/2014/main" id="{BBAA088F-0DC9-404E-A15A-4CB15C2398A8}"/>
              </a:ext>
            </a:extLst>
          </p:cNvPr>
          <p:cNvCxnSpPr>
            <a:cxnSpLocks/>
            <a:stCxn id="49" idx="3"/>
            <a:endCxn id="66" idx="1"/>
          </p:cNvCxnSpPr>
          <p:nvPr/>
        </p:nvCxnSpPr>
        <p:spPr>
          <a:xfrm flipV="1">
            <a:off x="3943350" y="9340638"/>
            <a:ext cx="1014961" cy="106066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71" name="TextBox 70">
            <a:extLst>
              <a:ext uri="{FF2B5EF4-FFF2-40B4-BE49-F238E27FC236}">
                <a16:creationId xmlns:a16="http://schemas.microsoft.com/office/drawing/2014/main" id="{6919000F-329F-4277-9CAD-AE3A9E3C1A01}"/>
              </a:ext>
            </a:extLst>
          </p:cNvPr>
          <p:cNvSpPr txBox="1"/>
          <p:nvPr/>
        </p:nvSpPr>
        <p:spPr>
          <a:xfrm>
            <a:off x="8724989" y="2782074"/>
            <a:ext cx="3467011"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Example: CCT5/BIN5c</a:t>
            </a:r>
          </a:p>
        </p:txBody>
      </p:sp>
      <p:pic>
        <p:nvPicPr>
          <p:cNvPr id="72" name="Picture 2" descr="https://lh4.googleusercontent.com/EwhUt05K-jt5BCD3YfT1VSSPIhdsfa-8JH8jvrJIcz_O4fz06ba9zdiqhM5a7WlMS1S6MR_o7Wja8iXqLl_ikLFTVRds-hb-9I0dRw-pvtcWbpUAeBrItyz_U00GIaZiXZP3C_ooC3NryoCO2Qxcl4Vm98hr5TEd_yXjrByJG53ACK_w_itZIOVXrktrGfMCHS_6Bg">
            <a:extLst>
              <a:ext uri="{FF2B5EF4-FFF2-40B4-BE49-F238E27FC236}">
                <a16:creationId xmlns:a16="http://schemas.microsoft.com/office/drawing/2014/main" id="{8DD47B87-C4EA-4E60-A5D6-45B2653EB3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85637" y="2778286"/>
            <a:ext cx="2945327" cy="3927102"/>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EE21FA59-AE52-425E-844F-5795E71AF266}"/>
              </a:ext>
            </a:extLst>
          </p:cNvPr>
          <p:cNvSpPr txBox="1"/>
          <p:nvPr/>
        </p:nvSpPr>
        <p:spPr>
          <a:xfrm>
            <a:off x="7558791" y="4791460"/>
            <a:ext cx="3801731"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t>Splices consist of two pairs of </a:t>
            </a:r>
            <a:r>
              <a:rPr lang="en-US" sz="2400" b="1" dirty="0" err="1"/>
              <a:t>Nb-Ti</a:t>
            </a:r>
            <a:r>
              <a:rPr lang="en-US" sz="2400" b="1" dirty="0"/>
              <a:t> cables sandwiching the Bi-2212 cable</a:t>
            </a:r>
            <a:endParaRPr kumimoji="0" lang="en-US" sz="2400" b="1" i="0" u="none" strike="noStrike" cap="none" spc="0" normalizeH="0" baseline="0" dirty="0">
              <a:ln>
                <a:noFill/>
              </a:ln>
              <a:solidFill>
                <a:srgbClr val="000000"/>
              </a:solidFill>
              <a:effectLst/>
              <a:uFillTx/>
              <a:latin typeface="+mn-lt"/>
              <a:ea typeface="+mn-ea"/>
              <a:cs typeface="+mn-cs"/>
              <a:sym typeface="Calibri"/>
            </a:endParaRPr>
          </a:p>
        </p:txBody>
      </p:sp>
      <p:cxnSp>
        <p:nvCxnSpPr>
          <p:cNvPr id="99" name="Straight Arrow Connector 98">
            <a:extLst>
              <a:ext uri="{FF2B5EF4-FFF2-40B4-BE49-F238E27FC236}">
                <a16:creationId xmlns:a16="http://schemas.microsoft.com/office/drawing/2014/main" id="{8A3400CF-A001-47E1-B4E3-C2D2BA977842}"/>
              </a:ext>
            </a:extLst>
          </p:cNvPr>
          <p:cNvCxnSpPr>
            <a:cxnSpLocks/>
            <a:stCxn id="94" idx="3"/>
          </p:cNvCxnSpPr>
          <p:nvPr/>
        </p:nvCxnSpPr>
        <p:spPr>
          <a:xfrm flipV="1">
            <a:off x="11360522" y="4695667"/>
            <a:ext cx="2069728" cy="742122"/>
          </a:xfrm>
          <a:prstGeom prst="straightConnector1">
            <a:avLst/>
          </a:prstGeom>
          <a:noFill/>
          <a:ln w="31750" cap="flat">
            <a:solidFill>
              <a:schemeClr val="tx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06" name="TextBox 105">
            <a:extLst>
              <a:ext uri="{FF2B5EF4-FFF2-40B4-BE49-F238E27FC236}">
                <a16:creationId xmlns:a16="http://schemas.microsoft.com/office/drawing/2014/main" id="{992AD348-3F01-4567-A009-21C4B026A54A}"/>
              </a:ext>
            </a:extLst>
          </p:cNvPr>
          <p:cNvSpPr txBox="1"/>
          <p:nvPr/>
        </p:nvSpPr>
        <p:spPr>
          <a:xfrm>
            <a:off x="10037361" y="7840301"/>
            <a:ext cx="5118047" cy="4339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spcAft>
                <a:spcPts val="1200"/>
              </a:spcAft>
            </a:pPr>
            <a:r>
              <a:rPr lang="en-US" sz="2400" b="1" dirty="0"/>
              <a:t>Example: CCT6/Bi-CCT1</a:t>
            </a:r>
          </a:p>
          <a:p>
            <a:pPr marL="0" marR="0" indent="0" algn="l" defTabSz="914400" rtl="0" fontAlgn="auto" latinLnBrk="0" hangingPunct="0">
              <a:lnSpc>
                <a:spcPct val="100000"/>
              </a:lnSpc>
              <a:spcBef>
                <a:spcPts val="0"/>
              </a:spcBef>
              <a:spcAft>
                <a:spcPts val="1200"/>
              </a:spcAft>
              <a:buClrTx/>
              <a:buSzTx/>
              <a:buFontTx/>
              <a:buNone/>
              <a:tabLst/>
            </a:pPr>
            <a:r>
              <a:rPr lang="en-US" sz="2400" dirty="0"/>
              <a:t>Splices will consist of a section of Nb</a:t>
            </a:r>
            <a:r>
              <a:rPr lang="en-US" sz="2400" baseline="-25000" dirty="0"/>
              <a:t>3</a:t>
            </a:r>
            <a:r>
              <a:rPr lang="en-US" sz="2400" dirty="0"/>
              <a:t>Sn cables spanning from the ~8T to the ~6T background field region, soldered to the Bi-2212 cables, and then </a:t>
            </a:r>
            <a:r>
              <a:rPr lang="en-US" sz="2400" dirty="0" err="1"/>
              <a:t>Nb-Ti</a:t>
            </a:r>
            <a:r>
              <a:rPr lang="en-US" sz="2400" dirty="0"/>
              <a:t> cables soldered to the Nb</a:t>
            </a:r>
            <a:r>
              <a:rPr lang="en-US" sz="2400" baseline="-25000" dirty="0"/>
              <a:t>3</a:t>
            </a:r>
            <a:r>
              <a:rPr lang="en-US" sz="2400" dirty="0"/>
              <a:t>Sn cables.</a:t>
            </a:r>
          </a:p>
          <a:p>
            <a:pPr marL="0" marR="0" indent="0" algn="l" defTabSz="914400" rtl="0" fontAlgn="auto" latinLnBrk="0" hangingPunct="0">
              <a:lnSpc>
                <a:spcPct val="100000"/>
              </a:lnSpc>
              <a:spcBef>
                <a:spcPts val="0"/>
              </a:spcBef>
              <a:spcAft>
                <a:spcPts val="1200"/>
              </a:spcAft>
              <a:buClrTx/>
              <a:buSzTx/>
              <a:buFontTx/>
              <a:buNone/>
              <a:tabLst/>
            </a:pPr>
            <a:r>
              <a:rPr kumimoji="0" lang="en-US" sz="2400" i="0" u="none" strike="noStrike" cap="none" spc="0" normalizeH="0" baseline="0" dirty="0">
                <a:ln>
                  <a:noFill/>
                </a:ln>
                <a:solidFill>
                  <a:srgbClr val="000000"/>
                </a:solidFill>
                <a:effectLst/>
                <a:uFillTx/>
                <a:latin typeface="+mn-lt"/>
                <a:ea typeface="+mn-ea"/>
                <a:cs typeface="+mn-cs"/>
                <a:sym typeface="Calibri"/>
              </a:rPr>
              <a:t>The Nb</a:t>
            </a:r>
            <a:r>
              <a:rPr kumimoji="0" lang="en-US" sz="2400" i="0" u="none" strike="noStrike" cap="none" spc="0" normalizeH="0" baseline="-25000" dirty="0">
                <a:ln>
                  <a:noFill/>
                </a:ln>
                <a:solidFill>
                  <a:srgbClr val="000000"/>
                </a:solidFill>
                <a:effectLst/>
                <a:uFillTx/>
                <a:latin typeface="+mn-lt"/>
                <a:ea typeface="+mn-ea"/>
                <a:cs typeface="+mn-cs"/>
                <a:sym typeface="Calibri"/>
              </a:rPr>
              <a:t>3</a:t>
            </a:r>
            <a:r>
              <a:rPr kumimoji="0" lang="en-US" sz="2400" i="0" u="none" strike="noStrike" cap="none" spc="0" normalizeH="0" baseline="0" dirty="0">
                <a:ln>
                  <a:noFill/>
                </a:ln>
                <a:solidFill>
                  <a:srgbClr val="000000"/>
                </a:solidFill>
                <a:effectLst/>
                <a:uFillTx/>
                <a:latin typeface="+mn-lt"/>
                <a:ea typeface="+mn-ea"/>
                <a:cs typeface="+mn-cs"/>
                <a:sym typeface="Calibri"/>
              </a:rPr>
              <a:t>Sn cables will need heat treatment and structural support, which wil</a:t>
            </a:r>
            <a:r>
              <a:rPr lang="en-US" sz="2400" dirty="0"/>
              <a:t>l add length to the insert for the standalone test (more </a:t>
            </a:r>
            <a:r>
              <a:rPr lang="en-US" sz="2400" dirty="0" err="1"/>
              <a:t>LHe</a:t>
            </a:r>
            <a:r>
              <a:rPr lang="en-US" sz="2400" dirty="0"/>
              <a:t> needed)</a:t>
            </a:r>
            <a:endParaRPr kumimoji="0" lang="en-US" sz="2400" i="0" u="none" strike="noStrike" cap="none" spc="0" normalizeH="0" baseline="0" dirty="0">
              <a:ln>
                <a:noFill/>
              </a:ln>
              <a:solidFill>
                <a:srgbClr val="000000"/>
              </a:solidFill>
              <a:effectLst/>
              <a:uFillTx/>
              <a:latin typeface="+mn-lt"/>
              <a:ea typeface="+mn-ea"/>
              <a:cs typeface="+mn-cs"/>
              <a:sym typeface="Calibri"/>
            </a:endParaRPr>
          </a:p>
        </p:txBody>
      </p:sp>
      <p:sp>
        <p:nvSpPr>
          <p:cNvPr id="13" name="Rectangle 6">
            <a:extLst>
              <a:ext uri="{FF2B5EF4-FFF2-40B4-BE49-F238E27FC236}">
                <a16:creationId xmlns:a16="http://schemas.microsoft.com/office/drawing/2014/main" id="{C69DEAE1-2680-4C16-B581-64EAA32B81B6}"/>
              </a:ext>
            </a:extLst>
          </p:cNvPr>
          <p:cNvSpPr>
            <a:spLocks noChangeArrowheads="1"/>
          </p:cNvSpPr>
          <p:nvPr/>
        </p:nvSpPr>
        <p:spPr bwMode="auto">
          <a:xfrm>
            <a:off x="-15152914" y="-550091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6" name="Group 15">
            <a:extLst>
              <a:ext uri="{FF2B5EF4-FFF2-40B4-BE49-F238E27FC236}">
                <a16:creationId xmlns:a16="http://schemas.microsoft.com/office/drawing/2014/main" id="{601CEC7D-B6D4-49C8-8B84-3111C2A7BB64}"/>
              </a:ext>
            </a:extLst>
          </p:cNvPr>
          <p:cNvGrpSpPr/>
          <p:nvPr/>
        </p:nvGrpSpPr>
        <p:grpSpPr>
          <a:xfrm>
            <a:off x="17160792" y="2259320"/>
            <a:ext cx="6546662" cy="5823672"/>
            <a:chOff x="17160792" y="2259320"/>
            <a:chExt cx="6546662" cy="5823672"/>
          </a:xfrm>
        </p:grpSpPr>
        <p:graphicFrame>
          <p:nvGraphicFramePr>
            <p:cNvPr id="12" name="Object 11">
              <a:extLst>
                <a:ext uri="{FF2B5EF4-FFF2-40B4-BE49-F238E27FC236}">
                  <a16:creationId xmlns:a16="http://schemas.microsoft.com/office/drawing/2014/main" id="{A60C921F-F0AC-47BD-8E32-CC3CDB1F003A}"/>
                </a:ext>
              </a:extLst>
            </p:cNvPr>
            <p:cNvGraphicFramePr>
              <a:graphicFrameLocks noChangeAspect="1"/>
            </p:cNvGraphicFramePr>
            <p:nvPr>
              <p:extLst>
                <p:ext uri="{D42A27DB-BD31-4B8C-83A1-F6EECF244321}">
                  <p14:modId xmlns:p14="http://schemas.microsoft.com/office/powerpoint/2010/main" val="1170671307"/>
                </p:ext>
              </p:extLst>
            </p:nvPr>
          </p:nvGraphicFramePr>
          <p:xfrm>
            <a:off x="17160792" y="3235564"/>
            <a:ext cx="6546662" cy="4847428"/>
          </p:xfrm>
          <a:graphic>
            <a:graphicData uri="http://schemas.openxmlformats.org/presentationml/2006/ole">
              <mc:AlternateContent xmlns:mc="http://schemas.openxmlformats.org/markup-compatibility/2006">
                <mc:Choice xmlns:v="urn:schemas-microsoft-com:vml" Requires="v">
                  <p:oleObj spid="_x0000_s1046" name="Slide" r:id="rId5" imgW="1600179" imgH="1188982" progId="PowerPoint.Slide.12">
                    <p:embed/>
                  </p:oleObj>
                </mc:Choice>
                <mc:Fallback>
                  <p:oleObj name="Slide" r:id="rId5" imgW="1600179" imgH="1188982" progId="PowerPoint.Slide.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0792" y="3235564"/>
                          <a:ext cx="6546662" cy="4847428"/>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CF17D181-4C4B-4B3D-A320-DF7AF4CA0DA8}"/>
                </a:ext>
              </a:extLst>
            </p:cNvPr>
            <p:cNvSpPr txBox="1"/>
            <p:nvPr/>
          </p:nvSpPr>
          <p:spPr>
            <a:xfrm>
              <a:off x="18388332" y="2259320"/>
              <a:ext cx="4673600"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Dipole field in the bore</a:t>
              </a:r>
            </a:p>
            <a:p>
              <a:pPr marL="0" marR="0" indent="0" algn="ctr" defTabSz="914400" rtl="0" fontAlgn="auto" latinLnBrk="0" hangingPunct="0">
                <a:lnSpc>
                  <a:spcPct val="100000"/>
                </a:lnSpc>
                <a:spcBef>
                  <a:spcPts val="0"/>
                </a:spcBef>
                <a:spcAft>
                  <a:spcPts val="0"/>
                </a:spcAft>
                <a:buClrTx/>
                <a:buSzTx/>
                <a:buFontTx/>
                <a:buNone/>
                <a:tabLst/>
              </a:pPr>
              <a:r>
                <a:rPr lang="en-US" dirty="0"/>
                <a:t>(BIN5c at 65% of its SSL)</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grpSp>
    </p:spTree>
    <p:extLst>
      <p:ext uri="{BB962C8B-B14F-4D97-AF65-F5344CB8AC3E}">
        <p14:creationId xmlns:p14="http://schemas.microsoft.com/office/powerpoint/2010/main" val="1120605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E6997-23A1-4CC9-B3E5-672A5CF406B3}"/>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4" name="Text Placeholder 3">
            <a:extLst>
              <a:ext uri="{FF2B5EF4-FFF2-40B4-BE49-F238E27FC236}">
                <a16:creationId xmlns:a16="http://schemas.microsoft.com/office/drawing/2014/main" id="{FE759928-D685-48CA-AE83-4F2F713C7E77}"/>
              </a:ext>
            </a:extLst>
          </p:cNvPr>
          <p:cNvSpPr>
            <a:spLocks noGrp="1"/>
          </p:cNvSpPr>
          <p:nvPr>
            <p:ph type="body" idx="1"/>
          </p:nvPr>
        </p:nvSpPr>
        <p:spPr>
          <a:xfrm>
            <a:off x="3686174" y="3133725"/>
            <a:ext cx="17011651" cy="5099050"/>
          </a:xfrm>
        </p:spPr>
        <p:txBody>
          <a:bodyPr/>
          <a:lstStyle/>
          <a:p>
            <a:pPr marL="0" indent="0" algn="just">
              <a:spcAft>
                <a:spcPts val="2400"/>
              </a:spcAft>
              <a:buNone/>
            </a:pPr>
            <a:r>
              <a:rPr lang="en-US" u="sng" dirty="0"/>
              <a:t>Conclusion #1:</a:t>
            </a:r>
          </a:p>
          <a:p>
            <a:pPr marL="0" indent="0" algn="just">
              <a:buNone/>
            </a:pPr>
            <a:r>
              <a:rPr lang="en-US" dirty="0"/>
              <a:t>Increasing the effective length of the overpressure processing (OP) furnace would help reduce the complexity of the Bi-2212 inserts</a:t>
            </a:r>
          </a:p>
        </p:txBody>
      </p:sp>
      <p:sp>
        <p:nvSpPr>
          <p:cNvPr id="5" name="Footer Placeholder 4">
            <a:extLst>
              <a:ext uri="{FF2B5EF4-FFF2-40B4-BE49-F238E27FC236}">
                <a16:creationId xmlns:a16="http://schemas.microsoft.com/office/drawing/2014/main" id="{9A59AC62-44C4-49E4-83F9-8E34C094BD22}"/>
              </a:ext>
            </a:extLst>
          </p:cNvPr>
          <p:cNvSpPr>
            <a:spLocks noGrp="1"/>
          </p:cNvSpPr>
          <p:nvPr>
            <p:ph type="ftr" sz="quarter" idx="10"/>
          </p:nvPr>
        </p:nvSpPr>
        <p:spPr/>
        <p:txBody>
          <a:bodyPr/>
          <a:lstStyle/>
          <a:p>
            <a:r>
              <a:rPr lang="en-US"/>
              <a:t>US-MDP 2023. Session: Bi-2212</a:t>
            </a:r>
            <a:endParaRPr lang="en-US" dirty="0"/>
          </a:p>
        </p:txBody>
      </p:sp>
      <p:sp>
        <p:nvSpPr>
          <p:cNvPr id="6" name="Text Placeholder 3">
            <a:extLst>
              <a:ext uri="{FF2B5EF4-FFF2-40B4-BE49-F238E27FC236}">
                <a16:creationId xmlns:a16="http://schemas.microsoft.com/office/drawing/2014/main" id="{05C6EA90-38E9-4A39-AC2A-66B5FCA5A622}"/>
              </a:ext>
            </a:extLst>
          </p:cNvPr>
          <p:cNvSpPr txBox="1">
            <a:spLocks/>
          </p:cNvSpPr>
          <p:nvPr/>
        </p:nvSpPr>
        <p:spPr>
          <a:xfrm>
            <a:off x="3686173" y="8401050"/>
            <a:ext cx="17011651" cy="3346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1pPr marL="103603" marR="0" indent="-522000" algn="l" defTabSz="914400" rtl="0" latinLnBrk="0">
              <a:lnSpc>
                <a:spcPct val="100000"/>
              </a:lnSpc>
              <a:spcBef>
                <a:spcPts val="1100"/>
              </a:spcBef>
              <a:spcAft>
                <a:spcPts val="0"/>
              </a:spcAft>
              <a:buClrTx/>
              <a:buSzPct val="100000"/>
              <a:buFont typeface="Arial"/>
              <a:buChar char="•"/>
              <a:tabLst/>
              <a:defRPr sz="6000" b="0" i="0" u="none" strike="noStrike" cap="none" spc="0" baseline="0">
                <a:solidFill>
                  <a:srgbClr val="1F497D"/>
                </a:solidFill>
                <a:uFillTx/>
                <a:latin typeface="Franklin Gothic Medium"/>
                <a:ea typeface="Franklin Gothic Medium"/>
                <a:cs typeface="Franklin Gothic Medium"/>
                <a:sym typeface="Franklin Gothic Medium"/>
              </a:defRPr>
            </a:lvl1pPr>
            <a:lvl2pPr marL="977648" marR="0" indent="-520448" algn="l" defTabSz="914400" rtl="0" latinLnBrk="0">
              <a:lnSpc>
                <a:spcPct val="100000"/>
              </a:lnSpc>
              <a:spcBef>
                <a:spcPts val="1100"/>
              </a:spcBef>
              <a:spcAft>
                <a:spcPts val="0"/>
              </a:spcAft>
              <a:buClrTx/>
              <a:buSzPct val="100000"/>
              <a:buFont typeface="Wingdings" panose="05000000000000000000" pitchFamily="2" charset="2"/>
              <a:buChar char="§"/>
              <a:tabLst/>
              <a:defRPr sz="5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88423" marR="0" indent="-474023" algn="l" defTabSz="914400" rtl="0" latinLnBrk="0">
              <a:lnSpc>
                <a:spcPct val="100000"/>
              </a:lnSpc>
              <a:spcBef>
                <a:spcPts val="1100"/>
              </a:spcBef>
              <a:spcAft>
                <a:spcPts val="0"/>
              </a:spcAft>
              <a:buClrTx/>
              <a:buSzPct val="100000"/>
              <a:buFont typeface="Arial"/>
              <a:buChar char="•"/>
              <a:tabLst/>
              <a:defRPr sz="4800" b="0" i="0" u="none" strike="noStrike" cap="none" spc="0" baseline="0">
                <a:solidFill>
                  <a:srgbClr val="1F497D"/>
                </a:solidFill>
                <a:uFillTx/>
                <a:latin typeface="Franklin Gothic Medium"/>
                <a:ea typeface="Franklin Gothic Medium"/>
                <a:cs typeface="Franklin Gothic Medium"/>
                <a:sym typeface="Franklin Gothic Medium"/>
              </a:defRPr>
            </a:lvl3pPr>
            <a:lvl4pPr marL="1754777" marR="0" indent="-522000" algn="l" defTabSz="914400" rtl="0" latinLnBrk="0">
              <a:lnSpc>
                <a:spcPct val="100000"/>
              </a:lnSpc>
              <a:spcBef>
                <a:spcPts val="1100"/>
              </a:spcBef>
              <a:spcAft>
                <a:spcPts val="0"/>
              </a:spcAft>
              <a:buClrTx/>
              <a:buSzPct val="100000"/>
              <a:buFont typeface="Wingdings" panose="05000000000000000000" pitchFamily="2" charset="2"/>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81428" marR="0" indent="-452628" algn="l" defTabSz="914400" rtl="0" latinLnBrk="0">
              <a:lnSpc>
                <a:spcPct val="100000"/>
              </a:lnSpc>
              <a:spcBef>
                <a:spcPts val="1100"/>
              </a:spcBef>
              <a:spcAft>
                <a:spcPts val="0"/>
              </a:spcAft>
              <a:buClrTx/>
              <a:buSzPct val="100000"/>
              <a:buFont typeface="Arial" panose="020B0604020202020204" pitchFamily="34" charset="0"/>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marL="0" indent="0" algn="just" hangingPunct="1">
              <a:spcAft>
                <a:spcPts val="2400"/>
              </a:spcAft>
              <a:buFont typeface="Arial"/>
              <a:buNone/>
            </a:pPr>
            <a:r>
              <a:rPr lang="en-US" sz="4000" u="sng" dirty="0"/>
              <a:t>Note:</a:t>
            </a:r>
          </a:p>
          <a:p>
            <a:pPr marL="0" indent="0" algn="just" hangingPunct="1">
              <a:spcAft>
                <a:spcPts val="2400"/>
              </a:spcAft>
              <a:buFont typeface="Arial"/>
              <a:buNone/>
            </a:pPr>
            <a:r>
              <a:rPr lang="en-US" sz="4000" dirty="0"/>
              <a:t>Since the heat treatment of the Bi-2212 coils is one of the slow-steps in our fabrication process, having several furnaces available for OP would reduce the turnaround time (increase the number of reaction facilities)</a:t>
            </a:r>
          </a:p>
        </p:txBody>
      </p:sp>
      <p:sp>
        <p:nvSpPr>
          <p:cNvPr id="7" name="Title 1">
            <a:extLst>
              <a:ext uri="{FF2B5EF4-FFF2-40B4-BE49-F238E27FC236}">
                <a16:creationId xmlns:a16="http://schemas.microsoft.com/office/drawing/2014/main" id="{A0E3F6F3-E92A-445B-A5BC-C2E5AC72827D}"/>
              </a:ext>
            </a:extLst>
          </p:cNvPr>
          <p:cNvSpPr txBox="1">
            <a:spLocks/>
          </p:cNvSpPr>
          <p:nvPr/>
        </p:nvSpPr>
        <p:spPr>
          <a:xfrm>
            <a:off x="5310554" y="-25400"/>
            <a:ext cx="19107378" cy="2213071"/>
          </a:xfrm>
          <a:prstGeom prst="rect">
            <a:avLst/>
          </a:prstGeom>
          <a:solidFill>
            <a:srgbClr val="1F497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normAutofit/>
          </a:bodyPr>
          <a:lstStyle>
            <a:lvl1pPr marL="0" marR="0" indent="0" algn="ctr" defTabSz="914400" rtl="0" latinLnBrk="0">
              <a:lnSpc>
                <a:spcPct val="100000"/>
              </a:lnSpc>
              <a:spcBef>
                <a:spcPts val="0"/>
              </a:spcBef>
              <a:spcAft>
                <a:spcPts val="0"/>
              </a:spcAft>
              <a:buClrTx/>
              <a:buSzTx/>
              <a:buFontTx/>
              <a:buNone/>
              <a:tabLst/>
              <a:defRPr sz="11852" b="0" i="0" u="none" strike="noStrike" cap="none" spc="0" baseline="0">
                <a:solidFill>
                  <a:srgbClr val="FFFFFF"/>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9pPr>
          </a:lstStyle>
          <a:p>
            <a:pPr algn="l" hangingPunct="1"/>
            <a:r>
              <a:rPr lang="en-US" sz="6000" dirty="0"/>
              <a:t>Overpressure processing furnace development</a:t>
            </a:r>
          </a:p>
        </p:txBody>
      </p:sp>
    </p:spTree>
    <p:extLst>
      <p:ext uri="{BB962C8B-B14F-4D97-AF65-F5344CB8AC3E}">
        <p14:creationId xmlns:p14="http://schemas.microsoft.com/office/powerpoint/2010/main" val="26388148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7FBF-EA53-4D7F-9377-B1CDB6267E3E}"/>
              </a:ext>
            </a:extLst>
          </p:cNvPr>
          <p:cNvSpPr>
            <a:spLocks noGrp="1"/>
          </p:cNvSpPr>
          <p:nvPr>
            <p:ph type="title"/>
          </p:nvPr>
        </p:nvSpPr>
        <p:spPr/>
        <p:txBody>
          <a:bodyPr/>
          <a:lstStyle/>
          <a:p>
            <a:r>
              <a:rPr lang="en-US" dirty="0"/>
              <a:t>Design challenges of Bi-2212 CCT inserts for a hybrid test</a:t>
            </a:r>
          </a:p>
        </p:txBody>
      </p:sp>
      <p:sp>
        <p:nvSpPr>
          <p:cNvPr id="3" name="Slide Number Placeholder 2">
            <a:extLst>
              <a:ext uri="{FF2B5EF4-FFF2-40B4-BE49-F238E27FC236}">
                <a16:creationId xmlns:a16="http://schemas.microsoft.com/office/drawing/2014/main" id="{9E1A5B2D-D183-40E1-8CCD-DC9B70668855}"/>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5" name="Footer Placeholder 4">
            <a:extLst>
              <a:ext uri="{FF2B5EF4-FFF2-40B4-BE49-F238E27FC236}">
                <a16:creationId xmlns:a16="http://schemas.microsoft.com/office/drawing/2014/main" id="{699FEB75-6367-4DEA-BE2E-C1F87037D6BC}"/>
              </a:ext>
            </a:extLst>
          </p:cNvPr>
          <p:cNvSpPr>
            <a:spLocks noGrp="1"/>
          </p:cNvSpPr>
          <p:nvPr>
            <p:ph type="ftr" sz="quarter" idx="10"/>
          </p:nvPr>
        </p:nvSpPr>
        <p:spPr/>
        <p:txBody>
          <a:bodyPr/>
          <a:lstStyle/>
          <a:p>
            <a:r>
              <a:rPr lang="en-US"/>
              <a:t>US-MDP 2023. Session: Bi-2212</a:t>
            </a:r>
            <a:endParaRPr lang="en-US" dirty="0"/>
          </a:p>
        </p:txBody>
      </p:sp>
      <p:sp>
        <p:nvSpPr>
          <p:cNvPr id="27" name="Rectangle: Rounded Corners 26">
            <a:extLst>
              <a:ext uri="{FF2B5EF4-FFF2-40B4-BE49-F238E27FC236}">
                <a16:creationId xmlns:a16="http://schemas.microsoft.com/office/drawing/2014/main" id="{B551A0F9-243A-4DF8-AC55-D56F638A5AC0}"/>
              </a:ext>
            </a:extLst>
          </p:cNvPr>
          <p:cNvSpPr/>
          <p:nvPr/>
        </p:nvSpPr>
        <p:spPr>
          <a:xfrm>
            <a:off x="10592944" y="2758364"/>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28" name="TextBox 27">
            <a:extLst>
              <a:ext uri="{FF2B5EF4-FFF2-40B4-BE49-F238E27FC236}">
                <a16:creationId xmlns:a16="http://schemas.microsoft.com/office/drawing/2014/main" id="{35634239-30B3-4C88-A398-AB3210DBF6D7}"/>
              </a:ext>
            </a:extLst>
          </p:cNvPr>
          <p:cNvSpPr txBox="1"/>
          <p:nvPr/>
        </p:nvSpPr>
        <p:spPr>
          <a:xfrm>
            <a:off x="12124182" y="4430339"/>
            <a:ext cx="2248180"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sng" strike="noStrike" cap="none" spc="0" normalizeH="0" baseline="0" dirty="0">
                <a:ln>
                  <a:noFill/>
                </a:ln>
                <a:solidFill>
                  <a:srgbClr val="FF0000"/>
                </a:solidFill>
                <a:effectLst/>
                <a:uFillTx/>
                <a:latin typeface="+mn-lt"/>
                <a:ea typeface="+mn-ea"/>
                <a:cs typeface="+mn-cs"/>
                <a:sym typeface="Calibri"/>
              </a:rPr>
              <a:t>Diameter: 120 mm</a:t>
            </a:r>
          </a:p>
        </p:txBody>
      </p:sp>
      <p:grpSp>
        <p:nvGrpSpPr>
          <p:cNvPr id="51" name="Group 50">
            <a:extLst>
              <a:ext uri="{FF2B5EF4-FFF2-40B4-BE49-F238E27FC236}">
                <a16:creationId xmlns:a16="http://schemas.microsoft.com/office/drawing/2014/main" id="{3C16CDD3-BDEC-4D52-9798-E05BC763006C}"/>
              </a:ext>
            </a:extLst>
          </p:cNvPr>
          <p:cNvGrpSpPr/>
          <p:nvPr/>
        </p:nvGrpSpPr>
        <p:grpSpPr>
          <a:xfrm>
            <a:off x="1252050" y="2927914"/>
            <a:ext cx="21860972" cy="8861458"/>
            <a:chOff x="1252050" y="2927914"/>
            <a:chExt cx="21860972" cy="8861458"/>
          </a:xfrm>
        </p:grpSpPr>
        <p:sp>
          <p:nvSpPr>
            <p:cNvPr id="52" name="TextBox 51">
              <a:extLst>
                <a:ext uri="{FF2B5EF4-FFF2-40B4-BE49-F238E27FC236}">
                  <a16:creationId xmlns:a16="http://schemas.microsoft.com/office/drawing/2014/main" id="{E95AFA03-F832-43A9-8A98-AC30B14B4973}"/>
                </a:ext>
              </a:extLst>
            </p:cNvPr>
            <p:cNvSpPr txBox="1"/>
            <p:nvPr/>
          </p:nvSpPr>
          <p:spPr>
            <a:xfrm>
              <a:off x="10281138" y="6211671"/>
              <a:ext cx="2779776"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radial size limitation</a:t>
              </a:r>
            </a:p>
          </p:txBody>
        </p:sp>
        <p:sp>
          <p:nvSpPr>
            <p:cNvPr id="53" name="TextBox 52">
              <a:extLst>
                <a:ext uri="{FF2B5EF4-FFF2-40B4-BE49-F238E27FC236}">
                  <a16:creationId xmlns:a16="http://schemas.microsoft.com/office/drawing/2014/main" id="{71FBBFE3-5523-44F7-A5C4-79A68320831C}"/>
                </a:ext>
              </a:extLst>
            </p:cNvPr>
            <p:cNvSpPr txBox="1"/>
            <p:nvPr/>
          </p:nvSpPr>
          <p:spPr>
            <a:xfrm>
              <a:off x="16668750" y="6211671"/>
              <a:ext cx="3260598" cy="1292658"/>
            </a:xfrm>
            <a:prstGeom prst="rect">
              <a:avLst/>
            </a:prstGeom>
            <a:solidFill>
              <a:schemeClr val="accent5">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Magnetic field generation</a:t>
              </a:r>
            </a:p>
          </p:txBody>
        </p:sp>
        <p:sp>
          <p:nvSpPr>
            <p:cNvPr id="54" name="TextBox 53">
              <a:extLst>
                <a:ext uri="{FF2B5EF4-FFF2-40B4-BE49-F238E27FC236}">
                  <a16:creationId xmlns:a16="http://schemas.microsoft.com/office/drawing/2014/main" id="{92EF476C-36E7-4A49-A8BE-7B8F8C25CBCA}"/>
                </a:ext>
              </a:extLst>
            </p:cNvPr>
            <p:cNvSpPr txBox="1"/>
            <p:nvPr/>
          </p:nvSpPr>
          <p:spPr>
            <a:xfrm>
              <a:off x="5672504" y="2927914"/>
              <a:ext cx="4561918"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Effective size of the heat treatment furnace</a:t>
              </a:r>
            </a:p>
          </p:txBody>
        </p:sp>
        <p:sp>
          <p:nvSpPr>
            <p:cNvPr id="55" name="TextBox 54">
              <a:extLst>
                <a:ext uri="{FF2B5EF4-FFF2-40B4-BE49-F238E27FC236}">
                  <a16:creationId xmlns:a16="http://schemas.microsoft.com/office/drawing/2014/main" id="{5A3BCA56-4259-4BC6-882E-FDDA8E59544F}"/>
                </a:ext>
              </a:extLst>
            </p:cNvPr>
            <p:cNvSpPr txBox="1"/>
            <p:nvPr/>
          </p:nvSpPr>
          <p:spPr>
            <a:xfrm>
              <a:off x="10726674"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Nb</a:t>
              </a:r>
              <a:r>
                <a:rPr kumimoji="0" lang="en-US" sz="3600" b="0" i="0" u="none" strike="noStrike" cap="none" spc="0" normalizeH="0" baseline="-25000" dirty="0">
                  <a:ln>
                    <a:noFill/>
                  </a:ln>
                  <a:solidFill>
                    <a:srgbClr val="000000"/>
                  </a:solidFill>
                  <a:effectLst/>
                  <a:uFillTx/>
                  <a:latin typeface="+mn-lt"/>
                  <a:ea typeface="+mn-ea"/>
                  <a:cs typeface="+mn-cs"/>
                  <a:sym typeface="Calibri"/>
                </a:rPr>
                <a:t>3</a:t>
              </a:r>
              <a:r>
                <a:rPr kumimoji="0" lang="en-US" sz="3600" b="0" i="0" u="none" strike="noStrike" cap="none" spc="0" normalizeH="0" baseline="0" dirty="0">
                  <a:ln>
                    <a:noFill/>
                  </a:ln>
                  <a:solidFill>
                    <a:srgbClr val="000000"/>
                  </a:solidFill>
                  <a:effectLst/>
                  <a:uFillTx/>
                  <a:latin typeface="+mn-lt"/>
                  <a:ea typeface="+mn-ea"/>
                  <a:cs typeface="+mn-cs"/>
                  <a:sym typeface="Calibri"/>
                </a:rPr>
                <a:t>Sn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r>
                <a:rPr kumimoji="0" lang="en-US" sz="3600" b="0" i="0" u="none" strike="noStrike" cap="none" spc="0" normalizeH="0" baseline="0" dirty="0">
                  <a:ln>
                    <a:noFill/>
                  </a:ln>
                  <a:solidFill>
                    <a:srgbClr val="000000"/>
                  </a:solidFill>
                  <a:effectLst/>
                  <a:uFillTx/>
                  <a:latin typeface="+mn-lt"/>
                  <a:ea typeface="+mn-ea"/>
                  <a:cs typeface="+mn-cs"/>
                  <a:sym typeface="Calibri"/>
                </a:rPr>
                <a:t> bore size</a:t>
              </a:r>
            </a:p>
          </p:txBody>
        </p:sp>
        <p:sp>
          <p:nvSpPr>
            <p:cNvPr id="56" name="TextBox 55">
              <a:extLst>
                <a:ext uri="{FF2B5EF4-FFF2-40B4-BE49-F238E27FC236}">
                  <a16:creationId xmlns:a16="http://schemas.microsoft.com/office/drawing/2014/main" id="{E015E544-D9C9-4D6A-8E02-CD8E45A57786}"/>
                </a:ext>
              </a:extLst>
            </p:cNvPr>
            <p:cNvSpPr txBox="1"/>
            <p:nvPr/>
          </p:nvSpPr>
          <p:spPr>
            <a:xfrm>
              <a:off x="2895162" y="6211671"/>
              <a:ext cx="3917822" cy="1292658"/>
            </a:xfrm>
            <a:prstGeom prst="rect">
              <a:avLst/>
            </a:prstGeom>
            <a:solidFill>
              <a:schemeClr val="accent3">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Insert’s longitudinal size limitation</a:t>
              </a:r>
            </a:p>
          </p:txBody>
        </p:sp>
        <p:sp>
          <p:nvSpPr>
            <p:cNvPr id="57" name="TextBox 56">
              <a:extLst>
                <a:ext uri="{FF2B5EF4-FFF2-40B4-BE49-F238E27FC236}">
                  <a16:creationId xmlns:a16="http://schemas.microsoft.com/office/drawing/2014/main" id="{4F874A3E-1E29-4602-A1A7-CCC356482738}"/>
                </a:ext>
              </a:extLst>
            </p:cNvPr>
            <p:cNvSpPr txBox="1"/>
            <p:nvPr/>
          </p:nvSpPr>
          <p:spPr>
            <a:xfrm>
              <a:off x="13998702" y="2927914"/>
              <a:ext cx="2779776" cy="1292658"/>
            </a:xfrm>
            <a:prstGeom prst="rect">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Bi-2212 strand Je</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58" name="Straight Arrow Connector 57">
              <a:extLst>
                <a:ext uri="{FF2B5EF4-FFF2-40B4-BE49-F238E27FC236}">
                  <a16:creationId xmlns:a16="http://schemas.microsoft.com/office/drawing/2014/main" id="{5A7BA398-9477-4741-97C6-F9FDAD4163C2}"/>
                </a:ext>
              </a:extLst>
            </p:cNvPr>
            <p:cNvCxnSpPr>
              <a:cxnSpLocks/>
              <a:stCxn id="54" idx="2"/>
              <a:endCxn id="52" idx="0"/>
            </p:cNvCxnSpPr>
            <p:nvPr/>
          </p:nvCxnSpPr>
          <p:spPr>
            <a:xfrm>
              <a:off x="7953463" y="4220572"/>
              <a:ext cx="3717563" cy="1991099"/>
            </a:xfrm>
            <a:prstGeom prst="straightConnector1">
              <a:avLst/>
            </a:prstGeom>
            <a:noFill/>
            <a:ln w="28575"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BC420138-A989-49E2-BF68-10D2B989741F}"/>
                </a:ext>
              </a:extLst>
            </p:cNvPr>
            <p:cNvCxnSpPr>
              <a:cxnSpLocks/>
              <a:stCxn id="55" idx="2"/>
              <a:endCxn id="52" idx="0"/>
            </p:cNvCxnSpPr>
            <p:nvPr/>
          </p:nvCxnSpPr>
          <p:spPr>
            <a:xfrm flipH="1">
              <a:off x="11671026" y="4220572"/>
              <a:ext cx="445536"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id="{513B801B-437F-4B49-8B0B-0AC6E52EB591}"/>
                </a:ext>
              </a:extLst>
            </p:cNvPr>
            <p:cNvCxnSpPr>
              <a:cxnSpLocks/>
              <a:stCxn id="52" idx="3"/>
              <a:endCxn id="53" idx="1"/>
            </p:cNvCxnSpPr>
            <p:nvPr/>
          </p:nvCxnSpPr>
          <p:spPr>
            <a:xfrm>
              <a:off x="13060914" y="6858000"/>
              <a:ext cx="3607836" cy="0"/>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0834A4EF-6F60-4E4C-980E-7B74666CAEF6}"/>
                </a:ext>
              </a:extLst>
            </p:cNvPr>
            <p:cNvCxnSpPr>
              <a:cxnSpLocks/>
              <a:stCxn id="57" idx="2"/>
              <a:endCxn id="53" idx="0"/>
            </p:cNvCxnSpPr>
            <p:nvPr/>
          </p:nvCxnSpPr>
          <p:spPr>
            <a:xfrm>
              <a:off x="15388590" y="4220572"/>
              <a:ext cx="2910459"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B856909D-3B7C-4596-A070-41A2F50A399F}"/>
                </a:ext>
              </a:extLst>
            </p:cNvPr>
            <p:cNvCxnSpPr>
              <a:cxnSpLocks/>
              <a:stCxn id="54" idx="2"/>
              <a:endCxn id="56" idx="0"/>
            </p:cNvCxnSpPr>
            <p:nvPr/>
          </p:nvCxnSpPr>
          <p:spPr>
            <a:xfrm flipH="1">
              <a:off x="4854073" y="4220572"/>
              <a:ext cx="3099390" cy="1991099"/>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2268AEB0-A497-4F23-B61C-ABED1546A57C}"/>
                </a:ext>
              </a:extLst>
            </p:cNvPr>
            <p:cNvSpPr txBox="1"/>
            <p:nvPr/>
          </p:nvSpPr>
          <p:spPr>
            <a:xfrm>
              <a:off x="1252050" y="9936366"/>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Assembly/alignment of the insert inside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64" name="Straight Arrow Connector 63">
              <a:extLst>
                <a:ext uri="{FF2B5EF4-FFF2-40B4-BE49-F238E27FC236}">
                  <a16:creationId xmlns:a16="http://schemas.microsoft.com/office/drawing/2014/main" id="{45829C84-6C97-40E5-BFE1-0607B74E3C3B}"/>
                </a:ext>
              </a:extLst>
            </p:cNvPr>
            <p:cNvCxnSpPr>
              <a:cxnSpLocks/>
              <a:stCxn id="56" idx="2"/>
              <a:endCxn id="63" idx="0"/>
            </p:cNvCxnSpPr>
            <p:nvPr/>
          </p:nvCxnSpPr>
          <p:spPr>
            <a:xfrm flipH="1">
              <a:off x="3338787" y="7504329"/>
              <a:ext cx="1515286" cy="2432037"/>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5" name="TextBox 64">
              <a:extLst>
                <a:ext uri="{FF2B5EF4-FFF2-40B4-BE49-F238E27FC236}">
                  <a16:creationId xmlns:a16="http://schemas.microsoft.com/office/drawing/2014/main" id="{37395707-5132-4C6E-A7A6-543A12251A0F}"/>
                </a:ext>
              </a:extLst>
            </p:cNvPr>
            <p:cNvSpPr txBox="1"/>
            <p:nvPr/>
          </p:nvSpPr>
          <p:spPr>
            <a:xfrm>
              <a:off x="12178083" y="9940843"/>
              <a:ext cx="5147310"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Splices of the insert located in the high field region of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66" name="Straight Arrow Connector 65">
              <a:extLst>
                <a:ext uri="{FF2B5EF4-FFF2-40B4-BE49-F238E27FC236}">
                  <a16:creationId xmlns:a16="http://schemas.microsoft.com/office/drawing/2014/main" id="{98475010-D536-41C4-AD49-01218109909F}"/>
                </a:ext>
              </a:extLst>
            </p:cNvPr>
            <p:cNvCxnSpPr>
              <a:cxnSpLocks/>
              <a:stCxn id="56" idx="3"/>
              <a:endCxn id="65" idx="0"/>
            </p:cNvCxnSpPr>
            <p:nvPr/>
          </p:nvCxnSpPr>
          <p:spPr>
            <a:xfrm>
              <a:off x="6812984" y="6858000"/>
              <a:ext cx="7938754" cy="3082843"/>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7" name="TextBox 66">
              <a:extLst>
                <a:ext uri="{FF2B5EF4-FFF2-40B4-BE49-F238E27FC236}">
                  <a16:creationId xmlns:a16="http://schemas.microsoft.com/office/drawing/2014/main" id="{6B03A3E4-50A1-4C38-AB61-9BE1D8998F77}"/>
                </a:ext>
              </a:extLst>
            </p:cNvPr>
            <p:cNvSpPr txBox="1"/>
            <p:nvPr/>
          </p:nvSpPr>
          <p:spPr>
            <a:xfrm>
              <a:off x="6715066" y="9942717"/>
              <a:ext cx="4173474" cy="1846655"/>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Handling forces between the insert and the </a:t>
              </a:r>
              <a:r>
                <a:rPr kumimoji="0" lang="en-US" sz="3600" b="0" i="0" u="none" strike="noStrike" cap="none" spc="0" normalizeH="0" baseline="0" dirty="0" err="1">
                  <a:ln>
                    <a:noFill/>
                  </a:ln>
                  <a:solidFill>
                    <a:srgbClr val="000000"/>
                  </a:solidFill>
                  <a:effectLst/>
                  <a:uFillTx/>
                  <a:latin typeface="+mn-lt"/>
                  <a:ea typeface="+mn-ea"/>
                  <a:cs typeface="+mn-cs"/>
                  <a:sym typeface="Calibri"/>
                </a:rPr>
                <a:t>outsert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cxnSp>
          <p:nvCxnSpPr>
            <p:cNvPr id="68" name="Straight Arrow Connector 67">
              <a:extLst>
                <a:ext uri="{FF2B5EF4-FFF2-40B4-BE49-F238E27FC236}">
                  <a16:creationId xmlns:a16="http://schemas.microsoft.com/office/drawing/2014/main" id="{0ED00784-5A0E-4AB6-8161-F6D8922E71D3}"/>
                </a:ext>
              </a:extLst>
            </p:cNvPr>
            <p:cNvCxnSpPr>
              <a:cxnSpLocks/>
              <a:stCxn id="56" idx="2"/>
              <a:endCxn id="67" idx="0"/>
            </p:cNvCxnSpPr>
            <p:nvPr/>
          </p:nvCxnSpPr>
          <p:spPr>
            <a:xfrm>
              <a:off x="4854073" y="7504329"/>
              <a:ext cx="3947730" cy="243838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69" name="TextBox 68">
              <a:extLst>
                <a:ext uri="{FF2B5EF4-FFF2-40B4-BE49-F238E27FC236}">
                  <a16:creationId xmlns:a16="http://schemas.microsoft.com/office/drawing/2014/main" id="{0639627B-FFBE-4402-AFD1-CDB89B1572D3}"/>
                </a:ext>
              </a:extLst>
            </p:cNvPr>
            <p:cNvSpPr txBox="1"/>
            <p:nvPr/>
          </p:nvSpPr>
          <p:spPr>
            <a:xfrm>
              <a:off x="18517019" y="8849099"/>
              <a:ext cx="4596003" cy="1292658"/>
            </a:xfrm>
            <a:prstGeom prst="rect">
              <a:avLst/>
            </a:pr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Calibri"/>
                </a:rPr>
                <a:t>Structural support for stress management</a:t>
              </a:r>
            </a:p>
          </p:txBody>
        </p:sp>
        <p:cxnSp>
          <p:nvCxnSpPr>
            <p:cNvPr id="70" name="Straight Arrow Connector 69">
              <a:extLst>
                <a:ext uri="{FF2B5EF4-FFF2-40B4-BE49-F238E27FC236}">
                  <a16:creationId xmlns:a16="http://schemas.microsoft.com/office/drawing/2014/main" id="{E8EC705D-18D5-4204-9E98-A3A0A85BD7C3}"/>
                </a:ext>
              </a:extLst>
            </p:cNvPr>
            <p:cNvCxnSpPr>
              <a:stCxn id="52" idx="3"/>
              <a:endCxn id="69" idx="1"/>
            </p:cNvCxnSpPr>
            <p:nvPr/>
          </p:nvCxnSpPr>
          <p:spPr>
            <a:xfrm>
              <a:off x="13060914" y="6858000"/>
              <a:ext cx="5456105" cy="2637428"/>
            </a:xfrm>
            <a:prstGeom prst="straightConnector1">
              <a:avLst/>
            </a:prstGeom>
            <a:noFill/>
            <a:ln w="31750" cap="flat">
              <a:solidFill>
                <a:schemeClr val="accent1"/>
              </a:solidFill>
              <a:prstDash val="solid"/>
              <a:round/>
              <a:tailEnd type="stealth" w="lg" len="lg"/>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
        <p:nvSpPr>
          <p:cNvPr id="71" name="Rectangle: Rounded Corners 70">
            <a:extLst>
              <a:ext uri="{FF2B5EF4-FFF2-40B4-BE49-F238E27FC236}">
                <a16:creationId xmlns:a16="http://schemas.microsoft.com/office/drawing/2014/main" id="{A86634B1-A9A9-4C6A-9A58-2AEFEC103317}"/>
              </a:ext>
            </a:extLst>
          </p:cNvPr>
          <p:cNvSpPr/>
          <p:nvPr/>
        </p:nvSpPr>
        <p:spPr>
          <a:xfrm>
            <a:off x="10154796" y="6073680"/>
            <a:ext cx="3062476" cy="1645920"/>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73" name="Rectangle: Rounded Corners 72">
            <a:extLst>
              <a:ext uri="{FF2B5EF4-FFF2-40B4-BE49-F238E27FC236}">
                <a16:creationId xmlns:a16="http://schemas.microsoft.com/office/drawing/2014/main" id="{65300B29-2DB1-4122-B41C-8B5EBEFB2670}"/>
              </a:ext>
            </a:extLst>
          </p:cNvPr>
          <p:cNvSpPr/>
          <p:nvPr/>
        </p:nvSpPr>
        <p:spPr>
          <a:xfrm>
            <a:off x="16332942" y="5959915"/>
            <a:ext cx="7174758" cy="4403285"/>
          </a:xfrm>
          <a:prstGeom prst="roundRect">
            <a:avLst/>
          </a:prstGeom>
          <a:noFill/>
          <a:ln w="31750" cap="flat">
            <a:solidFill>
              <a:srgbClr val="FF0000"/>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552699949"/>
      </p:ext>
    </p:extLst>
  </p:cSld>
  <p:clrMapOvr>
    <a:masterClrMapping/>
  </p:clrMapOvr>
  <p:transition spd="med"/>
</p:sld>
</file>

<file path=ppt/theme/theme1.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83561</TotalTime>
  <Words>1949</Words>
  <Application>Microsoft Office PowerPoint</Application>
  <PresentationFormat>Custom</PresentationFormat>
  <Paragraphs>201</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Franklin Gothic Book</vt:lpstr>
      <vt:lpstr>Franklin Gothic Medium</vt:lpstr>
      <vt:lpstr>Times New Roman</vt:lpstr>
      <vt:lpstr>Wingdings</vt:lpstr>
      <vt:lpstr>ATAP No Footer</vt:lpstr>
      <vt:lpstr>Slide</vt:lpstr>
      <vt:lpstr>PowerPoint Presentation</vt:lpstr>
      <vt:lpstr>Questions</vt:lpstr>
      <vt:lpstr>Boundaries that limit the design of Bi-2212 inserts for hybrid magnets</vt:lpstr>
      <vt:lpstr>Limitation in the longitudinal size of the insert and consequent challenges for the hybrid magnet</vt:lpstr>
      <vt:lpstr>Assembly/alignment challenges due to the short length of the insert</vt:lpstr>
      <vt:lpstr>Force-handling challenges due to the short length of the insert</vt:lpstr>
      <vt:lpstr>Splice design challenges and added fabrication complexity due to the short length of the insert </vt:lpstr>
      <vt:lpstr>PowerPoint Presentation</vt:lpstr>
      <vt:lpstr>Design challenges of Bi-2212 CCT inserts for a hybrid test</vt:lpstr>
      <vt:lpstr>Limitation in the outer diameter of the insert and challenges to manage the stress in a hybrid magnet configuration</vt:lpstr>
      <vt:lpstr>Limitation in the outer diameter of the insert and challenges to manage the stress in a hybrid magnet configuration</vt:lpstr>
      <vt:lpstr>PowerPoint Presentation</vt:lpstr>
      <vt:lpstr>Limitation in the outer diameter of the insert and influence on the magnetic field generation</vt:lpstr>
      <vt:lpstr>Design challenges of Bi-2212 CCT inserts for a hybrid test</vt:lpstr>
      <vt:lpstr>PowerPoint Presentation</vt:lpstr>
      <vt:lpstr>Other considerations for the hybrid magnet integration</vt:lpstr>
      <vt:lpstr>Other considerations for the hybrid magnet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Arbelaez</dc:creator>
  <cp:lastModifiedBy>Garcia Fajardo, Laura</cp:lastModifiedBy>
  <cp:revision>1598</cp:revision>
  <dcterms:modified xsi:type="dcterms:W3CDTF">2023-03-22T15:32:17Z</dcterms:modified>
</cp:coreProperties>
</file>