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814" r:id="rId2"/>
    <p:sldId id="815" r:id="rId3"/>
    <p:sldId id="818" r:id="rId4"/>
    <p:sldId id="819" r:id="rId5"/>
    <p:sldId id="816" r:id="rId6"/>
    <p:sldId id="821" r:id="rId7"/>
    <p:sldId id="822" r:id="rId8"/>
    <p:sldId id="823" r:id="rId9"/>
    <p:sldId id="824" r:id="rId10"/>
    <p:sldId id="826" r:id="rId11"/>
    <p:sldId id="827" r:id="rId12"/>
    <p:sldId id="830" r:id="rId13"/>
    <p:sldId id="828" r:id="rId14"/>
    <p:sldId id="829" r:id="rId15"/>
    <p:sldId id="845" r:id="rId16"/>
    <p:sldId id="835" r:id="rId17"/>
    <p:sldId id="836" r:id="rId18"/>
    <p:sldId id="842" r:id="rId19"/>
    <p:sldId id="838" r:id="rId20"/>
    <p:sldId id="843" r:id="rId21"/>
    <p:sldId id="837" r:id="rId22"/>
    <p:sldId id="803" r:id="rId23"/>
    <p:sldId id="841" r:id="rId24"/>
    <p:sldId id="846" r:id="rId25"/>
    <p:sldId id="847" r:id="rId26"/>
    <p:sldId id="839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Franklin Gothic Book" panose="020B0503020102020204" pitchFamily="34" charset="0"/>
      <p:regular r:id="rId34"/>
      <p:italic r:id="rId35"/>
    </p:embeddedFont>
    <p:embeddedFont>
      <p:font typeface="Libre Franklin" panose="020B0604020202020204" charset="0"/>
      <p:regular r:id="rId36"/>
      <p:bold r:id="rId37"/>
      <p:italic r:id="rId38"/>
      <p:boldItalic r:id="rId39"/>
    </p:embeddedFont>
    <p:embeddedFont>
      <p:font typeface="SimSun" panose="02010600030101010101" pitchFamily="2" charset="-122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1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BFRWxTZX1+iut3o0XbIOZ/obj5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ngming Shen" initials="TS" lastIdx="0" clrIdx="0">
    <p:extLst>
      <p:ext uri="{19B8F6BF-5375-455C-9EA6-DF929625EA0E}">
        <p15:presenceInfo xmlns:p15="http://schemas.microsoft.com/office/powerpoint/2012/main" userId="Tengming S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AC5EB6-C508-4FF4-85E2-B6EBFCFE8E00}">
  <a:tblStyle styleId="{4DAC5EB6-C508-4FF4-85E2-B6EBFCFE8E00}" styleName="Table_0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19" autoAdjust="0"/>
    <p:restoredTop sz="88682"/>
  </p:normalViewPr>
  <p:slideViewPr>
    <p:cSldViewPr snapToGrid="0">
      <p:cViewPr varScale="1">
        <p:scale>
          <a:sx n="84" d="100"/>
          <a:sy n="84" d="100"/>
        </p:scale>
        <p:origin x="996" y="98"/>
      </p:cViewPr>
      <p:guideLst>
        <p:guide orient="horz" pos="2160"/>
        <p:guide pos="41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Google Shape;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" name="Google Shape;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" name="Google Shape;1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Google Shape;1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" name="Google Shape;1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" name="Google Shape;1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" name="Google Shape;1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" name="Google Shape;1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" name="Google Shape;1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" name="Google Shape;1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" name="Google Shape;1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" name="Google Shape;1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" name="Google Shape;2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" name="Google Shape;2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" name="Google Shape;2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" name="Google Shape;2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2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" name="Google Shape;2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" name="Google Shape;2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" name="Google Shape;2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" name="Google Shape;2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" name="Google Shape;3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" name="Google Shape;3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2" name="Google Shape;3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" name="Google Shape;3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" name="Google Shape;3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" name="Google Shape;3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" name="Google Shape;3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" name="Google Shape;3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" name="Google Shape;3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9" name="Google Shape;3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" name="Google Shape;4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" name="Google Shape;4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" name="Google Shape;4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" name="Google Shape;43;n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" name="Google Shape;4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45" name="Google Shape;45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" name="Google Shape;4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n"/>
          <p:cNvSpPr txBox="1"/>
          <p:nvPr/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" name="Google Shape;4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8986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0905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What is the margin of the safety of quench protection of HTS magnets made possible by the existing quench detection method? </a:t>
            </a:r>
          </a:p>
          <a:p>
            <a:endParaRPr lang="en-US" b="1" dirty="0"/>
          </a:p>
          <a:p>
            <a:r>
              <a:rPr lang="en-US" b="1" dirty="0"/>
              <a:t>How to improve it? What is the key parameter? </a:t>
            </a:r>
          </a:p>
          <a:p>
            <a:endParaRPr lang="en-US" b="1" dirty="0"/>
          </a:p>
          <a:p>
            <a:r>
              <a:rPr lang="en-US" b="1" dirty="0"/>
              <a:t>What is the limit? Can machine learning help?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043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005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More time for protection – this may mean the life and death of HTS magnets.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8924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230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baseline="0" dirty="0"/>
          </a:p>
          <a:p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746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967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230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OE template">
  <p:cSld name="1_DOE templat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/>
          <p:nvPr/>
        </p:nvSpPr>
        <p:spPr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60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sldNum" idx="12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533400" y="1447800"/>
            <a:ext cx="110521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o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66F5-08CA-4C5B-B8A1-4E965B563700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1"/>
          </p:nvPr>
        </p:nvSpPr>
        <p:spPr>
          <a:xfrm>
            <a:off x="596556" y="1600201"/>
            <a:ext cx="109792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grpSp>
        <p:nvGrpSpPr>
          <p:cNvPr id="52" name="Google Shape;52;p23"/>
          <p:cNvGrpSpPr/>
          <p:nvPr/>
        </p:nvGrpSpPr>
        <p:grpSpPr>
          <a:xfrm>
            <a:off x="-211627" y="-142630"/>
            <a:ext cx="12596660" cy="7137992"/>
            <a:chOff x="-158720" y="-142630"/>
            <a:chExt cx="9447494" cy="7137992"/>
          </a:xfrm>
        </p:grpSpPr>
        <p:grpSp>
          <p:nvGrpSpPr>
            <p:cNvPr id="53" name="Google Shape;53;p23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54" name="Google Shape;54;p23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" name="Google Shape;55;p23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6" name="Google Shape;56;p23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57" name="Google Shape;57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" name="Google Shape;58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" name="Google Shape;59;p23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0" name="Google Shape;60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" name="Google Shape;61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62" name="Google Shape;62;p23"/>
            <p:cNvGrpSpPr/>
            <p:nvPr/>
          </p:nvGrpSpPr>
          <p:grpSpPr>
            <a:xfrm>
              <a:off x="467806" y="-142630"/>
              <a:ext cx="8217866" cy="122115"/>
              <a:chOff x="467806" y="6873248"/>
              <a:chExt cx="8217866" cy="122115"/>
            </a:xfrm>
          </p:grpSpPr>
          <p:cxnSp>
            <p:nvCxnSpPr>
              <p:cNvPr id="63" name="Google Shape;63;p23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" name="Google Shape;64;p23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5" name="Google Shape;65;p23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6" name="Google Shape;66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" name="Google Shape;67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" name="Google Shape;68;p23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9" name="Google Shape;69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" name="Google Shape;70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71" name="Google Shape;71;p23"/>
            <p:cNvGrpSpPr/>
            <p:nvPr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72" name="Google Shape;72;p23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" name="Google Shape;73;p23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" name="Google Shape;74;p23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" name="Google Shape;75;p23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6" name="Google Shape;76;p23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" name="Google Shape;77;p23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8" name="Google Shape;78;p23"/>
            <p:cNvGrpSpPr/>
            <p:nvPr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79" name="Google Shape;79;p23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0" name="Google Shape;80;p23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" name="Google Shape;81;p23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" name="Google Shape;82;p23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3" name="Google Shape;83;p23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4" name="Google Shape;84;p23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85" name="Google Shape;85;p23"/>
          <p:cNvSpPr/>
          <p:nvPr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rgbClr val="00395A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23" descr="RGB_White-Seal_White-Mark_SC_Horizonta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600" y="6356929"/>
            <a:ext cx="2286000" cy="38372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6324600"/>
            <a:ext cx="1300707" cy="46695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7.jp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0.wmf"/><Relationship Id="rId11" Type="http://schemas.openxmlformats.org/officeDocument/2006/relationships/image" Target="../media/image57.jp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10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4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sldNum" idx="12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07" name="Google Shape;107;p1"/>
          <p:cNvSpPr txBox="1"/>
          <p:nvPr/>
        </p:nvSpPr>
        <p:spPr>
          <a:xfrm>
            <a:off x="978513" y="1047259"/>
            <a:ext cx="9829800" cy="164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 txBox="1"/>
          <p:nvPr/>
        </p:nvSpPr>
        <p:spPr>
          <a:xfrm>
            <a:off x="1843260" y="1257162"/>
            <a:ext cx="8505479" cy="2432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800" b="1" dirty="0">
                <a:solidFill>
                  <a:schemeClr val="dk1"/>
                </a:solidFill>
              </a:rPr>
              <a:t>The margin of safety of quench protection of high temperature superconducting magnets</a:t>
            </a:r>
            <a:endParaRPr lang="en-US" sz="2800" b="1" dirty="0">
              <a:solidFill>
                <a:schemeClr val="dk1"/>
              </a:solidFill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lang="en-US" sz="1600" b="1" dirty="0">
              <a:solidFill>
                <a:schemeClr val="dk1"/>
              </a:solidFill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1600" b="1" dirty="0">
                <a:solidFill>
                  <a:schemeClr val="dk1"/>
                </a:solidFill>
                <a:sym typeface="Arial"/>
              </a:rPr>
              <a:t>Tengming Shen</a:t>
            </a:r>
            <a:endParaRPr lang="en-US" sz="16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1600" b="1" dirty="0">
                <a:solidFill>
                  <a:schemeClr val="dk1"/>
                </a:solidFill>
                <a:sym typeface="Arial"/>
              </a:rPr>
              <a:t>Lawrence Berkeley National Laboratory, Berkeley, CA, USA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1600" b="1" dirty="0">
                <a:solidFill>
                  <a:schemeClr val="dk1"/>
                </a:solidFill>
              </a:rPr>
              <a:t>2023/03/22</a:t>
            </a:r>
            <a:endParaRPr lang="en-US" sz="1600" b="1" dirty="0">
              <a:solidFill>
                <a:schemeClr val="dk1"/>
              </a:solidFill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lang="en-US" sz="1600" b="1" dirty="0">
              <a:solidFill>
                <a:schemeClr val="dk1"/>
              </a:solidFill>
            </a:endParaRPr>
          </a:p>
          <a:p>
            <a:pPr algn="ctr">
              <a:buSzPts val="2400"/>
            </a:pPr>
            <a:r>
              <a:rPr lang="en-US" sz="1600" b="1" dirty="0">
                <a:solidFill>
                  <a:schemeClr val="dk1"/>
                </a:solidFill>
              </a:rPr>
              <a:t>With inputs from </a:t>
            </a:r>
            <a:r>
              <a:rPr lang="en-US" sz="1600" b="1" dirty="0">
                <a:solidFill>
                  <a:schemeClr val="dk1"/>
                </a:solidFill>
                <a:sym typeface="Arial"/>
              </a:rPr>
              <a:t>Dan Wang and Xiaorong Wang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lang="en-US" sz="1600" b="1" dirty="0">
              <a:solidFill>
                <a:schemeClr val="dk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905F4E-2B99-05DB-C504-5DB4CB6A1BBD}"/>
              </a:ext>
            </a:extLst>
          </p:cNvPr>
          <p:cNvSpPr txBox="1"/>
          <p:nvPr/>
        </p:nvSpPr>
        <p:spPr>
          <a:xfrm>
            <a:off x="738984" y="3899325"/>
            <a:ext cx="107140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This work was supported by the U.S. Department of Energy, Office of Science, Office of High Energy Physics (HEP) through the US Magnet Development Program under contract No. DE-AC02-05CH11231 and additionally by a US-Japan HEP collaboration between KEK, Kyoto University, Brookhaven National Lab, and LBNL. </a:t>
            </a:r>
            <a:endParaRPr lang="en-US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We thank our colleagues at LBNL and collaborators at the National High Magnetic Field Lab who help construct magnets used in this study, in particularly Daniel Davis and Laura Garcia Fajardo.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15314-F63A-4425-B8F4-2980A2CD5FAB}"/>
              </a:ext>
            </a:extLst>
          </p:cNvPr>
          <p:cNvSpPr txBox="1"/>
          <p:nvPr/>
        </p:nvSpPr>
        <p:spPr>
          <a:xfrm>
            <a:off x="476873" y="197347"/>
            <a:ext cx="7691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Magnet Development Program 2023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70204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82" y="3696365"/>
            <a:ext cx="3662385" cy="2330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other cases – ramp I at 30 A/s, ramp II at 200 A/s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22167" y="6446840"/>
            <a:ext cx="679216" cy="365125"/>
          </a:xfrm>
        </p:spPr>
        <p:txBody>
          <a:bodyPr/>
          <a:lstStyle/>
          <a:p>
            <a:fld id="{0DCEFD46-0767-4F06-BF40-99E992A4F45C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DCCCD-1437-20DC-BAA7-D058F8CE0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50" y="1058726"/>
            <a:ext cx="3297742" cy="2098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EA65-4F80-F22E-3D42-54D785698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24" y="1058725"/>
            <a:ext cx="3594003" cy="2286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D1C2CD-42DF-95CB-F1CE-57FD533DB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14" y="964620"/>
            <a:ext cx="4198365" cy="267146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9D83B45-8967-CDF9-C528-E1F8155F9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4" y="3505705"/>
            <a:ext cx="3573459" cy="25361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A1AC3A-CC77-D228-44A9-746C2F9B58CF}"/>
              </a:ext>
            </a:extLst>
          </p:cNvPr>
          <p:cNvSpPr txBox="1"/>
          <p:nvPr/>
        </p:nvSpPr>
        <p:spPr>
          <a:xfrm>
            <a:off x="1858121" y="4909034"/>
            <a:ext cx="643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30A/s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785EC-82B8-C2EC-9731-44CE9561D0EB}"/>
              </a:ext>
            </a:extLst>
          </p:cNvPr>
          <p:cNvSpPr txBox="1"/>
          <p:nvPr/>
        </p:nvSpPr>
        <p:spPr>
          <a:xfrm>
            <a:off x="2803560" y="4085665"/>
            <a:ext cx="742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200A/s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30FC6-AD66-4B9A-A735-C703AD5BB5CB}"/>
              </a:ext>
            </a:extLst>
          </p:cNvPr>
          <p:cNvSpPr txBox="1"/>
          <p:nvPr/>
        </p:nvSpPr>
        <p:spPr>
          <a:xfrm>
            <a:off x="4587422" y="1694792"/>
            <a:ext cx="246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 false detection from -1000 s to -2.566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030FC6-AD66-4B9A-A735-C703AD5BB5CB}"/>
              </a:ext>
            </a:extLst>
          </p:cNvPr>
          <p:cNvSpPr txBox="1"/>
          <p:nvPr/>
        </p:nvSpPr>
        <p:spPr>
          <a:xfrm>
            <a:off x="8578289" y="4411976"/>
            <a:ext cx="250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 false detection from -1000 s to -0.975 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30FC6-AD66-4B9A-A735-C703AD5BB5CB}"/>
              </a:ext>
            </a:extLst>
          </p:cNvPr>
          <p:cNvSpPr txBox="1"/>
          <p:nvPr/>
        </p:nvSpPr>
        <p:spPr>
          <a:xfrm>
            <a:off x="8578289" y="1879458"/>
            <a:ext cx="2010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 false detection </a:t>
            </a:r>
          </a:p>
          <a:p>
            <a:r>
              <a:rPr lang="en-US" sz="1600" b="1" dirty="0"/>
              <a:t>to -2.566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3FAB46-72F9-3C8C-E9A3-698C114767DD}"/>
              </a:ext>
            </a:extLst>
          </p:cNvPr>
          <p:cNvSpPr txBox="1"/>
          <p:nvPr/>
        </p:nvSpPr>
        <p:spPr>
          <a:xfrm>
            <a:off x="11079295" y="1687616"/>
            <a:ext cx="1161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 ambiguity at time after </a:t>
            </a:r>
          </a:p>
          <a:p>
            <a:r>
              <a:rPr lang="en-US" sz="1600" b="1" dirty="0"/>
              <a:t>-2.416s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C785EC-82B8-C2EC-9731-44CE9561D0EB}"/>
              </a:ext>
            </a:extLst>
          </p:cNvPr>
          <p:cNvSpPr txBox="1"/>
          <p:nvPr/>
        </p:nvSpPr>
        <p:spPr>
          <a:xfrm>
            <a:off x="2507529" y="1494360"/>
            <a:ext cx="74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30A/s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C785EC-82B8-C2EC-9731-44CE9561D0EB}"/>
              </a:ext>
            </a:extLst>
          </p:cNvPr>
          <p:cNvSpPr txBox="1"/>
          <p:nvPr/>
        </p:nvSpPr>
        <p:spPr>
          <a:xfrm>
            <a:off x="1366709" y="2300352"/>
            <a:ext cx="74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30A/s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22" y="3696365"/>
            <a:ext cx="3911806" cy="2489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030FC6-AD66-4B9A-A735-C703AD5BB5CB}"/>
              </a:ext>
            </a:extLst>
          </p:cNvPr>
          <p:cNvSpPr txBox="1"/>
          <p:nvPr/>
        </p:nvSpPr>
        <p:spPr>
          <a:xfrm>
            <a:off x="4804784" y="4481374"/>
            <a:ext cx="216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 false detection to -0.975 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3FAB46-72F9-3C8C-E9A3-698C114767DD}"/>
              </a:ext>
            </a:extLst>
          </p:cNvPr>
          <p:cNvSpPr txBox="1"/>
          <p:nvPr/>
        </p:nvSpPr>
        <p:spPr>
          <a:xfrm>
            <a:off x="11065524" y="4393442"/>
            <a:ext cx="1203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 ambiguity after </a:t>
            </a:r>
          </a:p>
          <a:p>
            <a:r>
              <a:rPr lang="en-US" sz="1600" b="1" dirty="0"/>
              <a:t>-0.975s</a:t>
            </a:r>
          </a:p>
        </p:txBody>
      </p:sp>
    </p:spTree>
    <p:extLst>
      <p:ext uri="{BB962C8B-B14F-4D97-AF65-F5344CB8AC3E}">
        <p14:creationId xmlns:p14="http://schemas.microsoft.com/office/powerpoint/2010/main" val="3708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of CCT magnet BIN5c1, a more difficult to handle magnet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9A0D1-0E2C-B1D8-F55F-BE5A5EA3F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59"/>
          <a:stretch/>
        </p:blipFill>
        <p:spPr>
          <a:xfrm>
            <a:off x="224259" y="1116685"/>
            <a:ext cx="5225747" cy="383745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55D551-8343-24ED-686C-B4B3114D3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579" y="675486"/>
            <a:ext cx="4387220" cy="279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47382E55-CC79-B2BA-B72C-39136DF33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58" y="3508754"/>
            <a:ext cx="4481350" cy="28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450667" y="4416645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The quench turn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2177" y="6325300"/>
            <a:ext cx="6167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For fabrication and performance of this magnet, see</a:t>
            </a:r>
          </a:p>
          <a:p>
            <a:r>
              <a:rPr lang="en-US" sz="1000" dirty="0">
                <a:solidFill>
                  <a:schemeClr val="bg1"/>
                </a:solidFill>
              </a:rPr>
              <a:t>Shen et al., PRAB, https://journals.aps.org/prab/accepted/fc079Mf6Gc811d0311b39fe697a8ef84c27cafa4f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84" y="5005838"/>
            <a:ext cx="4366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Inherent stress management capability.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Unique: Voltage of each turn was monitored.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Inductance and magnetic environment of two </a:t>
            </a:r>
          </a:p>
          <a:p>
            <a:r>
              <a:rPr lang="en-US" b="1" dirty="0"/>
              <a:t>      coils are different, leading to large noise.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281333" y="5236234"/>
            <a:ext cx="3078992" cy="24665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248860" y="5236234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Fit to eyes</a:t>
            </a:r>
          </a:p>
        </p:txBody>
      </p:sp>
    </p:spTree>
    <p:extLst>
      <p:ext uri="{BB962C8B-B14F-4D97-AF65-F5344CB8AC3E}">
        <p14:creationId xmlns:p14="http://schemas.microsoft.com/office/powerpoint/2010/main" val="161130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Quench detection logic as the result of a simple algorithm operating real time on the processed signal on CCT BIN5c1 dipole magnet – 10A/s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7" y="1422866"/>
            <a:ext cx="3594709" cy="2287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6934" y="1821001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 A/s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66" y="982005"/>
            <a:ext cx="3858382" cy="245513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468588" y="2091495"/>
            <a:ext cx="2870466" cy="1264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46727" y="1711398"/>
            <a:ext cx="268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false detection till -5.534 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99" y="3710218"/>
            <a:ext cx="3959567" cy="251951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653788" y="5190593"/>
            <a:ext cx="11300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74558" y="4407938"/>
            <a:ext cx="1412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ambiguity</a:t>
            </a:r>
          </a:p>
          <a:p>
            <a:r>
              <a:rPr lang="en-US" b="1" dirty="0"/>
              <a:t>starting at </a:t>
            </a:r>
          </a:p>
          <a:p>
            <a:r>
              <a:rPr lang="en-US" b="1" dirty="0"/>
              <a:t>time = </a:t>
            </a:r>
            <a:r>
              <a:rPr lang="en-US" b="1" dirty="0">
                <a:solidFill>
                  <a:srgbClr val="0000FF"/>
                </a:solidFill>
              </a:rPr>
              <a:t>-3.219 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931152" y="5146602"/>
            <a:ext cx="914855" cy="72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55750" y="4374096"/>
            <a:ext cx="11480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false </a:t>
            </a:r>
          </a:p>
          <a:p>
            <a:r>
              <a:rPr lang="en-US" b="1" dirty="0"/>
              <a:t>Detection</a:t>
            </a:r>
          </a:p>
          <a:p>
            <a:r>
              <a:rPr lang="en-US" b="1" dirty="0"/>
              <a:t>Till -5.534 s</a:t>
            </a:r>
          </a:p>
        </p:txBody>
      </p:sp>
    </p:spTree>
    <p:extLst>
      <p:ext uri="{BB962C8B-B14F-4D97-AF65-F5344CB8AC3E}">
        <p14:creationId xmlns:p14="http://schemas.microsoft.com/office/powerpoint/2010/main" val="2197180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potentially enables automatic and smart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4613" y="1090009"/>
            <a:ext cx="2991054" cy="2725631"/>
          </a:xfrm>
        </p:spPr>
        <p:txBody>
          <a:bodyPr>
            <a:normAutofit/>
          </a:bodyPr>
          <a:lstStyle/>
          <a:p>
            <a:r>
              <a:rPr lang="en-US" sz="2000" b="1" dirty="0"/>
              <a:t>Supervised training.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Trained on RC7n8_A18</a:t>
            </a:r>
          </a:p>
          <a:p>
            <a:r>
              <a:rPr lang="en-US" sz="2000" b="1" dirty="0"/>
              <a:t>Apply to all other cases.</a:t>
            </a:r>
          </a:p>
          <a:p>
            <a:r>
              <a:rPr lang="en-US" sz="2000" b="1" dirty="0"/>
              <a:t>Neutron network based.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13</a:t>
            </a:fld>
            <a:endParaRPr lang="en-US"/>
          </a:p>
        </p:txBody>
      </p:sp>
      <p:pic>
        <p:nvPicPr>
          <p:cNvPr id="17" name="Google Shape;214;g168473136cf_0_2">
            <a:extLst>
              <a:ext uri="{FF2B5EF4-FFF2-40B4-BE49-F238E27FC236}">
                <a16:creationId xmlns:a16="http://schemas.microsoft.com/office/drawing/2014/main" id="{45172A76-1562-FD0B-51D6-32A1B26C4FE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894" y="3352991"/>
            <a:ext cx="2996025" cy="22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0;g168473136cf_0_2">
            <a:extLst>
              <a:ext uri="{FF2B5EF4-FFF2-40B4-BE49-F238E27FC236}">
                <a16:creationId xmlns:a16="http://schemas.microsoft.com/office/drawing/2014/main" id="{DDC347EB-1009-84DA-51C8-EF31AE6DF8C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8232" y="1000260"/>
            <a:ext cx="2721751" cy="198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21;g168473136cf_0_2">
            <a:extLst>
              <a:ext uri="{FF2B5EF4-FFF2-40B4-BE49-F238E27FC236}">
                <a16:creationId xmlns:a16="http://schemas.microsoft.com/office/drawing/2014/main" id="{28BEAD95-F9E4-5A2B-1C06-17E03E1DCD9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467" y="1032786"/>
            <a:ext cx="2721751" cy="198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2;g168473136cf_0_2">
            <a:extLst>
              <a:ext uri="{FF2B5EF4-FFF2-40B4-BE49-F238E27FC236}">
                <a16:creationId xmlns:a16="http://schemas.microsoft.com/office/drawing/2014/main" id="{79BFE170-A294-3668-21C8-03961D41DB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099" y="1010603"/>
            <a:ext cx="2900825" cy="211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23;g168473136cf_0_2">
            <a:extLst>
              <a:ext uri="{FF2B5EF4-FFF2-40B4-BE49-F238E27FC236}">
                <a16:creationId xmlns:a16="http://schemas.microsoft.com/office/drawing/2014/main" id="{45E5B5E9-1FEB-61A7-9313-D1DD4228FB5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274" y="1399671"/>
            <a:ext cx="1526341" cy="10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24;g168473136cf_0_2">
            <a:extLst>
              <a:ext uri="{FF2B5EF4-FFF2-40B4-BE49-F238E27FC236}">
                <a16:creationId xmlns:a16="http://schemas.microsoft.com/office/drawing/2014/main" id="{9048FF89-185C-A9C4-2593-D987020B03F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1305" y="1467536"/>
            <a:ext cx="1183150" cy="8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25;g168473136cf_0_2">
            <a:extLst>
              <a:ext uri="{FF2B5EF4-FFF2-40B4-BE49-F238E27FC236}">
                <a16:creationId xmlns:a16="http://schemas.microsoft.com/office/drawing/2014/main" id="{941AA112-A401-AD3D-D876-3A1CF7989A9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52407" y="1525881"/>
            <a:ext cx="1254148" cy="8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26;g168473136cf_0_2">
            <a:extLst>
              <a:ext uri="{FF2B5EF4-FFF2-40B4-BE49-F238E27FC236}">
                <a16:creationId xmlns:a16="http://schemas.microsoft.com/office/drawing/2014/main" id="{A23492F1-4BBA-7161-3240-2826179A827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8969" y="3803341"/>
            <a:ext cx="1723074" cy="1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27;g168473136cf_0_2">
            <a:extLst>
              <a:ext uri="{FF2B5EF4-FFF2-40B4-BE49-F238E27FC236}">
                <a16:creationId xmlns:a16="http://schemas.microsoft.com/office/drawing/2014/main" id="{57D2D66D-6E6F-9521-491E-B768FCF55B1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04994" y="3419414"/>
            <a:ext cx="2996025" cy="209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28;g168473136cf_0_2">
            <a:extLst>
              <a:ext uri="{FF2B5EF4-FFF2-40B4-BE49-F238E27FC236}">
                <a16:creationId xmlns:a16="http://schemas.microsoft.com/office/drawing/2014/main" id="{F4773837-DEE7-CC4A-A8F1-1A39067895E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91991" y="3917413"/>
            <a:ext cx="1571518" cy="10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6555" y="3609978"/>
            <a:ext cx="4180065" cy="229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AD0055-2EF7-4196-BD51-A79378AA61DD}"/>
              </a:ext>
            </a:extLst>
          </p:cNvPr>
          <p:cNvSpPr/>
          <p:nvPr/>
        </p:nvSpPr>
        <p:spPr>
          <a:xfrm>
            <a:off x="-66675" y="1000260"/>
            <a:ext cx="3115142" cy="21253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3FAB9-D3C8-434F-578B-15D51F09EF7C}"/>
              </a:ext>
            </a:extLst>
          </p:cNvPr>
          <p:cNvSpPr txBox="1"/>
          <p:nvPr/>
        </p:nvSpPr>
        <p:spPr>
          <a:xfrm>
            <a:off x="2570377" y="6360285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By Dan Wang, LBNL</a:t>
            </a:r>
          </a:p>
        </p:txBody>
      </p:sp>
    </p:spTree>
    <p:extLst>
      <p:ext uri="{BB962C8B-B14F-4D97-AF65-F5344CB8AC3E}">
        <p14:creationId xmlns:p14="http://schemas.microsoft.com/office/powerpoint/2010/main" val="175251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807" y="1010224"/>
            <a:ext cx="10979261" cy="4995288"/>
          </a:xfrm>
        </p:spPr>
        <p:txBody>
          <a:bodyPr>
            <a:noAutofit/>
          </a:bodyPr>
          <a:lstStyle/>
          <a:p>
            <a:r>
              <a:rPr lang="en-US" b="1" dirty="0"/>
              <a:t>Introduced a revised MIITS method for HTS magnets.</a:t>
            </a:r>
          </a:p>
          <a:p>
            <a:pPr lvl="1"/>
            <a:r>
              <a:rPr lang="en-US" b="1" dirty="0"/>
              <a:t>The time budget for quench protection of HTS magnets can be either higher or lower than that predicted with the conventional MIITS method used for LTS magnets.</a:t>
            </a:r>
          </a:p>
          <a:p>
            <a:pPr lvl="1"/>
            <a:r>
              <a:rPr lang="en-US" b="1" dirty="0"/>
              <a:t>It shows the </a:t>
            </a:r>
            <a:r>
              <a:rPr lang="en-US" b="1" u="sng" dirty="0"/>
              <a:t>uncertainty</a:t>
            </a:r>
            <a:r>
              <a:rPr lang="en-US" b="1" dirty="0"/>
              <a:t> with estimating the maximum hot spot temperature and thus the margin of safety. </a:t>
            </a:r>
          </a:p>
          <a:p>
            <a:pPr lvl="1"/>
            <a:endParaRPr lang="en-US" sz="2400" b="1" dirty="0"/>
          </a:p>
          <a:p>
            <a:pPr marL="457200" lvl="1" indent="-381000">
              <a:spcBef>
                <a:spcPts val="480"/>
              </a:spcBef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dk2"/>
                </a:solidFill>
              </a:rPr>
              <a:t>Provided a wish-list of quench detection for HTS magnets and verification of a quench detection method in two HTS HEP-type magnets.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2500 ms </a:t>
            </a:r>
            <a:r>
              <a:rPr lang="en-US" b="1" dirty="0"/>
              <a:t>(experimental demonstrated) quench detection ahead of quenches possible.</a:t>
            </a:r>
          </a:p>
          <a:p>
            <a:pPr lvl="1"/>
            <a:r>
              <a:rPr lang="en-US" b="1" dirty="0"/>
              <a:t>Versus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180 </a:t>
            </a:r>
            <a:r>
              <a:rPr lang="en-US" b="1" dirty="0" err="1">
                <a:solidFill>
                  <a:srgbClr val="C00000"/>
                </a:solidFill>
              </a:rPr>
              <a:t>ms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/>
              <a:t>predicted by old MIITS.</a:t>
            </a:r>
          </a:p>
          <a:p>
            <a:pPr lvl="1"/>
            <a:endParaRPr lang="en-US" sz="2400" b="1" dirty="0"/>
          </a:p>
          <a:p>
            <a:r>
              <a:rPr lang="en-US" b="1" dirty="0"/>
              <a:t>Exploration of machine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39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65A0-E48C-46F7-BD07-438FDA4C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7BEF3-B6CD-43DD-997F-EEBC67AA1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77" y="1652286"/>
            <a:ext cx="10979261" cy="3356441"/>
          </a:xfrm>
        </p:spPr>
        <p:txBody>
          <a:bodyPr>
            <a:normAutofit/>
          </a:bodyPr>
          <a:lstStyle/>
          <a:p>
            <a:r>
              <a:rPr lang="en-US" b="1" dirty="0"/>
              <a:t>The uniqueness of CCT BIN5 coils – build and test CCT BIN5e, leveraging conductors from </a:t>
            </a:r>
            <a:r>
              <a:rPr lang="en-US" b="1" dirty="0" err="1"/>
              <a:t>Engi</a:t>
            </a:r>
            <a:r>
              <a:rPr lang="en-US" b="1" dirty="0"/>
              <a:t>-Mat SBIR program.</a:t>
            </a:r>
          </a:p>
          <a:p>
            <a:pPr lvl="2"/>
            <a:r>
              <a:rPr lang="en-US" b="1" dirty="0"/>
              <a:t>Good conductor – 37 x 18, 0.8 mm strand, PMM220802-08, SBIR strand, 2 kg billet.</a:t>
            </a:r>
          </a:p>
          <a:p>
            <a:pPr lvl="2"/>
            <a:r>
              <a:rPr lang="en-US" b="1" dirty="0"/>
              <a:t>Cable fab in May – Sept 2023, coil fabrication follows, test in Spring 2024. </a:t>
            </a:r>
          </a:p>
          <a:p>
            <a:pPr lvl="2"/>
            <a:endParaRPr lang="en-US" b="1" dirty="0"/>
          </a:p>
          <a:p>
            <a:r>
              <a:rPr lang="en-US" b="1" dirty="0"/>
              <a:t>Implement the real-time digital signal processing and detection algorithms to FPGA for experimental demo – with RC7n8/BIN5e and REBCO coils.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71AF3-ACFC-440F-96BA-AF82C869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68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63B1-4C30-CEF7-F7B6-62F31D14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However, things do not entirely add up, do they? Then 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AC897-4CC0-6DAC-534F-6BA5A449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16</a:t>
            </a:fld>
            <a:endParaRPr lang="en-US"/>
          </a:p>
        </p:txBody>
      </p:sp>
      <p:sp>
        <p:nvSpPr>
          <p:cNvPr id="5" name="Triangle 7">
            <a:extLst>
              <a:ext uri="{FF2B5EF4-FFF2-40B4-BE49-F238E27FC236}">
                <a16:creationId xmlns:a16="http://schemas.microsoft.com/office/drawing/2014/main" id="{609D02A6-53F6-9A44-AEBE-47C6D0D668A3}"/>
              </a:ext>
            </a:extLst>
          </p:cNvPr>
          <p:cNvSpPr/>
          <p:nvPr/>
        </p:nvSpPr>
        <p:spPr>
          <a:xfrm>
            <a:off x="1803411" y="1564661"/>
            <a:ext cx="98612" cy="10757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31736-6037-474A-94C1-D19E6D68FE7B}"/>
              </a:ext>
            </a:extLst>
          </p:cNvPr>
          <p:cNvSpPr txBox="1"/>
          <p:nvPr/>
        </p:nvSpPr>
        <p:spPr>
          <a:xfrm>
            <a:off x="2015811" y="1211498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RC7n8, experimentally proved, </a:t>
            </a:r>
          </a:p>
          <a:p>
            <a:r>
              <a:rPr lang="en-US" sz="2000" b="1" u="sng" dirty="0"/>
              <a:t>as large as 2500 </a:t>
            </a:r>
            <a:r>
              <a:rPr lang="en-US" sz="2000" b="1" u="sng" dirty="0" err="1"/>
              <a:t>ms</a:t>
            </a:r>
            <a:r>
              <a:rPr lang="en-US" sz="2000" b="1" dirty="0" err="1"/>
              <a:t>.</a:t>
            </a:r>
            <a:endParaRPr lang="en-US" sz="20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42619A-2A21-2F4C-AC89-61ADDD0D0FA1}"/>
              </a:ext>
            </a:extLst>
          </p:cNvPr>
          <p:cNvCxnSpPr>
            <a:cxnSpLocks/>
          </p:cNvCxnSpPr>
          <p:nvPr/>
        </p:nvCxnSpPr>
        <p:spPr>
          <a:xfrm flipV="1">
            <a:off x="1850550" y="1765734"/>
            <a:ext cx="0" cy="36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E89B921-9420-7943-B70E-94B58CF17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499" y="2512327"/>
            <a:ext cx="5259094" cy="30671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DC16814-32C5-A94C-A470-085FB4877268}"/>
              </a:ext>
            </a:extLst>
          </p:cNvPr>
          <p:cNvGrpSpPr/>
          <p:nvPr/>
        </p:nvGrpSpPr>
        <p:grpSpPr>
          <a:xfrm>
            <a:off x="2157883" y="3856121"/>
            <a:ext cx="3223244" cy="1116000"/>
            <a:chOff x="6440356" y="4276800"/>
            <a:chExt cx="3223244" cy="11160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469AA5-94D5-7744-97A4-1A3C22CFB456}"/>
                </a:ext>
              </a:extLst>
            </p:cNvPr>
            <p:cNvSpPr txBox="1"/>
            <p:nvPr/>
          </p:nvSpPr>
          <p:spPr>
            <a:xfrm>
              <a:off x="8125244" y="4784623"/>
              <a:ext cx="1404552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Lose margin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97DB86-2930-F44E-B89F-08F2A2804DF6}"/>
                </a:ext>
              </a:extLst>
            </p:cNvPr>
            <p:cNvCxnSpPr>
              <a:cxnSpLocks/>
            </p:cNvCxnSpPr>
            <p:nvPr/>
          </p:nvCxnSpPr>
          <p:spPr>
            <a:xfrm>
              <a:off x="6440356" y="4281600"/>
              <a:ext cx="370844" cy="38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9FB9E8-515E-984F-959A-1E419C430654}"/>
                </a:ext>
              </a:extLst>
            </p:cNvPr>
            <p:cNvCxnSpPr>
              <a:cxnSpLocks/>
            </p:cNvCxnSpPr>
            <p:nvPr/>
          </p:nvCxnSpPr>
          <p:spPr>
            <a:xfrm>
              <a:off x="6787156" y="4290000"/>
              <a:ext cx="585644" cy="59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B750E7-6ABA-B847-A774-4F3B801AD12A}"/>
                </a:ext>
              </a:extLst>
            </p:cNvPr>
            <p:cNvCxnSpPr>
              <a:cxnSpLocks/>
            </p:cNvCxnSpPr>
            <p:nvPr/>
          </p:nvCxnSpPr>
          <p:spPr>
            <a:xfrm>
              <a:off x="7191556" y="4291200"/>
              <a:ext cx="786044" cy="79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42F001-D836-0749-95FB-277857883685}"/>
                </a:ext>
              </a:extLst>
            </p:cNvPr>
            <p:cNvCxnSpPr>
              <a:cxnSpLocks/>
            </p:cNvCxnSpPr>
            <p:nvPr/>
          </p:nvCxnSpPr>
          <p:spPr>
            <a:xfrm>
              <a:off x="7610356" y="4299600"/>
              <a:ext cx="914444" cy="920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270284-EAE5-B240-869A-67798A3D3CA7}"/>
                </a:ext>
              </a:extLst>
            </p:cNvPr>
            <p:cNvCxnSpPr>
              <a:cxnSpLocks/>
            </p:cNvCxnSpPr>
            <p:nvPr/>
          </p:nvCxnSpPr>
          <p:spPr>
            <a:xfrm>
              <a:off x="7971556" y="4300800"/>
              <a:ext cx="992444" cy="1012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905FE2-A420-184A-97D7-F90F604E7E8C}"/>
                </a:ext>
              </a:extLst>
            </p:cNvPr>
            <p:cNvCxnSpPr>
              <a:cxnSpLocks/>
            </p:cNvCxnSpPr>
            <p:nvPr/>
          </p:nvCxnSpPr>
          <p:spPr>
            <a:xfrm>
              <a:off x="8361556" y="4294800"/>
              <a:ext cx="1063244" cy="109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A2E94DA-B191-2F41-85AB-29943A4C9E95}"/>
                </a:ext>
              </a:extLst>
            </p:cNvPr>
            <p:cNvCxnSpPr>
              <a:cxnSpLocks/>
            </p:cNvCxnSpPr>
            <p:nvPr/>
          </p:nvCxnSpPr>
          <p:spPr>
            <a:xfrm>
              <a:off x="9077956" y="4276800"/>
              <a:ext cx="585644" cy="59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83D13A7-8682-4B4B-B766-A78B2BD55C9B}"/>
                </a:ext>
              </a:extLst>
            </p:cNvPr>
            <p:cNvCxnSpPr>
              <a:cxnSpLocks/>
            </p:cNvCxnSpPr>
            <p:nvPr/>
          </p:nvCxnSpPr>
          <p:spPr>
            <a:xfrm>
              <a:off x="8740756" y="4299600"/>
              <a:ext cx="786044" cy="79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E87E77-B326-3949-861E-70CD0D7D7181}"/>
              </a:ext>
            </a:extLst>
          </p:cNvPr>
          <p:cNvGrpSpPr/>
          <p:nvPr/>
        </p:nvGrpSpPr>
        <p:grpSpPr>
          <a:xfrm>
            <a:off x="1885011" y="3180824"/>
            <a:ext cx="2526859" cy="555600"/>
            <a:chOff x="6177600" y="3672000"/>
            <a:chExt cx="2526859" cy="555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881184-1D4F-2F4E-8801-5AD351FAFF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6356" y="3672000"/>
              <a:ext cx="72044" cy="7320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D4A56AB-02EE-C543-A16A-D17F749EF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7600" y="3852000"/>
              <a:ext cx="216000" cy="20160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2B070C-892E-5841-BCB7-8358D4065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8400" y="4026000"/>
              <a:ext cx="216000" cy="20160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133080-71B0-EF40-92C2-0CA89D98F823}"/>
                </a:ext>
              </a:extLst>
            </p:cNvPr>
            <p:cNvSpPr txBox="1"/>
            <p:nvPr/>
          </p:nvSpPr>
          <p:spPr>
            <a:xfrm>
              <a:off x="6945644" y="3684223"/>
              <a:ext cx="1758815" cy="338554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Increase margin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A31EAD-2E0D-9E4B-8219-E8D1FE90718A}"/>
                </a:ext>
              </a:extLst>
            </p:cNvPr>
            <p:cNvCxnSpPr/>
            <p:nvPr/>
          </p:nvCxnSpPr>
          <p:spPr>
            <a:xfrm flipH="1">
              <a:off x="6393600" y="3916800"/>
              <a:ext cx="496800" cy="12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18F35BD-5DDE-46CA-B0FB-6A187B69AD30}"/>
              </a:ext>
            </a:extLst>
          </p:cNvPr>
          <p:cNvSpPr txBox="1"/>
          <p:nvPr/>
        </p:nvSpPr>
        <p:spPr>
          <a:xfrm>
            <a:off x="2594456" y="5461307"/>
            <a:ext cx="3025187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Quench detection voltage (V)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F72C0C-E624-48A6-A4AC-6BD2ED5C3BAF}"/>
              </a:ext>
            </a:extLst>
          </p:cNvPr>
          <p:cNvSpPr txBox="1"/>
          <p:nvPr/>
        </p:nvSpPr>
        <p:spPr>
          <a:xfrm rot="16200000">
            <a:off x="418004" y="3821873"/>
            <a:ext cx="1989647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Protection time (s)</a:t>
            </a:r>
          </a:p>
        </p:txBody>
      </p:sp>
    </p:spTree>
    <p:extLst>
      <p:ext uri="{BB962C8B-B14F-4D97-AF65-F5344CB8AC3E}">
        <p14:creationId xmlns:p14="http://schemas.microsoft.com/office/powerpoint/2010/main" val="42815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2746-8D7E-C75F-E0CB-42003E9F0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examine an 1D superconductor quench simulation of an HTS conductor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66D9E-510D-2812-E322-DB060E64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B0192-17E5-CC54-F0B9-2AD4927844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558" y="1517207"/>
            <a:ext cx="3569701" cy="208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C0572-0E8C-54B2-0B83-D72D24797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987" y="3894597"/>
            <a:ext cx="3570013" cy="2082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CFC728-32E2-66C3-DD3F-47002A6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4" y="3850805"/>
            <a:ext cx="3720154" cy="2169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1E356-7499-8030-F4EB-8EEFF146D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0" y="1819624"/>
            <a:ext cx="3398613" cy="1982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EB850-494D-20FB-DA4B-FA2AC10D8A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85" y="3807116"/>
            <a:ext cx="3720154" cy="2169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0BBCA-2672-4AC1-F094-F176A870C8AC}"/>
              </a:ext>
            </a:extLst>
          </p:cNvPr>
          <p:cNvSpPr txBox="1"/>
          <p:nvPr/>
        </p:nvSpPr>
        <p:spPr>
          <a:xfrm>
            <a:off x="4273396" y="2081233"/>
            <a:ext cx="25971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T</a:t>
            </a:r>
            <a:r>
              <a:rPr lang="en-US" b="1" baseline="-25000" dirty="0"/>
              <a:t>o</a:t>
            </a:r>
            <a:r>
              <a:rPr lang="en-US" b="1" dirty="0"/>
              <a:t> = 4.2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T</a:t>
            </a:r>
            <a:r>
              <a:rPr lang="en-US" b="1" baseline="-25000" dirty="0"/>
              <a:t>c</a:t>
            </a:r>
            <a:r>
              <a:rPr lang="en-US" b="1" dirty="0"/>
              <a:t> = 72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I</a:t>
            </a:r>
            <a:r>
              <a:rPr lang="en-US" b="1" baseline="-25000" dirty="0"/>
              <a:t>c</a:t>
            </a:r>
            <a:r>
              <a:rPr lang="en-US" b="1" dirty="0"/>
              <a:t>(</a:t>
            </a:r>
            <a:r>
              <a:rPr lang="en-US" b="1" i="1" dirty="0"/>
              <a:t>T</a:t>
            </a:r>
            <a:r>
              <a:rPr lang="en-US" b="1" dirty="0"/>
              <a:t>) is linear at a fixed 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d</a:t>
            </a:r>
            <a:r>
              <a:rPr lang="en-US" b="1" i="1" dirty="0" err="1"/>
              <a:t>I</a:t>
            </a:r>
            <a:r>
              <a:rPr lang="en-US" b="1" dirty="0"/>
              <a:t>/</a:t>
            </a:r>
            <a:r>
              <a:rPr lang="en-US" b="1" dirty="0" err="1"/>
              <a:t>d</a:t>
            </a:r>
            <a:r>
              <a:rPr lang="en-US" b="1" i="1" dirty="0" err="1"/>
              <a:t>t</a:t>
            </a:r>
            <a:r>
              <a:rPr lang="en-US" b="1" dirty="0"/>
              <a:t> = 1 A/s.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5C553B-D2A6-97CB-CB59-643238F5F62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12587" y="1031732"/>
          <a:ext cx="5349875" cy="670560"/>
        </p:xfrm>
        <a:graphic>
          <a:graphicData uri="http://schemas.openxmlformats.org/drawingml/2006/table">
            <a:tbl>
              <a:tblPr firstRow="1" firstCol="1" bandRow="1">
                <a:tableStyleId>{4DAC5EB6-C508-4FF4-85E2-B6EBFCFE8E00}</a:tableStyleId>
              </a:tblPr>
              <a:tblGrid>
                <a:gridCol w="908685">
                  <a:extLst>
                    <a:ext uri="{9D8B030D-6E8A-4147-A177-3AD203B41FA5}">
                      <a16:colId xmlns:a16="http://schemas.microsoft.com/office/drawing/2014/main" val="3947206534"/>
                    </a:ext>
                  </a:extLst>
                </a:gridCol>
                <a:gridCol w="795020">
                  <a:extLst>
                    <a:ext uri="{9D8B030D-6E8A-4147-A177-3AD203B41FA5}">
                      <a16:colId xmlns:a16="http://schemas.microsoft.com/office/drawing/2014/main" val="4143862001"/>
                    </a:ext>
                  </a:extLst>
                </a:gridCol>
                <a:gridCol w="675640">
                  <a:extLst>
                    <a:ext uri="{9D8B030D-6E8A-4147-A177-3AD203B41FA5}">
                      <a16:colId xmlns:a16="http://schemas.microsoft.com/office/drawing/2014/main" val="4247807632"/>
                    </a:ext>
                  </a:extLst>
                </a:gridCol>
                <a:gridCol w="741680">
                  <a:extLst>
                    <a:ext uri="{9D8B030D-6E8A-4147-A177-3AD203B41FA5}">
                      <a16:colId xmlns:a16="http://schemas.microsoft.com/office/drawing/2014/main" val="17566341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9991584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94890126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3641084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</a:t>
                      </a:r>
                      <a:r>
                        <a:rPr lang="en-US" sz="1100" baseline="-25000" dirty="0">
                          <a:effectLst/>
                        </a:rPr>
                        <a:t>c</a:t>
                      </a:r>
                      <a:r>
                        <a:rPr lang="en-US" sz="1100" dirty="0">
                          <a:effectLst/>
                        </a:rPr>
                        <a:t> (A)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US" sz="12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Variation in I</a:t>
                      </a:r>
                      <a:r>
                        <a:rPr lang="en-US" sz="1100" baseline="-25000">
                          <a:effectLst/>
                        </a:rPr>
                        <a:t>c</a:t>
                      </a:r>
                      <a:r>
                        <a:rPr lang="en-US" sz="1100">
                          <a:effectLst/>
                        </a:rPr>
                        <a:t> (A)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n-value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US" sz="12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Variation in 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No. of Section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0670" algn="l"/>
                        </a:tabLst>
                      </a:pPr>
                      <a:r>
                        <a:rPr lang="en-US" sz="1100" dirty="0">
                          <a:effectLst/>
                        </a:rPr>
                        <a:t>Length of a section (cm)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Cooling power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(kW/m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013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4463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810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4A9C-E3B0-9E0C-1B5E-D27F8874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 longer piece (18 m)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DEF8D3E-A206-21AA-8A54-B99C173D4FF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65932" y="1039983"/>
          <a:ext cx="5349875" cy="670560"/>
        </p:xfrm>
        <a:graphic>
          <a:graphicData uri="http://schemas.openxmlformats.org/drawingml/2006/table">
            <a:tbl>
              <a:tblPr firstRow="1" firstCol="1" bandRow="1">
                <a:tableStyleId>{4DAC5EB6-C508-4FF4-85E2-B6EBFCFE8E00}</a:tableStyleId>
              </a:tblPr>
              <a:tblGrid>
                <a:gridCol w="908685">
                  <a:extLst>
                    <a:ext uri="{9D8B030D-6E8A-4147-A177-3AD203B41FA5}">
                      <a16:colId xmlns:a16="http://schemas.microsoft.com/office/drawing/2014/main" val="1936881333"/>
                    </a:ext>
                  </a:extLst>
                </a:gridCol>
                <a:gridCol w="795020">
                  <a:extLst>
                    <a:ext uri="{9D8B030D-6E8A-4147-A177-3AD203B41FA5}">
                      <a16:colId xmlns:a16="http://schemas.microsoft.com/office/drawing/2014/main" val="2130492465"/>
                    </a:ext>
                  </a:extLst>
                </a:gridCol>
                <a:gridCol w="675640">
                  <a:extLst>
                    <a:ext uri="{9D8B030D-6E8A-4147-A177-3AD203B41FA5}">
                      <a16:colId xmlns:a16="http://schemas.microsoft.com/office/drawing/2014/main" val="4081509678"/>
                    </a:ext>
                  </a:extLst>
                </a:gridCol>
                <a:gridCol w="741680">
                  <a:extLst>
                    <a:ext uri="{9D8B030D-6E8A-4147-A177-3AD203B41FA5}">
                      <a16:colId xmlns:a16="http://schemas.microsoft.com/office/drawing/2014/main" val="370751000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63315418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62592546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5923368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</a:t>
                      </a:r>
                      <a:r>
                        <a:rPr lang="en-US" sz="1100" baseline="-25000" dirty="0">
                          <a:effectLst/>
                        </a:rPr>
                        <a:t>c</a:t>
                      </a:r>
                      <a:r>
                        <a:rPr lang="en-US" sz="1100" dirty="0">
                          <a:effectLst/>
                        </a:rPr>
                        <a:t> (A)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US" sz="1200" dirty="0"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Variation in I</a:t>
                      </a:r>
                      <a:r>
                        <a:rPr lang="en-US" sz="1100" baseline="-25000">
                          <a:effectLst/>
                        </a:rPr>
                        <a:t>c</a:t>
                      </a:r>
                      <a:r>
                        <a:rPr lang="en-US" sz="1100">
                          <a:effectLst/>
                        </a:rPr>
                        <a:t> (A)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n-value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Variation in n-value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No. of Section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0670" algn="l"/>
                        </a:tabLst>
                      </a:pPr>
                      <a:r>
                        <a:rPr lang="en-US" sz="1100">
                          <a:effectLst/>
                        </a:rPr>
                        <a:t>Length of a section (cm)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Cooling power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(kW/m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3551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305612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F899A-55D4-BBC0-6B7F-FC0DFDCFD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3F962-0A57-779F-91B2-ECF90DDF9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397" y="4397546"/>
            <a:ext cx="3113590" cy="1815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03131-3E67-96EB-B3FA-192CAD077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64" y="2033834"/>
            <a:ext cx="3615310" cy="2108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DFC5C6-8523-D47D-9726-8CDDD572DE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546"/>
            <a:ext cx="3615070" cy="2108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93C0C7-A9A0-45DF-3AB1-BA9268124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32" y="2037588"/>
            <a:ext cx="3449337" cy="2011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FB4CB8-1AB5-43D6-562E-768C575A4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03" y="2033753"/>
            <a:ext cx="3449336" cy="2011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11249-EF3D-0529-130A-BD607BBE6E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0" y="4428117"/>
            <a:ext cx="3113600" cy="1815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2B5FCB-41FA-FC6A-A6E3-66B3BDB8DC98}"/>
              </a:ext>
            </a:extLst>
          </p:cNvPr>
          <p:cNvSpPr txBox="1"/>
          <p:nvPr/>
        </p:nvSpPr>
        <p:spPr>
          <a:xfrm>
            <a:off x="5988916" y="1039983"/>
            <a:ext cx="25971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T</a:t>
            </a:r>
            <a:r>
              <a:rPr lang="en-US" b="1" baseline="-25000" dirty="0"/>
              <a:t>o</a:t>
            </a:r>
            <a:r>
              <a:rPr lang="en-US" b="1" dirty="0"/>
              <a:t> = 4.2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T</a:t>
            </a:r>
            <a:r>
              <a:rPr lang="en-US" b="1" baseline="-25000" dirty="0"/>
              <a:t>c</a:t>
            </a:r>
            <a:r>
              <a:rPr lang="en-US" b="1" dirty="0"/>
              <a:t> = 72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I</a:t>
            </a:r>
            <a:r>
              <a:rPr lang="en-US" b="1" baseline="-25000" dirty="0"/>
              <a:t>c</a:t>
            </a:r>
            <a:r>
              <a:rPr lang="en-US" b="1" dirty="0"/>
              <a:t>(</a:t>
            </a:r>
            <a:r>
              <a:rPr lang="en-US" b="1" i="1" dirty="0"/>
              <a:t>T</a:t>
            </a:r>
            <a:r>
              <a:rPr lang="en-US" b="1" dirty="0"/>
              <a:t>) is linear at a fixed 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d</a:t>
            </a:r>
            <a:r>
              <a:rPr lang="en-US" b="1" i="1" dirty="0" err="1"/>
              <a:t>I</a:t>
            </a:r>
            <a:r>
              <a:rPr lang="en-US" b="1" dirty="0"/>
              <a:t>/</a:t>
            </a:r>
            <a:r>
              <a:rPr lang="en-US" b="1" dirty="0" err="1"/>
              <a:t>d</a:t>
            </a:r>
            <a:r>
              <a:rPr lang="en-US" b="1" i="1" dirty="0" err="1"/>
              <a:t>t</a:t>
            </a:r>
            <a:r>
              <a:rPr lang="en-US" b="1" dirty="0"/>
              <a:t> = 1 A/s.</a:t>
            </a:r>
          </a:p>
        </p:txBody>
      </p:sp>
    </p:spTree>
    <p:extLst>
      <p:ext uri="{BB962C8B-B14F-4D97-AF65-F5344CB8AC3E}">
        <p14:creationId xmlns:p14="http://schemas.microsoft.com/office/powerpoint/2010/main" val="4196783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D1E5-577C-2D1B-172A-8E42C6FA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of the simulation provided by an experiment - sample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09F0-D7F3-42EE-B143-7CAE1E7BB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19</a:t>
            </a:fld>
            <a:endParaRPr lang="en-US"/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8" b="24225"/>
          <a:stretch/>
        </p:blipFill>
        <p:spPr>
          <a:xfrm>
            <a:off x="367831" y="1449467"/>
            <a:ext cx="3716464" cy="1400745"/>
          </a:xfrm>
          <a:prstGeom prst="rect">
            <a:avLst/>
          </a:prstGeom>
        </p:spPr>
      </p:pic>
      <p:pic>
        <p:nvPicPr>
          <p:cNvPr id="6" name="図 10">
            <a:extLst>
              <a:ext uri="{FF2B5EF4-FFF2-40B4-BE49-F238E27FC236}">
                <a16:creationId xmlns:a16="http://schemas.microsoft.com/office/drawing/2014/main" id="{63F5516F-ED74-4644-9B3D-B2AD379898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1"/>
          <a:stretch/>
        </p:blipFill>
        <p:spPr>
          <a:xfrm>
            <a:off x="849562" y="3138405"/>
            <a:ext cx="2465138" cy="2158981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976215" y="-446572"/>
          <a:ext cx="5699321" cy="4361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76215" y="-446572"/>
                        <a:ext cx="5699321" cy="4361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752900" y="1919920"/>
          <a:ext cx="5803016" cy="444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52900" y="1919920"/>
                        <a:ext cx="5803016" cy="4440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60286" y="6294523"/>
            <a:ext cx="4764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Xijie</a:t>
            </a:r>
            <a:r>
              <a:rPr lang="en-US" sz="1000" dirty="0">
                <a:solidFill>
                  <a:schemeClr val="bg1"/>
                </a:solidFill>
              </a:rPr>
              <a:t> Luo from Kyoto Uni. contributed to this measurement. Support partially from </a:t>
            </a:r>
          </a:p>
          <a:p>
            <a:r>
              <a:rPr lang="en-US" sz="1000" dirty="0">
                <a:solidFill>
                  <a:schemeClr val="bg1"/>
                </a:solidFill>
              </a:rPr>
              <a:t>the US-Japan HEP collaboration.</a:t>
            </a:r>
          </a:p>
        </p:txBody>
      </p:sp>
    </p:spTree>
    <p:extLst>
      <p:ext uri="{BB962C8B-B14F-4D97-AF65-F5344CB8AC3E}">
        <p14:creationId xmlns:p14="http://schemas.microsoft.com/office/powerpoint/2010/main" val="1072360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Two magnets, their quench protection, what is the margin of safety for them, how to further improve?</a:t>
            </a:r>
          </a:p>
        </p:txBody>
      </p:sp>
      <p:pic>
        <p:nvPicPr>
          <p:cNvPr id="4" name="Google Shape;146;p7">
            <a:extLst>
              <a:ext uri="{FF2B5EF4-FFF2-40B4-BE49-F238E27FC236}">
                <a16:creationId xmlns:a16="http://schemas.microsoft.com/office/drawing/2014/main" id="{D51D8D84-210C-1B91-39AF-71E70A3870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35" y="2274075"/>
            <a:ext cx="3317156" cy="24753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C74F7-72AB-FC47-9794-6520488E48E6}"/>
              </a:ext>
            </a:extLst>
          </p:cNvPr>
          <p:cNvSpPr txBox="1"/>
          <p:nvPr/>
        </p:nvSpPr>
        <p:spPr>
          <a:xfrm>
            <a:off x="318186" y="1429318"/>
            <a:ext cx="3191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RC7n8 is a common-coil HTS (Bi-2212) dipole magnet</a:t>
            </a:r>
          </a:p>
          <a:p>
            <a:r>
              <a:rPr lang="en-US" sz="1600" b="1" dirty="0"/>
              <a:t>I = 5700 A, 4.7 T</a:t>
            </a:r>
          </a:p>
        </p:txBody>
      </p:sp>
      <p:pic>
        <p:nvPicPr>
          <p:cNvPr id="33" name="Picture 32"/>
          <p:cNvPicPr/>
          <p:nvPr/>
        </p:nvPicPr>
        <p:blipFill rotWithShape="1">
          <a:blip r:embed="rId4"/>
          <a:srcRect l="37110" r="24247" b="12027"/>
          <a:stretch/>
        </p:blipFill>
        <p:spPr bwMode="auto">
          <a:xfrm>
            <a:off x="8962030" y="2258351"/>
            <a:ext cx="3229970" cy="2684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A1C74F7-72AB-FC47-9794-6520488E48E6}"/>
              </a:ext>
            </a:extLst>
          </p:cNvPr>
          <p:cNvSpPr txBox="1"/>
          <p:nvPr/>
        </p:nvSpPr>
        <p:spPr>
          <a:xfrm>
            <a:off x="8837551" y="1722681"/>
            <a:ext cx="3332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BIN5c1 is a canted-cosine-theta </a:t>
            </a:r>
          </a:p>
          <a:p>
            <a:r>
              <a:rPr lang="en-US" sz="1600" b="1" dirty="0"/>
              <a:t>HTS (Bi-2212) dipole magnet.</a:t>
            </a:r>
          </a:p>
          <a:p>
            <a:r>
              <a:rPr lang="en-US" sz="1600" b="1" dirty="0"/>
              <a:t>I = 3600 A, 1.64 T, 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8186" y="4942612"/>
            <a:ext cx="1689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(Graph by Daniel Davis)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287552" y="4850279"/>
            <a:ext cx="1664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(Graph by Ray </a:t>
            </a:r>
            <a:r>
              <a:rPr lang="en-US" sz="1100" dirty="0" err="1"/>
              <a:t>Hafalia</a:t>
            </a:r>
            <a:r>
              <a:rPr lang="en-US" sz="1100" dirty="0"/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58316F-4AFB-41AD-99C9-BB4D256885BA}"/>
              </a:ext>
            </a:extLst>
          </p:cNvPr>
          <p:cNvGrpSpPr/>
          <p:nvPr/>
        </p:nvGrpSpPr>
        <p:grpSpPr>
          <a:xfrm>
            <a:off x="3873154" y="1046520"/>
            <a:ext cx="5139374" cy="5159790"/>
            <a:chOff x="3873154" y="1046520"/>
            <a:chExt cx="5139374" cy="51597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6EAD19-FF9A-CC4D-B67B-58278565D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3154" y="1909201"/>
              <a:ext cx="4776213" cy="303959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092BF24-A00E-4EE0-9F8D-A18FC712BA0C}"/>
                </a:ext>
              </a:extLst>
            </p:cNvPr>
            <p:cNvGrpSpPr/>
            <p:nvPr/>
          </p:nvGrpSpPr>
          <p:grpSpPr>
            <a:xfrm>
              <a:off x="3873154" y="1046520"/>
              <a:ext cx="5139374" cy="5159790"/>
              <a:chOff x="3870455" y="1046520"/>
              <a:chExt cx="5139374" cy="515979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AC24EF-1B75-0445-BFBB-CD738174EB28}"/>
                  </a:ext>
                </a:extLst>
              </p:cNvPr>
              <p:cNvSpPr txBox="1"/>
              <p:nvPr/>
            </p:nvSpPr>
            <p:spPr>
              <a:xfrm>
                <a:off x="3946068" y="1046520"/>
                <a:ext cx="432522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Known and existing: cRIO + FPGA/PXI, </a:t>
                </a:r>
              </a:p>
              <a:p>
                <a:r>
                  <a:rPr lang="en-US" sz="1600" b="1" dirty="0"/>
                  <a:t>     LBNL MTF developed for LTS magnets 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699205-6315-1343-880A-C410BE4E4644}"/>
                  </a:ext>
                </a:extLst>
              </p:cNvPr>
              <p:cNvSpPr txBox="1"/>
              <p:nvPr/>
            </p:nvSpPr>
            <p:spPr>
              <a:xfrm>
                <a:off x="4061131" y="5498424"/>
                <a:ext cx="455060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RMS noises in 10</a:t>
                </a:r>
                <a:r>
                  <a:rPr lang="en-US" sz="2000" b="1" baseline="30000" dirty="0">
                    <a:solidFill>
                      <a:srgbClr val="C00000"/>
                    </a:solidFill>
                  </a:rPr>
                  <a:t>-2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V.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Quench detection at 50 – 100 mV. 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07C62A4-4BAD-3343-BE67-BD3C53B06D9D}"/>
                  </a:ext>
                </a:extLst>
              </p:cNvPr>
              <p:cNvSpPr/>
              <p:nvPr/>
            </p:nvSpPr>
            <p:spPr>
              <a:xfrm>
                <a:off x="7985521" y="4386800"/>
                <a:ext cx="253698" cy="55581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9446C2-3487-6A41-B40B-6D25FDB0547B}"/>
                  </a:ext>
                </a:extLst>
              </p:cNvPr>
              <p:cNvSpPr txBox="1"/>
              <p:nvPr/>
            </p:nvSpPr>
            <p:spPr>
              <a:xfrm>
                <a:off x="7821683" y="4942612"/>
                <a:ext cx="11881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Extraction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50C7AD-8B5D-4FDB-9CB7-3B0FDF3D2359}"/>
                  </a:ext>
                </a:extLst>
              </p:cNvPr>
              <p:cNvSpPr txBox="1"/>
              <p:nvPr/>
            </p:nvSpPr>
            <p:spPr>
              <a:xfrm>
                <a:off x="5758391" y="4827503"/>
                <a:ext cx="1156086" cy="338554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Time (</a:t>
                </a:r>
                <a:r>
                  <a:rPr lang="en-US" sz="1600" b="1" dirty="0" err="1"/>
                  <a:t>ms</a:t>
                </a:r>
                <a:r>
                  <a:rPr lang="en-US" sz="1600" b="1" dirty="0"/>
                  <a:t>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091034-0A0D-48B6-BFEF-3B0B282D21EB}"/>
                  </a:ext>
                </a:extLst>
              </p:cNvPr>
              <p:cNvSpPr txBox="1"/>
              <p:nvPr/>
            </p:nvSpPr>
            <p:spPr>
              <a:xfrm rot="16200000">
                <a:off x="3034488" y="3057058"/>
                <a:ext cx="2010487" cy="338554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Magnet voltage (V)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8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of the simulation provided by an experiment -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83825" y="811280"/>
          <a:ext cx="3067290" cy="2347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5" y="811280"/>
                        <a:ext cx="3067290" cy="2347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913572" y="811279"/>
          <a:ext cx="3096489" cy="2369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3572" y="811279"/>
                        <a:ext cx="3096489" cy="2369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992437" y="869299"/>
          <a:ext cx="3230396" cy="2471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92437" y="869299"/>
                        <a:ext cx="3230396" cy="2471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0" y="3346992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Graph" r:id="rId9" imgW="3920760" imgH="3000960" progId="Origin50.Graph">
                  <p:embed/>
                </p:oleObj>
              </mc:Choice>
              <mc:Fallback>
                <p:oleObj name="Graph" r:id="rId9" imgW="3920760" imgH="3000960" progId="Origin50.Grap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3346992"/>
                        <a:ext cx="3921125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58643" y="3826631"/>
            <a:ext cx="37941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V9 </a:t>
            </a:r>
            <a:r>
              <a:rPr lang="mr-IN" sz="1800" b="1" dirty="0"/>
              <a:t>–</a:t>
            </a:r>
            <a:r>
              <a:rPr lang="en-US" sz="1800" b="1" dirty="0"/>
              <a:t> </a:t>
            </a:r>
            <a:r>
              <a:rPr lang="en-US" sz="1800" b="1" i="1" dirty="0"/>
              <a:t>I</a:t>
            </a:r>
            <a:r>
              <a:rPr lang="en-US" sz="1800" b="1" baseline="-25000" dirty="0"/>
              <a:t>c</a:t>
            </a:r>
            <a:r>
              <a:rPr lang="en-US" sz="1800" b="1" dirty="0"/>
              <a:t> </a:t>
            </a:r>
            <a:r>
              <a:rPr lang="mr-IN" sz="1800" b="1" dirty="0"/>
              <a:t>–</a:t>
            </a:r>
            <a:r>
              <a:rPr lang="en-US" sz="1800" b="1" dirty="0"/>
              <a:t> 464 A, n-value=51;</a:t>
            </a:r>
          </a:p>
          <a:p>
            <a:r>
              <a:rPr lang="en-US" sz="1800" b="1" dirty="0"/>
              <a:t>V8- </a:t>
            </a:r>
            <a:r>
              <a:rPr lang="en-US" sz="1800" b="1" i="1" dirty="0"/>
              <a:t>I</a:t>
            </a:r>
            <a:r>
              <a:rPr lang="en-US" sz="1800" b="1" baseline="-25000" dirty="0"/>
              <a:t>c</a:t>
            </a:r>
            <a:r>
              <a:rPr lang="en-US" sz="1800" b="1" dirty="0"/>
              <a:t> </a:t>
            </a:r>
            <a:r>
              <a:rPr lang="mr-IN" sz="1800" b="1" dirty="0"/>
              <a:t>–</a:t>
            </a:r>
            <a:r>
              <a:rPr lang="en-US" sz="1800" b="1" dirty="0"/>
              <a:t> 490 A, n-value=43;</a:t>
            </a:r>
          </a:p>
          <a:p>
            <a:r>
              <a:rPr lang="en-US" sz="1800" b="1" dirty="0"/>
              <a:t>V2- </a:t>
            </a:r>
            <a:r>
              <a:rPr lang="en-US" sz="1800" b="1" i="1" dirty="0"/>
              <a:t>I</a:t>
            </a:r>
            <a:r>
              <a:rPr lang="en-US" sz="1800" b="1" baseline="-25000" dirty="0"/>
              <a:t>c</a:t>
            </a:r>
            <a:r>
              <a:rPr lang="en-US" sz="1800" b="1" dirty="0"/>
              <a:t>-486 A, n-value = 50;</a:t>
            </a:r>
          </a:p>
          <a:p>
            <a:r>
              <a:rPr lang="en-US" sz="1800" b="1" dirty="0"/>
              <a:t>Other sections all with </a:t>
            </a:r>
            <a:r>
              <a:rPr lang="en-US" sz="1800" b="1" i="1" dirty="0"/>
              <a:t>I</a:t>
            </a:r>
            <a:r>
              <a:rPr lang="en-US" sz="1800" b="1" baseline="-25000" dirty="0"/>
              <a:t>c</a:t>
            </a:r>
            <a:r>
              <a:rPr lang="en-US" sz="1800" b="1" dirty="0"/>
              <a:t> &gt; 490 A.</a:t>
            </a:r>
          </a:p>
          <a:p>
            <a:r>
              <a:rPr lang="en-US" sz="1800" b="1" dirty="0"/>
              <a:t>@4.2 K and 15 T.</a:t>
            </a:r>
          </a:p>
        </p:txBody>
      </p:sp>
      <p:pic>
        <p:nvPicPr>
          <p:cNvPr id="10" name="Content Placeholder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8" b="24225"/>
          <a:stretch/>
        </p:blipFill>
        <p:spPr>
          <a:xfrm>
            <a:off x="9768020" y="3524057"/>
            <a:ext cx="1994706" cy="75181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3F5516F-ED74-4644-9B3D-B2AD379898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1"/>
          <a:stretch/>
        </p:blipFill>
        <p:spPr>
          <a:xfrm>
            <a:off x="9484496" y="1018400"/>
            <a:ext cx="2465138" cy="21589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60562" y="6372028"/>
            <a:ext cx="4764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Xijie</a:t>
            </a:r>
            <a:r>
              <a:rPr lang="en-US" sz="1000" dirty="0">
                <a:solidFill>
                  <a:schemeClr val="bg1"/>
                </a:solidFill>
              </a:rPr>
              <a:t> Luo from Kyoto Uni. contributed to this measurement. Support partially from </a:t>
            </a:r>
          </a:p>
          <a:p>
            <a:r>
              <a:rPr lang="en-US" sz="1000" dirty="0">
                <a:solidFill>
                  <a:schemeClr val="bg1"/>
                </a:solidFill>
              </a:rPr>
              <a:t>the US-Japan HEP collaboration.</a:t>
            </a:r>
          </a:p>
        </p:txBody>
      </p:sp>
    </p:spTree>
    <p:extLst>
      <p:ext uri="{BB962C8B-B14F-4D97-AF65-F5344CB8AC3E}">
        <p14:creationId xmlns:p14="http://schemas.microsoft.com/office/powerpoint/2010/main" val="151178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4AAD9-E758-10D4-3D4B-2CAE69DB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back at this question and add a bit statistics 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7A61C-9F9B-60F5-A2E2-4C6547CB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21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63F38D9-E6A9-0413-5990-FF13D2CE2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191" y="1020724"/>
            <a:ext cx="4536035" cy="2264735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281927" y="3550651"/>
            <a:ext cx="1438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649" indent="-571649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 (Monte-Carlo Simulation, 1000 runs for each sample and operation conditions)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123"/>
              <p:cNvSpPr txBox="1"/>
              <p:nvPr/>
            </p:nvSpPr>
            <p:spPr>
              <a:xfrm>
                <a:off x="671484" y="3967175"/>
                <a:ext cx="4049442" cy="970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80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e>
                      </m:d>
                      <m:r>
                        <a:rPr lang="en-US" altLang="ja-JP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ja-JP" altLang="en-US" sz="1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8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a:rPr lang="en-US" altLang="ja-JP" sz="180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1800">
                                      <a:latin typeface="Cambria Math" panose="02040503050406030204" pitchFamily="18" charset="0"/>
                                    </a:rPr>
                                    <m:t>dev</m:t>
                                  </m:r>
                                </m:sub>
                                <m:sup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en-US" altLang="ja-JP" sz="18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⁡−</m:t>
                          </m:r>
                          <m:f>
                            <m:f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8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180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sub>
                                      </m:sSub>
                                      <m:r>
                                        <a:rPr lang="en-US" altLang="ja-JP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8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180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  <m:r>
                                            <a:rPr lang="en-US" altLang="ja-JP" sz="1800">
                                              <a:latin typeface="Cambria Math" panose="02040503050406030204" pitchFamily="18" charset="0"/>
                                            </a:rPr>
                                            <m:t>_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1800">
                                              <a:latin typeface="Cambria Math" panose="02040503050406030204" pitchFamily="18" charset="0"/>
                                            </a:rPr>
                                            <m:t>aver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8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a:rPr lang="en-US" altLang="ja-JP" sz="180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1800">
                                      <a:latin typeface="Cambria Math" panose="02040503050406030204" pitchFamily="18" charset="0"/>
                                    </a:rPr>
                                    <m:t>dev</m:t>
                                  </m:r>
                                </m:sub>
                                <m:sup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1800" dirty="0"/>
              </a:p>
            </p:txBody>
          </p:sp>
        </mc:Choice>
        <mc:Fallback xmlns="">
          <p:sp>
            <p:nvSpPr>
              <p:cNvPr id="7" name="テキスト ボックス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84" y="3967175"/>
                <a:ext cx="4049442" cy="9708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124"/>
              <p:cNvSpPr txBox="1"/>
              <p:nvPr/>
            </p:nvSpPr>
            <p:spPr>
              <a:xfrm>
                <a:off x="809750" y="4891394"/>
                <a:ext cx="3816494" cy="900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ja-JP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ja-JP" altLang="en-US" sz="1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800">
                                      <a:latin typeface="Cambria Math" panose="02040503050406030204" pitchFamily="18" charset="0"/>
                                    </a:rPr>
                                    <m:t>dev</m:t>
                                  </m:r>
                                </m:sub>
                                <m:sup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en-US" altLang="ja-JP" sz="18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⁡−</m:t>
                          </m:r>
                          <m:f>
                            <m:f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8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180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sub>
                                      </m:sSub>
                                      <m:r>
                                        <a:rPr lang="en-US" altLang="ja-JP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1800">
                                              <a:latin typeface="Cambria Math" panose="02040503050406030204" pitchFamily="18" charset="0"/>
                                            </a:rPr>
                                            <m:t>aver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800">
                                      <a:latin typeface="Cambria Math" panose="02040503050406030204" pitchFamily="18" charset="0"/>
                                    </a:rPr>
                                    <m:t>dev</m:t>
                                  </m:r>
                                </m:sub>
                                <m:sup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1800" dirty="0"/>
              </a:p>
            </p:txBody>
          </p:sp>
        </mc:Choice>
        <mc:Fallback xmlns="">
          <p:sp>
            <p:nvSpPr>
              <p:cNvPr id="8" name="テキスト ボックス 1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50" y="4891394"/>
                <a:ext cx="3816494" cy="9003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18" y="4300069"/>
            <a:ext cx="2277554" cy="1182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109"/>
              <p:cNvSpPr txBox="1"/>
              <p:nvPr/>
            </p:nvSpPr>
            <p:spPr>
              <a:xfrm>
                <a:off x="8321281" y="4027642"/>
                <a:ext cx="18107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800">
                              <a:latin typeface="Cambria Math" panose="02040503050406030204" pitchFamily="18" charset="0"/>
                            </a:rPr>
                            <m:t>Cu</m:t>
                          </m:r>
                        </m:sub>
                      </m:sSub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800" i="0">
                                  <a:latin typeface="Cambria Math" panose="02040503050406030204" pitchFamily="18" charset="0"/>
                                </a:rPr>
                                <m:t>Cu</m:t>
                              </m:r>
                            </m:sub>
                          </m:sSub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𝑤</m:t>
                          </m:r>
                          <m:sSub>
                            <m:sSub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800" i="0">
                                  <a:latin typeface="Cambria Math" panose="02040503050406030204" pitchFamily="18" charset="0"/>
                                </a:rPr>
                                <m:t>Cu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1800" dirty="0"/>
              </a:p>
            </p:txBody>
          </p:sp>
        </mc:Choice>
        <mc:Fallback xmlns="">
          <p:sp>
            <p:nvSpPr>
              <p:cNvPr id="10" name="テキスト ボックス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281" y="4027642"/>
                <a:ext cx="181075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020" t="-173333" r="-11785" b="-25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13"/>
              <p:cNvSpPr txBox="1"/>
              <p:nvPr/>
            </p:nvSpPr>
            <p:spPr>
              <a:xfrm>
                <a:off x="8151372" y="4614395"/>
                <a:ext cx="22922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800">
                              <a:latin typeface="Cambria Math" panose="02040503050406030204" pitchFamily="18" charset="0"/>
                            </a:rPr>
                            <m:t>sc</m:t>
                          </m:r>
                        </m:sub>
                      </m:sSub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altLang="ja-JP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ja-JP" sz="1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1800" b="0" i="0" smtClean="0">
                                              <a:latin typeface="Cambria Math" panose="02040503050406030204" pitchFamily="18" charset="0"/>
                                            </a:rPr>
                                            <m:t>sc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ja-JP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8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1800" i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ja-JP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800" b="0" i="0" smtClean="0"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1800" dirty="0"/>
              </a:p>
            </p:txBody>
          </p:sp>
        </mc:Choice>
        <mc:Fallback xmlns="">
          <p:sp>
            <p:nvSpPr>
              <p:cNvPr id="11" name="テキスト ボックス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372" y="4614395"/>
                <a:ext cx="2292231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596" t="-173333" r="-19415" b="-25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8"/>
              <p:cNvSpPr txBox="1"/>
              <p:nvPr/>
            </p:nvSpPr>
            <p:spPr>
              <a:xfrm>
                <a:off x="7811556" y="5151296"/>
                <a:ext cx="3090654" cy="8690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ja-JP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ja-JP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sz="18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p>
                            <m:sSup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ja-JP" sz="1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𝑐𝑜𝑜𝑙𝑖𝑛𝑔</m:t>
                          </m:r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altLang="ja-JP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18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</a:rPr>
                            <m:t>𝐶𝑑𝑇</m:t>
                          </m:r>
                        </m:e>
                      </m:nary>
                    </m:oMath>
                  </m:oMathPara>
                </a14:m>
                <a:endParaRPr kumimoji="1" lang="ja-JP" altLang="en-US" sz="1800" dirty="0"/>
              </a:p>
            </p:txBody>
          </p:sp>
        </mc:Choice>
        <mc:Fallback xmlns="">
          <p:sp>
            <p:nvSpPr>
              <p:cNvPr id="12" name="テキスト ボックス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556" y="5151296"/>
                <a:ext cx="3090654" cy="8690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5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18" y="998506"/>
            <a:ext cx="2504953" cy="2504953"/>
          </a:xfrm>
        </p:spPr>
      </p:pic>
    </p:spTree>
    <p:extLst>
      <p:ext uri="{BB962C8B-B14F-4D97-AF65-F5344CB8AC3E}">
        <p14:creationId xmlns:p14="http://schemas.microsoft.com/office/powerpoint/2010/main" val="694374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Monte Carlo experiment: </a:t>
            </a:r>
            <a:br>
              <a:rPr lang="en-US" dirty="0"/>
            </a:br>
            <a:r>
              <a:rPr lang="en-US" dirty="0"/>
              <a:t> Screening and sensitivity analysis that shows the effect of n-value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6" y="2248789"/>
            <a:ext cx="5250995" cy="284533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270C705-E570-FE47-95D1-1B07DDFC66C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4063" y="1014380"/>
          <a:ext cx="8665210" cy="522288"/>
        </p:xfrm>
        <a:graphic>
          <a:graphicData uri="http://schemas.openxmlformats.org/drawingml/2006/table">
            <a:tbl>
              <a:tblPr firstRow="1" firstCol="1" bandRow="1"/>
              <a:tblGrid>
                <a:gridCol w="1179766">
                  <a:extLst>
                    <a:ext uri="{9D8B030D-6E8A-4147-A177-3AD203B41FA5}">
                      <a16:colId xmlns:a16="http://schemas.microsoft.com/office/drawing/2014/main" val="1423698233"/>
                    </a:ext>
                  </a:extLst>
                </a:gridCol>
                <a:gridCol w="1306732">
                  <a:extLst>
                    <a:ext uri="{9D8B030D-6E8A-4147-A177-3AD203B41FA5}">
                      <a16:colId xmlns:a16="http://schemas.microsoft.com/office/drawing/2014/main" val="1598683503"/>
                    </a:ext>
                  </a:extLst>
                </a:gridCol>
                <a:gridCol w="1218690">
                  <a:extLst>
                    <a:ext uri="{9D8B030D-6E8A-4147-A177-3AD203B41FA5}">
                      <a16:colId xmlns:a16="http://schemas.microsoft.com/office/drawing/2014/main" val="960497856"/>
                    </a:ext>
                  </a:extLst>
                </a:gridCol>
                <a:gridCol w="1306732">
                  <a:extLst>
                    <a:ext uri="{9D8B030D-6E8A-4147-A177-3AD203B41FA5}">
                      <a16:colId xmlns:a16="http://schemas.microsoft.com/office/drawing/2014/main" val="2023260426"/>
                    </a:ext>
                  </a:extLst>
                </a:gridCol>
                <a:gridCol w="1265955">
                  <a:extLst>
                    <a:ext uri="{9D8B030D-6E8A-4147-A177-3AD203B41FA5}">
                      <a16:colId xmlns:a16="http://schemas.microsoft.com/office/drawing/2014/main" val="3205653210"/>
                    </a:ext>
                  </a:extLst>
                </a:gridCol>
                <a:gridCol w="1094504">
                  <a:extLst>
                    <a:ext uri="{9D8B030D-6E8A-4147-A177-3AD203B41FA5}">
                      <a16:colId xmlns:a16="http://schemas.microsoft.com/office/drawing/2014/main" val="4006327154"/>
                    </a:ext>
                  </a:extLst>
                </a:gridCol>
                <a:gridCol w="1292831">
                  <a:extLst>
                    <a:ext uri="{9D8B030D-6E8A-4147-A177-3AD203B41FA5}">
                      <a16:colId xmlns:a16="http://schemas.microsoft.com/office/drawing/2014/main" val="38934665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100" baseline="-25000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Variation in</a:t>
                      </a:r>
                      <a:r>
                        <a:rPr lang="en-US" sz="1100" i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i="1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100" baseline="-25000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n-value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Variation in n-value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No. of Section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0670" algn="l"/>
                        </a:tabLs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Length of a section (cm)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Cooling 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(kW/m</a:t>
                      </a:r>
                      <a:r>
                        <a:rPr lang="en-US" sz="1100" baseline="300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174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50 (left); 10 (right)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8280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46" y="2188461"/>
            <a:ext cx="5450691" cy="2953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078" y="2564970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Ave n-value = 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1396" y="2564969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Ave n-value = 10</a:t>
            </a:r>
          </a:p>
        </p:txBody>
      </p:sp>
    </p:spTree>
    <p:extLst>
      <p:ext uri="{BB962C8B-B14F-4D97-AF65-F5344CB8AC3E}">
        <p14:creationId xmlns:p14="http://schemas.microsoft.com/office/powerpoint/2010/main" val="2303816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335B-FAD0-AB40-A9F0-13DF0883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5A42D-9338-B868-9719-DA23B5549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Before entering into a thermal-runaway quench, HTS magnets/conductors have small but detectable voltages that last multiple even tens of seconds. </a:t>
            </a:r>
          </a:p>
          <a:p>
            <a:endParaRPr lang="en-US" b="1" dirty="0"/>
          </a:p>
          <a:p>
            <a:r>
              <a:rPr lang="en-US" b="1" dirty="0"/>
              <a:t>They provide an opportunity with quench detection and perhaps even prevention.</a:t>
            </a:r>
          </a:p>
          <a:p>
            <a:pPr lvl="1"/>
            <a:r>
              <a:rPr lang="en-US" b="1" dirty="0"/>
              <a:t>Such opportunity rarely exists for LTS magnets. </a:t>
            </a:r>
          </a:p>
          <a:p>
            <a:endParaRPr lang="en-US" b="1" dirty="0"/>
          </a:p>
          <a:p>
            <a:r>
              <a:rPr lang="en-US" b="1" dirty="0"/>
              <a:t>Missing this opportunity comes with a high cost: The margin of safety for quench protection drops to nearly zero, especially for large HTS magnets.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FC92-7EF4-CFC2-0CE4-841F22D9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75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 the same perspective with another angle – the short sample limit of your HTS magnets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1" y="1615849"/>
            <a:ext cx="5486767" cy="42053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18950" y="1106255"/>
            <a:ext cx="952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schematics for determining </a:t>
            </a:r>
            <a:r>
              <a:rPr lang="en-US" b="1" dirty="0">
                <a:solidFill>
                  <a:srgbClr val="0000FF"/>
                </a:solidFill>
              </a:rPr>
              <a:t>short sample limit (quench current) </a:t>
            </a:r>
            <a:r>
              <a:rPr lang="en-US" b="1" dirty="0"/>
              <a:t>for a superconducting magnet.</a:t>
            </a:r>
          </a:p>
          <a:p>
            <a:pPr algn="ctr"/>
            <a:r>
              <a:rPr lang="en-US" b="1" dirty="0"/>
              <a:t>Now it </a:t>
            </a:r>
            <a:r>
              <a:rPr lang="en-US" b="1" dirty="0">
                <a:solidFill>
                  <a:srgbClr val="0000FF"/>
                </a:solidFill>
              </a:rPr>
              <a:t>comes with an uncertainty band for HTS magnet</a:t>
            </a:r>
            <a:r>
              <a:rPr lang="en-US" b="1" dirty="0"/>
              <a:t>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523246" y="2684612"/>
                <a:ext cx="4718572" cy="1427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The quench current of your HTS magnet doesn’t come with an absolute value like LTS magnets. </a:t>
                </a:r>
              </a:p>
              <a:p>
                <a:endParaRPr lang="en-US" b="1" dirty="0"/>
              </a:p>
              <a:p>
                <a:r>
                  <a:rPr lang="en-US" b="1" dirty="0"/>
                  <a:t>It is modulated by </a:t>
                </a:r>
                <a:r>
                  <a:rPr lang="en-US" b="1" i="1" dirty="0"/>
                  <a:t>I</a:t>
                </a:r>
                <a:r>
                  <a:rPr lang="en-US" b="1" baseline="-25000" dirty="0"/>
                  <a:t>c</a:t>
                </a:r>
                <a:r>
                  <a:rPr lang="en-US" b="1" dirty="0"/>
                  <a:t> distribution, primarily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sSub>
                          <m:sSub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𝒅𝒆𝒗</m:t>
                            </m:r>
                          </m:sub>
                        </m:sSub>
                      </m:sub>
                      <m:sup/>
                    </m:sSubSup>
                  </m:oMath>
                </a14:m>
                <a:r>
                  <a:rPr lang="en-US" b="1" dirty="0"/>
                  <a:t>, cooling and operating temperature, and </a:t>
                </a:r>
                <a:r>
                  <a:rPr lang="en-US" b="1" i="1" dirty="0"/>
                  <a:t>n</a:t>
                </a:r>
                <a:r>
                  <a:rPr lang="en-US" b="1" dirty="0"/>
                  <a:t>-value, and comes with an uncertainty band. 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246" y="2684612"/>
                <a:ext cx="4718572" cy="1427763"/>
              </a:xfrm>
              <a:prstGeom prst="rect">
                <a:avLst/>
              </a:prstGeom>
              <a:blipFill rotWithShape="0">
                <a:blip r:embed="rId4"/>
                <a:stretch>
                  <a:fillRect l="-388" t="-426" b="-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3946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magnets – can you guess which coil quenched?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67" y="3860148"/>
            <a:ext cx="4031237" cy="24530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67" y="1550901"/>
            <a:ext cx="3959614" cy="2309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8C2922-28DE-13F4-9994-3DC963356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449" y="1764474"/>
            <a:ext cx="3228807" cy="2918344"/>
          </a:xfrm>
          <a:prstGeom prst="rect">
            <a:avLst/>
          </a:prstGeom>
        </p:spPr>
      </p:pic>
      <p:sp>
        <p:nvSpPr>
          <p:cNvPr id="8" name="object 177">
            <a:extLst>
              <a:ext uri="{FF2B5EF4-FFF2-40B4-BE49-F238E27FC236}">
                <a16:creationId xmlns:a16="http://schemas.microsoft.com/office/drawing/2014/main" id="{339E402D-8FB0-24D9-77B5-564F425D023C}"/>
              </a:ext>
            </a:extLst>
          </p:cNvPr>
          <p:cNvSpPr/>
          <p:nvPr/>
        </p:nvSpPr>
        <p:spPr>
          <a:xfrm>
            <a:off x="299273" y="1771805"/>
            <a:ext cx="264795" cy="40005"/>
          </a:xfrm>
          <a:custGeom>
            <a:avLst/>
            <a:gdLst/>
            <a:ahLst/>
            <a:cxnLst/>
            <a:rect l="l" t="t" r="r" b="b"/>
            <a:pathLst>
              <a:path w="264795" h="40004">
                <a:moveTo>
                  <a:pt x="0" y="39725"/>
                </a:moveTo>
                <a:lnTo>
                  <a:pt x="2071" y="24764"/>
                </a:lnTo>
                <a:lnTo>
                  <a:pt x="8730" y="12291"/>
                </a:lnTo>
                <a:lnTo>
                  <a:pt x="18961" y="3604"/>
                </a:lnTo>
                <a:lnTo>
                  <a:pt x="31748" y="0"/>
                </a:lnTo>
                <a:lnTo>
                  <a:pt x="44746" y="2414"/>
                </a:lnTo>
                <a:lnTo>
                  <a:pt x="55548" y="10129"/>
                </a:lnTo>
                <a:lnTo>
                  <a:pt x="63040" y="21964"/>
                </a:lnTo>
                <a:lnTo>
                  <a:pt x="66111" y="36734"/>
                </a:lnTo>
                <a:lnTo>
                  <a:pt x="66204" y="37669"/>
                </a:lnTo>
                <a:lnTo>
                  <a:pt x="66204" y="38697"/>
                </a:lnTo>
                <a:lnTo>
                  <a:pt x="66111" y="39725"/>
                </a:lnTo>
                <a:lnTo>
                  <a:pt x="68237" y="24764"/>
                </a:lnTo>
                <a:lnTo>
                  <a:pt x="74924" y="12291"/>
                </a:lnTo>
                <a:lnTo>
                  <a:pt x="85165" y="3604"/>
                </a:lnTo>
                <a:lnTo>
                  <a:pt x="97953" y="0"/>
                </a:lnTo>
                <a:lnTo>
                  <a:pt x="110899" y="2414"/>
                </a:lnTo>
                <a:lnTo>
                  <a:pt x="121683" y="10129"/>
                </a:lnTo>
                <a:lnTo>
                  <a:pt x="129192" y="21964"/>
                </a:lnTo>
                <a:lnTo>
                  <a:pt x="132316" y="36734"/>
                </a:lnTo>
                <a:lnTo>
                  <a:pt x="132409" y="37669"/>
                </a:lnTo>
                <a:lnTo>
                  <a:pt x="132409" y="38697"/>
                </a:lnTo>
                <a:lnTo>
                  <a:pt x="132316" y="39725"/>
                </a:lnTo>
                <a:lnTo>
                  <a:pt x="134401" y="24764"/>
                </a:lnTo>
                <a:lnTo>
                  <a:pt x="141082" y="12291"/>
                </a:lnTo>
                <a:lnTo>
                  <a:pt x="151317" y="3604"/>
                </a:lnTo>
                <a:lnTo>
                  <a:pt x="164065" y="0"/>
                </a:lnTo>
                <a:lnTo>
                  <a:pt x="177064" y="2414"/>
                </a:lnTo>
                <a:lnTo>
                  <a:pt x="187876" y="10129"/>
                </a:lnTo>
                <a:lnTo>
                  <a:pt x="195396" y="21964"/>
                </a:lnTo>
                <a:lnTo>
                  <a:pt x="198521" y="36734"/>
                </a:lnTo>
                <a:lnTo>
                  <a:pt x="198521" y="37669"/>
                </a:lnTo>
                <a:lnTo>
                  <a:pt x="198521" y="38697"/>
                </a:lnTo>
                <a:lnTo>
                  <a:pt x="198521" y="39725"/>
                </a:lnTo>
                <a:lnTo>
                  <a:pt x="200593" y="24764"/>
                </a:lnTo>
                <a:lnTo>
                  <a:pt x="207252" y="12291"/>
                </a:lnTo>
                <a:lnTo>
                  <a:pt x="217483" y="3604"/>
                </a:lnTo>
                <a:lnTo>
                  <a:pt x="230269" y="0"/>
                </a:lnTo>
                <a:lnTo>
                  <a:pt x="243268" y="2414"/>
                </a:lnTo>
                <a:lnTo>
                  <a:pt x="254069" y="10129"/>
                </a:lnTo>
                <a:lnTo>
                  <a:pt x="261561" y="21964"/>
                </a:lnTo>
                <a:lnTo>
                  <a:pt x="264633" y="36734"/>
                </a:lnTo>
                <a:lnTo>
                  <a:pt x="264726" y="37669"/>
                </a:lnTo>
                <a:lnTo>
                  <a:pt x="264726" y="38697"/>
                </a:lnTo>
                <a:lnTo>
                  <a:pt x="264633" y="39725"/>
                </a:lnTo>
              </a:path>
            </a:pathLst>
          </a:custGeom>
          <a:ln w="112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8">
            <a:extLst>
              <a:ext uri="{FF2B5EF4-FFF2-40B4-BE49-F238E27FC236}">
                <a16:creationId xmlns:a16="http://schemas.microsoft.com/office/drawing/2014/main" id="{5EBBE43A-6994-FDBD-59F2-B4D37E7E3C1E}"/>
              </a:ext>
            </a:extLst>
          </p:cNvPr>
          <p:cNvSpPr/>
          <p:nvPr/>
        </p:nvSpPr>
        <p:spPr>
          <a:xfrm>
            <a:off x="299272" y="1811530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544"/>
                </a:lnTo>
              </a:path>
            </a:pathLst>
          </a:custGeom>
          <a:ln w="112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80">
            <a:extLst>
              <a:ext uri="{FF2B5EF4-FFF2-40B4-BE49-F238E27FC236}">
                <a16:creationId xmlns:a16="http://schemas.microsoft.com/office/drawing/2014/main" id="{68BC33BC-58E3-F999-7101-EE562222FEE1}"/>
              </a:ext>
            </a:extLst>
          </p:cNvPr>
          <p:cNvSpPr/>
          <p:nvPr/>
        </p:nvSpPr>
        <p:spPr>
          <a:xfrm>
            <a:off x="563907" y="1771805"/>
            <a:ext cx="264795" cy="40005"/>
          </a:xfrm>
          <a:custGeom>
            <a:avLst/>
            <a:gdLst/>
            <a:ahLst/>
            <a:cxnLst/>
            <a:rect l="l" t="t" r="r" b="b"/>
            <a:pathLst>
              <a:path w="264795" h="40004">
                <a:moveTo>
                  <a:pt x="0" y="39725"/>
                </a:moveTo>
                <a:lnTo>
                  <a:pt x="2125" y="24764"/>
                </a:lnTo>
                <a:lnTo>
                  <a:pt x="8812" y="12291"/>
                </a:lnTo>
                <a:lnTo>
                  <a:pt x="19053" y="3604"/>
                </a:lnTo>
                <a:lnTo>
                  <a:pt x="31841" y="0"/>
                </a:lnTo>
                <a:lnTo>
                  <a:pt x="44787" y="2414"/>
                </a:lnTo>
                <a:lnTo>
                  <a:pt x="55571" y="10129"/>
                </a:lnTo>
                <a:lnTo>
                  <a:pt x="63081" y="21964"/>
                </a:lnTo>
                <a:lnTo>
                  <a:pt x="66204" y="36734"/>
                </a:lnTo>
                <a:lnTo>
                  <a:pt x="66204" y="37669"/>
                </a:lnTo>
                <a:lnTo>
                  <a:pt x="66204" y="38697"/>
                </a:lnTo>
                <a:lnTo>
                  <a:pt x="66204" y="39725"/>
                </a:lnTo>
                <a:lnTo>
                  <a:pt x="68289" y="24764"/>
                </a:lnTo>
                <a:lnTo>
                  <a:pt x="74970" y="12291"/>
                </a:lnTo>
                <a:lnTo>
                  <a:pt x="85205" y="3604"/>
                </a:lnTo>
                <a:lnTo>
                  <a:pt x="97953" y="0"/>
                </a:lnTo>
                <a:lnTo>
                  <a:pt x="110953" y="2414"/>
                </a:lnTo>
                <a:lnTo>
                  <a:pt x="121764" y="10129"/>
                </a:lnTo>
                <a:lnTo>
                  <a:pt x="129284" y="21964"/>
                </a:lnTo>
                <a:lnTo>
                  <a:pt x="132409" y="36734"/>
                </a:lnTo>
                <a:lnTo>
                  <a:pt x="132409" y="37669"/>
                </a:lnTo>
                <a:lnTo>
                  <a:pt x="132409" y="38697"/>
                </a:lnTo>
                <a:lnTo>
                  <a:pt x="132409" y="39725"/>
                </a:lnTo>
                <a:lnTo>
                  <a:pt x="134481" y="24764"/>
                </a:lnTo>
                <a:lnTo>
                  <a:pt x="141140" y="12291"/>
                </a:lnTo>
                <a:lnTo>
                  <a:pt x="151371" y="3604"/>
                </a:lnTo>
                <a:lnTo>
                  <a:pt x="164158" y="0"/>
                </a:lnTo>
                <a:lnTo>
                  <a:pt x="177156" y="2414"/>
                </a:lnTo>
                <a:lnTo>
                  <a:pt x="187958" y="10129"/>
                </a:lnTo>
                <a:lnTo>
                  <a:pt x="195450" y="21964"/>
                </a:lnTo>
                <a:lnTo>
                  <a:pt x="198521" y="36734"/>
                </a:lnTo>
                <a:lnTo>
                  <a:pt x="198614" y="37669"/>
                </a:lnTo>
                <a:lnTo>
                  <a:pt x="198614" y="38697"/>
                </a:lnTo>
                <a:lnTo>
                  <a:pt x="198521" y="39725"/>
                </a:lnTo>
                <a:lnTo>
                  <a:pt x="200647" y="24764"/>
                </a:lnTo>
                <a:lnTo>
                  <a:pt x="207334" y="12291"/>
                </a:lnTo>
                <a:lnTo>
                  <a:pt x="217574" y="3604"/>
                </a:lnTo>
                <a:lnTo>
                  <a:pt x="230363" y="0"/>
                </a:lnTo>
                <a:lnTo>
                  <a:pt x="243309" y="2414"/>
                </a:lnTo>
                <a:lnTo>
                  <a:pt x="254093" y="10129"/>
                </a:lnTo>
                <a:lnTo>
                  <a:pt x="261602" y="21964"/>
                </a:lnTo>
                <a:lnTo>
                  <a:pt x="264726" y="36734"/>
                </a:lnTo>
                <a:lnTo>
                  <a:pt x="264726" y="37669"/>
                </a:lnTo>
                <a:lnTo>
                  <a:pt x="264726" y="38697"/>
                </a:lnTo>
                <a:lnTo>
                  <a:pt x="264726" y="39725"/>
                </a:lnTo>
              </a:path>
            </a:pathLst>
          </a:custGeom>
          <a:ln w="112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83">
            <a:extLst>
              <a:ext uri="{FF2B5EF4-FFF2-40B4-BE49-F238E27FC236}">
                <a16:creationId xmlns:a16="http://schemas.microsoft.com/office/drawing/2014/main" id="{D75726D3-0EC8-C2FA-C79F-E31F5846032A}"/>
              </a:ext>
            </a:extLst>
          </p:cNvPr>
          <p:cNvSpPr/>
          <p:nvPr/>
        </p:nvSpPr>
        <p:spPr>
          <a:xfrm>
            <a:off x="828633" y="1771805"/>
            <a:ext cx="264795" cy="40005"/>
          </a:xfrm>
          <a:custGeom>
            <a:avLst/>
            <a:gdLst/>
            <a:ahLst/>
            <a:cxnLst/>
            <a:rect l="l" t="t" r="r" b="b"/>
            <a:pathLst>
              <a:path w="264795" h="40004">
                <a:moveTo>
                  <a:pt x="0" y="39725"/>
                </a:moveTo>
                <a:lnTo>
                  <a:pt x="2084" y="24764"/>
                </a:lnTo>
                <a:lnTo>
                  <a:pt x="8765" y="12291"/>
                </a:lnTo>
                <a:lnTo>
                  <a:pt x="19000" y="3604"/>
                </a:lnTo>
                <a:lnTo>
                  <a:pt x="31748" y="0"/>
                </a:lnTo>
                <a:lnTo>
                  <a:pt x="44748" y="2414"/>
                </a:lnTo>
                <a:lnTo>
                  <a:pt x="55559" y="10129"/>
                </a:lnTo>
                <a:lnTo>
                  <a:pt x="63079" y="21964"/>
                </a:lnTo>
                <a:lnTo>
                  <a:pt x="66204" y="36734"/>
                </a:lnTo>
                <a:lnTo>
                  <a:pt x="66204" y="37669"/>
                </a:lnTo>
                <a:lnTo>
                  <a:pt x="66204" y="38697"/>
                </a:lnTo>
                <a:lnTo>
                  <a:pt x="66204" y="39725"/>
                </a:lnTo>
                <a:lnTo>
                  <a:pt x="68276" y="24764"/>
                </a:lnTo>
                <a:lnTo>
                  <a:pt x="74935" y="12291"/>
                </a:lnTo>
                <a:lnTo>
                  <a:pt x="85166" y="3604"/>
                </a:lnTo>
                <a:lnTo>
                  <a:pt x="97953" y="0"/>
                </a:lnTo>
                <a:lnTo>
                  <a:pt x="110951" y="2414"/>
                </a:lnTo>
                <a:lnTo>
                  <a:pt x="121753" y="10129"/>
                </a:lnTo>
                <a:lnTo>
                  <a:pt x="129245" y="21964"/>
                </a:lnTo>
                <a:lnTo>
                  <a:pt x="132316" y="36734"/>
                </a:lnTo>
                <a:lnTo>
                  <a:pt x="132409" y="37669"/>
                </a:lnTo>
                <a:lnTo>
                  <a:pt x="132409" y="38697"/>
                </a:lnTo>
                <a:lnTo>
                  <a:pt x="132316" y="39725"/>
                </a:lnTo>
                <a:lnTo>
                  <a:pt x="134442" y="24764"/>
                </a:lnTo>
                <a:lnTo>
                  <a:pt x="141129" y="12291"/>
                </a:lnTo>
                <a:lnTo>
                  <a:pt x="151370" y="3604"/>
                </a:lnTo>
                <a:lnTo>
                  <a:pt x="164158" y="0"/>
                </a:lnTo>
                <a:lnTo>
                  <a:pt x="177104" y="2414"/>
                </a:lnTo>
                <a:lnTo>
                  <a:pt x="187888" y="10129"/>
                </a:lnTo>
                <a:lnTo>
                  <a:pt x="195397" y="21964"/>
                </a:lnTo>
                <a:lnTo>
                  <a:pt x="198521" y="36734"/>
                </a:lnTo>
                <a:lnTo>
                  <a:pt x="198521" y="37669"/>
                </a:lnTo>
                <a:lnTo>
                  <a:pt x="198521" y="38697"/>
                </a:lnTo>
                <a:lnTo>
                  <a:pt x="198521" y="39725"/>
                </a:lnTo>
                <a:lnTo>
                  <a:pt x="200606" y="24764"/>
                </a:lnTo>
                <a:lnTo>
                  <a:pt x="207287" y="12291"/>
                </a:lnTo>
                <a:lnTo>
                  <a:pt x="217522" y="3604"/>
                </a:lnTo>
                <a:lnTo>
                  <a:pt x="230269" y="0"/>
                </a:lnTo>
                <a:lnTo>
                  <a:pt x="243269" y="2414"/>
                </a:lnTo>
                <a:lnTo>
                  <a:pt x="254081" y="10129"/>
                </a:lnTo>
                <a:lnTo>
                  <a:pt x="261601" y="21964"/>
                </a:lnTo>
                <a:lnTo>
                  <a:pt x="264726" y="36734"/>
                </a:lnTo>
                <a:lnTo>
                  <a:pt x="264726" y="37669"/>
                </a:lnTo>
                <a:lnTo>
                  <a:pt x="264726" y="38697"/>
                </a:lnTo>
                <a:lnTo>
                  <a:pt x="264726" y="39725"/>
                </a:lnTo>
              </a:path>
            </a:pathLst>
          </a:custGeom>
          <a:ln w="112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86">
            <a:extLst>
              <a:ext uri="{FF2B5EF4-FFF2-40B4-BE49-F238E27FC236}">
                <a16:creationId xmlns:a16="http://schemas.microsoft.com/office/drawing/2014/main" id="{47BA9442-D48B-E822-C717-FF79DD87FE29}"/>
              </a:ext>
            </a:extLst>
          </p:cNvPr>
          <p:cNvSpPr/>
          <p:nvPr/>
        </p:nvSpPr>
        <p:spPr>
          <a:xfrm>
            <a:off x="1093360" y="1771805"/>
            <a:ext cx="264795" cy="40005"/>
          </a:xfrm>
          <a:custGeom>
            <a:avLst/>
            <a:gdLst/>
            <a:ahLst/>
            <a:cxnLst/>
            <a:rect l="l" t="t" r="r" b="b"/>
            <a:pathLst>
              <a:path w="264795" h="40004">
                <a:moveTo>
                  <a:pt x="0" y="39725"/>
                </a:moveTo>
                <a:lnTo>
                  <a:pt x="2071" y="24764"/>
                </a:lnTo>
                <a:lnTo>
                  <a:pt x="8730" y="12291"/>
                </a:lnTo>
                <a:lnTo>
                  <a:pt x="18961" y="3604"/>
                </a:lnTo>
                <a:lnTo>
                  <a:pt x="31748" y="0"/>
                </a:lnTo>
                <a:lnTo>
                  <a:pt x="44746" y="2414"/>
                </a:lnTo>
                <a:lnTo>
                  <a:pt x="55548" y="10129"/>
                </a:lnTo>
                <a:lnTo>
                  <a:pt x="63040" y="21964"/>
                </a:lnTo>
                <a:lnTo>
                  <a:pt x="66111" y="36734"/>
                </a:lnTo>
                <a:lnTo>
                  <a:pt x="66204" y="37669"/>
                </a:lnTo>
                <a:lnTo>
                  <a:pt x="66204" y="38697"/>
                </a:lnTo>
                <a:lnTo>
                  <a:pt x="66111" y="39725"/>
                </a:lnTo>
                <a:lnTo>
                  <a:pt x="68237" y="24764"/>
                </a:lnTo>
                <a:lnTo>
                  <a:pt x="74924" y="12291"/>
                </a:lnTo>
                <a:lnTo>
                  <a:pt x="85165" y="3604"/>
                </a:lnTo>
                <a:lnTo>
                  <a:pt x="97953" y="0"/>
                </a:lnTo>
                <a:lnTo>
                  <a:pt x="110899" y="2414"/>
                </a:lnTo>
                <a:lnTo>
                  <a:pt x="121683" y="10129"/>
                </a:lnTo>
                <a:lnTo>
                  <a:pt x="129192" y="21964"/>
                </a:lnTo>
                <a:lnTo>
                  <a:pt x="132316" y="36734"/>
                </a:lnTo>
                <a:lnTo>
                  <a:pt x="132316" y="37669"/>
                </a:lnTo>
                <a:lnTo>
                  <a:pt x="132316" y="38697"/>
                </a:lnTo>
                <a:lnTo>
                  <a:pt x="132316" y="39725"/>
                </a:lnTo>
                <a:lnTo>
                  <a:pt x="134401" y="24764"/>
                </a:lnTo>
                <a:lnTo>
                  <a:pt x="141082" y="12291"/>
                </a:lnTo>
                <a:lnTo>
                  <a:pt x="151317" y="3604"/>
                </a:lnTo>
                <a:lnTo>
                  <a:pt x="164065" y="0"/>
                </a:lnTo>
                <a:lnTo>
                  <a:pt x="177064" y="2414"/>
                </a:lnTo>
                <a:lnTo>
                  <a:pt x="187876" y="10129"/>
                </a:lnTo>
                <a:lnTo>
                  <a:pt x="195396" y="21964"/>
                </a:lnTo>
                <a:lnTo>
                  <a:pt x="198521" y="36734"/>
                </a:lnTo>
                <a:lnTo>
                  <a:pt x="198521" y="37669"/>
                </a:lnTo>
                <a:lnTo>
                  <a:pt x="198521" y="38697"/>
                </a:lnTo>
                <a:lnTo>
                  <a:pt x="198521" y="39725"/>
                </a:lnTo>
                <a:lnTo>
                  <a:pt x="200593" y="24764"/>
                </a:lnTo>
                <a:lnTo>
                  <a:pt x="207252" y="12291"/>
                </a:lnTo>
                <a:lnTo>
                  <a:pt x="217483" y="3604"/>
                </a:lnTo>
                <a:lnTo>
                  <a:pt x="230269" y="0"/>
                </a:lnTo>
                <a:lnTo>
                  <a:pt x="243268" y="2414"/>
                </a:lnTo>
                <a:lnTo>
                  <a:pt x="254069" y="10129"/>
                </a:lnTo>
                <a:lnTo>
                  <a:pt x="261561" y="21964"/>
                </a:lnTo>
                <a:lnTo>
                  <a:pt x="264633" y="36734"/>
                </a:lnTo>
                <a:lnTo>
                  <a:pt x="264726" y="37669"/>
                </a:lnTo>
                <a:lnTo>
                  <a:pt x="264726" y="38697"/>
                </a:lnTo>
                <a:lnTo>
                  <a:pt x="264633" y="39725"/>
                </a:lnTo>
              </a:path>
            </a:pathLst>
          </a:custGeom>
          <a:ln w="112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89">
            <a:extLst>
              <a:ext uri="{FF2B5EF4-FFF2-40B4-BE49-F238E27FC236}">
                <a16:creationId xmlns:a16="http://schemas.microsoft.com/office/drawing/2014/main" id="{A2076D03-1F9B-972F-1118-98FF3D511A1C}"/>
              </a:ext>
            </a:extLst>
          </p:cNvPr>
          <p:cNvSpPr/>
          <p:nvPr/>
        </p:nvSpPr>
        <p:spPr>
          <a:xfrm>
            <a:off x="1357992" y="1771805"/>
            <a:ext cx="264795" cy="40005"/>
          </a:xfrm>
          <a:custGeom>
            <a:avLst/>
            <a:gdLst/>
            <a:ahLst/>
            <a:cxnLst/>
            <a:rect l="l" t="t" r="r" b="b"/>
            <a:pathLst>
              <a:path w="264795" h="40004">
                <a:moveTo>
                  <a:pt x="0" y="39725"/>
                </a:moveTo>
                <a:lnTo>
                  <a:pt x="2125" y="24764"/>
                </a:lnTo>
                <a:lnTo>
                  <a:pt x="8812" y="12291"/>
                </a:lnTo>
                <a:lnTo>
                  <a:pt x="19053" y="3604"/>
                </a:lnTo>
                <a:lnTo>
                  <a:pt x="31841" y="0"/>
                </a:lnTo>
                <a:lnTo>
                  <a:pt x="44787" y="2414"/>
                </a:lnTo>
                <a:lnTo>
                  <a:pt x="55571" y="10129"/>
                </a:lnTo>
                <a:lnTo>
                  <a:pt x="63081" y="21964"/>
                </a:lnTo>
                <a:lnTo>
                  <a:pt x="66204" y="36734"/>
                </a:lnTo>
                <a:lnTo>
                  <a:pt x="66204" y="37669"/>
                </a:lnTo>
                <a:lnTo>
                  <a:pt x="66204" y="38697"/>
                </a:lnTo>
                <a:lnTo>
                  <a:pt x="66204" y="39725"/>
                </a:lnTo>
                <a:lnTo>
                  <a:pt x="68289" y="24764"/>
                </a:lnTo>
                <a:lnTo>
                  <a:pt x="74970" y="12291"/>
                </a:lnTo>
                <a:lnTo>
                  <a:pt x="85205" y="3604"/>
                </a:lnTo>
                <a:lnTo>
                  <a:pt x="97953" y="0"/>
                </a:lnTo>
                <a:lnTo>
                  <a:pt x="110953" y="2414"/>
                </a:lnTo>
                <a:lnTo>
                  <a:pt x="121764" y="10129"/>
                </a:lnTo>
                <a:lnTo>
                  <a:pt x="129284" y="21964"/>
                </a:lnTo>
                <a:lnTo>
                  <a:pt x="132409" y="36734"/>
                </a:lnTo>
                <a:lnTo>
                  <a:pt x="132409" y="37669"/>
                </a:lnTo>
                <a:lnTo>
                  <a:pt x="132409" y="38697"/>
                </a:lnTo>
                <a:lnTo>
                  <a:pt x="132409" y="39725"/>
                </a:lnTo>
                <a:lnTo>
                  <a:pt x="134481" y="24764"/>
                </a:lnTo>
                <a:lnTo>
                  <a:pt x="141140" y="12291"/>
                </a:lnTo>
                <a:lnTo>
                  <a:pt x="151371" y="3604"/>
                </a:lnTo>
                <a:lnTo>
                  <a:pt x="164158" y="0"/>
                </a:lnTo>
                <a:lnTo>
                  <a:pt x="177156" y="2414"/>
                </a:lnTo>
                <a:lnTo>
                  <a:pt x="187958" y="10129"/>
                </a:lnTo>
                <a:lnTo>
                  <a:pt x="195450" y="21964"/>
                </a:lnTo>
                <a:lnTo>
                  <a:pt x="198521" y="36734"/>
                </a:lnTo>
                <a:lnTo>
                  <a:pt x="198614" y="37669"/>
                </a:lnTo>
                <a:lnTo>
                  <a:pt x="198614" y="38697"/>
                </a:lnTo>
                <a:lnTo>
                  <a:pt x="198521" y="39725"/>
                </a:lnTo>
                <a:lnTo>
                  <a:pt x="200647" y="24764"/>
                </a:lnTo>
                <a:lnTo>
                  <a:pt x="207334" y="12291"/>
                </a:lnTo>
                <a:lnTo>
                  <a:pt x="217574" y="3604"/>
                </a:lnTo>
                <a:lnTo>
                  <a:pt x="230363" y="0"/>
                </a:lnTo>
                <a:lnTo>
                  <a:pt x="243309" y="2414"/>
                </a:lnTo>
                <a:lnTo>
                  <a:pt x="254093" y="10129"/>
                </a:lnTo>
                <a:lnTo>
                  <a:pt x="261602" y="21964"/>
                </a:lnTo>
                <a:lnTo>
                  <a:pt x="264726" y="36734"/>
                </a:lnTo>
                <a:lnTo>
                  <a:pt x="264726" y="37669"/>
                </a:lnTo>
                <a:lnTo>
                  <a:pt x="264726" y="38697"/>
                </a:lnTo>
                <a:lnTo>
                  <a:pt x="264726" y="39725"/>
                </a:lnTo>
              </a:path>
            </a:pathLst>
          </a:custGeom>
          <a:ln w="112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77">
            <a:extLst>
              <a:ext uri="{FF2B5EF4-FFF2-40B4-BE49-F238E27FC236}">
                <a16:creationId xmlns:a16="http://schemas.microsoft.com/office/drawing/2014/main" id="{EB0ADF55-2EF2-A649-E37E-EADEACA93692}"/>
              </a:ext>
            </a:extLst>
          </p:cNvPr>
          <p:cNvSpPr/>
          <p:nvPr/>
        </p:nvSpPr>
        <p:spPr>
          <a:xfrm>
            <a:off x="1868137" y="1758065"/>
            <a:ext cx="264795" cy="40005"/>
          </a:xfrm>
          <a:custGeom>
            <a:avLst/>
            <a:gdLst/>
            <a:ahLst/>
            <a:cxnLst/>
            <a:rect l="l" t="t" r="r" b="b"/>
            <a:pathLst>
              <a:path w="264795" h="40004">
                <a:moveTo>
                  <a:pt x="0" y="39725"/>
                </a:moveTo>
                <a:lnTo>
                  <a:pt x="2071" y="24764"/>
                </a:lnTo>
                <a:lnTo>
                  <a:pt x="8730" y="12291"/>
                </a:lnTo>
                <a:lnTo>
                  <a:pt x="18961" y="3604"/>
                </a:lnTo>
                <a:lnTo>
                  <a:pt x="31748" y="0"/>
                </a:lnTo>
                <a:lnTo>
                  <a:pt x="44746" y="2414"/>
                </a:lnTo>
                <a:lnTo>
                  <a:pt x="55548" y="10129"/>
                </a:lnTo>
                <a:lnTo>
                  <a:pt x="63040" y="21964"/>
                </a:lnTo>
                <a:lnTo>
                  <a:pt x="66111" y="36734"/>
                </a:lnTo>
                <a:lnTo>
                  <a:pt x="66204" y="37669"/>
                </a:lnTo>
                <a:lnTo>
                  <a:pt x="66204" y="38697"/>
                </a:lnTo>
                <a:lnTo>
                  <a:pt x="66111" y="39725"/>
                </a:lnTo>
                <a:lnTo>
                  <a:pt x="68237" y="24764"/>
                </a:lnTo>
                <a:lnTo>
                  <a:pt x="74924" y="12291"/>
                </a:lnTo>
                <a:lnTo>
                  <a:pt x="85165" y="3604"/>
                </a:lnTo>
                <a:lnTo>
                  <a:pt x="97953" y="0"/>
                </a:lnTo>
                <a:lnTo>
                  <a:pt x="110899" y="2414"/>
                </a:lnTo>
                <a:lnTo>
                  <a:pt x="121683" y="10129"/>
                </a:lnTo>
                <a:lnTo>
                  <a:pt x="129192" y="21964"/>
                </a:lnTo>
                <a:lnTo>
                  <a:pt x="132316" y="36734"/>
                </a:lnTo>
                <a:lnTo>
                  <a:pt x="132409" y="37669"/>
                </a:lnTo>
                <a:lnTo>
                  <a:pt x="132409" y="38697"/>
                </a:lnTo>
                <a:lnTo>
                  <a:pt x="132316" y="39725"/>
                </a:lnTo>
                <a:lnTo>
                  <a:pt x="134401" y="24764"/>
                </a:lnTo>
                <a:lnTo>
                  <a:pt x="141082" y="12291"/>
                </a:lnTo>
                <a:lnTo>
                  <a:pt x="151317" y="3604"/>
                </a:lnTo>
                <a:lnTo>
                  <a:pt x="164065" y="0"/>
                </a:lnTo>
                <a:lnTo>
                  <a:pt x="177064" y="2414"/>
                </a:lnTo>
                <a:lnTo>
                  <a:pt x="187876" y="10129"/>
                </a:lnTo>
                <a:lnTo>
                  <a:pt x="195396" y="21964"/>
                </a:lnTo>
                <a:lnTo>
                  <a:pt x="198521" y="36734"/>
                </a:lnTo>
                <a:lnTo>
                  <a:pt x="198521" y="37669"/>
                </a:lnTo>
                <a:lnTo>
                  <a:pt x="198521" y="38697"/>
                </a:lnTo>
                <a:lnTo>
                  <a:pt x="198521" y="39725"/>
                </a:lnTo>
                <a:lnTo>
                  <a:pt x="200593" y="24764"/>
                </a:lnTo>
                <a:lnTo>
                  <a:pt x="207252" y="12291"/>
                </a:lnTo>
                <a:lnTo>
                  <a:pt x="217483" y="3604"/>
                </a:lnTo>
                <a:lnTo>
                  <a:pt x="230269" y="0"/>
                </a:lnTo>
                <a:lnTo>
                  <a:pt x="243268" y="2414"/>
                </a:lnTo>
                <a:lnTo>
                  <a:pt x="254069" y="10129"/>
                </a:lnTo>
                <a:lnTo>
                  <a:pt x="261561" y="21964"/>
                </a:lnTo>
                <a:lnTo>
                  <a:pt x="264633" y="36734"/>
                </a:lnTo>
                <a:lnTo>
                  <a:pt x="264726" y="37669"/>
                </a:lnTo>
                <a:lnTo>
                  <a:pt x="264726" y="38697"/>
                </a:lnTo>
                <a:lnTo>
                  <a:pt x="264633" y="39725"/>
                </a:lnTo>
              </a:path>
            </a:pathLst>
          </a:custGeom>
          <a:ln w="112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0">
            <a:extLst>
              <a:ext uri="{FF2B5EF4-FFF2-40B4-BE49-F238E27FC236}">
                <a16:creationId xmlns:a16="http://schemas.microsoft.com/office/drawing/2014/main" id="{0141A210-8ECB-4BFB-0CD0-7F087BE5A914}"/>
              </a:ext>
            </a:extLst>
          </p:cNvPr>
          <p:cNvSpPr/>
          <p:nvPr/>
        </p:nvSpPr>
        <p:spPr>
          <a:xfrm>
            <a:off x="2132771" y="1758065"/>
            <a:ext cx="264795" cy="40005"/>
          </a:xfrm>
          <a:custGeom>
            <a:avLst/>
            <a:gdLst/>
            <a:ahLst/>
            <a:cxnLst/>
            <a:rect l="l" t="t" r="r" b="b"/>
            <a:pathLst>
              <a:path w="264795" h="40004">
                <a:moveTo>
                  <a:pt x="0" y="39725"/>
                </a:moveTo>
                <a:lnTo>
                  <a:pt x="2125" y="24764"/>
                </a:lnTo>
                <a:lnTo>
                  <a:pt x="8812" y="12291"/>
                </a:lnTo>
                <a:lnTo>
                  <a:pt x="19053" y="3604"/>
                </a:lnTo>
                <a:lnTo>
                  <a:pt x="31841" y="0"/>
                </a:lnTo>
                <a:lnTo>
                  <a:pt x="44787" y="2414"/>
                </a:lnTo>
                <a:lnTo>
                  <a:pt x="55571" y="10129"/>
                </a:lnTo>
                <a:lnTo>
                  <a:pt x="63081" y="21964"/>
                </a:lnTo>
                <a:lnTo>
                  <a:pt x="66204" y="36734"/>
                </a:lnTo>
                <a:lnTo>
                  <a:pt x="66204" y="37669"/>
                </a:lnTo>
                <a:lnTo>
                  <a:pt x="66204" y="38697"/>
                </a:lnTo>
                <a:lnTo>
                  <a:pt x="66204" y="39725"/>
                </a:lnTo>
                <a:lnTo>
                  <a:pt x="68289" y="24764"/>
                </a:lnTo>
                <a:lnTo>
                  <a:pt x="74970" y="12291"/>
                </a:lnTo>
                <a:lnTo>
                  <a:pt x="85205" y="3604"/>
                </a:lnTo>
                <a:lnTo>
                  <a:pt x="97953" y="0"/>
                </a:lnTo>
                <a:lnTo>
                  <a:pt x="110953" y="2414"/>
                </a:lnTo>
                <a:lnTo>
                  <a:pt x="121764" y="10129"/>
                </a:lnTo>
                <a:lnTo>
                  <a:pt x="129284" y="21964"/>
                </a:lnTo>
                <a:lnTo>
                  <a:pt x="132409" y="36734"/>
                </a:lnTo>
                <a:lnTo>
                  <a:pt x="132409" y="37669"/>
                </a:lnTo>
                <a:lnTo>
                  <a:pt x="132409" y="38697"/>
                </a:lnTo>
                <a:lnTo>
                  <a:pt x="132409" y="39725"/>
                </a:lnTo>
                <a:lnTo>
                  <a:pt x="134481" y="24764"/>
                </a:lnTo>
                <a:lnTo>
                  <a:pt x="141140" y="12291"/>
                </a:lnTo>
                <a:lnTo>
                  <a:pt x="151371" y="3604"/>
                </a:lnTo>
                <a:lnTo>
                  <a:pt x="164158" y="0"/>
                </a:lnTo>
                <a:lnTo>
                  <a:pt x="177156" y="2414"/>
                </a:lnTo>
                <a:lnTo>
                  <a:pt x="187958" y="10129"/>
                </a:lnTo>
                <a:lnTo>
                  <a:pt x="195450" y="21964"/>
                </a:lnTo>
                <a:lnTo>
                  <a:pt x="198521" y="36734"/>
                </a:lnTo>
                <a:lnTo>
                  <a:pt x="198614" y="37669"/>
                </a:lnTo>
                <a:lnTo>
                  <a:pt x="198614" y="38697"/>
                </a:lnTo>
                <a:lnTo>
                  <a:pt x="198521" y="39725"/>
                </a:lnTo>
                <a:lnTo>
                  <a:pt x="200647" y="24764"/>
                </a:lnTo>
                <a:lnTo>
                  <a:pt x="207334" y="12291"/>
                </a:lnTo>
                <a:lnTo>
                  <a:pt x="217574" y="3604"/>
                </a:lnTo>
                <a:lnTo>
                  <a:pt x="230363" y="0"/>
                </a:lnTo>
                <a:lnTo>
                  <a:pt x="243309" y="2414"/>
                </a:lnTo>
                <a:lnTo>
                  <a:pt x="254093" y="10129"/>
                </a:lnTo>
                <a:lnTo>
                  <a:pt x="261602" y="21964"/>
                </a:lnTo>
                <a:lnTo>
                  <a:pt x="264726" y="36734"/>
                </a:lnTo>
                <a:lnTo>
                  <a:pt x="264726" y="37669"/>
                </a:lnTo>
                <a:lnTo>
                  <a:pt x="264726" y="38697"/>
                </a:lnTo>
                <a:lnTo>
                  <a:pt x="264726" y="39725"/>
                </a:lnTo>
              </a:path>
            </a:pathLst>
          </a:custGeom>
          <a:ln w="112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3">
            <a:extLst>
              <a:ext uri="{FF2B5EF4-FFF2-40B4-BE49-F238E27FC236}">
                <a16:creationId xmlns:a16="http://schemas.microsoft.com/office/drawing/2014/main" id="{DCFC2C0A-F55A-23EE-A14C-97CBBF488F84}"/>
              </a:ext>
            </a:extLst>
          </p:cNvPr>
          <p:cNvSpPr/>
          <p:nvPr/>
        </p:nvSpPr>
        <p:spPr>
          <a:xfrm>
            <a:off x="2397497" y="1758065"/>
            <a:ext cx="264795" cy="40005"/>
          </a:xfrm>
          <a:custGeom>
            <a:avLst/>
            <a:gdLst/>
            <a:ahLst/>
            <a:cxnLst/>
            <a:rect l="l" t="t" r="r" b="b"/>
            <a:pathLst>
              <a:path w="264795" h="40004">
                <a:moveTo>
                  <a:pt x="0" y="39725"/>
                </a:moveTo>
                <a:lnTo>
                  <a:pt x="2084" y="24764"/>
                </a:lnTo>
                <a:lnTo>
                  <a:pt x="8765" y="12291"/>
                </a:lnTo>
                <a:lnTo>
                  <a:pt x="19000" y="3604"/>
                </a:lnTo>
                <a:lnTo>
                  <a:pt x="31748" y="0"/>
                </a:lnTo>
                <a:lnTo>
                  <a:pt x="44748" y="2414"/>
                </a:lnTo>
                <a:lnTo>
                  <a:pt x="55559" y="10129"/>
                </a:lnTo>
                <a:lnTo>
                  <a:pt x="63079" y="21964"/>
                </a:lnTo>
                <a:lnTo>
                  <a:pt x="66204" y="36734"/>
                </a:lnTo>
                <a:lnTo>
                  <a:pt x="66204" y="37669"/>
                </a:lnTo>
                <a:lnTo>
                  <a:pt x="66204" y="38697"/>
                </a:lnTo>
                <a:lnTo>
                  <a:pt x="66204" y="39725"/>
                </a:lnTo>
                <a:lnTo>
                  <a:pt x="68276" y="24764"/>
                </a:lnTo>
                <a:lnTo>
                  <a:pt x="74935" y="12291"/>
                </a:lnTo>
                <a:lnTo>
                  <a:pt x="85166" y="3604"/>
                </a:lnTo>
                <a:lnTo>
                  <a:pt x="97953" y="0"/>
                </a:lnTo>
                <a:lnTo>
                  <a:pt x="110951" y="2414"/>
                </a:lnTo>
                <a:lnTo>
                  <a:pt x="121753" y="10129"/>
                </a:lnTo>
                <a:lnTo>
                  <a:pt x="129245" y="21964"/>
                </a:lnTo>
                <a:lnTo>
                  <a:pt x="132316" y="36734"/>
                </a:lnTo>
                <a:lnTo>
                  <a:pt x="132409" y="37669"/>
                </a:lnTo>
                <a:lnTo>
                  <a:pt x="132409" y="38697"/>
                </a:lnTo>
                <a:lnTo>
                  <a:pt x="132316" y="39725"/>
                </a:lnTo>
                <a:lnTo>
                  <a:pt x="134442" y="24764"/>
                </a:lnTo>
                <a:lnTo>
                  <a:pt x="141129" y="12291"/>
                </a:lnTo>
                <a:lnTo>
                  <a:pt x="151370" y="3604"/>
                </a:lnTo>
                <a:lnTo>
                  <a:pt x="164158" y="0"/>
                </a:lnTo>
                <a:lnTo>
                  <a:pt x="177104" y="2414"/>
                </a:lnTo>
                <a:lnTo>
                  <a:pt x="187888" y="10129"/>
                </a:lnTo>
                <a:lnTo>
                  <a:pt x="195397" y="21964"/>
                </a:lnTo>
                <a:lnTo>
                  <a:pt x="198521" y="36734"/>
                </a:lnTo>
                <a:lnTo>
                  <a:pt x="198521" y="37669"/>
                </a:lnTo>
                <a:lnTo>
                  <a:pt x="198521" y="38697"/>
                </a:lnTo>
                <a:lnTo>
                  <a:pt x="198521" y="39725"/>
                </a:lnTo>
                <a:lnTo>
                  <a:pt x="200606" y="24764"/>
                </a:lnTo>
                <a:lnTo>
                  <a:pt x="207287" y="12291"/>
                </a:lnTo>
                <a:lnTo>
                  <a:pt x="217522" y="3604"/>
                </a:lnTo>
                <a:lnTo>
                  <a:pt x="230269" y="0"/>
                </a:lnTo>
                <a:lnTo>
                  <a:pt x="243269" y="2414"/>
                </a:lnTo>
                <a:lnTo>
                  <a:pt x="254081" y="10129"/>
                </a:lnTo>
                <a:lnTo>
                  <a:pt x="261601" y="21964"/>
                </a:lnTo>
                <a:lnTo>
                  <a:pt x="264726" y="36734"/>
                </a:lnTo>
                <a:lnTo>
                  <a:pt x="264726" y="37669"/>
                </a:lnTo>
                <a:lnTo>
                  <a:pt x="264726" y="38697"/>
                </a:lnTo>
                <a:lnTo>
                  <a:pt x="264726" y="39725"/>
                </a:lnTo>
              </a:path>
            </a:pathLst>
          </a:custGeom>
          <a:ln w="112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6">
            <a:extLst>
              <a:ext uri="{FF2B5EF4-FFF2-40B4-BE49-F238E27FC236}">
                <a16:creationId xmlns:a16="http://schemas.microsoft.com/office/drawing/2014/main" id="{7E17BDD4-E684-7224-1F36-EC52C2360567}"/>
              </a:ext>
            </a:extLst>
          </p:cNvPr>
          <p:cNvSpPr/>
          <p:nvPr/>
        </p:nvSpPr>
        <p:spPr>
          <a:xfrm>
            <a:off x="2662224" y="1758065"/>
            <a:ext cx="264795" cy="40005"/>
          </a:xfrm>
          <a:custGeom>
            <a:avLst/>
            <a:gdLst/>
            <a:ahLst/>
            <a:cxnLst/>
            <a:rect l="l" t="t" r="r" b="b"/>
            <a:pathLst>
              <a:path w="264795" h="40004">
                <a:moveTo>
                  <a:pt x="0" y="39725"/>
                </a:moveTo>
                <a:lnTo>
                  <a:pt x="2071" y="24764"/>
                </a:lnTo>
                <a:lnTo>
                  <a:pt x="8730" y="12291"/>
                </a:lnTo>
                <a:lnTo>
                  <a:pt x="18961" y="3604"/>
                </a:lnTo>
                <a:lnTo>
                  <a:pt x="31748" y="0"/>
                </a:lnTo>
                <a:lnTo>
                  <a:pt x="44746" y="2414"/>
                </a:lnTo>
                <a:lnTo>
                  <a:pt x="55548" y="10129"/>
                </a:lnTo>
                <a:lnTo>
                  <a:pt x="63040" y="21964"/>
                </a:lnTo>
                <a:lnTo>
                  <a:pt x="66111" y="36734"/>
                </a:lnTo>
                <a:lnTo>
                  <a:pt x="66204" y="37669"/>
                </a:lnTo>
                <a:lnTo>
                  <a:pt x="66204" y="38697"/>
                </a:lnTo>
                <a:lnTo>
                  <a:pt x="66111" y="39725"/>
                </a:lnTo>
                <a:lnTo>
                  <a:pt x="68237" y="24764"/>
                </a:lnTo>
                <a:lnTo>
                  <a:pt x="74924" y="12291"/>
                </a:lnTo>
                <a:lnTo>
                  <a:pt x="85165" y="3604"/>
                </a:lnTo>
                <a:lnTo>
                  <a:pt x="97953" y="0"/>
                </a:lnTo>
                <a:lnTo>
                  <a:pt x="110899" y="2414"/>
                </a:lnTo>
                <a:lnTo>
                  <a:pt x="121683" y="10129"/>
                </a:lnTo>
                <a:lnTo>
                  <a:pt x="129192" y="21964"/>
                </a:lnTo>
                <a:lnTo>
                  <a:pt x="132316" y="36734"/>
                </a:lnTo>
                <a:lnTo>
                  <a:pt x="132316" y="37669"/>
                </a:lnTo>
                <a:lnTo>
                  <a:pt x="132316" y="38697"/>
                </a:lnTo>
                <a:lnTo>
                  <a:pt x="132316" y="39725"/>
                </a:lnTo>
                <a:lnTo>
                  <a:pt x="134401" y="24764"/>
                </a:lnTo>
                <a:lnTo>
                  <a:pt x="141082" y="12291"/>
                </a:lnTo>
                <a:lnTo>
                  <a:pt x="151317" y="3604"/>
                </a:lnTo>
                <a:lnTo>
                  <a:pt x="164065" y="0"/>
                </a:lnTo>
                <a:lnTo>
                  <a:pt x="177064" y="2414"/>
                </a:lnTo>
                <a:lnTo>
                  <a:pt x="187876" y="10129"/>
                </a:lnTo>
                <a:lnTo>
                  <a:pt x="195396" y="21964"/>
                </a:lnTo>
                <a:lnTo>
                  <a:pt x="198521" y="36734"/>
                </a:lnTo>
                <a:lnTo>
                  <a:pt x="198521" y="37669"/>
                </a:lnTo>
                <a:lnTo>
                  <a:pt x="198521" y="38697"/>
                </a:lnTo>
                <a:lnTo>
                  <a:pt x="198521" y="39725"/>
                </a:lnTo>
                <a:lnTo>
                  <a:pt x="200593" y="24764"/>
                </a:lnTo>
                <a:lnTo>
                  <a:pt x="207252" y="12291"/>
                </a:lnTo>
                <a:lnTo>
                  <a:pt x="217483" y="3604"/>
                </a:lnTo>
                <a:lnTo>
                  <a:pt x="230269" y="0"/>
                </a:lnTo>
                <a:lnTo>
                  <a:pt x="243268" y="2414"/>
                </a:lnTo>
                <a:lnTo>
                  <a:pt x="254069" y="10129"/>
                </a:lnTo>
                <a:lnTo>
                  <a:pt x="261561" y="21964"/>
                </a:lnTo>
                <a:lnTo>
                  <a:pt x="264633" y="36734"/>
                </a:lnTo>
                <a:lnTo>
                  <a:pt x="264726" y="37669"/>
                </a:lnTo>
                <a:lnTo>
                  <a:pt x="264726" y="38697"/>
                </a:lnTo>
                <a:lnTo>
                  <a:pt x="264633" y="39725"/>
                </a:lnTo>
              </a:path>
            </a:pathLst>
          </a:custGeom>
          <a:ln w="112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9">
            <a:extLst>
              <a:ext uri="{FF2B5EF4-FFF2-40B4-BE49-F238E27FC236}">
                <a16:creationId xmlns:a16="http://schemas.microsoft.com/office/drawing/2014/main" id="{FD62897C-1E52-E9CD-E1FF-DE9821CA78B6}"/>
              </a:ext>
            </a:extLst>
          </p:cNvPr>
          <p:cNvSpPr/>
          <p:nvPr/>
        </p:nvSpPr>
        <p:spPr>
          <a:xfrm>
            <a:off x="2926856" y="1758065"/>
            <a:ext cx="264795" cy="40005"/>
          </a:xfrm>
          <a:custGeom>
            <a:avLst/>
            <a:gdLst/>
            <a:ahLst/>
            <a:cxnLst/>
            <a:rect l="l" t="t" r="r" b="b"/>
            <a:pathLst>
              <a:path w="264795" h="40004">
                <a:moveTo>
                  <a:pt x="0" y="39725"/>
                </a:moveTo>
                <a:lnTo>
                  <a:pt x="2125" y="24764"/>
                </a:lnTo>
                <a:lnTo>
                  <a:pt x="8812" y="12291"/>
                </a:lnTo>
                <a:lnTo>
                  <a:pt x="19053" y="3604"/>
                </a:lnTo>
                <a:lnTo>
                  <a:pt x="31841" y="0"/>
                </a:lnTo>
                <a:lnTo>
                  <a:pt x="44787" y="2414"/>
                </a:lnTo>
                <a:lnTo>
                  <a:pt x="55571" y="10129"/>
                </a:lnTo>
                <a:lnTo>
                  <a:pt x="63081" y="21964"/>
                </a:lnTo>
                <a:lnTo>
                  <a:pt x="66204" y="36734"/>
                </a:lnTo>
                <a:lnTo>
                  <a:pt x="66204" y="37669"/>
                </a:lnTo>
                <a:lnTo>
                  <a:pt x="66204" y="38697"/>
                </a:lnTo>
                <a:lnTo>
                  <a:pt x="66204" y="39725"/>
                </a:lnTo>
                <a:lnTo>
                  <a:pt x="68289" y="24764"/>
                </a:lnTo>
                <a:lnTo>
                  <a:pt x="74970" y="12291"/>
                </a:lnTo>
                <a:lnTo>
                  <a:pt x="85205" y="3604"/>
                </a:lnTo>
                <a:lnTo>
                  <a:pt x="97953" y="0"/>
                </a:lnTo>
                <a:lnTo>
                  <a:pt x="110953" y="2414"/>
                </a:lnTo>
                <a:lnTo>
                  <a:pt x="121764" y="10129"/>
                </a:lnTo>
                <a:lnTo>
                  <a:pt x="129284" y="21964"/>
                </a:lnTo>
                <a:lnTo>
                  <a:pt x="132409" y="36734"/>
                </a:lnTo>
                <a:lnTo>
                  <a:pt x="132409" y="37669"/>
                </a:lnTo>
                <a:lnTo>
                  <a:pt x="132409" y="38697"/>
                </a:lnTo>
                <a:lnTo>
                  <a:pt x="132409" y="39725"/>
                </a:lnTo>
                <a:lnTo>
                  <a:pt x="134481" y="24764"/>
                </a:lnTo>
                <a:lnTo>
                  <a:pt x="141140" y="12291"/>
                </a:lnTo>
                <a:lnTo>
                  <a:pt x="151371" y="3604"/>
                </a:lnTo>
                <a:lnTo>
                  <a:pt x="164158" y="0"/>
                </a:lnTo>
                <a:lnTo>
                  <a:pt x="177156" y="2414"/>
                </a:lnTo>
                <a:lnTo>
                  <a:pt x="187958" y="10129"/>
                </a:lnTo>
                <a:lnTo>
                  <a:pt x="195450" y="21964"/>
                </a:lnTo>
                <a:lnTo>
                  <a:pt x="198521" y="36734"/>
                </a:lnTo>
                <a:lnTo>
                  <a:pt x="198614" y="37669"/>
                </a:lnTo>
                <a:lnTo>
                  <a:pt x="198614" y="38697"/>
                </a:lnTo>
                <a:lnTo>
                  <a:pt x="198521" y="39725"/>
                </a:lnTo>
                <a:lnTo>
                  <a:pt x="200647" y="24764"/>
                </a:lnTo>
                <a:lnTo>
                  <a:pt x="207334" y="12291"/>
                </a:lnTo>
                <a:lnTo>
                  <a:pt x="217574" y="3604"/>
                </a:lnTo>
                <a:lnTo>
                  <a:pt x="230363" y="0"/>
                </a:lnTo>
                <a:lnTo>
                  <a:pt x="243309" y="2414"/>
                </a:lnTo>
                <a:lnTo>
                  <a:pt x="254093" y="10129"/>
                </a:lnTo>
                <a:lnTo>
                  <a:pt x="261602" y="21964"/>
                </a:lnTo>
                <a:lnTo>
                  <a:pt x="264726" y="36734"/>
                </a:lnTo>
                <a:lnTo>
                  <a:pt x="264726" y="37669"/>
                </a:lnTo>
                <a:lnTo>
                  <a:pt x="264726" y="38697"/>
                </a:lnTo>
                <a:lnTo>
                  <a:pt x="264726" y="39725"/>
                </a:lnTo>
              </a:path>
            </a:pathLst>
          </a:custGeom>
          <a:ln w="112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55367A-CAF6-9895-8F9D-701A63350160}"/>
              </a:ext>
            </a:extLst>
          </p:cNvPr>
          <p:cNvCxnSpPr>
            <a:cxnSpLocks/>
          </p:cNvCxnSpPr>
          <p:nvPr/>
        </p:nvCxnSpPr>
        <p:spPr>
          <a:xfrm>
            <a:off x="1622719" y="1801668"/>
            <a:ext cx="24541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8F60CE-F6D8-447E-E99B-BA51C67E8DA7}"/>
              </a:ext>
            </a:extLst>
          </p:cNvPr>
          <p:cNvSpPr txBox="1"/>
          <p:nvPr/>
        </p:nvSpPr>
        <p:spPr>
          <a:xfrm>
            <a:off x="696304" y="144402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00171-DDA5-00A8-4E26-76F4A0D4849C}"/>
              </a:ext>
            </a:extLst>
          </p:cNvPr>
          <p:cNvSpPr txBox="1"/>
          <p:nvPr/>
        </p:nvSpPr>
        <p:spPr>
          <a:xfrm>
            <a:off x="2208331" y="144402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 2</a:t>
            </a:r>
          </a:p>
        </p:txBody>
      </p:sp>
      <p:sp>
        <p:nvSpPr>
          <p:cNvPr id="22" name="object 178">
            <a:extLst>
              <a:ext uri="{FF2B5EF4-FFF2-40B4-BE49-F238E27FC236}">
                <a16:creationId xmlns:a16="http://schemas.microsoft.com/office/drawing/2014/main" id="{FD699F38-9063-0F6B-E0BD-4D7802706B2A}"/>
              </a:ext>
            </a:extLst>
          </p:cNvPr>
          <p:cNvSpPr/>
          <p:nvPr/>
        </p:nvSpPr>
        <p:spPr>
          <a:xfrm>
            <a:off x="3189683" y="1791807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544"/>
                </a:lnTo>
              </a:path>
            </a:pathLst>
          </a:custGeom>
          <a:ln w="112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78">
            <a:extLst>
              <a:ext uri="{FF2B5EF4-FFF2-40B4-BE49-F238E27FC236}">
                <a16:creationId xmlns:a16="http://schemas.microsoft.com/office/drawing/2014/main" id="{DD53FD30-DD3F-24F2-019F-A5B2510DC340}"/>
              </a:ext>
            </a:extLst>
          </p:cNvPr>
          <p:cNvSpPr/>
          <p:nvPr/>
        </p:nvSpPr>
        <p:spPr>
          <a:xfrm>
            <a:off x="1745428" y="1801230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544"/>
                </a:lnTo>
              </a:path>
            </a:pathLst>
          </a:custGeom>
          <a:ln w="112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66559E1-D7BB-0270-8D9C-ABED15CF0C76}"/>
              </a:ext>
            </a:extLst>
          </p:cNvPr>
          <p:cNvSpPr/>
          <p:nvPr/>
        </p:nvSpPr>
        <p:spPr>
          <a:xfrm>
            <a:off x="278834" y="1891540"/>
            <a:ext cx="45719" cy="45719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95C1F30-5D72-2B6E-7246-A904557F8417}"/>
              </a:ext>
            </a:extLst>
          </p:cNvPr>
          <p:cNvSpPr/>
          <p:nvPr/>
        </p:nvSpPr>
        <p:spPr>
          <a:xfrm rot="4558103">
            <a:off x="1727675" y="1874839"/>
            <a:ext cx="45719" cy="45719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F4B747-E100-CC67-5F41-0F253B71EFD6}"/>
              </a:ext>
            </a:extLst>
          </p:cNvPr>
          <p:cNvSpPr/>
          <p:nvPr/>
        </p:nvSpPr>
        <p:spPr>
          <a:xfrm rot="4558103">
            <a:off x="3170253" y="1845612"/>
            <a:ext cx="45719" cy="45719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C238C0-1722-C72F-34EA-600E651722E5}"/>
              </a:ext>
            </a:extLst>
          </p:cNvPr>
          <p:cNvCxnSpPr/>
          <p:nvPr/>
        </p:nvCxnSpPr>
        <p:spPr>
          <a:xfrm flipV="1">
            <a:off x="299272" y="2025827"/>
            <a:ext cx="0" cy="194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24BCE4-42D8-6586-A082-3D6100EB0045}"/>
              </a:ext>
            </a:extLst>
          </p:cNvPr>
          <p:cNvSpPr txBox="1"/>
          <p:nvPr/>
        </p:nvSpPr>
        <p:spPr>
          <a:xfrm>
            <a:off x="309331" y="1969014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515A21-1F60-456A-53BD-64569666D199}"/>
              </a:ext>
            </a:extLst>
          </p:cNvPr>
          <p:cNvCxnSpPr>
            <a:cxnSpLocks/>
          </p:cNvCxnSpPr>
          <p:nvPr/>
        </p:nvCxnSpPr>
        <p:spPr>
          <a:xfrm>
            <a:off x="3193978" y="1937259"/>
            <a:ext cx="0" cy="194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35BEAC3-8A28-6A08-7C98-78B39429C45E}"/>
              </a:ext>
            </a:extLst>
          </p:cNvPr>
          <p:cNvSpPr txBox="1"/>
          <p:nvPr/>
        </p:nvSpPr>
        <p:spPr>
          <a:xfrm>
            <a:off x="3198218" y="1868471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D583921-AC5F-C5FF-5D9F-2E41E67F2DCD}"/>
                  </a:ext>
                </a:extLst>
              </p:cNvPr>
              <p:cNvSpPr txBox="1"/>
              <p:nvPr/>
            </p:nvSpPr>
            <p:spPr>
              <a:xfrm>
                <a:off x="224414" y="2527830"/>
                <a:ext cx="3485506" cy="315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𝑁𝑍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D583921-AC5F-C5FF-5D9F-2E41E67F2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14" y="2527830"/>
                <a:ext cx="3485506" cy="315407"/>
              </a:xfrm>
              <a:prstGeom prst="rect">
                <a:avLst/>
              </a:prstGeom>
              <a:blipFill rotWithShape="0">
                <a:blip r:embed="rId5"/>
                <a:stretch>
                  <a:fillRect l="-1748" t="-3922" r="-699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9AF5ED5-5FA3-6822-1545-E1701B7120E5}"/>
                  </a:ext>
                </a:extLst>
              </p:cNvPr>
              <p:cNvSpPr txBox="1"/>
              <p:nvPr/>
            </p:nvSpPr>
            <p:spPr>
              <a:xfrm>
                <a:off x="223829" y="3006551"/>
                <a:ext cx="3553409" cy="315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𝑁𝑍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9AF5ED5-5FA3-6822-1545-E1701B712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29" y="3006551"/>
                <a:ext cx="3553409" cy="315407"/>
              </a:xfrm>
              <a:prstGeom prst="rect">
                <a:avLst/>
              </a:prstGeom>
              <a:blipFill rotWithShape="0">
                <a:blip r:embed="rId6"/>
                <a:stretch>
                  <a:fillRect l="-1715" t="-1923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82594" y="2468471"/>
            <a:ext cx="1644262" cy="9608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95528" y="3804585"/>
            <a:ext cx="368081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Let’s only look at these components.</a:t>
            </a:r>
          </a:p>
          <a:p>
            <a:r>
              <a:rPr lang="en-US" b="1" dirty="0"/>
              <a:t>They can be measured. </a:t>
            </a:r>
          </a:p>
          <a:p>
            <a:endParaRPr lang="en-US" b="1" dirty="0"/>
          </a:p>
          <a:p>
            <a:r>
              <a:rPr lang="en-US" b="1" dirty="0"/>
              <a:t>The first component, index loss caused</a:t>
            </a:r>
          </a:p>
          <a:p>
            <a:r>
              <a:rPr lang="en-US" b="1" dirty="0"/>
              <a:t>voltage, only shows occasionally for LTS</a:t>
            </a:r>
          </a:p>
          <a:p>
            <a:r>
              <a:rPr lang="en-US" b="1" dirty="0"/>
              <a:t>magnets, e.g. Nb</a:t>
            </a:r>
            <a:r>
              <a:rPr lang="en-US" b="1" baseline="-25000" dirty="0"/>
              <a:t>3</a:t>
            </a:r>
            <a:r>
              <a:rPr lang="en-US" b="1" dirty="0"/>
              <a:t>Sn magnets with cable </a:t>
            </a:r>
          </a:p>
          <a:p>
            <a:r>
              <a:rPr lang="en-US" b="1" dirty="0"/>
              <a:t>damages and low n-values.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14129" y="1199215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REBCO CORC C2</a:t>
            </a:r>
          </a:p>
          <a:p>
            <a:r>
              <a:rPr lang="en-US" b="1" dirty="0"/>
              <a:t>Co-wound voltage taps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50296" y="953797"/>
            <a:ext cx="378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Bi-2212 RC7n8, inductive signals removed</a:t>
            </a:r>
          </a:p>
          <a:p>
            <a:r>
              <a:rPr lang="en-US" b="1" dirty="0"/>
              <a:t>by staircase run.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6902506" y="2843237"/>
            <a:ext cx="301750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0995727" y="5382331"/>
            <a:ext cx="301750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048404" y="4791883"/>
            <a:ext cx="30828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rgbClr val="333333"/>
                </a:solidFill>
                <a:latin typeface="-apple-system"/>
              </a:rPr>
              <a:t>Xiaorong</a:t>
            </a:r>
            <a:r>
              <a:rPr lang="en-US" sz="800" dirty="0">
                <a:solidFill>
                  <a:srgbClr val="333333"/>
                </a:solidFill>
                <a:latin typeface="-apple-system"/>
              </a:rPr>
              <a:t> Wang </a:t>
            </a:r>
            <a:r>
              <a:rPr lang="en-US" sz="800" i="1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en-US" sz="800" dirty="0">
                <a:solidFill>
                  <a:srgbClr val="333333"/>
                </a:solidFill>
                <a:latin typeface="-apple-system"/>
              </a:rPr>
              <a:t> 2021 </a:t>
            </a:r>
            <a:r>
              <a:rPr lang="en-US" sz="800" i="1" dirty="0" err="1">
                <a:solidFill>
                  <a:srgbClr val="333333"/>
                </a:solidFill>
                <a:latin typeface="-apple-system"/>
              </a:rPr>
              <a:t>Supercond</a:t>
            </a:r>
            <a:r>
              <a:rPr lang="en-US" sz="800" i="1" dirty="0">
                <a:solidFill>
                  <a:srgbClr val="333333"/>
                </a:solidFill>
                <a:latin typeface="-apple-system"/>
              </a:rPr>
              <a:t>. Sci. Technol.</a:t>
            </a:r>
            <a:r>
              <a:rPr lang="en-US" sz="8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en-US" sz="800" b="1" dirty="0">
                <a:solidFill>
                  <a:srgbClr val="333333"/>
                </a:solidFill>
                <a:latin typeface="-apple-system"/>
              </a:rPr>
              <a:t>34</a:t>
            </a:r>
            <a:r>
              <a:rPr lang="en-US" sz="800" dirty="0">
                <a:solidFill>
                  <a:srgbClr val="333333"/>
                </a:solidFill>
                <a:latin typeface="-apple-system"/>
              </a:rPr>
              <a:t> 015012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575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D672-FF5F-BEFD-A6F4-17E483C8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5178A-39FB-58B0-42CB-B87210A82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/>
              <a:t>A revised MIITS method </a:t>
            </a:r>
            <a:r>
              <a:rPr lang="en-US" b="1" dirty="0"/>
              <a:t>– what it implies for margin of safety and uncertainty.</a:t>
            </a:r>
          </a:p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surprise </a:t>
            </a:r>
            <a:r>
              <a:rPr lang="en-US" b="1" dirty="0"/>
              <a:t>shown by “experiments” – the protection time budget for quench protection is raised by ~10 and why.</a:t>
            </a:r>
          </a:p>
          <a:p>
            <a:r>
              <a:rPr lang="en-US" b="1" u="sng" dirty="0"/>
              <a:t>An opportunity window </a:t>
            </a:r>
            <a:r>
              <a:rPr lang="en-US" b="1" dirty="0"/>
              <a:t>for quench detection for HTS magnets (which rarely exists for LTS magnets) and how </a:t>
            </a:r>
            <a:r>
              <a:rPr lang="en-US" b="1" u="sng" dirty="0"/>
              <a:t>the margin of safety of quench protection of HTS magnets drops to nearly zero if it were missed for large HTS magnets</a:t>
            </a:r>
            <a:r>
              <a:rPr lang="en-US" b="1" dirty="0"/>
              <a:t>.</a:t>
            </a:r>
          </a:p>
          <a:p>
            <a:r>
              <a:rPr lang="en-US" b="1" u="sng" dirty="0"/>
              <a:t>SSL for HTS magnets </a:t>
            </a:r>
            <a:r>
              <a:rPr lang="en-US" b="1" dirty="0"/>
              <a:t>– no longer a point.</a:t>
            </a:r>
          </a:p>
          <a:p>
            <a:r>
              <a:rPr lang="en-US" b="1" u="sng" dirty="0"/>
              <a:t>The resistive voltage limit of an HTS magnet – not so simple to call it </a:t>
            </a:r>
            <a:r>
              <a:rPr lang="en-US" b="1" dirty="0"/>
              <a:t>– where statistics plays a role. </a:t>
            </a:r>
          </a:p>
          <a:p>
            <a:endParaRPr lang="en-US" b="1" dirty="0"/>
          </a:p>
          <a:p>
            <a:pPr marL="76200" indent="0">
              <a:buNone/>
            </a:pPr>
            <a:r>
              <a:rPr lang="en-US" b="1" dirty="0"/>
              <a:t>Thank you for your attention.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FCA17-FDF4-391B-F0BF-AA5F46BD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58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0478409-6F81-476B-BAA6-97E444BC2780}"/>
              </a:ext>
            </a:extLst>
          </p:cNvPr>
          <p:cNvGrpSpPr/>
          <p:nvPr/>
        </p:nvGrpSpPr>
        <p:grpSpPr>
          <a:xfrm>
            <a:off x="151804" y="1299259"/>
            <a:ext cx="5532461" cy="3227638"/>
            <a:chOff x="156742" y="1298793"/>
            <a:chExt cx="5532461" cy="3227638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8646B834-8CC7-0843-BB8E-45FE04DA8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42" y="1298793"/>
              <a:ext cx="5532461" cy="322763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EC87A56-D3FB-4501-B81C-E63A4CB20734}"/>
                </a:ext>
              </a:extLst>
            </p:cNvPr>
            <p:cNvSpPr txBox="1"/>
            <p:nvPr/>
          </p:nvSpPr>
          <p:spPr>
            <a:xfrm>
              <a:off x="3855751" y="2941010"/>
              <a:ext cx="481222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0 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CDF5FB-728F-4C55-8E03-3DD47E9A577F}"/>
                </a:ext>
              </a:extLst>
            </p:cNvPr>
            <p:cNvSpPr txBox="1"/>
            <p:nvPr/>
          </p:nvSpPr>
          <p:spPr>
            <a:xfrm>
              <a:off x="2274098" y="2762769"/>
              <a:ext cx="481222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9 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68CEA-60CB-A247-97C1-87D578CE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391"/>
          </a:xfrm>
        </p:spPr>
        <p:txBody>
          <a:bodyPr>
            <a:noAutofit/>
          </a:bodyPr>
          <a:lstStyle/>
          <a:p>
            <a:r>
              <a:rPr lang="en-US" sz="2400" b="1" dirty="0"/>
              <a:t>Quench protection and the MIITS method for estimating the margin of </a:t>
            </a:r>
            <a:r>
              <a:rPr lang="en-US" sz="2400" dirty="0"/>
              <a:t>safety, applied as if it was a LTS magnet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9DF3CE-15D2-7541-B779-1260C9889C74}"/>
                  </a:ext>
                </a:extLst>
              </p:cNvPr>
              <p:cNvSpPr txBox="1"/>
              <p:nvPr/>
            </p:nvSpPr>
            <p:spPr>
              <a:xfrm>
                <a:off x="3271650" y="5324360"/>
                <a:ext cx="3675060" cy="73821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U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𝑴𝑰𝑰𝑻𝑺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𝒎𝒂𝒈</m:t>
                              </m:r>
                            </m:sub>
                            <m:sup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nary>
                      <m:d>
                        <m:d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𝒅𝒕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9DF3CE-15D2-7541-B779-1260C9889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650" y="5324360"/>
                <a:ext cx="3675060" cy="7382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id="{ECE5624E-1C0F-144C-AA2E-3DB29DECFD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7604" y="5067526"/>
          <a:ext cx="1727238" cy="280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6" imgW="1282680" imgH="241200" progId="Equation.DSMT4">
                  <p:embed/>
                </p:oleObj>
              </mc:Choice>
              <mc:Fallback>
                <p:oleObj name="Equation" r:id="rId6" imgW="12826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04" y="5067526"/>
                        <a:ext cx="1727238" cy="280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7B80A3-F036-F24B-BDEB-4F6E695BADD1}"/>
                  </a:ext>
                </a:extLst>
              </p:cNvPr>
              <p:cNvSpPr txBox="1"/>
              <p:nvPr/>
            </p:nvSpPr>
            <p:spPr>
              <a:xfrm>
                <a:off x="551975" y="5451626"/>
                <a:ext cx="2100383" cy="675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7B80A3-F036-F24B-BDEB-4F6E695B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5" y="5451626"/>
                <a:ext cx="2100383" cy="675826"/>
              </a:xfrm>
              <a:prstGeom prst="rect">
                <a:avLst/>
              </a:prstGeom>
              <a:blipFill>
                <a:blip r:embed="rId9"/>
                <a:stretch>
                  <a:fillRect l="-33133" t="-118519" b="-174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A02D50E-BDB7-1045-9D1F-039E557E04DC}"/>
              </a:ext>
            </a:extLst>
          </p:cNvPr>
          <p:cNvSpPr txBox="1"/>
          <p:nvPr/>
        </p:nvSpPr>
        <p:spPr>
          <a:xfrm>
            <a:off x="380288" y="4681251"/>
            <a:ext cx="3071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Heat balance in a unit volume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1D4959-E8D9-AB46-82C8-AA3B4479B1C0}"/>
              </a:ext>
            </a:extLst>
          </p:cNvPr>
          <p:cNvSpPr txBox="1"/>
          <p:nvPr/>
        </p:nvSpPr>
        <p:spPr>
          <a:xfrm>
            <a:off x="2026947" y="6436161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Manuscript in preparation.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6419F6-3F3A-470E-877B-0BCB57677F12}"/>
              </a:ext>
            </a:extLst>
          </p:cNvPr>
          <p:cNvSpPr txBox="1"/>
          <p:nvPr/>
        </p:nvSpPr>
        <p:spPr>
          <a:xfrm>
            <a:off x="1877898" y="4361546"/>
            <a:ext cx="2238113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Magnet current (A</a:t>
            </a:r>
            <a:r>
              <a:rPr lang="en-US" sz="1600" b="1" baseline="30000" dirty="0"/>
              <a:t>2</a:t>
            </a:r>
            <a:r>
              <a:rPr lang="en-US" sz="1600" b="1" dirty="0"/>
              <a:t>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199999-866F-419E-8FA1-1C01736BBCD2}"/>
              </a:ext>
            </a:extLst>
          </p:cNvPr>
          <p:cNvSpPr txBox="1"/>
          <p:nvPr/>
        </p:nvSpPr>
        <p:spPr>
          <a:xfrm rot="16200000">
            <a:off x="-451325" y="2743801"/>
            <a:ext cx="1770036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Temperature (K)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571FCED-744C-4E6E-849B-91BC57BA0ACA}"/>
              </a:ext>
            </a:extLst>
          </p:cNvPr>
          <p:cNvGrpSpPr/>
          <p:nvPr/>
        </p:nvGrpSpPr>
        <p:grpSpPr>
          <a:xfrm>
            <a:off x="3712686" y="1773792"/>
            <a:ext cx="7791711" cy="3524539"/>
            <a:chOff x="3712686" y="1823837"/>
            <a:chExt cx="7791711" cy="352453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4549F9D-05E4-4462-BAA3-52C8F7FC0BBD}"/>
                </a:ext>
              </a:extLst>
            </p:cNvPr>
            <p:cNvGrpSpPr/>
            <p:nvPr/>
          </p:nvGrpSpPr>
          <p:grpSpPr>
            <a:xfrm>
              <a:off x="3712686" y="1823837"/>
              <a:ext cx="7791711" cy="3310416"/>
              <a:chOff x="3712685" y="1823837"/>
              <a:chExt cx="7791711" cy="3310416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147CCB8-F823-4872-94DD-550F259265E2}"/>
                  </a:ext>
                </a:extLst>
              </p:cNvPr>
              <p:cNvGrpSpPr/>
              <p:nvPr/>
            </p:nvGrpSpPr>
            <p:grpSpPr>
              <a:xfrm>
                <a:off x="3712685" y="1823837"/>
                <a:ext cx="7791711" cy="3310416"/>
                <a:chOff x="3712685" y="1823837"/>
                <a:chExt cx="7791711" cy="3310416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A1FF7D05-AEBD-4677-B938-1361B322C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8100" y="1823837"/>
                  <a:ext cx="5676296" cy="3310416"/>
                </a:xfrm>
                <a:prstGeom prst="rect">
                  <a:avLst/>
                </a:prstGeom>
              </p:spPr>
            </p:pic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94D7876-4381-4734-963C-35499B6AFFE7}"/>
                    </a:ext>
                  </a:extLst>
                </p:cNvPr>
                <p:cNvSpPr/>
                <p:nvPr/>
              </p:nvSpPr>
              <p:spPr>
                <a:xfrm>
                  <a:off x="7324165" y="3110753"/>
                  <a:ext cx="89647" cy="896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9F57D31-5670-4145-81A4-B7314FFE5C74}"/>
                    </a:ext>
                  </a:extLst>
                </p:cNvPr>
                <p:cNvSpPr txBox="1"/>
                <p:nvPr/>
              </p:nvSpPr>
              <p:spPr>
                <a:xfrm>
                  <a:off x="8909877" y="2611425"/>
                  <a:ext cx="2226892" cy="107721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RC7n8, 4.7 T, 5700 A,</a:t>
                  </a:r>
                </a:p>
                <a:p>
                  <a:r>
                    <a:rPr lang="en-US" sz="1600" b="1" dirty="0"/>
                    <a:t>Wire </a:t>
                  </a:r>
                  <a:r>
                    <a:rPr lang="en-US" sz="1600" b="1" i="1" dirty="0"/>
                    <a:t>J</a:t>
                  </a:r>
                  <a:r>
                    <a:rPr lang="en-US" sz="1600" b="1" baseline="-25000" dirty="0"/>
                    <a:t>E</a:t>
                  </a:r>
                  <a:r>
                    <a:rPr lang="en-US" sz="1600" b="1" dirty="0"/>
                    <a:t>=680 A/mm</a:t>
                  </a:r>
                  <a:r>
                    <a:rPr lang="en-US" sz="1600" b="1" baseline="30000" dirty="0"/>
                    <a:t>2</a:t>
                  </a:r>
                </a:p>
                <a:p>
                  <a:r>
                    <a:rPr lang="en-US" sz="1600" b="1" i="1" u="sng" dirty="0"/>
                    <a:t>t</a:t>
                  </a:r>
                  <a:r>
                    <a:rPr lang="en-US" sz="1600" b="1" u="sng" dirty="0"/>
                    <a:t> &lt; 180 ms </a:t>
                  </a:r>
                  <a:r>
                    <a:rPr lang="en-US" sz="1600" dirty="0"/>
                    <a:t>for limit </a:t>
                  </a:r>
                </a:p>
                <a:p>
                  <a:r>
                    <a:rPr lang="en-US" sz="1600" dirty="0"/>
                    <a:t>temperature &lt; 300 K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D778F0A-025B-45D1-9856-D9C2C0C02D10}"/>
                    </a:ext>
                  </a:extLst>
                </p:cNvPr>
                <p:cNvSpPr/>
                <p:nvPr/>
              </p:nvSpPr>
              <p:spPr>
                <a:xfrm>
                  <a:off x="10434925" y="4410637"/>
                  <a:ext cx="89647" cy="896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highlight>
                      <a:srgbClr val="FFFF00"/>
                    </a:highlight>
                  </a:endParaRP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4016A757-E599-4B4D-9EDC-9E5DDD9C7F6C}"/>
                    </a:ext>
                  </a:extLst>
                </p:cNvPr>
                <p:cNvCxnSpPr/>
                <p:nvPr/>
              </p:nvCxnSpPr>
              <p:spPr>
                <a:xfrm>
                  <a:off x="3712685" y="2181340"/>
                  <a:ext cx="1068636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956C2F80-957F-4074-9BBC-61A640059C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23159" y="2199154"/>
                  <a:ext cx="80494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186F740-5477-4975-A118-7C681825A7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49910" y="3110753"/>
                <a:ext cx="1380191" cy="343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B3C622-BDB4-447D-9425-9E6F345BE957}"/>
                </a:ext>
              </a:extLst>
            </p:cNvPr>
            <p:cNvSpPr txBox="1"/>
            <p:nvPr/>
          </p:nvSpPr>
          <p:spPr>
            <a:xfrm rot="16200000">
              <a:off x="5101189" y="3348212"/>
              <a:ext cx="1989647" cy="338554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Protection time (s)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8C4EF5-9BF2-4950-B61D-96BC69897B69}"/>
                </a:ext>
              </a:extLst>
            </p:cNvPr>
            <p:cNvSpPr txBox="1"/>
            <p:nvPr/>
          </p:nvSpPr>
          <p:spPr>
            <a:xfrm>
              <a:off x="8140006" y="5009822"/>
              <a:ext cx="2010487" cy="338554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Magnet current (A)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43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B5C7-C9E6-D242-8131-2D748A15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revised MIITS method for HTS magnets and implications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2EE36-824C-314E-9B46-C79CB72F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4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9A386D-D8CA-CF49-9D9A-AD90FDFC263A}"/>
              </a:ext>
            </a:extLst>
          </p:cNvPr>
          <p:cNvCxnSpPr>
            <a:cxnSpLocks/>
          </p:cNvCxnSpPr>
          <p:nvPr/>
        </p:nvCxnSpPr>
        <p:spPr>
          <a:xfrm>
            <a:off x="5635563" y="3550301"/>
            <a:ext cx="10063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6A114EA-35DE-7D4A-B810-30DC4FA98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048" y="1849252"/>
            <a:ext cx="4201657" cy="345907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8C7871-C26D-784F-86CE-5C6F720554EB}"/>
              </a:ext>
            </a:extLst>
          </p:cNvPr>
          <p:cNvCxnSpPr/>
          <p:nvPr/>
        </p:nvCxnSpPr>
        <p:spPr>
          <a:xfrm>
            <a:off x="9925992" y="5361545"/>
            <a:ext cx="12739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697A69-213E-E949-A031-EDD5FAC5FFC8}"/>
              </a:ext>
            </a:extLst>
          </p:cNvPr>
          <p:cNvSpPr txBox="1"/>
          <p:nvPr/>
        </p:nvSpPr>
        <p:spPr>
          <a:xfrm>
            <a:off x="10193120" y="5379758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 ms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EBF79E-0168-BC47-86C4-4B8D1B950ADF}"/>
              </a:ext>
            </a:extLst>
          </p:cNvPr>
          <p:cNvCxnSpPr/>
          <p:nvPr/>
        </p:nvCxnSpPr>
        <p:spPr>
          <a:xfrm>
            <a:off x="11285952" y="2195254"/>
            <a:ext cx="0" cy="13550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5B479D5-FB2D-9E40-A809-CE3F1502458D}"/>
              </a:ext>
            </a:extLst>
          </p:cNvPr>
          <p:cNvSpPr txBox="1"/>
          <p:nvPr/>
        </p:nvSpPr>
        <p:spPr>
          <a:xfrm>
            <a:off x="11308951" y="2565000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 mV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3847CB-7A7D-6E46-B40A-C263EE9504AB}"/>
                  </a:ext>
                </a:extLst>
              </p:cNvPr>
              <p:cNvSpPr txBox="1"/>
              <p:nvPr/>
            </p:nvSpPr>
            <p:spPr>
              <a:xfrm>
                <a:off x="613000" y="1194355"/>
                <a:ext cx="5710307" cy="77764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ea typeface="Cambria Math" panose="02040503050406030204" pitchFamily="18" charset="0"/>
                  </a:rPr>
                  <a:t>Revised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𝑴𝑰𝑰𝑻𝑺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𝒎𝒂𝒈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nary>
                    <m:r>
                      <a:rPr lang="en-US" b="1" i="1" smtClean="0">
                        <a:latin typeface="Cambria Math" panose="02040503050406030204" pitchFamily="18" charset="0"/>
                      </a:rPr>
                      <m:t>𝒅𝒕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𝑴𝑰𝑰𝑻𝑺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Use Revised MIITS to find </a:t>
                </a:r>
                <a:r>
                  <a:rPr lang="en-US" b="1" i="1" dirty="0"/>
                  <a:t>T</a:t>
                </a:r>
                <a:r>
                  <a:rPr lang="en-US" b="1" baseline="-25000" dirty="0"/>
                  <a:t>max</a:t>
                </a:r>
                <a:r>
                  <a:rPr lang="en-US" b="1" dirty="0"/>
                  <a:t> from T(MIITS) plot.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83847CB-7A7D-6E46-B40A-C263EE950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00" y="1194355"/>
                <a:ext cx="5710307" cy="777649"/>
              </a:xfrm>
              <a:prstGeom prst="rect">
                <a:avLst/>
              </a:prstGeom>
              <a:blipFill rotWithShape="0">
                <a:blip r:embed="rId3"/>
                <a:stretch>
                  <a:fillRect l="-321" t="-50394" b="-21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7E5AAC6-90B0-EE4C-BF7E-E6620947B8B4}"/>
              </a:ext>
            </a:extLst>
          </p:cNvPr>
          <p:cNvSpPr txBox="1"/>
          <p:nvPr/>
        </p:nvSpPr>
        <p:spPr>
          <a:xfrm>
            <a:off x="412955" y="5801032"/>
            <a:ext cx="4296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NZPV = normal zone propagation velocity.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167AF9-49E7-3B46-92F8-7A29F9D49A81}"/>
              </a:ext>
            </a:extLst>
          </p:cNvPr>
          <p:cNvSpPr txBox="1"/>
          <p:nvPr/>
        </p:nvSpPr>
        <p:spPr>
          <a:xfrm>
            <a:off x="1794935" y="6380889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Manuscript in preparation.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C3C1FA-8EAA-4B91-B591-300A73808453}"/>
              </a:ext>
            </a:extLst>
          </p:cNvPr>
          <p:cNvGrpSpPr/>
          <p:nvPr/>
        </p:nvGrpSpPr>
        <p:grpSpPr>
          <a:xfrm>
            <a:off x="345354" y="2294508"/>
            <a:ext cx="5482159" cy="3276990"/>
            <a:chOff x="345354" y="2294508"/>
            <a:chExt cx="5482159" cy="327699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844FC22-3D57-D748-91EA-949CBF194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354" y="2294508"/>
              <a:ext cx="5290209" cy="308525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1F8D187-2813-F34D-A52F-5C181D046588}"/>
                </a:ext>
              </a:extLst>
            </p:cNvPr>
            <p:cNvSpPr txBox="1"/>
            <p:nvPr/>
          </p:nvSpPr>
          <p:spPr>
            <a:xfrm>
              <a:off x="2438400" y="3234813"/>
              <a:ext cx="21259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LTS - NZPV at 10s m/s.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695B8A-6F48-204C-9866-15371D147FEC}"/>
                </a:ext>
              </a:extLst>
            </p:cNvPr>
            <p:cNvSpPr txBox="1"/>
            <p:nvPr/>
          </p:nvSpPr>
          <p:spPr>
            <a:xfrm>
              <a:off x="971850" y="4541550"/>
              <a:ext cx="2504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HTS - NZPV at 1s-10s cm/s.</a:t>
              </a:r>
            </a:p>
            <a:p>
              <a:r>
                <a:rPr lang="en-US" b="1" dirty="0">
                  <a:solidFill>
                    <a:srgbClr val="C00000"/>
                  </a:solidFill>
                </a:rPr>
                <a:t>1 cm </a:t>
              </a:r>
              <a:r>
                <a:rPr lang="en-US" b="1" dirty="0"/>
                <a:t>hot zone assumed.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B7A2B6-C79F-DE48-9B94-94F00C8A173F}"/>
                </a:ext>
              </a:extLst>
            </p:cNvPr>
            <p:cNvSpPr txBox="1"/>
            <p:nvPr/>
          </p:nvSpPr>
          <p:spPr>
            <a:xfrm>
              <a:off x="3323301" y="3893574"/>
              <a:ext cx="2504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HTS - NZPV at 1s-10s cm/s.</a:t>
              </a:r>
            </a:p>
            <a:p>
              <a:r>
                <a:rPr lang="en-US" b="1" dirty="0">
                  <a:solidFill>
                    <a:srgbClr val="FFC000"/>
                  </a:solidFill>
                </a:rPr>
                <a:t>10 cm </a:t>
              </a:r>
              <a:r>
                <a:rPr lang="en-US" b="1" dirty="0"/>
                <a:t>hot zone assumed.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2CE90C-25E9-4C2E-A8B3-5AE3D05551EC}"/>
                </a:ext>
              </a:extLst>
            </p:cNvPr>
            <p:cNvSpPr txBox="1"/>
            <p:nvPr/>
          </p:nvSpPr>
          <p:spPr>
            <a:xfrm>
              <a:off x="1753988" y="5232944"/>
              <a:ext cx="3025187" cy="338554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Quench detection voltage (V)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2240EC-8E55-43F4-A89B-D4F49897C497}"/>
                </a:ext>
              </a:extLst>
            </p:cNvPr>
            <p:cNvSpPr txBox="1"/>
            <p:nvPr/>
          </p:nvSpPr>
          <p:spPr>
            <a:xfrm rot="16200000">
              <a:off x="-412593" y="3544434"/>
              <a:ext cx="1989647" cy="338554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Protection time (s)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40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margin of safety question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EAD19-FF9A-CC4D-B67B-58278565D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587" y="1359437"/>
            <a:ext cx="4217414" cy="3299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9446C2-3487-6A41-B40B-6D25FDB0547B}"/>
              </a:ext>
            </a:extLst>
          </p:cNvPr>
          <p:cNvSpPr txBox="1"/>
          <p:nvPr/>
        </p:nvSpPr>
        <p:spPr>
          <a:xfrm>
            <a:off x="3717994" y="4689496"/>
            <a:ext cx="361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Extraction at </a:t>
            </a:r>
            <a:r>
              <a:rPr lang="en-US" b="1" i="1" dirty="0"/>
              <a:t>t</a:t>
            </a:r>
            <a:r>
              <a:rPr lang="en-US" b="1" dirty="0"/>
              <a:t> = 0 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114EA-35DE-7D4A-B810-30DC4FA98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9" y="1343754"/>
            <a:ext cx="4009800" cy="330112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8C7871-C26D-784F-86CE-5C6F720554EB}"/>
              </a:ext>
            </a:extLst>
          </p:cNvPr>
          <p:cNvCxnSpPr/>
          <p:nvPr/>
        </p:nvCxnSpPr>
        <p:spPr>
          <a:xfrm>
            <a:off x="2543392" y="4663301"/>
            <a:ext cx="12739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697A69-213E-E949-A031-EDD5FAC5FFC8}"/>
              </a:ext>
            </a:extLst>
          </p:cNvPr>
          <p:cNvSpPr txBox="1"/>
          <p:nvPr/>
        </p:nvSpPr>
        <p:spPr>
          <a:xfrm>
            <a:off x="2944990" y="4658512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 ms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BF79E-0168-BC47-86C4-4B8D1B950ADF}"/>
              </a:ext>
            </a:extLst>
          </p:cNvPr>
          <p:cNvCxnSpPr/>
          <p:nvPr/>
        </p:nvCxnSpPr>
        <p:spPr>
          <a:xfrm>
            <a:off x="4017652" y="1689756"/>
            <a:ext cx="0" cy="13550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5B479D5-FB2D-9E40-A809-CE3F1502458D}"/>
              </a:ext>
            </a:extLst>
          </p:cNvPr>
          <p:cNvSpPr txBox="1"/>
          <p:nvPr/>
        </p:nvSpPr>
        <p:spPr>
          <a:xfrm>
            <a:off x="3986859" y="2059502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 mV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58" y="1052464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9446C2-3487-6A41-B40B-6D25FDB0547B}"/>
              </a:ext>
            </a:extLst>
          </p:cNvPr>
          <p:cNvSpPr txBox="1"/>
          <p:nvPr/>
        </p:nvSpPr>
        <p:spPr>
          <a:xfrm>
            <a:off x="578333" y="950650"/>
            <a:ext cx="361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LTS – Nb</a:t>
            </a:r>
            <a:r>
              <a:rPr lang="en-US" b="1" baseline="-25000" dirty="0"/>
              <a:t>3</a:t>
            </a:r>
            <a:r>
              <a:rPr lang="en-US" b="1" dirty="0"/>
              <a:t>Sn CCT in this case.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9446C2-3487-6A41-B40B-6D25FDB0547B}"/>
              </a:ext>
            </a:extLst>
          </p:cNvPr>
          <p:cNvSpPr txBox="1"/>
          <p:nvPr/>
        </p:nvSpPr>
        <p:spPr>
          <a:xfrm>
            <a:off x="4769809" y="950384"/>
            <a:ext cx="361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HTS – Bi-2212 RC7n8 in this case.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8C7871-C26D-784F-86CE-5C6F720554EB}"/>
              </a:ext>
            </a:extLst>
          </p:cNvPr>
          <p:cNvCxnSpPr/>
          <p:nvPr/>
        </p:nvCxnSpPr>
        <p:spPr>
          <a:xfrm flipV="1">
            <a:off x="7655993" y="4638342"/>
            <a:ext cx="728472" cy="25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2697A69-213E-E949-A031-EDD5FAC5FFC8}"/>
              </a:ext>
            </a:extLst>
          </p:cNvPr>
          <p:cNvSpPr txBox="1"/>
          <p:nvPr/>
        </p:nvSpPr>
        <p:spPr>
          <a:xfrm>
            <a:off x="7691647" y="4674195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&gt;40 ms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EBF79E-0168-BC47-86C4-4B8D1B950ADF}"/>
              </a:ext>
            </a:extLst>
          </p:cNvPr>
          <p:cNvCxnSpPr/>
          <p:nvPr/>
        </p:nvCxnSpPr>
        <p:spPr>
          <a:xfrm>
            <a:off x="8489801" y="2075185"/>
            <a:ext cx="15163" cy="10002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B479D5-FB2D-9E40-A809-CE3F1502458D}"/>
              </a:ext>
            </a:extLst>
          </p:cNvPr>
          <p:cNvSpPr txBox="1"/>
          <p:nvPr/>
        </p:nvSpPr>
        <p:spPr>
          <a:xfrm>
            <a:off x="8405479" y="2421413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 mV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908035" y="1981938"/>
                <a:ext cx="162159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𝑁𝑍𝑃𝑉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∝1/(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8035" y="1981938"/>
                <a:ext cx="1621598" cy="215444"/>
              </a:xfrm>
              <a:prstGeom prst="rect">
                <a:avLst/>
              </a:prstGeom>
              <a:blipFill rotWithShape="0">
                <a:blip r:embed="rId4"/>
                <a:stretch>
                  <a:fillRect l="-1880" r="-3383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476189" y="2372905"/>
                <a:ext cx="2494401" cy="835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𝑁𝑍𝑃𝑉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𝑁𝑍𝑃𝑉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189" y="2372905"/>
                <a:ext cx="2494401" cy="835678"/>
              </a:xfrm>
              <a:prstGeom prst="rect">
                <a:avLst/>
              </a:prstGeom>
              <a:blipFill rotWithShape="0">
                <a:blip r:embed="rId5"/>
                <a:stretch>
                  <a:fillRect l="-488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9467955" y="3602373"/>
            <a:ext cx="25520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</a:t>
            </a:r>
            <a:r>
              <a:rPr lang="en-US" b="1" u="sng" dirty="0"/>
              <a:t>lack of speed </a:t>
            </a:r>
            <a:r>
              <a:rPr lang="en-US" b="1" dirty="0"/>
              <a:t>is compensated by a higher</a:t>
            </a:r>
          </a:p>
          <a:p>
            <a:r>
              <a:rPr lang="en-US" b="1" dirty="0"/>
              <a:t>quench detection temperature and a reduced</a:t>
            </a:r>
          </a:p>
          <a:p>
            <a:r>
              <a:rPr lang="en-US" b="1" dirty="0"/>
              <a:t>time for protection and margin of safety.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908035" y="1513751"/>
                <a:ext cx="16718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𝑆𝑡𝑎𝑏𝑖𝑙𝑖𝑡𝑦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8035" y="1513751"/>
                <a:ext cx="1671868" cy="215444"/>
              </a:xfrm>
              <a:prstGeom prst="rect">
                <a:avLst/>
              </a:prstGeom>
              <a:blipFill rotWithShape="0">
                <a:blip r:embed="rId6"/>
                <a:stretch>
                  <a:fillRect l="-2909" r="-29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A915F05-070B-D70B-2675-D5D56922B15D}"/>
              </a:ext>
            </a:extLst>
          </p:cNvPr>
          <p:cNvSpPr/>
          <p:nvPr/>
        </p:nvSpPr>
        <p:spPr>
          <a:xfrm>
            <a:off x="484094" y="5464885"/>
            <a:ext cx="193638" cy="204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3487B5-6D7D-DAF7-7637-9509216E14CF}"/>
              </a:ext>
            </a:extLst>
          </p:cNvPr>
          <p:cNvSpPr/>
          <p:nvPr/>
        </p:nvSpPr>
        <p:spPr>
          <a:xfrm>
            <a:off x="677731" y="5464886"/>
            <a:ext cx="2646381" cy="204394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379D24-FDF5-F771-C22C-7BA1F7333338}"/>
              </a:ext>
            </a:extLst>
          </p:cNvPr>
          <p:cNvSpPr/>
          <p:nvPr/>
        </p:nvSpPr>
        <p:spPr>
          <a:xfrm>
            <a:off x="5445162" y="5464886"/>
            <a:ext cx="1138518" cy="204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EA440B-E595-A1E6-6EE5-DCB402DF3B3D}"/>
              </a:ext>
            </a:extLst>
          </p:cNvPr>
          <p:cNvSpPr/>
          <p:nvPr/>
        </p:nvSpPr>
        <p:spPr>
          <a:xfrm>
            <a:off x="6583680" y="5464886"/>
            <a:ext cx="1701500" cy="204394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76977B-B2C9-F6F2-3989-9E745A132829}"/>
              </a:ext>
            </a:extLst>
          </p:cNvPr>
          <p:cNvSpPr txBox="1"/>
          <p:nvPr/>
        </p:nvSpPr>
        <p:spPr>
          <a:xfrm>
            <a:off x="484094" y="5063017"/>
            <a:ext cx="1784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MIITS/time budget: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F2852C-3AB6-973B-277C-50E28FAB8D60}"/>
              </a:ext>
            </a:extLst>
          </p:cNvPr>
          <p:cNvSpPr txBox="1"/>
          <p:nvPr/>
        </p:nvSpPr>
        <p:spPr>
          <a:xfrm>
            <a:off x="5378452" y="5077191"/>
            <a:ext cx="1784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MIITS/time budget: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74D869-00FE-92AB-F257-25590B6702A7}"/>
              </a:ext>
            </a:extLst>
          </p:cNvPr>
          <p:cNvSpPr txBox="1"/>
          <p:nvPr/>
        </p:nvSpPr>
        <p:spPr>
          <a:xfrm>
            <a:off x="207089" y="5907350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E924F2-5EDD-BEB0-2596-9B8BCDB12E78}"/>
              </a:ext>
            </a:extLst>
          </p:cNvPr>
          <p:cNvCxnSpPr/>
          <p:nvPr/>
        </p:nvCxnSpPr>
        <p:spPr>
          <a:xfrm>
            <a:off x="578333" y="5763371"/>
            <a:ext cx="0" cy="143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B4879BC-FC2C-9819-72E6-C3F99B6B992A}"/>
              </a:ext>
            </a:extLst>
          </p:cNvPr>
          <p:cNvSpPr txBox="1"/>
          <p:nvPr/>
        </p:nvSpPr>
        <p:spPr>
          <a:xfrm>
            <a:off x="1610153" y="5907350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Protection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B8B50D-781D-B779-E888-3CE894063724}"/>
              </a:ext>
            </a:extLst>
          </p:cNvPr>
          <p:cNvCxnSpPr>
            <a:cxnSpLocks/>
          </p:cNvCxnSpPr>
          <p:nvPr/>
        </p:nvCxnSpPr>
        <p:spPr>
          <a:xfrm>
            <a:off x="2096957" y="5743646"/>
            <a:ext cx="0" cy="143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1F4AAA7-A1DE-9826-F843-3B754A490926}"/>
              </a:ext>
            </a:extLst>
          </p:cNvPr>
          <p:cNvSpPr txBox="1"/>
          <p:nvPr/>
        </p:nvSpPr>
        <p:spPr>
          <a:xfrm>
            <a:off x="5510731" y="5887625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B720C5-ED6B-91A9-EE33-A4E2BB3DB62A}"/>
              </a:ext>
            </a:extLst>
          </p:cNvPr>
          <p:cNvCxnSpPr/>
          <p:nvPr/>
        </p:nvCxnSpPr>
        <p:spPr>
          <a:xfrm>
            <a:off x="5881975" y="5743646"/>
            <a:ext cx="0" cy="143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F0C70B1-9E7E-8D18-7384-77697B26EE8F}"/>
              </a:ext>
            </a:extLst>
          </p:cNvPr>
          <p:cNvSpPr txBox="1"/>
          <p:nvPr/>
        </p:nvSpPr>
        <p:spPr>
          <a:xfrm>
            <a:off x="6913795" y="588762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Protection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56407C-745F-28A6-A378-F6E0D25DCDC6}"/>
              </a:ext>
            </a:extLst>
          </p:cNvPr>
          <p:cNvCxnSpPr>
            <a:cxnSpLocks/>
          </p:cNvCxnSpPr>
          <p:nvPr/>
        </p:nvCxnSpPr>
        <p:spPr>
          <a:xfrm>
            <a:off x="7400599" y="5723921"/>
            <a:ext cx="0" cy="143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CA12EE36-824C-314E-9B46-C79CB72F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2210" y="6360285"/>
            <a:ext cx="679216" cy="365125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3135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6" grpId="0" animBg="1"/>
      <p:bldP spid="19" grpId="0" animBg="1"/>
      <p:bldP spid="25" grpId="0"/>
      <p:bldP spid="26" grpId="0"/>
      <p:bldP spid="27" grpId="0"/>
      <p:bldP spid="30" grpId="0"/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6D50B5C-1601-204E-AEF6-0C5CAFDEE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174" y="2230102"/>
            <a:ext cx="5101094" cy="297495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816E2-D49F-F74A-86D0-609765B9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6758"/>
          </a:xfrm>
        </p:spPr>
        <p:txBody>
          <a:bodyPr>
            <a:noAutofit/>
          </a:bodyPr>
          <a:lstStyle/>
          <a:p>
            <a:r>
              <a:rPr lang="en-US" sz="2400" b="1" dirty="0"/>
              <a:t>Benefit of early detection – increased margin of safety – the question is how?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09D02A6-53F6-9A44-AEBE-47C6D0D668A3}"/>
              </a:ext>
            </a:extLst>
          </p:cNvPr>
          <p:cNvSpPr/>
          <p:nvPr/>
        </p:nvSpPr>
        <p:spPr>
          <a:xfrm>
            <a:off x="6468401" y="1750641"/>
            <a:ext cx="98612" cy="10757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31736-6037-474A-94C1-D19E6D68FE7B}"/>
              </a:ext>
            </a:extLst>
          </p:cNvPr>
          <p:cNvSpPr txBox="1"/>
          <p:nvPr/>
        </p:nvSpPr>
        <p:spPr>
          <a:xfrm>
            <a:off x="6680801" y="1397478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RC7n8, experimentally proved, </a:t>
            </a:r>
          </a:p>
          <a:p>
            <a:r>
              <a:rPr lang="en-US" sz="2000" b="1" u="sng" dirty="0"/>
              <a:t>as large as 2500 </a:t>
            </a:r>
            <a:r>
              <a:rPr lang="en-US" sz="2000" b="1" u="sng" dirty="0" err="1"/>
              <a:t>ms</a:t>
            </a:r>
            <a:r>
              <a:rPr lang="en-US" sz="2000" b="1" dirty="0" err="1"/>
              <a:t>.</a:t>
            </a:r>
            <a:endParaRPr lang="en-US" sz="200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42619A-2A21-2F4C-AC89-61ADDD0D0FA1}"/>
              </a:ext>
            </a:extLst>
          </p:cNvPr>
          <p:cNvCxnSpPr>
            <a:cxnSpLocks/>
          </p:cNvCxnSpPr>
          <p:nvPr/>
        </p:nvCxnSpPr>
        <p:spPr>
          <a:xfrm flipV="1">
            <a:off x="6515540" y="1951714"/>
            <a:ext cx="0" cy="36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8F87954-4F9F-FE44-8E83-FEB429710850}"/>
              </a:ext>
            </a:extLst>
          </p:cNvPr>
          <p:cNvSpPr txBox="1">
            <a:spLocks/>
          </p:cNvSpPr>
          <p:nvPr/>
        </p:nvSpPr>
        <p:spPr>
          <a:xfrm>
            <a:off x="6090511" y="861781"/>
            <a:ext cx="5092539" cy="477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79288C-E952-A842-8A91-ECD64D561FFB}"/>
              </a:ext>
            </a:extLst>
          </p:cNvPr>
          <p:cNvSpPr/>
          <p:nvPr/>
        </p:nvSpPr>
        <p:spPr>
          <a:xfrm>
            <a:off x="1524889" y="4564537"/>
            <a:ext cx="545598" cy="6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1C0E1F-CC42-B943-9164-CD69C94E0239}"/>
              </a:ext>
            </a:extLst>
          </p:cNvPr>
          <p:cNvSpPr/>
          <p:nvPr/>
        </p:nvSpPr>
        <p:spPr>
          <a:xfrm>
            <a:off x="2544218" y="2445905"/>
            <a:ext cx="1509626" cy="64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80A3D5-132B-8F4B-B50D-F0D2C1420A59}"/>
              </a:ext>
            </a:extLst>
          </p:cNvPr>
          <p:cNvSpPr txBox="1"/>
          <p:nvPr/>
        </p:nvSpPr>
        <p:spPr>
          <a:xfrm>
            <a:off x="2257643" y="4404496"/>
            <a:ext cx="223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Quench detection starts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C72D3D-30E6-D04D-9AD9-B933394B4A05}"/>
              </a:ext>
            </a:extLst>
          </p:cNvPr>
          <p:cNvSpPr txBox="1"/>
          <p:nvPr/>
        </p:nvSpPr>
        <p:spPr>
          <a:xfrm>
            <a:off x="3900754" y="2577474"/>
            <a:ext cx="1154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Quench </a:t>
            </a:r>
          </a:p>
          <a:p>
            <a:r>
              <a:rPr lang="en-US" sz="1600" b="1" dirty="0"/>
              <a:t>detection </a:t>
            </a:r>
          </a:p>
          <a:p>
            <a:r>
              <a:rPr lang="en-US" sz="1600" b="1" dirty="0"/>
              <a:t>made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89B921-9420-7943-B70E-94B58CF17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489" y="2698307"/>
            <a:ext cx="5259094" cy="30671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C16814-32C5-A94C-A470-085FB4877268}"/>
              </a:ext>
            </a:extLst>
          </p:cNvPr>
          <p:cNvGrpSpPr/>
          <p:nvPr/>
        </p:nvGrpSpPr>
        <p:grpSpPr>
          <a:xfrm>
            <a:off x="6822873" y="4042101"/>
            <a:ext cx="3223244" cy="1116000"/>
            <a:chOff x="6440356" y="4276800"/>
            <a:chExt cx="3223244" cy="11160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469AA5-94D5-7744-97A4-1A3C22CFB456}"/>
                </a:ext>
              </a:extLst>
            </p:cNvPr>
            <p:cNvSpPr txBox="1"/>
            <p:nvPr/>
          </p:nvSpPr>
          <p:spPr>
            <a:xfrm>
              <a:off x="8125244" y="4784623"/>
              <a:ext cx="1404552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Lose margin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97DB86-2930-F44E-B89F-08F2A2804DF6}"/>
                </a:ext>
              </a:extLst>
            </p:cNvPr>
            <p:cNvCxnSpPr>
              <a:cxnSpLocks/>
            </p:cNvCxnSpPr>
            <p:nvPr/>
          </p:nvCxnSpPr>
          <p:spPr>
            <a:xfrm>
              <a:off x="6440356" y="4281600"/>
              <a:ext cx="370844" cy="38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49FB9E8-515E-984F-959A-1E419C430654}"/>
                </a:ext>
              </a:extLst>
            </p:cNvPr>
            <p:cNvCxnSpPr>
              <a:cxnSpLocks/>
            </p:cNvCxnSpPr>
            <p:nvPr/>
          </p:nvCxnSpPr>
          <p:spPr>
            <a:xfrm>
              <a:off x="6787156" y="4290000"/>
              <a:ext cx="585644" cy="59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DB750E7-6ABA-B847-A774-4F3B801AD12A}"/>
                </a:ext>
              </a:extLst>
            </p:cNvPr>
            <p:cNvCxnSpPr>
              <a:cxnSpLocks/>
            </p:cNvCxnSpPr>
            <p:nvPr/>
          </p:nvCxnSpPr>
          <p:spPr>
            <a:xfrm>
              <a:off x="7191556" y="4291200"/>
              <a:ext cx="786044" cy="79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342F001-D836-0749-95FB-277857883685}"/>
                </a:ext>
              </a:extLst>
            </p:cNvPr>
            <p:cNvCxnSpPr>
              <a:cxnSpLocks/>
            </p:cNvCxnSpPr>
            <p:nvPr/>
          </p:nvCxnSpPr>
          <p:spPr>
            <a:xfrm>
              <a:off x="7610356" y="4299600"/>
              <a:ext cx="914444" cy="920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A270284-EAE5-B240-869A-67798A3D3CA7}"/>
                </a:ext>
              </a:extLst>
            </p:cNvPr>
            <p:cNvCxnSpPr>
              <a:cxnSpLocks/>
            </p:cNvCxnSpPr>
            <p:nvPr/>
          </p:nvCxnSpPr>
          <p:spPr>
            <a:xfrm>
              <a:off x="7971556" y="4300800"/>
              <a:ext cx="992444" cy="1012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8905FE2-A420-184A-97D7-F90F604E7E8C}"/>
                </a:ext>
              </a:extLst>
            </p:cNvPr>
            <p:cNvCxnSpPr>
              <a:cxnSpLocks/>
            </p:cNvCxnSpPr>
            <p:nvPr/>
          </p:nvCxnSpPr>
          <p:spPr>
            <a:xfrm>
              <a:off x="8361556" y="4294800"/>
              <a:ext cx="1063244" cy="109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A2E94DA-B191-2F41-85AB-29943A4C9E95}"/>
                </a:ext>
              </a:extLst>
            </p:cNvPr>
            <p:cNvCxnSpPr>
              <a:cxnSpLocks/>
            </p:cNvCxnSpPr>
            <p:nvPr/>
          </p:nvCxnSpPr>
          <p:spPr>
            <a:xfrm>
              <a:off x="9077956" y="4276800"/>
              <a:ext cx="585644" cy="59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83D13A7-8682-4B4B-B766-A78B2BD55C9B}"/>
                </a:ext>
              </a:extLst>
            </p:cNvPr>
            <p:cNvCxnSpPr>
              <a:cxnSpLocks/>
            </p:cNvCxnSpPr>
            <p:nvPr/>
          </p:nvCxnSpPr>
          <p:spPr>
            <a:xfrm>
              <a:off x="8740756" y="4299600"/>
              <a:ext cx="786044" cy="79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5E87E77-B326-3949-861E-70CD0D7D7181}"/>
              </a:ext>
            </a:extLst>
          </p:cNvPr>
          <p:cNvGrpSpPr/>
          <p:nvPr/>
        </p:nvGrpSpPr>
        <p:grpSpPr>
          <a:xfrm>
            <a:off x="6550001" y="3366804"/>
            <a:ext cx="2526859" cy="555600"/>
            <a:chOff x="6177600" y="3672000"/>
            <a:chExt cx="2526859" cy="5556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3881184-1D4F-2F4E-8801-5AD351FAFF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6356" y="3672000"/>
              <a:ext cx="72044" cy="7320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D4A56AB-02EE-C543-A16A-D17F749EF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7600" y="3852000"/>
              <a:ext cx="216000" cy="20160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82B070C-892E-5841-BCB7-8358D4065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8400" y="4026000"/>
              <a:ext cx="216000" cy="20160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8133080-71B0-EF40-92C2-0CA89D98F823}"/>
                </a:ext>
              </a:extLst>
            </p:cNvPr>
            <p:cNvSpPr txBox="1"/>
            <p:nvPr/>
          </p:nvSpPr>
          <p:spPr>
            <a:xfrm>
              <a:off x="6945644" y="3684223"/>
              <a:ext cx="1758815" cy="338554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Increase margin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7A31EAD-2E0D-9E4B-8219-E8D1FE90718A}"/>
                </a:ext>
              </a:extLst>
            </p:cNvPr>
            <p:cNvCxnSpPr/>
            <p:nvPr/>
          </p:nvCxnSpPr>
          <p:spPr>
            <a:xfrm flipH="1">
              <a:off x="6393600" y="3916800"/>
              <a:ext cx="496800" cy="12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AA3B68A-ECE5-A649-8589-542D9F8E0835}"/>
              </a:ext>
            </a:extLst>
          </p:cNvPr>
          <p:cNvSpPr txBox="1"/>
          <p:nvPr/>
        </p:nvSpPr>
        <p:spPr>
          <a:xfrm>
            <a:off x="1794935" y="6380889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Manuscript in preparation.</a:t>
            </a:r>
          </a:p>
        </p:txBody>
      </p: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CA12EE36-824C-314E-9B46-C79CB72F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2210" y="6360285"/>
            <a:ext cx="679216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8F35BD-5DDE-46CA-B0FB-6A187B69AD30}"/>
              </a:ext>
            </a:extLst>
          </p:cNvPr>
          <p:cNvSpPr txBox="1"/>
          <p:nvPr/>
        </p:nvSpPr>
        <p:spPr>
          <a:xfrm>
            <a:off x="7259446" y="5647287"/>
            <a:ext cx="3025187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Quench detection voltage (V)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F72C0C-E624-48A6-A4AC-6BD2ED5C3BAF}"/>
              </a:ext>
            </a:extLst>
          </p:cNvPr>
          <p:cNvSpPr txBox="1"/>
          <p:nvPr/>
        </p:nvSpPr>
        <p:spPr>
          <a:xfrm rot="16200000">
            <a:off x="5082994" y="4007853"/>
            <a:ext cx="1989647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Protection time (s)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74E973-DC4D-489A-B5B3-E804C9B8F4F6}"/>
              </a:ext>
            </a:extLst>
          </p:cNvPr>
          <p:cNvSpPr txBox="1"/>
          <p:nvPr/>
        </p:nvSpPr>
        <p:spPr>
          <a:xfrm rot="16200000">
            <a:off x="-674594" y="3430679"/>
            <a:ext cx="2375971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Resistive voltage (mV)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6A97CF-7C43-4820-BBBC-0BC98BDB1EB1}"/>
              </a:ext>
            </a:extLst>
          </p:cNvPr>
          <p:cNvSpPr txBox="1"/>
          <p:nvPr/>
        </p:nvSpPr>
        <p:spPr>
          <a:xfrm>
            <a:off x="2007281" y="5067252"/>
            <a:ext cx="1770036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Temperature (K)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8DE174-C8C6-479D-BF3D-32166BC4B37D}"/>
              </a:ext>
            </a:extLst>
          </p:cNvPr>
          <p:cNvSpPr txBox="1"/>
          <p:nvPr/>
        </p:nvSpPr>
        <p:spPr>
          <a:xfrm>
            <a:off x="520542" y="1689500"/>
            <a:ext cx="4463081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Quench detection at current sharing region.</a:t>
            </a:r>
          </a:p>
        </p:txBody>
      </p:sp>
    </p:spTree>
    <p:extLst>
      <p:ext uri="{BB962C8B-B14F-4D97-AF65-F5344CB8AC3E}">
        <p14:creationId xmlns:p14="http://schemas.microsoft.com/office/powerpoint/2010/main" val="16619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40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Quench detection of HTS magnets beyond the methods established for LTS magnets – what do we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431" y="1184274"/>
            <a:ext cx="6707119" cy="4301070"/>
          </a:xfrm>
        </p:spPr>
        <p:txBody>
          <a:bodyPr>
            <a:normAutofit fontScale="85000" lnSpcReduction="20000"/>
          </a:bodyPr>
          <a:lstStyle/>
          <a:p>
            <a:r>
              <a:rPr lang="en-US" sz="2000" b="1" dirty="0"/>
              <a:t>For HTS magnets, human brains can tell that a thermal runaway quench is coming if the magnet current continues to rise.</a:t>
            </a:r>
          </a:p>
          <a:p>
            <a:r>
              <a:rPr lang="en-US" sz="2000" dirty="0"/>
              <a:t>A </a:t>
            </a:r>
            <a:r>
              <a:rPr lang="en-US" sz="2000" b="1" dirty="0"/>
              <a:t>fast </a:t>
            </a:r>
            <a:r>
              <a:rPr lang="en-US" sz="2000" dirty="0"/>
              <a:t>(discrimination at every </a:t>
            </a:r>
            <a:r>
              <a:rPr lang="en-US" sz="2000" b="1" dirty="0"/>
              <a:t>1 ms or smaller</a:t>
            </a:r>
            <a:r>
              <a:rPr lang="en-US" sz="2000" dirty="0"/>
              <a:t>) quench detection method capable of </a:t>
            </a:r>
            <a:r>
              <a:rPr lang="en-US" sz="2000" b="1" dirty="0"/>
              <a:t>reducing the rms noise to 100 </a:t>
            </a:r>
            <a:r>
              <a:rPr lang="en-US" sz="2000" b="1" dirty="0">
                <a:latin typeface="Symbol" panose="05050102010706020507" pitchFamily="18" charset="2"/>
              </a:rPr>
              <a:t>m</a:t>
            </a:r>
            <a:r>
              <a:rPr lang="en-US" sz="2000" b="1" dirty="0"/>
              <a:t>V </a:t>
            </a:r>
            <a:r>
              <a:rPr lang="en-US" sz="2000" dirty="0"/>
              <a:t>or less based on real-time digital signal processing algorithms or others simple to implement.</a:t>
            </a:r>
          </a:p>
          <a:p>
            <a:r>
              <a:rPr lang="en-US" sz="2000" dirty="0"/>
              <a:t>Such method should be </a:t>
            </a:r>
            <a:r>
              <a:rPr lang="en-US" sz="2000" b="1" dirty="0"/>
              <a:t>reliable</a:t>
            </a:r>
            <a:r>
              <a:rPr lang="en-US" sz="2000" dirty="0"/>
              <a:t> and can be implement on a hardware-in-the-loop platform like FPGA.</a:t>
            </a:r>
          </a:p>
          <a:p>
            <a:r>
              <a:rPr lang="en-US" sz="2000" dirty="0"/>
              <a:t>Such method should </a:t>
            </a:r>
            <a:r>
              <a:rPr lang="en-US" sz="2000" b="1" dirty="0"/>
              <a:t>work with all magnet operating scenarios </a:t>
            </a:r>
            <a:r>
              <a:rPr lang="en-US" sz="2000" dirty="0"/>
              <a:t>including current ramps up and down and holds. </a:t>
            </a:r>
          </a:p>
          <a:p>
            <a:r>
              <a:rPr lang="en-US" sz="2000" dirty="0"/>
              <a:t>Such method should have </a:t>
            </a:r>
            <a:r>
              <a:rPr lang="en-US" sz="2000" b="1" dirty="0"/>
              <a:t>a low rate of false alarms</a:t>
            </a:r>
            <a:r>
              <a:rPr lang="en-US" sz="2000" dirty="0"/>
              <a:t>. </a:t>
            </a:r>
          </a:p>
          <a:p>
            <a:r>
              <a:rPr lang="en-US" sz="2000" dirty="0"/>
              <a:t>Such method should be able to raise the margin of safety for protecting HTS magnets against thermal runaway quenches above the dogma established for LTS magnets. </a:t>
            </a:r>
          </a:p>
          <a:p>
            <a:r>
              <a:rPr lang="en-US" sz="2000" dirty="0"/>
              <a:t>Such method should be </a:t>
            </a:r>
            <a:r>
              <a:rPr lang="en-US" sz="2000" b="1" dirty="0"/>
              <a:t>verified with </a:t>
            </a:r>
            <a:r>
              <a:rPr lang="en-US" sz="2000" dirty="0"/>
              <a:t>practical HTS magnets with local voltage or temperature </a:t>
            </a:r>
            <a:r>
              <a:rPr lang="en-US" sz="2000" b="1" dirty="0"/>
              <a:t>measurements</a:t>
            </a:r>
            <a:r>
              <a:rPr lang="en-US" sz="2000" dirty="0"/>
              <a:t> at or near quench spots.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A26F47-9C4F-4BDC-4E6E-E7877FE85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82" y="1729330"/>
            <a:ext cx="4258506" cy="27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94BF-3788-BF3E-8739-CC808611B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#1: Noise spectrum and real time noise reduction applied to a test case A18 of the RC7n8 magnet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71458-045D-6FAE-8AFD-755B06E1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8</a:t>
            </a:fld>
            <a:endParaRPr lang="en-US"/>
          </a:p>
        </p:txBody>
      </p:sp>
      <p:pic>
        <p:nvPicPr>
          <p:cNvPr id="10" name="Google Shape;149;g15a19a5a90a_0_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38508" y="3888380"/>
            <a:ext cx="3661436" cy="23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3" y="1143469"/>
            <a:ext cx="3618459" cy="2302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57" y="3674329"/>
            <a:ext cx="4051143" cy="2577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A057F-38AE-A894-FDCC-6ABF9AA9EE1E}"/>
              </a:ext>
            </a:extLst>
          </p:cNvPr>
          <p:cNvSpPr txBox="1"/>
          <p:nvPr/>
        </p:nvSpPr>
        <p:spPr>
          <a:xfrm>
            <a:off x="10166428" y="3315696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@1kHz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CCA76A-F2B8-2935-3BF1-4F032B6EDFA2}"/>
              </a:ext>
            </a:extLst>
          </p:cNvPr>
          <p:cNvSpPr txBox="1"/>
          <p:nvPr/>
        </p:nvSpPr>
        <p:spPr>
          <a:xfrm>
            <a:off x="2104202" y="4494680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@1kHz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D7B618A-D9AE-5DD2-5761-45ADD2D6732D}"/>
              </a:ext>
            </a:extLst>
          </p:cNvPr>
          <p:cNvSpPr txBox="1"/>
          <p:nvPr/>
        </p:nvSpPr>
        <p:spPr>
          <a:xfrm>
            <a:off x="4728709" y="1027791"/>
            <a:ext cx="6667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u="sng" dirty="0"/>
              <a:t>Front-end electronics</a:t>
            </a:r>
            <a:r>
              <a:rPr lang="en-US" sz="1800" b="1" dirty="0"/>
              <a:t>: Programmable gain amplifier and electronics for low-level measurements (signal conditioning) @ 1kHz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u="sng" dirty="0"/>
              <a:t>Followed by a smart unit</a:t>
            </a:r>
            <a:r>
              <a:rPr lang="en-US" sz="1800" b="1" dirty="0"/>
              <a:t>: </a:t>
            </a:r>
            <a:r>
              <a:rPr lang="en-US" sz="1800" b="1" dirty="0">
                <a:solidFill>
                  <a:srgbClr val="0000FF"/>
                </a:solidFill>
              </a:rPr>
              <a:t>real-time, fast digital signal processing + a simple detection algorithm</a:t>
            </a:r>
            <a:r>
              <a:rPr lang="en-US" sz="1800" b="1" dirty="0"/>
              <a:t>, and machine learning blocks.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u="sng" dirty="0"/>
              <a:t>More than conventional QDS</a:t>
            </a:r>
            <a:r>
              <a:rPr lang="en-US" sz="1800" b="1" dirty="0"/>
              <a:t>: Monitoring and analyzing magnet behaviors, predicting and detecting quenches.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EFBC3D9-4292-C19E-4F1E-0C88ABE64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" y="3541551"/>
            <a:ext cx="4429163" cy="2818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6" y="3790272"/>
            <a:ext cx="2353440" cy="1497923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3105EA14-CDCB-84C0-D38F-01B9B292A24C}"/>
              </a:ext>
            </a:extLst>
          </p:cNvPr>
          <p:cNvSpPr/>
          <p:nvPr/>
        </p:nvSpPr>
        <p:spPr>
          <a:xfrm>
            <a:off x="3468029" y="3790272"/>
            <a:ext cx="670479" cy="20306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FC0599D-8E4D-E2B0-2072-0372AD8147E3}"/>
              </a:ext>
            </a:extLst>
          </p:cNvPr>
          <p:cNvCxnSpPr/>
          <p:nvPr/>
        </p:nvCxnSpPr>
        <p:spPr>
          <a:xfrm flipH="1">
            <a:off x="3021980" y="4494680"/>
            <a:ext cx="446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89D52E8-889B-589B-01F4-5BC4183C2AE8}"/>
              </a:ext>
            </a:extLst>
          </p:cNvPr>
          <p:cNvSpPr txBox="1"/>
          <p:nvPr/>
        </p:nvSpPr>
        <p:spPr>
          <a:xfrm>
            <a:off x="2690799" y="1924668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30A/s</a:t>
            </a:r>
          </a:p>
        </p:txBody>
      </p:sp>
    </p:spTree>
    <p:extLst>
      <p:ext uri="{BB962C8B-B14F-4D97-AF65-F5344CB8AC3E}">
        <p14:creationId xmlns:p14="http://schemas.microsoft.com/office/powerpoint/2010/main" val="302576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#2: Generating quench detection logic with a simple algorithm operating real-time (per ms) on the processed data of A18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FD46-0767-4F06-BF40-99E992A4F45C}" type="slidenum">
              <a:rPr lang="en-US" smtClean="0"/>
              <a:t>9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3A7790-787D-7AE2-95F4-FB996E467EAE}"/>
              </a:ext>
            </a:extLst>
          </p:cNvPr>
          <p:cNvSpPr txBox="1"/>
          <p:nvPr/>
        </p:nvSpPr>
        <p:spPr>
          <a:xfrm>
            <a:off x="3457348" y="5031290"/>
            <a:ext cx="1401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Time = 0 s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SCR opened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586B7CE-1279-D257-1F02-7874E2380AEF}"/>
              </a:ext>
            </a:extLst>
          </p:cNvPr>
          <p:cNvCxnSpPr/>
          <p:nvPr/>
        </p:nvCxnSpPr>
        <p:spPr>
          <a:xfrm flipV="1">
            <a:off x="4242255" y="4798835"/>
            <a:ext cx="0" cy="204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C3FC4BF-0B3E-B3CD-58DC-3A28928DC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9" y="1861223"/>
            <a:ext cx="4495364" cy="286044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2741D-D1CB-90A1-C1C9-3C553842F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58" y="1028700"/>
            <a:ext cx="4236911" cy="2695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4194E-9B1D-A3FF-6B47-7B3B65B85CD9}"/>
              </a:ext>
            </a:extLst>
          </p:cNvPr>
          <p:cNvSpPr txBox="1"/>
          <p:nvPr/>
        </p:nvSpPr>
        <p:spPr>
          <a:xfrm>
            <a:off x="6723529" y="1714500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D312D-AB48-BA65-E60B-C1E342993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03" y="3912776"/>
            <a:ext cx="4156666" cy="26449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200923-3592-AE56-EAE4-F11445104D2B}"/>
              </a:ext>
            </a:extLst>
          </p:cNvPr>
          <p:cNvCxnSpPr/>
          <p:nvPr/>
        </p:nvCxnSpPr>
        <p:spPr>
          <a:xfrm>
            <a:off x="8908676" y="5161767"/>
            <a:ext cx="860612" cy="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3FAB46-72F9-3C8C-E9A3-698C114767DD}"/>
              </a:ext>
            </a:extLst>
          </p:cNvPr>
          <p:cNvSpPr txBox="1"/>
          <p:nvPr/>
        </p:nvSpPr>
        <p:spPr>
          <a:xfrm>
            <a:off x="8908676" y="4723513"/>
            <a:ext cx="274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 ambiguity after </a:t>
            </a:r>
            <a:r>
              <a:rPr lang="en-US" sz="1600" b="1" dirty="0">
                <a:solidFill>
                  <a:srgbClr val="0000FF"/>
                </a:solidFill>
              </a:rPr>
              <a:t>-2.652s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61920F-5F4A-18E2-08CA-BBFE9C780325}"/>
              </a:ext>
            </a:extLst>
          </p:cNvPr>
          <p:cNvCxnSpPr/>
          <p:nvPr/>
        </p:nvCxnSpPr>
        <p:spPr>
          <a:xfrm flipV="1">
            <a:off x="6574970" y="5105400"/>
            <a:ext cx="2188030" cy="2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030FC6-AD66-4B9A-A735-C703AD5BB5CB}"/>
              </a:ext>
            </a:extLst>
          </p:cNvPr>
          <p:cNvSpPr txBox="1"/>
          <p:nvPr/>
        </p:nvSpPr>
        <p:spPr>
          <a:xfrm>
            <a:off x="6574970" y="4506447"/>
            <a:ext cx="209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 false detection to -3.096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030FC6-AD66-4B9A-A735-C703AD5BB5CB}"/>
              </a:ext>
            </a:extLst>
          </p:cNvPr>
          <p:cNvSpPr txBox="1"/>
          <p:nvPr/>
        </p:nvSpPr>
        <p:spPr>
          <a:xfrm>
            <a:off x="6961659" y="1597288"/>
            <a:ext cx="261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 false detection from </a:t>
            </a:r>
          </a:p>
          <a:p>
            <a:r>
              <a:rPr lang="en-US" sz="1600" b="1" dirty="0"/>
              <a:t>-1000 s to -3.096 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61920F-5F4A-18E2-08CA-BBFE9C780325}"/>
              </a:ext>
            </a:extLst>
          </p:cNvPr>
          <p:cNvCxnSpPr/>
          <p:nvPr/>
        </p:nvCxnSpPr>
        <p:spPr>
          <a:xfrm>
            <a:off x="6455799" y="2232674"/>
            <a:ext cx="3236841" cy="4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E533B33-3579-22FB-190C-8ACD08058065}"/>
              </a:ext>
            </a:extLst>
          </p:cNvPr>
          <p:cNvSpPr txBox="1"/>
          <p:nvPr/>
        </p:nvSpPr>
        <p:spPr>
          <a:xfrm>
            <a:off x="7261845" y="5718915"/>
            <a:ext cx="63060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Old </a:t>
            </a:r>
            <a:r>
              <a:rPr lang="en-US" b="1" u="sng" dirty="0">
                <a:solidFill>
                  <a:srgbClr val="C00000"/>
                </a:solidFill>
              </a:rPr>
              <a:t>MIITS predicts 180 </a:t>
            </a:r>
            <a:r>
              <a:rPr lang="en-US" b="1" u="sng" dirty="0" err="1">
                <a:solidFill>
                  <a:srgbClr val="C00000"/>
                </a:solidFill>
              </a:rPr>
              <a:t>ms</a:t>
            </a:r>
            <a:r>
              <a:rPr lang="en-US" b="1" u="sng" dirty="0">
                <a:solidFill>
                  <a:srgbClr val="C00000"/>
                </a:solidFill>
              </a:rPr>
              <a:t> </a:t>
            </a:r>
            <a:r>
              <a:rPr lang="en-US" b="1" u="sng" dirty="0"/>
              <a:t>is what we have.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8D3BC6-510F-5B9C-1368-E17F9B8D1D2C}"/>
              </a:ext>
            </a:extLst>
          </p:cNvPr>
          <p:cNvSpPr txBox="1"/>
          <p:nvPr/>
        </p:nvSpPr>
        <p:spPr>
          <a:xfrm>
            <a:off x="1140780" y="3670604"/>
            <a:ext cx="3552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Staircase run with 30A/s ramp rate</a:t>
            </a:r>
          </a:p>
        </p:txBody>
      </p:sp>
    </p:spTree>
    <p:extLst>
      <p:ext uri="{BB962C8B-B14F-4D97-AF65-F5344CB8AC3E}">
        <p14:creationId xmlns:p14="http://schemas.microsoft.com/office/powerpoint/2010/main" val="225266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4_ATAP Blue Footer">
  <a:themeElements>
    <a:clrScheme name="ATAP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9191</TotalTime>
  <Words>2273</Words>
  <Application>Microsoft Office PowerPoint</Application>
  <PresentationFormat>Widescreen</PresentationFormat>
  <Paragraphs>337</Paragraphs>
  <Slides>26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SimSun</vt:lpstr>
      <vt:lpstr>Calibri</vt:lpstr>
      <vt:lpstr>Times New Roman</vt:lpstr>
      <vt:lpstr>Symbol</vt:lpstr>
      <vt:lpstr>Courier New</vt:lpstr>
      <vt:lpstr>Franklin Gothic Book</vt:lpstr>
      <vt:lpstr>Libre Franklin</vt:lpstr>
      <vt:lpstr>-apple-system</vt:lpstr>
      <vt:lpstr>Arial</vt:lpstr>
      <vt:lpstr>Cambria Math</vt:lpstr>
      <vt:lpstr>4_ATAP Blue Footer</vt:lpstr>
      <vt:lpstr>Equation</vt:lpstr>
      <vt:lpstr>Graph</vt:lpstr>
      <vt:lpstr>PowerPoint Presentation</vt:lpstr>
      <vt:lpstr>Two magnets, their quench protection, what is the margin of safety for them, how to further improve?</vt:lpstr>
      <vt:lpstr>Quench protection and the MIITS method for estimating the margin of safety, applied as if it was a LTS magnet</vt:lpstr>
      <vt:lpstr>A revised MIITS method for HTS magnets and implications</vt:lpstr>
      <vt:lpstr>Back to the margin of safety question</vt:lpstr>
      <vt:lpstr>Benefit of early detection – increased margin of safety – the question is how?</vt:lpstr>
      <vt:lpstr>Quench detection of HTS magnets beyond the methods established for LTS magnets – what do we need?</vt:lpstr>
      <vt:lpstr>Step #1: Noise spectrum and real time noise reduction applied to a test case A18 of the RC7n8 magnet</vt:lpstr>
      <vt:lpstr>Step #2: Generating quench detection logic with a simple algorithm operating real-time (per ms) on the processed data of A18</vt:lpstr>
      <vt:lpstr>Two other cases – ramp I at 30 A/s, ramp II at 200 A/s</vt:lpstr>
      <vt:lpstr>The case of CCT magnet BIN5c1, a more difficult to handle magnet </vt:lpstr>
      <vt:lpstr>Quench detection logic as the result of a simple algorithm operating real time on the processed signal on CCT BIN5c1 dipole magnet – 10A/s case</vt:lpstr>
      <vt:lpstr>Machine learning potentially enables automatic and smart learning</vt:lpstr>
      <vt:lpstr>summary</vt:lpstr>
      <vt:lpstr>What is next?</vt:lpstr>
      <vt:lpstr>However, things do not entirely add up, do they? Then why?</vt:lpstr>
      <vt:lpstr>Let’s examine an 1D superconductor quench simulation of an HTS conductor</vt:lpstr>
      <vt:lpstr>Let’s look at a longer piece (18 m)</vt:lpstr>
      <vt:lpstr>Verification of the simulation provided by an experiment - sample</vt:lpstr>
      <vt:lpstr>Verification of the simulation provided by an experiment - results</vt:lpstr>
      <vt:lpstr>Then back at this question and add a bit statistics in.</vt:lpstr>
      <vt:lpstr>Monte Carlo experiment:   Screening and sensitivity analysis that shows the effect of n-value</vt:lpstr>
      <vt:lpstr>What have we learned?</vt:lpstr>
      <vt:lpstr>Apply the same perspective with another angle – the short sample limit of your HTS magnets</vt:lpstr>
      <vt:lpstr>Practical magnets – can you guess which coil quenched?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Tengming Shen</cp:lastModifiedBy>
  <cp:revision>508</cp:revision>
  <dcterms:created xsi:type="dcterms:W3CDTF">2015-07-10T17:44:33Z</dcterms:created>
  <dcterms:modified xsi:type="dcterms:W3CDTF">2023-03-22T13:11:37Z</dcterms:modified>
</cp:coreProperties>
</file>