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89" r:id="rId5"/>
    <p:sldId id="336" r:id="rId6"/>
    <p:sldId id="311" r:id="rId7"/>
    <p:sldId id="343" r:id="rId8"/>
    <p:sldId id="348" r:id="rId9"/>
    <p:sldId id="379" r:id="rId10"/>
    <p:sldId id="337" r:id="rId11"/>
    <p:sldId id="377" r:id="rId12"/>
    <p:sldId id="376" r:id="rId13"/>
    <p:sldId id="339" r:id="rId14"/>
    <p:sldId id="375" r:id="rId15"/>
    <p:sldId id="380" r:id="rId16"/>
    <p:sldId id="381" r:id="rId17"/>
    <p:sldId id="387" r:id="rId18"/>
    <p:sldId id="388" r:id="rId19"/>
    <p:sldId id="383" r:id="rId20"/>
    <p:sldId id="294" r:id="rId21"/>
    <p:sldId id="384" r:id="rId22"/>
    <p:sldId id="382" r:id="rId23"/>
    <p:sldId id="312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98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mar, Mithlesh" userId="f75b44f8-038e-4ce4-a7a5-b89273cc7715" providerId="ADAL" clId="{9E67C98D-7A35-4775-AC36-8C482734824A}"/>
    <pc:docChg chg="custSel modSld">
      <pc:chgData name="Kumar, Mithlesh" userId="f75b44f8-038e-4ce4-a7a5-b89273cc7715" providerId="ADAL" clId="{9E67C98D-7A35-4775-AC36-8C482734824A}" dt="2023-03-22T17:45:47.496" v="161" actId="27636"/>
      <pc:docMkLst>
        <pc:docMk/>
      </pc:docMkLst>
      <pc:sldChg chg="modSp">
        <pc:chgData name="Kumar, Mithlesh" userId="f75b44f8-038e-4ce4-a7a5-b89273cc7715" providerId="ADAL" clId="{9E67C98D-7A35-4775-AC36-8C482734824A}" dt="2023-03-22T14:56:15.007" v="10" actId="6549"/>
        <pc:sldMkLst>
          <pc:docMk/>
          <pc:sldMk cId="3829282093" sldId="375"/>
        </pc:sldMkLst>
        <pc:spChg chg="mod">
          <ac:chgData name="Kumar, Mithlesh" userId="f75b44f8-038e-4ce4-a7a5-b89273cc7715" providerId="ADAL" clId="{9E67C98D-7A35-4775-AC36-8C482734824A}" dt="2023-03-22T14:56:15.007" v="10" actId="6549"/>
          <ac:spMkLst>
            <pc:docMk/>
            <pc:sldMk cId="3829282093" sldId="375"/>
            <ac:spMk id="3" creationId="{1CE6ADC6-987B-4158-8CA6-BDCFBCFCC7E4}"/>
          </ac:spMkLst>
        </pc:spChg>
      </pc:sldChg>
      <pc:sldChg chg="modSp">
        <pc:chgData name="Kumar, Mithlesh" userId="f75b44f8-038e-4ce4-a7a5-b89273cc7715" providerId="ADAL" clId="{9E67C98D-7A35-4775-AC36-8C482734824A}" dt="2023-03-22T15:55:19.562" v="59" actId="20577"/>
        <pc:sldMkLst>
          <pc:docMk/>
          <pc:sldMk cId="3662602104" sldId="377"/>
        </pc:sldMkLst>
        <pc:spChg chg="mod">
          <ac:chgData name="Kumar, Mithlesh" userId="f75b44f8-038e-4ce4-a7a5-b89273cc7715" providerId="ADAL" clId="{9E67C98D-7A35-4775-AC36-8C482734824A}" dt="2023-03-22T15:55:19.562" v="59" actId="20577"/>
          <ac:spMkLst>
            <pc:docMk/>
            <pc:sldMk cId="3662602104" sldId="377"/>
            <ac:spMk id="6" creationId="{AEF99F03-0944-46AC-AE6B-C515BDDCBB88}"/>
          </ac:spMkLst>
        </pc:spChg>
      </pc:sldChg>
      <pc:sldChg chg="modSp">
        <pc:chgData name="Kumar, Mithlesh" userId="f75b44f8-038e-4ce4-a7a5-b89273cc7715" providerId="ADAL" clId="{9E67C98D-7A35-4775-AC36-8C482734824A}" dt="2023-03-22T17:45:47.496" v="161" actId="27636"/>
        <pc:sldMkLst>
          <pc:docMk/>
          <pc:sldMk cId="2772060427" sldId="379"/>
        </pc:sldMkLst>
        <pc:spChg chg="mod">
          <ac:chgData name="Kumar, Mithlesh" userId="f75b44f8-038e-4ce4-a7a5-b89273cc7715" providerId="ADAL" clId="{9E67C98D-7A35-4775-AC36-8C482734824A}" dt="2023-03-22T17:45:47.496" v="161" actId="27636"/>
          <ac:spMkLst>
            <pc:docMk/>
            <pc:sldMk cId="2772060427" sldId="379"/>
            <ac:spMk id="3" creationId="{EBF7DE74-C9B7-AA98-48B1-0758396759EA}"/>
          </ac:spMkLst>
        </pc:spChg>
      </pc:sldChg>
      <pc:sldChg chg="modSp">
        <pc:chgData name="Kumar, Mithlesh" userId="f75b44f8-038e-4ce4-a7a5-b89273cc7715" providerId="ADAL" clId="{9E67C98D-7A35-4775-AC36-8C482734824A}" dt="2023-03-22T15:30:08.905" v="41" actId="27636"/>
        <pc:sldMkLst>
          <pc:docMk/>
          <pc:sldMk cId="3269370662" sldId="383"/>
        </pc:sldMkLst>
        <pc:spChg chg="mod">
          <ac:chgData name="Kumar, Mithlesh" userId="f75b44f8-038e-4ce4-a7a5-b89273cc7715" providerId="ADAL" clId="{9E67C98D-7A35-4775-AC36-8C482734824A}" dt="2023-03-22T15:30:08.905" v="41" actId="27636"/>
          <ac:spMkLst>
            <pc:docMk/>
            <pc:sldMk cId="3269370662" sldId="383"/>
            <ac:spMk id="3" creationId="{3B30F4E5-FE0F-C872-3C89-15B2BD9AC624}"/>
          </ac:spMkLst>
        </pc:spChg>
      </pc:sldChg>
    </pc:docChg>
  </pc:docChgLst>
  <pc:docChgLst>
    <pc:chgData name="Kumar, Mithlesh" userId="f75b44f8-038e-4ce4-a7a5-b89273cc7715" providerId="ADAL" clId="{EA1DEF7F-063B-46D0-9067-5599371A1655}"/>
    <pc:docChg chg="custSel modSld">
      <pc:chgData name="Kumar, Mithlesh" userId="f75b44f8-038e-4ce4-a7a5-b89273cc7715" providerId="ADAL" clId="{EA1DEF7F-063B-46D0-9067-5599371A1655}" dt="2023-03-23T20:03:58.464" v="22" actId="14100"/>
      <pc:docMkLst>
        <pc:docMk/>
      </pc:docMkLst>
      <pc:sldChg chg="modSp mod">
        <pc:chgData name="Kumar, Mithlesh" userId="f75b44f8-038e-4ce4-a7a5-b89273cc7715" providerId="ADAL" clId="{EA1DEF7F-063B-46D0-9067-5599371A1655}" dt="2023-03-23T20:03:58.464" v="22" actId="14100"/>
        <pc:sldMkLst>
          <pc:docMk/>
          <pc:sldMk cId="0" sldId="389"/>
        </pc:sldMkLst>
        <pc:spChg chg="mod">
          <ac:chgData name="Kumar, Mithlesh" userId="f75b44f8-038e-4ce4-a7a5-b89273cc7715" providerId="ADAL" clId="{EA1DEF7F-063B-46D0-9067-5599371A1655}" dt="2023-03-23T20:03:58.464" v="22" actId="14100"/>
          <ac:spMkLst>
            <pc:docMk/>
            <pc:sldMk cId="0" sldId="389"/>
            <ac:spMk id="10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96A0-1421-478A-A0F6-6A19EF9B0E06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7BE1-7CAE-4535-A2D2-E49A28D2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F7BE1-7CAE-4535-A2D2-E49A28D27E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5EE5-7364-4097-B848-C3A1AFE8A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3165C-A022-4479-BFC2-7CBD95930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1BD29-A650-4755-B0CC-95255F76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6300-8A1C-47AC-B5C3-18009BCBDA4A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2A686-76E6-4B83-8DB1-361523FF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1E3C-C8AF-4DFA-BDA7-4FF9D692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923F-84B9-4C58-B91A-E834D019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7BAD2-546E-4B73-B5EA-00C2DE272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486E4-ED64-4DD9-8AE0-D5DD5C5A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851-3330-4D58-8437-339C548B76C5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D86D9-0526-4390-912D-6E4EB768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99950-CD9C-45E1-A1C0-282A5854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CA0D6-C147-4B1F-940D-D871987CA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C6C81-3957-4B2B-B8C2-A8230BEDB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4FA86-DDE4-41A7-B6B2-B7B47E3F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5584-7F70-4263-8D65-312228AFF895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28A26-76CD-4B46-962A-63929A95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D726C-0C52-4479-871C-6E323815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1365280" y="-142629"/>
            <a:ext cx="9448132" cy="7137994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1524460" y="6323774"/>
            <a:ext cx="10693959" cy="54609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43" y="6457860"/>
            <a:ext cx="1570469" cy="263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313" y="-1"/>
            <a:ext cx="12259271" cy="846475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26879" y="4891939"/>
            <a:ext cx="12245758" cy="1968914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2789" y="4891939"/>
            <a:ext cx="8226426" cy="805054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26879" y="2183808"/>
            <a:ext cx="12245758" cy="2183809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2363" y="2538981"/>
            <a:ext cx="12187276" cy="1574801"/>
          </a:xfrm>
          <a:prstGeom prst="rect">
            <a:avLst/>
          </a:prstGeom>
        </p:spPr>
        <p:txBody>
          <a:bodyPr anchor="ctr"/>
          <a:lstStyle>
            <a:lvl1pPr marL="62162" indent="-62162">
              <a:defRPr sz="4800"/>
            </a:lvl1pPr>
          </a:lstStyle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4" y="71521"/>
            <a:ext cx="2842338" cy="10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5296" y="6240781"/>
            <a:ext cx="241905" cy="231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1505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986F-C80D-4864-B31D-A8F0BE1A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3" y="136526"/>
            <a:ext cx="12033069" cy="54451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8E4C-1D53-4EBA-AFF8-5266DF7C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543"/>
            <a:ext cx="10515600" cy="5371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EBAB2-FB38-4916-9CB1-B06B9C78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DF8D-6E08-4177-A874-8AFDDCF4A61D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FA0A-32A8-415E-8B07-FA4911F4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90D3-F3F9-4C46-9876-F0C44655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847" y="6477001"/>
            <a:ext cx="485775" cy="365124"/>
          </a:xfrm>
        </p:spPr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BB53-D6C1-4D15-9280-193B83DE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6D608-C991-4C68-A714-514EAE03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2083-F6B7-4706-9853-21DBA30E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E40-E862-4368-B0FD-C6959FB39168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6AEE-FE89-4729-9C12-4C2928E3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130B-7DF0-44DE-AE2C-C48D7E7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022C-C6CB-4163-BF77-85542D19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99B68-581C-4282-87A2-C7B3D84E5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09AD-2110-44C8-BF56-37847CA92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AF64F-BC65-4CD6-9DCD-AC9B5EA7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C351-1A4A-46C7-8AA2-B7267D1F55F4}" type="datetime1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937B-0C2F-4F6F-8DE5-A60AE0B4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7FF3-41F0-43E6-8C91-CF44499B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2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5A41-94E2-472D-BF2B-0557CFE5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9431-CD78-43EC-8A67-BB29B1C8C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2FF38-FB4B-48DC-AB07-14D5F0E7E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1B3EA-7EAE-40D8-B39D-5980BAA1A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9BF81-5C36-4B66-86BA-F292C8934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0F6BF-4C60-41AD-9862-349AEE01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98B9-D3AD-46EB-B8CD-C959E3EB5BF9}" type="datetime1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B3265-014D-433D-9AC9-C6D3BCEC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364DA-893A-4C42-A5D1-93BDF8AA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750E-D2BF-481C-90C4-412A310A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4392-52D0-483C-B524-1CD7A828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575C-E3E5-4796-A09F-CE952D8FEB0A}" type="datetime1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D5D12-ED91-416C-AF42-F6E5C4D3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F2F7D-29C1-436E-A986-C42E6510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9F5E-088C-42D4-B69D-832B7726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5556-1616-4E2F-94DF-6893D09A1003}" type="datetime1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E6214-C33F-4EE4-ABBC-C8D898A7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4C05B-BE12-4146-8C68-7B787F00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5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B02B-C4FC-4955-A20F-2BE80229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A03AE-4B50-42B6-8601-5B11EF83B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839DA-8F6D-47F4-9B33-708A969D7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07DD7-C592-4A85-9761-A595B9B6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868B-5368-48D7-A78A-6048ACE2CB31}" type="datetime1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DC255-CA63-4364-AEF0-A27CED12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C7546-F0F8-45E8-8A63-5389660A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63964-AD8F-40F7-B7CD-F841F7AA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0FC52-15EE-440C-BE22-4F5E47CB1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BBC8-796F-437A-A8DF-D3046AD2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B1DFE-A8DB-4F18-AFA0-EFC33F1B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0646E-45AF-4939-8035-AEE62B0B6A4C}" type="datetime1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B3E56-E954-4EF8-AEB3-93E584C8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C4EB6-A86C-418D-86E7-4E880313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AA712-4A14-4FE5-B835-E5B1B40C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543E8-BFCE-4D77-91D0-ADDBD5939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86AB-0F1F-4F8D-B34B-30A82BD3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0A29C-7FF4-4BCB-A3B0-1B7C3BE88C37}" type="datetime1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FD595-6693-4F39-8B1B-D5472CA85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3D92-59BC-4BFC-8986-93B1FA897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9136-2F91-4366-ACE0-F684482F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5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1982787" y="4437348"/>
            <a:ext cx="9170766" cy="219015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M Kumar, A B Yahiya, P Joshi, R Gupta,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Collaboration meeting, Wednesday 22 March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E-mail: mkumar@bnl.gov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 sz="3600"/>
            </a:pPr>
            <a:endParaRPr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95693" y="2695461"/>
            <a:ext cx="11897833" cy="132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current High field sample test facility and</a:t>
            </a:r>
          </a:p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Recent test results from subscale coils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1E30A-549A-98CF-5FD2-BDA111CC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6121677"/>
            <a:ext cx="2743200" cy="71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00400-C4E4-4130-8985-5B64BD9F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786" y="742949"/>
            <a:ext cx="6531836" cy="25508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317FC-5761-4103-9842-900B92A8D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58" y="3016280"/>
            <a:ext cx="10515600" cy="3825845"/>
          </a:xfrm>
        </p:spPr>
        <p:txBody>
          <a:bodyPr>
            <a:norm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taps: center taps, taps at the terminals and across the splice. 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 probe installed in one of the coil apertures (2 hall probes at same location).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 probe array (14 hall element probes: 7 on each coil termination). The hall probes are connected in parallel. Powered by two voltage sources (2-4 V).</a:t>
            </a:r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Co-wound acoustic waveguide. The voltage pins must be shorted during cool-down.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Cernox® temperature sensors (4-wire method, 2 sensors at same location) and Allan Bradley (AB) resistors (one each on the top coil and the bottom coil at the middle of the straight section in aperture #1). </a:t>
            </a:r>
          </a:p>
          <a:p>
            <a:pPr marL="342900" marR="0" lvl="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Spot heaters (35-gauge nichrome wires, approximately 10 Ω) for the quench initiation: RX1, RX2, RX3, RX4. One these four spot heaters would be used for the quench initiation.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7AA0-463F-4334-81A4-F4820651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CE93D51-0B54-4927-AF10-7A6F79455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 b="4601"/>
          <a:stretch/>
        </p:blipFill>
        <p:spPr>
          <a:xfrm>
            <a:off x="0" y="269966"/>
            <a:ext cx="5581786" cy="2390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4FA13-26EB-48B1-B6EF-23688BAE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058" y="102643"/>
            <a:ext cx="3529150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423869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3BF-C69D-4540-A8F3-F345FAFE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488" y="136526"/>
            <a:ext cx="2691024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6ADC6-987B-4158-8CA6-BDCFBCFCC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32" y="2050673"/>
            <a:ext cx="10515600" cy="34337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Selective list of experiments conducted on December 19</a:t>
            </a:r>
            <a:r>
              <a:rPr lang="en-US" sz="2400" b="1" baseline="30000" dirty="0"/>
              <a:t>th</a:t>
            </a:r>
            <a:r>
              <a:rPr lang="en-US" sz="2400" b="1" dirty="0"/>
              <a:t> and 20</a:t>
            </a:r>
            <a:r>
              <a:rPr lang="en-US" sz="2400" b="1" baseline="30000" dirty="0"/>
              <a:t>th</a:t>
            </a:r>
            <a:r>
              <a:rPr lang="en-US" sz="2400" b="1" dirty="0"/>
              <a:t>.</a:t>
            </a:r>
          </a:p>
          <a:p>
            <a:r>
              <a:rPr lang="en-US" sz="2000" dirty="0"/>
              <a:t>I</a:t>
            </a:r>
            <a:r>
              <a:rPr lang="en-US" sz="2000" baseline="-25000" dirty="0"/>
              <a:t>CC</a:t>
            </a:r>
            <a:r>
              <a:rPr lang="en-US" sz="2000" dirty="0"/>
              <a:t>= 5 kA (</a:t>
            </a:r>
            <a:r>
              <a:rPr lang="en-US" sz="2000" dirty="0" err="1"/>
              <a:t>B</a:t>
            </a:r>
            <a:r>
              <a:rPr lang="en-US" sz="2000" baseline="-25000" dirty="0" err="1"/>
              <a:t>background</a:t>
            </a:r>
            <a:r>
              <a:rPr lang="en-US" sz="2000" dirty="0"/>
              <a:t>= 4.7 T), I</a:t>
            </a:r>
            <a:r>
              <a:rPr lang="en-US" sz="2000" baseline="-25000" dirty="0"/>
              <a:t>MDP</a:t>
            </a:r>
            <a:r>
              <a:rPr lang="en-US" sz="2000" dirty="0"/>
              <a:t>= 12 kA (no quench), 14.4 kA.</a:t>
            </a:r>
          </a:p>
          <a:p>
            <a:r>
              <a:rPr lang="en-US" sz="2000" dirty="0"/>
              <a:t>I</a:t>
            </a:r>
            <a:r>
              <a:rPr lang="en-US" sz="2000" baseline="-25000" dirty="0"/>
              <a:t>CC</a:t>
            </a:r>
            <a:r>
              <a:rPr lang="en-US" sz="2000" dirty="0"/>
              <a:t>= 6 kA (</a:t>
            </a:r>
            <a:r>
              <a:rPr lang="en-US" sz="2000" dirty="0" err="1"/>
              <a:t>B</a:t>
            </a:r>
            <a:r>
              <a:rPr lang="en-US" sz="2000" baseline="-25000" dirty="0" err="1"/>
              <a:t>background</a:t>
            </a:r>
            <a:r>
              <a:rPr lang="en-US" sz="2000" dirty="0"/>
              <a:t>= 5.7 T), I</a:t>
            </a:r>
            <a:r>
              <a:rPr lang="en-US" sz="2000" baseline="-25000" dirty="0"/>
              <a:t>MDP</a:t>
            </a:r>
            <a:r>
              <a:rPr lang="en-US" sz="2000" dirty="0"/>
              <a:t>= 11.1 kA, 12.87 kA.</a:t>
            </a:r>
          </a:p>
          <a:p>
            <a:r>
              <a:rPr lang="en-US" sz="2000"/>
              <a:t>In </a:t>
            </a:r>
            <a:r>
              <a:rPr lang="en-US" sz="2000" dirty="0"/>
              <a:t>each of these, bottom coil quenched.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71FCA-AF10-4099-A5B2-F49EBC40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2656A-052E-4D9A-A00F-7C85C9D3E8B7}"/>
              </a:ext>
            </a:extLst>
          </p:cNvPr>
          <p:cNvSpPr txBox="1"/>
          <p:nvPr/>
        </p:nvSpPr>
        <p:spPr>
          <a:xfrm>
            <a:off x="7062045" y="774187"/>
            <a:ext cx="5051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transfer function for the magnetic field in the aperture of DCC017 is 0.944 T/kA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1CC0F-9B0C-431D-A74C-5410CEF7A61A}"/>
              </a:ext>
            </a:extLst>
          </p:cNvPr>
          <p:cNvSpPr txBox="1"/>
          <p:nvPr/>
        </p:nvSpPr>
        <p:spPr>
          <a:xfrm>
            <a:off x="779929" y="813548"/>
            <a:ext cx="275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I</a:t>
            </a:r>
            <a:r>
              <a:rPr lang="en-US" sz="2000" baseline="-25000" dirty="0"/>
              <a:t>CC</a:t>
            </a:r>
            <a:r>
              <a:rPr lang="en-US" sz="2000" dirty="0"/>
              <a:t>= 10 kA,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I</a:t>
            </a:r>
            <a:r>
              <a:rPr lang="en-US" sz="2000" baseline="-25000" dirty="0"/>
              <a:t>MDP</a:t>
            </a:r>
            <a:r>
              <a:rPr lang="en-US" sz="2000" dirty="0"/>
              <a:t>= 15 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B21EE-81D2-4A51-BE4C-774B2CE9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25062" b="59380"/>
          <a:stretch/>
        </p:blipFill>
        <p:spPr>
          <a:xfrm>
            <a:off x="8430289" y="3808333"/>
            <a:ext cx="3314700" cy="27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32B5B-D464-E215-7549-0A6E06B1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D6789-A17D-C1AF-9D90-69BCFB7FB21A}"/>
              </a:ext>
            </a:extLst>
          </p:cNvPr>
          <p:cNvSpPr txBox="1"/>
          <p:nvPr/>
        </p:nvSpPr>
        <p:spPr>
          <a:xfrm>
            <a:off x="382773" y="5456832"/>
            <a:ext cx="11525692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MDP insert coil quenched at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14.36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 with common coil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outsert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5kA. This amounts to total field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6.28T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(4.72T from Common Coil and 1.56T from the self-field).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MDP insert coil quenched at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12.87 kA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common coil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outsert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6kA. This amounts to total field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7.06T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(5.66T from Common Coil and 1.4T from the self-field).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518179-C341-FC6D-B1EE-C1E29628D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53" y="-35919"/>
            <a:ext cx="10506657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D8E43-B209-572D-CDE1-C58DB019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863" y="13155"/>
            <a:ext cx="1514331" cy="5445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I=I(t)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9B54C9-DA5A-8CC0-16F2-02CC06DB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30" y="0"/>
            <a:ext cx="4296517" cy="3717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3DD68-9238-42AF-8B3B-30E5BB495CDC}"/>
              </a:ext>
            </a:extLst>
          </p:cNvPr>
          <p:cNvSpPr txBox="1"/>
          <p:nvPr/>
        </p:nvSpPr>
        <p:spPr>
          <a:xfrm>
            <a:off x="9471765" y="408782"/>
            <a:ext cx="2553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Fast Logger </a:t>
            </a:r>
          </a:p>
          <a:p>
            <a:pPr algn="ctr"/>
            <a:r>
              <a:rPr lang="en-US" sz="2400" b="1" dirty="0"/>
              <a:t>Signals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7319B-BE66-4B22-B6B1-6F76FFA9613C}"/>
              </a:ext>
            </a:extLst>
          </p:cNvPr>
          <p:cNvSpPr txBox="1"/>
          <p:nvPr/>
        </p:nvSpPr>
        <p:spPr>
          <a:xfrm>
            <a:off x="1191220" y="902268"/>
            <a:ext cx="2553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Slow Logger </a:t>
            </a:r>
          </a:p>
          <a:p>
            <a:pPr algn="ctr"/>
            <a:r>
              <a:rPr lang="en-US" sz="2400" b="1" dirty="0"/>
              <a:t>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ED06A-740A-43C2-9B6B-EA595BF3A09D}"/>
              </a:ext>
            </a:extLst>
          </p:cNvPr>
          <p:cNvSpPr txBox="1"/>
          <p:nvPr/>
        </p:nvSpPr>
        <p:spPr>
          <a:xfrm>
            <a:off x="1340716" y="2402114"/>
            <a:ext cx="79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20 A/s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8A78E9-6413-4AF2-AB89-56F9CA2725B9}"/>
              </a:ext>
            </a:extLst>
          </p:cNvPr>
          <p:cNvCxnSpPr>
            <a:stCxn id="3" idx="3"/>
          </p:cNvCxnSpPr>
          <p:nvPr/>
        </p:nvCxnSpPr>
        <p:spPr>
          <a:xfrm flipV="1">
            <a:off x="2136318" y="2438400"/>
            <a:ext cx="331562" cy="148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EE04B1-55AA-492C-93F1-09CFF23BC6F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136318" y="2586780"/>
            <a:ext cx="331562" cy="305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6702CD-D78F-42E3-91D7-29CED999A1A3}"/>
              </a:ext>
            </a:extLst>
          </p:cNvPr>
          <p:cNvSpPr txBox="1"/>
          <p:nvPr/>
        </p:nvSpPr>
        <p:spPr>
          <a:xfrm>
            <a:off x="3513707" y="717602"/>
            <a:ext cx="67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5 A/s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9CE41E-49A7-44B5-AB3E-A875EB5F39B8}"/>
              </a:ext>
            </a:extLst>
          </p:cNvPr>
          <p:cNvCxnSpPr>
            <a:cxnSpLocks/>
          </p:cNvCxnSpPr>
          <p:nvPr/>
        </p:nvCxnSpPr>
        <p:spPr>
          <a:xfrm>
            <a:off x="3984171" y="1070837"/>
            <a:ext cx="85520" cy="168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35C0D0-30A5-4B7B-B1A5-09C88B7D2112}"/>
              </a:ext>
            </a:extLst>
          </p:cNvPr>
          <p:cNvSpPr txBox="1"/>
          <p:nvPr/>
        </p:nvSpPr>
        <p:spPr>
          <a:xfrm>
            <a:off x="2569633" y="508750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5 kA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98549-8E9E-4001-A440-8F82EF3BA7DB}"/>
              </a:ext>
            </a:extLst>
          </p:cNvPr>
          <p:cNvSpPr txBox="1"/>
          <p:nvPr/>
        </p:nvSpPr>
        <p:spPr>
          <a:xfrm>
            <a:off x="5414214" y="506851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6 kA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6FDAA-CBB9-4CFB-A13B-8A86724B2268}"/>
              </a:ext>
            </a:extLst>
          </p:cNvPr>
          <p:cNvSpPr txBox="1"/>
          <p:nvPr/>
        </p:nvSpPr>
        <p:spPr>
          <a:xfrm>
            <a:off x="8296895" y="5078007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6 kA</a:t>
            </a:r>
          </a:p>
        </p:txBody>
      </p:sp>
    </p:spTree>
    <p:extLst>
      <p:ext uri="{BB962C8B-B14F-4D97-AF65-F5344CB8AC3E}">
        <p14:creationId xmlns:p14="http://schemas.microsoft.com/office/powerpoint/2010/main" val="170318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CBEC655-A1AE-A57B-5BC0-D095B067C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93" y="885605"/>
            <a:ext cx="10604891" cy="5450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65CBA1-78ED-1AEC-A084-0F4A669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042" y="136526"/>
            <a:ext cx="4071916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Difference Voltage</a:t>
            </a:r>
            <a:endParaRPr lang="en-US" b="1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280EC-97B7-C229-EBA9-DAF8DD22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F74FE-FCED-0503-47D5-D8C8E656F866}"/>
              </a:ext>
            </a:extLst>
          </p:cNvPr>
          <p:cNvSpPr txBox="1"/>
          <p:nvPr/>
        </p:nvSpPr>
        <p:spPr>
          <a:xfrm flipH="1">
            <a:off x="1743740" y="2190307"/>
            <a:ext cx="381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Different detection thresholds and validation times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A46B80-5F61-7914-CEBD-252C4464C0C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650689" y="2898193"/>
            <a:ext cx="1080799" cy="1429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3D6BDD-678C-2BEF-3801-97188260913A}"/>
                  </a:ext>
                </a:extLst>
              </p:cNvPr>
              <p:cNvSpPr txBox="1"/>
              <p:nvPr/>
            </p:nvSpPr>
            <p:spPr>
              <a:xfrm>
                <a:off x="2520947" y="1195983"/>
                <a:ext cx="2210541" cy="6384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3D6BDD-678C-2BEF-3801-971882609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47" y="1195983"/>
                <a:ext cx="2210541" cy="6384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6DF5BA0-DAA9-4094-9A36-01F6F684C15F}"/>
              </a:ext>
            </a:extLst>
          </p:cNvPr>
          <p:cNvSpPr txBox="1"/>
          <p:nvPr/>
        </p:nvSpPr>
        <p:spPr>
          <a:xfrm>
            <a:off x="255193" y="450205"/>
            <a:ext cx="407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Fast Logger Signals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185B58-134A-2EA7-0C1D-C945C9BB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77"/>
          <a:stretch/>
        </p:blipFill>
        <p:spPr>
          <a:xfrm>
            <a:off x="8004060" y="807403"/>
            <a:ext cx="4005094" cy="21790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9D7387-FA8D-48AB-8965-FF56101D7E7E}"/>
              </a:ext>
            </a:extLst>
          </p:cNvPr>
          <p:cNvSpPr txBox="1"/>
          <p:nvPr/>
        </p:nvSpPr>
        <p:spPr>
          <a:xfrm>
            <a:off x="10469461" y="438071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Current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81BA5F-2EB0-4FAD-B287-BE8899D67677}"/>
              </a:ext>
            </a:extLst>
          </p:cNvPr>
          <p:cNvCxnSpPr/>
          <p:nvPr/>
        </p:nvCxnSpPr>
        <p:spPr>
          <a:xfrm flipH="1">
            <a:off x="10528183" y="807403"/>
            <a:ext cx="251670" cy="1172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DDD5B7-21E5-48EC-BAB8-8CA2D02DFDB6}"/>
              </a:ext>
            </a:extLst>
          </p:cNvPr>
          <p:cNvSpPr txBox="1"/>
          <p:nvPr/>
        </p:nvSpPr>
        <p:spPr>
          <a:xfrm>
            <a:off x="8959442" y="3313651"/>
            <a:ext cx="1156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Difference</a:t>
            </a:r>
          </a:p>
          <a:p>
            <a:pPr algn="ctr"/>
            <a:r>
              <a:rPr lang="en-US" dirty="0"/>
              <a:t>Voltage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15D974-8098-40A4-94EC-C319CFD82929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9537581" y="2415202"/>
            <a:ext cx="1" cy="8984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FED4A7-09F4-4D0B-95D4-8A76C75B4B56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692705" y="3636817"/>
            <a:ext cx="1266737" cy="8313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F17CB2-B92B-40F9-B0F4-542CB4887AD6}"/>
              </a:ext>
            </a:extLst>
          </p:cNvPr>
          <p:cNvSpPr txBox="1"/>
          <p:nvPr/>
        </p:nvSpPr>
        <p:spPr>
          <a:xfrm>
            <a:off x="2700867" y="5997793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5 kA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C0CC4-B375-4B98-9596-2AACB0846A8D}"/>
              </a:ext>
            </a:extLst>
          </p:cNvPr>
          <p:cNvSpPr txBox="1"/>
          <p:nvPr/>
        </p:nvSpPr>
        <p:spPr>
          <a:xfrm>
            <a:off x="5757115" y="5966717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6 kA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4034D-C7B2-49B8-A8A1-19CCC0F404B3}"/>
              </a:ext>
            </a:extLst>
          </p:cNvPr>
          <p:cNvSpPr txBox="1"/>
          <p:nvPr/>
        </p:nvSpPr>
        <p:spPr>
          <a:xfrm>
            <a:off x="8885329" y="5966717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baseline="-25000" dirty="0"/>
              <a:t>CC</a:t>
            </a:r>
            <a:r>
              <a:rPr lang="en-US" dirty="0"/>
              <a:t>= 6 kA</a:t>
            </a:r>
          </a:p>
        </p:txBody>
      </p:sp>
    </p:spTree>
    <p:extLst>
      <p:ext uri="{BB962C8B-B14F-4D97-AF65-F5344CB8AC3E}">
        <p14:creationId xmlns:p14="http://schemas.microsoft.com/office/powerpoint/2010/main" val="93685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C69E-6FEE-400C-A95F-FF98616D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743" y="136526"/>
            <a:ext cx="4728514" cy="544512"/>
          </a:xfrm>
        </p:spPr>
        <p:txBody>
          <a:bodyPr>
            <a:normAutofit fontScale="90000"/>
          </a:bodyPr>
          <a:lstStyle/>
          <a:p>
            <a:r>
              <a:rPr lang="en-US" dirty="0"/>
              <a:t>BIGBOX test (BNL+PSI)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E625F2-366A-4783-A0B9-F92FBED16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33" y="1638830"/>
            <a:ext cx="5263234" cy="29441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91DF2-5FBB-4E8E-9B68-6E33022D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E4C9C-1149-4BB2-9A86-8B2B1C6A7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6"/>
          <a:stretch/>
        </p:blipFill>
        <p:spPr>
          <a:xfrm>
            <a:off x="6476999" y="1562780"/>
            <a:ext cx="4276867" cy="3020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64A4D-5C66-4FFF-BBD0-D4607A19AFE3}"/>
              </a:ext>
            </a:extLst>
          </p:cNvPr>
          <p:cNvSpPr txBox="1"/>
          <p:nvPr/>
        </p:nvSpPr>
        <p:spPr>
          <a:xfrm>
            <a:off x="3519311" y="5465234"/>
            <a:ext cx="1753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Slide Courtesy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580AB-D3E5-4F60-9DC7-9991157D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76" y="4960514"/>
            <a:ext cx="3270190" cy="15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82CD-E5DF-412E-A425-9CB90380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927" y="136526"/>
            <a:ext cx="4758147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BIGBOX test (BNL+PSI)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C144FF-D1F7-4B98-B3E4-F28ED0180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55" y="2399212"/>
            <a:ext cx="5759047" cy="33764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EE68F-3D54-48E0-A6AA-CF98AD5E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FFB32-2C69-428B-AE48-5295BAC6119A}"/>
              </a:ext>
            </a:extLst>
          </p:cNvPr>
          <p:cNvSpPr txBox="1"/>
          <p:nvPr/>
        </p:nvSpPr>
        <p:spPr>
          <a:xfrm>
            <a:off x="547879" y="1241856"/>
            <a:ext cx="6976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Current in Common Coil held at 9 kA constant for 30 minutes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Validated GCL joints=&gt; Common coil stable operation.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22605-6386-4D4D-AF28-29FDC3243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395" y="2399212"/>
            <a:ext cx="5784250" cy="3376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D192C-980E-4A41-9917-12B447DAC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267" y="4774069"/>
            <a:ext cx="1908287" cy="523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4850A-0E14-4F5E-9426-757C7EB97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078"/>
          <a:stretch/>
        </p:blipFill>
        <p:spPr>
          <a:xfrm>
            <a:off x="2334592" y="5007475"/>
            <a:ext cx="486517" cy="248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39C5B-D6EB-4DB8-A693-3BD70715C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109" y="5007475"/>
            <a:ext cx="1266255" cy="208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F4DE87-A24E-4696-AC0A-D0FA136BEE3B}"/>
              </a:ext>
            </a:extLst>
          </p:cNvPr>
          <p:cNvSpPr txBox="1"/>
          <p:nvPr/>
        </p:nvSpPr>
        <p:spPr>
          <a:xfrm>
            <a:off x="9292167" y="647700"/>
            <a:ext cx="255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9 kA X 0.944 T/kA = 8.5 T</a:t>
            </a:r>
          </a:p>
        </p:txBody>
      </p:sp>
    </p:spTree>
    <p:extLst>
      <p:ext uri="{BB962C8B-B14F-4D97-AF65-F5344CB8AC3E}">
        <p14:creationId xmlns:p14="http://schemas.microsoft.com/office/powerpoint/2010/main" val="223435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4EA7-742B-DE30-B439-96471C20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509" y="136526"/>
            <a:ext cx="6298982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Conclusions and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F4E5-FE0F-C872-3C89-15B2BD9AC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DCC017, we can test coils/conductors with background dipole field of up to approximately 8.5 T.</a:t>
            </a:r>
          </a:p>
          <a:p>
            <a:r>
              <a:rPr lang="en-US"/>
              <a:t>Maximum </a:t>
            </a:r>
            <a:r>
              <a:rPr lang="en-US" dirty="0"/>
              <a:t>sample current with a DC Power supply is 20 kA (limited by gas cooled leads). Ideal for quench propagation studies (I,V,T vs </a:t>
            </a:r>
            <a:r>
              <a:rPr lang="en-US" dirty="0" err="1"/>
              <a:t>x,t</a:t>
            </a:r>
            <a:r>
              <a:rPr lang="en-US" dirty="0"/>
              <a:t>).</a:t>
            </a:r>
          </a:p>
          <a:p>
            <a:r>
              <a:rPr lang="en-US" dirty="0"/>
              <a:t>A 50 kA SC transformer is under construction. Ideal for coil/ conductor characterization (I</a:t>
            </a:r>
            <a:r>
              <a:rPr lang="en-US" baseline="-25000" dirty="0"/>
              <a:t>C</a:t>
            </a:r>
            <a:r>
              <a:rPr lang="en-US" dirty="0"/>
              <a:t> vs B vs T).</a:t>
            </a:r>
          </a:p>
          <a:p>
            <a:r>
              <a:rPr lang="en-US" dirty="0"/>
              <a:t>Performance of three independent standalone FPGA based quench detectors with fast acting IGBT switches was validated.</a:t>
            </a:r>
          </a:p>
          <a:p>
            <a:r>
              <a:rPr lang="en-US" dirty="0"/>
              <a:t>Data Loggers: approximately 128 channels for fast loggers (100 kHz sampling rate), approximately 64 channels for slow loggers (1 Hz sampling rate), HP high precision multimeters.</a:t>
            </a:r>
          </a:p>
          <a:p>
            <a:r>
              <a:rPr lang="en-US" dirty="0"/>
              <a:t>Finish BIGBOX test, Retest MDP coil, Test STTR coil.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6A945-348D-2CA8-7441-C5E7C63A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0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56F9E3-FFA3-204A-A3B8-746601D5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67C1B-916C-7718-546A-3AFB533BB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94E62-A952-4A35-A103-812D662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9136-2F91-4366-ACE0-F684482F9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7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83EFF4-07B4-444B-AC0E-C954E3111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97"/>
          <a:stretch/>
        </p:blipFill>
        <p:spPr>
          <a:xfrm>
            <a:off x="4802119" y="1384605"/>
            <a:ext cx="7311504" cy="4804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1BC67-01B1-4BBA-A16D-B17B9868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27" y="136526"/>
            <a:ext cx="3044346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Total Voltage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47F3C-C3DB-4B64-80EC-181F1DF8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8274D-473B-4371-9816-6AB453CA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21"/>
          <a:stretch/>
        </p:blipFill>
        <p:spPr>
          <a:xfrm>
            <a:off x="707314" y="209724"/>
            <a:ext cx="3294517" cy="192946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C199E-DF59-44CA-9365-F3E3701ED9E4}"/>
              </a:ext>
            </a:extLst>
          </p:cNvPr>
          <p:cNvCxnSpPr>
            <a:cxnSpLocks/>
          </p:cNvCxnSpPr>
          <p:nvPr/>
        </p:nvCxnSpPr>
        <p:spPr>
          <a:xfrm>
            <a:off x="1887243" y="54528"/>
            <a:ext cx="0" cy="2808218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0C9D074-2FC1-4533-AE2E-99C3A9A9393C}"/>
              </a:ext>
            </a:extLst>
          </p:cNvPr>
          <p:cNvSpPr txBox="1"/>
          <p:nvPr/>
        </p:nvSpPr>
        <p:spPr>
          <a:xfrm>
            <a:off x="6871069" y="1101694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Total</a:t>
            </a:r>
          </a:p>
          <a:p>
            <a:pPr algn="ctr"/>
            <a:r>
              <a:rPr lang="en-US" dirty="0"/>
              <a:t>Voltage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0E50B3-52B7-4DB6-9DF5-926FFC1C985A}"/>
              </a:ext>
            </a:extLst>
          </p:cNvPr>
          <p:cNvSpPr txBox="1"/>
          <p:nvPr/>
        </p:nvSpPr>
        <p:spPr>
          <a:xfrm>
            <a:off x="8331997" y="2781089"/>
            <a:ext cx="89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Total</a:t>
            </a:r>
          </a:p>
          <a:p>
            <a:pPr algn="ctr"/>
            <a:r>
              <a:rPr lang="en-US" dirty="0"/>
              <a:t>Current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DD5E83A-03EC-4061-B8BC-1F39016F2275}"/>
              </a:ext>
            </a:extLst>
          </p:cNvPr>
          <p:cNvCxnSpPr>
            <a:cxnSpLocks/>
          </p:cNvCxnSpPr>
          <p:nvPr/>
        </p:nvCxnSpPr>
        <p:spPr>
          <a:xfrm flipH="1">
            <a:off x="6916705" y="1690382"/>
            <a:ext cx="222814" cy="3231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828DC5-D6D0-4FD2-8B66-9DE370640C9E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7905793" y="3104255"/>
            <a:ext cx="426204" cy="511012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989C791-0FB2-46F0-BA5B-B979C33F99DA}"/>
              </a:ext>
            </a:extLst>
          </p:cNvPr>
          <p:cNvSpPr txBox="1"/>
          <p:nvPr/>
        </p:nvSpPr>
        <p:spPr>
          <a:xfrm>
            <a:off x="623910" y="2063499"/>
            <a:ext cx="129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Accelerated</a:t>
            </a:r>
          </a:p>
          <a:p>
            <a:pPr algn="ctr"/>
            <a:r>
              <a:rPr lang="en-US" dirty="0"/>
              <a:t>decay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B233C0-F507-4094-B1F3-F07D7555789E}"/>
              </a:ext>
            </a:extLst>
          </p:cNvPr>
          <p:cNvSpPr txBox="1"/>
          <p:nvPr/>
        </p:nvSpPr>
        <p:spPr>
          <a:xfrm>
            <a:off x="1833103" y="207712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De-accelerated</a:t>
            </a:r>
          </a:p>
          <a:p>
            <a:pPr algn="ctr"/>
            <a:r>
              <a:rPr lang="en-US" dirty="0"/>
              <a:t>decay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1312AC-8DA5-47CC-ABEE-5BF527B3ECA1}"/>
              </a:ext>
            </a:extLst>
          </p:cNvPr>
          <p:cNvSpPr txBox="1"/>
          <p:nvPr/>
        </p:nvSpPr>
        <p:spPr>
          <a:xfrm>
            <a:off x="88076" y="3234212"/>
            <a:ext cx="424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When switch opens, the normal zone grows and the current decay accelerates.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 250 </a:t>
            </a:r>
            <a:r>
              <a:rPr lang="en-US" sz="1600" dirty="0" err="1"/>
              <a:t>μs</a:t>
            </a:r>
            <a:r>
              <a:rPr lang="en-US" sz="1600" dirty="0"/>
              <a:t>, a decrease in conductor current (and thus joule heating) and the Helium bath cooling causes de-acceleration in rate of normal zone growth.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 1.5 </a:t>
            </a:r>
            <a:r>
              <a:rPr lang="en-US" sz="1600" dirty="0" err="1"/>
              <a:t>ms</a:t>
            </a:r>
            <a:r>
              <a:rPr lang="en-US" sz="1600" dirty="0"/>
              <a:t>, the rate of cooling is equal to the rate of joule heating. NZPV = 0 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Thereafter, the normal zone shrinks.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 1.65 </a:t>
            </a:r>
            <a:r>
              <a:rPr lang="en-US" sz="1600" dirty="0" err="1"/>
              <a:t>ms</a:t>
            </a:r>
            <a:r>
              <a:rPr lang="en-US" sz="1600" dirty="0"/>
              <a:t>, the whole coil is superconducting.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C26AA-A536-4FF2-8D0B-4C558EEB638E}"/>
              </a:ext>
            </a:extLst>
          </p:cNvPr>
          <p:cNvSpPr txBox="1"/>
          <p:nvPr/>
        </p:nvSpPr>
        <p:spPr>
          <a:xfrm>
            <a:off x="1463284" y="16922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507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99994E-BB76-4F60-9204-83C7B74AE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/>
          <a:stretch/>
        </p:blipFill>
        <p:spPr>
          <a:xfrm>
            <a:off x="-10164" y="527922"/>
            <a:ext cx="6059964" cy="3188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16D9D9-B38B-1548-A944-8DB68A60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2" y="5894"/>
            <a:ext cx="10069288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Quench recorded with HP high precision 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DE96-B47D-CA82-887B-B04286F4B94F}"/>
              </a:ext>
            </a:extLst>
          </p:cNvPr>
          <p:cNvSpPr txBox="1"/>
          <p:nvPr/>
        </p:nvSpPr>
        <p:spPr>
          <a:xfrm>
            <a:off x="10208869" y="136526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HP 3458A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BD60B-9421-4A65-8257-2FCDE704CD11}"/>
              </a:ext>
            </a:extLst>
          </p:cNvPr>
          <p:cNvSpPr txBox="1"/>
          <p:nvPr/>
        </p:nvSpPr>
        <p:spPr>
          <a:xfrm>
            <a:off x="2172789" y="928032"/>
            <a:ext cx="2353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I</a:t>
            </a:r>
            <a:r>
              <a:rPr lang="en-US" sz="2000" b="1" baseline="-25000" dirty="0"/>
              <a:t>MDP</a:t>
            </a:r>
            <a:r>
              <a:rPr lang="en-US" sz="2000" b="1" dirty="0"/>
              <a:t>=15 kA, I</a:t>
            </a:r>
            <a:r>
              <a:rPr lang="en-US" sz="2000" b="1" baseline="-25000" dirty="0"/>
              <a:t>CC</a:t>
            </a:r>
            <a:r>
              <a:rPr lang="en-US" sz="2000" b="1" dirty="0"/>
              <a:t>= 0 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60B9-8920-48B5-A6F3-FC01EE41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2633"/>
            <a:ext cx="4744981" cy="2642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57BAA-E771-45A0-91C2-C671CB9E9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695031"/>
            <a:ext cx="5888449" cy="3187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A17A0A-4164-4B14-9C2E-46A65E3A70D2}"/>
              </a:ext>
            </a:extLst>
          </p:cNvPr>
          <p:cNvSpPr txBox="1"/>
          <p:nvPr/>
        </p:nvSpPr>
        <p:spPr>
          <a:xfrm>
            <a:off x="8432589" y="527922"/>
            <a:ext cx="2682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I</a:t>
            </a:r>
            <a:r>
              <a:rPr lang="en-US" sz="2000" b="1" baseline="-25000" dirty="0"/>
              <a:t>MDP</a:t>
            </a:r>
            <a:r>
              <a:rPr lang="en-US" sz="2000" b="1" dirty="0"/>
              <a:t>=12.87 kA, I</a:t>
            </a:r>
            <a:r>
              <a:rPr lang="en-US" sz="2000" b="1" baseline="-25000" dirty="0"/>
              <a:t>CC</a:t>
            </a:r>
            <a:r>
              <a:rPr lang="en-US" sz="2000" b="1" dirty="0"/>
              <a:t>= 6 kA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AB6D2F-9A05-44A5-B9DD-45948CC4E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3" y="3882452"/>
            <a:ext cx="5462473" cy="28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9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9CA8-0314-DFEF-D270-C19DA978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736" y="136526"/>
            <a:ext cx="2666529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Talk 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BDA45-36C4-4E40-B6A4-775B8B32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EA057-ECB3-4B34-9A2A-67C2C738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3"/>
            <a:ext cx="10515600" cy="4191409"/>
          </a:xfrm>
        </p:spPr>
        <p:txBody>
          <a:bodyPr>
            <a:normAutofit/>
          </a:bodyPr>
          <a:lstStyle/>
          <a:p>
            <a:r>
              <a:rPr lang="en-US" sz="3200" dirty="0"/>
              <a:t>Recent facility upgrades</a:t>
            </a:r>
          </a:p>
          <a:p>
            <a:r>
              <a:rPr lang="en-US" sz="3200" dirty="0"/>
              <a:t>MDP 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CORC®</a:t>
            </a:r>
            <a:r>
              <a:rPr lang="en-US" sz="3200" dirty="0"/>
              <a:t> coil test: BNL+ACT+LBNL</a:t>
            </a:r>
          </a:p>
          <a:p>
            <a:r>
              <a:rPr lang="en-US" sz="3200" dirty="0"/>
              <a:t>BIGBOX test </a:t>
            </a:r>
          </a:p>
          <a:p>
            <a:r>
              <a:rPr lang="en-US" sz="3200" dirty="0"/>
              <a:t>Conclusions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337511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7B396-9482-0271-0C2D-305845DC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6" y="0"/>
            <a:ext cx="1139147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0F0E4-12AC-4900-AAAC-2AFBB374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D240-891E-D6C6-EBCA-07A21663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175" y="136526"/>
            <a:ext cx="3629650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DCC017 magnet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D9BF7D-93F4-3ABB-A3E5-322E7829C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3143" y="1485900"/>
            <a:ext cx="3675934" cy="53721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41391-2D2F-C3B2-2F73-18EB818D1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13" y="4820445"/>
            <a:ext cx="1971261" cy="19635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DA67AD-0130-3104-10AF-020B48F87286}"/>
              </a:ext>
            </a:extLst>
          </p:cNvPr>
          <p:cNvCxnSpPr/>
          <p:nvPr/>
        </p:nvCxnSpPr>
        <p:spPr>
          <a:xfrm>
            <a:off x="9903432" y="5531620"/>
            <a:ext cx="0" cy="382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831E411-305C-A35A-3250-28230B5D8F83}"/>
              </a:ext>
            </a:extLst>
          </p:cNvPr>
          <p:cNvSpPr txBox="1"/>
          <p:nvPr/>
        </p:nvSpPr>
        <p:spPr>
          <a:xfrm>
            <a:off x="9813023" y="5592109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142.75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013527-7AB4-BCBD-0BBB-CEEE25DC7869}"/>
              </a:ext>
            </a:extLst>
          </p:cNvPr>
          <p:cNvCxnSpPr>
            <a:cxnSpLocks/>
          </p:cNvCxnSpPr>
          <p:nvPr/>
        </p:nvCxnSpPr>
        <p:spPr>
          <a:xfrm>
            <a:off x="10011110" y="5293495"/>
            <a:ext cx="0" cy="222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7F0CAF1-FBC5-DD76-EF73-AF4101A148CC}"/>
              </a:ext>
            </a:extLst>
          </p:cNvPr>
          <p:cNvSpPr txBox="1"/>
          <p:nvPr/>
        </p:nvSpPr>
        <p:spPr>
          <a:xfrm>
            <a:off x="9954096" y="5253971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83.825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11C7E9-2976-F3F2-6896-1F1A3397048E}"/>
              </a:ext>
            </a:extLst>
          </p:cNvPr>
          <p:cNvSpPr txBox="1"/>
          <p:nvPr/>
        </p:nvSpPr>
        <p:spPr>
          <a:xfrm>
            <a:off x="9394958" y="5520556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226.6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2A39D-5E07-4B30-AF0C-CF9A447B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3</a:t>
            </a:fld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748F51-192C-48AB-B418-6B6D8DCA2BBC}"/>
              </a:ext>
            </a:extLst>
          </p:cNvPr>
          <p:cNvCxnSpPr>
            <a:cxnSpLocks/>
          </p:cNvCxnSpPr>
          <p:nvPr/>
        </p:nvCxnSpPr>
        <p:spPr>
          <a:xfrm>
            <a:off x="9627207" y="5386899"/>
            <a:ext cx="0" cy="6688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7FBC46-772F-3E87-2301-6A902DE7015A}"/>
              </a:ext>
            </a:extLst>
          </p:cNvPr>
          <p:cNvSpPr txBox="1"/>
          <p:nvPr/>
        </p:nvSpPr>
        <p:spPr>
          <a:xfrm>
            <a:off x="4018858" y="1126523"/>
            <a:ext cx="4020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Aperture: 29 mm X 335 mm.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Dipole field 9.4T (10 kA in CC).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 Sample DC current 20kA.</a:t>
            </a:r>
          </a:p>
        </p:txBody>
      </p:sp>
      <p:pic>
        <p:nvPicPr>
          <p:cNvPr id="8" name="Picture 7" descr="A picture containing rocket&#10;&#10;Description automatically generated">
            <a:extLst>
              <a:ext uri="{FF2B5EF4-FFF2-40B4-BE49-F238E27FC236}">
                <a16:creationId xmlns:a16="http://schemas.microsoft.com/office/drawing/2014/main" id="{1C22EA3B-4B38-4959-ADE2-9B6D4EB5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4" y="896176"/>
            <a:ext cx="2743200" cy="36576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1B0250D-3758-463F-9042-1CBEA916E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b="5352"/>
          <a:stretch/>
        </p:blipFill>
        <p:spPr>
          <a:xfrm>
            <a:off x="4091981" y="2798233"/>
            <a:ext cx="3641301" cy="3803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3971AA-F318-4C58-B6DC-1EC34FC26DD2}"/>
              </a:ext>
            </a:extLst>
          </p:cNvPr>
          <p:cNvSpPr txBox="1"/>
          <p:nvPr/>
        </p:nvSpPr>
        <p:spPr>
          <a:xfrm>
            <a:off x="1314341" y="603941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Side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1163F-568C-4F94-8242-1C64F4B202B1}"/>
              </a:ext>
            </a:extLst>
          </p:cNvPr>
          <p:cNvSpPr txBox="1"/>
          <p:nvPr/>
        </p:nvSpPr>
        <p:spPr>
          <a:xfrm>
            <a:off x="5268231" y="2428901"/>
            <a:ext cx="10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Top 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B1D78-24E6-4677-9B1B-769E5972AD39}"/>
              </a:ext>
            </a:extLst>
          </p:cNvPr>
          <p:cNvSpPr txBox="1"/>
          <p:nvPr/>
        </p:nvSpPr>
        <p:spPr>
          <a:xfrm>
            <a:off x="1375385" y="4528840"/>
            <a:ext cx="143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Bottom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DD3E04-84D0-43DB-9F34-B7192F9109CE}"/>
              </a:ext>
            </a:extLst>
          </p:cNvPr>
          <p:cNvCxnSpPr>
            <a:cxnSpLocks/>
          </p:cNvCxnSpPr>
          <p:nvPr/>
        </p:nvCxnSpPr>
        <p:spPr>
          <a:xfrm>
            <a:off x="2299063" y="1071154"/>
            <a:ext cx="1719795" cy="17270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69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18CAA2F9-2232-4929-8497-3B8CD3930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7037"/>
          <a:stretch/>
        </p:blipFill>
        <p:spPr>
          <a:xfrm>
            <a:off x="0" y="914400"/>
            <a:ext cx="4781550" cy="502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9B922-071F-45A8-844E-33DBFC9F4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25062"/>
          <a:stretch/>
        </p:blipFill>
        <p:spPr>
          <a:xfrm>
            <a:off x="4857750" y="-1"/>
            <a:ext cx="33147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D636F-04C1-41FA-9D19-6CC5E81B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62400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Power Leads</a:t>
            </a:r>
          </a:p>
        </p:txBody>
      </p:sp>
      <p:pic>
        <p:nvPicPr>
          <p:cNvPr id="15" name="Picture 14" descr="A picture containing indoor, rack, equipment, cluttered&#10;&#10;Description automatically generated">
            <a:extLst>
              <a:ext uri="{FF2B5EF4-FFF2-40B4-BE49-F238E27FC236}">
                <a16:creationId xmlns:a16="http://schemas.microsoft.com/office/drawing/2014/main" id="{DF0325AC-481C-44C6-A428-252865523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6" r="18693" b="4908"/>
          <a:stretch/>
        </p:blipFill>
        <p:spPr>
          <a:xfrm>
            <a:off x="8274051" y="1528284"/>
            <a:ext cx="3917949" cy="3801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2FE3F-EF49-76BC-D100-BEFFC1B76896}"/>
              </a:ext>
            </a:extLst>
          </p:cNvPr>
          <p:cNvSpPr txBox="1"/>
          <p:nvPr/>
        </p:nvSpPr>
        <p:spPr>
          <a:xfrm>
            <a:off x="2290468" y="6203371"/>
            <a:ext cx="200553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Common coil leads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BE6236-219C-2AFA-B276-8FA978CF015A}"/>
              </a:ext>
            </a:extLst>
          </p:cNvPr>
          <p:cNvCxnSpPr>
            <a:stCxn id="5" idx="0"/>
          </p:cNvCxnSpPr>
          <p:nvPr/>
        </p:nvCxnSpPr>
        <p:spPr>
          <a:xfrm flipV="1">
            <a:off x="3293235" y="5507665"/>
            <a:ext cx="66653" cy="695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EE660-3A33-0346-9EBF-A10591B388AC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293235" y="4529470"/>
            <a:ext cx="931340" cy="1673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DF25D-E5F0-C579-D9BF-893B44ABD712}"/>
              </a:ext>
            </a:extLst>
          </p:cNvPr>
          <p:cNvSpPr txBox="1"/>
          <p:nvPr/>
        </p:nvSpPr>
        <p:spPr>
          <a:xfrm>
            <a:off x="8642884" y="359846"/>
            <a:ext cx="200553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Gas cooled leads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48F72-7F15-175F-B80C-F72BE55B5DA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410452" y="729178"/>
            <a:ext cx="2235199" cy="621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BD8676-708F-33FF-B6AC-B2FF9F9D33D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407686" y="544512"/>
            <a:ext cx="2235198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4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0357A9-6641-6BEC-7FB8-D5F74D699AA9}"/>
              </a:ext>
            </a:extLst>
          </p:cNvPr>
          <p:cNvCxnSpPr>
            <a:cxnSpLocks/>
          </p:cNvCxnSpPr>
          <p:nvPr/>
        </p:nvCxnSpPr>
        <p:spPr>
          <a:xfrm>
            <a:off x="8811963" y="2122432"/>
            <a:ext cx="0" cy="45452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C31393-A642-3C65-5D23-0426407369FF}"/>
              </a:ext>
            </a:extLst>
          </p:cNvPr>
          <p:cNvCxnSpPr>
            <a:cxnSpLocks/>
          </p:cNvCxnSpPr>
          <p:nvPr/>
        </p:nvCxnSpPr>
        <p:spPr>
          <a:xfrm>
            <a:off x="9258056" y="1961493"/>
            <a:ext cx="0" cy="51856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2444AA6D-767D-4921-A09C-C3C855CAEBB5}"/>
              </a:ext>
            </a:extLst>
          </p:cNvPr>
          <p:cNvCxnSpPr>
            <a:cxnSpLocks/>
          </p:cNvCxnSpPr>
          <p:nvPr/>
        </p:nvCxnSpPr>
        <p:spPr>
          <a:xfrm flipH="1">
            <a:off x="289559" y="5152972"/>
            <a:ext cx="3875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592E34F5-68AD-4761-BF36-588560C71E2A}"/>
              </a:ext>
            </a:extLst>
          </p:cNvPr>
          <p:cNvCxnSpPr>
            <a:cxnSpLocks/>
          </p:cNvCxnSpPr>
          <p:nvPr/>
        </p:nvCxnSpPr>
        <p:spPr>
          <a:xfrm flipH="1">
            <a:off x="296091" y="4181098"/>
            <a:ext cx="3875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0BB431AD-ABFE-4BFB-B122-B1328DB9F71F}"/>
              </a:ext>
            </a:extLst>
          </p:cNvPr>
          <p:cNvCxnSpPr>
            <a:cxnSpLocks/>
          </p:cNvCxnSpPr>
          <p:nvPr/>
        </p:nvCxnSpPr>
        <p:spPr>
          <a:xfrm flipH="1">
            <a:off x="296091" y="2462076"/>
            <a:ext cx="3875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F8A47E29-D15C-43B0-81B2-4E7D4145E477}"/>
              </a:ext>
            </a:extLst>
          </p:cNvPr>
          <p:cNvCxnSpPr>
            <a:cxnSpLocks/>
          </p:cNvCxnSpPr>
          <p:nvPr/>
        </p:nvCxnSpPr>
        <p:spPr>
          <a:xfrm flipH="1">
            <a:off x="296091" y="1618123"/>
            <a:ext cx="3875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C6E34F7-CFDE-4D4B-AB87-AF36DA95EBA6}"/>
              </a:ext>
            </a:extLst>
          </p:cNvPr>
          <p:cNvCxnSpPr>
            <a:cxnSpLocks/>
          </p:cNvCxnSpPr>
          <p:nvPr/>
        </p:nvCxnSpPr>
        <p:spPr>
          <a:xfrm>
            <a:off x="9162227" y="1957777"/>
            <a:ext cx="0" cy="51856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8827629-6D0B-494C-9A3D-34110F5DA474}"/>
              </a:ext>
            </a:extLst>
          </p:cNvPr>
          <p:cNvCxnSpPr>
            <a:cxnSpLocks/>
          </p:cNvCxnSpPr>
          <p:nvPr/>
        </p:nvCxnSpPr>
        <p:spPr>
          <a:xfrm>
            <a:off x="8716615" y="2122432"/>
            <a:ext cx="0" cy="4537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7930035-1BEE-4959-90C1-4FE0D4C05161}"/>
              </a:ext>
            </a:extLst>
          </p:cNvPr>
          <p:cNvCxnSpPr>
            <a:cxnSpLocks/>
          </p:cNvCxnSpPr>
          <p:nvPr/>
        </p:nvCxnSpPr>
        <p:spPr>
          <a:xfrm>
            <a:off x="8558563" y="1837106"/>
            <a:ext cx="0" cy="64149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9C51D60-714D-4157-BDAF-D823796D3E84}"/>
              </a:ext>
            </a:extLst>
          </p:cNvPr>
          <p:cNvCxnSpPr>
            <a:cxnSpLocks/>
          </p:cNvCxnSpPr>
          <p:nvPr/>
        </p:nvCxnSpPr>
        <p:spPr>
          <a:xfrm>
            <a:off x="9483519" y="1246904"/>
            <a:ext cx="0" cy="10904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5CC64EE-26C7-4F78-907A-C8359880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18" y="157625"/>
            <a:ext cx="10317481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Simplified Power circuit conceptual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AA28-F509-4922-8DD2-B9AB7BB2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5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4A9C1C-C3C1-4990-BCD6-46705519F2B8}"/>
              </a:ext>
            </a:extLst>
          </p:cNvPr>
          <p:cNvCxnSpPr>
            <a:cxnSpLocks/>
          </p:cNvCxnSpPr>
          <p:nvPr/>
        </p:nvCxnSpPr>
        <p:spPr>
          <a:xfrm flipH="1">
            <a:off x="3468980" y="1242736"/>
            <a:ext cx="603695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Frame 97">
            <a:extLst>
              <a:ext uri="{FF2B5EF4-FFF2-40B4-BE49-F238E27FC236}">
                <a16:creationId xmlns:a16="http://schemas.microsoft.com/office/drawing/2014/main" id="{53E222F2-D6D4-4096-8A10-35180E252240}"/>
              </a:ext>
            </a:extLst>
          </p:cNvPr>
          <p:cNvSpPr/>
          <p:nvPr/>
        </p:nvSpPr>
        <p:spPr>
          <a:xfrm>
            <a:off x="8412485" y="2511816"/>
            <a:ext cx="1201187" cy="2074643"/>
          </a:xfrm>
          <a:prstGeom prst="frame">
            <a:avLst>
              <a:gd name="adj1" fmla="val 350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Frame 99">
            <a:extLst>
              <a:ext uri="{FF2B5EF4-FFF2-40B4-BE49-F238E27FC236}">
                <a16:creationId xmlns:a16="http://schemas.microsoft.com/office/drawing/2014/main" id="{912C3781-9BA5-441A-83F2-DC0A9AF8ADBF}"/>
              </a:ext>
            </a:extLst>
          </p:cNvPr>
          <p:cNvSpPr/>
          <p:nvPr/>
        </p:nvSpPr>
        <p:spPr>
          <a:xfrm>
            <a:off x="8321045" y="2344710"/>
            <a:ext cx="1371599" cy="203660"/>
          </a:xfrm>
          <a:prstGeom prst="frame">
            <a:avLst>
              <a:gd name="adj1" fmla="val 1778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1A2F793-0524-4315-8D82-8EC07E482A3B}"/>
              </a:ext>
            </a:extLst>
          </p:cNvPr>
          <p:cNvGrpSpPr/>
          <p:nvPr/>
        </p:nvGrpSpPr>
        <p:grpSpPr>
          <a:xfrm>
            <a:off x="8537931" y="2270838"/>
            <a:ext cx="967999" cy="2108187"/>
            <a:chOff x="6359991" y="2270838"/>
            <a:chExt cx="967999" cy="2108187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F4E91474-D496-48DA-96F3-40CCB1BD8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318"/>
            <a:stretch/>
          </p:blipFill>
          <p:spPr>
            <a:xfrm>
              <a:off x="7158562" y="3458988"/>
              <a:ext cx="155329" cy="77398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F4177A0-19C6-484D-A042-2DD58732C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318"/>
            <a:stretch/>
          </p:blipFill>
          <p:spPr>
            <a:xfrm rot="10800000">
              <a:off x="6370119" y="3442055"/>
              <a:ext cx="155329" cy="773987"/>
            </a:xfrm>
            <a:prstGeom prst="rect">
              <a:avLst/>
            </a:prstGeom>
          </p:spPr>
        </p:pic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0F6DAAA-D9C8-4407-99C1-4D322CD4EA5E}"/>
                </a:ext>
              </a:extLst>
            </p:cNvPr>
            <p:cNvCxnSpPr/>
            <p:nvPr/>
          </p:nvCxnSpPr>
          <p:spPr>
            <a:xfrm>
              <a:off x="6372235" y="4199110"/>
              <a:ext cx="0" cy="16721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C616665-22B5-4F74-8301-38AEBBAE2B27}"/>
                </a:ext>
              </a:extLst>
            </p:cNvPr>
            <p:cNvCxnSpPr/>
            <p:nvPr/>
          </p:nvCxnSpPr>
          <p:spPr>
            <a:xfrm>
              <a:off x="7313891" y="4211808"/>
              <a:ext cx="0" cy="16721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7D09501-4286-4B04-A27E-9B52370FC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071" y="4366328"/>
              <a:ext cx="9488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8E30EA5-4C5D-410A-ABF8-7146954F3BA2}"/>
                </a:ext>
              </a:extLst>
            </p:cNvPr>
            <p:cNvCxnSpPr>
              <a:cxnSpLocks/>
            </p:cNvCxnSpPr>
            <p:nvPr/>
          </p:nvCxnSpPr>
          <p:spPr>
            <a:xfrm>
              <a:off x="6378031" y="2546253"/>
              <a:ext cx="0" cy="91413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269BEDB-E40A-43BC-993E-C9C487C479D1}"/>
                </a:ext>
              </a:extLst>
            </p:cNvPr>
            <p:cNvCxnSpPr>
              <a:cxnSpLocks/>
            </p:cNvCxnSpPr>
            <p:nvPr/>
          </p:nvCxnSpPr>
          <p:spPr>
            <a:xfrm>
              <a:off x="7305131" y="2557552"/>
              <a:ext cx="0" cy="91413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3EA4AA1-07D6-4B96-A1FE-A8AB7FB1CFCA}"/>
                </a:ext>
              </a:extLst>
            </p:cNvPr>
            <p:cNvSpPr/>
            <p:nvPr/>
          </p:nvSpPr>
          <p:spPr>
            <a:xfrm>
              <a:off x="6359991" y="2270838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55A14D6-1601-472E-A10B-F3AECE85AB16}"/>
                </a:ext>
              </a:extLst>
            </p:cNvPr>
            <p:cNvSpPr/>
            <p:nvPr/>
          </p:nvSpPr>
          <p:spPr>
            <a:xfrm>
              <a:off x="7282271" y="2277299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1E9B498-38AB-412C-A829-8CE0B0968876}"/>
              </a:ext>
            </a:extLst>
          </p:cNvPr>
          <p:cNvCxnSpPr>
            <a:cxnSpLocks/>
            <a:stCxn id="1058" idx="6"/>
          </p:cNvCxnSpPr>
          <p:nvPr/>
        </p:nvCxnSpPr>
        <p:spPr>
          <a:xfrm>
            <a:off x="3071933" y="1847989"/>
            <a:ext cx="551171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8" name="Picture 137">
            <a:extLst>
              <a:ext uri="{FF2B5EF4-FFF2-40B4-BE49-F238E27FC236}">
                <a16:creationId xmlns:a16="http://schemas.microsoft.com/office/drawing/2014/main" id="{0E288170-FAA5-4BED-B49F-E50285AA6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318"/>
          <a:stretch/>
        </p:blipFill>
        <p:spPr>
          <a:xfrm rot="10800000">
            <a:off x="8751997" y="3513492"/>
            <a:ext cx="121841" cy="607120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2F8B1D7-A62C-43D2-9065-2B5ED65795A9}"/>
              </a:ext>
            </a:extLst>
          </p:cNvPr>
          <p:cNvCxnSpPr/>
          <p:nvPr/>
        </p:nvCxnSpPr>
        <p:spPr>
          <a:xfrm>
            <a:off x="8754113" y="4102803"/>
            <a:ext cx="0" cy="167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F914779B-0541-4556-BBE4-8C8BCDB1D57A}"/>
              </a:ext>
            </a:extLst>
          </p:cNvPr>
          <p:cNvCxnSpPr/>
          <p:nvPr/>
        </p:nvCxnSpPr>
        <p:spPr>
          <a:xfrm>
            <a:off x="9211747" y="4111345"/>
            <a:ext cx="0" cy="1672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50910F0-FAD4-4F29-94D0-761CDD3FF862}"/>
              </a:ext>
            </a:extLst>
          </p:cNvPr>
          <p:cNvCxnSpPr>
            <a:cxnSpLocks/>
          </p:cNvCxnSpPr>
          <p:nvPr/>
        </p:nvCxnSpPr>
        <p:spPr>
          <a:xfrm flipH="1">
            <a:off x="8746949" y="4270021"/>
            <a:ext cx="4647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833F0D1-D1B9-4EBD-9301-6D9FDD01429A}"/>
              </a:ext>
            </a:extLst>
          </p:cNvPr>
          <p:cNvCxnSpPr>
            <a:cxnSpLocks/>
          </p:cNvCxnSpPr>
          <p:nvPr/>
        </p:nvCxnSpPr>
        <p:spPr>
          <a:xfrm>
            <a:off x="8762599" y="3078238"/>
            <a:ext cx="0" cy="4542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1403B8C-D8D8-4B2B-B703-86EE7A010487}"/>
              </a:ext>
            </a:extLst>
          </p:cNvPr>
          <p:cNvCxnSpPr>
            <a:cxnSpLocks/>
          </p:cNvCxnSpPr>
          <p:nvPr/>
        </p:nvCxnSpPr>
        <p:spPr>
          <a:xfrm>
            <a:off x="9207591" y="3068452"/>
            <a:ext cx="0" cy="4640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B2ADC7E-5560-477D-AC51-AC7B4F9CA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318"/>
          <a:stretch/>
        </p:blipFill>
        <p:spPr>
          <a:xfrm>
            <a:off x="9089906" y="3525488"/>
            <a:ext cx="121841" cy="607120"/>
          </a:xfrm>
          <a:prstGeom prst="rect">
            <a:avLst/>
          </a:prstGeom>
        </p:spPr>
      </p:pic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CE5D73B-1D5D-40AC-A767-F285CB3F5A6F}"/>
              </a:ext>
            </a:extLst>
          </p:cNvPr>
          <p:cNvCxnSpPr>
            <a:cxnSpLocks/>
          </p:cNvCxnSpPr>
          <p:nvPr/>
        </p:nvCxnSpPr>
        <p:spPr>
          <a:xfrm>
            <a:off x="4271159" y="2128848"/>
            <a:ext cx="425054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Arc 155">
            <a:extLst>
              <a:ext uri="{FF2B5EF4-FFF2-40B4-BE49-F238E27FC236}">
                <a16:creationId xmlns:a16="http://schemas.microsoft.com/office/drawing/2014/main" id="{3947C571-3B1A-4E66-9100-11CB68685298}"/>
              </a:ext>
            </a:extLst>
          </p:cNvPr>
          <p:cNvSpPr/>
          <p:nvPr/>
        </p:nvSpPr>
        <p:spPr>
          <a:xfrm rot="16200000">
            <a:off x="8498289" y="2075655"/>
            <a:ext cx="120650" cy="107950"/>
          </a:xfrm>
          <a:prstGeom prst="arc">
            <a:avLst>
              <a:gd name="adj1" fmla="val 16200000"/>
              <a:gd name="adj2" fmla="val 598543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4451FFF-F9A4-4395-BE7C-5A63D361154C}"/>
              </a:ext>
            </a:extLst>
          </p:cNvPr>
          <p:cNvCxnSpPr>
            <a:cxnSpLocks/>
          </p:cNvCxnSpPr>
          <p:nvPr/>
        </p:nvCxnSpPr>
        <p:spPr>
          <a:xfrm>
            <a:off x="8594519" y="2136605"/>
            <a:ext cx="217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Arc 160">
            <a:extLst>
              <a:ext uri="{FF2B5EF4-FFF2-40B4-BE49-F238E27FC236}">
                <a16:creationId xmlns:a16="http://schemas.microsoft.com/office/drawing/2014/main" id="{F8F8EB37-4C43-40E6-B3BF-2117976744E9}"/>
              </a:ext>
            </a:extLst>
          </p:cNvPr>
          <p:cNvSpPr/>
          <p:nvPr/>
        </p:nvSpPr>
        <p:spPr>
          <a:xfrm rot="16200000">
            <a:off x="8498289" y="1922082"/>
            <a:ext cx="120650" cy="107950"/>
          </a:xfrm>
          <a:prstGeom prst="arc">
            <a:avLst>
              <a:gd name="adj1" fmla="val 16200000"/>
              <a:gd name="adj2" fmla="val 598543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D2FA426-F4EA-458A-A408-06B0DC314B69}"/>
              </a:ext>
            </a:extLst>
          </p:cNvPr>
          <p:cNvCxnSpPr>
            <a:cxnSpLocks/>
          </p:cNvCxnSpPr>
          <p:nvPr/>
        </p:nvCxnSpPr>
        <p:spPr>
          <a:xfrm>
            <a:off x="8594519" y="1978740"/>
            <a:ext cx="66353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5598490-5950-4EC9-AFB7-6A027C68C0B7}"/>
              </a:ext>
            </a:extLst>
          </p:cNvPr>
          <p:cNvCxnSpPr>
            <a:cxnSpLocks/>
          </p:cNvCxnSpPr>
          <p:nvPr/>
        </p:nvCxnSpPr>
        <p:spPr>
          <a:xfrm>
            <a:off x="4909710" y="1984664"/>
            <a:ext cx="361199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6911543-602D-4418-88BB-BE58246E67C2}"/>
              </a:ext>
            </a:extLst>
          </p:cNvPr>
          <p:cNvCxnSpPr>
            <a:cxnSpLocks/>
          </p:cNvCxnSpPr>
          <p:nvPr/>
        </p:nvCxnSpPr>
        <p:spPr>
          <a:xfrm>
            <a:off x="1212467" y="5400421"/>
            <a:ext cx="10953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F1A3CA-8AB1-4C87-9CC6-3568C0D8F73B}"/>
              </a:ext>
            </a:extLst>
          </p:cNvPr>
          <p:cNvCxnSpPr>
            <a:cxnSpLocks/>
          </p:cNvCxnSpPr>
          <p:nvPr/>
        </p:nvCxnSpPr>
        <p:spPr>
          <a:xfrm>
            <a:off x="1249482" y="1165860"/>
            <a:ext cx="2219499" cy="103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222501-EBE3-44DE-92B9-225831576F97}"/>
              </a:ext>
            </a:extLst>
          </p:cNvPr>
          <p:cNvCxnSpPr>
            <a:cxnSpLocks/>
          </p:cNvCxnSpPr>
          <p:nvPr/>
        </p:nvCxnSpPr>
        <p:spPr>
          <a:xfrm>
            <a:off x="1249482" y="2149532"/>
            <a:ext cx="1562793" cy="73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9B552D-06E9-4482-AA56-529812824402}"/>
              </a:ext>
            </a:extLst>
          </p:cNvPr>
          <p:cNvCxnSpPr>
            <a:cxnSpLocks/>
          </p:cNvCxnSpPr>
          <p:nvPr/>
        </p:nvCxnSpPr>
        <p:spPr>
          <a:xfrm>
            <a:off x="2793565" y="1303020"/>
            <a:ext cx="0" cy="85382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5BD3B2-DBDB-4AA7-A372-A09B5A5F7C10}"/>
              </a:ext>
            </a:extLst>
          </p:cNvPr>
          <p:cNvCxnSpPr>
            <a:cxnSpLocks/>
          </p:cNvCxnSpPr>
          <p:nvPr/>
        </p:nvCxnSpPr>
        <p:spPr>
          <a:xfrm rot="5400000">
            <a:off x="3122323" y="1000969"/>
            <a:ext cx="0" cy="64149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D88DBC-6C12-4E65-BAB1-FA20ADBD9804}"/>
              </a:ext>
            </a:extLst>
          </p:cNvPr>
          <p:cNvCxnSpPr>
            <a:cxnSpLocks/>
          </p:cNvCxnSpPr>
          <p:nvPr/>
        </p:nvCxnSpPr>
        <p:spPr>
          <a:xfrm>
            <a:off x="3449347" y="1167448"/>
            <a:ext cx="0" cy="1739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ED3C7B-E4B1-47D1-9766-878C1F49A2A5}"/>
              </a:ext>
            </a:extLst>
          </p:cNvPr>
          <p:cNvCxnSpPr>
            <a:cxnSpLocks/>
          </p:cNvCxnSpPr>
          <p:nvPr/>
        </p:nvCxnSpPr>
        <p:spPr>
          <a:xfrm>
            <a:off x="1249482" y="1848921"/>
            <a:ext cx="15009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59713C-EDE4-48B6-B059-23D1CD88FE0D}"/>
              </a:ext>
            </a:extLst>
          </p:cNvPr>
          <p:cNvCxnSpPr>
            <a:cxnSpLocks/>
          </p:cNvCxnSpPr>
          <p:nvPr/>
        </p:nvCxnSpPr>
        <p:spPr>
          <a:xfrm>
            <a:off x="1249482" y="2787707"/>
            <a:ext cx="18049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3CDC21-298A-456F-890A-BAF0BF43FB4F}"/>
              </a:ext>
            </a:extLst>
          </p:cNvPr>
          <p:cNvCxnSpPr>
            <a:cxnSpLocks/>
          </p:cNvCxnSpPr>
          <p:nvPr/>
        </p:nvCxnSpPr>
        <p:spPr>
          <a:xfrm>
            <a:off x="3641283" y="1246904"/>
            <a:ext cx="0" cy="1802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5C2D0D-BDEC-4510-8366-DE94DBD09A5C}"/>
              </a:ext>
            </a:extLst>
          </p:cNvPr>
          <p:cNvCxnSpPr>
            <a:cxnSpLocks/>
          </p:cNvCxnSpPr>
          <p:nvPr/>
        </p:nvCxnSpPr>
        <p:spPr>
          <a:xfrm>
            <a:off x="3035394" y="1417919"/>
            <a:ext cx="6244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99E3637E-F46B-4D61-A02D-70A608605803}"/>
              </a:ext>
            </a:extLst>
          </p:cNvPr>
          <p:cNvSpPr/>
          <p:nvPr/>
        </p:nvSpPr>
        <p:spPr>
          <a:xfrm rot="16200000">
            <a:off x="2726608" y="1794946"/>
            <a:ext cx="120650" cy="107950"/>
          </a:xfrm>
          <a:prstGeom prst="arc">
            <a:avLst>
              <a:gd name="adj1" fmla="val 16200000"/>
              <a:gd name="adj2" fmla="val 598543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FC1634-AFE7-494E-A47F-118C53BFCFAF}"/>
              </a:ext>
            </a:extLst>
          </p:cNvPr>
          <p:cNvCxnSpPr>
            <a:cxnSpLocks/>
          </p:cNvCxnSpPr>
          <p:nvPr/>
        </p:nvCxnSpPr>
        <p:spPr>
          <a:xfrm flipV="1">
            <a:off x="2821712" y="1840117"/>
            <a:ext cx="213682" cy="28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5E89E55-B8BF-4336-8A3C-E4C8A2C21B12}"/>
              </a:ext>
            </a:extLst>
          </p:cNvPr>
          <p:cNvGrpSpPr/>
          <p:nvPr/>
        </p:nvGrpSpPr>
        <p:grpSpPr>
          <a:xfrm rot="5400000">
            <a:off x="2821879" y="1533195"/>
            <a:ext cx="427027" cy="160973"/>
            <a:chOff x="2051578" y="3677479"/>
            <a:chExt cx="2816104" cy="45609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947F441-B801-4440-9551-EEA85213112E}"/>
                </a:ext>
              </a:extLst>
            </p:cNvPr>
            <p:cNvGrpSpPr/>
            <p:nvPr/>
          </p:nvGrpSpPr>
          <p:grpSpPr>
            <a:xfrm>
              <a:off x="2379681" y="3677479"/>
              <a:ext cx="2210937" cy="456098"/>
              <a:chOff x="2379681" y="3677479"/>
              <a:chExt cx="2210937" cy="456098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CF6EB85-3381-43C1-9993-2920259FF7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9694" y="3681413"/>
                <a:ext cx="257962" cy="4508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44BFDE1-E472-4975-8724-EA78F6923B29}"/>
                  </a:ext>
                </a:extLst>
              </p:cNvPr>
              <p:cNvCxnSpPr/>
              <p:nvPr/>
            </p:nvCxnSpPr>
            <p:spPr>
              <a:xfrm>
                <a:off x="3113479" y="3681412"/>
                <a:ext cx="257962" cy="4508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0ABB39D-C093-4556-AF35-1F6ED10B28A9}"/>
                  </a:ext>
                </a:extLst>
              </p:cNvPr>
              <p:cNvCxnSpPr/>
              <p:nvPr/>
            </p:nvCxnSpPr>
            <p:spPr>
              <a:xfrm>
                <a:off x="3604820" y="3681412"/>
                <a:ext cx="257962" cy="4508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7FE0C84-AEBC-4433-B7B4-41E99D4491A6}"/>
                  </a:ext>
                </a:extLst>
              </p:cNvPr>
              <p:cNvCxnSpPr/>
              <p:nvPr/>
            </p:nvCxnSpPr>
            <p:spPr>
              <a:xfrm>
                <a:off x="4096161" y="3682727"/>
                <a:ext cx="257962" cy="4508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C79C4035-7A77-48E0-8406-3EBDE771A6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8135" y="3682728"/>
                <a:ext cx="250840" cy="44821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38CF81D-6618-49E1-A0B5-14FD65A27C57}"/>
                  </a:ext>
                </a:extLst>
              </p:cNvPr>
              <p:cNvCxnSpPr/>
              <p:nvPr/>
            </p:nvCxnSpPr>
            <p:spPr>
              <a:xfrm flipV="1">
                <a:off x="3363501" y="3682727"/>
                <a:ext cx="250840" cy="44821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B4F08A9-896A-47ED-AB8B-F4F23CFB1E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2782" y="3677479"/>
                <a:ext cx="246009" cy="4534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B2ABDE8-1E22-416D-B7C8-E0EEE5B938D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395947" y="3669910"/>
                <a:ext cx="225418" cy="2579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613D076-E3D5-4332-B26D-0AE8B69122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58588" y="3897604"/>
                <a:ext cx="218040" cy="24602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9B166C2-6E0A-49A8-AE09-308495AD2D5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287246" y="3668543"/>
              <a:ext cx="0" cy="4713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294AC83-12EC-44E5-B34D-F13507B1A756}"/>
                </a:ext>
              </a:extLst>
            </p:cNvPr>
            <p:cNvCxnSpPr/>
            <p:nvPr/>
          </p:nvCxnSpPr>
          <p:spPr>
            <a:xfrm flipH="1">
              <a:off x="4459692" y="3911599"/>
              <a:ext cx="40799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B1DA28A-037F-4B6A-BF3F-58951714D96E}"/>
              </a:ext>
            </a:extLst>
          </p:cNvPr>
          <p:cNvCxnSpPr>
            <a:cxnSpLocks/>
          </p:cNvCxnSpPr>
          <p:nvPr/>
        </p:nvCxnSpPr>
        <p:spPr>
          <a:xfrm flipV="1">
            <a:off x="3032414" y="1823255"/>
            <a:ext cx="0" cy="96445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DD89E3C-A2B8-47B9-8164-3A4668940076}"/>
              </a:ext>
            </a:extLst>
          </p:cNvPr>
          <p:cNvGrpSpPr/>
          <p:nvPr/>
        </p:nvGrpSpPr>
        <p:grpSpPr>
          <a:xfrm>
            <a:off x="650966" y="1002701"/>
            <a:ext cx="665841" cy="1918357"/>
            <a:chOff x="1143000" y="1002701"/>
            <a:chExt cx="665841" cy="19183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463951-6A31-40BD-A186-B1495B614BD2}"/>
                </a:ext>
              </a:extLst>
            </p:cNvPr>
            <p:cNvSpPr/>
            <p:nvPr/>
          </p:nvSpPr>
          <p:spPr>
            <a:xfrm>
              <a:off x="1143000" y="1068722"/>
              <a:ext cx="598516" cy="8686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5 kA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98BDCF-1156-4316-AE33-B0CEC1FBBED1}"/>
                </a:ext>
              </a:extLst>
            </p:cNvPr>
            <p:cNvSpPr/>
            <p:nvPr/>
          </p:nvSpPr>
          <p:spPr>
            <a:xfrm>
              <a:off x="1143000" y="2046393"/>
              <a:ext cx="598516" cy="8686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5 kA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5326303-4E87-411B-A9A2-7E4303EE6DD4}"/>
                </a:ext>
              </a:extLst>
            </p:cNvPr>
            <p:cNvSpPr txBox="1"/>
            <p:nvPr/>
          </p:nvSpPr>
          <p:spPr>
            <a:xfrm>
              <a:off x="1507613" y="1002701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/>
                <a:t>+</a:t>
              </a:r>
            </a:p>
            <a:p>
              <a:pPr algn="l"/>
              <a:endParaRPr lang="en-US" b="1"/>
            </a:p>
            <a:p>
              <a:pPr algn="l"/>
              <a:r>
                <a:rPr lang="en-US" b="1"/>
                <a:t>-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CF531C8-A9EB-493F-9185-2792F79E2C64}"/>
                </a:ext>
              </a:extLst>
            </p:cNvPr>
            <p:cNvSpPr txBox="1"/>
            <p:nvPr/>
          </p:nvSpPr>
          <p:spPr>
            <a:xfrm>
              <a:off x="1508759" y="1997728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/>
                <a:t>+</a:t>
              </a:r>
            </a:p>
            <a:p>
              <a:pPr algn="l"/>
              <a:endParaRPr lang="en-US" b="1"/>
            </a:p>
            <a:p>
              <a:pPr algn="l"/>
              <a:r>
                <a:rPr lang="en-US" b="1"/>
                <a:t>-</a:t>
              </a:r>
            </a:p>
          </p:txBody>
        </p:sp>
      </p:grp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FAB37B4-263D-4BDD-BAE0-635BD9EB6AF7}"/>
              </a:ext>
            </a:extLst>
          </p:cNvPr>
          <p:cNvCxnSpPr>
            <a:cxnSpLocks/>
          </p:cNvCxnSpPr>
          <p:nvPr/>
        </p:nvCxnSpPr>
        <p:spPr>
          <a:xfrm>
            <a:off x="3443071" y="1975275"/>
            <a:ext cx="84283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4D88B50-241B-45DC-A2B9-416FC8925451}"/>
              </a:ext>
            </a:extLst>
          </p:cNvPr>
          <p:cNvGrpSpPr/>
          <p:nvPr/>
        </p:nvGrpSpPr>
        <p:grpSpPr>
          <a:xfrm>
            <a:off x="647199" y="3666169"/>
            <a:ext cx="665841" cy="1918357"/>
            <a:chOff x="1143000" y="1002701"/>
            <a:chExt cx="665841" cy="1918357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15978D6-4D50-48A7-993A-5838F8AF459C}"/>
                </a:ext>
              </a:extLst>
            </p:cNvPr>
            <p:cNvSpPr/>
            <p:nvPr/>
          </p:nvSpPr>
          <p:spPr>
            <a:xfrm>
              <a:off x="1143000" y="1068722"/>
              <a:ext cx="598516" cy="8686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15 kA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B87B159-913A-483B-9318-D51578B5D15A}"/>
                </a:ext>
              </a:extLst>
            </p:cNvPr>
            <p:cNvSpPr/>
            <p:nvPr/>
          </p:nvSpPr>
          <p:spPr>
            <a:xfrm>
              <a:off x="1143000" y="2046393"/>
              <a:ext cx="598516" cy="8686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15 kA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C552C52-473B-4C71-B81E-45A440C511B3}"/>
                </a:ext>
              </a:extLst>
            </p:cNvPr>
            <p:cNvSpPr txBox="1"/>
            <p:nvPr/>
          </p:nvSpPr>
          <p:spPr>
            <a:xfrm>
              <a:off x="1507613" y="1002701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/>
                <a:t>+</a:t>
              </a:r>
            </a:p>
            <a:p>
              <a:pPr algn="l"/>
              <a:endParaRPr lang="en-US" b="1"/>
            </a:p>
            <a:p>
              <a:pPr algn="l"/>
              <a:r>
                <a:rPr lang="en-US" b="1"/>
                <a:t>-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03BBEB5-26A4-4AF9-8F51-B7287E9CE089}"/>
                </a:ext>
              </a:extLst>
            </p:cNvPr>
            <p:cNvSpPr txBox="1"/>
            <p:nvPr/>
          </p:nvSpPr>
          <p:spPr>
            <a:xfrm>
              <a:off x="1508759" y="1997728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/>
                <a:t>+</a:t>
              </a:r>
            </a:p>
            <a:p>
              <a:pPr algn="l"/>
              <a:endParaRPr lang="en-US" b="1"/>
            </a:p>
            <a:p>
              <a:pPr algn="l"/>
              <a:r>
                <a:rPr lang="en-US" b="1"/>
                <a:t>-</a:t>
              </a:r>
            </a:p>
          </p:txBody>
        </p:sp>
      </p:grp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EF8E2492-EBDD-4771-A82C-59680772401B}"/>
              </a:ext>
            </a:extLst>
          </p:cNvPr>
          <p:cNvCxnSpPr>
            <a:cxnSpLocks/>
          </p:cNvCxnSpPr>
          <p:nvPr/>
        </p:nvCxnSpPr>
        <p:spPr>
          <a:xfrm>
            <a:off x="1249481" y="3840785"/>
            <a:ext cx="2219499" cy="103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D8490E6-B90E-4968-A4B0-CDC5092DEDB3}"/>
              </a:ext>
            </a:extLst>
          </p:cNvPr>
          <p:cNvCxnSpPr>
            <a:cxnSpLocks/>
          </p:cNvCxnSpPr>
          <p:nvPr/>
        </p:nvCxnSpPr>
        <p:spPr>
          <a:xfrm>
            <a:off x="1249480" y="4824071"/>
            <a:ext cx="255517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F76E4393-71E2-4C4D-B166-5E28F5CBAE49}"/>
              </a:ext>
            </a:extLst>
          </p:cNvPr>
          <p:cNvCxnSpPr>
            <a:cxnSpLocks/>
          </p:cNvCxnSpPr>
          <p:nvPr/>
        </p:nvCxnSpPr>
        <p:spPr>
          <a:xfrm flipV="1">
            <a:off x="3456910" y="1960033"/>
            <a:ext cx="0" cy="19147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CA5EE50-0620-44C2-AB2E-CE2DC46086AB}"/>
              </a:ext>
            </a:extLst>
          </p:cNvPr>
          <p:cNvCxnSpPr>
            <a:cxnSpLocks/>
          </p:cNvCxnSpPr>
          <p:nvPr/>
        </p:nvCxnSpPr>
        <p:spPr>
          <a:xfrm flipV="1">
            <a:off x="3804659" y="2270838"/>
            <a:ext cx="0" cy="25740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EDA5797-D014-4FB7-8D9B-5DE094CE3A31}"/>
              </a:ext>
            </a:extLst>
          </p:cNvPr>
          <p:cNvCxnSpPr>
            <a:cxnSpLocks/>
          </p:cNvCxnSpPr>
          <p:nvPr/>
        </p:nvCxnSpPr>
        <p:spPr>
          <a:xfrm>
            <a:off x="3788035" y="2277299"/>
            <a:ext cx="4831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9AEB582-11D9-4F63-9A4E-CF5F9A78E418}"/>
              </a:ext>
            </a:extLst>
          </p:cNvPr>
          <p:cNvCxnSpPr>
            <a:cxnSpLocks/>
          </p:cNvCxnSpPr>
          <p:nvPr/>
        </p:nvCxnSpPr>
        <p:spPr>
          <a:xfrm flipV="1">
            <a:off x="4285906" y="1960324"/>
            <a:ext cx="0" cy="3396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217398B-6138-4A17-A61E-71650B330D79}"/>
              </a:ext>
            </a:extLst>
          </p:cNvPr>
          <p:cNvCxnSpPr>
            <a:cxnSpLocks/>
          </p:cNvCxnSpPr>
          <p:nvPr/>
        </p:nvCxnSpPr>
        <p:spPr>
          <a:xfrm flipV="1">
            <a:off x="4921336" y="2191895"/>
            <a:ext cx="0" cy="32085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8" name="Arc 197">
            <a:extLst>
              <a:ext uri="{FF2B5EF4-FFF2-40B4-BE49-F238E27FC236}">
                <a16:creationId xmlns:a16="http://schemas.microsoft.com/office/drawing/2014/main" id="{6CFF88BE-161D-403D-941C-CA221279653C}"/>
              </a:ext>
            </a:extLst>
          </p:cNvPr>
          <p:cNvSpPr/>
          <p:nvPr/>
        </p:nvSpPr>
        <p:spPr>
          <a:xfrm>
            <a:off x="4849385" y="2079776"/>
            <a:ext cx="120650" cy="107950"/>
          </a:xfrm>
          <a:prstGeom prst="arc">
            <a:avLst>
              <a:gd name="adj1" fmla="val 16200000"/>
              <a:gd name="adj2" fmla="val 598543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4C6AD63-F22E-4EAD-A19C-F5F2FC5202F8}"/>
              </a:ext>
            </a:extLst>
          </p:cNvPr>
          <p:cNvCxnSpPr>
            <a:cxnSpLocks/>
          </p:cNvCxnSpPr>
          <p:nvPr/>
        </p:nvCxnSpPr>
        <p:spPr>
          <a:xfrm flipV="1">
            <a:off x="4922178" y="1984131"/>
            <a:ext cx="0" cy="1045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A7D846A-0C1C-4530-9B47-8DB0E39A4B2D}"/>
              </a:ext>
            </a:extLst>
          </p:cNvPr>
          <p:cNvCxnSpPr>
            <a:cxnSpLocks/>
          </p:cNvCxnSpPr>
          <p:nvPr/>
        </p:nvCxnSpPr>
        <p:spPr>
          <a:xfrm>
            <a:off x="1245715" y="4423155"/>
            <a:ext cx="100980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8" name="Oval 1057">
            <a:extLst>
              <a:ext uri="{FF2B5EF4-FFF2-40B4-BE49-F238E27FC236}">
                <a16:creationId xmlns:a16="http://schemas.microsoft.com/office/drawing/2014/main" id="{15C6C363-E630-469E-9D32-F93E00F3E611}"/>
              </a:ext>
            </a:extLst>
          </p:cNvPr>
          <p:cNvSpPr/>
          <p:nvPr/>
        </p:nvSpPr>
        <p:spPr>
          <a:xfrm>
            <a:off x="2984649" y="1802269"/>
            <a:ext cx="87284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Arc 212">
            <a:extLst>
              <a:ext uri="{FF2B5EF4-FFF2-40B4-BE49-F238E27FC236}">
                <a16:creationId xmlns:a16="http://schemas.microsoft.com/office/drawing/2014/main" id="{A961B7BF-7162-4C8D-86EC-589D6ED50288}"/>
              </a:ext>
            </a:extLst>
          </p:cNvPr>
          <p:cNvSpPr/>
          <p:nvPr/>
        </p:nvSpPr>
        <p:spPr>
          <a:xfrm rot="16200000">
            <a:off x="3748932" y="4373967"/>
            <a:ext cx="120650" cy="107950"/>
          </a:xfrm>
          <a:prstGeom prst="arc">
            <a:avLst>
              <a:gd name="adj1" fmla="val 16200000"/>
              <a:gd name="adj2" fmla="val 598543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741EB10-C77B-4CA6-BED6-A941E7C76892}"/>
              </a:ext>
            </a:extLst>
          </p:cNvPr>
          <p:cNvCxnSpPr>
            <a:cxnSpLocks/>
          </p:cNvCxnSpPr>
          <p:nvPr/>
        </p:nvCxnSpPr>
        <p:spPr>
          <a:xfrm>
            <a:off x="3863232" y="4423155"/>
            <a:ext cx="104647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Oval 216">
            <a:extLst>
              <a:ext uri="{FF2B5EF4-FFF2-40B4-BE49-F238E27FC236}">
                <a16:creationId xmlns:a16="http://schemas.microsoft.com/office/drawing/2014/main" id="{330C47DD-CF6F-4F9A-9943-D2E33095714A}"/>
              </a:ext>
            </a:extLst>
          </p:cNvPr>
          <p:cNvSpPr/>
          <p:nvPr/>
        </p:nvSpPr>
        <p:spPr>
          <a:xfrm>
            <a:off x="4877170" y="4364844"/>
            <a:ext cx="87284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6BFE2EA-A352-4088-9A10-BBCE9D318B74}"/>
              </a:ext>
            </a:extLst>
          </p:cNvPr>
          <p:cNvCxnSpPr>
            <a:cxnSpLocks/>
          </p:cNvCxnSpPr>
          <p:nvPr/>
        </p:nvCxnSpPr>
        <p:spPr>
          <a:xfrm flipH="1">
            <a:off x="8289675" y="3819837"/>
            <a:ext cx="3471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D83D4445-AE87-47C6-9CD9-680DE23334A1}"/>
              </a:ext>
            </a:extLst>
          </p:cNvPr>
          <p:cNvCxnSpPr>
            <a:cxnSpLocks/>
          </p:cNvCxnSpPr>
          <p:nvPr/>
        </p:nvCxnSpPr>
        <p:spPr>
          <a:xfrm flipH="1">
            <a:off x="8314574" y="3474750"/>
            <a:ext cx="3404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68D731CD-5B2A-4C35-BF64-CD4265319253}"/>
              </a:ext>
            </a:extLst>
          </p:cNvPr>
          <p:cNvCxnSpPr>
            <a:cxnSpLocks/>
          </p:cNvCxnSpPr>
          <p:nvPr/>
        </p:nvCxnSpPr>
        <p:spPr>
          <a:xfrm flipH="1">
            <a:off x="8296410" y="3606369"/>
            <a:ext cx="3404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6D321345-9C08-4A75-B04D-FC6E1398511B}"/>
              </a:ext>
            </a:extLst>
          </p:cNvPr>
          <p:cNvCxnSpPr>
            <a:cxnSpLocks/>
          </p:cNvCxnSpPr>
          <p:nvPr/>
        </p:nvCxnSpPr>
        <p:spPr>
          <a:xfrm flipH="1">
            <a:off x="8314575" y="4181098"/>
            <a:ext cx="3404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C9CA8992-D737-4148-B5F7-8EF06393BF6E}"/>
              </a:ext>
            </a:extLst>
          </p:cNvPr>
          <p:cNvCxnSpPr>
            <a:cxnSpLocks/>
          </p:cNvCxnSpPr>
          <p:nvPr/>
        </p:nvCxnSpPr>
        <p:spPr>
          <a:xfrm flipH="1">
            <a:off x="8296410" y="4032281"/>
            <a:ext cx="3776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EC6216DC-1DE4-431C-AC0B-40A3DBD8EAFC}"/>
              </a:ext>
            </a:extLst>
          </p:cNvPr>
          <p:cNvGrpSpPr/>
          <p:nvPr/>
        </p:nvGrpSpPr>
        <p:grpSpPr>
          <a:xfrm>
            <a:off x="7512025" y="3641463"/>
            <a:ext cx="557940" cy="263237"/>
            <a:chOff x="6709165" y="2809700"/>
            <a:chExt cx="557940" cy="263237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A4D72FD4-70A2-4E73-B029-E84A84D64C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1D242AF-A4B2-408B-A92D-877D52254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A62FE197-2D49-4059-B882-4E8B1A139303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5365ECAC-7506-44F5-9B9F-969EE20D3641}"/>
              </a:ext>
            </a:extLst>
          </p:cNvPr>
          <p:cNvGrpSpPr/>
          <p:nvPr/>
        </p:nvGrpSpPr>
        <p:grpSpPr>
          <a:xfrm rot="16200000">
            <a:off x="7852612" y="4446021"/>
            <a:ext cx="557940" cy="263237"/>
            <a:chOff x="6709165" y="2809700"/>
            <a:chExt cx="557940" cy="263237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CAD760B-B412-4449-B224-8E025C6BD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3ECA043-2145-4DBC-8235-4B577BFFC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B1385F22-B3B9-445D-A2F4-97B1FB639EC5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BF36B17F-D61C-4A94-BA43-F63430CF3130}"/>
              </a:ext>
            </a:extLst>
          </p:cNvPr>
          <p:cNvCxnSpPr>
            <a:cxnSpLocks/>
          </p:cNvCxnSpPr>
          <p:nvPr/>
        </p:nvCxnSpPr>
        <p:spPr>
          <a:xfrm flipH="1">
            <a:off x="7109990" y="3773082"/>
            <a:ext cx="4201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D8CD55A-F2E7-4E66-A9B6-6F1E1211ED7F}"/>
              </a:ext>
            </a:extLst>
          </p:cNvPr>
          <p:cNvGrpSpPr/>
          <p:nvPr/>
        </p:nvGrpSpPr>
        <p:grpSpPr>
          <a:xfrm>
            <a:off x="5982673" y="3538295"/>
            <a:ext cx="1175257" cy="461665"/>
            <a:chOff x="1390454" y="1995785"/>
            <a:chExt cx="1175257" cy="461665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249516D-312E-4F96-BDB4-715C9E49A9A4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204B5805-A187-4ABD-87A1-C2707860FE4E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1A90365-1F2D-4E1C-B9EE-0DFA2A0F0605}"/>
              </a:ext>
            </a:extLst>
          </p:cNvPr>
          <p:cNvSpPr/>
          <p:nvPr/>
        </p:nvSpPr>
        <p:spPr>
          <a:xfrm>
            <a:off x="8002861" y="3319050"/>
            <a:ext cx="309635" cy="994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00A2AA9C-3C5F-4DB5-AED8-B3083E3979F6}"/>
              </a:ext>
            </a:extLst>
          </p:cNvPr>
          <p:cNvSpPr txBox="1"/>
          <p:nvPr/>
        </p:nvSpPr>
        <p:spPr>
          <a:xfrm rot="16200000">
            <a:off x="7573082" y="3600974"/>
            <a:ext cx="11801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Isolation &amp; </a:t>
            </a:r>
          </a:p>
          <a:p>
            <a:pPr algn="ctr"/>
            <a:r>
              <a:rPr lang="en-US" sz="1050" dirty="0"/>
              <a:t>Pre-Amplification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EE807873-F7DE-4FD5-87FE-35A1E93E1F6E}"/>
              </a:ext>
            </a:extLst>
          </p:cNvPr>
          <p:cNvGrpSpPr/>
          <p:nvPr/>
        </p:nvGrpSpPr>
        <p:grpSpPr>
          <a:xfrm>
            <a:off x="10779712" y="3698568"/>
            <a:ext cx="1175257" cy="461665"/>
            <a:chOff x="1390454" y="1995785"/>
            <a:chExt cx="1175257" cy="461665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F8A4AA2-B3B2-4CF2-AF81-194A35EF84B7}"/>
                </a:ext>
              </a:extLst>
            </p:cNvPr>
            <p:cNvSpPr/>
            <p:nvPr/>
          </p:nvSpPr>
          <p:spPr>
            <a:xfrm>
              <a:off x="1457325" y="2041525"/>
              <a:ext cx="1063625" cy="415925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49780F85-0F20-47C4-A563-D03EA68FE1B6}"/>
                </a:ext>
              </a:extLst>
            </p:cNvPr>
            <p:cNvSpPr txBox="1"/>
            <p:nvPr/>
          </p:nvSpPr>
          <p:spPr>
            <a:xfrm>
              <a:off x="1390454" y="1995785"/>
              <a:ext cx="1175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Fast and slow </a:t>
              </a:r>
            </a:p>
            <a:p>
              <a:pPr algn="ctr"/>
              <a:r>
                <a:rPr lang="en-US" sz="1200" dirty="0"/>
                <a:t>data acquisition</a:t>
              </a:r>
            </a:p>
          </p:txBody>
        </p: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0F390EF3-67AB-4B41-8CA5-FF396F5DF656}"/>
              </a:ext>
            </a:extLst>
          </p:cNvPr>
          <p:cNvSpPr/>
          <p:nvPr/>
        </p:nvSpPr>
        <p:spPr>
          <a:xfrm>
            <a:off x="9700361" y="3515525"/>
            <a:ext cx="299718" cy="968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050FE6DD-E2F4-4ECD-A9F1-C5603056A0DE}"/>
              </a:ext>
            </a:extLst>
          </p:cNvPr>
          <p:cNvSpPr txBox="1"/>
          <p:nvPr/>
        </p:nvSpPr>
        <p:spPr>
          <a:xfrm rot="16200000">
            <a:off x="9288622" y="3794729"/>
            <a:ext cx="1150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Isolation &amp; </a:t>
            </a:r>
          </a:p>
          <a:p>
            <a:pPr algn="ctr"/>
            <a:r>
              <a:rPr lang="en-US" sz="1050"/>
              <a:t>Pre-Amplification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118C3101-7A2C-4BA3-9947-E53F9F496C09}"/>
              </a:ext>
            </a:extLst>
          </p:cNvPr>
          <p:cNvCxnSpPr>
            <a:cxnSpLocks/>
          </p:cNvCxnSpPr>
          <p:nvPr/>
        </p:nvCxnSpPr>
        <p:spPr>
          <a:xfrm flipH="1">
            <a:off x="9126621" y="3645742"/>
            <a:ext cx="5737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0F11C5A1-EE4F-4F7B-9318-48EF02819FE7}"/>
              </a:ext>
            </a:extLst>
          </p:cNvPr>
          <p:cNvCxnSpPr>
            <a:cxnSpLocks/>
          </p:cNvCxnSpPr>
          <p:nvPr/>
        </p:nvCxnSpPr>
        <p:spPr>
          <a:xfrm flipH="1">
            <a:off x="9181515" y="3539102"/>
            <a:ext cx="5188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8BC9A4F1-2C44-4311-93F0-6A0400CD78CC}"/>
              </a:ext>
            </a:extLst>
          </p:cNvPr>
          <p:cNvCxnSpPr>
            <a:cxnSpLocks/>
          </p:cNvCxnSpPr>
          <p:nvPr/>
        </p:nvCxnSpPr>
        <p:spPr>
          <a:xfrm flipH="1">
            <a:off x="9138649" y="3831787"/>
            <a:ext cx="56171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472CC41-17BE-4AC5-B307-885DD083AD8D}"/>
              </a:ext>
            </a:extLst>
          </p:cNvPr>
          <p:cNvCxnSpPr>
            <a:cxnSpLocks/>
          </p:cNvCxnSpPr>
          <p:nvPr/>
        </p:nvCxnSpPr>
        <p:spPr>
          <a:xfrm flipH="1">
            <a:off x="9160265" y="4121397"/>
            <a:ext cx="53237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4A51255B-D169-4EF3-BEF8-1F4D19D605A4}"/>
              </a:ext>
            </a:extLst>
          </p:cNvPr>
          <p:cNvCxnSpPr>
            <a:cxnSpLocks/>
          </p:cNvCxnSpPr>
          <p:nvPr/>
        </p:nvCxnSpPr>
        <p:spPr>
          <a:xfrm flipH="1">
            <a:off x="9107488" y="3997041"/>
            <a:ext cx="58515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8321C5-E6D6-46CD-B10B-F0D717290137}"/>
              </a:ext>
            </a:extLst>
          </p:cNvPr>
          <p:cNvGrpSpPr/>
          <p:nvPr/>
        </p:nvGrpSpPr>
        <p:grpSpPr>
          <a:xfrm flipH="1">
            <a:off x="10000079" y="3822741"/>
            <a:ext cx="498019" cy="263237"/>
            <a:chOff x="6709165" y="2809700"/>
            <a:chExt cx="498019" cy="263237"/>
          </a:xfrm>
        </p:grpSpPr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38DB0042-D38A-4DF0-B438-BC5212FBD2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28466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4A2F382-A122-4E94-8D59-CCECEA33E9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28050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4" name="Isosceles Triangle 253">
              <a:extLst>
                <a:ext uri="{FF2B5EF4-FFF2-40B4-BE49-F238E27FC236}">
                  <a16:creationId xmlns:a16="http://schemas.microsoft.com/office/drawing/2014/main" id="{C9148082-8C4A-4452-B4C8-DA38EF669F98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24110D6B-8504-4858-B515-C6D631032EB0}"/>
              </a:ext>
            </a:extLst>
          </p:cNvPr>
          <p:cNvGrpSpPr/>
          <p:nvPr/>
        </p:nvGrpSpPr>
        <p:grpSpPr>
          <a:xfrm rot="5400000" flipH="1">
            <a:off x="9582222" y="4627678"/>
            <a:ext cx="557940" cy="263237"/>
            <a:chOff x="6709165" y="2809700"/>
            <a:chExt cx="557940" cy="263237"/>
          </a:xfrm>
          <a:solidFill>
            <a:schemeClr val="bg1"/>
          </a:solidFill>
        </p:grpSpPr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63A8EE8-7E51-4117-97B6-1B05A145FA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524" y="2908069"/>
              <a:ext cx="340425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8E118882-0FF9-4E58-988D-0621BE996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80" y="2988425"/>
              <a:ext cx="340425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0" name="Isosceles Triangle 259">
              <a:extLst>
                <a:ext uri="{FF2B5EF4-FFF2-40B4-BE49-F238E27FC236}">
                  <a16:creationId xmlns:a16="http://schemas.microsoft.com/office/drawing/2014/main" id="{97C034CE-2948-4D3D-8470-5C091122DB6C}"/>
                </a:ext>
              </a:extLst>
            </p:cNvPr>
            <p:cNvSpPr/>
            <p:nvPr/>
          </p:nvSpPr>
          <p:spPr>
            <a:xfrm rot="16200000">
              <a:off x="6684226" y="2834639"/>
              <a:ext cx="263237" cy="213360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E916EEA1-DF95-49F1-A95E-C7223CE525E7}"/>
              </a:ext>
            </a:extLst>
          </p:cNvPr>
          <p:cNvCxnSpPr>
            <a:cxnSpLocks/>
          </p:cNvCxnSpPr>
          <p:nvPr/>
        </p:nvCxnSpPr>
        <p:spPr>
          <a:xfrm>
            <a:off x="10498099" y="3956624"/>
            <a:ext cx="3404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471E5C3A-5836-42DD-B1EE-9FC17478CA08}"/>
              </a:ext>
            </a:extLst>
          </p:cNvPr>
          <p:cNvSpPr txBox="1"/>
          <p:nvPr/>
        </p:nvSpPr>
        <p:spPr>
          <a:xfrm>
            <a:off x="8578234" y="4368513"/>
            <a:ext cx="910506" cy="4244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/>
              <a:t>Common </a:t>
            </a:r>
          </a:p>
          <a:p>
            <a:pPr algn="ctr">
              <a:lnSpc>
                <a:spcPct val="75000"/>
              </a:lnSpc>
            </a:pPr>
            <a:r>
              <a:rPr lang="en-US"/>
              <a:t>coil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7E282210-6550-4117-A291-2FCCC0159AF3}"/>
              </a:ext>
            </a:extLst>
          </p:cNvPr>
          <p:cNvSpPr txBox="1"/>
          <p:nvPr/>
        </p:nvSpPr>
        <p:spPr>
          <a:xfrm rot="16200000">
            <a:off x="8474072" y="3538495"/>
            <a:ext cx="101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MDP coil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DD7D39F3-4992-4E88-8811-F71863C3A2CC}"/>
              </a:ext>
            </a:extLst>
          </p:cNvPr>
          <p:cNvSpPr/>
          <p:nvPr/>
        </p:nvSpPr>
        <p:spPr>
          <a:xfrm rot="16200000">
            <a:off x="5009040" y="5314200"/>
            <a:ext cx="1556031" cy="635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75000"/>
              </a:lnSpc>
            </a:pPr>
            <a:r>
              <a:rPr lang="en-US">
                <a:solidFill>
                  <a:schemeClr val="tx1"/>
                </a:solidFill>
              </a:rPr>
              <a:t>Quench Detector Interaction Logic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FF4E4075-E947-480E-8735-6F4960E51D41}"/>
              </a:ext>
            </a:extLst>
          </p:cNvPr>
          <p:cNvCxnSpPr>
            <a:cxnSpLocks/>
            <a:endCxn id="298" idx="2"/>
          </p:cNvCxnSpPr>
          <p:nvPr/>
        </p:nvCxnSpPr>
        <p:spPr>
          <a:xfrm flipH="1" flipV="1">
            <a:off x="6870018" y="5192043"/>
            <a:ext cx="1261564" cy="52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515A15DC-B81A-495A-A996-59E3E5A691AF}"/>
              </a:ext>
            </a:extLst>
          </p:cNvPr>
          <p:cNvCxnSpPr>
            <a:cxnSpLocks/>
            <a:stCxn id="237" idx="0"/>
          </p:cNvCxnSpPr>
          <p:nvPr/>
        </p:nvCxnSpPr>
        <p:spPr>
          <a:xfrm>
            <a:off x="8131582" y="4856610"/>
            <a:ext cx="0" cy="3510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8" name="Rectangle 297">
            <a:extLst>
              <a:ext uri="{FF2B5EF4-FFF2-40B4-BE49-F238E27FC236}">
                <a16:creationId xmlns:a16="http://schemas.microsoft.com/office/drawing/2014/main" id="{51FB1530-EC5D-4E70-8E9C-0C1B87D63E98}"/>
              </a:ext>
            </a:extLst>
          </p:cNvPr>
          <p:cNvSpPr/>
          <p:nvPr/>
        </p:nvSpPr>
        <p:spPr>
          <a:xfrm rot="16200000">
            <a:off x="6331835" y="5030118"/>
            <a:ext cx="752516" cy="3238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1400">
                <a:solidFill>
                  <a:schemeClr val="tx1"/>
                </a:solidFill>
              </a:rPr>
              <a:t>Quench detector</a:t>
            </a:r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94A26354-38BB-49F1-AC61-FBCE597747FF}"/>
              </a:ext>
            </a:extLst>
          </p:cNvPr>
          <p:cNvCxnSpPr>
            <a:cxnSpLocks/>
          </p:cNvCxnSpPr>
          <p:nvPr/>
        </p:nvCxnSpPr>
        <p:spPr>
          <a:xfrm flipH="1">
            <a:off x="6096000" y="5202313"/>
            <a:ext cx="4605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692E3248-C5F6-4B48-8749-464740BCB693}"/>
              </a:ext>
            </a:extLst>
          </p:cNvPr>
          <p:cNvCxnSpPr>
            <a:cxnSpLocks/>
            <a:endCxn id="322" idx="2"/>
          </p:cNvCxnSpPr>
          <p:nvPr/>
        </p:nvCxnSpPr>
        <p:spPr>
          <a:xfrm flipH="1" flipV="1">
            <a:off x="6868793" y="6137765"/>
            <a:ext cx="3020616" cy="102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3F563A2C-241E-4E83-AD52-86CB62B07C4D}"/>
              </a:ext>
            </a:extLst>
          </p:cNvPr>
          <p:cNvCxnSpPr>
            <a:cxnSpLocks/>
          </p:cNvCxnSpPr>
          <p:nvPr/>
        </p:nvCxnSpPr>
        <p:spPr>
          <a:xfrm flipH="1">
            <a:off x="296091" y="5788032"/>
            <a:ext cx="51731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2" name="Rectangle 321">
            <a:extLst>
              <a:ext uri="{FF2B5EF4-FFF2-40B4-BE49-F238E27FC236}">
                <a16:creationId xmlns:a16="http://schemas.microsoft.com/office/drawing/2014/main" id="{F3986F4A-8E79-423B-B6F9-18E6A7ACEAA7}"/>
              </a:ext>
            </a:extLst>
          </p:cNvPr>
          <p:cNvSpPr/>
          <p:nvPr/>
        </p:nvSpPr>
        <p:spPr>
          <a:xfrm rot="16200000">
            <a:off x="6330610" y="5975840"/>
            <a:ext cx="752516" cy="3238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1400">
                <a:solidFill>
                  <a:schemeClr val="tx1"/>
                </a:solidFill>
              </a:rPr>
              <a:t>Quench detector</a:t>
            </a:r>
          </a:p>
        </p:txBody>
      </p: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A67D7E3B-0DB3-4BAC-B540-2FF499DB343B}"/>
              </a:ext>
            </a:extLst>
          </p:cNvPr>
          <p:cNvCxnSpPr>
            <a:cxnSpLocks/>
          </p:cNvCxnSpPr>
          <p:nvPr/>
        </p:nvCxnSpPr>
        <p:spPr>
          <a:xfrm flipH="1">
            <a:off x="6096000" y="6148035"/>
            <a:ext cx="459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A405BC3A-2027-4171-893A-0B23E281936F}"/>
              </a:ext>
            </a:extLst>
          </p:cNvPr>
          <p:cNvCxnSpPr>
            <a:cxnSpLocks/>
            <a:stCxn id="260" idx="0"/>
          </p:cNvCxnSpPr>
          <p:nvPr/>
        </p:nvCxnSpPr>
        <p:spPr>
          <a:xfrm>
            <a:off x="9861192" y="5038267"/>
            <a:ext cx="2584" cy="11097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0E3FD56-5B24-4842-B473-31334971548A}"/>
              </a:ext>
            </a:extLst>
          </p:cNvPr>
          <p:cNvCxnSpPr>
            <a:cxnSpLocks/>
          </p:cNvCxnSpPr>
          <p:nvPr/>
        </p:nvCxnSpPr>
        <p:spPr>
          <a:xfrm>
            <a:off x="296091" y="1618123"/>
            <a:ext cx="0" cy="41699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2BD2D3BF-E65D-45CA-AD0F-F00DE4CCF827}"/>
              </a:ext>
            </a:extLst>
          </p:cNvPr>
          <p:cNvCxnSpPr>
            <a:cxnSpLocks/>
          </p:cNvCxnSpPr>
          <p:nvPr/>
        </p:nvCxnSpPr>
        <p:spPr>
          <a:xfrm rot="5400000">
            <a:off x="6218947" y="5141888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D6229568-FE70-4FF3-97D9-8637C5BC4DED}"/>
              </a:ext>
            </a:extLst>
          </p:cNvPr>
          <p:cNvCxnSpPr>
            <a:cxnSpLocks/>
          </p:cNvCxnSpPr>
          <p:nvPr/>
        </p:nvCxnSpPr>
        <p:spPr>
          <a:xfrm rot="5400000" flipV="1">
            <a:off x="6423599" y="5142860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1" name="Straight Arrow Connector 360">
            <a:extLst>
              <a:ext uri="{FF2B5EF4-FFF2-40B4-BE49-F238E27FC236}">
                <a16:creationId xmlns:a16="http://schemas.microsoft.com/office/drawing/2014/main" id="{41AC59EA-5897-4040-AA30-BBD4AFDB4A67}"/>
              </a:ext>
            </a:extLst>
          </p:cNvPr>
          <p:cNvCxnSpPr>
            <a:cxnSpLocks/>
          </p:cNvCxnSpPr>
          <p:nvPr/>
        </p:nvCxnSpPr>
        <p:spPr>
          <a:xfrm rot="5400000">
            <a:off x="6184113" y="6087160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3BC48DE3-79D3-494B-BF77-E67EF9CA0F9F}"/>
              </a:ext>
            </a:extLst>
          </p:cNvPr>
          <p:cNvCxnSpPr>
            <a:cxnSpLocks/>
          </p:cNvCxnSpPr>
          <p:nvPr/>
        </p:nvCxnSpPr>
        <p:spPr>
          <a:xfrm rot="5400000" flipV="1">
            <a:off x="6388765" y="6092090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E4103E-BBC1-4F50-9A96-32BE8A0C2560}"/>
              </a:ext>
            </a:extLst>
          </p:cNvPr>
          <p:cNvCxnSpPr>
            <a:cxnSpLocks/>
          </p:cNvCxnSpPr>
          <p:nvPr/>
        </p:nvCxnSpPr>
        <p:spPr>
          <a:xfrm rot="5400000" flipV="1">
            <a:off x="427746" y="5089165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D7FDAE40-214A-41E9-8634-C70366F8A338}"/>
              </a:ext>
            </a:extLst>
          </p:cNvPr>
          <p:cNvCxnSpPr>
            <a:cxnSpLocks/>
          </p:cNvCxnSpPr>
          <p:nvPr/>
        </p:nvCxnSpPr>
        <p:spPr>
          <a:xfrm rot="5400000" flipV="1">
            <a:off x="427747" y="4121644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0DA16AAA-3D38-49D5-B96C-38E003E1EE9E}"/>
              </a:ext>
            </a:extLst>
          </p:cNvPr>
          <p:cNvCxnSpPr>
            <a:cxnSpLocks/>
          </p:cNvCxnSpPr>
          <p:nvPr/>
        </p:nvCxnSpPr>
        <p:spPr>
          <a:xfrm rot="5400000" flipV="1">
            <a:off x="487200" y="2402622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91700D00-2141-4055-B3D8-31878D15B118}"/>
              </a:ext>
            </a:extLst>
          </p:cNvPr>
          <p:cNvCxnSpPr>
            <a:cxnSpLocks/>
          </p:cNvCxnSpPr>
          <p:nvPr/>
        </p:nvCxnSpPr>
        <p:spPr>
          <a:xfrm rot="5400000" flipV="1">
            <a:off x="487200" y="1551185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AB32284D-CC9C-41A1-988C-CBE2A69E37A2}"/>
              </a:ext>
            </a:extLst>
          </p:cNvPr>
          <p:cNvCxnSpPr>
            <a:cxnSpLocks/>
          </p:cNvCxnSpPr>
          <p:nvPr/>
        </p:nvCxnSpPr>
        <p:spPr>
          <a:xfrm rot="5400000">
            <a:off x="3840067" y="5728579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F2B661B3-501C-418E-BF4D-BA9D2B73FEE9}"/>
              </a:ext>
            </a:extLst>
          </p:cNvPr>
          <p:cNvCxnSpPr>
            <a:cxnSpLocks/>
          </p:cNvCxnSpPr>
          <p:nvPr/>
        </p:nvCxnSpPr>
        <p:spPr>
          <a:xfrm>
            <a:off x="2548775" y="4423155"/>
            <a:ext cx="120650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3BCBEB8A-9DE0-4BBA-A1D7-7CD73DF3C44D}"/>
              </a:ext>
            </a:extLst>
          </p:cNvPr>
          <p:cNvCxnSpPr>
            <a:cxnSpLocks/>
          </p:cNvCxnSpPr>
          <p:nvPr/>
        </p:nvCxnSpPr>
        <p:spPr>
          <a:xfrm>
            <a:off x="2360936" y="4517517"/>
            <a:ext cx="106944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1132D9F9-826B-4DEC-92ED-A6807F47E779}"/>
              </a:ext>
            </a:extLst>
          </p:cNvPr>
          <p:cNvCxnSpPr>
            <a:cxnSpLocks/>
          </p:cNvCxnSpPr>
          <p:nvPr/>
        </p:nvCxnSpPr>
        <p:spPr>
          <a:xfrm>
            <a:off x="2360936" y="4528244"/>
            <a:ext cx="106944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375AAA2C-58A3-47C9-9A71-B992DA888683}"/>
              </a:ext>
            </a:extLst>
          </p:cNvPr>
          <p:cNvCxnSpPr/>
          <p:nvPr/>
        </p:nvCxnSpPr>
        <p:spPr>
          <a:xfrm flipH="1" flipV="1">
            <a:off x="2253527" y="4431330"/>
            <a:ext cx="107409" cy="86187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2EBAF156-796E-4E95-91FA-7224CD165D0D}"/>
              </a:ext>
            </a:extLst>
          </p:cNvPr>
          <p:cNvCxnSpPr>
            <a:cxnSpLocks/>
          </p:cNvCxnSpPr>
          <p:nvPr/>
        </p:nvCxnSpPr>
        <p:spPr>
          <a:xfrm rot="5400000">
            <a:off x="2470745" y="4434653"/>
            <a:ext cx="74380" cy="9134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F7C9C320-EB85-4581-82F9-04FD3E7994CE}"/>
              </a:ext>
            </a:extLst>
          </p:cNvPr>
          <p:cNvCxnSpPr>
            <a:cxnSpLocks/>
          </p:cNvCxnSpPr>
          <p:nvPr/>
        </p:nvCxnSpPr>
        <p:spPr>
          <a:xfrm flipV="1">
            <a:off x="2414645" y="4560003"/>
            <a:ext cx="0" cy="293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B74CAC57-40D0-420E-BA19-1503E6CA3699}"/>
              </a:ext>
            </a:extLst>
          </p:cNvPr>
          <p:cNvCxnSpPr>
            <a:cxnSpLocks/>
          </p:cNvCxnSpPr>
          <p:nvPr/>
        </p:nvCxnSpPr>
        <p:spPr>
          <a:xfrm flipV="1">
            <a:off x="2413311" y="4572064"/>
            <a:ext cx="0" cy="16962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4EBC5FC5-6BEE-448E-92B7-392E2D0511F7}"/>
              </a:ext>
            </a:extLst>
          </p:cNvPr>
          <p:cNvGrpSpPr/>
          <p:nvPr/>
        </p:nvGrpSpPr>
        <p:grpSpPr>
          <a:xfrm>
            <a:off x="2360936" y="4745459"/>
            <a:ext cx="106944" cy="33382"/>
            <a:chOff x="2360936" y="4737519"/>
            <a:chExt cx="106944" cy="33382"/>
          </a:xfrm>
        </p:grpSpPr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6E9ADB14-0AFC-432A-A307-6D20640F24F2}"/>
                </a:ext>
              </a:extLst>
            </p:cNvPr>
            <p:cNvCxnSpPr>
              <a:cxnSpLocks/>
            </p:cNvCxnSpPr>
            <p:nvPr/>
          </p:nvCxnSpPr>
          <p:spPr>
            <a:xfrm>
              <a:off x="2360936" y="4737519"/>
              <a:ext cx="106944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F8E3DB46-83BF-4843-9372-2D5A58815170}"/>
                </a:ext>
              </a:extLst>
            </p:cNvPr>
            <p:cNvCxnSpPr>
              <a:cxnSpLocks/>
            </p:cNvCxnSpPr>
            <p:nvPr/>
          </p:nvCxnSpPr>
          <p:spPr>
            <a:xfrm>
              <a:off x="2377128" y="4748646"/>
              <a:ext cx="7304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E67EEF26-0FD7-46CB-ABE8-31B80AC4A595}"/>
                </a:ext>
              </a:extLst>
            </p:cNvPr>
            <p:cNvCxnSpPr>
              <a:cxnSpLocks/>
            </p:cNvCxnSpPr>
            <p:nvPr/>
          </p:nvCxnSpPr>
          <p:spPr>
            <a:xfrm>
              <a:off x="2389645" y="4759774"/>
              <a:ext cx="4989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24CFD73-3CC7-40A3-9AEB-304CE3FC19B6}"/>
                </a:ext>
              </a:extLst>
            </p:cNvPr>
            <p:cNvCxnSpPr>
              <a:cxnSpLocks/>
            </p:cNvCxnSpPr>
            <p:nvPr/>
          </p:nvCxnSpPr>
          <p:spPr>
            <a:xfrm>
              <a:off x="2399116" y="4770901"/>
              <a:ext cx="30978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676F2A00-1852-4615-91EE-52DFDED08B45}"/>
              </a:ext>
            </a:extLst>
          </p:cNvPr>
          <p:cNvGrpSpPr/>
          <p:nvPr/>
        </p:nvGrpSpPr>
        <p:grpSpPr>
          <a:xfrm>
            <a:off x="2408752" y="4438574"/>
            <a:ext cx="417724" cy="174911"/>
            <a:chOff x="2408752" y="4438574"/>
            <a:chExt cx="417724" cy="174911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0481CE40-43A7-411D-8E56-F588FA8AA463}"/>
                </a:ext>
              </a:extLst>
            </p:cNvPr>
            <p:cNvGrpSpPr/>
            <p:nvPr/>
          </p:nvGrpSpPr>
          <p:grpSpPr>
            <a:xfrm>
              <a:off x="2516329" y="4531118"/>
              <a:ext cx="137653" cy="82367"/>
              <a:chOff x="2379681" y="3677479"/>
              <a:chExt cx="2210937" cy="456098"/>
            </a:xfrm>
          </p:grpSpPr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A91DA896-7D38-4F98-9215-F3D5DC8FDE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9694" y="3681413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0EA23E33-DABE-4F5C-B7FC-90FCBAD78512}"/>
                  </a:ext>
                </a:extLst>
              </p:cNvPr>
              <p:cNvCxnSpPr/>
              <p:nvPr/>
            </p:nvCxnSpPr>
            <p:spPr>
              <a:xfrm>
                <a:off x="3113479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42AE39C5-C44B-456D-8081-142D204A3804}"/>
                  </a:ext>
                </a:extLst>
              </p:cNvPr>
              <p:cNvCxnSpPr/>
              <p:nvPr/>
            </p:nvCxnSpPr>
            <p:spPr>
              <a:xfrm>
                <a:off x="3604820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A1B7D925-05EA-43AE-A1FA-82700DAD0C2D}"/>
                  </a:ext>
                </a:extLst>
              </p:cNvPr>
              <p:cNvCxnSpPr/>
              <p:nvPr/>
            </p:nvCxnSpPr>
            <p:spPr>
              <a:xfrm>
                <a:off x="4096161" y="3682727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2AC4CD16-2B12-4172-BC65-AAB97F68A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8135" y="3682728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AEABF4AC-25C7-4208-90A2-11AF4E45C236}"/>
                  </a:ext>
                </a:extLst>
              </p:cNvPr>
              <p:cNvCxnSpPr/>
              <p:nvPr/>
            </p:nvCxnSpPr>
            <p:spPr>
              <a:xfrm flipV="1">
                <a:off x="3363501" y="3682727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891426C6-FDDE-488B-B6B2-56F41E46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2782" y="3677479"/>
                <a:ext cx="246009" cy="453467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A90BF07C-2B6B-4F60-BEBE-4D0AB963328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395947" y="3669910"/>
                <a:ext cx="225418" cy="2579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99787CB8-716A-4733-921C-6E50C6BA95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58588" y="3897604"/>
                <a:ext cx="218040" cy="246021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866ED6E4-EFB4-489B-A561-3CEB51DA62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752" y="4572064"/>
              <a:ext cx="1115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BDCE60A6-18E5-44E7-B17C-222C6CC86F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0594" y="4573398"/>
              <a:ext cx="1758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D932E8E5-4151-4D14-8E10-C290234C7283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66" y="4438574"/>
              <a:ext cx="1" cy="1361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54AB2ABC-CEEB-4F0E-88F8-C1BAC40770CD}"/>
              </a:ext>
            </a:extLst>
          </p:cNvPr>
          <p:cNvGrpSpPr/>
          <p:nvPr/>
        </p:nvGrpSpPr>
        <p:grpSpPr>
          <a:xfrm flipH="1">
            <a:off x="2002822" y="4438574"/>
            <a:ext cx="417724" cy="174911"/>
            <a:chOff x="2408752" y="4438574"/>
            <a:chExt cx="417724" cy="174911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D0FDE6B6-5206-4630-A121-11841B0C1CF2}"/>
                </a:ext>
              </a:extLst>
            </p:cNvPr>
            <p:cNvGrpSpPr/>
            <p:nvPr/>
          </p:nvGrpSpPr>
          <p:grpSpPr>
            <a:xfrm>
              <a:off x="2516329" y="4531118"/>
              <a:ext cx="137653" cy="82367"/>
              <a:chOff x="2379681" y="3677479"/>
              <a:chExt cx="2210937" cy="456098"/>
            </a:xfrm>
          </p:grpSpPr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1BE03953-89B7-4D46-A14B-B81C3D6E8D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9694" y="3681413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E1102650-23E1-4FEC-A348-1D58CDB99143}"/>
                  </a:ext>
                </a:extLst>
              </p:cNvPr>
              <p:cNvCxnSpPr/>
              <p:nvPr/>
            </p:nvCxnSpPr>
            <p:spPr>
              <a:xfrm>
                <a:off x="3113479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8736902C-9061-47B5-8E33-900A059C032D}"/>
                  </a:ext>
                </a:extLst>
              </p:cNvPr>
              <p:cNvCxnSpPr/>
              <p:nvPr/>
            </p:nvCxnSpPr>
            <p:spPr>
              <a:xfrm>
                <a:off x="3604820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9B969253-A3D9-4820-9547-39D20D31932F}"/>
                  </a:ext>
                </a:extLst>
              </p:cNvPr>
              <p:cNvCxnSpPr/>
              <p:nvPr/>
            </p:nvCxnSpPr>
            <p:spPr>
              <a:xfrm>
                <a:off x="4096161" y="3682727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FF2FB829-797B-4C14-B031-AF55C57B64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8135" y="3682728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82B508E0-E64D-443A-8BEC-468473C9D4FC}"/>
                  </a:ext>
                </a:extLst>
              </p:cNvPr>
              <p:cNvCxnSpPr/>
              <p:nvPr/>
            </p:nvCxnSpPr>
            <p:spPr>
              <a:xfrm flipV="1">
                <a:off x="3363501" y="3682727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EF6A10BF-0471-463F-9599-523B3ACC5C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2782" y="3677479"/>
                <a:ext cx="246009" cy="453467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505DF9DA-CEB8-4DB8-8428-181282F69AA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395947" y="3669910"/>
                <a:ext cx="225418" cy="2579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93CB1AC1-4FEB-44BF-AAFD-2E597FF77FF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58588" y="3897604"/>
                <a:ext cx="218040" cy="246021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4923CAAB-5033-40AF-8208-6830EEC473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752" y="4572064"/>
              <a:ext cx="1115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4EE46155-178A-4538-98B9-7FDCF3757A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0594" y="4573398"/>
              <a:ext cx="1758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6E4E6D13-F674-4D8C-9AC3-B3D0D17491C7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66" y="4438574"/>
              <a:ext cx="1" cy="1361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BAEAF3D2-1197-46B1-9418-EE399FECC3D4}"/>
              </a:ext>
            </a:extLst>
          </p:cNvPr>
          <p:cNvCxnSpPr>
            <a:cxnSpLocks/>
          </p:cNvCxnSpPr>
          <p:nvPr/>
        </p:nvCxnSpPr>
        <p:spPr>
          <a:xfrm>
            <a:off x="2417137" y="5485231"/>
            <a:ext cx="106944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57FEF7E0-0A3C-46B3-BCBD-061CB49A5E5B}"/>
              </a:ext>
            </a:extLst>
          </p:cNvPr>
          <p:cNvCxnSpPr>
            <a:cxnSpLocks/>
          </p:cNvCxnSpPr>
          <p:nvPr/>
        </p:nvCxnSpPr>
        <p:spPr>
          <a:xfrm>
            <a:off x="2417137" y="5495958"/>
            <a:ext cx="106944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D3420BBD-7DBB-4453-BA44-9EE0799A59E4}"/>
              </a:ext>
            </a:extLst>
          </p:cNvPr>
          <p:cNvCxnSpPr/>
          <p:nvPr/>
        </p:nvCxnSpPr>
        <p:spPr>
          <a:xfrm flipH="1" flipV="1">
            <a:off x="2309728" y="5399044"/>
            <a:ext cx="107409" cy="86187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C4ABB5C9-34AA-4268-85B6-FD82C805D7F3}"/>
              </a:ext>
            </a:extLst>
          </p:cNvPr>
          <p:cNvCxnSpPr>
            <a:cxnSpLocks/>
          </p:cNvCxnSpPr>
          <p:nvPr/>
        </p:nvCxnSpPr>
        <p:spPr>
          <a:xfrm rot="5400000">
            <a:off x="2526946" y="5402367"/>
            <a:ext cx="74380" cy="9134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id="{539BCB01-642E-42E8-9ACD-C44352E2E292}"/>
              </a:ext>
            </a:extLst>
          </p:cNvPr>
          <p:cNvCxnSpPr>
            <a:cxnSpLocks/>
          </p:cNvCxnSpPr>
          <p:nvPr/>
        </p:nvCxnSpPr>
        <p:spPr>
          <a:xfrm flipV="1">
            <a:off x="2470846" y="5527717"/>
            <a:ext cx="0" cy="293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A230A7A5-05B2-4357-A241-BECF799A51F9}"/>
              </a:ext>
            </a:extLst>
          </p:cNvPr>
          <p:cNvCxnSpPr>
            <a:cxnSpLocks/>
          </p:cNvCxnSpPr>
          <p:nvPr/>
        </p:nvCxnSpPr>
        <p:spPr>
          <a:xfrm flipV="1">
            <a:off x="2469851" y="5555600"/>
            <a:ext cx="0" cy="15757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EB6CEB70-AA81-4258-8F7D-CF2C183A8A60}"/>
              </a:ext>
            </a:extLst>
          </p:cNvPr>
          <p:cNvGrpSpPr/>
          <p:nvPr/>
        </p:nvGrpSpPr>
        <p:grpSpPr>
          <a:xfrm>
            <a:off x="2417137" y="5713173"/>
            <a:ext cx="106944" cy="33382"/>
            <a:chOff x="2360936" y="4737519"/>
            <a:chExt cx="106944" cy="33382"/>
          </a:xfrm>
        </p:grpSpPr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BE83B4C9-A9E4-41B1-87BA-1F3B3B889C64}"/>
                </a:ext>
              </a:extLst>
            </p:cNvPr>
            <p:cNvCxnSpPr>
              <a:cxnSpLocks/>
            </p:cNvCxnSpPr>
            <p:nvPr/>
          </p:nvCxnSpPr>
          <p:spPr>
            <a:xfrm>
              <a:off x="2360936" y="4737519"/>
              <a:ext cx="106944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87DCA8BD-B77F-40D1-A5FB-D2FD3A12FB32}"/>
                </a:ext>
              </a:extLst>
            </p:cNvPr>
            <p:cNvCxnSpPr>
              <a:cxnSpLocks/>
            </p:cNvCxnSpPr>
            <p:nvPr/>
          </p:nvCxnSpPr>
          <p:spPr>
            <a:xfrm>
              <a:off x="2377128" y="4748646"/>
              <a:ext cx="73045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2CB84602-6EA9-4587-B730-3A4034D46EA7}"/>
                </a:ext>
              </a:extLst>
            </p:cNvPr>
            <p:cNvCxnSpPr>
              <a:cxnSpLocks/>
            </p:cNvCxnSpPr>
            <p:nvPr/>
          </p:nvCxnSpPr>
          <p:spPr>
            <a:xfrm>
              <a:off x="2389645" y="4759774"/>
              <a:ext cx="49890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39BC876D-748E-44A6-A54F-26D78699D7D9}"/>
                </a:ext>
              </a:extLst>
            </p:cNvPr>
            <p:cNvCxnSpPr>
              <a:cxnSpLocks/>
            </p:cNvCxnSpPr>
            <p:nvPr/>
          </p:nvCxnSpPr>
          <p:spPr>
            <a:xfrm>
              <a:off x="2399116" y="4770901"/>
              <a:ext cx="30978" cy="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142C8E0E-C910-4A2F-8821-FAC224609873}"/>
              </a:ext>
            </a:extLst>
          </p:cNvPr>
          <p:cNvGrpSpPr/>
          <p:nvPr/>
        </p:nvGrpSpPr>
        <p:grpSpPr>
          <a:xfrm>
            <a:off x="2464953" y="5406288"/>
            <a:ext cx="417724" cy="174911"/>
            <a:chOff x="2408752" y="4438574"/>
            <a:chExt cx="417724" cy="174911"/>
          </a:xfrm>
        </p:grpSpPr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E5779CAF-2AEA-4AF4-82C0-307C239FC0B1}"/>
                </a:ext>
              </a:extLst>
            </p:cNvPr>
            <p:cNvGrpSpPr/>
            <p:nvPr/>
          </p:nvGrpSpPr>
          <p:grpSpPr>
            <a:xfrm>
              <a:off x="2516329" y="4531118"/>
              <a:ext cx="137653" cy="82367"/>
              <a:chOff x="2379681" y="3677479"/>
              <a:chExt cx="2210937" cy="456098"/>
            </a:xfrm>
          </p:grpSpPr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9C6B6F58-9982-4F25-B5CC-C011C3FE1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9694" y="3681413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A330110A-13B0-4340-8B90-407E1ED55483}"/>
                  </a:ext>
                </a:extLst>
              </p:cNvPr>
              <p:cNvCxnSpPr/>
              <p:nvPr/>
            </p:nvCxnSpPr>
            <p:spPr>
              <a:xfrm>
                <a:off x="3113479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67E0FE7F-7892-47DF-8B23-C185B1EDF8E1}"/>
                  </a:ext>
                </a:extLst>
              </p:cNvPr>
              <p:cNvCxnSpPr/>
              <p:nvPr/>
            </p:nvCxnSpPr>
            <p:spPr>
              <a:xfrm>
                <a:off x="3604820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145D5DE4-31BB-4B3A-B558-3130410A4D53}"/>
                  </a:ext>
                </a:extLst>
              </p:cNvPr>
              <p:cNvCxnSpPr/>
              <p:nvPr/>
            </p:nvCxnSpPr>
            <p:spPr>
              <a:xfrm>
                <a:off x="4096161" y="3682727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9A58152F-A0C6-43BD-818A-A362BCEE73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8135" y="3682728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3B0EEC09-B96A-458E-B392-CEB292DFC8B4}"/>
                  </a:ext>
                </a:extLst>
              </p:cNvPr>
              <p:cNvCxnSpPr/>
              <p:nvPr/>
            </p:nvCxnSpPr>
            <p:spPr>
              <a:xfrm flipV="1">
                <a:off x="3363501" y="3682727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D147F44D-8644-47D1-8BD3-0A5581BC7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2782" y="3677479"/>
                <a:ext cx="246009" cy="453467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14A46CAD-D49E-4281-9349-91F206BB93F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395947" y="3669910"/>
                <a:ext cx="225418" cy="2579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E0229364-A9ED-4192-9139-4B342AF771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58588" y="3897604"/>
                <a:ext cx="218040" cy="246021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95EB0D4F-0019-4F87-8135-671ACCF98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752" y="4572064"/>
              <a:ext cx="1115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49DBEEED-BFD1-460C-9922-FFAECB7FC9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0594" y="4573398"/>
              <a:ext cx="1758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CB498DCB-79EC-4D37-A016-23158E4C8C93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66" y="4438574"/>
              <a:ext cx="1" cy="1361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DC73023F-EED5-47E3-AB30-05ECA7B31D16}"/>
              </a:ext>
            </a:extLst>
          </p:cNvPr>
          <p:cNvGrpSpPr/>
          <p:nvPr/>
        </p:nvGrpSpPr>
        <p:grpSpPr>
          <a:xfrm flipH="1">
            <a:off x="2059023" y="5406288"/>
            <a:ext cx="417724" cy="174911"/>
            <a:chOff x="2408752" y="4438574"/>
            <a:chExt cx="417724" cy="174911"/>
          </a:xfrm>
        </p:grpSpPr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57AC0698-8BBE-454E-A05A-F5321ED5B531}"/>
                </a:ext>
              </a:extLst>
            </p:cNvPr>
            <p:cNvGrpSpPr/>
            <p:nvPr/>
          </p:nvGrpSpPr>
          <p:grpSpPr>
            <a:xfrm>
              <a:off x="2516329" y="4531118"/>
              <a:ext cx="137653" cy="82367"/>
              <a:chOff x="2379681" y="3677479"/>
              <a:chExt cx="2210937" cy="456098"/>
            </a:xfrm>
          </p:grpSpPr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38A99E9F-5D21-455B-96AC-DFF87B126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9694" y="3681413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995AD957-5BAA-490F-ABFA-845451FDC809}"/>
                  </a:ext>
                </a:extLst>
              </p:cNvPr>
              <p:cNvCxnSpPr/>
              <p:nvPr/>
            </p:nvCxnSpPr>
            <p:spPr>
              <a:xfrm>
                <a:off x="3113479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DA1457AD-8692-4EB9-84BB-E6ACBC69D2E1}"/>
                  </a:ext>
                </a:extLst>
              </p:cNvPr>
              <p:cNvCxnSpPr/>
              <p:nvPr/>
            </p:nvCxnSpPr>
            <p:spPr>
              <a:xfrm>
                <a:off x="3604820" y="3681412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49C1E004-7F5D-42D2-8E1B-CF496FE3A356}"/>
                  </a:ext>
                </a:extLst>
              </p:cNvPr>
              <p:cNvCxnSpPr/>
              <p:nvPr/>
            </p:nvCxnSpPr>
            <p:spPr>
              <a:xfrm>
                <a:off x="4096161" y="3682727"/>
                <a:ext cx="257962" cy="4508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2528A5A9-FA9C-4908-8FEE-D23C45BFA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8135" y="3682728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29013DAD-81BD-42A2-AC00-D8B31D4F6302}"/>
                  </a:ext>
                </a:extLst>
              </p:cNvPr>
              <p:cNvCxnSpPr/>
              <p:nvPr/>
            </p:nvCxnSpPr>
            <p:spPr>
              <a:xfrm flipV="1">
                <a:off x="3363501" y="3682727"/>
                <a:ext cx="250840" cy="448219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452B17D4-7F4D-480C-B4DC-8EC30761CC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2782" y="3677479"/>
                <a:ext cx="246009" cy="453467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BC583E5B-3EAC-49E1-9C2D-F4FA1BA13D2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395947" y="3669910"/>
                <a:ext cx="225418" cy="25795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D6AFEF9E-2FCB-4923-AC0B-9FB1528450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58588" y="3897604"/>
                <a:ext cx="218040" cy="246021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F9D5C425-A8B9-45C3-B03E-FC23CEB4E5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752" y="4572064"/>
              <a:ext cx="1115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FC8E4876-6D12-4BDA-9A1D-F76A0559F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0594" y="4573398"/>
              <a:ext cx="1758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1953B41E-DAC9-49E9-AA84-DBACEFD85817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66" y="4438574"/>
              <a:ext cx="1" cy="1361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354205D3-747E-4C57-94A4-DCA7DA336BE1}"/>
              </a:ext>
            </a:extLst>
          </p:cNvPr>
          <p:cNvCxnSpPr>
            <a:cxnSpLocks/>
          </p:cNvCxnSpPr>
          <p:nvPr/>
        </p:nvCxnSpPr>
        <p:spPr>
          <a:xfrm>
            <a:off x="2612926" y="5401589"/>
            <a:ext cx="232820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786D8024-FF42-4AAA-8989-6DA725FCDFDE}"/>
              </a:ext>
            </a:extLst>
          </p:cNvPr>
          <p:cNvCxnSpPr>
            <a:cxnSpLocks/>
          </p:cNvCxnSpPr>
          <p:nvPr/>
        </p:nvCxnSpPr>
        <p:spPr>
          <a:xfrm flipH="1" flipV="1">
            <a:off x="2608282" y="5442137"/>
            <a:ext cx="193293" cy="34589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DB30C0B9-8E3D-4B39-868D-3E6339CCD967}"/>
              </a:ext>
            </a:extLst>
          </p:cNvPr>
          <p:cNvCxnSpPr>
            <a:cxnSpLocks/>
          </p:cNvCxnSpPr>
          <p:nvPr/>
        </p:nvCxnSpPr>
        <p:spPr>
          <a:xfrm flipH="1" flipV="1">
            <a:off x="2597634" y="4463703"/>
            <a:ext cx="515176" cy="12828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8C4AC5B-399E-4ED5-A5BD-EF635DB2DA8C}"/>
              </a:ext>
            </a:extLst>
          </p:cNvPr>
          <p:cNvGrpSpPr/>
          <p:nvPr/>
        </p:nvGrpSpPr>
        <p:grpSpPr>
          <a:xfrm>
            <a:off x="1580553" y="4803337"/>
            <a:ext cx="206872" cy="614592"/>
            <a:chOff x="1580553" y="3831787"/>
            <a:chExt cx="206872" cy="614592"/>
          </a:xfrm>
        </p:grpSpPr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E0ED8269-59BE-44C1-8790-F582C909FB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3990" y="3831787"/>
              <a:ext cx="0" cy="6145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60D1638E-5FF5-474E-B31E-4EA718C7EC65}"/>
                </a:ext>
              </a:extLst>
            </p:cNvPr>
            <p:cNvGrpSpPr/>
            <p:nvPr/>
          </p:nvGrpSpPr>
          <p:grpSpPr>
            <a:xfrm>
              <a:off x="1580553" y="4062190"/>
              <a:ext cx="206872" cy="118907"/>
              <a:chOff x="1580553" y="4062190"/>
              <a:chExt cx="206872" cy="118907"/>
            </a:xfrm>
          </p:grpSpPr>
          <p:cxnSp>
            <p:nvCxnSpPr>
              <p:cNvPr id="496" name="Straight Arrow Connector 495">
                <a:extLst>
                  <a:ext uri="{FF2B5EF4-FFF2-40B4-BE49-F238E27FC236}">
                    <a16:creationId xmlns:a16="http://schemas.microsoft.com/office/drawing/2014/main" id="{B14D9D37-E8BF-4F3C-9C00-46736733B37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683990" y="4062190"/>
                <a:ext cx="0" cy="11890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076CC9FE-255B-4FAE-A4F9-6E658CCD3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0553" y="4101686"/>
                <a:ext cx="206872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0ABDA747-4287-45BE-A355-75285D1A70F6}"/>
              </a:ext>
            </a:extLst>
          </p:cNvPr>
          <p:cNvGrpSpPr/>
          <p:nvPr/>
        </p:nvGrpSpPr>
        <p:grpSpPr>
          <a:xfrm>
            <a:off x="1580553" y="3825437"/>
            <a:ext cx="206872" cy="614592"/>
            <a:chOff x="1580553" y="3831787"/>
            <a:chExt cx="206872" cy="614592"/>
          </a:xfrm>
        </p:grpSpPr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E982A46E-95C3-4E25-90E3-358527C9F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3990" y="3831787"/>
              <a:ext cx="0" cy="6145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BCD1BBF6-B0C0-4DF1-A104-730E104FC24E}"/>
                </a:ext>
              </a:extLst>
            </p:cNvPr>
            <p:cNvGrpSpPr/>
            <p:nvPr/>
          </p:nvGrpSpPr>
          <p:grpSpPr>
            <a:xfrm>
              <a:off x="1580553" y="4062190"/>
              <a:ext cx="206872" cy="118907"/>
              <a:chOff x="1580553" y="4062190"/>
              <a:chExt cx="206872" cy="118907"/>
            </a:xfrm>
          </p:grpSpPr>
          <p:cxnSp>
            <p:nvCxnSpPr>
              <p:cNvPr id="504" name="Straight Arrow Connector 503">
                <a:extLst>
                  <a:ext uri="{FF2B5EF4-FFF2-40B4-BE49-F238E27FC236}">
                    <a16:creationId xmlns:a16="http://schemas.microsoft.com/office/drawing/2014/main" id="{511C1771-1B16-4D3A-ABC4-CEFE7ECE5A1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683990" y="4062190"/>
                <a:ext cx="0" cy="11890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98F4D032-D46B-4767-B277-B16D6DED1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0553" y="4101686"/>
                <a:ext cx="206872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AFC5AF70-A2D2-46D2-9B23-A7B3BEB3634E}"/>
              </a:ext>
            </a:extLst>
          </p:cNvPr>
          <p:cNvCxnSpPr>
            <a:cxnSpLocks/>
          </p:cNvCxnSpPr>
          <p:nvPr/>
        </p:nvCxnSpPr>
        <p:spPr>
          <a:xfrm flipV="1">
            <a:off x="9542802" y="3998940"/>
            <a:ext cx="0" cy="104901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3BDA4D29-56F4-42D2-B0FF-628AF6DDED52}"/>
              </a:ext>
            </a:extLst>
          </p:cNvPr>
          <p:cNvCxnSpPr>
            <a:cxnSpLocks/>
          </p:cNvCxnSpPr>
          <p:nvPr/>
        </p:nvCxnSpPr>
        <p:spPr>
          <a:xfrm flipV="1">
            <a:off x="9656807" y="3539102"/>
            <a:ext cx="0" cy="16685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775B3EB8-8583-4735-9629-72B3D88B26A9}"/>
              </a:ext>
            </a:extLst>
          </p:cNvPr>
          <p:cNvCxnSpPr>
            <a:cxnSpLocks/>
          </p:cNvCxnSpPr>
          <p:nvPr/>
        </p:nvCxnSpPr>
        <p:spPr>
          <a:xfrm flipV="1">
            <a:off x="9635394" y="3637697"/>
            <a:ext cx="0" cy="14952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D9D81711-D3AD-4CD7-80E0-DAD97B95D2B2}"/>
              </a:ext>
            </a:extLst>
          </p:cNvPr>
          <p:cNvCxnSpPr>
            <a:cxnSpLocks/>
          </p:cNvCxnSpPr>
          <p:nvPr/>
        </p:nvCxnSpPr>
        <p:spPr>
          <a:xfrm flipV="1">
            <a:off x="9517062" y="4120612"/>
            <a:ext cx="0" cy="8564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CA0CF2C-BA5D-4EDD-BF9E-1A6A52DCAE0B}"/>
              </a:ext>
            </a:extLst>
          </p:cNvPr>
          <p:cNvSpPr/>
          <p:nvPr/>
        </p:nvSpPr>
        <p:spPr>
          <a:xfrm>
            <a:off x="9642284" y="3521884"/>
            <a:ext cx="27432" cy="274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7D9B49AB-F0B9-49E3-8F31-08FFE15D4478}"/>
              </a:ext>
            </a:extLst>
          </p:cNvPr>
          <p:cNvSpPr/>
          <p:nvPr/>
        </p:nvSpPr>
        <p:spPr>
          <a:xfrm>
            <a:off x="9619524" y="3630890"/>
            <a:ext cx="27432" cy="274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233EFDEE-E529-4D1D-B94A-9CA4DCF4F2BB}"/>
              </a:ext>
            </a:extLst>
          </p:cNvPr>
          <p:cNvSpPr/>
          <p:nvPr/>
        </p:nvSpPr>
        <p:spPr>
          <a:xfrm>
            <a:off x="9528393" y="3981427"/>
            <a:ext cx="27432" cy="274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4D4D4C5C-8BE7-4A9C-A4E0-53BFE77CE79F}"/>
              </a:ext>
            </a:extLst>
          </p:cNvPr>
          <p:cNvSpPr/>
          <p:nvPr/>
        </p:nvSpPr>
        <p:spPr>
          <a:xfrm>
            <a:off x="9503076" y="4105166"/>
            <a:ext cx="27432" cy="274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00436A-EDC4-46AA-9049-626C9FCC177D}"/>
              </a:ext>
            </a:extLst>
          </p:cNvPr>
          <p:cNvSpPr/>
          <p:nvPr/>
        </p:nvSpPr>
        <p:spPr>
          <a:xfrm>
            <a:off x="8521701" y="4935287"/>
            <a:ext cx="803428" cy="133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HP meter 1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D409755C-6CD9-49B1-92E3-4D8DBBDF2CC7}"/>
              </a:ext>
            </a:extLst>
          </p:cNvPr>
          <p:cNvSpPr/>
          <p:nvPr/>
        </p:nvSpPr>
        <p:spPr>
          <a:xfrm>
            <a:off x="8521700" y="5092384"/>
            <a:ext cx="808817" cy="133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HP meter 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AAB7DE-6F7E-489C-9778-ED68C63C2FAD}"/>
              </a:ext>
            </a:extLst>
          </p:cNvPr>
          <p:cNvCxnSpPr>
            <a:cxnSpLocks/>
          </p:cNvCxnSpPr>
          <p:nvPr/>
        </p:nvCxnSpPr>
        <p:spPr>
          <a:xfrm>
            <a:off x="9327629" y="4973908"/>
            <a:ext cx="1923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136DA352-3504-4AA3-897F-74F328E321BE}"/>
              </a:ext>
            </a:extLst>
          </p:cNvPr>
          <p:cNvCxnSpPr/>
          <p:nvPr/>
        </p:nvCxnSpPr>
        <p:spPr>
          <a:xfrm>
            <a:off x="9327629" y="5044783"/>
            <a:ext cx="21606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1C0B559E-7691-453E-A976-80AB9B3211F6}"/>
              </a:ext>
            </a:extLst>
          </p:cNvPr>
          <p:cNvCxnSpPr>
            <a:cxnSpLocks/>
          </p:cNvCxnSpPr>
          <p:nvPr/>
        </p:nvCxnSpPr>
        <p:spPr>
          <a:xfrm>
            <a:off x="9336502" y="5132917"/>
            <a:ext cx="30179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56E42F0F-6A26-4FFA-B9E8-204727192941}"/>
              </a:ext>
            </a:extLst>
          </p:cNvPr>
          <p:cNvCxnSpPr>
            <a:cxnSpLocks/>
          </p:cNvCxnSpPr>
          <p:nvPr/>
        </p:nvCxnSpPr>
        <p:spPr>
          <a:xfrm>
            <a:off x="9336502" y="5203792"/>
            <a:ext cx="32548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344">
            <a:extLst>
              <a:ext uri="{FF2B5EF4-FFF2-40B4-BE49-F238E27FC236}">
                <a16:creationId xmlns:a16="http://schemas.microsoft.com/office/drawing/2014/main" id="{6F178FD2-9979-48F0-AAA2-E2308FE5FE43}"/>
              </a:ext>
            </a:extLst>
          </p:cNvPr>
          <p:cNvSpPr/>
          <p:nvPr/>
        </p:nvSpPr>
        <p:spPr>
          <a:xfrm rot="16200000">
            <a:off x="7427413" y="5508556"/>
            <a:ext cx="752516" cy="3238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1400">
                <a:solidFill>
                  <a:schemeClr val="tx1"/>
                </a:solidFill>
              </a:rPr>
              <a:t>Quench detector</a:t>
            </a: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2AFADC49-577D-4452-BEF2-44FD7DFC983B}"/>
              </a:ext>
            </a:extLst>
          </p:cNvPr>
          <p:cNvCxnSpPr>
            <a:cxnSpLocks/>
          </p:cNvCxnSpPr>
          <p:nvPr/>
        </p:nvCxnSpPr>
        <p:spPr>
          <a:xfrm flipH="1">
            <a:off x="7974244" y="5403852"/>
            <a:ext cx="3382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F22E966-0A75-468E-B00B-F07AF4116330}"/>
              </a:ext>
            </a:extLst>
          </p:cNvPr>
          <p:cNvCxnSpPr>
            <a:cxnSpLocks/>
          </p:cNvCxnSpPr>
          <p:nvPr/>
        </p:nvCxnSpPr>
        <p:spPr>
          <a:xfrm flipH="1">
            <a:off x="7974244" y="5920249"/>
            <a:ext cx="4005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A54F0701-315F-4AB3-95AE-25AA28156EAE}"/>
              </a:ext>
            </a:extLst>
          </p:cNvPr>
          <p:cNvCxnSpPr>
            <a:cxnSpLocks/>
          </p:cNvCxnSpPr>
          <p:nvPr/>
        </p:nvCxnSpPr>
        <p:spPr>
          <a:xfrm flipH="1">
            <a:off x="8296410" y="5001889"/>
            <a:ext cx="229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3D0C06D9-7082-47A1-A7B0-14C3EEF813EE}"/>
              </a:ext>
            </a:extLst>
          </p:cNvPr>
          <p:cNvCxnSpPr>
            <a:cxnSpLocks/>
          </p:cNvCxnSpPr>
          <p:nvPr/>
        </p:nvCxnSpPr>
        <p:spPr>
          <a:xfrm flipH="1">
            <a:off x="8374802" y="5152647"/>
            <a:ext cx="146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47A4BF3B-C876-4AF7-BCAB-A6568C1C26AE}"/>
              </a:ext>
            </a:extLst>
          </p:cNvPr>
          <p:cNvCxnSpPr>
            <a:cxnSpLocks/>
          </p:cNvCxnSpPr>
          <p:nvPr/>
        </p:nvCxnSpPr>
        <p:spPr>
          <a:xfrm flipV="1">
            <a:off x="8304350" y="5001889"/>
            <a:ext cx="0" cy="4113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74EFCB77-CBF0-461B-911D-63CABB67C1AE}"/>
              </a:ext>
            </a:extLst>
          </p:cNvPr>
          <p:cNvCxnSpPr>
            <a:cxnSpLocks/>
          </p:cNvCxnSpPr>
          <p:nvPr/>
        </p:nvCxnSpPr>
        <p:spPr>
          <a:xfrm flipV="1">
            <a:off x="8374802" y="5143192"/>
            <a:ext cx="0" cy="7892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24FADD4A-FE7F-4A63-9BDB-CBBB0A1E5EE0}"/>
              </a:ext>
            </a:extLst>
          </p:cNvPr>
          <p:cNvCxnSpPr>
            <a:cxnSpLocks/>
            <a:stCxn id="345" idx="0"/>
          </p:cNvCxnSpPr>
          <p:nvPr/>
        </p:nvCxnSpPr>
        <p:spPr>
          <a:xfrm flipH="1" flipV="1">
            <a:off x="6099638" y="5667260"/>
            <a:ext cx="1542108" cy="32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65B7F8E2-4B09-4FB0-BA16-371E57878052}"/>
              </a:ext>
            </a:extLst>
          </p:cNvPr>
          <p:cNvCxnSpPr>
            <a:cxnSpLocks/>
          </p:cNvCxnSpPr>
          <p:nvPr/>
        </p:nvCxnSpPr>
        <p:spPr>
          <a:xfrm rot="5400000">
            <a:off x="7289604" y="5615301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BCA0BC90-30F4-4970-AE90-55A92231625A}"/>
              </a:ext>
            </a:extLst>
          </p:cNvPr>
          <p:cNvCxnSpPr>
            <a:cxnSpLocks/>
          </p:cNvCxnSpPr>
          <p:nvPr/>
        </p:nvCxnSpPr>
        <p:spPr>
          <a:xfrm rot="5400000" flipV="1">
            <a:off x="7498489" y="5612040"/>
            <a:ext cx="0" cy="118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496A84F-476D-4FB9-96FA-86653A81A39F}"/>
              </a:ext>
            </a:extLst>
          </p:cNvPr>
          <p:cNvSpPr txBox="1"/>
          <p:nvPr/>
        </p:nvSpPr>
        <p:spPr>
          <a:xfrm>
            <a:off x="9799458" y="960193"/>
            <a:ext cx="2112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Sampling rate:</a:t>
            </a:r>
          </a:p>
          <a:p>
            <a:pPr algn="l"/>
            <a:r>
              <a:rPr lang="en-US" dirty="0"/>
              <a:t>Slow logger=1 Hz</a:t>
            </a:r>
          </a:p>
          <a:p>
            <a:pPr algn="l"/>
            <a:r>
              <a:rPr lang="en-US" dirty="0"/>
              <a:t>Fast logger=100 kHz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AF34AA-609D-526E-7892-3D78CEB7DB45}"/>
              </a:ext>
            </a:extLst>
          </p:cNvPr>
          <p:cNvGrpSpPr/>
          <p:nvPr/>
        </p:nvGrpSpPr>
        <p:grpSpPr>
          <a:xfrm>
            <a:off x="9139249" y="2122432"/>
            <a:ext cx="143967" cy="962433"/>
            <a:chOff x="9139249" y="2122432"/>
            <a:chExt cx="143967" cy="962433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21E5977-EC29-9D6D-C022-EC0E177DAD13}"/>
                </a:ext>
              </a:extLst>
            </p:cNvPr>
            <p:cNvSpPr/>
            <p:nvPr/>
          </p:nvSpPr>
          <p:spPr>
            <a:xfrm rot="5400000">
              <a:off x="8727033" y="2553843"/>
              <a:ext cx="962433" cy="99612"/>
            </a:xfrm>
            <a:prstGeom prst="arc">
              <a:avLst>
                <a:gd name="adj1" fmla="val 16034419"/>
                <a:gd name="adj2" fmla="val 580415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CC53C7C-D847-4185-8643-D707D7497BDE}"/>
                </a:ext>
              </a:extLst>
            </p:cNvPr>
            <p:cNvSpPr/>
            <p:nvPr/>
          </p:nvSpPr>
          <p:spPr>
            <a:xfrm>
              <a:off x="9237497" y="2277299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2713B2-020C-989F-570E-226B9C500C5F}"/>
                </a:ext>
              </a:extLst>
            </p:cNvPr>
            <p:cNvSpPr/>
            <p:nvPr/>
          </p:nvSpPr>
          <p:spPr>
            <a:xfrm>
              <a:off x="9139249" y="2275441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63C005-3448-464F-4F09-1C423E1DE88E}"/>
              </a:ext>
            </a:extLst>
          </p:cNvPr>
          <p:cNvGrpSpPr/>
          <p:nvPr/>
        </p:nvGrpSpPr>
        <p:grpSpPr>
          <a:xfrm>
            <a:off x="8693156" y="2130794"/>
            <a:ext cx="143967" cy="962433"/>
            <a:chOff x="9139249" y="2122432"/>
            <a:chExt cx="143967" cy="96243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202FDFF1-CAA0-CDEA-FB74-4F76F4A20F00}"/>
                </a:ext>
              </a:extLst>
            </p:cNvPr>
            <p:cNvSpPr/>
            <p:nvPr/>
          </p:nvSpPr>
          <p:spPr>
            <a:xfrm rot="5400000">
              <a:off x="8727033" y="2553843"/>
              <a:ext cx="962433" cy="99612"/>
            </a:xfrm>
            <a:prstGeom prst="arc">
              <a:avLst>
                <a:gd name="adj1" fmla="val 16034419"/>
                <a:gd name="adj2" fmla="val 580415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BFC742-9647-BBCA-6EDB-26DC32664797}"/>
                </a:ext>
              </a:extLst>
            </p:cNvPr>
            <p:cNvSpPr/>
            <p:nvPr/>
          </p:nvSpPr>
          <p:spPr>
            <a:xfrm>
              <a:off x="9237497" y="2277299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268ADA-1A21-D320-62D3-CEAD8F07320F}"/>
                </a:ext>
              </a:extLst>
            </p:cNvPr>
            <p:cNvSpPr/>
            <p:nvPr/>
          </p:nvSpPr>
          <p:spPr>
            <a:xfrm>
              <a:off x="9139249" y="2275441"/>
              <a:ext cx="45719" cy="3259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111247F-8D92-25B1-32D7-12A977ABFF61}"/>
              </a:ext>
            </a:extLst>
          </p:cNvPr>
          <p:cNvSpPr/>
          <p:nvPr/>
        </p:nvSpPr>
        <p:spPr>
          <a:xfrm rot="16200000">
            <a:off x="2737133" y="3712677"/>
            <a:ext cx="681543" cy="2621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DCCT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1D4E39-CBA4-859D-7E69-25DD878CE318}"/>
              </a:ext>
            </a:extLst>
          </p:cNvPr>
          <p:cNvSpPr/>
          <p:nvPr/>
        </p:nvSpPr>
        <p:spPr>
          <a:xfrm rot="16200000">
            <a:off x="2923401" y="1182997"/>
            <a:ext cx="681543" cy="1986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DCCT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F13BEB-DF7F-7F3C-4D6F-A5830DE23952}"/>
              </a:ext>
            </a:extLst>
          </p:cNvPr>
          <p:cNvSpPr txBox="1"/>
          <p:nvPr/>
        </p:nvSpPr>
        <p:spPr>
          <a:xfrm>
            <a:off x="1690505" y="4553701"/>
            <a:ext cx="79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37.5 m</a:t>
            </a:r>
            <a:r>
              <a:rPr lang="el-GR" sz="1200" b="1" dirty="0"/>
              <a:t>Ω</a:t>
            </a:r>
            <a:endParaRPr lang="en-US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3872AA-E4D9-1BBB-84EF-0852701CC48D}"/>
              </a:ext>
            </a:extLst>
          </p:cNvPr>
          <p:cNvSpPr txBox="1"/>
          <p:nvPr/>
        </p:nvSpPr>
        <p:spPr>
          <a:xfrm>
            <a:off x="2428943" y="4582624"/>
            <a:ext cx="762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37.5 m</a:t>
            </a:r>
            <a:r>
              <a:rPr lang="el-GR" sz="1200" b="1" dirty="0"/>
              <a:t>Ω</a:t>
            </a:r>
            <a:endParaRPr lang="en-US" sz="1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803806-C174-10D4-3B8B-DD4FC5474BA2}"/>
              </a:ext>
            </a:extLst>
          </p:cNvPr>
          <p:cNvSpPr txBox="1"/>
          <p:nvPr/>
        </p:nvSpPr>
        <p:spPr>
          <a:xfrm>
            <a:off x="3124402" y="5546038"/>
            <a:ext cx="76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Trigger signal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8D96E-F4AF-3A06-28F0-957EA98F5062}"/>
              </a:ext>
            </a:extLst>
          </p:cNvPr>
          <p:cNvSpPr txBox="1"/>
          <p:nvPr/>
        </p:nvSpPr>
        <p:spPr>
          <a:xfrm rot="16200000">
            <a:off x="-752828" y="3033089"/>
            <a:ext cx="178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PS Shut off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197A38F0-98F8-40B4-98C6-05D4058D5447}"/>
              </a:ext>
            </a:extLst>
          </p:cNvPr>
          <p:cNvSpPr/>
          <p:nvPr/>
        </p:nvSpPr>
        <p:spPr>
          <a:xfrm rot="16200000">
            <a:off x="2971241" y="4698828"/>
            <a:ext cx="681543" cy="2621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DCCT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2860-6EE1-7B00-1AD1-5FF95AB9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384" y="136526"/>
            <a:ext cx="5597233" cy="5445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 of the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DE74-C9B7-AA98-48B1-075839675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Common coil operation up to 10 kA ≈ 9.44 T background field=&gt; up to 9 kA (8.5 T) validated.</a:t>
            </a:r>
          </a:p>
          <a:p>
            <a:r>
              <a:rPr lang="en-US" dirty="0"/>
              <a:t>Sample #1 operation up to 20 kA=&gt; up to 15 kA validated.</a:t>
            </a:r>
          </a:p>
          <a:p>
            <a:r>
              <a:rPr lang="en-US" dirty="0"/>
              <a:t>Sample #2 operation up to 4 kA.</a:t>
            </a:r>
          </a:p>
          <a:p>
            <a:r>
              <a:rPr lang="en-US" dirty="0"/>
              <a:t>Three FPGA based standalone quench detectors=&gt; timing validated.</a:t>
            </a:r>
          </a:p>
          <a:p>
            <a:r>
              <a:rPr lang="en-US" dirty="0"/>
              <a:t>Automated cryo-controls validated.</a:t>
            </a:r>
          </a:p>
          <a:p>
            <a:r>
              <a:rPr lang="en-US" dirty="0"/>
              <a:t>128 channels for logging signals at 100 kHz. </a:t>
            </a:r>
          </a:p>
          <a:p>
            <a:r>
              <a:rPr lang="en-US" dirty="0"/>
              <a:t>64 channels for logging signals at 1 Hz.</a:t>
            </a:r>
          </a:p>
          <a:p>
            <a:pPr marL="0" indent="0">
              <a:buNone/>
            </a:pPr>
            <a:r>
              <a:rPr lang="en-US" b="1" dirty="0"/>
              <a:t>Future upgrades</a:t>
            </a:r>
          </a:p>
          <a:p>
            <a:r>
              <a:rPr lang="en-US" dirty="0"/>
              <a:t>50 kA superconducting current transformer.</a:t>
            </a:r>
          </a:p>
          <a:p>
            <a:r>
              <a:rPr lang="en-US" dirty="0"/>
              <a:t>In dual 10 kA PS system, IGBT switch for energy extraction.</a:t>
            </a:r>
          </a:p>
          <a:p>
            <a:r>
              <a:rPr lang="en-US" dirty="0"/>
              <a:t>Up to 40 K test chamber.</a:t>
            </a:r>
          </a:p>
          <a:p>
            <a:r>
              <a:rPr lang="en-US" dirty="0"/>
              <a:t>Development of advanced instrumentation: Fiber optics, acoustics, cryo electronics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B5973-83EB-4720-B687-5FC42F03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4487CE-790A-43EB-A414-8ED1726B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75" y="1104794"/>
            <a:ext cx="6152691" cy="2481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D10A0-FFB5-466F-9D2C-08B99235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82" y="11129"/>
            <a:ext cx="4828903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MDP 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CORC®</a:t>
            </a:r>
            <a:r>
              <a:rPr lang="en-US" b="1" dirty="0"/>
              <a:t> insert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84795-D140-4B0D-A450-A523BAA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D830FB-A0AA-42AD-951E-4485A4340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9780" y="3529266"/>
            <a:ext cx="5842220" cy="3286249"/>
          </a:xfrm>
          <a:prstGeom prst="rect">
            <a:avLst/>
          </a:prstGeom>
        </p:spPr>
      </p:pic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804D749D-208F-4057-A4B8-E583AB5C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5" y="1887896"/>
            <a:ext cx="2796553" cy="2661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BACD55-6D4E-4A71-B968-F7C2E477DB79}"/>
              </a:ext>
            </a:extLst>
          </p:cNvPr>
          <p:cNvSpPr txBox="1"/>
          <p:nvPr/>
        </p:nvSpPr>
        <p:spPr>
          <a:xfrm>
            <a:off x="188355" y="4717013"/>
            <a:ext cx="599908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MDP insert coil consists of two pancake coils in racetrack geometry and is wound with a total of eight turns (four turns per pancake coil) of CORC cables. </a:t>
            </a:r>
          </a:p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short sample critical current of the conductor is 11.04 kA at 10T field and 4.2 K temperature. </a:t>
            </a:r>
          </a:p>
          <a:p>
            <a:pPr marL="285750" marR="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self-inductance of the magnet is 7.7 μH. 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547DA-21AF-49EE-9A84-76B86E882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585" y="0"/>
            <a:ext cx="3849415" cy="2980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ACCBE-66FC-B699-2F60-1CEDAE5A2636}"/>
              </a:ext>
            </a:extLst>
          </p:cNvPr>
          <p:cNvSpPr txBox="1"/>
          <p:nvPr/>
        </p:nvSpPr>
        <p:spPr>
          <a:xfrm>
            <a:off x="-335733" y="280733"/>
            <a:ext cx="482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 Laan, J Weiss, Z Johnson, </a:t>
            </a:r>
          </a:p>
          <a:p>
            <a:pPr algn="ctr"/>
            <a:r>
              <a:rPr lang="en-US" sz="2000" b="1" dirty="0"/>
              <a:t>R </a:t>
            </a:r>
            <a:r>
              <a:rPr lang="en-US" sz="2000" b="1" dirty="0" err="1"/>
              <a:t>Tyber</a:t>
            </a:r>
            <a:r>
              <a:rPr lang="en-US" sz="2000" b="1" dirty="0"/>
              <a:t>, L Luo, M, </a:t>
            </a:r>
            <a:r>
              <a:rPr lang="en-US" sz="2000" b="1" dirty="0" err="1"/>
              <a:t>Martchevsky</a:t>
            </a:r>
            <a:r>
              <a:rPr lang="en-US" sz="2000" b="1" dirty="0"/>
              <a:t>, X Wang</a:t>
            </a:r>
          </a:p>
          <a:p>
            <a:pPr algn="ctr"/>
            <a:r>
              <a:rPr lang="en-US" sz="2000" i="1" dirty="0"/>
              <a:t>BNL, ACT, LBNL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804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E440-5899-47FD-9750-752DD529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924" y="136526"/>
            <a:ext cx="4986152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CORC®  conductor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9107AE-2042-4223-AE49-166958681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977037"/>
              </p:ext>
            </p:extLst>
          </p:nvPr>
        </p:nvGraphicFramePr>
        <p:xfrm>
          <a:off x="180753" y="1447652"/>
          <a:ext cx="11869069" cy="37739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65545">
                  <a:extLst>
                    <a:ext uri="{9D8B030D-6E8A-4147-A177-3AD203B41FA5}">
                      <a16:colId xmlns:a16="http://schemas.microsoft.com/office/drawing/2014/main" val="2384752341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1827165036"/>
                    </a:ext>
                  </a:extLst>
                </a:gridCol>
                <a:gridCol w="669851">
                  <a:extLst>
                    <a:ext uri="{9D8B030D-6E8A-4147-A177-3AD203B41FA5}">
                      <a16:colId xmlns:a16="http://schemas.microsoft.com/office/drawing/2014/main" val="250043005"/>
                    </a:ext>
                  </a:extLst>
                </a:gridCol>
                <a:gridCol w="1576022">
                  <a:extLst>
                    <a:ext uri="{9D8B030D-6E8A-4147-A177-3AD203B41FA5}">
                      <a16:colId xmlns:a16="http://schemas.microsoft.com/office/drawing/2014/main" val="2394058221"/>
                    </a:ext>
                  </a:extLst>
                </a:gridCol>
                <a:gridCol w="1228690">
                  <a:extLst>
                    <a:ext uri="{9D8B030D-6E8A-4147-A177-3AD203B41FA5}">
                      <a16:colId xmlns:a16="http://schemas.microsoft.com/office/drawing/2014/main" val="730448484"/>
                    </a:ext>
                  </a:extLst>
                </a:gridCol>
                <a:gridCol w="1028775">
                  <a:extLst>
                    <a:ext uri="{9D8B030D-6E8A-4147-A177-3AD203B41FA5}">
                      <a16:colId xmlns:a16="http://schemas.microsoft.com/office/drawing/2014/main" val="3204157028"/>
                    </a:ext>
                  </a:extLst>
                </a:gridCol>
                <a:gridCol w="1028775">
                  <a:extLst>
                    <a:ext uri="{9D8B030D-6E8A-4147-A177-3AD203B41FA5}">
                      <a16:colId xmlns:a16="http://schemas.microsoft.com/office/drawing/2014/main" val="1219556023"/>
                    </a:ext>
                  </a:extLst>
                </a:gridCol>
                <a:gridCol w="1455004">
                  <a:extLst>
                    <a:ext uri="{9D8B030D-6E8A-4147-A177-3AD203B41FA5}">
                      <a16:colId xmlns:a16="http://schemas.microsoft.com/office/drawing/2014/main" val="3239057467"/>
                    </a:ext>
                  </a:extLst>
                </a:gridCol>
                <a:gridCol w="1015964">
                  <a:extLst>
                    <a:ext uri="{9D8B030D-6E8A-4147-A177-3AD203B41FA5}">
                      <a16:colId xmlns:a16="http://schemas.microsoft.com/office/drawing/2014/main" val="2523069945"/>
                    </a:ext>
                  </a:extLst>
                </a:gridCol>
                <a:gridCol w="1153254">
                  <a:extLst>
                    <a:ext uri="{9D8B030D-6E8A-4147-A177-3AD203B41FA5}">
                      <a16:colId xmlns:a16="http://schemas.microsoft.com/office/drawing/2014/main" val="4015530173"/>
                    </a:ext>
                  </a:extLst>
                </a:gridCol>
                <a:gridCol w="1043422">
                  <a:extLst>
                    <a:ext uri="{9D8B030D-6E8A-4147-A177-3AD203B41FA5}">
                      <a16:colId xmlns:a16="http://schemas.microsoft.com/office/drawing/2014/main" val="3805983678"/>
                    </a:ext>
                  </a:extLst>
                </a:gridCol>
              </a:tblGrid>
              <a:tr h="200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Layer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# tapes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type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thickness [mm]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Width [mm]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ID [mm]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gap [mm]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pitch [mm/rev]</a:t>
                      </a:r>
                      <a:endParaRPr lang="en-US" b="1" dirty="0"/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alpha [°]</a:t>
                      </a:r>
                      <a:endParaRPr lang="en-US" b="1" dirty="0"/>
                    </a:p>
                  </a:txBody>
                  <a:tcPr marL="2295" marR="2295" marT="229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Layer </a:t>
                      </a:r>
                      <a:r>
                        <a:rPr lang="en-US" sz="1600" b="1" dirty="0" err="1">
                          <a:effectLst/>
                        </a:rPr>
                        <a:t>Ic</a:t>
                      </a:r>
                      <a:r>
                        <a:rPr lang="en-US" sz="1600" b="1" dirty="0">
                          <a:effectLst/>
                        </a:rPr>
                        <a:t> (77K)</a:t>
                      </a:r>
                      <a:endParaRPr lang="en-US" b="1" dirty="0"/>
                    </a:p>
                  </a:txBody>
                  <a:tcPr marL="2295" marR="2295" marT="229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Tape/ spool</a:t>
                      </a:r>
                      <a:endParaRPr lang="en-US" b="1" dirty="0"/>
                    </a:p>
                  </a:txBody>
                  <a:tcPr marL="2295" marR="2295" marT="229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937684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12.21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42.51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268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23.18</a:t>
                      </a:r>
                      <a:endParaRPr lang="en-US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162460142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0.051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11.97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41.22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268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23.81</a:t>
                      </a:r>
                      <a:endParaRPr lang="en-US" dirty="0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617322106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11.75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40.03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268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24.45</a:t>
                      </a:r>
                      <a:endParaRPr lang="en-US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1294766354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11.57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38.91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290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25.09</a:t>
                      </a:r>
                      <a:endParaRPr lang="en-US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1987796864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4.67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11.40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37.85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290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25.73</a:t>
                      </a:r>
                      <a:endParaRPr lang="en-US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963612973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4.78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11.25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36.86</a:t>
                      </a:r>
                      <a:endParaRPr lang="en-US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288</a:t>
                      </a:r>
                      <a:endParaRPr lang="en-US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26.37</a:t>
                      </a:r>
                      <a:endParaRPr lang="en-US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656456051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11.11</a:t>
                      </a:r>
                      <a:endParaRPr lang="en-US" dirty="0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35.93</a:t>
                      </a:r>
                      <a:endParaRPr lang="en-US" dirty="0"/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288</a:t>
                      </a:r>
                      <a:endParaRPr lang="en-US" dirty="0"/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27.01</a:t>
                      </a:r>
                      <a:endParaRPr lang="en-US" dirty="0"/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2211340286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35.04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27.66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281965424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34.20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28.30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1354230116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10.78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33.40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28.95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900402311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32.64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29.60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1424065304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31.92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313671827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Kapton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-2.10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9.64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29.38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32.80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3002893162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5.67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31.65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5" marR="2295" marT="2295" marB="0" anchor="b"/>
                </a:tc>
                <a:extLst>
                  <a:ext uri="{0D108BD9-81ED-4DB2-BD59-A6C34878D82A}">
                    <a16:rowId xmlns:a16="http://schemas.microsoft.com/office/drawing/2014/main" val="26003164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C7D68-1F91-4C9D-A172-C865A43C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99F03-0944-46AC-AE6B-C515BDDCBB88}"/>
              </a:ext>
            </a:extLst>
          </p:cNvPr>
          <p:cNvSpPr txBox="1"/>
          <p:nvPr/>
        </p:nvSpPr>
        <p:spPr>
          <a:xfrm>
            <a:off x="227648" y="681038"/>
            <a:ext cx="117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 sample critical current of the conductor is 11.04 kA at 10T field and 4.2 K temperature.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Expected 10-20 % reduction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after winding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505F7-7AB3-B4B2-392F-257E1032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58" y="5284512"/>
            <a:ext cx="7354442" cy="157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CA6C40-DA6C-2C46-E442-BEF52C929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1" b="89604" l="226" r="98077">
                        <a14:foregroundMark x1="91855" y1="60396" x2="91855" y2="60396"/>
                        <a14:foregroundMark x1="94570" y1="70297" x2="94570" y2="70297"/>
                        <a14:foregroundMark x1="79977" y1="85149" x2="79977" y2="85149"/>
                        <a14:foregroundMark x1="77149" y1="71782" x2="77149" y2="71782"/>
                        <a14:foregroundMark x1="76244" y1="67327" x2="76244" y2="67327"/>
                        <a14:foregroundMark x1="84955" y1="11386" x2="84955" y2="11386"/>
                        <a14:foregroundMark x1="93891" y1="28218" x2="93891" y2="28218"/>
                        <a14:foregroundMark x1="98190" y1="25743" x2="98190" y2="25743"/>
                        <a14:foregroundMark x1="35294" y1="54950" x2="35294" y2="54950"/>
                        <a14:foregroundMark x1="43439" y1="55941" x2="18778" y2="50495"/>
                        <a14:foregroundMark x1="29751" y1="60891" x2="17081" y2="55446"/>
                        <a14:foregroundMark x1="43439" y1="53960" x2="23529" y2="52970"/>
                        <a14:foregroundMark x1="42534" y1="64851" x2="18665" y2="61386"/>
                        <a14:foregroundMark x1="43100" y1="52475" x2="22511" y2="50495"/>
                        <a14:foregroundMark x1="40498" y1="65347" x2="13801" y2="57921"/>
                        <a14:foregroundMark x1="6561" y1="54455" x2="6561" y2="54455"/>
                        <a14:foregroundMark x1="8710" y1="58911" x2="8710" y2="58911"/>
                        <a14:foregroundMark x1="6448" y1="50990" x2="339" y2="50495"/>
                        <a14:foregroundMark x1="15837" y1="61881" x2="23416" y2="61386"/>
                        <a14:foregroundMark x1="18665" y1="62376" x2="22738" y2="61881"/>
                        <a14:foregroundMark x1="74774" y1="48020" x2="70814" y2="50000"/>
                        <a14:foregroundMark x1="84163" y1="14851" x2="85294" y2="11881"/>
                        <a14:foregroundMark x1="87670" y1="12871" x2="88348" y2="6931"/>
                        <a14:foregroundMark x1="82240" y1="85149" x2="84615" y2="86634"/>
                        <a14:backgroundMark x1="85973" y1="15347" x2="86652" y2="11881"/>
                        <a14:backgroundMark x1="96833" y1="22772" x2="95814" y2="22277"/>
                        <a14:backgroundMark x1="79751" y1="63861" x2="83257" y2="78789"/>
                        <a14:backgroundMark x1="84050" y1="63366" x2="88801" y2="77228"/>
                        <a14:backgroundMark x1="89367" y1="27228" x2="90158" y2="25248"/>
                        <a14:backgroundMark x1="96833" y1="24257" x2="97738" y2="20792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9" y="5411205"/>
            <a:ext cx="4945687" cy="11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0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01B4-ADE3-4EF1-B126-B24915E1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027" y="136526"/>
            <a:ext cx="4097946" cy="544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Sample installation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07A89C-86E1-48D8-8EF1-0B537187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52" y="1018902"/>
            <a:ext cx="4268934" cy="56919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69BDF-0C66-487B-AAB6-091E34FA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9136-2F91-4366-ACE0-F684482F95BC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AD0F9-E5D7-49A0-B4E2-80E260647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15" y="1018902"/>
            <a:ext cx="4268933" cy="56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6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c2c26d-dd06-45c2-b5c7-9fed14398e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C4ABB9EFFC04CA7AD3040E5DF28AA" ma:contentTypeVersion="13" ma:contentTypeDescription="Create a new document." ma:contentTypeScope="" ma:versionID="6b31f7c2ed096c3eeabda508d2d2c2c1">
  <xsd:schema xmlns:xsd="http://www.w3.org/2001/XMLSchema" xmlns:xs="http://www.w3.org/2001/XMLSchema" xmlns:p="http://schemas.microsoft.com/office/2006/metadata/properties" xmlns:ns3="96c425c5-5c10-4741-aa56-6cf001acb5ab" xmlns:ns4="4cc2c26d-dd06-45c2-b5c7-9fed14398e80" targetNamespace="http://schemas.microsoft.com/office/2006/metadata/properties" ma:root="true" ma:fieldsID="175487d69e32f3b7ad4ded7c0fd4ca24" ns3:_="" ns4:_="">
    <xsd:import namespace="96c425c5-5c10-4741-aa56-6cf001acb5ab"/>
    <xsd:import namespace="4cc2c26d-dd06-45c2-b5c7-9fed14398e8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425c5-5c10-4741-aa56-6cf001acb5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2c26d-dd06-45c2-b5c7-9fed14398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CEEDA4-BF0D-42BA-80A1-4F5BAFE218BD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4cc2c26d-dd06-45c2-b5c7-9fed14398e80"/>
    <ds:schemaRef ds:uri="96c425c5-5c10-4741-aa56-6cf001acb5a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BF9EA2-BA57-43E2-976D-E4A8382E3C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c425c5-5c10-4741-aa56-6cf001acb5ab"/>
    <ds:schemaRef ds:uri="4cc2c26d-dd06-45c2-b5c7-9fed14398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A4A78D-7B84-4F02-BA7A-47EE535F1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29919</TotalTime>
  <Words>1339</Words>
  <Application>Microsoft Office PowerPoint</Application>
  <PresentationFormat>Widescreen</PresentationFormat>
  <Paragraphs>345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Franklin Gothic Book</vt:lpstr>
      <vt:lpstr>Times New Roman</vt:lpstr>
      <vt:lpstr>Office Theme</vt:lpstr>
      <vt:lpstr>PowerPoint Presentation</vt:lpstr>
      <vt:lpstr>Talk Outline</vt:lpstr>
      <vt:lpstr>DCC017 magnet</vt:lpstr>
      <vt:lpstr>Power Leads</vt:lpstr>
      <vt:lpstr>Simplified Power circuit conceptual block diagram</vt:lpstr>
      <vt:lpstr>Summary of the upgrades</vt:lpstr>
      <vt:lpstr>MDP CORC® insert coil</vt:lpstr>
      <vt:lpstr>The CORC®  conductor</vt:lpstr>
      <vt:lpstr>Sample installation</vt:lpstr>
      <vt:lpstr>Instrumentation</vt:lpstr>
      <vt:lpstr>Experiments</vt:lpstr>
      <vt:lpstr>I=I(t)</vt:lpstr>
      <vt:lpstr>Difference Voltage</vt:lpstr>
      <vt:lpstr>BIGBOX test (BNL+PSI)</vt:lpstr>
      <vt:lpstr>BIGBOX test (BNL+PSI)</vt:lpstr>
      <vt:lpstr>Conclusions and Perspectives</vt:lpstr>
      <vt:lpstr>Extra slides</vt:lpstr>
      <vt:lpstr>Total Voltage</vt:lpstr>
      <vt:lpstr>Quench recorded with HP high precision meters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Mithlesh</dc:creator>
  <cp:lastModifiedBy>Kumar, Mithlesh</cp:lastModifiedBy>
  <cp:revision>5</cp:revision>
  <cp:lastPrinted>2022-10-22T20:38:55Z</cp:lastPrinted>
  <dcterms:created xsi:type="dcterms:W3CDTF">2022-01-20T20:04:34Z</dcterms:created>
  <dcterms:modified xsi:type="dcterms:W3CDTF">2023-03-23T20:04:01Z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0x010100EFAC4ABB9EFFC04CA7AD3040E5DF28AA</vt:lpwstr>
  </property>
</Properties>
</file>