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61" r:id="rId3"/>
    <p:sldId id="637" r:id="rId4"/>
    <p:sldId id="286" r:id="rId5"/>
    <p:sldId id="629" r:id="rId6"/>
    <p:sldId id="638" r:id="rId7"/>
    <p:sldId id="639" r:id="rId8"/>
    <p:sldId id="649" r:id="rId9"/>
    <p:sldId id="643" r:id="rId10"/>
    <p:sldId id="641" r:id="rId11"/>
    <p:sldId id="642" r:id="rId12"/>
    <p:sldId id="644" r:id="rId13"/>
    <p:sldId id="648" r:id="rId14"/>
    <p:sldId id="646" r:id="rId15"/>
    <p:sldId id="650" r:id="rId16"/>
    <p:sldId id="64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A7A8AA"/>
    <a:srgbClr val="0F2D62"/>
    <a:srgbClr val="404040"/>
    <a:srgbClr val="505050"/>
    <a:srgbClr val="004C97"/>
    <a:srgbClr val="63666A"/>
    <a:srgbClr val="0030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8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3/22/2023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3/22/2023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1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74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6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53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2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9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4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March 22, 2023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F6DD8-8663-4B41-9F3F-8ADB2BD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 Magnets – REBCO</a:t>
            </a:r>
            <a:br>
              <a:rPr lang="en-US" dirty="0"/>
            </a:br>
            <a:r>
              <a:rPr lang="en-US" dirty="0"/>
              <a:t>FNAL Report and Conductor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3B781E-A95B-4278-9723-82BE977E3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50" y="4858876"/>
            <a:ext cx="7526338" cy="1489952"/>
          </a:xfrm>
        </p:spPr>
        <p:txBody>
          <a:bodyPr/>
          <a:lstStyle/>
          <a:p>
            <a:r>
              <a:rPr lang="en-US" dirty="0"/>
              <a:t>Vadim Kashikhin</a:t>
            </a:r>
          </a:p>
          <a:p>
            <a:endParaRPr lang="en-US" sz="900" dirty="0"/>
          </a:p>
          <a:p>
            <a:r>
              <a:rPr lang="en-US" sz="1600" i="1" dirty="0"/>
              <a:t>2023 MDP Collaboration Meeting</a:t>
            </a:r>
          </a:p>
          <a:p>
            <a:endParaRPr lang="en-US" sz="900" dirty="0"/>
          </a:p>
          <a:p>
            <a:r>
              <a:rPr lang="en-US" sz="1600" dirty="0"/>
              <a:t>March 22, 2023</a:t>
            </a:r>
          </a:p>
        </p:txBody>
      </p:sp>
    </p:spTree>
    <p:extLst>
      <p:ext uri="{BB962C8B-B14F-4D97-AF65-F5344CB8AC3E}">
        <p14:creationId xmlns:p14="http://schemas.microsoft.com/office/powerpoint/2010/main" val="378803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0AD7B-AF9C-507B-C137-73EFC438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STAR wire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DB41EA-0D5D-DF47-6815-A28BA5F0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BB149AB-96D8-27E3-B309-7B23B2097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40" r="5940"/>
          <a:stretch/>
        </p:blipFill>
        <p:spPr>
          <a:xfrm rot="10800000">
            <a:off x="253036" y="919311"/>
            <a:ext cx="4575875" cy="304537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7FA11FA0-B5AD-9C9D-4501-40C963B38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83" y="919311"/>
            <a:ext cx="3593355" cy="256229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="" xmlns:a16="http://schemas.microsoft.com/office/drawing/2014/main" id="{37DDD690-DEE8-73BA-11F2-53FC6C7D15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123" b="23550"/>
          <a:stretch/>
        </p:blipFill>
        <p:spPr>
          <a:xfrm>
            <a:off x="5184182" y="3639469"/>
            <a:ext cx="3593355" cy="2567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395430-368D-26AE-6160-89ED193ECC23}"/>
              </a:ext>
            </a:extLst>
          </p:cNvPr>
          <p:cNvSpPr txBox="1"/>
          <p:nvPr/>
        </p:nvSpPr>
        <p:spPr>
          <a:xfrm>
            <a:off x="151985" y="4048909"/>
            <a:ext cx="47082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  <a:latin typeface="Helvetica"/>
                <a:ea typeface="Geneva" charset="0"/>
              </a:rPr>
              <a:t>A short piece or STAR wire was tested in LN</a:t>
            </a:r>
            <a:r>
              <a:rPr lang="en-US" sz="1700" baseline="-25000" dirty="0">
                <a:solidFill>
                  <a:srgbClr val="404040"/>
                </a:solidFill>
                <a:latin typeface="Helvetica"/>
                <a:ea typeface="Geneva" charset="0"/>
              </a:rPr>
              <a:t>2</a:t>
            </a:r>
            <a:r>
              <a:rPr lang="en-US" sz="1700" dirty="0">
                <a:solidFill>
                  <a:srgbClr val="404040"/>
                </a:solidFill>
                <a:latin typeface="Helvetica"/>
                <a:ea typeface="Geneva" charset="0"/>
              </a:rPr>
              <a:t> before and after bending around the 33-mm wide pole in the COMB structure (the tightest bend in the coil)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  <a:latin typeface="Helvetica"/>
                <a:ea typeface="Geneva" charset="0"/>
              </a:rPr>
              <a:t>~98% critical current retention was observed (not corrected for the self field), which essentially means no degradation due to bending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B7061B-2068-972B-22E8-8E57ED3C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D95080C-77E5-EA6B-F3AF-B517C2B2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51473688-38AB-E6B5-E5CB-C9307E122DE5}"/>
              </a:ext>
            </a:extLst>
          </p:cNvPr>
          <p:cNvCxnSpPr>
            <a:cxnSpLocks/>
          </p:cNvCxnSpPr>
          <p:nvPr/>
        </p:nvCxnSpPr>
        <p:spPr>
          <a:xfrm>
            <a:off x="4030940" y="2319910"/>
            <a:ext cx="25839" cy="291554"/>
          </a:xfrm>
          <a:prstGeom prst="straightConnector1">
            <a:avLst/>
          </a:prstGeom>
          <a:ln w="15875">
            <a:solidFill>
              <a:srgbClr val="FFFF00"/>
            </a:solidFill>
            <a:headEnd type="triangle" w="sm" len="lg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C4552A-68A1-74FD-20CF-BE8A26164865}"/>
              </a:ext>
            </a:extLst>
          </p:cNvPr>
          <p:cNvSpPr txBox="1"/>
          <p:nvPr/>
        </p:nvSpPr>
        <p:spPr>
          <a:xfrm>
            <a:off x="3328246" y="2720089"/>
            <a:ext cx="65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33 mm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C6F6DDF-202D-E44F-1675-EBC4F0F050F3}"/>
              </a:ext>
            </a:extLst>
          </p:cNvPr>
          <p:cNvCxnSpPr>
            <a:cxnSpLocks/>
          </p:cNvCxnSpPr>
          <p:nvPr/>
        </p:nvCxnSpPr>
        <p:spPr>
          <a:xfrm>
            <a:off x="4051603" y="2584674"/>
            <a:ext cx="25839" cy="291554"/>
          </a:xfrm>
          <a:prstGeom prst="straightConnector1">
            <a:avLst/>
          </a:prstGeom>
          <a:ln w="15875">
            <a:solidFill>
              <a:srgbClr val="FFFF00"/>
            </a:solidFill>
            <a:headEnd type="none" w="sm" len="lg"/>
            <a:tailEnd type="non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D5D157A-42F2-258C-E3A7-3694EBAFFEAB}"/>
              </a:ext>
            </a:extLst>
          </p:cNvPr>
          <p:cNvCxnSpPr>
            <a:cxnSpLocks/>
          </p:cNvCxnSpPr>
          <p:nvPr/>
        </p:nvCxnSpPr>
        <p:spPr>
          <a:xfrm flipH="1">
            <a:off x="3897824" y="2866337"/>
            <a:ext cx="179618" cy="0"/>
          </a:xfrm>
          <a:prstGeom prst="straightConnector1">
            <a:avLst/>
          </a:prstGeom>
          <a:ln w="15875">
            <a:solidFill>
              <a:srgbClr val="FFFF00"/>
            </a:solidFill>
            <a:headEnd type="none" w="sm" len="lg"/>
            <a:tailEnd type="non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6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AB4C7-96AE-A40F-463F-691B1019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STAR wire testing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20868-5A8B-3326-4D56-794DF80C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DA92C9-C2BC-47AB-57BC-5288D85D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863DC-8FA7-A767-3949-87FF1BF3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 descr="A picture containing text, kitchenware, different, several&#10;&#10;Description automatically generated">
            <a:extLst>
              <a:ext uri="{FF2B5EF4-FFF2-40B4-BE49-F238E27FC236}">
                <a16:creationId xmlns="" xmlns:a16="http://schemas.microsoft.com/office/drawing/2014/main" id="{82FB3C21-F703-CE73-84BE-D66F10928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0" y="931622"/>
            <a:ext cx="8624807" cy="257445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CFF18414-9343-0D99-AEAB-FA765F7E9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" y="3642102"/>
            <a:ext cx="8455876" cy="2524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F9BF37-3062-9AFB-F7A9-1AAAB2CCC648}"/>
              </a:ext>
            </a:extLst>
          </p:cNvPr>
          <p:cNvSpPr txBox="1"/>
          <p:nvPr/>
        </p:nvSpPr>
        <p:spPr>
          <a:xfrm>
            <a:off x="5095069" y="881428"/>
            <a:ext cx="4048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2x5 m of STAR wire were delivered last week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Each piece </a:t>
            </a:r>
            <a:r>
              <a:rPr lang="en-US" sz="1400" dirty="0" smtClean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will be coiled </a:t>
            </a:r>
            <a:r>
              <a:rPr lang="en-US" sz="14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onto a large diameter spool and tested in LN</a:t>
            </a:r>
            <a:r>
              <a:rPr lang="en-US" sz="1400" baseline="-250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2</a:t>
            </a:r>
            <a:r>
              <a:rPr lang="en-US" sz="14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 prior to winding into the COMB 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2BCDCD-3631-374E-783F-7504E9DC58A1}"/>
              </a:ext>
            </a:extLst>
          </p:cNvPr>
          <p:cNvSpPr txBox="1"/>
          <p:nvPr/>
        </p:nvSpPr>
        <p:spPr>
          <a:xfrm>
            <a:off x="228600" y="5194704"/>
            <a:ext cx="2616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Peak </a:t>
            </a:r>
            <a:r>
              <a:rPr lang="en-US" sz="14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field TF: 0.192 T/kA</a:t>
            </a:r>
          </a:p>
        </p:txBody>
      </p:sp>
    </p:spTree>
    <p:extLst>
      <p:ext uri="{BB962C8B-B14F-4D97-AF65-F5344CB8AC3E}">
        <p14:creationId xmlns:p14="http://schemas.microsoft.com/office/powerpoint/2010/main" val="426548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AB4C7-96AE-A40F-463F-691B1019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STAR wire testing (II)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FFE30BCB-5922-3F44-3D8D-4B6E473F3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7806"/>
            <a:ext cx="8672513" cy="4878288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20868-5A8B-3326-4D56-794DF80C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DA92C9-C2BC-47AB-57BC-5288D85D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863DC-8FA7-A767-3949-87FF1BF3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E8B2D-F8DF-AB59-A9B2-4D666573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lines and expected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CAFBF-7879-7992-1BAD-576A6F06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03" y="4277532"/>
            <a:ext cx="8672513" cy="21155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Expected critical currents are from the tape measurements by </a:t>
            </a:r>
            <a:r>
              <a:rPr lang="en-US" dirty="0" err="1"/>
              <a:t>AMPeers</a:t>
            </a:r>
            <a:r>
              <a:rPr lang="en-US" dirty="0"/>
              <a:t> – to be confirmed by the long STAR wire tests at Fermilab</a:t>
            </a:r>
          </a:p>
          <a:p>
            <a:pPr>
              <a:lnSpc>
                <a:spcPct val="120000"/>
              </a:lnSpc>
            </a:pPr>
            <a:r>
              <a:rPr lang="en-US" dirty="0"/>
              <a:t>The most conservative assumptions are used: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Total peak field on the surface rather than the normal and tangential components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current sharing due to incomplete tape transposition  </a:t>
            </a:r>
          </a:p>
          <a:p>
            <a:pPr>
              <a:lnSpc>
                <a:spcPct val="120000"/>
              </a:lnSpc>
            </a:pPr>
            <a:r>
              <a:rPr lang="en-US" dirty="0"/>
              <a:t>Expected COMB magnet performance (with no bending degradation):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500 A at 77 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9 kA and 4 T bore field at 4.2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4EC052-26BC-76F5-B24F-A41F55E2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D60B5B-1BFC-B553-3CDD-89D4918F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ED8031-5707-EE7E-6EE1-AEF9F0CD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3" y="886194"/>
            <a:ext cx="4194810" cy="33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90" y="886194"/>
            <a:ext cx="4212475" cy="33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6997912" y="2102265"/>
            <a:ext cx="55869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97911" y="2102265"/>
            <a:ext cx="0" cy="1768980"/>
          </a:xfrm>
          <a:prstGeom prst="straightConnector1">
            <a:avLst/>
          </a:prstGeom>
          <a:ln w="19050">
            <a:solidFill>
              <a:srgbClr val="00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71462" y="1997027"/>
            <a:ext cx="65289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74652" y="1997027"/>
            <a:ext cx="0" cy="1874218"/>
          </a:xfrm>
          <a:prstGeom prst="straightConnector1">
            <a:avLst/>
          </a:prstGeom>
          <a:ln w="19050">
            <a:solidFill>
              <a:srgbClr val="00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06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94F542-7E9C-486A-800B-339879F1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at 4.2 K with a large iron yoke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FE7C12-6BF8-4D80-811F-4208DC06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48" y="4888705"/>
            <a:ext cx="8672513" cy="13764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ULTEM thermoplastic is relatively soft with only ~3 </a:t>
            </a:r>
            <a:r>
              <a:rPr lang="en-US" dirty="0" err="1"/>
              <a:t>GPa</a:t>
            </a:r>
            <a:r>
              <a:rPr lang="en-US" dirty="0"/>
              <a:t> of elasticity modulus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structure get compressed towards the midplane, which results in large stress difference between pole and midplane turns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 be improved by using a metallic structure</a:t>
            </a:r>
          </a:p>
          <a:p>
            <a:pPr>
              <a:lnSpc>
                <a:spcPct val="120000"/>
              </a:lnSpc>
            </a:pPr>
            <a:r>
              <a:rPr lang="en-US" dirty="0"/>
              <a:t>However, the peak stresses are small. The magnet can be tested at 4.2 K “as is”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2B3015-6D58-4F6B-A30E-7CA2DFDA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010BD-7B19-4356-A896-3D73A990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98C94F-8905-4EE3-904E-B9765CE8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245CF4-CB7E-4FF5-B4F9-E4ED1368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3" y="957020"/>
            <a:ext cx="4407272" cy="3720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82B2DAE-F842-4312-A408-23229416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872" y="957020"/>
            <a:ext cx="4407273" cy="372006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F99FE2DE-184B-46A9-9BF9-E4484904E2DE}"/>
              </a:ext>
            </a:extLst>
          </p:cNvPr>
          <p:cNvCxnSpPr>
            <a:cxnSpLocks/>
          </p:cNvCxnSpPr>
          <p:nvPr/>
        </p:nvCxnSpPr>
        <p:spPr>
          <a:xfrm>
            <a:off x="6315558" y="3826330"/>
            <a:ext cx="475417" cy="453542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37E7DA-3050-4856-9318-D32E88D67242}"/>
              </a:ext>
            </a:extLst>
          </p:cNvPr>
          <p:cNvSpPr txBox="1"/>
          <p:nvPr/>
        </p:nvSpPr>
        <p:spPr>
          <a:xfrm>
            <a:off x="4897464" y="3446814"/>
            <a:ext cx="189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46 MPa in structure</a:t>
            </a:r>
          </a:p>
          <a:p>
            <a:r>
              <a:rPr lang="en-US" sz="1200" dirty="0"/>
              <a:t>(245 MPa comp Y.S.)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B14F293-7A7F-4FDE-A1A2-ABBBC6D13987}"/>
              </a:ext>
            </a:extLst>
          </p:cNvPr>
          <p:cNvCxnSpPr>
            <a:cxnSpLocks/>
          </p:cNvCxnSpPr>
          <p:nvPr/>
        </p:nvCxnSpPr>
        <p:spPr>
          <a:xfrm flipV="1">
            <a:off x="6263841" y="4310167"/>
            <a:ext cx="609657" cy="1082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908866F-F653-43AF-BD58-31D5586C0C7C}"/>
              </a:ext>
            </a:extLst>
          </p:cNvPr>
          <p:cNvSpPr txBox="1"/>
          <p:nvPr/>
        </p:nvSpPr>
        <p:spPr>
          <a:xfrm>
            <a:off x="4856881" y="4279872"/>
            <a:ext cx="152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34 MPa in conductor</a:t>
            </a:r>
          </a:p>
        </p:txBody>
      </p:sp>
    </p:spTree>
    <p:extLst>
      <p:ext uri="{BB962C8B-B14F-4D97-AF65-F5344CB8AC3E}">
        <p14:creationId xmlns:p14="http://schemas.microsoft.com/office/powerpoint/2010/main" val="105661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7E4FF-F6F5-EF5F-645F-C39D2BFB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560F3C-B438-CD12-4D61-27FA9CA8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8175"/>
            <a:ext cx="8672513" cy="4987867"/>
          </a:xfrm>
        </p:spPr>
        <p:txBody>
          <a:bodyPr/>
          <a:lstStyle/>
          <a:p>
            <a:r>
              <a:rPr lang="en-US" dirty="0"/>
              <a:t>25 m of CORC cable with improved bendability based on HM tapes. Will be used to fabricate the first COMB demonstration magnet with the CORC cables.</a:t>
            </a:r>
          </a:p>
          <a:p>
            <a:pPr lvl="1"/>
            <a:r>
              <a:rPr lang="en-US" dirty="0"/>
              <a:t>CPRD meeting in April to discuss this procurement</a:t>
            </a:r>
          </a:p>
          <a:p>
            <a:pPr lvl="1"/>
            <a:r>
              <a:rPr lang="en-US" dirty="0"/>
              <a:t>The coil will have 100 mm clear bore and 120 mm OD</a:t>
            </a:r>
          </a:p>
          <a:p>
            <a:pPr lvl="1"/>
            <a:r>
              <a:rPr lang="en-US" dirty="0"/>
              <a:t>Fabrication and stand-alone LN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err="1"/>
              <a:t>LHe</a:t>
            </a:r>
            <a:r>
              <a:rPr lang="en-US" dirty="0"/>
              <a:t> tests in 2023-2024</a:t>
            </a:r>
          </a:p>
          <a:p>
            <a:pPr lvl="1"/>
            <a:r>
              <a:rPr lang="en-US" dirty="0"/>
              <a:t>Hybrid test as an insert in a NB</a:t>
            </a:r>
            <a:r>
              <a:rPr lang="en-US" baseline="-25000" dirty="0"/>
              <a:t>3</a:t>
            </a:r>
            <a:r>
              <a:rPr lang="en-US" dirty="0"/>
              <a:t>Sn magnet (TBD) in 2025</a:t>
            </a:r>
          </a:p>
          <a:p>
            <a:r>
              <a:rPr lang="en-US" dirty="0"/>
              <a:t>100 m of STAR wire to fabricate a multi-layer (~4 layers) performance demonstration magnet to reach 5-7 T field in   60 mm bore. </a:t>
            </a:r>
          </a:p>
          <a:p>
            <a:pPr lvl="1"/>
            <a:r>
              <a:rPr lang="en-US" dirty="0"/>
              <a:t>Application for the Phase-II SBIR with </a:t>
            </a:r>
            <a:r>
              <a:rPr lang="en-US" dirty="0" err="1"/>
              <a:t>AMPeers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Fabrication and stand-alone LN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err="1"/>
              <a:t>LHe</a:t>
            </a:r>
            <a:r>
              <a:rPr lang="en-US" dirty="0"/>
              <a:t> tests in 2024</a:t>
            </a:r>
          </a:p>
          <a:p>
            <a:pPr lvl="1"/>
            <a:r>
              <a:rPr lang="en-US" dirty="0"/>
              <a:t>A possible hybrid test as an insert in a NB</a:t>
            </a:r>
            <a:r>
              <a:rPr lang="en-US" baseline="-25000" dirty="0"/>
              <a:t>3</a:t>
            </a:r>
            <a:r>
              <a:rPr lang="en-US" dirty="0"/>
              <a:t>Sn magnet in 2025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2B36C0-440A-8892-FAD2-3B764E01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234484-FBC5-3F27-BC2B-DE00A7EF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763C0-C174-C6A7-EDC7-2A30C8B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8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 magnet development with CORC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8422"/>
            <a:ext cx="8599206" cy="46830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Extensive studies have been conducted on short CORC® </a:t>
            </a:r>
            <a:r>
              <a:rPr lang="en-US" dirty="0" smtClean="0"/>
              <a:t>samples: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It was found that winding the cables into the COMB structure resulted in a considerable loss of critical current (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), often reaching 50%,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It has not been previously observed on uniaxial (hairpin) bent samples. </a:t>
            </a:r>
          </a:p>
          <a:p>
            <a:pPr>
              <a:lnSpc>
                <a:spcPct val="120000"/>
              </a:lnSpc>
            </a:pPr>
            <a:r>
              <a:rPr lang="en-US" dirty="0"/>
              <a:t>Further analysis performed by Advanced Conductor Technologies (ACT) revealed the issues with drying lubricant used in CORC® production and high surface roughness on latest REBCO tapes, which hampered the bending performance. </a:t>
            </a:r>
          </a:p>
          <a:p>
            <a:pPr>
              <a:lnSpc>
                <a:spcPct val="120000"/>
              </a:lnSpc>
            </a:pPr>
            <a:r>
              <a:rPr lang="en-US" dirty="0"/>
              <a:t>The next generation of CORC® cables have been optimized by ACT to accept tapes with high surface roughness using new lubricant formula, winding method, and production parameters that allowed to reach ~80%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retention. Additional improvement was reported at ASC22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8A948AB6-55A2-7C44-27F2-31CA7D8E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C9FB75A-1711-E3B0-E10D-B1115CA5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75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 magnet development with CORC cables</a:t>
            </a:r>
            <a:endParaRPr lang="en-US" baseline="-25000" dirty="0"/>
          </a:p>
        </p:txBody>
      </p:sp>
      <p:pic>
        <p:nvPicPr>
          <p:cNvPr id="5" name="Picture 2" descr="C:\Users\Jeremy\Desktop\Presentations\Pictures for presentations\ACT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087"/>
            <a:ext cx="3821078" cy="7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93673B2-7164-471D-88B9-BEB6F04D8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751131" y="1939716"/>
            <a:ext cx="4572076" cy="2612615"/>
          </a:xfrm>
          <a:prstGeom prst="rect">
            <a:avLst/>
          </a:prstGeom>
        </p:spPr>
      </p:pic>
      <p:sp>
        <p:nvSpPr>
          <p:cNvPr id="21" name="Date Placeholder 20">
            <a:extLst>
              <a:ext uri="{FF2B5EF4-FFF2-40B4-BE49-F238E27FC236}">
                <a16:creationId xmlns="" xmlns:a16="http://schemas.microsoft.com/office/drawing/2014/main" id="{6D957D8D-D4D8-4C1E-8D56-28BEBF5F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92" y="1214364"/>
            <a:ext cx="2944802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94" y="1199686"/>
            <a:ext cx="3115543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13F64F-E41B-0335-51FB-86BB6548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2F939A-F9B9-57CE-CCED-6ECAF417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4449199-4AA3-98D1-B9B4-CBD9481B0F39}"/>
              </a:ext>
            </a:extLst>
          </p:cNvPr>
          <p:cNvSpPr txBox="1">
            <a:spLocks/>
          </p:cNvSpPr>
          <p:nvPr/>
        </p:nvSpPr>
        <p:spPr>
          <a:xfrm>
            <a:off x="3064329" y="3840119"/>
            <a:ext cx="5955708" cy="2036885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Critical current of </a:t>
            </a:r>
            <a:r>
              <a:rPr lang="en-US" dirty="0"/>
              <a:t>CORC cables before and after winding into the COMB structure with 100 mm ID: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~56%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 in the early CORC designs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Improved to ~80%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 in the next generation cables</a:t>
            </a:r>
          </a:p>
          <a:p>
            <a:pPr>
              <a:lnSpc>
                <a:spcPct val="120000"/>
              </a:lnSpc>
            </a:pPr>
            <a:r>
              <a:rPr lang="en-US" dirty="0"/>
              <a:t>CORC-related activities are currently on hold pending procurement of the conductor with improved flexibility: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Plans to build a 100-mm bore insert and test it as a part of a hybrid HTS/LTS magnet system in 2024-25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116864-6030-0BDF-DCA9-52904E4C789E}"/>
              </a:ext>
            </a:extLst>
          </p:cNvPr>
          <p:cNvSpPr/>
          <p:nvPr/>
        </p:nvSpPr>
        <p:spPr>
          <a:xfrm>
            <a:off x="3701724" y="839761"/>
            <a:ext cx="193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Early CORC cables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CFF54A-14E4-554D-7A00-AFBDB1794009}"/>
              </a:ext>
            </a:extLst>
          </p:cNvPr>
          <p:cNvSpPr/>
          <p:nvPr/>
        </p:nvSpPr>
        <p:spPr>
          <a:xfrm>
            <a:off x="6803474" y="863114"/>
            <a:ext cx="193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Later CORC cables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F3EC0863-6AD8-9E4A-A971-391DE1992DEB}"/>
              </a:ext>
            </a:extLst>
          </p:cNvPr>
          <p:cNvCxnSpPr/>
          <p:nvPr/>
        </p:nvCxnSpPr>
        <p:spPr>
          <a:xfrm>
            <a:off x="1069383" y="4188416"/>
            <a:ext cx="588936" cy="0"/>
          </a:xfrm>
          <a:prstGeom prst="straightConnector1">
            <a:avLst/>
          </a:prstGeom>
          <a:ln w="15875">
            <a:solidFill>
              <a:srgbClr val="FFFF00"/>
            </a:solidFill>
            <a:headEnd type="triangle" w="sm" len="lg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B36058-74A8-B349-8334-9CD106E00A71}"/>
              </a:ext>
            </a:extLst>
          </p:cNvPr>
          <p:cNvSpPr txBox="1"/>
          <p:nvPr/>
        </p:nvSpPr>
        <p:spPr>
          <a:xfrm>
            <a:off x="1069383" y="3911417"/>
            <a:ext cx="65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56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070DF63-65C5-2011-FAE8-E4433147F635}"/>
              </a:ext>
            </a:extLst>
          </p:cNvPr>
          <p:cNvSpPr txBox="1"/>
          <p:nvPr/>
        </p:nvSpPr>
        <p:spPr>
          <a:xfrm>
            <a:off x="495946" y="5110223"/>
            <a:ext cx="219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highlight>
                  <a:srgbClr val="FFFF00"/>
                </a:highlight>
              </a:rPr>
              <a:t>316L sample holder with serpentine channel and 3 bends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450" y="5507672"/>
            <a:ext cx="188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Data courtesy of</a:t>
            </a:r>
          </a:p>
        </p:txBody>
      </p:sp>
    </p:spTree>
    <p:extLst>
      <p:ext uri="{BB962C8B-B14F-4D97-AF65-F5344CB8AC3E}">
        <p14:creationId xmlns:p14="http://schemas.microsoft.com/office/powerpoint/2010/main" val="593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92B7E-6D81-4571-9C55-9ED47757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in COMB SBIR with </a:t>
            </a:r>
            <a:r>
              <a:rPr lang="en-US" dirty="0" err="1"/>
              <a:t>AMPeers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BF587-17A0-46E0-9B0B-3C235606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85316"/>
            <a:ext cx="8672513" cy="50932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Phase-I (ongoing</a:t>
            </a:r>
            <a:r>
              <a:rPr lang="en-US" dirty="0" smtClean="0"/>
              <a:t>) </a:t>
            </a:r>
            <a:r>
              <a:rPr lang="en-US" dirty="0"/>
              <a:t>results by mid-April 2023: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STAR wire fabrication by </a:t>
            </a:r>
            <a:r>
              <a:rPr lang="en-US" dirty="0" err="1"/>
              <a:t>AMPeers</a:t>
            </a:r>
            <a:r>
              <a:rPr lang="en-US" dirty="0"/>
              <a:t> LLC – 2x5-m long pieces with 12 tapes and expected self-field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of ~1 kA at </a:t>
            </a:r>
            <a:r>
              <a:rPr lang="en-US" dirty="0" smtClean="0"/>
              <a:t>77 K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COMB demonstration magnet with 60 mm clear bore - design and fabrication at Fermilab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Testing in LN</a:t>
            </a:r>
            <a:r>
              <a:rPr lang="en-US" baseline="-25000" dirty="0"/>
              <a:t>2</a:t>
            </a:r>
            <a:r>
              <a:rPr lang="en-US" dirty="0"/>
              <a:t> at Fermilab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Target is &gt;90%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 after winding, but &gt;70% is considered acceptable (with the expectation of future improvements) </a:t>
            </a:r>
          </a:p>
          <a:p>
            <a:pPr>
              <a:lnSpc>
                <a:spcPct val="120000"/>
              </a:lnSpc>
            </a:pPr>
            <a:r>
              <a:rPr lang="en-US" dirty="0"/>
              <a:t>Phase-II (if approved) 2024-2025: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Manufacturing of ~100 m of STAR wire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Fabrication of a multi-layer COMB dipole magnet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Testing the magnet in liquid helium to demonstrate &gt;5 T field in 60-mm bore generated by the HTS coil (performance demonstration)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Possible hybrid test, if supported my MDP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0704B0-C8A8-45EF-8189-BC120557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1A04B3-826B-9AA6-D56A-75B8B049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D9A41E1-5878-08C2-1C3B-325F81A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8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87287-3C35-4C1F-B5AD-6F9EC6D0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Coil/structure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CC9658-C99E-49D1-A212-EFE1D82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1DC8CB-BA81-4B6D-9661-8691304B0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5403"/>
            <a:ext cx="9144000" cy="5354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EAE55A-A59F-4880-9A3D-23880D9F9521}"/>
              </a:ext>
            </a:extLst>
          </p:cNvPr>
          <p:cNvSpPr txBox="1"/>
          <p:nvPr/>
        </p:nvSpPr>
        <p:spPr>
          <a:xfrm>
            <a:off x="3490993" y="835927"/>
            <a:ext cx="5653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60 mm clear bore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Two half-coils, with two layers of cable each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5 m of STAR wire per half-coil, including the leads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05DE04-0266-4C62-AD92-C851B48D184D}"/>
              </a:ext>
            </a:extLst>
          </p:cNvPr>
          <p:cNvSpPr txBox="1"/>
          <p:nvPr/>
        </p:nvSpPr>
        <p:spPr>
          <a:xfrm>
            <a:off x="349720" y="4451119"/>
            <a:ext cx="4272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The STAR wire is not insulated – COMB structures should not be electrically conductive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The channel is oversized to account for the thermal contraction of high-strength thermo-plastics (ULTEM)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C1D2315-D101-08C2-445C-AD05DB11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48AC80-3EFA-0942-9C26-1804BDF2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7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47A6C0-F28E-441D-9445-720FDA4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yoke and terminals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50FE46-6B7B-472C-8620-3DD2A6F0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9097DAD-D52A-479A-9061-120D26071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5"/>
          <a:stretch/>
        </p:blipFill>
        <p:spPr>
          <a:xfrm>
            <a:off x="115294" y="751683"/>
            <a:ext cx="8841850" cy="5354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23B483-833A-429F-99A0-E603B472ED32}"/>
              </a:ext>
            </a:extLst>
          </p:cNvPr>
          <p:cNvSpPr txBox="1"/>
          <p:nvPr/>
        </p:nvSpPr>
        <p:spPr>
          <a:xfrm>
            <a:off x="4463829" y="709622"/>
            <a:ext cx="4708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Iron yoke is sized for LN</a:t>
            </a:r>
            <a:r>
              <a:rPr lang="en-US" sz="1800" baseline="-250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2</a:t>
            </a: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 test with the expected bore field of 0.2-0.3 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Designed to fit into ~400 mm OD yokes from Nb</a:t>
            </a:r>
            <a:r>
              <a:rPr lang="en-US" sz="1800" baseline="-250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3</a:t>
            </a: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Sn magnet projects, which will be needed if </a:t>
            </a:r>
            <a:r>
              <a:rPr lang="en-US" sz="1800" dirty="0" err="1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LHe</a:t>
            </a: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 test is performed (in Phase-II) due to 4-5 T bore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C8B922C-8C34-4EE5-A010-6A8EDCA4F471}"/>
              </a:ext>
            </a:extLst>
          </p:cNvPr>
          <p:cNvSpPr txBox="1"/>
          <p:nvPr/>
        </p:nvSpPr>
        <p:spPr>
          <a:xfrm>
            <a:off x="527886" y="4905988"/>
            <a:ext cx="503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There are 3 copper adapters with the middle point between the top and bottom coils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It allows to test each half-coil separately and together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B83B6E-54DD-2ABB-67BE-9E978ED9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809DD4-CC0E-CED6-BB0F-89223E31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9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A55298-1919-4FF7-B96A-6605D4C6F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>
          <a:xfrm>
            <a:off x="443799" y="3668997"/>
            <a:ext cx="8467725" cy="2572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4F95DB-75A3-4F9F-B421-F4F965E0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and iron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18D1E3-CEB1-46A1-B280-D83F8836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332BC5-0744-4CE5-97D4-660F56F8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A46B25-6479-42B4-8B39-D79ACEBD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EBD42E-4ED9-467B-8B57-D06801574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" y="857413"/>
            <a:ext cx="8467725" cy="2621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5DC459-02D8-4B4C-BC1A-9B9A95D5D5B8}"/>
              </a:ext>
            </a:extLst>
          </p:cNvPr>
          <p:cNvSpPr txBox="1"/>
          <p:nvPr/>
        </p:nvSpPr>
        <p:spPr>
          <a:xfrm>
            <a:off x="158855" y="3022666"/>
            <a:ext cx="40713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Peak </a:t>
            </a:r>
            <a:r>
              <a:rPr lang="en-US" sz="18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field TF: 0.694 T/kA. Linear with current as the yoke is not saturated</a:t>
            </a:r>
          </a:p>
        </p:txBody>
      </p:sp>
    </p:spTree>
    <p:extLst>
      <p:ext uri="{BB962C8B-B14F-4D97-AF65-F5344CB8AC3E}">
        <p14:creationId xmlns:p14="http://schemas.microsoft.com/office/powerpoint/2010/main" val="218462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E7C37A-2999-1FF3-14D8-E4FE6B97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A8677D-9A8C-0878-BDCF-0ABD2083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97465"/>
            <a:ext cx="8672513" cy="1176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Absence of the flat region in the magnetic field distribution means there is no magnetic straight section. Not important for the purposes of the Phase-I project.</a:t>
            </a:r>
          </a:p>
          <a:p>
            <a:pPr>
              <a:lnSpc>
                <a:spcPct val="120000"/>
              </a:lnSpc>
            </a:pPr>
            <a:r>
              <a:rPr lang="en-US" dirty="0"/>
              <a:t>The magnet length will be increased in Phase-II to have a proper magnetic straight section and a measurable field quality.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02D1B-234C-37AE-68E2-78C2DD9A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4955E3-5569-82D5-CC58-E1F80528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0C0097-9CD7-1A9E-CA0E-ECDFFF71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3759F3-0497-42A0-9991-2EEA59056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5" y="976133"/>
            <a:ext cx="8199555" cy="36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Pre-fabrication activities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22,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C38B6E2A-4498-5FC8-49F1-05ECDB62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 | FNAL Report and Conductor Needs</a:t>
            </a:r>
            <a:endParaRPr lang="en-US" b="1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68C28C93-E691-C117-CEDC-4C034427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 descr="A close-up of some jewelry&#10;&#10;Description automatically generated with low confidence">
            <a:extLst>
              <a:ext uri="{FF2B5EF4-FFF2-40B4-BE49-F238E27FC236}">
                <a16:creationId xmlns="" xmlns:a16="http://schemas.microsoft.com/office/drawing/2014/main" id="{E4621D97-3D05-313F-0277-867A21B1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2135" y="921265"/>
            <a:ext cx="6474939" cy="40461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E5F536FC-715D-148A-505E-AB098915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98" y="5078492"/>
            <a:ext cx="7837453" cy="12539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Practice to go through all the steps prior to working with the real STAR wires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Wound four mockup half-coils into the dummy and real (ULTEM) structures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Installed ground insulation and assembled the iron yoke </a:t>
            </a:r>
          </a:p>
          <a:p>
            <a:pPr>
              <a:lnSpc>
                <a:spcPct val="120000"/>
              </a:lnSpc>
            </a:pPr>
            <a:r>
              <a:rPr lang="en-US" dirty="0"/>
              <a:t>The COMB-STAR magnet will be fabricated and tested in March-April 2023</a:t>
            </a:r>
          </a:p>
        </p:txBody>
      </p:sp>
    </p:spTree>
    <p:extLst>
      <p:ext uri="{BB962C8B-B14F-4D97-AF65-F5344CB8AC3E}">
        <p14:creationId xmlns:p14="http://schemas.microsoft.com/office/powerpoint/2010/main" val="391866816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30847</TotalTime>
  <Words>1251</Words>
  <Application>Microsoft Office PowerPoint</Application>
  <PresentationFormat>On-screen Show (4:3)</PresentationFormat>
  <Paragraphs>139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FNAL_TemplateMac_060514</vt:lpstr>
      <vt:lpstr>Fermilab: Footer Only</vt:lpstr>
      <vt:lpstr>HTS Magnets – REBCO FNAL Report and Conductor Needs</vt:lpstr>
      <vt:lpstr>COMB magnet development with CORC cables</vt:lpstr>
      <vt:lpstr>COMB magnet development with CORC cables</vt:lpstr>
      <vt:lpstr>STAR in COMB SBIR with AMPeers</vt:lpstr>
      <vt:lpstr>Coil/structure design</vt:lpstr>
      <vt:lpstr>Iron yoke and terminals</vt:lpstr>
      <vt:lpstr>Coil and iron field</vt:lpstr>
      <vt:lpstr>Bore field</vt:lpstr>
      <vt:lpstr>Pre-fabrication activities</vt:lpstr>
      <vt:lpstr>Short STAR wire testing</vt:lpstr>
      <vt:lpstr>Long STAR wire testing (I)</vt:lpstr>
      <vt:lpstr>Long STAR wire testing (II)</vt:lpstr>
      <vt:lpstr>Load lines and expected currents</vt:lpstr>
      <vt:lpstr>Performance at 4.2 K with a large iron yoke</vt:lpstr>
      <vt:lpstr>Conductor needs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Magnets – REBCO FNAL Report and Conductor Needs</dc:title>
  <dc:creator>Vadim Kashikhin</dc:creator>
  <cp:lastModifiedBy>vadim</cp:lastModifiedBy>
  <cp:revision>384</cp:revision>
  <cp:lastPrinted>2014-01-20T19:40:21Z</cp:lastPrinted>
  <dcterms:created xsi:type="dcterms:W3CDTF">2021-01-05T21:44:54Z</dcterms:created>
  <dcterms:modified xsi:type="dcterms:W3CDTF">2023-03-22T15:18:44Z</dcterms:modified>
</cp:coreProperties>
</file>