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98" r:id="rId2"/>
  </p:sldMasterIdLst>
  <p:notesMasterIdLst>
    <p:notesMasterId r:id="rId8"/>
  </p:notesMasterIdLst>
  <p:handoutMasterIdLst>
    <p:handoutMasterId r:id="rId9"/>
  </p:handoutMasterIdLst>
  <p:sldIdLst>
    <p:sldId id="766" r:id="rId3"/>
    <p:sldId id="768" r:id="rId4"/>
    <p:sldId id="770" r:id="rId5"/>
    <p:sldId id="769" r:id="rId6"/>
    <p:sldId id="765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0" userDrawn="1">
          <p15:clr>
            <a:srgbClr val="A4A3A4"/>
          </p15:clr>
        </p15:guide>
        <p15:guide id="2" orient="horz" pos="1010" userDrawn="1">
          <p15:clr>
            <a:srgbClr val="A4A3A4"/>
          </p15:clr>
        </p15:guide>
        <p15:guide id="3" orient="horz" pos="3630" userDrawn="1">
          <p15:clr>
            <a:srgbClr val="A4A3A4"/>
          </p15:clr>
        </p15:guide>
        <p15:guide id="4" orient="horz" pos="2309" userDrawn="1">
          <p15:clr>
            <a:srgbClr val="A4A3A4"/>
          </p15:clr>
        </p15:guide>
        <p15:guide id="5" pos="5471" userDrawn="1">
          <p15:clr>
            <a:srgbClr val="A4A3A4"/>
          </p15:clr>
        </p15:guide>
        <p15:guide id="6" pos="295" userDrawn="1">
          <p15:clr>
            <a:srgbClr val="A4A3A4"/>
          </p15:clr>
        </p15:guide>
        <p15:guide id="7" userDrawn="1">
          <p15:clr>
            <a:srgbClr val="A4A3A4"/>
          </p15:clr>
        </p15:guide>
        <p15:guide id="8" pos="2075" userDrawn="1">
          <p15:clr>
            <a:srgbClr val="A4A3A4"/>
          </p15:clr>
        </p15:guide>
        <p15:guide id="9" pos="3889" userDrawn="1">
          <p15:clr>
            <a:srgbClr val="A4A3A4"/>
          </p15:clr>
        </p15:guide>
        <p15:guide id="10" pos="3679" userDrawn="1">
          <p15:clr>
            <a:srgbClr val="A4A3A4"/>
          </p15:clr>
        </p15:guide>
        <p15:guide id="11" pos="2852" userDrawn="1">
          <p15:clr>
            <a:srgbClr val="A4A3A4"/>
          </p15:clr>
        </p15:guide>
        <p15:guide id="12" pos="1871" userDrawn="1">
          <p15:clr>
            <a:srgbClr val="A4A3A4"/>
          </p15:clr>
        </p15:guide>
        <p15:guide id="13" orient="horz" pos="1920" userDrawn="1">
          <p15:clr>
            <a:srgbClr val="A4A3A4"/>
          </p15:clr>
        </p15:guide>
        <p15:guide id="14" orient="horz" pos="758" userDrawn="1">
          <p15:clr>
            <a:srgbClr val="A4A3A4"/>
          </p15:clr>
        </p15:guide>
        <p15:guide id="15" orient="horz" pos="2723" userDrawn="1">
          <p15:clr>
            <a:srgbClr val="A4A3A4"/>
          </p15:clr>
        </p15:guide>
        <p15:guide id="16" orient="horz" pos="17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3262"/>
    <a:srgbClr val="203BE2"/>
    <a:srgbClr val="FDB515"/>
    <a:srgbClr val="004C97"/>
    <a:srgbClr val="00339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88734" autoAdjust="0"/>
  </p:normalViewPr>
  <p:slideViewPr>
    <p:cSldViewPr snapToGrid="0" snapToObjects="1">
      <p:cViewPr varScale="1">
        <p:scale>
          <a:sx n="91" d="100"/>
          <a:sy n="91" d="100"/>
        </p:scale>
        <p:origin x="544" y="56"/>
      </p:cViewPr>
      <p:guideLst>
        <p:guide orient="horz" pos="2560"/>
        <p:guide orient="horz" pos="1010"/>
        <p:guide orient="horz" pos="3630"/>
        <p:guide orient="horz" pos="2309"/>
        <p:guide pos="5471"/>
        <p:guide pos="295"/>
        <p:guide/>
        <p:guide pos="2075"/>
        <p:guide pos="3889"/>
        <p:guide pos="3679"/>
        <p:guide pos="2852"/>
        <p:guide pos="1871"/>
        <p:guide orient="horz" pos="1920"/>
        <p:guide orient="horz" pos="758"/>
        <p:guide orient="horz" pos="2723"/>
        <p:guide orient="horz" pos="17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4" d="100"/>
          <a:sy n="124" d="100"/>
        </p:scale>
        <p:origin x="495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D2C41-C2D0-FF45-8B99-3885B7F78EB1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AC406-2681-664E-BB07-370330405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8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48ED6-3360-EB40-9D40-476C2156E9E8}" type="datetimeFigureOut">
              <a:rPr lang="en-US" smtClean="0"/>
              <a:t>3/22/2023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10DA6-9909-7D4F-83A2-7593F71DDB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52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03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9" y="1598141"/>
            <a:ext cx="7773293" cy="110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2914987"/>
            <a:ext cx="6400355" cy="1314338"/>
          </a:xfrm>
        </p:spPr>
        <p:txBody>
          <a:bodyPr/>
          <a:lstStyle>
            <a:lvl1pPr marL="0" indent="0" algn="ctr">
              <a:buNone/>
              <a:defRPr/>
            </a:lvl1pPr>
            <a:lvl2pPr marL="321449" indent="0" algn="ctr">
              <a:buNone/>
              <a:defRPr/>
            </a:lvl2pPr>
            <a:lvl3pPr marL="642899" indent="0" algn="ctr">
              <a:buNone/>
              <a:defRPr/>
            </a:lvl3pPr>
            <a:lvl4pPr marL="964348" indent="0" algn="ctr">
              <a:buNone/>
              <a:defRPr/>
            </a:lvl4pPr>
            <a:lvl5pPr marL="1285797" indent="0" algn="ctr">
              <a:buNone/>
              <a:defRPr/>
            </a:lvl5pPr>
            <a:lvl6pPr marL="1607246" indent="0" algn="ctr">
              <a:buNone/>
              <a:defRPr/>
            </a:lvl6pPr>
            <a:lvl7pPr marL="1928696" indent="0" algn="ctr">
              <a:buNone/>
              <a:defRPr/>
            </a:lvl7pPr>
            <a:lvl8pPr marL="2250145" indent="0" algn="ctr">
              <a:buNone/>
              <a:defRPr/>
            </a:lvl8pPr>
            <a:lvl9pPr marL="257159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3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2139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14D7-8449-4DA0-9772-C31010F36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474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89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" y="0"/>
            <a:ext cx="9143999" cy="85725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333" y="0"/>
            <a:ext cx="7368667" cy="8572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0125" y="4800602"/>
            <a:ext cx="516675" cy="273844"/>
          </a:xfrm>
        </p:spPr>
        <p:txBody>
          <a:bodyPr/>
          <a:lstStyle/>
          <a:p>
            <a:fld id="{D260E43B-7F43-FA45-AAB7-E054FD6CC4E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93" y="92636"/>
            <a:ext cx="1548154" cy="54799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518875" y="4829803"/>
            <a:ext cx="4123245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67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REBCO</a:t>
            </a:r>
            <a:r>
              <a:rPr lang="en-US" sz="1067" baseline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update – LBNL, MDP </a:t>
            </a:r>
            <a:r>
              <a:rPr lang="en-US" sz="1067" baseline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CM, 22 March 2023, discussion points</a:t>
            </a:r>
            <a:endParaRPr lang="en-US" sz="1067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658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9" y="1598141"/>
            <a:ext cx="7773293" cy="1102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5" y="2914987"/>
            <a:ext cx="6400355" cy="1314338"/>
          </a:xfrm>
        </p:spPr>
        <p:txBody>
          <a:bodyPr/>
          <a:lstStyle>
            <a:lvl1pPr marL="0" indent="0" algn="ctr">
              <a:buNone/>
              <a:defRPr/>
            </a:lvl1pPr>
            <a:lvl2pPr marL="321449" indent="0" algn="ctr">
              <a:buNone/>
              <a:defRPr/>
            </a:lvl2pPr>
            <a:lvl3pPr marL="642899" indent="0" algn="ctr">
              <a:buNone/>
              <a:defRPr/>
            </a:lvl3pPr>
            <a:lvl4pPr marL="964348" indent="0" algn="ctr">
              <a:buNone/>
              <a:defRPr/>
            </a:lvl4pPr>
            <a:lvl5pPr marL="1285797" indent="0" algn="ctr">
              <a:buNone/>
              <a:defRPr/>
            </a:lvl5pPr>
            <a:lvl6pPr marL="1607246" indent="0" algn="ctr">
              <a:buNone/>
              <a:defRPr/>
            </a:lvl6pPr>
            <a:lvl7pPr marL="1928696" indent="0" algn="ctr">
              <a:buNone/>
              <a:defRPr/>
            </a:lvl7pPr>
            <a:lvl8pPr marL="2250145" indent="0" algn="ctr">
              <a:buNone/>
              <a:defRPr/>
            </a:lvl8pPr>
            <a:lvl9pPr marL="257159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2139" y="4767264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A14D7-8449-4DA0-9772-C31010F36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8C41A-7A0A-A74C-A765-4BF8AA94B2B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47651" y="1045373"/>
            <a:ext cx="8612188" cy="339209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0714_001-2-Edit_blueppt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"/>
            <a:ext cx="9144000" cy="473529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3668958"/>
            <a:ext cx="9144000" cy="1066341"/>
          </a:xfrm>
          <a:prstGeom prst="rect">
            <a:avLst/>
          </a:prstGeom>
          <a:gradFill>
            <a:gsLst>
              <a:gs pos="0">
                <a:schemeClr val="tx2">
                  <a:alpha val="61000"/>
                </a:schemeClr>
              </a:gs>
              <a:gs pos="100000">
                <a:schemeClr val="accent3"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794" y="3668958"/>
            <a:ext cx="8226425" cy="603789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1"/>
                </a:solidFill>
                <a:latin typeface="+mn-lt"/>
                <a:cs typeface="Helvetic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905280"/>
            <a:ext cx="9144000" cy="1447480"/>
          </a:xfrm>
          <a:prstGeom prst="rect">
            <a:avLst/>
          </a:prstGeom>
          <a:solidFill>
            <a:srgbClr val="00395A">
              <a:alpha val="9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8792" y="1038470"/>
            <a:ext cx="8226427" cy="1181100"/>
          </a:xfrm>
        </p:spPr>
        <p:txBody>
          <a:bodyPr anchor="ctr" anchorCtr="1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597" y="139981"/>
            <a:ext cx="2186872" cy="76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8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9" y="4767264"/>
            <a:ext cx="5166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06972"/>
            <a:ext cx="9447495" cy="5353494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5" y="4742836"/>
            <a:ext cx="9166199" cy="4095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anchor="ctr"/>
          <a:lstStyle/>
          <a:p>
            <a:pPr algn="ctr" defTabSz="457071">
              <a:defRPr/>
            </a:pPr>
            <a:endParaRPr lang="en-US" sz="18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457071">
              <a:defRPr/>
            </a:pPr>
            <a:endParaRPr lang="en-US" sz="18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3" y="4843401"/>
            <a:ext cx="1570468" cy="19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64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8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189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1F497D"/>
          </a:solidFill>
          <a:latin typeface="+mj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1F497D"/>
          </a:solidFill>
          <a:latin typeface="+mj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F497D"/>
          </a:solidFill>
          <a:latin typeface="+mj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F497D"/>
          </a:solidFill>
          <a:latin typeface="+mj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tx2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0129" y="4767264"/>
            <a:ext cx="5166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fld id="{D260E43B-7F43-FA45-AAB7-E054FD6CC4E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-158720" y="-106972"/>
            <a:ext cx="9447495" cy="5353494"/>
            <a:chOff x="-158720" y="-142629"/>
            <a:chExt cx="9447494" cy="7137992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467806" y="6873248"/>
              <a:ext cx="8217866" cy="122115"/>
              <a:chOff x="467806" y="6873248"/>
              <a:chExt cx="8217866" cy="122115"/>
            </a:xfrm>
          </p:grpSpPr>
          <p:cxnSp>
            <p:nvCxnSpPr>
              <p:cNvPr id="39" name="Straight Connector 38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40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5" name="Straight Connector 4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43" name="Straight Connector 42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11"/>
            <p:cNvGrpSpPr/>
            <p:nvPr userDrawn="1"/>
          </p:nvGrpSpPr>
          <p:grpSpPr>
            <a:xfrm>
              <a:off x="467806" y="-142629"/>
              <a:ext cx="8217866" cy="122115"/>
              <a:chOff x="467806" y="6873248"/>
              <a:chExt cx="8217866" cy="122115"/>
            </a:xfrm>
          </p:grpSpPr>
          <p:cxnSp>
            <p:nvCxnSpPr>
              <p:cNvPr id="31" name="Straight Connector 30"/>
              <p:cNvCxnSpPr/>
              <p:nvPr userDrawn="1"/>
            </p:nvCxnSpPr>
            <p:spPr>
              <a:xfrm>
                <a:off x="467806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 userDrawn="1"/>
            </p:nvCxnSpPr>
            <p:spPr>
              <a:xfrm>
                <a:off x="8685672" y="687324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 userDrawn="1"/>
            </p:nvGrpSpPr>
            <p:grpSpPr>
              <a:xfrm>
                <a:off x="57150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7" name="Straight Connector 36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Group 33"/>
              <p:cNvGrpSpPr/>
              <p:nvPr userDrawn="1"/>
            </p:nvGrpSpPr>
            <p:grpSpPr>
              <a:xfrm>
                <a:off x="2971800" y="6873248"/>
                <a:ext cx="457200" cy="122115"/>
                <a:chOff x="5715000" y="6873248"/>
                <a:chExt cx="457200" cy="122115"/>
              </a:xfrm>
            </p:grpSpPr>
            <p:cxnSp>
              <p:nvCxnSpPr>
                <p:cNvPr id="35" name="Straight Connector 34"/>
                <p:cNvCxnSpPr/>
                <p:nvPr userDrawn="1"/>
              </p:nvCxnSpPr>
              <p:spPr>
                <a:xfrm>
                  <a:off x="61722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 userDrawn="1"/>
              </p:nvCxnSpPr>
              <p:spPr>
                <a:xfrm>
                  <a:off x="5715000" y="6873248"/>
                  <a:ext cx="0" cy="122115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12"/>
            <p:cNvGrpSpPr/>
            <p:nvPr userDrawn="1"/>
          </p:nvGrpSpPr>
          <p:grpSpPr>
            <a:xfrm>
              <a:off x="-158720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25" name="Straight Connector 24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 userDrawn="1"/>
          </p:nvGrpSpPr>
          <p:grpSpPr>
            <a:xfrm>
              <a:off x="9166659" y="1143066"/>
              <a:ext cx="122115" cy="5029134"/>
              <a:chOff x="-158720" y="1143066"/>
              <a:chExt cx="122115" cy="5029134"/>
            </a:xfrm>
          </p:grpSpPr>
          <p:cxnSp>
            <p:nvCxnSpPr>
              <p:cNvPr id="17" name="Straight Connector 16"/>
              <p:cNvCxnSpPr/>
              <p:nvPr userDrawn="1"/>
            </p:nvCxnSpPr>
            <p:spPr>
              <a:xfrm rot="5400000">
                <a:off x="-97662" y="1082008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 userDrawn="1"/>
            </p:nvCxnSpPr>
            <p:spPr>
              <a:xfrm rot="5400000">
                <a:off x="-97662" y="1539143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 userDrawn="1"/>
            </p:nvCxnSpPr>
            <p:spPr>
              <a:xfrm rot="5400000">
                <a:off x="-97662" y="6111142"/>
                <a:ext cx="0" cy="122115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 userDrawn="1"/>
            </p:nvCxnSpPr>
            <p:spPr>
              <a:xfrm flipH="1">
                <a:off x="-158720" y="4075647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 userDrawn="1"/>
            </p:nvCxnSpPr>
            <p:spPr>
              <a:xfrm flipH="1">
                <a:off x="-158720" y="3679446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 userDrawn="1"/>
            </p:nvCxnSpPr>
            <p:spPr>
              <a:xfrm flipH="1">
                <a:off x="-158720" y="5773880"/>
                <a:ext cx="122113" cy="0"/>
              </a:xfrm>
              <a:prstGeom prst="line">
                <a:avLst/>
              </a:prstGeom>
              <a:ln w="31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Rectangle 46"/>
          <p:cNvSpPr/>
          <p:nvPr userDrawn="1"/>
        </p:nvSpPr>
        <p:spPr>
          <a:xfrm>
            <a:off x="465" y="4742836"/>
            <a:ext cx="9166199" cy="40957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anchor="ctr"/>
          <a:lstStyle/>
          <a:p>
            <a:pPr algn="ctr" defTabSz="457071">
              <a:defRPr/>
            </a:pPr>
            <a:endParaRPr lang="en-US" sz="18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457071">
              <a:defRPr/>
            </a:pPr>
            <a:endParaRPr lang="en-US" sz="18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8" name="Picture 47" descr="RGB_White-Seal_White-Mark_SC_Horizontal–400dpi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43" y="4843401"/>
            <a:ext cx="1570468" cy="19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51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189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Courier New"/>
        <a:buChar char="o"/>
        <a:defRPr sz="2000" kern="1200">
          <a:solidFill>
            <a:srgbClr val="1F497D"/>
          </a:solidFill>
          <a:latin typeface="+mj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1F497D"/>
          </a:solidFill>
          <a:latin typeface="+mj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F497D"/>
          </a:solidFill>
          <a:latin typeface="+mj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F497D"/>
          </a:solidFill>
          <a:latin typeface="+mj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opscience.iop.org/article/10.1088/1361-6668/acc4ed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</a:t>
            </a:r>
            <a:r>
              <a:rPr lang="en-US" dirty="0"/>
              <a:t>outside </a:t>
            </a:r>
            <a:r>
              <a:rPr lang="en-US" dirty="0" smtClean="0"/>
              <a:t>since last CM?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156308" cy="3394472"/>
          </a:xfrm>
        </p:spPr>
        <p:txBody>
          <a:bodyPr/>
          <a:lstStyle/>
          <a:p>
            <a:r>
              <a:rPr lang="en-US" dirty="0" smtClean="0"/>
              <a:t>February </a:t>
            </a:r>
            <a:r>
              <a:rPr lang="en-US" dirty="0"/>
              <a:t>2022, Russia </a:t>
            </a:r>
            <a:r>
              <a:rPr lang="en-US" dirty="0" smtClean="0"/>
              <a:t>invaded Ukraine </a:t>
            </a:r>
          </a:p>
          <a:p>
            <a:endParaRPr lang="en-US" dirty="0" smtClean="0"/>
          </a:p>
          <a:p>
            <a:r>
              <a:rPr lang="en-US" dirty="0" smtClean="0"/>
              <a:t>October 2022, CERN reduced </a:t>
            </a:r>
            <a:r>
              <a:rPr lang="en-US" dirty="0"/>
              <a:t>experiment time next year by 20% as energy costs </a:t>
            </a:r>
            <a:r>
              <a:rPr lang="en-US" dirty="0" smtClean="0"/>
              <a:t>bite</a:t>
            </a:r>
          </a:p>
          <a:p>
            <a:endParaRPr lang="en-US" dirty="0" smtClean="0"/>
          </a:p>
          <a:p>
            <a:r>
              <a:rPr lang="en-US" dirty="0" smtClean="0"/>
              <a:t>Will these </a:t>
            </a:r>
            <a:r>
              <a:rPr lang="en-US" dirty="0" smtClean="0"/>
              <a:t>lead </a:t>
            </a:r>
            <a:r>
              <a:rPr lang="en-US" dirty="0" smtClean="0"/>
              <a:t>to a higher magnet operating temperature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8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on fusion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Fusion development is an experiment. </a:t>
            </a:r>
            <a:r>
              <a:rPr lang="en-US" dirty="0" smtClean="0"/>
              <a:t>In two years we shall see </a:t>
            </a:r>
            <a:r>
              <a:rPr lang="en-US" dirty="0" smtClean="0"/>
              <a:t>if it can lead to a sustainable market</a:t>
            </a:r>
          </a:p>
          <a:p>
            <a:endParaRPr lang="en-US" dirty="0" smtClean="0"/>
          </a:p>
          <a:p>
            <a:r>
              <a:rPr lang="en-US" dirty="0" smtClean="0"/>
              <a:t>Fusion conductors are not necessarily suitable for HEP</a:t>
            </a:r>
          </a:p>
          <a:p>
            <a:endParaRPr lang="en-US" dirty="0" smtClean="0"/>
          </a:p>
          <a:p>
            <a:r>
              <a:rPr lang="en-US" dirty="0" smtClean="0"/>
              <a:t>Consider HEP investment to continue driving the conductor development. It may help fusion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0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dedicated </a:t>
            </a:r>
            <a:r>
              <a:rPr lang="en-US" dirty="0" smtClean="0"/>
              <a:t>wire development program with two vendors to double the current in three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Fortunately, we have </a:t>
            </a:r>
            <a:r>
              <a:rPr lang="en-US" dirty="0"/>
              <a:t>two best characters </a:t>
            </a:r>
            <a:r>
              <a:rPr lang="en-US" dirty="0" smtClean="0"/>
              <a:t>for </a:t>
            </a:r>
            <a:r>
              <a:rPr lang="en-US" dirty="0"/>
              <a:t>REBCO: ACT and </a:t>
            </a:r>
            <a:r>
              <a:rPr lang="en-US" dirty="0" err="1"/>
              <a:t>AMPeers</a:t>
            </a:r>
            <a:endParaRPr lang="en-US" dirty="0"/>
          </a:p>
          <a:p>
            <a:r>
              <a:rPr lang="en-US" dirty="0"/>
              <a:t>Let’s show them $$ and put them to work </a:t>
            </a:r>
            <a:r>
              <a:rPr lang="en-US" dirty="0" smtClean="0"/>
              <a:t>for HEP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$5 M year for 3 years with measurable goals</a:t>
            </a:r>
          </a:p>
          <a:p>
            <a:pPr lvl="1"/>
            <a:r>
              <a:rPr lang="en-US" dirty="0" smtClean="0"/>
              <a:t>Double/triple wire </a:t>
            </a:r>
            <a:r>
              <a:rPr lang="en-US" i="1" dirty="0" err="1" smtClean="0"/>
              <a:t>I</a:t>
            </a:r>
            <a:r>
              <a:rPr lang="en-US" baseline="-25000" dirty="0" err="1" smtClean="0"/>
              <a:t>c</a:t>
            </a:r>
            <a:r>
              <a:rPr lang="en-US" dirty="0" smtClean="0"/>
              <a:t> at 15 – 20  mm bend radius at 4.2 K, 12 T? </a:t>
            </a:r>
          </a:p>
          <a:p>
            <a:r>
              <a:rPr lang="en-US" dirty="0" smtClean="0"/>
              <a:t>Order wires to make 10 T dipole magnets at Year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2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high background field to develop high-field magnet 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69137"/>
            <a:ext cx="7786360" cy="112548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Need to support the entire wire and the individual tapes inside the wire </a:t>
            </a:r>
            <a:r>
              <a:rPr lang="en-US" b="1" dirty="0" smtClean="0">
                <a:sym typeface="Wingdings" panose="05000000000000000000" pitchFamily="2" charset="2"/>
              </a:rPr>
              <a:t> impregnation? </a:t>
            </a:r>
            <a:endParaRPr lang="en-US" b="1" dirty="0" smtClean="0"/>
          </a:p>
          <a:p>
            <a:r>
              <a:rPr lang="en-US" b="1" dirty="0" smtClean="0"/>
              <a:t>Should be a sanity check before testing as insert?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223" y="1222755"/>
            <a:ext cx="5161577" cy="18808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324" y="1577183"/>
            <a:ext cx="3287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Wire deformed under </a:t>
            </a:r>
            <a:r>
              <a:rPr lang="en-US" dirty="0" err="1" smtClean="0">
                <a:solidFill>
                  <a:srgbClr val="1F497D"/>
                </a:solidFill>
              </a:rPr>
              <a:t>IxB</a:t>
            </a:r>
            <a:r>
              <a:rPr lang="en-US" dirty="0" smtClean="0">
                <a:solidFill>
                  <a:srgbClr val="1F497D"/>
                </a:solidFill>
              </a:rPr>
              <a:t> force, transverse to the wire axis,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2.5 kA, 30 T, 75 </a:t>
            </a:r>
            <a:r>
              <a:rPr lang="en-US" dirty="0" err="1" smtClean="0">
                <a:solidFill>
                  <a:srgbClr val="1F497D"/>
                </a:solidFill>
              </a:rPr>
              <a:t>kN</a:t>
            </a:r>
            <a:r>
              <a:rPr lang="en-US" dirty="0" smtClean="0">
                <a:solidFill>
                  <a:srgbClr val="1F497D"/>
                </a:solidFill>
              </a:rPr>
              <a:t>/m</a:t>
            </a:r>
          </a:p>
          <a:p>
            <a:r>
              <a:rPr lang="en-US" b="1" dirty="0" smtClean="0"/>
              <a:t>Recent </a:t>
            </a:r>
            <a:r>
              <a:rPr lang="en-US" b="1" dirty="0" smtClean="0">
                <a:hlinkClick r:id="rId3"/>
              </a:rPr>
              <a:t>paper</a:t>
            </a:r>
            <a:r>
              <a:rPr lang="en-US" b="1" dirty="0" smtClean="0"/>
              <a:t> from </a:t>
            </a:r>
            <a:r>
              <a:rPr lang="en-US" b="1" dirty="0" err="1" smtClean="0"/>
              <a:t>AMPeers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make progress is not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make progress is </a:t>
            </a:r>
            <a:r>
              <a:rPr lang="en-US"/>
              <a:t>not </a:t>
            </a:r>
            <a:r>
              <a:rPr lang="en-US" smtClean="0"/>
              <a:t>enough, for </a:t>
            </a:r>
            <a:r>
              <a:rPr lang="en-US" dirty="0"/>
              <a:t>if the progress is not </a:t>
            </a:r>
            <a:r>
              <a:rPr lang="en-US" dirty="0" smtClean="0"/>
              <a:t>fast enough</a:t>
            </a:r>
            <a:r>
              <a:rPr lang="en-US" dirty="0"/>
              <a:t>, something is going to overtake us. </a:t>
            </a:r>
            <a:r>
              <a:rPr lang="en-US" dirty="0" smtClean="0"/>
              <a:t>-- Leo Szilard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E43B-7F43-FA45-AAB7-E054FD6CC4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90115"/>
      </p:ext>
    </p:extLst>
  </p:cSld>
  <p:clrMapOvr>
    <a:masterClrMapping/>
  </p:clrMapOvr>
</p:sld>
</file>

<file path=ppt/theme/theme1.xml><?xml version="1.0" encoding="utf-8"?>
<a:theme xmlns:a="http://schemas.openxmlformats.org/drawingml/2006/main" name="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TAP No Footer">
  <a:themeElements>
    <a:clrScheme name="Custom 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107102</TotalTime>
  <Words>261</Words>
  <Application>Microsoft Office PowerPoint</Application>
  <PresentationFormat>On-screen Show (16:9)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MS PGothic</vt:lpstr>
      <vt:lpstr>Arial</vt:lpstr>
      <vt:lpstr>Calibri</vt:lpstr>
      <vt:lpstr>Courier New</vt:lpstr>
      <vt:lpstr>Franklin Gothic Book</vt:lpstr>
      <vt:lpstr>Franklin Gothic Medium</vt:lpstr>
      <vt:lpstr>Helvetica</vt:lpstr>
      <vt:lpstr>Wingdings</vt:lpstr>
      <vt:lpstr>ATAP No Footer</vt:lpstr>
      <vt:lpstr>1_ATAP No Footer</vt:lpstr>
      <vt:lpstr>What happened outside since last CM?</vt:lpstr>
      <vt:lpstr>Count on fusion or not?</vt:lpstr>
      <vt:lpstr>A dedicated wire development program with two vendors to double the current in three years</vt:lpstr>
      <vt:lpstr>Use high background field to develop high-field magnet conductors</vt:lpstr>
      <vt:lpstr>To make progress is not enough</vt:lpstr>
    </vt:vector>
  </TitlesOfParts>
  <Company>Lawrence Berkekley Nationl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mdp_update</dc:title>
  <dc:subject>MDP_CM_2022</dc:subject>
  <dc:creator>xrwang</dc:creator>
  <cp:lastModifiedBy> </cp:lastModifiedBy>
  <cp:revision>8107</cp:revision>
  <dcterms:created xsi:type="dcterms:W3CDTF">2015-07-10T17:44:33Z</dcterms:created>
  <dcterms:modified xsi:type="dcterms:W3CDTF">2023-03-22T18:27:27Z</dcterms:modified>
</cp:coreProperties>
</file>