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870" r:id="rId3"/>
    <p:sldId id="834" r:id="rId4"/>
    <p:sldId id="844" r:id="rId5"/>
    <p:sldId id="874" r:id="rId6"/>
    <p:sldId id="307" r:id="rId7"/>
    <p:sldId id="308" r:id="rId8"/>
    <p:sldId id="877" r:id="rId9"/>
    <p:sldId id="835" r:id="rId10"/>
    <p:sldId id="846" r:id="rId11"/>
    <p:sldId id="849" r:id="rId12"/>
    <p:sldId id="850" r:id="rId13"/>
    <p:sldId id="843" r:id="rId14"/>
    <p:sldId id="875" r:id="rId15"/>
    <p:sldId id="876" r:id="rId16"/>
    <p:sldId id="851" r:id="rId17"/>
    <p:sldId id="842" r:id="rId18"/>
    <p:sldId id="836" r:id="rId19"/>
    <p:sldId id="852" r:id="rId20"/>
    <p:sldId id="298" r:id="rId21"/>
    <p:sldId id="837" r:id="rId22"/>
    <p:sldId id="845" r:id="rId23"/>
    <p:sldId id="873" r:id="rId24"/>
    <p:sldId id="83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n T. Krave" initials="STK" lastIdx="1" clrIdx="0">
    <p:extLst>
      <p:ext uri="{19B8F6BF-5375-455C-9EA6-DF929625EA0E}">
        <p15:presenceInfo xmlns:p15="http://schemas.microsoft.com/office/powerpoint/2012/main" userId="S::skrave@services.fnal.gov::3903d614-f944-4cf2-ab23-118efd5363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5" autoAdjust="0"/>
    <p:restoredTop sz="94660"/>
  </p:normalViewPr>
  <p:slideViewPr>
    <p:cSldViewPr>
      <p:cViewPr varScale="1">
        <p:scale>
          <a:sx n="67" d="100"/>
          <a:sy n="67" d="100"/>
        </p:scale>
        <p:origin x="66" y="1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Update on Material Studies at FNAL | S. Krave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3/22/2023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4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 March 2021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4 March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Update on Material Studies at FNAL | S. Krave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Introduction and Milestones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S. Krave, T. Shen, J. L. </a:t>
            </a:r>
            <a:r>
              <a:rPr lang="en-US" dirty="0" err="1"/>
              <a:t>Rudeiros</a:t>
            </a:r>
            <a:r>
              <a:rPr lang="en-US" dirty="0"/>
              <a:t>, C. Reis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750789-E30E-4837-B555-6F9EA989E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Investigation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8728C7-A32E-4D7E-9A7C-495EDD5E4FC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0" y="12954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BCBC2D-4256-40E5-AACB-829E9D8C3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1416375"/>
            <a:ext cx="53848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Traditionally not much attention is paid to the inputs into a system, cable is insulated and wound without much management of surfaces.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Contaminants are assumed to go away during reaction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This is not the case.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Reaction residues remain on the cable these likely include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Decomposed silane coupling agent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Decomposed cable lubrication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Other decomposed </a:t>
            </a:r>
            <a:r>
              <a:rPr lang="en-US" sz="1600" dirty="0" err="1"/>
              <a:t>sizings</a:t>
            </a:r>
            <a:r>
              <a:rPr lang="en-US" sz="1600" dirty="0"/>
              <a:t> and dirt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Ceramic binder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100" dirty="0"/>
              <a:t>More silica/silicone ceramic compounds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050" dirty="0"/>
              <a:t>Contain carbon in raw state, goal is pyrolysis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0C6C2-051F-410F-AD2D-59956983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946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C26424-391B-4E78-9A73-3AAB97873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1" t="4418" r="6666" b="27179"/>
          <a:stretch/>
        </p:blipFill>
        <p:spPr>
          <a:xfrm>
            <a:off x="8153400" y="3397034"/>
            <a:ext cx="3708402" cy="2634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2B9CD1-5FA5-4A93-A866-84650138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Pass at washing cable before reaction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B1EEB-F3C6-4D07-81B1-8B9F5B195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Cleaning process: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Cable and insulation ultrasonic cleaned in 2% </a:t>
            </a:r>
            <a:r>
              <a:rPr lang="en-US" dirty="0" err="1"/>
              <a:t>Citranox</a:t>
            </a:r>
            <a:r>
              <a:rPr lang="en-US" dirty="0"/>
              <a:t> solution at 50°C for 15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Isopropyl Alcohol rinse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Displaces water and fast to evaporate, reduce further oxidation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dry</a:t>
            </a:r>
          </a:p>
          <a:p>
            <a:r>
              <a:rPr lang="en-US" dirty="0"/>
              <a:t>Followed by react in argon, impregnate as usual.</a:t>
            </a:r>
          </a:p>
          <a:p>
            <a:endParaRPr lang="en-US" dirty="0"/>
          </a:p>
          <a:p>
            <a:r>
              <a:rPr lang="en-US" dirty="0"/>
              <a:t>Results from 1</a:t>
            </a:r>
            <a:r>
              <a:rPr lang="en-US" baseline="30000" dirty="0"/>
              <a:t>st</a:t>
            </a:r>
            <a:r>
              <a:rPr lang="en-US" dirty="0"/>
              <a:t> set of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Stacks were very well adhered, a set of shims was missing mold release and was extremely difficult to remove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Beam Testing revealed no shear failure, though load was ~3x the standard 101k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audible cracking until failure, unlike all other tests besides 701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A7C7A-D817-4894-9815-BC5A890C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01E84-3CD5-4857-9D4C-FE06B70123B3}"/>
              </a:ext>
            </a:extLst>
          </p:cNvPr>
          <p:cNvSpPr txBox="1"/>
          <p:nvPr/>
        </p:nvSpPr>
        <p:spPr>
          <a:xfrm>
            <a:off x="4953000" y="4343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crack on bottom of stack. Failure is tensile from bending. Conductor fractured.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F23C0E-323F-4E75-8A37-E318413C53A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239000" y="4943565"/>
            <a:ext cx="289560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 descr="Chart, line chart&#10;&#10;Description automatically generated">
            <a:extLst>
              <a:ext uri="{FF2B5EF4-FFF2-40B4-BE49-F238E27FC236}">
                <a16:creationId xmlns:a16="http://schemas.microsoft.com/office/drawing/2014/main" id="{33408E03-D9A9-EA48-15FC-D00B8EFB7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27" y="227999"/>
            <a:ext cx="4166402" cy="312480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9D3F3-AA74-6E4C-9E62-A9BBA139A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795" y="239804"/>
            <a:ext cx="4280206" cy="323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8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3D747-6605-40A6-88D6-6D4F1172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73050"/>
            <a:ext cx="5257797" cy="1162050"/>
          </a:xfrm>
        </p:spPr>
        <p:txBody>
          <a:bodyPr/>
          <a:lstStyle/>
          <a:p>
            <a:r>
              <a:rPr lang="en-US" dirty="0"/>
              <a:t>More Samples, CTD SBIR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9152D4-DCD5-4FBE-A785-D80A864E1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6573" y="643930"/>
            <a:ext cx="5135827" cy="385187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2807A-5DC9-4A7C-9B42-F868CE86B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5333997" cy="46910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Adhesion modified and standard 701 resin on samples of washed and unwashed cable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Unwashed cable samples are standard AUP cable reacted in argon following standard 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Washed Cable Samples have been ultrasonic cleaned in a 2% </a:t>
            </a:r>
            <a:r>
              <a:rPr lang="en-US" sz="1600" dirty="0" err="1"/>
              <a:t>Citranox</a:t>
            </a:r>
            <a:r>
              <a:rPr lang="en-US" sz="1600" dirty="0"/>
              <a:t> solution for 15 minutes at 60°C. Wet samples are then rinsed with isopropyl alcohol and oven dried.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Citric acid removes oxides from copper and detergents/alcohol remove other contaminants from insulation before reaction.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 4 samples have been tested, as well as some other samples for other projects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1E849-815E-430A-980B-08849787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310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9EBB62-8CF5-8CD2-2FA1-D5940D5D7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Shear Strength and Energy Release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1F622-829F-1137-740E-5ECD96CC5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E99CB-872C-8DD3-1C8D-5D3B60B1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543107F0-BC8C-37AF-D935-07290A1A0A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843881"/>
            <a:ext cx="5384800" cy="4038600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72DA3F7-5895-3105-6F1C-2E173D3556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D9E078-28E4-BE24-2D38-2C26DCD79EFB}"/>
              </a:ext>
            </a:extLst>
          </p:cNvPr>
          <p:cNvSpPr txBox="1"/>
          <p:nvPr/>
        </p:nvSpPr>
        <p:spPr>
          <a:xfrm>
            <a:off x="6197600" y="5791200"/>
            <a:ext cx="424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Energy calculated as shift in initial position with spring constant fixed (~plastic deformation)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0ADF7-AC51-C19F-71C1-A4A4BFBB47D1}"/>
              </a:ext>
            </a:extLst>
          </p:cNvPr>
          <p:cNvSpPr txBox="1"/>
          <p:nvPr/>
        </p:nvSpPr>
        <p:spPr>
          <a:xfrm>
            <a:off x="2235200" y="236234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1F6FC-9574-A7A7-6F5E-78F1DF9D42E1}"/>
              </a:ext>
            </a:extLst>
          </p:cNvPr>
          <p:cNvSpPr txBox="1"/>
          <p:nvPr/>
        </p:nvSpPr>
        <p:spPr>
          <a:xfrm>
            <a:off x="874789" y="5882481"/>
            <a:ext cx="499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*** This samples failed in bending and isn’t technically valid</a:t>
            </a:r>
          </a:p>
        </p:txBody>
      </p:sp>
    </p:spTree>
    <p:extLst>
      <p:ext uri="{BB962C8B-B14F-4D97-AF65-F5344CB8AC3E}">
        <p14:creationId xmlns:p14="http://schemas.microsoft.com/office/powerpoint/2010/main" val="280912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F6D3D-5A2A-4CA5-8B5A-BDB7BC0D3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A9551-9277-C14C-BD56-1D05BAE0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EBFB6-36C7-F2BB-5AE3-EBCA43087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E2341711-537C-B0F2-F5B0-1EF28B4CD0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843881"/>
            <a:ext cx="5384800" cy="4038600"/>
          </a:xfr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8D8D6C0B-8993-F1E9-5D2C-7DE1FC5D38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42A29F-28F6-065A-5126-2008BE202D84}"/>
              </a:ext>
            </a:extLst>
          </p:cNvPr>
          <p:cNvSpPr txBox="1"/>
          <p:nvPr/>
        </p:nvSpPr>
        <p:spPr>
          <a:xfrm>
            <a:off x="8382000" y="2667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BE926-B185-D193-9435-5A3A203C8A99}"/>
              </a:ext>
            </a:extLst>
          </p:cNvPr>
          <p:cNvSpPr txBox="1"/>
          <p:nvPr/>
        </p:nvSpPr>
        <p:spPr>
          <a:xfrm>
            <a:off x="6705600" y="5882481"/>
            <a:ext cx="590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 This sample failed in bending and isn’t technically valid</a:t>
            </a:r>
          </a:p>
        </p:txBody>
      </p:sp>
    </p:spTree>
    <p:extLst>
      <p:ext uri="{BB962C8B-B14F-4D97-AF65-F5344CB8AC3E}">
        <p14:creationId xmlns:p14="http://schemas.microsoft.com/office/powerpoint/2010/main" val="330393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AD3D-C687-87E5-1075-52C3E9FFC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Conclusions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FA16F-AF18-13C0-54D9-FBB4B12EB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Proper Preparation of cable insulation greatly increases bonding performance</a:t>
            </a:r>
          </a:p>
          <a:p>
            <a:pPr lvl="1"/>
            <a:r>
              <a:rPr lang="en-US" dirty="0"/>
              <a:t>Current process of untreated cable could be considered “uncontrolled”</a:t>
            </a:r>
          </a:p>
          <a:p>
            <a:pPr lvl="1"/>
            <a:r>
              <a:rPr lang="en-US" dirty="0"/>
              <a:t>It should be “easy” to degrade a controlled system if desires</a:t>
            </a:r>
          </a:p>
          <a:p>
            <a:pPr lvl="1"/>
            <a:r>
              <a:rPr lang="en-US" dirty="0"/>
              <a:t>Adhesion modifiers (in the 701 system) help a little, but again, preparation is key</a:t>
            </a:r>
          </a:p>
          <a:p>
            <a:r>
              <a:rPr lang="en-US" dirty="0"/>
              <a:t>In the regime of elastic deformation, in a well bonded sample, no cracking occurs (No AE/ No load deviation)</a:t>
            </a:r>
          </a:p>
          <a:p>
            <a:r>
              <a:rPr lang="en-US" dirty="0"/>
              <a:t>Suggest a subscale magnet with heat cleaned insulation as a way to determine where we sit WRT enthalpy margin and event energy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43173-DA8F-3402-BDA1-EA916229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413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92CFD-A332-4F9B-9FCA-C04538F4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Samples in the queue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7B43A-D367-4AEA-B629-E2DE2A328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Double Cantilever Beam Interfacial Fracture Toughness Measurement (Mode 1 fracture toughness)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Use a laminate with a pre-initiated crack to determine interfacial debonding behavior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Test on 101K washed and unwashed, RT and 77K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Needs some way to track crack propagation vs load/displacement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Resorting to a student tracking the crack frame by frame in a video</a:t>
            </a:r>
          </a:p>
          <a:p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2D3D5-8ADC-4B28-BC46-541A1B23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C5FF410-2054-4F8B-8304-902A595A2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801" y="4267200"/>
            <a:ext cx="4295775" cy="163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5AD047-34E3-427D-ABCE-E7D85D308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1" y="381000"/>
            <a:ext cx="4823182" cy="346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7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3EA33C-9F81-B592-2D72-1A415762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Cleaning of AGY 933 Glass Insulation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D6C7AE-D6E8-FCFB-59CF-AD4B7BD3F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CB38FE-5979-BCA4-7A22-C163D7EBD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D8F7716-0878-EA5D-4B19-BA81C6C6BBC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775373" y="2174875"/>
            <a:ext cx="2224492" cy="39512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B37CD-51DB-4159-2AF3-B97FABF5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611C2-4F97-FD7D-3AFE-A4E04FD3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7937509-A092-9412-AF2A-C7DA51C649D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41208"/>
            <a:ext cx="5386388" cy="261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23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B3D0F-3CBA-E451-D167-B951B97B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Interlaminar Fracture Toughness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DC64A-4140-E35B-8ABD-CECF1815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696200" cy="4641379"/>
          </a:xfrm>
        </p:spPr>
        <p:txBody>
          <a:bodyPr/>
          <a:lstStyle/>
          <a:p>
            <a:r>
              <a:rPr lang="en-US" dirty="0"/>
              <a:t>Samples in progress, Student is working to validate the method this week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EE97B-903E-2A8B-2E5F-CE66EEB6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6B2C8-0DD6-0908-82C8-04F5FA3B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2050" name="Picture 2" descr="Composites - Grip-Engineering">
            <a:extLst>
              <a:ext uri="{FF2B5EF4-FFF2-40B4-BE49-F238E27FC236}">
                <a16:creationId xmlns:a16="http://schemas.microsoft.com/office/drawing/2014/main" id="{9E1F4B87-20B6-C786-304C-5849E3AF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047" y="1080000"/>
            <a:ext cx="1925528" cy="21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23C7F1-9004-3F90-D5C9-1CC85D59B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3" t="11" r="20300" b="6655"/>
          <a:stretch/>
        </p:blipFill>
        <p:spPr bwMode="auto">
          <a:xfrm rot="16200000">
            <a:off x="4905375" y="-848622"/>
            <a:ext cx="2743202" cy="109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765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9636A-3887-4AE8-B3EA-15573CE1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of Stacks with Fibers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66493EB-5D12-4272-8576-BA9595105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7263" y="1311453"/>
            <a:ext cx="6815137" cy="377630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94D3-7D5D-4645-ADB9-60DC21628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dirty="0"/>
              <a:t>We have a set of stacks ready for fiber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Both FBG and Rayleigh, Testing on CTD-101K and 701x at RT and 77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It turns out that it’s rather difficult to route long fibers on such small objects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We are getting practice on larger samples first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Also allows development of algorithms and analysis techniques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Rayleigh fibers look really promising as if we can fit them, we can get an FEA type picture of the strain states of all accessible faces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We had this a year ago, but then had more exciting opportunities for fiber-optics become available.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E5C3A-F7B2-4485-9292-B9F900C29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143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33" y="1340768"/>
            <a:ext cx="10972800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Work to develop processes and materials to enable high performance magnet designs</a:t>
            </a:r>
          </a:p>
          <a:p>
            <a:pPr lvl="1"/>
            <a:r>
              <a:rPr lang="en-US" dirty="0"/>
              <a:t>Evaluate resin systems for standard processing parameters</a:t>
            </a:r>
          </a:p>
          <a:p>
            <a:pPr lvl="2"/>
            <a:r>
              <a:rPr lang="en-US" dirty="0"/>
              <a:t>Viscosity, mixing processes, curing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2"/>
            <a:endParaRPr lang="en-US" dirty="0"/>
          </a:p>
          <a:p>
            <a:r>
              <a:rPr lang="en-US" dirty="0"/>
              <a:t>Applicable Driving Technical Questions:</a:t>
            </a:r>
          </a:p>
          <a:p>
            <a:pPr lvl="1"/>
            <a:r>
              <a:rPr lang="en-US" dirty="0"/>
              <a:t>How do magnet materials directly affect magnet training and performance?</a:t>
            </a:r>
          </a:p>
          <a:p>
            <a:pPr lvl="1"/>
            <a:r>
              <a:rPr lang="en-US" dirty="0"/>
              <a:t>How can magnet materials be designed to facilitate improved magnet performance?</a:t>
            </a:r>
          </a:p>
          <a:p>
            <a:pPr lvl="1"/>
            <a:r>
              <a:rPr lang="en-US" dirty="0"/>
              <a:t>Can improved processes lead to more cost effective and robust magnet designs?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Update on Material Studies at FNAL | S. Krave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636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DC8C6-242C-AF2C-F6ED-58EBB2FC238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7D6CE9-CAB7-FF7F-387A-0B9AF3AD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Fibers to investigate wedge transition and as realized material properties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5E6525-3B03-31C2-7CEE-8DD5A6A6E1FA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t="22545" r="31261" b="24695"/>
          <a:stretch/>
        </p:blipFill>
        <p:spPr bwMode="auto">
          <a:xfrm rot="5400000">
            <a:off x="7480236" y="-1479107"/>
            <a:ext cx="3104568" cy="76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F7C53B-DB2B-068F-5DCE-11CC64653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Abbreviate Splice block?</a:t>
            </a:r>
          </a:p>
          <a:p>
            <a:endParaRPr lang="en-US" dirty="0"/>
          </a:p>
          <a:p>
            <a:r>
              <a:rPr lang="en-US" dirty="0"/>
              <a:t>Longitudinal Fibers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3 fibers per wedge transition (IL+OL)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2 fibers per pole transition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1 fiber for pole reference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1 fiber for coil reference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Azimuthal Fibers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3 fibers per wedge transition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1 reference for non-</a:t>
            </a:r>
            <a:r>
              <a:rPr lang="en-US" dirty="0" err="1"/>
              <a:t>discontinunity</a:t>
            </a:r>
            <a:r>
              <a:rPr lang="en-US" dirty="0"/>
              <a:t> area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EC12B-36FF-1673-46CE-6027F4F41AB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3/22/2023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D40E58-23A2-2BDA-67F2-D38B51798EDB}"/>
              </a:ext>
            </a:extLst>
          </p:cNvPr>
          <p:cNvCxnSpPr/>
          <p:nvPr/>
        </p:nvCxnSpPr>
        <p:spPr>
          <a:xfrm>
            <a:off x="4344443" y="1568743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8A0D64-4F4B-78D0-EAA7-D1276668BBBA}"/>
              </a:ext>
            </a:extLst>
          </p:cNvPr>
          <p:cNvCxnSpPr/>
          <p:nvPr/>
        </p:nvCxnSpPr>
        <p:spPr>
          <a:xfrm>
            <a:off x="4344443" y="1274751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93F4EA-DB82-83CA-E407-094A5D17DE82}"/>
              </a:ext>
            </a:extLst>
          </p:cNvPr>
          <p:cNvCxnSpPr/>
          <p:nvPr/>
        </p:nvCxnSpPr>
        <p:spPr>
          <a:xfrm>
            <a:off x="4344443" y="1179636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3E6273-162D-4F0A-3724-102F6EB9EFA6}"/>
              </a:ext>
            </a:extLst>
          </p:cNvPr>
          <p:cNvCxnSpPr/>
          <p:nvPr/>
        </p:nvCxnSpPr>
        <p:spPr>
          <a:xfrm>
            <a:off x="4344443" y="1041287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854937-858D-72E4-D8C7-CA9B6789D667}"/>
              </a:ext>
            </a:extLst>
          </p:cNvPr>
          <p:cNvCxnSpPr/>
          <p:nvPr/>
        </p:nvCxnSpPr>
        <p:spPr>
          <a:xfrm>
            <a:off x="4500085" y="3272163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96CA5B-7C51-C7C1-907F-52060475C97D}"/>
              </a:ext>
            </a:extLst>
          </p:cNvPr>
          <p:cNvCxnSpPr/>
          <p:nvPr/>
        </p:nvCxnSpPr>
        <p:spPr>
          <a:xfrm>
            <a:off x="4500085" y="3177048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A7A85D-AD7D-629A-FFB8-477B487F17F1}"/>
              </a:ext>
            </a:extLst>
          </p:cNvPr>
          <p:cNvCxnSpPr/>
          <p:nvPr/>
        </p:nvCxnSpPr>
        <p:spPr>
          <a:xfrm>
            <a:off x="4500085" y="3038699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5C1202-3563-3C87-5FAF-3BC8156039C8}"/>
              </a:ext>
            </a:extLst>
          </p:cNvPr>
          <p:cNvCxnSpPr/>
          <p:nvPr/>
        </p:nvCxnSpPr>
        <p:spPr>
          <a:xfrm>
            <a:off x="4430912" y="2545832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90C3CE-9BA8-70DC-6C96-B773942D7A88}"/>
              </a:ext>
            </a:extLst>
          </p:cNvPr>
          <p:cNvCxnSpPr/>
          <p:nvPr/>
        </p:nvCxnSpPr>
        <p:spPr>
          <a:xfrm>
            <a:off x="4500085" y="2659320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4FA303-0C1C-2B5D-F5DA-7EEC770065F7}"/>
              </a:ext>
            </a:extLst>
          </p:cNvPr>
          <p:cNvCxnSpPr>
            <a:cxnSpLocks/>
          </p:cNvCxnSpPr>
          <p:nvPr/>
        </p:nvCxnSpPr>
        <p:spPr>
          <a:xfrm>
            <a:off x="10471286" y="1020324"/>
            <a:ext cx="33829" cy="313299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049802-1CE7-5ABE-D102-54EA84AF197A}"/>
              </a:ext>
            </a:extLst>
          </p:cNvPr>
          <p:cNvCxnSpPr/>
          <p:nvPr/>
        </p:nvCxnSpPr>
        <p:spPr>
          <a:xfrm>
            <a:off x="4344443" y="1672505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CD20A3-9EE3-6C51-F615-C55EC4F9F854}"/>
              </a:ext>
            </a:extLst>
          </p:cNvPr>
          <p:cNvCxnSpPr>
            <a:cxnSpLocks/>
          </p:cNvCxnSpPr>
          <p:nvPr/>
        </p:nvCxnSpPr>
        <p:spPr>
          <a:xfrm>
            <a:off x="6727217" y="794314"/>
            <a:ext cx="0" cy="34795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015371-641F-C931-7B4E-9727516DEFA2}"/>
              </a:ext>
            </a:extLst>
          </p:cNvPr>
          <p:cNvCxnSpPr>
            <a:cxnSpLocks/>
          </p:cNvCxnSpPr>
          <p:nvPr/>
        </p:nvCxnSpPr>
        <p:spPr>
          <a:xfrm>
            <a:off x="5983592" y="794314"/>
            <a:ext cx="0" cy="33590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0A8CD62-6981-7087-AF61-49A309D46FC7}"/>
              </a:ext>
            </a:extLst>
          </p:cNvPr>
          <p:cNvCxnSpPr>
            <a:cxnSpLocks/>
          </p:cNvCxnSpPr>
          <p:nvPr/>
        </p:nvCxnSpPr>
        <p:spPr>
          <a:xfrm>
            <a:off x="6839627" y="794314"/>
            <a:ext cx="0" cy="34795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65963-9A59-CBC1-366E-2B0DE8AAF174}"/>
              </a:ext>
            </a:extLst>
          </p:cNvPr>
          <p:cNvCxnSpPr/>
          <p:nvPr/>
        </p:nvCxnSpPr>
        <p:spPr>
          <a:xfrm>
            <a:off x="4500085" y="2308355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2B54A5-ECAE-3537-A446-20C75B279E25}"/>
              </a:ext>
            </a:extLst>
          </p:cNvPr>
          <p:cNvCxnSpPr/>
          <p:nvPr/>
        </p:nvCxnSpPr>
        <p:spPr>
          <a:xfrm>
            <a:off x="4500085" y="3614023"/>
            <a:ext cx="607420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79126E3-B327-5059-8152-E79775CB4D82}"/>
              </a:ext>
            </a:extLst>
          </p:cNvPr>
          <p:cNvCxnSpPr>
            <a:cxnSpLocks/>
          </p:cNvCxnSpPr>
          <p:nvPr/>
        </p:nvCxnSpPr>
        <p:spPr>
          <a:xfrm>
            <a:off x="6614809" y="794314"/>
            <a:ext cx="0" cy="34795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8">
            <a:extLst>
              <a:ext uri="{FF2B5EF4-FFF2-40B4-BE49-F238E27FC236}">
                <a16:creationId xmlns:a16="http://schemas.microsoft.com/office/drawing/2014/main" id="{692243F5-29E3-6605-9AF7-7862FD766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027" y="3844023"/>
            <a:ext cx="4184688" cy="28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83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9321-32AD-0505-8388-ABAD1214B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Temperature mold releases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8C556-0D2F-7D52-1A8F-6000BD28F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4452079" cy="464137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We have investigated a handful of “mold releases” to see if something would work through reaction</a:t>
            </a:r>
          </a:p>
          <a:p>
            <a:pPr lvl="1"/>
            <a:r>
              <a:rPr lang="en-US" dirty="0"/>
              <a:t>Hint: All are boron based</a:t>
            </a:r>
          </a:p>
          <a:p>
            <a:r>
              <a:rPr lang="en-US" dirty="0"/>
              <a:t>They kind of worked…</a:t>
            </a:r>
          </a:p>
          <a:p>
            <a:pPr lvl="1"/>
            <a:r>
              <a:rPr lang="en-US" dirty="0"/>
              <a:t>No that great</a:t>
            </a:r>
          </a:p>
          <a:p>
            <a:pPr lvl="1"/>
            <a:r>
              <a:rPr lang="en-US" dirty="0"/>
              <a:t>BN works OK without reaction. After reaction, it seems to be absorbed into epoxy and doesn’t work that well</a:t>
            </a:r>
          </a:p>
          <a:p>
            <a:pPr lvl="1"/>
            <a:r>
              <a:rPr lang="en-US" dirty="0"/>
              <a:t>Nickel Boron is similar</a:t>
            </a:r>
          </a:p>
          <a:p>
            <a:pPr lvl="2"/>
            <a:r>
              <a:rPr lang="en-US" dirty="0"/>
              <a:t>Will check surface under microscope. Possibly destruction of good surface properties.</a:t>
            </a:r>
          </a:p>
          <a:p>
            <a:pPr lvl="2"/>
            <a:r>
              <a:rPr lang="en-US" dirty="0"/>
              <a:t>Still Rusts.</a:t>
            </a:r>
          </a:p>
          <a:p>
            <a:r>
              <a:rPr lang="en-US" dirty="0"/>
              <a:t>We plan on running tests once we are through the 1</a:t>
            </a:r>
            <a:r>
              <a:rPr lang="en-US" baseline="30000" dirty="0"/>
              <a:t>st</a:t>
            </a:r>
            <a:r>
              <a:rPr lang="en-US" dirty="0"/>
              <a:t> set of fracture toughness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BB859-4F4C-9090-9BEA-03A173B8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F06B1-E293-738F-450A-164D9C97D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27B7C-AB70-41C5-D372-1A9E7F5C0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219200"/>
            <a:ext cx="4787580" cy="23275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6CF99-6053-0C1E-730C-F5E018A3A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250479" y="3392334"/>
            <a:ext cx="2380011" cy="3172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AB3F91-30F1-7312-61B6-DD78908E2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85" y="3943706"/>
            <a:ext cx="4234945" cy="2058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32881F-5A10-B4A6-0360-F86D28772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485" y="1222306"/>
            <a:ext cx="1887709" cy="251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5B04-EC4F-5976-E4C4-C9A652EA8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work On Epoxies and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BAE6-1D21-2CBE-396E-6DBACD80A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have tested a handful of materials over the last few years to develop methods of producing robust, reproducible behavior at the interfaces within a cable stack</a:t>
            </a:r>
          </a:p>
          <a:p>
            <a:pPr lvl="1"/>
            <a:r>
              <a:rPr lang="en-US" dirty="0"/>
              <a:t>Partially in an SBIR in Collaboration with CTD, studying the 701 resin system</a:t>
            </a:r>
          </a:p>
          <a:p>
            <a:pPr lvl="1"/>
            <a:r>
              <a:rPr lang="en-US" dirty="0"/>
              <a:t>General results: Some adhesion promotors help on clean cable, in a specific resin system, and even a little on dirty cable. The “best” performance is achieved by de-sizing the insulation through heat cleaning before reaction</a:t>
            </a:r>
          </a:p>
          <a:p>
            <a:pPr lvl="2"/>
            <a:r>
              <a:rPr lang="en-US" dirty="0"/>
              <a:t>Hypothesis is incomplete pyrolysis of silane coupling agent acting as lubricant on cable. Visual evidence of this, as well as poor wetting of glass after reaction</a:t>
            </a:r>
          </a:p>
          <a:p>
            <a:pPr lvl="3"/>
            <a:r>
              <a:rPr lang="en-US" dirty="0"/>
              <a:t>Contact angle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CB5AD-25C9-C5A1-EF02-62431621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AD860-0DE4-7A31-CA15-D3175135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431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8C57-B87F-4490-954B-738EAE71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@ FNAL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608C8-B9A0-4A7B-BC0B-1424969B6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At this point, our available technical resources are mostly non-existent</a:t>
            </a:r>
          </a:p>
          <a:p>
            <a:pPr lvl="1"/>
            <a:r>
              <a:rPr lang="en-US" dirty="0"/>
              <a:t>We have a student 2 days a week that is working on ten stacks and testing</a:t>
            </a:r>
          </a:p>
          <a:p>
            <a:pPr lvl="1"/>
            <a:r>
              <a:rPr lang="en-US" dirty="0"/>
              <a:t>We are working to set up a partnership with Northern Illinois University</a:t>
            </a:r>
          </a:p>
          <a:p>
            <a:pPr lvl="1"/>
            <a:r>
              <a:rPr lang="en-US" dirty="0"/>
              <a:t>The primary small sample tech, is the main strain gauge and fiber optic tech, primary laser cutter operator left the lab in September</a:t>
            </a:r>
          </a:p>
          <a:p>
            <a:r>
              <a:rPr lang="en-US" dirty="0"/>
              <a:t>Some of our testing infrastructure is rather outdated.</a:t>
            </a:r>
          </a:p>
          <a:p>
            <a:pPr lvl="1"/>
            <a:r>
              <a:rPr lang="en-US" dirty="0"/>
              <a:t>Our large Instron (50 </a:t>
            </a:r>
            <a:r>
              <a:rPr lang="en-US" dirty="0" err="1"/>
              <a:t>kN</a:t>
            </a:r>
            <a:r>
              <a:rPr lang="en-US" dirty="0"/>
              <a:t>) has been out of commission since I have been at the lab (I’m looking into refurbishment, but cryogenic use may be unavailable)</a:t>
            </a:r>
          </a:p>
          <a:p>
            <a:pPr lvl="1"/>
            <a:r>
              <a:rPr lang="en-US" dirty="0"/>
              <a:t>Our Low temperature loader has been in storage for a while (cryogenic </a:t>
            </a:r>
            <a:r>
              <a:rPr lang="en-US" dirty="0" err="1"/>
              <a:t>instron</a:t>
            </a:r>
            <a:r>
              <a:rPr lang="en-US" dirty="0"/>
              <a:t>), but the accuracy was questionable (large hysteresis and no lock on load cell balance)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4DFEB-30B3-4527-A140-2FDBA9E9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918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9066-CF7C-71A2-5062-94EC80F1C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topics for future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AF0C6-6ACA-FAFE-AF43-736A42D8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/>
          </a:bodyPr>
          <a:lstStyle/>
          <a:p>
            <a:r>
              <a:rPr lang="en-US" dirty="0"/>
              <a:t>How much more should we poke at epoxies? Clearly there are issues, but we don’t want to research solutions in search of a problem…</a:t>
            </a:r>
          </a:p>
          <a:p>
            <a:r>
              <a:rPr lang="en-US" dirty="0"/>
              <a:t>Furnace Atmosphere</a:t>
            </a:r>
          </a:p>
          <a:p>
            <a:pPr lvl="1"/>
            <a:r>
              <a:rPr lang="en-US" dirty="0"/>
              <a:t>Current “inert” atmosphere isn’t</a:t>
            </a:r>
          </a:p>
          <a:p>
            <a:pPr lvl="1"/>
            <a:r>
              <a:rPr lang="en-US" dirty="0"/>
              <a:t>Mix of uncontrolled inputs leads to uncontrolled outputs</a:t>
            </a:r>
          </a:p>
          <a:p>
            <a:r>
              <a:rPr lang="en-US" dirty="0"/>
              <a:t>Solid state splicing during reaction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sample looks promising.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0C644-C6DC-AC75-98A1-A2E50404E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38584-7A91-5239-152F-8AE33E82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948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D5315-99A8-4714-97A7-0318CEEF8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5D6C7-BE7C-48F1-A2C1-5FF71DF58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Epoxy is the glue that holds everything together</a:t>
            </a:r>
          </a:p>
          <a:p>
            <a:pPr lvl="1"/>
            <a:r>
              <a:rPr lang="en-US" dirty="0"/>
              <a:t>It also appears to be key in magnet training</a:t>
            </a:r>
          </a:p>
          <a:p>
            <a:pPr lvl="1"/>
            <a:endParaRPr lang="en-US" dirty="0"/>
          </a:p>
          <a:p>
            <a:r>
              <a:rPr lang="en-US" dirty="0"/>
              <a:t>FNAL, LBNL, and CTD are working to develop new insulation systems to allow for higher performance magnets</a:t>
            </a:r>
          </a:p>
          <a:p>
            <a:r>
              <a:rPr lang="en-US" dirty="0"/>
              <a:t>There are several knobs available:</a:t>
            </a:r>
          </a:p>
          <a:p>
            <a:pPr lvl="1"/>
            <a:r>
              <a:rPr lang="en-US" dirty="0"/>
              <a:t>Cp, CTE, Fracture toughness, bond strength, modulus, elongation, surface treatments, radiation stability,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These knobs change response to the disturbance spectrum as well as the disturbance spectrum itself, perhaps in difficult to correlate ways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C851A-FA95-49F0-A820-2A6AAFC9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5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C823455-14AF-42EE-A077-103251D9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3DB68-2469-478C-BDDF-16E90EA43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D492D-02E7-4544-BC57-C65B3A40B9A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2667000"/>
            <a:ext cx="10668000" cy="4051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Driving technical questions: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How do magnet materials directly affect magnet training and performance?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How can magnet materials be designed to facilitate improved magnet performance?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Can improved processes lead to more cost effective and robust magnet designs?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CAD39-965C-4327-B2BF-3B2EC12C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71" y="2088000"/>
            <a:ext cx="8314429" cy="632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A9D4D-A6D8-438B-BFCB-F4D6224E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49534"/>
            <a:ext cx="8382000" cy="431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FD5FDD-E68C-4ED6-BF91-5F9D9B731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444" y="1819234"/>
            <a:ext cx="8382000" cy="27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33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EA41-024F-D7CF-C999-C80AA15EF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Milestones: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9177B1C-BAEF-3DBF-28F2-007C41DC9C9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09600" y="1600200"/>
          <a:ext cx="10896600" cy="1706880"/>
        </p:xfrm>
        <a:graphic>
          <a:graphicData uri="http://schemas.openxmlformats.org/drawingml/2006/table">
            <a:tbl>
              <a:tblPr/>
              <a:tblGrid>
                <a:gridCol w="1073699">
                  <a:extLst>
                    <a:ext uri="{9D8B030D-6E8A-4147-A177-3AD203B41FA5}">
                      <a16:colId xmlns:a16="http://schemas.microsoft.com/office/drawing/2014/main" val="2755761344"/>
                    </a:ext>
                  </a:extLst>
                </a:gridCol>
                <a:gridCol w="5673198">
                  <a:extLst>
                    <a:ext uri="{9D8B030D-6E8A-4147-A177-3AD203B41FA5}">
                      <a16:colId xmlns:a16="http://schemas.microsoft.com/office/drawing/2014/main" val="279725121"/>
                    </a:ext>
                  </a:extLst>
                </a:gridCol>
                <a:gridCol w="863312">
                  <a:extLst>
                    <a:ext uri="{9D8B030D-6E8A-4147-A177-3AD203B41FA5}">
                      <a16:colId xmlns:a16="http://schemas.microsoft.com/office/drawing/2014/main" val="3486245376"/>
                    </a:ext>
                  </a:extLst>
                </a:gridCol>
                <a:gridCol w="863312">
                  <a:extLst>
                    <a:ext uri="{9D8B030D-6E8A-4147-A177-3AD203B41FA5}">
                      <a16:colId xmlns:a16="http://schemas.microsoft.com/office/drawing/2014/main" val="1579214205"/>
                    </a:ext>
                  </a:extLst>
                </a:gridCol>
                <a:gridCol w="972133">
                  <a:extLst>
                    <a:ext uri="{9D8B030D-6E8A-4147-A177-3AD203B41FA5}">
                      <a16:colId xmlns:a16="http://schemas.microsoft.com/office/drawing/2014/main" val="3957673521"/>
                    </a:ext>
                  </a:extLst>
                </a:gridCol>
                <a:gridCol w="1450946">
                  <a:extLst>
                    <a:ext uri="{9D8B030D-6E8A-4147-A177-3AD203B41FA5}">
                      <a16:colId xmlns:a16="http://schemas.microsoft.com/office/drawing/2014/main" val="4110054137"/>
                    </a:ext>
                  </a:extLst>
                </a:gridCol>
              </a:tblGrid>
              <a:tr h="420794"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 b="1">
                          <a:effectLst/>
                        </a:rPr>
                        <a:t>AIIIc-M1</a:t>
                      </a:r>
                    </a:p>
                  </a:txBody>
                  <a:tcPr marL="21916" marR="2191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 dirty="0">
                          <a:effectLst/>
                        </a:rPr>
                        <a:t>Demonstration of High Viscosity (Thermoplastic) Resin Systems for Superconducting Magnets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Jun-21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Deferred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Jun-24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S. Krave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148698"/>
                  </a:ext>
                </a:extLst>
              </a:tr>
              <a:tr h="210397"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AIIIc -M2</a:t>
                      </a:r>
                    </a:p>
                  </a:txBody>
                  <a:tcPr marL="21916" marR="2191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Down-selection and Fabrication of CCT based on the above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Nov-21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Obsolete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400">
                        <a:effectLst/>
                      </a:endParaRP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S. Krave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072563"/>
                  </a:ext>
                </a:extLst>
              </a:tr>
              <a:tr h="210397"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AIIIc -M3</a:t>
                      </a:r>
                    </a:p>
                  </a:txBody>
                  <a:tcPr marL="21916" marR="2191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Evaluation of surface treatments and interface modification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Dec-21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In Progress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Jun-23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 dirty="0">
                          <a:effectLst/>
                        </a:rPr>
                        <a:t>S. Krave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99441"/>
                  </a:ext>
                </a:extLst>
              </a:tr>
              <a:tr h="420794"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AIIIc -M3b</a:t>
                      </a:r>
                    </a:p>
                  </a:txBody>
                  <a:tcPr marL="21916" marR="2191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Measurement of interlaminar Fracture toughness of Nb3Sn cable stacks and sensistivity to surface treatments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400">
                        <a:effectLst/>
                      </a:endParaRP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400">
                        <a:effectLst/>
                      </a:endParaRP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400">
                        <a:effectLst/>
                      </a:endParaRP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400">
                        <a:effectLst/>
                      </a:endParaRP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68194"/>
                  </a:ext>
                </a:extLst>
              </a:tr>
              <a:tr h="210397"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AIIIc -M4</a:t>
                      </a:r>
                    </a:p>
                  </a:txBody>
                  <a:tcPr marL="21916" marR="2191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 dirty="0">
                          <a:effectLst/>
                        </a:rPr>
                        <a:t>Characterization of epoxy resin under gamma irradiation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400">
                        <a:effectLst/>
                      </a:endParaRP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400">
                        <a:effectLst/>
                      </a:endParaRP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400">
                        <a:effectLst/>
                      </a:endParaRP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>
                          <a:effectLst/>
                        </a:rPr>
                        <a:t>T. Shen/ C. Reis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558789"/>
                  </a:ext>
                </a:extLst>
              </a:tr>
              <a:tr h="210397"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 b="1">
                          <a:effectLst/>
                        </a:rPr>
                        <a:t>AIIIc -M5</a:t>
                      </a:r>
                    </a:p>
                  </a:txBody>
                  <a:tcPr marL="21916" marR="2191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 dirty="0">
                          <a:effectLst/>
                        </a:rPr>
                        <a:t>Evaluation of High Temperature compatible Mold Releases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400">
                        <a:effectLst/>
                      </a:endParaRP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400">
                        <a:effectLst/>
                      </a:endParaRP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1400">
                        <a:effectLst/>
                      </a:endParaRP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1400" dirty="0">
                          <a:effectLst/>
                        </a:rPr>
                        <a:t>S. Krave</a:t>
                      </a:r>
                    </a:p>
                  </a:txBody>
                  <a:tcPr marL="21916" marR="21916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474918"/>
                  </a:ext>
                </a:extLst>
              </a:tr>
            </a:tbl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C8A6A2C-F629-964A-EFBD-21D1A5743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3429000"/>
            <a:ext cx="10896600" cy="193516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Thermoplastics are a bit difficult and we don’t readily have resources to investigate</a:t>
            </a:r>
          </a:p>
          <a:p>
            <a:pPr lvl="1"/>
            <a:r>
              <a:rPr lang="en-US" dirty="0"/>
              <a:t>Attempting to outsource</a:t>
            </a:r>
          </a:p>
          <a:p>
            <a:r>
              <a:rPr lang="en-US" dirty="0"/>
              <a:t>Generic washing of cable has not been very promising, but we have some nice, more complicated options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2A8A7-1103-225A-51E4-2191FC96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3CBCD4-BD7F-3B26-7747-67E57302D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681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 and goals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E14C1-B06F-4E72-9A6C-B1C4D22FF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821718"/>
              </p:ext>
            </p:extLst>
          </p:nvPr>
        </p:nvGraphicFramePr>
        <p:xfrm>
          <a:off x="304800" y="1295400"/>
          <a:ext cx="8196712" cy="48472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4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2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68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Tasks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Rationales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FY20 Q1/Q2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FY20</a:t>
                      </a:r>
                      <a:r>
                        <a:rPr lang="en-US" sz="1600" b="1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Q3/Q4</a:t>
                      </a:r>
                      <a:endParaRPr lang="en-US" sz="1600" b="1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FY21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FY22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</a:t>
                      </a:r>
                      <a:r>
                        <a:rPr lang="en-US" sz="1200" b="1" baseline="0" dirty="0"/>
                        <a:t> Thermoplastics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sz="1200" b="1" dirty="0"/>
                        <a:t>Pros: High toughness and high</a:t>
                      </a:r>
                      <a:r>
                        <a:rPr lang="en-US" sz="1200" b="1" baseline="0" dirty="0"/>
                        <a:t> radiation toughness</a:t>
                      </a: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sz="1200" b="1" baseline="0" dirty="0"/>
                        <a:t>Cons: (1) High viscosity and high processing temperature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Materials properties assessment: (1) CTE; (2) Shrinkage during cure.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Materials properties assessment: (3) Compression modulus and strength. (4) Shear strength.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rgbClr val="322CFF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Decision point: </a:t>
                      </a: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Testing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Thermoplastics on CCT Nb</a:t>
                      </a:r>
                      <a:r>
                        <a:rPr lang="en-US" sz="1200" b="1" i="0" u="none" strike="noStrike" cap="none" spc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3</a:t>
                      </a: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Sn subscale magnet (SM)?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rowSpan="4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2. High toughness</a:t>
                      </a:r>
                      <a:r>
                        <a:rPr lang="en-US" sz="1200" b="1" baseline="0" dirty="0"/>
                        <a:t> resins with CTD</a:t>
                      </a:r>
                      <a:endParaRPr lang="en-US" sz="1200" b="1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285750" indent="-285750" algn="ctr">
                        <a:buFont typeface="Arial" charset="0"/>
                        <a:buChar char="•"/>
                      </a:pPr>
                      <a:r>
                        <a:rPr lang="en-US" sz="1200" b="1" baseline="0" dirty="0"/>
                        <a:t>Investigate high toughness epoxy system besides NHMFL mix-61.</a:t>
                      </a:r>
                    </a:p>
                    <a:p>
                      <a:pPr marL="285750" indent="-285750" algn="ctr">
                        <a:buFont typeface="Arial" charset="0"/>
                        <a:buChar char="•"/>
                      </a:pPr>
                      <a:r>
                        <a:rPr lang="en-US" sz="1200" b="1" baseline="0" dirty="0"/>
                        <a:t>Support small business to develop and verify new products.</a:t>
                      </a:r>
                    </a:p>
                    <a:p>
                      <a:pPr marL="285750" marR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Supplement</a:t>
                      </a:r>
                      <a:r>
                        <a:rPr lang="en-US" sz="1200" b="1" baseline="0" dirty="0"/>
                        <a:t> funding from SBIR.</a:t>
                      </a:r>
                    </a:p>
                    <a:p>
                      <a:pPr marL="285750" indent="-285750" algn="ctr">
                        <a:buFont typeface="Arial" charset="0"/>
                        <a:buChar char="•"/>
                      </a:pPr>
                      <a:endParaRPr lang="en-US" sz="1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Engage CTD</a:t>
                      </a:r>
                      <a:r>
                        <a:rPr lang="en-US" sz="1200" b="1" baseline="0" dirty="0"/>
                        <a:t> materials testing</a:t>
                      </a:r>
                      <a:endParaRPr 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Franklin Gothic Book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rgbClr val="322CFF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Decision point: </a:t>
                      </a:r>
                      <a:r>
                        <a:rPr lang="en-US" sz="1200" b="1" dirty="0"/>
                        <a:t>Down selections and testing the</a:t>
                      </a:r>
                      <a:r>
                        <a:rPr lang="en-US" sz="1200" b="1" baseline="0" dirty="0"/>
                        <a:t> best formulation on large size magnets.</a:t>
                      </a:r>
                    </a:p>
                    <a:p>
                      <a:pPr algn="ctr"/>
                      <a:endParaRPr lang="en-US" sz="1200" b="1" baseline="0" dirty="0"/>
                    </a:p>
                    <a:p>
                      <a:pPr algn="ctr"/>
                      <a:r>
                        <a:rPr lang="en-US" sz="1200" b="1" baseline="0" dirty="0"/>
                        <a:t>Radiation tests.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Cable and CCT mandrel fabrications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Testing CTD701x (not an epoxy) on CCT Nb</a:t>
                      </a:r>
                      <a:r>
                        <a:rPr lang="en-US" sz="1200" b="1" i="0" u="none" strike="noStrike" cap="none" spc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3</a:t>
                      </a: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Sn 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34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Testing second formulation on CCT Nb</a:t>
                      </a:r>
                      <a:r>
                        <a:rPr lang="en-US" sz="1200" b="1" i="0" u="none" strike="noStrike" cap="none" spc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3</a:t>
                      </a: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Sn SM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Franklin Gothic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Testing third formulation on CCT Nb</a:t>
                      </a:r>
                      <a:r>
                        <a:rPr lang="en-US" sz="1200" b="1" i="0" u="none" strike="noStrike" cap="none" spc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3</a:t>
                      </a: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Sn SM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5DF2CEC-E92B-485F-9179-64F4AEB719B8}"/>
              </a:ext>
            </a:extLst>
          </p:cNvPr>
          <p:cNvSpPr txBox="1"/>
          <p:nvPr/>
        </p:nvSpPr>
        <p:spPr>
          <a:xfrm>
            <a:off x="8991600" y="19050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Still exciting but no hands or time to complete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55950-5C58-49CE-8F9C-97878D26F436}"/>
              </a:ext>
            </a:extLst>
          </p:cNvPr>
          <p:cNvSpPr txBox="1"/>
          <p:nvPr/>
        </p:nvSpPr>
        <p:spPr>
          <a:xfrm>
            <a:off x="8991600" y="4419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701X magnet was tested with Promising results</a:t>
            </a:r>
          </a:p>
        </p:txBody>
      </p:sp>
    </p:spTree>
    <p:extLst>
      <p:ext uri="{BB962C8B-B14F-4D97-AF65-F5344CB8AC3E}">
        <p14:creationId xmlns:p14="http://schemas.microsoft.com/office/powerpoint/2010/main" val="1834306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 and goals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35F69-EB19-45C9-B261-E09C47CD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932546"/>
              </p:ext>
            </p:extLst>
          </p:nvPr>
        </p:nvGraphicFramePr>
        <p:xfrm>
          <a:off x="152400" y="1219200"/>
          <a:ext cx="8561641" cy="4979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8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0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23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98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61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Tasks 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Rationales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FY20 Q1/Q2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FY20</a:t>
                      </a:r>
                      <a:r>
                        <a:rPr lang="en-US" sz="1600" b="1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Q3/Q4</a:t>
                      </a:r>
                      <a:endParaRPr lang="en-US" sz="1600" b="1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FY21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 spc="0" baseline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FY22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3. High specific heat, low CTE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en-US" sz="1200" b="1" dirty="0"/>
                        <a:t>Gd</a:t>
                      </a:r>
                      <a:r>
                        <a:rPr lang="en-US" sz="1200" b="1" baseline="-25000" dirty="0"/>
                        <a:t>2</a:t>
                      </a:r>
                      <a:r>
                        <a:rPr lang="en-US" sz="1200" b="1" dirty="0"/>
                        <a:t>O</a:t>
                      </a:r>
                      <a:r>
                        <a:rPr lang="en-US" sz="1200" b="1" baseline="-25000" dirty="0"/>
                        <a:t>3</a:t>
                      </a:r>
                      <a:r>
                        <a:rPr lang="en-US" sz="1200" b="1" dirty="0"/>
                        <a:t> nanoparticles</a:t>
                      </a:r>
                      <a:r>
                        <a:rPr lang="en-US" sz="1200" b="1" baseline="0" dirty="0"/>
                        <a:t> filled epoxy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charset="0"/>
                        <a:buChar char="•"/>
                      </a:pPr>
                      <a:r>
                        <a:rPr lang="en-US" sz="1200" b="1" dirty="0"/>
                        <a:t>Stress management for epoxy,</a:t>
                      </a:r>
                      <a:r>
                        <a:rPr lang="en-US" sz="1200" b="1" baseline="0" dirty="0"/>
                        <a:t> especially those neat resin areas between strands within Rutherford cables.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Ten turn</a:t>
                      </a:r>
                      <a:r>
                        <a:rPr lang="en-US" sz="1200" b="1" baseline="0" dirty="0"/>
                        <a:t> 3D-printed CCT mandrel potting tests.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rgbClr val="322CFF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Decision point: </a:t>
                      </a: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Testing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this approach on CCT Nb</a:t>
                      </a:r>
                      <a:r>
                        <a:rPr lang="en-US" sz="1200" b="1" i="0" u="none" strike="noStrike" cap="none" spc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3</a:t>
                      </a: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Sn subscale magnet (SM)?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. Understand epoxy failure with advanced diagnostics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Understanding characteristic events, feeding into modeling and machine learning models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charset="0"/>
                        <a:buChar char="•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Four cable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 stack short beam shear.</a:t>
                      </a:r>
                    </a:p>
                    <a:p>
                      <a:pPr marL="171450" indent="-171450" algn="ctr">
                        <a:buFont typeface="Arial" charset="0"/>
                        <a:buChar char="•"/>
                      </a:pP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S-2/fiber epoxy short beam shear.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tx1"/>
                          </a:solidFill>
                        </a:rPr>
                        <a:t>S-2/fiber epoxy compression/shear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200" b="1" cap="none" spc="0" dirty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954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5. Improve epoxy resin and Nb</a:t>
                      </a:r>
                      <a:r>
                        <a:rPr lang="en-US" sz="1200" b="1" i="0" u="none" strike="noStrike" cap="none" spc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3</a:t>
                      </a: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Sn QA/QC  and processing controls 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Understand impacts such as temperature gradient,</a:t>
                      </a:r>
                      <a:r>
                        <a:rPr lang="en-US" sz="1200" b="1" baseline="0" dirty="0"/>
                        <a:t> shelf life, and moisture control </a:t>
                      </a:r>
                      <a:r>
                        <a:rPr lang="en-US" sz="1200" b="1" i="1" baseline="0" dirty="0"/>
                        <a:t>etc</a:t>
                      </a:r>
                      <a:r>
                        <a:rPr lang="en-US" sz="1200" b="1" baseline="0" dirty="0"/>
                        <a:t>. on properties of epoxy.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Effects of curing</a:t>
                      </a:r>
                      <a:r>
                        <a:rPr lang="en-US" sz="1200" b="1" baseline="0" dirty="0"/>
                        <a:t> temperature on compression properties and </a:t>
                      </a:r>
                      <a:r>
                        <a:rPr lang="en-US" sz="1200" b="1" i="1" baseline="0" dirty="0"/>
                        <a:t>T</a:t>
                      </a:r>
                      <a:r>
                        <a:rPr lang="en-US" sz="1200" b="1" baseline="-25000" dirty="0"/>
                        <a:t>g</a:t>
                      </a:r>
                      <a:r>
                        <a:rPr lang="en-US" sz="1200" b="1" baseline="0" dirty="0"/>
                        <a:t> </a:t>
                      </a:r>
                      <a:r>
                        <a:rPr lang="en-US" sz="1200" b="1" i="1" baseline="0" dirty="0"/>
                        <a:t>etc</a:t>
                      </a:r>
                      <a:r>
                        <a:rPr lang="en-US" sz="1200" b="1" baseline="0" dirty="0"/>
                        <a:t>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Effects of moisture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Franklin Gothic Book"/>
                        </a:rPr>
                        <a:t>Effects of shelf lives of epoxy components.</a:t>
                      </a:r>
                    </a:p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660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6. Nb</a:t>
                      </a:r>
                      <a:r>
                        <a:rPr lang="en-US" sz="1200" b="1" baseline="-25000" dirty="0"/>
                        <a:t>3</a:t>
                      </a:r>
                      <a:r>
                        <a:rPr lang="en-US" sz="1200" b="1" dirty="0"/>
                        <a:t>Sn Rutherford cable Insulation</a:t>
                      </a:r>
                      <a:r>
                        <a:rPr lang="en-US" sz="1200" b="1" baseline="0" dirty="0"/>
                        <a:t> materials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What are alternative</a:t>
                      </a:r>
                      <a:r>
                        <a:rPr lang="en-US" sz="1200" b="1" baseline="0" dirty="0"/>
                        <a:t> insulation systems and how will they affect quench training?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8802928-D1F9-4422-B67B-4DF767947CA5}"/>
              </a:ext>
            </a:extLst>
          </p:cNvPr>
          <p:cNvSpPr txBox="1"/>
          <p:nvPr/>
        </p:nvSpPr>
        <p:spPr>
          <a:xfrm>
            <a:off x="9296400" y="1834058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progress at LBNL, not enough resources to complete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A61E6-2AC3-48E4-865F-9F96AC183DDF}"/>
              </a:ext>
            </a:extLst>
          </p:cNvPr>
          <p:cNvSpPr txBox="1"/>
          <p:nvPr/>
        </p:nvSpPr>
        <p:spPr>
          <a:xfrm>
            <a:off x="9296400" y="416262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from AUP project, exciting info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DDD2D1-8585-4AFA-A2B8-9B90547DAD39}"/>
              </a:ext>
            </a:extLst>
          </p:cNvPr>
          <p:cNvCxnSpPr/>
          <p:nvPr/>
        </p:nvCxnSpPr>
        <p:spPr>
          <a:xfrm>
            <a:off x="76200" y="4419600"/>
            <a:ext cx="9220200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ABD3A6-66FA-4DA6-8193-3E4C18A70334}"/>
              </a:ext>
            </a:extLst>
          </p:cNvPr>
          <p:cNvCxnSpPr/>
          <p:nvPr/>
        </p:nvCxnSpPr>
        <p:spPr>
          <a:xfrm>
            <a:off x="76200" y="2286000"/>
            <a:ext cx="9220200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89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517CB4D-F5E2-5A64-F6DA-F1076B94F9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S. Krave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05CFB-FC18-E84B-6581-C6D00FD83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Work at FNAL</a:t>
            </a:r>
          </a:p>
        </p:txBody>
      </p:sp>
    </p:spTree>
    <p:extLst>
      <p:ext uri="{BB962C8B-B14F-4D97-AF65-F5344CB8AC3E}">
        <p14:creationId xmlns:p14="http://schemas.microsoft.com/office/powerpoint/2010/main" val="2804254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7173C-40EA-78FB-F5E0-E58E3A0C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Thermoplastics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30396-EA48-9CFE-0697-439400EC2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Interest to effort ratio is low, but concept is promising</a:t>
            </a:r>
          </a:p>
          <a:p>
            <a:r>
              <a:rPr lang="en-US" dirty="0"/>
              <a:t>A rather different/difficult process to get into (high capital costs) but should have (comparatively) low production costs (Scalable to large productions)</a:t>
            </a:r>
          </a:p>
          <a:p>
            <a:r>
              <a:rPr lang="en-US" dirty="0"/>
              <a:t>“Fast” WRT traditional epoxies once established</a:t>
            </a:r>
          </a:p>
          <a:p>
            <a:pPr lvl="1"/>
            <a:r>
              <a:rPr lang="en-US" dirty="0"/>
              <a:t>Tooling and process are major investment for coil size objects</a:t>
            </a:r>
          </a:p>
          <a:p>
            <a:r>
              <a:rPr lang="en-US" dirty="0"/>
              <a:t>Working to set up a partnership with Northern Illinois University to fabricate short Nb</a:t>
            </a:r>
            <a:r>
              <a:rPr lang="en-US" baseline="-25000" dirty="0"/>
              <a:t>3</a:t>
            </a:r>
            <a:r>
              <a:rPr lang="en-US" dirty="0"/>
              <a:t>Sn composite samples on an injection molding machine, possibly masters student thesis</a:t>
            </a:r>
          </a:p>
          <a:p>
            <a:pPr lvl="1"/>
            <a:r>
              <a:rPr lang="en-US" dirty="0"/>
              <a:t>NIU has a PEEK sample to test if their machine can process (~400° C), I’m willing to accept a “lesser” plastic such as PEI, PP, pr 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97D2B-C3F3-F6FA-CE23-BD4CC8753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EA5B63-9FDD-C04D-5B12-CD883A46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286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P_template.pptx" id="{96EB11EC-4848-4146-863E-4F32E6568D2C}" vid="{743B1CAF-C298-45C4-A0E3-80F7E987BC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MDP_wide_template</Template>
  <TotalTime>37434</TotalTime>
  <Words>2011</Words>
  <Application>Microsoft Office PowerPoint</Application>
  <PresentationFormat>Widescreen</PresentationFormat>
  <Paragraphs>257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Introduction and Milestones</vt:lpstr>
      <vt:lpstr>Goals of the working group</vt:lpstr>
      <vt:lpstr>Materials…</vt:lpstr>
      <vt:lpstr>PowerPoint Presentation</vt:lpstr>
      <vt:lpstr>Milestones:</vt:lpstr>
      <vt:lpstr>Tasks and goals</vt:lpstr>
      <vt:lpstr>Tasks and goals</vt:lpstr>
      <vt:lpstr>Work at FNAL</vt:lpstr>
      <vt:lpstr>Thermoplastics</vt:lpstr>
      <vt:lpstr>Interface Investigation</vt:lpstr>
      <vt:lpstr>1st Pass at washing cable before reaction</vt:lpstr>
      <vt:lpstr>More Samples, CTD SBIR</vt:lpstr>
      <vt:lpstr>Shear Strength and Energy Release</vt:lpstr>
      <vt:lpstr>PowerPoint Presentation</vt:lpstr>
      <vt:lpstr>Stack Conclusions and Discussion</vt:lpstr>
      <vt:lpstr>Samples in the queue</vt:lpstr>
      <vt:lpstr>Heat Cleaning of AGY 933 Glass Insulation</vt:lpstr>
      <vt:lpstr>Interlaminar Fracture Toughness Testing</vt:lpstr>
      <vt:lpstr>Measurements of Stacks with Fibers</vt:lpstr>
      <vt:lpstr>Fibers to investigate wedge transition and as realized material properties</vt:lpstr>
      <vt:lpstr>High Temperature mold releases</vt:lpstr>
      <vt:lpstr>Ongoing work On Epoxies and Interfaces</vt:lpstr>
      <vt:lpstr>Resources @ FNAL</vt:lpstr>
      <vt:lpstr>Potential topics for future investigation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Status</dc:title>
  <dc:creator>Steven T. Krave</dc:creator>
  <cp:lastModifiedBy>Steven T. Krave</cp:lastModifiedBy>
  <cp:revision>43</cp:revision>
  <dcterms:created xsi:type="dcterms:W3CDTF">2021-03-04T03:24:19Z</dcterms:created>
  <dcterms:modified xsi:type="dcterms:W3CDTF">2023-03-22T17:53:31Z</dcterms:modified>
</cp:coreProperties>
</file>