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30"/>
  </p:notesMasterIdLst>
  <p:handoutMasterIdLst>
    <p:handoutMasterId r:id="rId31"/>
  </p:handoutMasterIdLst>
  <p:sldIdLst>
    <p:sldId id="564" r:id="rId2"/>
    <p:sldId id="298" r:id="rId3"/>
    <p:sldId id="382" r:id="rId4"/>
    <p:sldId id="566" r:id="rId5"/>
    <p:sldId id="567" r:id="rId6"/>
    <p:sldId id="568" r:id="rId7"/>
    <p:sldId id="383" r:id="rId8"/>
    <p:sldId id="384" r:id="rId9"/>
    <p:sldId id="569" r:id="rId10"/>
    <p:sldId id="385" r:id="rId11"/>
    <p:sldId id="570" r:id="rId12"/>
    <p:sldId id="565" r:id="rId13"/>
    <p:sldId id="386" r:id="rId14"/>
    <p:sldId id="582" r:id="rId15"/>
    <p:sldId id="387" r:id="rId16"/>
    <p:sldId id="388" r:id="rId17"/>
    <p:sldId id="389" r:id="rId18"/>
    <p:sldId id="575" r:id="rId19"/>
    <p:sldId id="576" r:id="rId20"/>
    <p:sldId id="577" r:id="rId21"/>
    <p:sldId id="579" r:id="rId22"/>
    <p:sldId id="578" r:id="rId23"/>
    <p:sldId id="580" r:id="rId24"/>
    <p:sldId id="581" r:id="rId25"/>
    <p:sldId id="583" r:id="rId26"/>
    <p:sldId id="573" r:id="rId27"/>
    <p:sldId id="394" r:id="rId28"/>
    <p:sldId id="392" r:id="rId2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userDrawn="1">
          <p15:clr>
            <a:srgbClr val="A4A3A4"/>
          </p15:clr>
        </p15:guide>
        <p15:guide id="8" orient="horz" pos="4320" userDrawn="1">
          <p15:clr>
            <a:srgbClr val="A4A3A4"/>
          </p15:clr>
        </p15:guide>
        <p15:guide id="9" orient="horz" pos="21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FF"/>
    <a:srgbClr val="1F497D"/>
    <a:srgbClr val="12415D"/>
    <a:srgbClr val="FFD883"/>
    <a:srgbClr val="000000"/>
    <a:srgbClr val="83C583"/>
    <a:srgbClr val="00303C"/>
    <a:srgbClr val="357079"/>
    <a:srgbClr val="B300FF"/>
    <a:srgbClr val="00A5EB"/>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558"/>
    <p:restoredTop sz="96327"/>
  </p:normalViewPr>
  <p:slideViewPr>
    <p:cSldViewPr snapToGrid="0" snapToObjects="1" showGuides="1">
      <p:cViewPr varScale="1">
        <p:scale>
          <a:sx n="86" d="100"/>
          <a:sy n="86" d="100"/>
        </p:scale>
        <p:origin x="365" y="62"/>
      </p:cViewPr>
      <p:guideLst>
        <p:guide pos="3840"/>
        <p:guide orient="horz" pos="4320"/>
        <p:guide orient="horz" pos="216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D3D39A6-77E7-444E-A642-9A63D17658CA}" type="datetimeFigureOut">
              <a:rPr lang="en-US" smtClean="0"/>
              <a:t>3/22/2023</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E223C63-8C3D-434D-B393-CC73251942D8}" type="slidenum">
              <a:rPr lang="en-US" smtClean="0"/>
              <a:t>‹#›</a:t>
            </a:fld>
            <a:endParaRPr lang="en-US" dirty="0"/>
          </a:p>
        </p:txBody>
      </p:sp>
    </p:spTree>
    <p:extLst>
      <p:ext uri="{BB962C8B-B14F-4D97-AF65-F5344CB8AC3E}">
        <p14:creationId xmlns:p14="http://schemas.microsoft.com/office/powerpoint/2010/main" val="189261816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45E984D-96FD-2C4B-AC84-701CA62C147F}" type="datetimeFigureOut">
              <a:rPr lang="en-US" smtClean="0"/>
              <a:t>3/22/2023</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4FDD09A-A7EA-F240-8C4A-3FAABB2D807F}" type="slidenum">
              <a:rPr lang="en-US" smtClean="0"/>
              <a:t>‹#›</a:t>
            </a:fld>
            <a:endParaRPr lang="en-US" dirty="0"/>
          </a:p>
        </p:txBody>
      </p:sp>
    </p:spTree>
    <p:extLst>
      <p:ext uri="{BB962C8B-B14F-4D97-AF65-F5344CB8AC3E}">
        <p14:creationId xmlns:p14="http://schemas.microsoft.com/office/powerpoint/2010/main" val="3951113484"/>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8C10DA6-9909-7D4F-83A2-7593F71DDB5D}" type="slidenum">
              <a:rPr lang="en-US" smtClean="0"/>
              <a:pPr/>
              <a:t>1</a:t>
            </a:fld>
            <a:endParaRPr lang="en-US" dirty="0"/>
          </a:p>
        </p:txBody>
      </p:sp>
    </p:spTree>
    <p:extLst>
      <p:ext uri="{BB962C8B-B14F-4D97-AF65-F5344CB8AC3E}">
        <p14:creationId xmlns:p14="http://schemas.microsoft.com/office/powerpoint/2010/main" val="10135227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Color Backgrounds">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10309" y="1134598"/>
            <a:ext cx="10968914" cy="2422759"/>
          </a:xfrm>
        </p:spPr>
        <p:txBody>
          <a:bodyPr anchor="b" anchorCtr="0">
            <a:noAutofit/>
          </a:bodyPr>
          <a:lstStyle>
            <a:lvl1pPr algn="ctr">
              <a:defRPr sz="5400" b="1" i="0" baseline="0">
                <a:solidFill>
                  <a:schemeClr val="bg1"/>
                </a:solidFill>
                <a:latin typeface="Arial" panose="020B0604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610309" y="3886201"/>
            <a:ext cx="10968907" cy="1092083"/>
          </a:xfrm>
        </p:spPr>
        <p:txBody>
          <a:bodyPr>
            <a:noAutofit/>
          </a:bodyPr>
          <a:lstStyle>
            <a:lvl1pPr marL="0" indent="0" algn="ctr">
              <a:buNone/>
              <a:defRPr b="0" i="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grpSp>
        <p:nvGrpSpPr>
          <p:cNvPr id="8" name="Group 7"/>
          <p:cNvGrpSpPr/>
          <p:nvPr userDrawn="1"/>
        </p:nvGrpSpPr>
        <p:grpSpPr>
          <a:xfrm>
            <a:off x="-201766" y="-141165"/>
            <a:ext cx="12586564" cy="7136527"/>
            <a:chOff x="-151325" y="-141165"/>
            <a:chExt cx="9439923" cy="7136527"/>
          </a:xfrm>
        </p:grpSpPr>
        <p:grpSp>
          <p:nvGrpSpPr>
            <p:cNvPr id="9" name="Group 8"/>
            <p:cNvGrpSpPr/>
            <p:nvPr userDrawn="1"/>
          </p:nvGrpSpPr>
          <p:grpSpPr>
            <a:xfrm>
              <a:off x="457731" y="6873247"/>
              <a:ext cx="8226688" cy="122115"/>
              <a:chOff x="457731" y="6582508"/>
              <a:chExt cx="8226688" cy="486507"/>
            </a:xfrm>
          </p:grpSpPr>
          <p:cxnSp>
            <p:nvCxnSpPr>
              <p:cNvPr id="118" name="Straight Connector 117"/>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20" name="Group 119"/>
              <p:cNvGrpSpPr/>
              <p:nvPr userDrawn="1"/>
            </p:nvGrpSpPr>
            <p:grpSpPr>
              <a:xfrm>
                <a:off x="7986158" y="6582508"/>
                <a:ext cx="152400" cy="486507"/>
                <a:chOff x="7983415" y="6582508"/>
                <a:chExt cx="152400" cy="486507"/>
              </a:xfrm>
            </p:grpSpPr>
            <p:cxnSp>
              <p:nvCxnSpPr>
                <p:cNvPr id="151" name="Straight Connector 15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2" name="Straight Connector 15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1" name="Group 120"/>
              <p:cNvGrpSpPr/>
              <p:nvPr userDrawn="1"/>
            </p:nvGrpSpPr>
            <p:grpSpPr>
              <a:xfrm>
                <a:off x="7287901" y="6582508"/>
                <a:ext cx="152400" cy="486507"/>
                <a:chOff x="7983415" y="6582508"/>
                <a:chExt cx="152400" cy="486507"/>
              </a:xfrm>
            </p:grpSpPr>
            <p:cxnSp>
              <p:nvCxnSpPr>
                <p:cNvPr id="149" name="Straight Connector 14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0" name="Straight Connector 14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2" name="Group 121"/>
              <p:cNvGrpSpPr/>
              <p:nvPr userDrawn="1"/>
            </p:nvGrpSpPr>
            <p:grpSpPr>
              <a:xfrm>
                <a:off x="6589644" y="6582508"/>
                <a:ext cx="152400" cy="486507"/>
                <a:chOff x="7983415" y="6582508"/>
                <a:chExt cx="152400" cy="486507"/>
              </a:xfrm>
            </p:grpSpPr>
            <p:cxnSp>
              <p:nvCxnSpPr>
                <p:cNvPr id="147" name="Straight Connector 14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3" name="Group 122"/>
              <p:cNvGrpSpPr/>
              <p:nvPr userDrawn="1"/>
            </p:nvGrpSpPr>
            <p:grpSpPr>
              <a:xfrm>
                <a:off x="5891387" y="6582508"/>
                <a:ext cx="152400" cy="486507"/>
                <a:chOff x="7983415" y="6582508"/>
                <a:chExt cx="152400" cy="486507"/>
              </a:xfrm>
            </p:grpSpPr>
            <p:cxnSp>
              <p:nvCxnSpPr>
                <p:cNvPr id="145" name="Straight Connector 14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6" name="Straight Connector 14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4" name="Group 123"/>
              <p:cNvGrpSpPr/>
              <p:nvPr userDrawn="1"/>
            </p:nvGrpSpPr>
            <p:grpSpPr>
              <a:xfrm>
                <a:off x="5193130" y="6582508"/>
                <a:ext cx="152400" cy="486507"/>
                <a:chOff x="7983415" y="6582508"/>
                <a:chExt cx="152400" cy="486507"/>
              </a:xfrm>
            </p:grpSpPr>
            <p:cxnSp>
              <p:nvCxnSpPr>
                <p:cNvPr id="143" name="Straight Connector 14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4" name="Straight Connector 14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5" name="Group 124"/>
              <p:cNvGrpSpPr/>
              <p:nvPr userDrawn="1"/>
            </p:nvGrpSpPr>
            <p:grpSpPr>
              <a:xfrm>
                <a:off x="4494873" y="6582508"/>
                <a:ext cx="152400" cy="486507"/>
                <a:chOff x="7983415" y="6582508"/>
                <a:chExt cx="152400" cy="486507"/>
              </a:xfrm>
            </p:grpSpPr>
            <p:cxnSp>
              <p:nvCxnSpPr>
                <p:cNvPr id="141" name="Straight Connector 14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2" name="Straight Connector 14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6" name="Group 125"/>
              <p:cNvGrpSpPr/>
              <p:nvPr userDrawn="1"/>
            </p:nvGrpSpPr>
            <p:grpSpPr>
              <a:xfrm>
                <a:off x="3796616" y="6582508"/>
                <a:ext cx="152400" cy="486507"/>
                <a:chOff x="7983415" y="6582508"/>
                <a:chExt cx="152400" cy="486507"/>
              </a:xfrm>
            </p:grpSpPr>
            <p:cxnSp>
              <p:nvCxnSpPr>
                <p:cNvPr id="139" name="Straight Connector 13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0" name="Straight Connector 13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7" name="Group 126"/>
              <p:cNvGrpSpPr/>
              <p:nvPr userDrawn="1"/>
            </p:nvGrpSpPr>
            <p:grpSpPr>
              <a:xfrm>
                <a:off x="3098359" y="6582508"/>
                <a:ext cx="152400" cy="486507"/>
                <a:chOff x="7983415" y="6582508"/>
                <a:chExt cx="152400" cy="486507"/>
              </a:xfrm>
            </p:grpSpPr>
            <p:cxnSp>
              <p:nvCxnSpPr>
                <p:cNvPr id="137" name="Straight Connector 13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8" name="Group 127"/>
              <p:cNvGrpSpPr/>
              <p:nvPr userDrawn="1"/>
            </p:nvGrpSpPr>
            <p:grpSpPr>
              <a:xfrm>
                <a:off x="2400102" y="6582508"/>
                <a:ext cx="152400" cy="486507"/>
                <a:chOff x="7983415" y="6582508"/>
                <a:chExt cx="152400" cy="486507"/>
              </a:xfrm>
            </p:grpSpPr>
            <p:cxnSp>
              <p:nvCxnSpPr>
                <p:cNvPr id="135" name="Straight Connector 13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9" name="Group 128"/>
              <p:cNvGrpSpPr/>
              <p:nvPr userDrawn="1"/>
            </p:nvGrpSpPr>
            <p:grpSpPr>
              <a:xfrm>
                <a:off x="1701845" y="6582508"/>
                <a:ext cx="152400" cy="486507"/>
                <a:chOff x="7983415" y="6582508"/>
                <a:chExt cx="152400" cy="486507"/>
              </a:xfrm>
            </p:grpSpPr>
            <p:cxnSp>
              <p:nvCxnSpPr>
                <p:cNvPr id="133" name="Straight Connector 13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0" name="Group 129"/>
              <p:cNvGrpSpPr/>
              <p:nvPr userDrawn="1"/>
            </p:nvGrpSpPr>
            <p:grpSpPr>
              <a:xfrm>
                <a:off x="1003588" y="6582508"/>
                <a:ext cx="152400" cy="486507"/>
                <a:chOff x="7983415" y="6582508"/>
                <a:chExt cx="152400" cy="486507"/>
              </a:xfrm>
            </p:grpSpPr>
            <p:cxnSp>
              <p:nvCxnSpPr>
                <p:cNvPr id="131" name="Straight Connector 13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10" name="Group 9"/>
            <p:cNvGrpSpPr/>
            <p:nvPr userDrawn="1"/>
          </p:nvGrpSpPr>
          <p:grpSpPr>
            <a:xfrm>
              <a:off x="-151325" y="454007"/>
              <a:ext cx="122115" cy="5945205"/>
              <a:chOff x="-238875" y="454007"/>
              <a:chExt cx="122115" cy="5945205"/>
            </a:xfrm>
          </p:grpSpPr>
          <p:cxnSp>
            <p:nvCxnSpPr>
              <p:cNvPr id="83" name="Straight Connector 82"/>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84" name="Group 83"/>
              <p:cNvGrpSpPr/>
              <p:nvPr userDrawn="1"/>
            </p:nvGrpSpPr>
            <p:grpSpPr>
              <a:xfrm rot="5400000">
                <a:off x="-254017" y="5940709"/>
                <a:ext cx="152400" cy="122115"/>
                <a:chOff x="7983415" y="6582508"/>
                <a:chExt cx="152400" cy="486507"/>
              </a:xfrm>
            </p:grpSpPr>
            <p:cxnSp>
              <p:nvCxnSpPr>
                <p:cNvPr id="116" name="Straight Connector 11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5" name="Group 84"/>
              <p:cNvGrpSpPr/>
              <p:nvPr userDrawn="1"/>
            </p:nvGrpSpPr>
            <p:grpSpPr>
              <a:xfrm rot="5400000">
                <a:off x="-254017" y="5467067"/>
                <a:ext cx="152400" cy="122115"/>
                <a:chOff x="7983415" y="6582508"/>
                <a:chExt cx="152400" cy="486507"/>
              </a:xfrm>
            </p:grpSpPr>
            <p:cxnSp>
              <p:nvCxnSpPr>
                <p:cNvPr id="114" name="Straight Connector 11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6" name="Group 85"/>
              <p:cNvGrpSpPr/>
              <p:nvPr userDrawn="1"/>
            </p:nvGrpSpPr>
            <p:grpSpPr>
              <a:xfrm rot="5400000">
                <a:off x="-254017" y="4993425"/>
                <a:ext cx="152400" cy="122115"/>
                <a:chOff x="7983415" y="6582508"/>
                <a:chExt cx="152400" cy="486507"/>
              </a:xfrm>
            </p:grpSpPr>
            <p:cxnSp>
              <p:nvCxnSpPr>
                <p:cNvPr id="112" name="Straight Connector 11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7" name="Group 86"/>
              <p:cNvGrpSpPr/>
              <p:nvPr userDrawn="1"/>
            </p:nvGrpSpPr>
            <p:grpSpPr>
              <a:xfrm rot="5400000">
                <a:off x="-254017" y="4519783"/>
                <a:ext cx="152400" cy="122115"/>
                <a:chOff x="7983415" y="6582508"/>
                <a:chExt cx="152400" cy="486507"/>
              </a:xfrm>
            </p:grpSpPr>
            <p:cxnSp>
              <p:nvCxnSpPr>
                <p:cNvPr id="110" name="Straight Connector 10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8" name="Group 87"/>
              <p:cNvGrpSpPr/>
              <p:nvPr userDrawn="1"/>
            </p:nvGrpSpPr>
            <p:grpSpPr>
              <a:xfrm rot="5400000">
                <a:off x="-254017" y="4046141"/>
                <a:ext cx="152400" cy="122115"/>
                <a:chOff x="7983415" y="6582508"/>
                <a:chExt cx="152400" cy="486507"/>
              </a:xfrm>
            </p:grpSpPr>
            <p:cxnSp>
              <p:nvCxnSpPr>
                <p:cNvPr id="108" name="Straight Connector 10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9" name="Group 88"/>
              <p:cNvGrpSpPr/>
              <p:nvPr userDrawn="1"/>
            </p:nvGrpSpPr>
            <p:grpSpPr>
              <a:xfrm rot="5400000">
                <a:off x="-254017" y="3572499"/>
                <a:ext cx="152400" cy="122115"/>
                <a:chOff x="7983415" y="6582508"/>
                <a:chExt cx="152400" cy="486507"/>
              </a:xfrm>
            </p:grpSpPr>
            <p:cxnSp>
              <p:nvCxnSpPr>
                <p:cNvPr id="106" name="Straight Connector 10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0" name="Group 89"/>
              <p:cNvGrpSpPr/>
              <p:nvPr userDrawn="1"/>
            </p:nvGrpSpPr>
            <p:grpSpPr>
              <a:xfrm rot="5400000">
                <a:off x="-254017" y="3098857"/>
                <a:ext cx="152400" cy="122115"/>
                <a:chOff x="7983415" y="6582508"/>
                <a:chExt cx="152400" cy="486507"/>
              </a:xfrm>
            </p:grpSpPr>
            <p:cxnSp>
              <p:nvCxnSpPr>
                <p:cNvPr id="104" name="Straight Connector 10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1" name="Group 90"/>
              <p:cNvGrpSpPr/>
              <p:nvPr userDrawn="1"/>
            </p:nvGrpSpPr>
            <p:grpSpPr>
              <a:xfrm rot="5400000">
                <a:off x="-254017" y="2625215"/>
                <a:ext cx="152400" cy="122115"/>
                <a:chOff x="7983415" y="6582508"/>
                <a:chExt cx="152400" cy="486507"/>
              </a:xfrm>
            </p:grpSpPr>
            <p:cxnSp>
              <p:nvCxnSpPr>
                <p:cNvPr id="102" name="Straight Connector 10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2" name="Group 91"/>
              <p:cNvGrpSpPr/>
              <p:nvPr userDrawn="1"/>
            </p:nvGrpSpPr>
            <p:grpSpPr>
              <a:xfrm rot="5400000">
                <a:off x="-254017" y="2151573"/>
                <a:ext cx="152400" cy="122115"/>
                <a:chOff x="7983415" y="6582508"/>
                <a:chExt cx="152400" cy="486507"/>
              </a:xfrm>
            </p:grpSpPr>
            <p:cxnSp>
              <p:nvCxnSpPr>
                <p:cNvPr id="100" name="Straight Connector 9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3" name="Group 92"/>
              <p:cNvGrpSpPr/>
              <p:nvPr userDrawn="1"/>
            </p:nvGrpSpPr>
            <p:grpSpPr>
              <a:xfrm rot="5400000">
                <a:off x="-254017" y="1677931"/>
                <a:ext cx="152400" cy="122115"/>
                <a:chOff x="7983415" y="6582508"/>
                <a:chExt cx="152400" cy="486507"/>
              </a:xfrm>
            </p:grpSpPr>
            <p:cxnSp>
              <p:nvCxnSpPr>
                <p:cNvPr id="98" name="Straight Connector 9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4" name="Group 93"/>
              <p:cNvGrpSpPr/>
              <p:nvPr userDrawn="1"/>
            </p:nvGrpSpPr>
            <p:grpSpPr>
              <a:xfrm rot="5400000">
                <a:off x="-254017" y="997340"/>
                <a:ext cx="152400" cy="122115"/>
                <a:chOff x="7983415" y="6582508"/>
                <a:chExt cx="152400" cy="486507"/>
              </a:xfrm>
            </p:grpSpPr>
            <p:cxnSp>
              <p:nvCxnSpPr>
                <p:cNvPr id="96" name="Straight Connector 9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95" name="Straight Connector 94"/>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1" name="Group 10"/>
            <p:cNvGrpSpPr/>
            <p:nvPr userDrawn="1"/>
          </p:nvGrpSpPr>
          <p:grpSpPr>
            <a:xfrm>
              <a:off x="9166483" y="454007"/>
              <a:ext cx="122115" cy="5945205"/>
              <a:chOff x="-238875" y="454007"/>
              <a:chExt cx="122115" cy="5945205"/>
            </a:xfrm>
          </p:grpSpPr>
          <p:cxnSp>
            <p:nvCxnSpPr>
              <p:cNvPr id="48" name="Straight Connector 47"/>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49" name="Group 48"/>
              <p:cNvGrpSpPr/>
              <p:nvPr userDrawn="1"/>
            </p:nvGrpSpPr>
            <p:grpSpPr>
              <a:xfrm rot="5400000">
                <a:off x="-254017" y="5940709"/>
                <a:ext cx="152400" cy="122115"/>
                <a:chOff x="7983415" y="6582508"/>
                <a:chExt cx="152400" cy="486507"/>
              </a:xfrm>
            </p:grpSpPr>
            <p:cxnSp>
              <p:nvCxnSpPr>
                <p:cNvPr id="81" name="Straight Connector 8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0" name="Group 49"/>
              <p:cNvGrpSpPr/>
              <p:nvPr userDrawn="1"/>
            </p:nvGrpSpPr>
            <p:grpSpPr>
              <a:xfrm rot="5400000">
                <a:off x="-254017" y="5467067"/>
                <a:ext cx="152400" cy="122115"/>
                <a:chOff x="7983415" y="6582508"/>
                <a:chExt cx="152400" cy="486507"/>
              </a:xfrm>
            </p:grpSpPr>
            <p:cxnSp>
              <p:nvCxnSpPr>
                <p:cNvPr id="79" name="Straight Connector 7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1" name="Group 50"/>
              <p:cNvGrpSpPr/>
              <p:nvPr userDrawn="1"/>
            </p:nvGrpSpPr>
            <p:grpSpPr>
              <a:xfrm rot="5400000">
                <a:off x="-254017" y="4993425"/>
                <a:ext cx="152400" cy="122115"/>
                <a:chOff x="7983415" y="6582508"/>
                <a:chExt cx="152400" cy="486507"/>
              </a:xfrm>
            </p:grpSpPr>
            <p:cxnSp>
              <p:nvCxnSpPr>
                <p:cNvPr id="77" name="Straight Connector 7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2" name="Group 51"/>
              <p:cNvGrpSpPr/>
              <p:nvPr userDrawn="1"/>
            </p:nvGrpSpPr>
            <p:grpSpPr>
              <a:xfrm rot="5400000">
                <a:off x="-254017" y="4519783"/>
                <a:ext cx="152400" cy="122115"/>
                <a:chOff x="7983415" y="6582508"/>
                <a:chExt cx="152400" cy="486507"/>
              </a:xfrm>
            </p:grpSpPr>
            <p:cxnSp>
              <p:nvCxnSpPr>
                <p:cNvPr id="75" name="Straight Connector 7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3" name="Group 52"/>
              <p:cNvGrpSpPr/>
              <p:nvPr userDrawn="1"/>
            </p:nvGrpSpPr>
            <p:grpSpPr>
              <a:xfrm rot="5400000">
                <a:off x="-254017" y="4046141"/>
                <a:ext cx="152400" cy="122115"/>
                <a:chOff x="7983415" y="6582508"/>
                <a:chExt cx="152400" cy="486507"/>
              </a:xfrm>
            </p:grpSpPr>
            <p:cxnSp>
              <p:nvCxnSpPr>
                <p:cNvPr id="73" name="Straight Connector 7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4" name="Group 53"/>
              <p:cNvGrpSpPr/>
              <p:nvPr userDrawn="1"/>
            </p:nvGrpSpPr>
            <p:grpSpPr>
              <a:xfrm rot="5400000">
                <a:off x="-254017" y="3572499"/>
                <a:ext cx="152400" cy="122115"/>
                <a:chOff x="7983415" y="6582508"/>
                <a:chExt cx="152400" cy="486507"/>
              </a:xfrm>
            </p:grpSpPr>
            <p:cxnSp>
              <p:nvCxnSpPr>
                <p:cNvPr id="71" name="Straight Connector 7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5" name="Group 54"/>
              <p:cNvGrpSpPr/>
              <p:nvPr userDrawn="1"/>
            </p:nvGrpSpPr>
            <p:grpSpPr>
              <a:xfrm rot="5400000">
                <a:off x="-254017" y="3098857"/>
                <a:ext cx="152400" cy="122115"/>
                <a:chOff x="7983415" y="6582508"/>
                <a:chExt cx="152400" cy="486507"/>
              </a:xfrm>
            </p:grpSpPr>
            <p:cxnSp>
              <p:nvCxnSpPr>
                <p:cNvPr id="69" name="Straight Connector 6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6" name="Group 55"/>
              <p:cNvGrpSpPr/>
              <p:nvPr userDrawn="1"/>
            </p:nvGrpSpPr>
            <p:grpSpPr>
              <a:xfrm rot="5400000">
                <a:off x="-254017" y="2625215"/>
                <a:ext cx="152400" cy="122115"/>
                <a:chOff x="7983415" y="6582508"/>
                <a:chExt cx="152400" cy="486507"/>
              </a:xfrm>
            </p:grpSpPr>
            <p:cxnSp>
              <p:nvCxnSpPr>
                <p:cNvPr id="67" name="Straight Connector 6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7" name="Group 56"/>
              <p:cNvGrpSpPr/>
              <p:nvPr userDrawn="1"/>
            </p:nvGrpSpPr>
            <p:grpSpPr>
              <a:xfrm rot="5400000">
                <a:off x="-254017" y="2151573"/>
                <a:ext cx="152400" cy="122115"/>
                <a:chOff x="7983415" y="6582508"/>
                <a:chExt cx="152400" cy="486507"/>
              </a:xfrm>
            </p:grpSpPr>
            <p:cxnSp>
              <p:nvCxnSpPr>
                <p:cNvPr id="65" name="Straight Connector 6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8" name="Group 57"/>
              <p:cNvGrpSpPr/>
              <p:nvPr userDrawn="1"/>
            </p:nvGrpSpPr>
            <p:grpSpPr>
              <a:xfrm rot="5400000">
                <a:off x="-254017" y="1677931"/>
                <a:ext cx="152400" cy="122115"/>
                <a:chOff x="7983415" y="6582508"/>
                <a:chExt cx="152400" cy="486507"/>
              </a:xfrm>
            </p:grpSpPr>
            <p:cxnSp>
              <p:nvCxnSpPr>
                <p:cNvPr id="63" name="Straight Connector 6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9" name="Group 58"/>
              <p:cNvGrpSpPr/>
              <p:nvPr userDrawn="1"/>
            </p:nvGrpSpPr>
            <p:grpSpPr>
              <a:xfrm rot="5400000">
                <a:off x="-254017" y="997340"/>
                <a:ext cx="152400" cy="122115"/>
                <a:chOff x="7983415" y="6582508"/>
                <a:chExt cx="152400" cy="486507"/>
              </a:xfrm>
            </p:grpSpPr>
            <p:cxnSp>
              <p:nvCxnSpPr>
                <p:cNvPr id="61" name="Straight Connector 6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60" name="Straight Connector 59"/>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 name="Group 11"/>
            <p:cNvGrpSpPr/>
            <p:nvPr userDrawn="1"/>
          </p:nvGrpSpPr>
          <p:grpSpPr>
            <a:xfrm>
              <a:off x="457731" y="-141165"/>
              <a:ext cx="8226688" cy="122115"/>
              <a:chOff x="457731" y="6582508"/>
              <a:chExt cx="8226688" cy="486507"/>
            </a:xfrm>
          </p:grpSpPr>
          <p:cxnSp>
            <p:nvCxnSpPr>
              <p:cNvPr id="13" name="Straight Connector 12"/>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5" name="Group 14"/>
              <p:cNvGrpSpPr/>
              <p:nvPr userDrawn="1"/>
            </p:nvGrpSpPr>
            <p:grpSpPr>
              <a:xfrm>
                <a:off x="7986158" y="6582508"/>
                <a:ext cx="152400" cy="486507"/>
                <a:chOff x="7983415" y="6582508"/>
                <a:chExt cx="152400" cy="486507"/>
              </a:xfrm>
            </p:grpSpPr>
            <p:cxnSp>
              <p:nvCxnSpPr>
                <p:cNvPr id="46" name="Straight Connector 4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 name="Group 15"/>
              <p:cNvGrpSpPr/>
              <p:nvPr userDrawn="1"/>
            </p:nvGrpSpPr>
            <p:grpSpPr>
              <a:xfrm>
                <a:off x="7287901" y="6582508"/>
                <a:ext cx="152400" cy="486507"/>
                <a:chOff x="7983415" y="6582508"/>
                <a:chExt cx="152400" cy="486507"/>
              </a:xfrm>
            </p:grpSpPr>
            <p:cxnSp>
              <p:nvCxnSpPr>
                <p:cNvPr id="44" name="Straight Connector 4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 name="Group 16"/>
              <p:cNvGrpSpPr/>
              <p:nvPr userDrawn="1"/>
            </p:nvGrpSpPr>
            <p:grpSpPr>
              <a:xfrm>
                <a:off x="6589644" y="6582508"/>
                <a:ext cx="152400" cy="486507"/>
                <a:chOff x="7983415" y="6582508"/>
                <a:chExt cx="152400" cy="486507"/>
              </a:xfrm>
            </p:grpSpPr>
            <p:cxnSp>
              <p:nvCxnSpPr>
                <p:cNvPr id="42" name="Straight Connector 4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 name="Group 17"/>
              <p:cNvGrpSpPr/>
              <p:nvPr userDrawn="1"/>
            </p:nvGrpSpPr>
            <p:grpSpPr>
              <a:xfrm>
                <a:off x="5891387" y="6582508"/>
                <a:ext cx="152400" cy="486507"/>
                <a:chOff x="7983415" y="6582508"/>
                <a:chExt cx="152400" cy="486507"/>
              </a:xfrm>
            </p:grpSpPr>
            <p:cxnSp>
              <p:nvCxnSpPr>
                <p:cNvPr id="40" name="Straight Connector 3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9" name="Group 18"/>
              <p:cNvGrpSpPr/>
              <p:nvPr userDrawn="1"/>
            </p:nvGrpSpPr>
            <p:grpSpPr>
              <a:xfrm>
                <a:off x="5193130" y="6582508"/>
                <a:ext cx="152400" cy="486507"/>
                <a:chOff x="7983415" y="6582508"/>
                <a:chExt cx="152400" cy="486507"/>
              </a:xfrm>
            </p:grpSpPr>
            <p:cxnSp>
              <p:nvCxnSpPr>
                <p:cNvPr id="38" name="Straight Connector 3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 name="Group 19"/>
              <p:cNvGrpSpPr/>
              <p:nvPr userDrawn="1"/>
            </p:nvGrpSpPr>
            <p:grpSpPr>
              <a:xfrm>
                <a:off x="4494873" y="6582508"/>
                <a:ext cx="152400" cy="486507"/>
                <a:chOff x="7983415" y="6582508"/>
                <a:chExt cx="152400" cy="486507"/>
              </a:xfrm>
            </p:grpSpPr>
            <p:cxnSp>
              <p:nvCxnSpPr>
                <p:cNvPr id="36" name="Straight Connector 3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 name="Group 20"/>
              <p:cNvGrpSpPr/>
              <p:nvPr userDrawn="1"/>
            </p:nvGrpSpPr>
            <p:grpSpPr>
              <a:xfrm>
                <a:off x="3796616" y="6582508"/>
                <a:ext cx="152400" cy="486507"/>
                <a:chOff x="7983415" y="6582508"/>
                <a:chExt cx="152400" cy="486507"/>
              </a:xfrm>
            </p:grpSpPr>
            <p:cxnSp>
              <p:nvCxnSpPr>
                <p:cNvPr id="34" name="Straight Connector 3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2" name="Group 21"/>
              <p:cNvGrpSpPr/>
              <p:nvPr userDrawn="1"/>
            </p:nvGrpSpPr>
            <p:grpSpPr>
              <a:xfrm>
                <a:off x="3098359" y="6582508"/>
                <a:ext cx="152400" cy="486507"/>
                <a:chOff x="7983415" y="6582508"/>
                <a:chExt cx="152400" cy="486507"/>
              </a:xfrm>
            </p:grpSpPr>
            <p:cxnSp>
              <p:nvCxnSpPr>
                <p:cNvPr id="32" name="Straight Connector 3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 name="Group 22"/>
              <p:cNvGrpSpPr/>
              <p:nvPr userDrawn="1"/>
            </p:nvGrpSpPr>
            <p:grpSpPr>
              <a:xfrm>
                <a:off x="2400102" y="6582508"/>
                <a:ext cx="152400" cy="486507"/>
                <a:chOff x="7983415" y="6582508"/>
                <a:chExt cx="152400" cy="486507"/>
              </a:xfrm>
            </p:grpSpPr>
            <p:cxnSp>
              <p:nvCxnSpPr>
                <p:cNvPr id="30" name="Straight Connector 2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 name="Group 23"/>
              <p:cNvGrpSpPr/>
              <p:nvPr userDrawn="1"/>
            </p:nvGrpSpPr>
            <p:grpSpPr>
              <a:xfrm>
                <a:off x="1701845" y="6582508"/>
                <a:ext cx="152400" cy="486507"/>
                <a:chOff x="7983415" y="6582508"/>
                <a:chExt cx="152400" cy="486507"/>
              </a:xfrm>
            </p:grpSpPr>
            <p:cxnSp>
              <p:nvCxnSpPr>
                <p:cNvPr id="28" name="Straight Connector 2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 name="Group 24"/>
              <p:cNvGrpSpPr/>
              <p:nvPr userDrawn="1"/>
            </p:nvGrpSpPr>
            <p:grpSpPr>
              <a:xfrm>
                <a:off x="1003588" y="6582508"/>
                <a:ext cx="152400" cy="486507"/>
                <a:chOff x="7983415" y="6582508"/>
                <a:chExt cx="152400" cy="486507"/>
              </a:xfrm>
            </p:grpSpPr>
            <p:cxnSp>
              <p:nvCxnSpPr>
                <p:cNvPr id="26" name="Straight Connector 2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sp>
        <p:nvSpPr>
          <p:cNvPr id="154" name="Text Placeholder 153"/>
          <p:cNvSpPr>
            <a:spLocks noGrp="1"/>
          </p:cNvSpPr>
          <p:nvPr>
            <p:ph type="body" sz="quarter" idx="13"/>
          </p:nvPr>
        </p:nvSpPr>
        <p:spPr>
          <a:xfrm>
            <a:off x="610309" y="5327650"/>
            <a:ext cx="10968907" cy="520700"/>
          </a:xfrm>
        </p:spPr>
        <p:txBody>
          <a:bodyPr>
            <a:noAutofit/>
          </a:bodyPr>
          <a:lstStyle>
            <a:lvl1pPr marL="0" indent="0" algn="ctr">
              <a:buNone/>
              <a:defRPr sz="1200" b="1" baseline="0">
                <a:solidFill>
                  <a:schemeClr val="bg1"/>
                </a:solidFill>
              </a:defRPr>
            </a:lvl1pPr>
          </a:lstStyle>
          <a:p>
            <a:pPr lvl="0"/>
            <a:r>
              <a:rPr lang="en-US"/>
              <a:t>Click to edit Master text styles</a:t>
            </a:r>
          </a:p>
        </p:txBody>
      </p:sp>
      <p:pic>
        <p:nvPicPr>
          <p:cNvPr id="153" name="Picture 152" descr="DOE_Office_Science_white.png">
            <a:extLst>
              <a:ext uri="{FF2B5EF4-FFF2-40B4-BE49-F238E27FC236}">
                <a16:creationId xmlns:a16="http://schemas.microsoft.com/office/drawing/2014/main" id="{4327B12B-9E2F-EA47-9B79-D54BD52AFA1D}"/>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0043692" y="406400"/>
            <a:ext cx="1769532" cy="588347"/>
          </a:xfrm>
          <a:prstGeom prst="rect">
            <a:avLst/>
          </a:prstGeom>
        </p:spPr>
      </p:pic>
      <p:pic>
        <p:nvPicPr>
          <p:cNvPr id="155" name="Picture 154" descr="A close up of a sign&#10;&#10;Description automatically generated">
            <a:extLst>
              <a:ext uri="{FF2B5EF4-FFF2-40B4-BE49-F238E27FC236}">
                <a16:creationId xmlns:a16="http://schemas.microsoft.com/office/drawing/2014/main" id="{9C7CFF29-BDD8-8C48-BBAA-96D01327FD64}"/>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569360" y="406400"/>
            <a:ext cx="3200400" cy="817306"/>
          </a:xfrm>
          <a:prstGeom prst="rect">
            <a:avLst/>
          </a:prstGeom>
        </p:spPr>
      </p:pic>
    </p:spTree>
    <p:extLst>
      <p:ext uri="{BB962C8B-B14F-4D97-AF65-F5344CB8AC3E}">
        <p14:creationId xmlns:p14="http://schemas.microsoft.com/office/powerpoint/2010/main" val="31028761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76072" y="1816102"/>
            <a:ext cx="3520837" cy="4261104"/>
          </a:xfrm>
        </p:spPr>
        <p:txBody>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51" name="Content Placeholder 2"/>
          <p:cNvSpPr>
            <a:spLocks noGrp="1"/>
          </p:cNvSpPr>
          <p:nvPr>
            <p:ph idx="11"/>
          </p:nvPr>
        </p:nvSpPr>
        <p:spPr>
          <a:xfrm>
            <a:off x="4329867" y="1816102"/>
            <a:ext cx="3520837" cy="4261866"/>
          </a:xfrm>
        </p:spPr>
        <p:txBody>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53" name="Content Placeholder 2"/>
          <p:cNvSpPr>
            <a:spLocks noGrp="1"/>
          </p:cNvSpPr>
          <p:nvPr>
            <p:ph idx="12"/>
          </p:nvPr>
        </p:nvSpPr>
        <p:spPr>
          <a:xfrm>
            <a:off x="8058383" y="1816102"/>
            <a:ext cx="3520837" cy="4261866"/>
          </a:xfrm>
        </p:spPr>
        <p:txBody>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276" name="Straight Connector 275"/>
          <p:cNvCxnSpPr/>
          <p:nvPr userDrawn="1"/>
        </p:nvCxnSpPr>
        <p:spPr>
          <a:xfrm>
            <a:off x="610308"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7" name="Straight Connector 276"/>
          <p:cNvCxnSpPr/>
          <p:nvPr userDrawn="1"/>
        </p:nvCxnSpPr>
        <p:spPr>
          <a:xfrm>
            <a:off x="11579225"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78" name="Group 277"/>
          <p:cNvGrpSpPr/>
          <p:nvPr userDrawn="1"/>
        </p:nvGrpSpPr>
        <p:grpSpPr>
          <a:xfrm>
            <a:off x="10648211" y="6873248"/>
            <a:ext cx="203200" cy="122115"/>
            <a:chOff x="7983415" y="6582508"/>
            <a:chExt cx="152400" cy="486507"/>
          </a:xfrm>
        </p:grpSpPr>
        <p:cxnSp>
          <p:nvCxnSpPr>
            <p:cNvPr id="309" name="Straight Connector 30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10" name="Straight Connector 30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9" name="Group 278"/>
          <p:cNvGrpSpPr/>
          <p:nvPr userDrawn="1"/>
        </p:nvGrpSpPr>
        <p:grpSpPr>
          <a:xfrm>
            <a:off x="9717201" y="6873248"/>
            <a:ext cx="203200" cy="122115"/>
            <a:chOff x="7983415" y="6582508"/>
            <a:chExt cx="152400" cy="486507"/>
          </a:xfrm>
        </p:grpSpPr>
        <p:cxnSp>
          <p:nvCxnSpPr>
            <p:cNvPr id="307" name="Straight Connector 30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8" name="Straight Connector 30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0" name="Group 279"/>
          <p:cNvGrpSpPr/>
          <p:nvPr userDrawn="1"/>
        </p:nvGrpSpPr>
        <p:grpSpPr>
          <a:xfrm>
            <a:off x="8786192" y="6873248"/>
            <a:ext cx="203200" cy="122115"/>
            <a:chOff x="7983415" y="6582508"/>
            <a:chExt cx="152400" cy="486507"/>
          </a:xfrm>
        </p:grpSpPr>
        <p:cxnSp>
          <p:nvCxnSpPr>
            <p:cNvPr id="305" name="Straight Connector 30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6" name="Straight Connector 30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1" name="Group 280"/>
          <p:cNvGrpSpPr/>
          <p:nvPr userDrawn="1"/>
        </p:nvGrpSpPr>
        <p:grpSpPr>
          <a:xfrm>
            <a:off x="7855183" y="6873248"/>
            <a:ext cx="203200" cy="122115"/>
            <a:chOff x="7983415" y="6582508"/>
            <a:chExt cx="152400" cy="486507"/>
          </a:xfrm>
        </p:grpSpPr>
        <p:cxnSp>
          <p:nvCxnSpPr>
            <p:cNvPr id="303" name="Straight Connector 30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4" name="Straight Connector 30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2" name="Group 281"/>
          <p:cNvGrpSpPr/>
          <p:nvPr userDrawn="1"/>
        </p:nvGrpSpPr>
        <p:grpSpPr>
          <a:xfrm>
            <a:off x="6924173" y="6873248"/>
            <a:ext cx="203200" cy="122115"/>
            <a:chOff x="7983415" y="6582508"/>
            <a:chExt cx="152400" cy="486507"/>
          </a:xfrm>
        </p:grpSpPr>
        <p:cxnSp>
          <p:nvCxnSpPr>
            <p:cNvPr id="301" name="Straight Connector 30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2" name="Straight Connector 30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3" name="Group 282"/>
          <p:cNvGrpSpPr/>
          <p:nvPr userDrawn="1"/>
        </p:nvGrpSpPr>
        <p:grpSpPr>
          <a:xfrm>
            <a:off x="5993164" y="6873248"/>
            <a:ext cx="203200" cy="122115"/>
            <a:chOff x="7983415" y="6582508"/>
            <a:chExt cx="152400" cy="486507"/>
          </a:xfrm>
        </p:grpSpPr>
        <p:cxnSp>
          <p:nvCxnSpPr>
            <p:cNvPr id="299" name="Straight Connector 29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0" name="Straight Connector 29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4" name="Group 283"/>
          <p:cNvGrpSpPr/>
          <p:nvPr userDrawn="1"/>
        </p:nvGrpSpPr>
        <p:grpSpPr>
          <a:xfrm>
            <a:off x="5062155" y="6873248"/>
            <a:ext cx="203200" cy="122115"/>
            <a:chOff x="7983415" y="6582508"/>
            <a:chExt cx="152400" cy="486507"/>
          </a:xfrm>
        </p:grpSpPr>
        <p:cxnSp>
          <p:nvCxnSpPr>
            <p:cNvPr id="297" name="Straight Connector 29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8" name="Straight Connector 29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5" name="Group 284"/>
          <p:cNvGrpSpPr/>
          <p:nvPr userDrawn="1"/>
        </p:nvGrpSpPr>
        <p:grpSpPr>
          <a:xfrm>
            <a:off x="4131145" y="6873248"/>
            <a:ext cx="203200" cy="122115"/>
            <a:chOff x="7983415" y="6582508"/>
            <a:chExt cx="152400" cy="486507"/>
          </a:xfrm>
        </p:grpSpPr>
        <p:cxnSp>
          <p:nvCxnSpPr>
            <p:cNvPr id="295" name="Straight Connector 29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6" name="Straight Connector 29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6" name="Group 285"/>
          <p:cNvGrpSpPr/>
          <p:nvPr userDrawn="1"/>
        </p:nvGrpSpPr>
        <p:grpSpPr>
          <a:xfrm>
            <a:off x="3200136" y="6873248"/>
            <a:ext cx="203200" cy="122115"/>
            <a:chOff x="7983415" y="6582508"/>
            <a:chExt cx="152400" cy="486507"/>
          </a:xfrm>
        </p:grpSpPr>
        <p:cxnSp>
          <p:nvCxnSpPr>
            <p:cNvPr id="293" name="Straight Connector 29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4" name="Straight Connector 29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7" name="Group 286"/>
          <p:cNvGrpSpPr/>
          <p:nvPr userDrawn="1"/>
        </p:nvGrpSpPr>
        <p:grpSpPr>
          <a:xfrm>
            <a:off x="2269127" y="6873248"/>
            <a:ext cx="203200" cy="122115"/>
            <a:chOff x="7983415" y="6582508"/>
            <a:chExt cx="152400" cy="486507"/>
          </a:xfrm>
        </p:grpSpPr>
        <p:cxnSp>
          <p:nvCxnSpPr>
            <p:cNvPr id="291" name="Straight Connector 29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2" name="Straight Connector 29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8" name="Group 287"/>
          <p:cNvGrpSpPr/>
          <p:nvPr userDrawn="1"/>
        </p:nvGrpSpPr>
        <p:grpSpPr>
          <a:xfrm>
            <a:off x="1338117" y="6873248"/>
            <a:ext cx="203200" cy="122115"/>
            <a:chOff x="7983415" y="6582508"/>
            <a:chExt cx="152400" cy="486507"/>
          </a:xfrm>
        </p:grpSpPr>
        <p:cxnSp>
          <p:nvCxnSpPr>
            <p:cNvPr id="289" name="Straight Connector 28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0" name="Straight Connector 28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241" name="Straight Connector 240"/>
          <p:cNvCxnSpPr/>
          <p:nvPr userDrawn="1"/>
        </p:nvCxnSpPr>
        <p:spPr>
          <a:xfrm rot="5400000">
            <a:off x="-120356" y="372597"/>
            <a:ext cx="0" cy="16282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42" name="Group 241"/>
          <p:cNvGrpSpPr/>
          <p:nvPr userDrawn="1"/>
        </p:nvGrpSpPr>
        <p:grpSpPr>
          <a:xfrm rot="5400000">
            <a:off x="-196556" y="5920357"/>
            <a:ext cx="152400" cy="162820"/>
            <a:chOff x="7983415" y="6582508"/>
            <a:chExt cx="152400" cy="486507"/>
          </a:xfrm>
        </p:grpSpPr>
        <p:cxnSp>
          <p:nvCxnSpPr>
            <p:cNvPr id="274" name="Straight Connector 27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5" name="Straight Connector 27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3" name="Group 242"/>
          <p:cNvGrpSpPr/>
          <p:nvPr userDrawn="1"/>
        </p:nvGrpSpPr>
        <p:grpSpPr>
          <a:xfrm rot="5400000">
            <a:off x="-196556" y="5446715"/>
            <a:ext cx="152400" cy="162820"/>
            <a:chOff x="7983415" y="6582508"/>
            <a:chExt cx="152400" cy="486507"/>
          </a:xfrm>
        </p:grpSpPr>
        <p:cxnSp>
          <p:nvCxnSpPr>
            <p:cNvPr id="272" name="Straight Connector 27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3" name="Straight Connector 27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4" name="Group 243"/>
          <p:cNvGrpSpPr/>
          <p:nvPr userDrawn="1"/>
        </p:nvGrpSpPr>
        <p:grpSpPr>
          <a:xfrm rot="5400000">
            <a:off x="-196556" y="4973073"/>
            <a:ext cx="152400" cy="162820"/>
            <a:chOff x="7983415" y="6582508"/>
            <a:chExt cx="152400" cy="486507"/>
          </a:xfrm>
        </p:grpSpPr>
        <p:cxnSp>
          <p:nvCxnSpPr>
            <p:cNvPr id="270" name="Straight Connector 26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1" name="Straight Connector 27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5" name="Group 244"/>
          <p:cNvGrpSpPr/>
          <p:nvPr userDrawn="1"/>
        </p:nvGrpSpPr>
        <p:grpSpPr>
          <a:xfrm rot="5400000">
            <a:off x="-196556" y="4499431"/>
            <a:ext cx="152400" cy="162820"/>
            <a:chOff x="7983415" y="6582508"/>
            <a:chExt cx="152400" cy="486507"/>
          </a:xfrm>
        </p:grpSpPr>
        <p:cxnSp>
          <p:nvCxnSpPr>
            <p:cNvPr id="268" name="Straight Connector 26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9" name="Straight Connector 26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6" name="Group 245"/>
          <p:cNvGrpSpPr/>
          <p:nvPr userDrawn="1"/>
        </p:nvGrpSpPr>
        <p:grpSpPr>
          <a:xfrm rot="5400000">
            <a:off x="-196556" y="4025789"/>
            <a:ext cx="152400" cy="162820"/>
            <a:chOff x="7983415" y="6582508"/>
            <a:chExt cx="152400" cy="486507"/>
          </a:xfrm>
        </p:grpSpPr>
        <p:cxnSp>
          <p:nvCxnSpPr>
            <p:cNvPr id="266" name="Straight Connector 26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7" name="Straight Connector 26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7" name="Group 246"/>
          <p:cNvGrpSpPr/>
          <p:nvPr userDrawn="1"/>
        </p:nvGrpSpPr>
        <p:grpSpPr>
          <a:xfrm rot="5400000">
            <a:off x="-196556" y="3552147"/>
            <a:ext cx="152400" cy="162820"/>
            <a:chOff x="7983415" y="6582508"/>
            <a:chExt cx="152400" cy="486507"/>
          </a:xfrm>
        </p:grpSpPr>
        <p:cxnSp>
          <p:nvCxnSpPr>
            <p:cNvPr id="264" name="Straight Connector 26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5" name="Straight Connector 26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8" name="Group 247"/>
          <p:cNvGrpSpPr/>
          <p:nvPr userDrawn="1"/>
        </p:nvGrpSpPr>
        <p:grpSpPr>
          <a:xfrm rot="5400000">
            <a:off x="-196556" y="3078505"/>
            <a:ext cx="152400" cy="162820"/>
            <a:chOff x="7983415" y="6582508"/>
            <a:chExt cx="152400" cy="486507"/>
          </a:xfrm>
        </p:grpSpPr>
        <p:cxnSp>
          <p:nvCxnSpPr>
            <p:cNvPr id="262" name="Straight Connector 26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3" name="Straight Connector 26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9" name="Group 248"/>
          <p:cNvGrpSpPr/>
          <p:nvPr userDrawn="1"/>
        </p:nvGrpSpPr>
        <p:grpSpPr>
          <a:xfrm rot="5400000">
            <a:off x="-196556" y="2604863"/>
            <a:ext cx="152400" cy="162820"/>
            <a:chOff x="7983415" y="6582508"/>
            <a:chExt cx="152400" cy="486507"/>
          </a:xfrm>
        </p:grpSpPr>
        <p:cxnSp>
          <p:nvCxnSpPr>
            <p:cNvPr id="260" name="Straight Connector 25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1" name="Straight Connector 26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0" name="Group 249"/>
          <p:cNvGrpSpPr/>
          <p:nvPr userDrawn="1"/>
        </p:nvGrpSpPr>
        <p:grpSpPr>
          <a:xfrm rot="5400000">
            <a:off x="-196556" y="2131221"/>
            <a:ext cx="152400" cy="162820"/>
            <a:chOff x="7983415" y="6582508"/>
            <a:chExt cx="152400" cy="486507"/>
          </a:xfrm>
        </p:grpSpPr>
        <p:cxnSp>
          <p:nvCxnSpPr>
            <p:cNvPr id="258" name="Straight Connector 25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9" name="Straight Connector 25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1" name="Group 250"/>
          <p:cNvGrpSpPr/>
          <p:nvPr userDrawn="1"/>
        </p:nvGrpSpPr>
        <p:grpSpPr>
          <a:xfrm rot="5400000">
            <a:off x="-196556" y="1657579"/>
            <a:ext cx="152400" cy="162820"/>
            <a:chOff x="7983415" y="6582508"/>
            <a:chExt cx="152400" cy="486507"/>
          </a:xfrm>
        </p:grpSpPr>
        <p:cxnSp>
          <p:nvCxnSpPr>
            <p:cNvPr id="256" name="Straight Connector 25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7" name="Straight Connector 25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2" name="Group 251"/>
          <p:cNvGrpSpPr/>
          <p:nvPr userDrawn="1"/>
        </p:nvGrpSpPr>
        <p:grpSpPr>
          <a:xfrm rot="5400000">
            <a:off x="-196556" y="976988"/>
            <a:ext cx="152400" cy="162820"/>
            <a:chOff x="7983415" y="6582508"/>
            <a:chExt cx="152400" cy="486507"/>
          </a:xfrm>
        </p:grpSpPr>
        <p:cxnSp>
          <p:nvCxnSpPr>
            <p:cNvPr id="254" name="Straight Connector 25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5" name="Straight Connector 25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253" name="Straight Connector 252"/>
          <p:cNvCxnSpPr/>
          <p:nvPr userDrawn="1"/>
        </p:nvCxnSpPr>
        <p:spPr>
          <a:xfrm rot="5400000">
            <a:off x="-120356" y="6317802"/>
            <a:ext cx="0" cy="16282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6" name="Straight Connector 205"/>
          <p:cNvCxnSpPr/>
          <p:nvPr userDrawn="1"/>
        </p:nvCxnSpPr>
        <p:spPr>
          <a:xfrm rot="5400000">
            <a:off x="12303388" y="372597"/>
            <a:ext cx="0" cy="16282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07" name="Group 206"/>
          <p:cNvGrpSpPr/>
          <p:nvPr userDrawn="1"/>
        </p:nvGrpSpPr>
        <p:grpSpPr>
          <a:xfrm rot="5400000">
            <a:off x="12227188" y="5920357"/>
            <a:ext cx="152400" cy="162820"/>
            <a:chOff x="7983415" y="6582508"/>
            <a:chExt cx="152400" cy="486507"/>
          </a:xfrm>
        </p:grpSpPr>
        <p:cxnSp>
          <p:nvCxnSpPr>
            <p:cNvPr id="239" name="Straight Connector 23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0" name="Straight Connector 23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8" name="Group 207"/>
          <p:cNvGrpSpPr/>
          <p:nvPr userDrawn="1"/>
        </p:nvGrpSpPr>
        <p:grpSpPr>
          <a:xfrm rot="5400000">
            <a:off x="12227188" y="5446715"/>
            <a:ext cx="152400" cy="162820"/>
            <a:chOff x="7983415" y="6582508"/>
            <a:chExt cx="152400" cy="486507"/>
          </a:xfrm>
        </p:grpSpPr>
        <p:cxnSp>
          <p:nvCxnSpPr>
            <p:cNvPr id="237" name="Straight Connector 23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8" name="Straight Connector 23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9" name="Group 208"/>
          <p:cNvGrpSpPr/>
          <p:nvPr userDrawn="1"/>
        </p:nvGrpSpPr>
        <p:grpSpPr>
          <a:xfrm rot="5400000">
            <a:off x="12227188" y="4973073"/>
            <a:ext cx="152400" cy="162820"/>
            <a:chOff x="7983415" y="6582508"/>
            <a:chExt cx="152400" cy="486507"/>
          </a:xfrm>
        </p:grpSpPr>
        <p:cxnSp>
          <p:nvCxnSpPr>
            <p:cNvPr id="235" name="Straight Connector 23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6" name="Straight Connector 23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0" name="Group 209"/>
          <p:cNvGrpSpPr/>
          <p:nvPr userDrawn="1"/>
        </p:nvGrpSpPr>
        <p:grpSpPr>
          <a:xfrm rot="5400000">
            <a:off x="12227188" y="4499431"/>
            <a:ext cx="152400" cy="162820"/>
            <a:chOff x="7983415" y="6582508"/>
            <a:chExt cx="152400" cy="486507"/>
          </a:xfrm>
        </p:grpSpPr>
        <p:cxnSp>
          <p:nvCxnSpPr>
            <p:cNvPr id="233" name="Straight Connector 23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4" name="Straight Connector 23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1" name="Group 210"/>
          <p:cNvGrpSpPr/>
          <p:nvPr userDrawn="1"/>
        </p:nvGrpSpPr>
        <p:grpSpPr>
          <a:xfrm rot="5400000">
            <a:off x="12227188" y="4025789"/>
            <a:ext cx="152400" cy="162820"/>
            <a:chOff x="7983415" y="6582508"/>
            <a:chExt cx="152400" cy="486507"/>
          </a:xfrm>
        </p:grpSpPr>
        <p:cxnSp>
          <p:nvCxnSpPr>
            <p:cNvPr id="231" name="Straight Connector 23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2" name="Straight Connector 23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2" name="Group 211"/>
          <p:cNvGrpSpPr/>
          <p:nvPr userDrawn="1"/>
        </p:nvGrpSpPr>
        <p:grpSpPr>
          <a:xfrm rot="5400000">
            <a:off x="12227188" y="3552147"/>
            <a:ext cx="152400" cy="162820"/>
            <a:chOff x="7983415" y="6582508"/>
            <a:chExt cx="152400" cy="486507"/>
          </a:xfrm>
        </p:grpSpPr>
        <p:cxnSp>
          <p:nvCxnSpPr>
            <p:cNvPr id="229" name="Straight Connector 22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0" name="Straight Connector 22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3" name="Group 212"/>
          <p:cNvGrpSpPr/>
          <p:nvPr userDrawn="1"/>
        </p:nvGrpSpPr>
        <p:grpSpPr>
          <a:xfrm rot="5400000">
            <a:off x="12227188" y="3078505"/>
            <a:ext cx="152400" cy="162820"/>
            <a:chOff x="7983415" y="6582508"/>
            <a:chExt cx="152400" cy="486507"/>
          </a:xfrm>
        </p:grpSpPr>
        <p:cxnSp>
          <p:nvCxnSpPr>
            <p:cNvPr id="227" name="Straight Connector 22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8" name="Straight Connector 22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4" name="Group 213"/>
          <p:cNvGrpSpPr/>
          <p:nvPr userDrawn="1"/>
        </p:nvGrpSpPr>
        <p:grpSpPr>
          <a:xfrm rot="5400000">
            <a:off x="12227188" y="2604863"/>
            <a:ext cx="152400" cy="162820"/>
            <a:chOff x="7983415" y="6582508"/>
            <a:chExt cx="152400" cy="486507"/>
          </a:xfrm>
        </p:grpSpPr>
        <p:cxnSp>
          <p:nvCxnSpPr>
            <p:cNvPr id="225" name="Straight Connector 22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5" name="Group 214"/>
          <p:cNvGrpSpPr/>
          <p:nvPr userDrawn="1"/>
        </p:nvGrpSpPr>
        <p:grpSpPr>
          <a:xfrm rot="5400000">
            <a:off x="12227188" y="2131221"/>
            <a:ext cx="152400" cy="162820"/>
            <a:chOff x="7983415" y="6582508"/>
            <a:chExt cx="152400" cy="486507"/>
          </a:xfrm>
        </p:grpSpPr>
        <p:cxnSp>
          <p:nvCxnSpPr>
            <p:cNvPr id="223" name="Straight Connector 22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4" name="Straight Connector 22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6" name="Group 215"/>
          <p:cNvGrpSpPr/>
          <p:nvPr userDrawn="1"/>
        </p:nvGrpSpPr>
        <p:grpSpPr>
          <a:xfrm rot="5400000">
            <a:off x="12227188" y="1657579"/>
            <a:ext cx="152400" cy="162820"/>
            <a:chOff x="7983415" y="6582508"/>
            <a:chExt cx="152400" cy="486507"/>
          </a:xfrm>
        </p:grpSpPr>
        <p:cxnSp>
          <p:nvCxnSpPr>
            <p:cNvPr id="221" name="Straight Connector 22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2" name="Straight Connector 22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7" name="Group 216"/>
          <p:cNvGrpSpPr/>
          <p:nvPr userDrawn="1"/>
        </p:nvGrpSpPr>
        <p:grpSpPr>
          <a:xfrm rot="5400000">
            <a:off x="12227188" y="976988"/>
            <a:ext cx="152400" cy="162820"/>
            <a:chOff x="7983415" y="6582508"/>
            <a:chExt cx="152400" cy="486507"/>
          </a:xfrm>
        </p:grpSpPr>
        <p:cxnSp>
          <p:nvCxnSpPr>
            <p:cNvPr id="219" name="Straight Connector 21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0" name="Straight Connector 21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218" name="Straight Connector 217"/>
          <p:cNvCxnSpPr/>
          <p:nvPr userDrawn="1"/>
        </p:nvCxnSpPr>
        <p:spPr>
          <a:xfrm rot="5400000">
            <a:off x="12303388" y="6317802"/>
            <a:ext cx="0" cy="16282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1" name="Straight Connector 170"/>
          <p:cNvCxnSpPr/>
          <p:nvPr userDrawn="1"/>
        </p:nvCxnSpPr>
        <p:spPr>
          <a:xfrm>
            <a:off x="610308" y="-141165"/>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userDrawn="1"/>
        </p:nvCxnSpPr>
        <p:spPr>
          <a:xfrm>
            <a:off x="11579225" y="-141165"/>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73" name="Group 172"/>
          <p:cNvGrpSpPr/>
          <p:nvPr userDrawn="1"/>
        </p:nvGrpSpPr>
        <p:grpSpPr>
          <a:xfrm>
            <a:off x="10648211" y="-141165"/>
            <a:ext cx="203200" cy="122115"/>
            <a:chOff x="7983415" y="6582508"/>
            <a:chExt cx="152400" cy="486507"/>
          </a:xfrm>
        </p:grpSpPr>
        <p:cxnSp>
          <p:nvCxnSpPr>
            <p:cNvPr id="204" name="Straight Connector 20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5" name="Straight Connector 20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4" name="Group 173"/>
          <p:cNvGrpSpPr/>
          <p:nvPr userDrawn="1"/>
        </p:nvGrpSpPr>
        <p:grpSpPr>
          <a:xfrm>
            <a:off x="9717201" y="-141165"/>
            <a:ext cx="203200" cy="122115"/>
            <a:chOff x="7983415" y="6582508"/>
            <a:chExt cx="152400" cy="486507"/>
          </a:xfrm>
        </p:grpSpPr>
        <p:cxnSp>
          <p:nvCxnSpPr>
            <p:cNvPr id="202" name="Straight Connector 20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3" name="Straight Connector 20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5" name="Group 174"/>
          <p:cNvGrpSpPr/>
          <p:nvPr userDrawn="1"/>
        </p:nvGrpSpPr>
        <p:grpSpPr>
          <a:xfrm>
            <a:off x="8786192" y="-141165"/>
            <a:ext cx="203200" cy="122115"/>
            <a:chOff x="7983415" y="6582508"/>
            <a:chExt cx="152400" cy="486507"/>
          </a:xfrm>
        </p:grpSpPr>
        <p:cxnSp>
          <p:nvCxnSpPr>
            <p:cNvPr id="200" name="Straight Connector 19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1" name="Straight Connector 20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6" name="Group 175"/>
          <p:cNvGrpSpPr/>
          <p:nvPr userDrawn="1"/>
        </p:nvGrpSpPr>
        <p:grpSpPr>
          <a:xfrm>
            <a:off x="7855183" y="-141165"/>
            <a:ext cx="203200" cy="122115"/>
            <a:chOff x="7983415" y="6582508"/>
            <a:chExt cx="152400" cy="486507"/>
          </a:xfrm>
        </p:grpSpPr>
        <p:cxnSp>
          <p:nvCxnSpPr>
            <p:cNvPr id="198" name="Straight Connector 19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9" name="Straight Connector 19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7" name="Group 176"/>
          <p:cNvGrpSpPr/>
          <p:nvPr userDrawn="1"/>
        </p:nvGrpSpPr>
        <p:grpSpPr>
          <a:xfrm>
            <a:off x="6924173" y="-141165"/>
            <a:ext cx="203200" cy="122115"/>
            <a:chOff x="7983415" y="6582508"/>
            <a:chExt cx="152400" cy="486507"/>
          </a:xfrm>
        </p:grpSpPr>
        <p:cxnSp>
          <p:nvCxnSpPr>
            <p:cNvPr id="196" name="Straight Connector 19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7" name="Straight Connector 19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8" name="Group 177"/>
          <p:cNvGrpSpPr/>
          <p:nvPr userDrawn="1"/>
        </p:nvGrpSpPr>
        <p:grpSpPr>
          <a:xfrm>
            <a:off x="5993164" y="-141165"/>
            <a:ext cx="203200" cy="122115"/>
            <a:chOff x="7983415" y="6582508"/>
            <a:chExt cx="152400" cy="486507"/>
          </a:xfrm>
        </p:grpSpPr>
        <p:cxnSp>
          <p:nvCxnSpPr>
            <p:cNvPr id="194" name="Straight Connector 19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5" name="Straight Connector 19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9" name="Group 178"/>
          <p:cNvGrpSpPr/>
          <p:nvPr userDrawn="1"/>
        </p:nvGrpSpPr>
        <p:grpSpPr>
          <a:xfrm>
            <a:off x="5062155" y="-141165"/>
            <a:ext cx="203200" cy="122115"/>
            <a:chOff x="7983415" y="6582508"/>
            <a:chExt cx="152400" cy="486507"/>
          </a:xfrm>
        </p:grpSpPr>
        <p:cxnSp>
          <p:nvCxnSpPr>
            <p:cNvPr id="192" name="Straight Connector 19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3" name="Straight Connector 19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0" name="Group 179"/>
          <p:cNvGrpSpPr/>
          <p:nvPr userDrawn="1"/>
        </p:nvGrpSpPr>
        <p:grpSpPr>
          <a:xfrm>
            <a:off x="4131145" y="-141165"/>
            <a:ext cx="203200" cy="122115"/>
            <a:chOff x="7983415" y="6582508"/>
            <a:chExt cx="152400" cy="486507"/>
          </a:xfrm>
        </p:grpSpPr>
        <p:cxnSp>
          <p:nvCxnSpPr>
            <p:cNvPr id="190" name="Straight Connector 18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1" name="Straight Connector 19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1" name="Group 180"/>
          <p:cNvGrpSpPr/>
          <p:nvPr userDrawn="1"/>
        </p:nvGrpSpPr>
        <p:grpSpPr>
          <a:xfrm>
            <a:off x="3200136" y="-141165"/>
            <a:ext cx="203200" cy="122115"/>
            <a:chOff x="7983415" y="6582508"/>
            <a:chExt cx="152400" cy="486507"/>
          </a:xfrm>
        </p:grpSpPr>
        <p:cxnSp>
          <p:nvCxnSpPr>
            <p:cNvPr id="188" name="Straight Connector 18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2" name="Group 181"/>
          <p:cNvGrpSpPr/>
          <p:nvPr userDrawn="1"/>
        </p:nvGrpSpPr>
        <p:grpSpPr>
          <a:xfrm>
            <a:off x="2269127" y="-141165"/>
            <a:ext cx="203200" cy="122115"/>
            <a:chOff x="7983415" y="6582508"/>
            <a:chExt cx="152400" cy="486507"/>
          </a:xfrm>
        </p:grpSpPr>
        <p:cxnSp>
          <p:nvCxnSpPr>
            <p:cNvPr id="186" name="Straight Connector 18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3" name="Group 182"/>
          <p:cNvGrpSpPr/>
          <p:nvPr userDrawn="1"/>
        </p:nvGrpSpPr>
        <p:grpSpPr>
          <a:xfrm>
            <a:off x="1338117" y="-141165"/>
            <a:ext cx="203200" cy="122115"/>
            <a:chOff x="7983415" y="6582508"/>
            <a:chExt cx="152400" cy="486507"/>
          </a:xfrm>
        </p:grpSpPr>
        <p:cxnSp>
          <p:nvCxnSpPr>
            <p:cNvPr id="184" name="Straight Connector 18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sp>
        <p:nvSpPr>
          <p:cNvPr id="149" name="Title 1"/>
          <p:cNvSpPr>
            <a:spLocks noGrp="1"/>
          </p:cNvSpPr>
          <p:nvPr>
            <p:ph type="title"/>
          </p:nvPr>
        </p:nvSpPr>
        <p:spPr>
          <a:xfrm>
            <a:off x="573618" y="457200"/>
            <a:ext cx="10972799" cy="548640"/>
          </a:xfrm>
        </p:spPr>
        <p:txBody>
          <a:bodyPr anchor="t" anchorCtr="0"/>
          <a:lstStyle/>
          <a:p>
            <a:r>
              <a:rPr lang="en-US"/>
              <a:t>Click to edit Master title style</a:t>
            </a:r>
            <a:endParaRPr lang="en-US" dirty="0"/>
          </a:p>
        </p:txBody>
      </p:sp>
      <p:sp>
        <p:nvSpPr>
          <p:cNvPr id="150" name="Text Placeholder 8"/>
          <p:cNvSpPr>
            <a:spLocks noGrp="1"/>
          </p:cNvSpPr>
          <p:nvPr>
            <p:ph type="body" sz="quarter" idx="13"/>
          </p:nvPr>
        </p:nvSpPr>
        <p:spPr>
          <a:xfrm>
            <a:off x="576072" y="1055688"/>
            <a:ext cx="10972800" cy="457200"/>
          </a:xfrm>
        </p:spPr>
        <p:txBody>
          <a:bodyPr anchor="b" anchorCtr="0"/>
          <a:lstStyle>
            <a:lvl1pPr marL="0" indent="0">
              <a:buNone/>
              <a:defRPr sz="2000" i="0" baseline="0">
                <a:solidFill>
                  <a:schemeClr val="accent2"/>
                </a:solidFill>
              </a:defRPr>
            </a:lvl1pPr>
          </a:lstStyle>
          <a:p>
            <a:pPr lvl="0"/>
            <a:r>
              <a:rPr lang="en-US"/>
              <a:t>Click to edit Master text styles</a:t>
            </a:r>
          </a:p>
        </p:txBody>
      </p:sp>
      <p:sp>
        <p:nvSpPr>
          <p:cNvPr id="2" name="Date Placeholder 1">
            <a:extLst>
              <a:ext uri="{FF2B5EF4-FFF2-40B4-BE49-F238E27FC236}">
                <a16:creationId xmlns:a16="http://schemas.microsoft.com/office/drawing/2014/main" id="{9B24BA17-B5CF-3E4B-ACD3-60C5AA7536AA}"/>
              </a:ext>
            </a:extLst>
          </p:cNvPr>
          <p:cNvSpPr>
            <a:spLocks noGrp="1"/>
          </p:cNvSpPr>
          <p:nvPr>
            <p:ph type="dt" sz="half" idx="14"/>
          </p:nvPr>
        </p:nvSpPr>
        <p:spPr/>
        <p:txBody>
          <a:bodyPr/>
          <a:lstStyle/>
          <a:p>
            <a:fld id="{8123A2B9-6131-7A40-8142-F2709585E636}" type="datetime1">
              <a:rPr lang="en-US" smtClean="0"/>
              <a:t>3/22/2023</a:t>
            </a:fld>
            <a:endParaRPr lang="en-US" dirty="0"/>
          </a:p>
        </p:txBody>
      </p:sp>
      <p:sp>
        <p:nvSpPr>
          <p:cNvPr id="4" name="Footer Placeholder 3">
            <a:extLst>
              <a:ext uri="{FF2B5EF4-FFF2-40B4-BE49-F238E27FC236}">
                <a16:creationId xmlns:a16="http://schemas.microsoft.com/office/drawing/2014/main" id="{38AFB5CC-E55D-8245-8B64-7577EF58BD13}"/>
              </a:ext>
            </a:extLst>
          </p:cNvPr>
          <p:cNvSpPr>
            <a:spLocks noGrp="1"/>
          </p:cNvSpPr>
          <p:nvPr>
            <p:ph type="ftr" sz="quarter" idx="15"/>
          </p:nvPr>
        </p:nvSpPr>
        <p:spPr/>
        <p:txBody>
          <a:bodyPr/>
          <a:lstStyle/>
          <a:p>
            <a:r>
              <a:rPr lang="en-US" dirty="0"/>
              <a:t>Presentation Title | BERKELEY LAB</a:t>
            </a:r>
          </a:p>
        </p:txBody>
      </p:sp>
      <p:sp>
        <p:nvSpPr>
          <p:cNvPr id="5" name="Slide Number Placeholder 4">
            <a:extLst>
              <a:ext uri="{FF2B5EF4-FFF2-40B4-BE49-F238E27FC236}">
                <a16:creationId xmlns:a16="http://schemas.microsoft.com/office/drawing/2014/main" id="{C705ACEE-C45C-DF42-B5FB-48F6EF283034}"/>
              </a:ext>
            </a:extLst>
          </p:cNvPr>
          <p:cNvSpPr>
            <a:spLocks noGrp="1"/>
          </p:cNvSpPr>
          <p:nvPr>
            <p:ph type="sldNum" sz="quarter" idx="16"/>
          </p:nvPr>
        </p:nvSpPr>
        <p:spPr/>
        <p:txBody>
          <a:bodyPr/>
          <a:lstStyle/>
          <a:p>
            <a:fld id="{0EF2EA88-E9D4-0C4F-A5DF-5FE49FAF8E2F}" type="slidenum">
              <a:rPr lang="en-US" smtClean="0"/>
              <a:pPr/>
              <a:t>‹#›</a:t>
            </a:fld>
            <a:endParaRPr lang="en-US" dirty="0"/>
          </a:p>
        </p:txBody>
      </p:sp>
    </p:spTree>
    <p:extLst>
      <p:ext uri="{BB962C8B-B14F-4D97-AF65-F5344CB8AC3E}">
        <p14:creationId xmlns:p14="http://schemas.microsoft.com/office/powerpoint/2010/main" val="1116760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76072" y="1828800"/>
            <a:ext cx="2589828" cy="4261866"/>
          </a:xfrm>
        </p:spPr>
        <p:txBody>
          <a:bodyPr>
            <a:no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66" name="Content Placeholder 2"/>
          <p:cNvSpPr>
            <a:spLocks noGrp="1"/>
          </p:cNvSpPr>
          <p:nvPr>
            <p:ph idx="11"/>
          </p:nvPr>
        </p:nvSpPr>
        <p:spPr>
          <a:xfrm>
            <a:off x="3381572" y="1828800"/>
            <a:ext cx="2589828" cy="4261866"/>
          </a:xfrm>
        </p:spPr>
        <p:txBody>
          <a:bodyPr>
            <a:no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67" name="Content Placeholder 2"/>
          <p:cNvSpPr>
            <a:spLocks noGrp="1"/>
          </p:cNvSpPr>
          <p:nvPr>
            <p:ph idx="12"/>
          </p:nvPr>
        </p:nvSpPr>
        <p:spPr>
          <a:xfrm>
            <a:off x="6187072" y="1828800"/>
            <a:ext cx="2589828" cy="4261866"/>
          </a:xfrm>
        </p:spPr>
        <p:txBody>
          <a:bodyPr>
            <a:no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68" name="Content Placeholder 2"/>
          <p:cNvSpPr>
            <a:spLocks noGrp="1"/>
          </p:cNvSpPr>
          <p:nvPr>
            <p:ph idx="13"/>
          </p:nvPr>
        </p:nvSpPr>
        <p:spPr>
          <a:xfrm>
            <a:off x="8992573" y="1828800"/>
            <a:ext cx="2589828" cy="4261866"/>
          </a:xfrm>
        </p:spPr>
        <p:txBody>
          <a:bodyPr>
            <a:no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p:txBody>
      </p:sp>
      <p:grpSp>
        <p:nvGrpSpPr>
          <p:cNvPr id="169" name="Group 168"/>
          <p:cNvGrpSpPr/>
          <p:nvPr userDrawn="1"/>
        </p:nvGrpSpPr>
        <p:grpSpPr>
          <a:xfrm>
            <a:off x="-201766" y="-141165"/>
            <a:ext cx="12586564" cy="7136527"/>
            <a:chOff x="-151325" y="-141165"/>
            <a:chExt cx="9439923" cy="7136527"/>
          </a:xfrm>
        </p:grpSpPr>
        <p:grpSp>
          <p:nvGrpSpPr>
            <p:cNvPr id="170" name="Group 169"/>
            <p:cNvGrpSpPr/>
            <p:nvPr userDrawn="1"/>
          </p:nvGrpSpPr>
          <p:grpSpPr>
            <a:xfrm>
              <a:off x="457731" y="6873247"/>
              <a:ext cx="8226688" cy="122115"/>
              <a:chOff x="457731" y="6582508"/>
              <a:chExt cx="8226688" cy="486507"/>
            </a:xfrm>
          </p:grpSpPr>
          <p:cxnSp>
            <p:nvCxnSpPr>
              <p:cNvPr id="279" name="Straight Connector 278"/>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0" name="Straight Connector 279"/>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81" name="Group 280"/>
              <p:cNvGrpSpPr/>
              <p:nvPr userDrawn="1"/>
            </p:nvGrpSpPr>
            <p:grpSpPr>
              <a:xfrm>
                <a:off x="7986158" y="6582508"/>
                <a:ext cx="152400" cy="486507"/>
                <a:chOff x="7983415" y="6582508"/>
                <a:chExt cx="152400" cy="486507"/>
              </a:xfrm>
            </p:grpSpPr>
            <p:cxnSp>
              <p:nvCxnSpPr>
                <p:cNvPr id="312" name="Straight Connector 31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13" name="Straight Connector 31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2" name="Group 281"/>
              <p:cNvGrpSpPr/>
              <p:nvPr userDrawn="1"/>
            </p:nvGrpSpPr>
            <p:grpSpPr>
              <a:xfrm>
                <a:off x="7287901" y="6582508"/>
                <a:ext cx="152400" cy="486507"/>
                <a:chOff x="7983415" y="6582508"/>
                <a:chExt cx="152400" cy="486507"/>
              </a:xfrm>
            </p:grpSpPr>
            <p:cxnSp>
              <p:nvCxnSpPr>
                <p:cNvPr id="310" name="Straight Connector 30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11" name="Straight Connector 31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3" name="Group 282"/>
              <p:cNvGrpSpPr/>
              <p:nvPr userDrawn="1"/>
            </p:nvGrpSpPr>
            <p:grpSpPr>
              <a:xfrm>
                <a:off x="6589644" y="6582508"/>
                <a:ext cx="152400" cy="486507"/>
                <a:chOff x="7983415" y="6582508"/>
                <a:chExt cx="152400" cy="486507"/>
              </a:xfrm>
            </p:grpSpPr>
            <p:cxnSp>
              <p:nvCxnSpPr>
                <p:cNvPr id="308" name="Straight Connector 30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9" name="Straight Connector 30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4" name="Group 283"/>
              <p:cNvGrpSpPr/>
              <p:nvPr userDrawn="1"/>
            </p:nvGrpSpPr>
            <p:grpSpPr>
              <a:xfrm>
                <a:off x="5891387" y="6582508"/>
                <a:ext cx="152400" cy="486507"/>
                <a:chOff x="7983415" y="6582508"/>
                <a:chExt cx="152400" cy="486507"/>
              </a:xfrm>
            </p:grpSpPr>
            <p:cxnSp>
              <p:nvCxnSpPr>
                <p:cNvPr id="306" name="Straight Connector 30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7" name="Straight Connector 30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5" name="Group 284"/>
              <p:cNvGrpSpPr/>
              <p:nvPr userDrawn="1"/>
            </p:nvGrpSpPr>
            <p:grpSpPr>
              <a:xfrm>
                <a:off x="5193130" y="6582508"/>
                <a:ext cx="152400" cy="486507"/>
                <a:chOff x="7983415" y="6582508"/>
                <a:chExt cx="152400" cy="486507"/>
              </a:xfrm>
            </p:grpSpPr>
            <p:cxnSp>
              <p:nvCxnSpPr>
                <p:cNvPr id="304" name="Straight Connector 30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5" name="Straight Connector 30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6" name="Group 285"/>
              <p:cNvGrpSpPr/>
              <p:nvPr userDrawn="1"/>
            </p:nvGrpSpPr>
            <p:grpSpPr>
              <a:xfrm>
                <a:off x="4494873" y="6582508"/>
                <a:ext cx="152400" cy="486507"/>
                <a:chOff x="7983415" y="6582508"/>
                <a:chExt cx="152400" cy="486507"/>
              </a:xfrm>
            </p:grpSpPr>
            <p:cxnSp>
              <p:nvCxnSpPr>
                <p:cNvPr id="302" name="Straight Connector 30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3" name="Straight Connector 30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7" name="Group 286"/>
              <p:cNvGrpSpPr/>
              <p:nvPr userDrawn="1"/>
            </p:nvGrpSpPr>
            <p:grpSpPr>
              <a:xfrm>
                <a:off x="3796616" y="6582508"/>
                <a:ext cx="152400" cy="486507"/>
                <a:chOff x="7983415" y="6582508"/>
                <a:chExt cx="152400" cy="486507"/>
              </a:xfrm>
            </p:grpSpPr>
            <p:cxnSp>
              <p:nvCxnSpPr>
                <p:cNvPr id="300" name="Straight Connector 29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1" name="Straight Connector 30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8" name="Group 287"/>
              <p:cNvGrpSpPr/>
              <p:nvPr userDrawn="1"/>
            </p:nvGrpSpPr>
            <p:grpSpPr>
              <a:xfrm>
                <a:off x="3098359" y="6582508"/>
                <a:ext cx="152400" cy="486507"/>
                <a:chOff x="7983415" y="6582508"/>
                <a:chExt cx="152400" cy="486507"/>
              </a:xfrm>
            </p:grpSpPr>
            <p:cxnSp>
              <p:nvCxnSpPr>
                <p:cNvPr id="298" name="Straight Connector 29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9" name="Straight Connector 29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9" name="Group 288"/>
              <p:cNvGrpSpPr/>
              <p:nvPr userDrawn="1"/>
            </p:nvGrpSpPr>
            <p:grpSpPr>
              <a:xfrm>
                <a:off x="2400102" y="6582508"/>
                <a:ext cx="152400" cy="486507"/>
                <a:chOff x="7983415" y="6582508"/>
                <a:chExt cx="152400" cy="486507"/>
              </a:xfrm>
            </p:grpSpPr>
            <p:cxnSp>
              <p:nvCxnSpPr>
                <p:cNvPr id="296" name="Straight Connector 29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7" name="Straight Connector 29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90" name="Group 289"/>
              <p:cNvGrpSpPr/>
              <p:nvPr userDrawn="1"/>
            </p:nvGrpSpPr>
            <p:grpSpPr>
              <a:xfrm>
                <a:off x="1701845" y="6582508"/>
                <a:ext cx="152400" cy="486507"/>
                <a:chOff x="7983415" y="6582508"/>
                <a:chExt cx="152400" cy="486507"/>
              </a:xfrm>
            </p:grpSpPr>
            <p:cxnSp>
              <p:nvCxnSpPr>
                <p:cNvPr id="294" name="Straight Connector 29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5" name="Straight Connector 29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91" name="Group 290"/>
              <p:cNvGrpSpPr/>
              <p:nvPr userDrawn="1"/>
            </p:nvGrpSpPr>
            <p:grpSpPr>
              <a:xfrm>
                <a:off x="1003588" y="6582508"/>
                <a:ext cx="152400" cy="486507"/>
                <a:chOff x="7983415" y="6582508"/>
                <a:chExt cx="152400" cy="486507"/>
              </a:xfrm>
            </p:grpSpPr>
            <p:cxnSp>
              <p:nvCxnSpPr>
                <p:cNvPr id="292" name="Straight Connector 29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3" name="Straight Connector 29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171" name="Group 170"/>
            <p:cNvGrpSpPr/>
            <p:nvPr userDrawn="1"/>
          </p:nvGrpSpPr>
          <p:grpSpPr>
            <a:xfrm>
              <a:off x="-151325" y="454007"/>
              <a:ext cx="122115" cy="5945205"/>
              <a:chOff x="-238875" y="454007"/>
              <a:chExt cx="122115" cy="5945205"/>
            </a:xfrm>
          </p:grpSpPr>
          <p:cxnSp>
            <p:nvCxnSpPr>
              <p:cNvPr id="244" name="Straight Connector 243"/>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45" name="Group 244"/>
              <p:cNvGrpSpPr/>
              <p:nvPr userDrawn="1"/>
            </p:nvGrpSpPr>
            <p:grpSpPr>
              <a:xfrm rot="5400000">
                <a:off x="-254017" y="5940709"/>
                <a:ext cx="152400" cy="122115"/>
                <a:chOff x="7983415" y="6582508"/>
                <a:chExt cx="152400" cy="486507"/>
              </a:xfrm>
            </p:grpSpPr>
            <p:cxnSp>
              <p:nvCxnSpPr>
                <p:cNvPr id="277" name="Straight Connector 27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8" name="Straight Connector 27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6" name="Group 245"/>
              <p:cNvGrpSpPr/>
              <p:nvPr userDrawn="1"/>
            </p:nvGrpSpPr>
            <p:grpSpPr>
              <a:xfrm rot="5400000">
                <a:off x="-254017" y="5467067"/>
                <a:ext cx="152400" cy="122115"/>
                <a:chOff x="7983415" y="6582508"/>
                <a:chExt cx="152400" cy="486507"/>
              </a:xfrm>
            </p:grpSpPr>
            <p:cxnSp>
              <p:nvCxnSpPr>
                <p:cNvPr id="275" name="Straight Connector 27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6" name="Straight Connector 27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7" name="Group 246"/>
              <p:cNvGrpSpPr/>
              <p:nvPr userDrawn="1"/>
            </p:nvGrpSpPr>
            <p:grpSpPr>
              <a:xfrm rot="5400000">
                <a:off x="-254017" y="4993425"/>
                <a:ext cx="152400" cy="122115"/>
                <a:chOff x="7983415" y="6582508"/>
                <a:chExt cx="152400" cy="486507"/>
              </a:xfrm>
            </p:grpSpPr>
            <p:cxnSp>
              <p:nvCxnSpPr>
                <p:cNvPr id="273" name="Straight Connector 27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4" name="Straight Connector 27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8" name="Group 247"/>
              <p:cNvGrpSpPr/>
              <p:nvPr userDrawn="1"/>
            </p:nvGrpSpPr>
            <p:grpSpPr>
              <a:xfrm rot="5400000">
                <a:off x="-254017" y="4519783"/>
                <a:ext cx="152400" cy="122115"/>
                <a:chOff x="7983415" y="6582508"/>
                <a:chExt cx="152400" cy="486507"/>
              </a:xfrm>
            </p:grpSpPr>
            <p:cxnSp>
              <p:nvCxnSpPr>
                <p:cNvPr id="271" name="Straight Connector 27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2" name="Straight Connector 27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9" name="Group 248"/>
              <p:cNvGrpSpPr/>
              <p:nvPr userDrawn="1"/>
            </p:nvGrpSpPr>
            <p:grpSpPr>
              <a:xfrm rot="5400000">
                <a:off x="-254017" y="4046141"/>
                <a:ext cx="152400" cy="122115"/>
                <a:chOff x="7983415" y="6582508"/>
                <a:chExt cx="152400" cy="486507"/>
              </a:xfrm>
            </p:grpSpPr>
            <p:cxnSp>
              <p:nvCxnSpPr>
                <p:cNvPr id="269" name="Straight Connector 26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0" name="Straight Connector 26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0" name="Group 249"/>
              <p:cNvGrpSpPr/>
              <p:nvPr userDrawn="1"/>
            </p:nvGrpSpPr>
            <p:grpSpPr>
              <a:xfrm rot="5400000">
                <a:off x="-254017" y="3572499"/>
                <a:ext cx="152400" cy="122115"/>
                <a:chOff x="7983415" y="6582508"/>
                <a:chExt cx="152400" cy="486507"/>
              </a:xfrm>
            </p:grpSpPr>
            <p:cxnSp>
              <p:nvCxnSpPr>
                <p:cNvPr id="267" name="Straight Connector 26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8" name="Straight Connector 26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1" name="Group 250"/>
              <p:cNvGrpSpPr/>
              <p:nvPr userDrawn="1"/>
            </p:nvGrpSpPr>
            <p:grpSpPr>
              <a:xfrm rot="5400000">
                <a:off x="-254017" y="3098857"/>
                <a:ext cx="152400" cy="122115"/>
                <a:chOff x="7983415" y="6582508"/>
                <a:chExt cx="152400" cy="486507"/>
              </a:xfrm>
            </p:grpSpPr>
            <p:cxnSp>
              <p:nvCxnSpPr>
                <p:cNvPr id="265" name="Straight Connector 26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6" name="Straight Connector 26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2" name="Group 251"/>
              <p:cNvGrpSpPr/>
              <p:nvPr userDrawn="1"/>
            </p:nvGrpSpPr>
            <p:grpSpPr>
              <a:xfrm rot="5400000">
                <a:off x="-254017" y="2625215"/>
                <a:ext cx="152400" cy="122115"/>
                <a:chOff x="7983415" y="6582508"/>
                <a:chExt cx="152400" cy="486507"/>
              </a:xfrm>
            </p:grpSpPr>
            <p:cxnSp>
              <p:nvCxnSpPr>
                <p:cNvPr id="263" name="Straight Connector 26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4" name="Straight Connector 26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3" name="Group 252"/>
              <p:cNvGrpSpPr/>
              <p:nvPr userDrawn="1"/>
            </p:nvGrpSpPr>
            <p:grpSpPr>
              <a:xfrm rot="5400000">
                <a:off x="-254017" y="2151573"/>
                <a:ext cx="152400" cy="122115"/>
                <a:chOff x="7983415" y="6582508"/>
                <a:chExt cx="152400" cy="486507"/>
              </a:xfrm>
            </p:grpSpPr>
            <p:cxnSp>
              <p:nvCxnSpPr>
                <p:cNvPr id="261" name="Straight Connector 26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2" name="Straight Connector 26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4" name="Group 253"/>
              <p:cNvGrpSpPr/>
              <p:nvPr userDrawn="1"/>
            </p:nvGrpSpPr>
            <p:grpSpPr>
              <a:xfrm rot="5400000">
                <a:off x="-254017" y="1677931"/>
                <a:ext cx="152400" cy="122115"/>
                <a:chOff x="7983415" y="6582508"/>
                <a:chExt cx="152400" cy="486507"/>
              </a:xfrm>
            </p:grpSpPr>
            <p:cxnSp>
              <p:nvCxnSpPr>
                <p:cNvPr id="259" name="Straight Connector 25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0" name="Straight Connector 25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5" name="Group 254"/>
              <p:cNvGrpSpPr/>
              <p:nvPr userDrawn="1"/>
            </p:nvGrpSpPr>
            <p:grpSpPr>
              <a:xfrm rot="5400000">
                <a:off x="-254017" y="997340"/>
                <a:ext cx="152400" cy="122115"/>
                <a:chOff x="7983415" y="6582508"/>
                <a:chExt cx="152400" cy="486507"/>
              </a:xfrm>
            </p:grpSpPr>
            <p:cxnSp>
              <p:nvCxnSpPr>
                <p:cNvPr id="257" name="Straight Connector 25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8" name="Straight Connector 25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256" name="Straight Connector 255"/>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2" name="Group 171"/>
            <p:cNvGrpSpPr/>
            <p:nvPr userDrawn="1"/>
          </p:nvGrpSpPr>
          <p:grpSpPr>
            <a:xfrm>
              <a:off x="9166483" y="454007"/>
              <a:ext cx="122115" cy="5945205"/>
              <a:chOff x="-238875" y="454007"/>
              <a:chExt cx="122115" cy="5945205"/>
            </a:xfrm>
          </p:grpSpPr>
          <p:cxnSp>
            <p:nvCxnSpPr>
              <p:cNvPr id="209" name="Straight Connector 208"/>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10" name="Group 209"/>
              <p:cNvGrpSpPr/>
              <p:nvPr userDrawn="1"/>
            </p:nvGrpSpPr>
            <p:grpSpPr>
              <a:xfrm rot="5400000">
                <a:off x="-254017" y="5940709"/>
                <a:ext cx="152400" cy="122115"/>
                <a:chOff x="7983415" y="6582508"/>
                <a:chExt cx="152400" cy="486507"/>
              </a:xfrm>
            </p:grpSpPr>
            <p:cxnSp>
              <p:nvCxnSpPr>
                <p:cNvPr id="242" name="Straight Connector 24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3" name="Straight Connector 24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1" name="Group 210"/>
              <p:cNvGrpSpPr/>
              <p:nvPr userDrawn="1"/>
            </p:nvGrpSpPr>
            <p:grpSpPr>
              <a:xfrm rot="5400000">
                <a:off x="-254017" y="5467067"/>
                <a:ext cx="152400" cy="122115"/>
                <a:chOff x="7983415" y="6582508"/>
                <a:chExt cx="152400" cy="486507"/>
              </a:xfrm>
            </p:grpSpPr>
            <p:cxnSp>
              <p:nvCxnSpPr>
                <p:cNvPr id="240" name="Straight Connector 23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1" name="Straight Connector 24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2" name="Group 211"/>
              <p:cNvGrpSpPr/>
              <p:nvPr userDrawn="1"/>
            </p:nvGrpSpPr>
            <p:grpSpPr>
              <a:xfrm rot="5400000">
                <a:off x="-254017" y="4993425"/>
                <a:ext cx="152400" cy="122115"/>
                <a:chOff x="7983415" y="6582508"/>
                <a:chExt cx="152400" cy="486507"/>
              </a:xfrm>
            </p:grpSpPr>
            <p:cxnSp>
              <p:nvCxnSpPr>
                <p:cNvPr id="238" name="Straight Connector 23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9" name="Straight Connector 23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3" name="Group 212"/>
              <p:cNvGrpSpPr/>
              <p:nvPr userDrawn="1"/>
            </p:nvGrpSpPr>
            <p:grpSpPr>
              <a:xfrm rot="5400000">
                <a:off x="-254017" y="4519783"/>
                <a:ext cx="152400" cy="122115"/>
                <a:chOff x="7983415" y="6582508"/>
                <a:chExt cx="152400" cy="486507"/>
              </a:xfrm>
            </p:grpSpPr>
            <p:cxnSp>
              <p:nvCxnSpPr>
                <p:cNvPr id="236" name="Straight Connector 23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7" name="Straight Connector 23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4" name="Group 213"/>
              <p:cNvGrpSpPr/>
              <p:nvPr userDrawn="1"/>
            </p:nvGrpSpPr>
            <p:grpSpPr>
              <a:xfrm rot="5400000">
                <a:off x="-254017" y="4046141"/>
                <a:ext cx="152400" cy="122115"/>
                <a:chOff x="7983415" y="6582508"/>
                <a:chExt cx="152400" cy="486507"/>
              </a:xfrm>
            </p:grpSpPr>
            <p:cxnSp>
              <p:nvCxnSpPr>
                <p:cNvPr id="234" name="Straight Connector 23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5" name="Straight Connector 23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5" name="Group 214"/>
              <p:cNvGrpSpPr/>
              <p:nvPr userDrawn="1"/>
            </p:nvGrpSpPr>
            <p:grpSpPr>
              <a:xfrm rot="5400000">
                <a:off x="-254017" y="3572499"/>
                <a:ext cx="152400" cy="122115"/>
                <a:chOff x="7983415" y="6582508"/>
                <a:chExt cx="152400" cy="486507"/>
              </a:xfrm>
            </p:grpSpPr>
            <p:cxnSp>
              <p:nvCxnSpPr>
                <p:cNvPr id="232" name="Straight Connector 23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3" name="Straight Connector 23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6" name="Group 215"/>
              <p:cNvGrpSpPr/>
              <p:nvPr userDrawn="1"/>
            </p:nvGrpSpPr>
            <p:grpSpPr>
              <a:xfrm rot="5400000">
                <a:off x="-254017" y="3098857"/>
                <a:ext cx="152400" cy="122115"/>
                <a:chOff x="7983415" y="6582508"/>
                <a:chExt cx="152400" cy="486507"/>
              </a:xfrm>
            </p:grpSpPr>
            <p:cxnSp>
              <p:nvCxnSpPr>
                <p:cNvPr id="230" name="Straight Connector 22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1" name="Straight Connector 23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7" name="Group 216"/>
              <p:cNvGrpSpPr/>
              <p:nvPr userDrawn="1"/>
            </p:nvGrpSpPr>
            <p:grpSpPr>
              <a:xfrm rot="5400000">
                <a:off x="-254017" y="2625215"/>
                <a:ext cx="152400" cy="122115"/>
                <a:chOff x="7983415" y="6582508"/>
                <a:chExt cx="152400" cy="486507"/>
              </a:xfrm>
            </p:grpSpPr>
            <p:cxnSp>
              <p:nvCxnSpPr>
                <p:cNvPr id="228" name="Straight Connector 22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9" name="Straight Connector 22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8" name="Group 217"/>
              <p:cNvGrpSpPr/>
              <p:nvPr userDrawn="1"/>
            </p:nvGrpSpPr>
            <p:grpSpPr>
              <a:xfrm rot="5400000">
                <a:off x="-254017" y="2151573"/>
                <a:ext cx="152400" cy="122115"/>
                <a:chOff x="7983415" y="6582508"/>
                <a:chExt cx="152400" cy="486507"/>
              </a:xfrm>
            </p:grpSpPr>
            <p:cxnSp>
              <p:nvCxnSpPr>
                <p:cNvPr id="226" name="Straight Connector 22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7" name="Straight Connector 22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9" name="Group 218"/>
              <p:cNvGrpSpPr/>
              <p:nvPr userDrawn="1"/>
            </p:nvGrpSpPr>
            <p:grpSpPr>
              <a:xfrm rot="5400000">
                <a:off x="-254017" y="1677931"/>
                <a:ext cx="152400" cy="122115"/>
                <a:chOff x="7983415" y="6582508"/>
                <a:chExt cx="152400" cy="486507"/>
              </a:xfrm>
            </p:grpSpPr>
            <p:cxnSp>
              <p:nvCxnSpPr>
                <p:cNvPr id="224" name="Straight Connector 22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5" name="Straight Connector 22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20" name="Group 219"/>
              <p:cNvGrpSpPr/>
              <p:nvPr userDrawn="1"/>
            </p:nvGrpSpPr>
            <p:grpSpPr>
              <a:xfrm rot="5400000">
                <a:off x="-254017" y="997340"/>
                <a:ext cx="152400" cy="122115"/>
                <a:chOff x="7983415" y="6582508"/>
                <a:chExt cx="152400" cy="486507"/>
              </a:xfrm>
            </p:grpSpPr>
            <p:cxnSp>
              <p:nvCxnSpPr>
                <p:cNvPr id="222" name="Straight Connector 22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3" name="Straight Connector 22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221" name="Straight Connector 220"/>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3" name="Group 172"/>
            <p:cNvGrpSpPr/>
            <p:nvPr userDrawn="1"/>
          </p:nvGrpSpPr>
          <p:grpSpPr>
            <a:xfrm>
              <a:off x="457731" y="-141165"/>
              <a:ext cx="8226688" cy="122115"/>
              <a:chOff x="457731" y="6582508"/>
              <a:chExt cx="8226688" cy="486507"/>
            </a:xfrm>
          </p:grpSpPr>
          <p:cxnSp>
            <p:nvCxnSpPr>
              <p:cNvPr id="174" name="Straight Connector 173"/>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76" name="Group 175"/>
              <p:cNvGrpSpPr/>
              <p:nvPr userDrawn="1"/>
            </p:nvGrpSpPr>
            <p:grpSpPr>
              <a:xfrm>
                <a:off x="7986158" y="6582508"/>
                <a:ext cx="152400" cy="486507"/>
                <a:chOff x="7983415" y="6582508"/>
                <a:chExt cx="152400" cy="486507"/>
              </a:xfrm>
            </p:grpSpPr>
            <p:cxnSp>
              <p:nvCxnSpPr>
                <p:cNvPr id="207" name="Straight Connector 20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8" name="Straight Connector 20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7" name="Group 176"/>
              <p:cNvGrpSpPr/>
              <p:nvPr userDrawn="1"/>
            </p:nvGrpSpPr>
            <p:grpSpPr>
              <a:xfrm>
                <a:off x="7287901" y="6582508"/>
                <a:ext cx="152400" cy="486507"/>
                <a:chOff x="7983415" y="6582508"/>
                <a:chExt cx="152400" cy="486507"/>
              </a:xfrm>
            </p:grpSpPr>
            <p:cxnSp>
              <p:nvCxnSpPr>
                <p:cNvPr id="205" name="Straight Connector 20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6" name="Straight Connector 20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8" name="Group 177"/>
              <p:cNvGrpSpPr/>
              <p:nvPr userDrawn="1"/>
            </p:nvGrpSpPr>
            <p:grpSpPr>
              <a:xfrm>
                <a:off x="6589644" y="6582508"/>
                <a:ext cx="152400" cy="486507"/>
                <a:chOff x="7983415" y="6582508"/>
                <a:chExt cx="152400" cy="486507"/>
              </a:xfrm>
            </p:grpSpPr>
            <p:cxnSp>
              <p:nvCxnSpPr>
                <p:cNvPr id="203" name="Straight Connector 20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4" name="Straight Connector 20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9" name="Group 178"/>
              <p:cNvGrpSpPr/>
              <p:nvPr userDrawn="1"/>
            </p:nvGrpSpPr>
            <p:grpSpPr>
              <a:xfrm>
                <a:off x="5891387" y="6582508"/>
                <a:ext cx="152400" cy="486507"/>
                <a:chOff x="7983415" y="6582508"/>
                <a:chExt cx="152400" cy="486507"/>
              </a:xfrm>
            </p:grpSpPr>
            <p:cxnSp>
              <p:nvCxnSpPr>
                <p:cNvPr id="201" name="Straight Connector 20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2" name="Straight Connector 20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0" name="Group 179"/>
              <p:cNvGrpSpPr/>
              <p:nvPr userDrawn="1"/>
            </p:nvGrpSpPr>
            <p:grpSpPr>
              <a:xfrm>
                <a:off x="5193130" y="6582508"/>
                <a:ext cx="152400" cy="486507"/>
                <a:chOff x="7983415" y="6582508"/>
                <a:chExt cx="152400" cy="486507"/>
              </a:xfrm>
            </p:grpSpPr>
            <p:cxnSp>
              <p:nvCxnSpPr>
                <p:cNvPr id="199" name="Straight Connector 19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0" name="Straight Connector 19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1" name="Group 180"/>
              <p:cNvGrpSpPr/>
              <p:nvPr userDrawn="1"/>
            </p:nvGrpSpPr>
            <p:grpSpPr>
              <a:xfrm>
                <a:off x="4494873" y="6582508"/>
                <a:ext cx="152400" cy="486507"/>
                <a:chOff x="7983415" y="6582508"/>
                <a:chExt cx="152400" cy="486507"/>
              </a:xfrm>
            </p:grpSpPr>
            <p:cxnSp>
              <p:nvCxnSpPr>
                <p:cNvPr id="197" name="Straight Connector 19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8" name="Straight Connector 19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2" name="Group 181"/>
              <p:cNvGrpSpPr/>
              <p:nvPr userDrawn="1"/>
            </p:nvGrpSpPr>
            <p:grpSpPr>
              <a:xfrm>
                <a:off x="3796616" y="6582508"/>
                <a:ext cx="152400" cy="486507"/>
                <a:chOff x="7983415" y="6582508"/>
                <a:chExt cx="152400" cy="486507"/>
              </a:xfrm>
            </p:grpSpPr>
            <p:cxnSp>
              <p:nvCxnSpPr>
                <p:cNvPr id="195" name="Straight Connector 19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6" name="Straight Connector 19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3" name="Group 182"/>
              <p:cNvGrpSpPr/>
              <p:nvPr userDrawn="1"/>
            </p:nvGrpSpPr>
            <p:grpSpPr>
              <a:xfrm>
                <a:off x="3098359" y="6582508"/>
                <a:ext cx="152400" cy="486507"/>
                <a:chOff x="7983415" y="6582508"/>
                <a:chExt cx="152400" cy="486507"/>
              </a:xfrm>
            </p:grpSpPr>
            <p:cxnSp>
              <p:nvCxnSpPr>
                <p:cNvPr id="193" name="Straight Connector 19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4" name="Straight Connector 19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4" name="Group 183"/>
              <p:cNvGrpSpPr/>
              <p:nvPr userDrawn="1"/>
            </p:nvGrpSpPr>
            <p:grpSpPr>
              <a:xfrm>
                <a:off x="2400102" y="6582508"/>
                <a:ext cx="152400" cy="486507"/>
                <a:chOff x="7983415" y="6582508"/>
                <a:chExt cx="152400" cy="486507"/>
              </a:xfrm>
            </p:grpSpPr>
            <p:cxnSp>
              <p:nvCxnSpPr>
                <p:cNvPr id="191" name="Straight Connector 19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2" name="Straight Connector 19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5" name="Group 184"/>
              <p:cNvGrpSpPr/>
              <p:nvPr userDrawn="1"/>
            </p:nvGrpSpPr>
            <p:grpSpPr>
              <a:xfrm>
                <a:off x="1701845" y="6582508"/>
                <a:ext cx="152400" cy="486507"/>
                <a:chOff x="7983415" y="6582508"/>
                <a:chExt cx="152400" cy="486507"/>
              </a:xfrm>
            </p:grpSpPr>
            <p:cxnSp>
              <p:nvCxnSpPr>
                <p:cNvPr id="189" name="Straight Connector 18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0" name="Straight Connector 18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6" name="Group 185"/>
              <p:cNvGrpSpPr/>
              <p:nvPr userDrawn="1"/>
            </p:nvGrpSpPr>
            <p:grpSpPr>
              <a:xfrm>
                <a:off x="1003588" y="6582508"/>
                <a:ext cx="152400" cy="486507"/>
                <a:chOff x="7983415" y="6582508"/>
                <a:chExt cx="152400" cy="486507"/>
              </a:xfrm>
            </p:grpSpPr>
            <p:cxnSp>
              <p:nvCxnSpPr>
                <p:cNvPr id="187" name="Straight Connector 18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sp>
        <p:nvSpPr>
          <p:cNvPr id="154" name="Title 1"/>
          <p:cNvSpPr>
            <a:spLocks noGrp="1"/>
          </p:cNvSpPr>
          <p:nvPr>
            <p:ph type="title"/>
          </p:nvPr>
        </p:nvSpPr>
        <p:spPr>
          <a:xfrm>
            <a:off x="573618" y="457200"/>
            <a:ext cx="10972799" cy="548640"/>
          </a:xfrm>
        </p:spPr>
        <p:txBody>
          <a:bodyPr anchor="t" anchorCtr="0"/>
          <a:lstStyle/>
          <a:p>
            <a:r>
              <a:rPr lang="en-US"/>
              <a:t>Click to edit Master title style</a:t>
            </a:r>
            <a:endParaRPr lang="en-US" dirty="0"/>
          </a:p>
        </p:txBody>
      </p:sp>
      <p:sp>
        <p:nvSpPr>
          <p:cNvPr id="156" name="Text Placeholder 8"/>
          <p:cNvSpPr>
            <a:spLocks noGrp="1"/>
          </p:cNvSpPr>
          <p:nvPr>
            <p:ph type="body" sz="quarter" idx="15"/>
          </p:nvPr>
        </p:nvSpPr>
        <p:spPr>
          <a:xfrm>
            <a:off x="576072" y="1055688"/>
            <a:ext cx="10972800" cy="457200"/>
          </a:xfrm>
        </p:spPr>
        <p:txBody>
          <a:bodyPr anchor="b" anchorCtr="0"/>
          <a:lstStyle>
            <a:lvl1pPr marL="0" indent="0">
              <a:buNone/>
              <a:defRPr sz="2000" i="0">
                <a:solidFill>
                  <a:schemeClr val="accent2"/>
                </a:solidFill>
              </a:defRPr>
            </a:lvl1pPr>
          </a:lstStyle>
          <a:p>
            <a:pPr lvl="0"/>
            <a:r>
              <a:rPr lang="en-US"/>
              <a:t>Click to edit Master text styles</a:t>
            </a:r>
          </a:p>
        </p:txBody>
      </p:sp>
      <p:sp>
        <p:nvSpPr>
          <p:cNvPr id="2" name="Date Placeholder 1">
            <a:extLst>
              <a:ext uri="{FF2B5EF4-FFF2-40B4-BE49-F238E27FC236}">
                <a16:creationId xmlns:a16="http://schemas.microsoft.com/office/drawing/2014/main" id="{2FF150E8-6E0B-F14F-B8C9-1C9859261E28}"/>
              </a:ext>
            </a:extLst>
          </p:cNvPr>
          <p:cNvSpPr>
            <a:spLocks noGrp="1"/>
          </p:cNvSpPr>
          <p:nvPr>
            <p:ph type="dt" sz="half" idx="16"/>
          </p:nvPr>
        </p:nvSpPr>
        <p:spPr/>
        <p:txBody>
          <a:bodyPr/>
          <a:lstStyle/>
          <a:p>
            <a:fld id="{27860A00-8FA4-9D40-8EC4-25F248320587}" type="datetime1">
              <a:rPr lang="en-US" smtClean="0"/>
              <a:t>3/22/2023</a:t>
            </a:fld>
            <a:endParaRPr lang="en-US" dirty="0"/>
          </a:p>
        </p:txBody>
      </p:sp>
      <p:sp>
        <p:nvSpPr>
          <p:cNvPr id="4" name="Footer Placeholder 3">
            <a:extLst>
              <a:ext uri="{FF2B5EF4-FFF2-40B4-BE49-F238E27FC236}">
                <a16:creationId xmlns:a16="http://schemas.microsoft.com/office/drawing/2014/main" id="{3FD4A70B-EF2B-EC40-96A3-DFF7EEFD6B1E}"/>
              </a:ext>
            </a:extLst>
          </p:cNvPr>
          <p:cNvSpPr>
            <a:spLocks noGrp="1"/>
          </p:cNvSpPr>
          <p:nvPr>
            <p:ph type="ftr" sz="quarter" idx="17"/>
          </p:nvPr>
        </p:nvSpPr>
        <p:spPr/>
        <p:txBody>
          <a:bodyPr/>
          <a:lstStyle/>
          <a:p>
            <a:r>
              <a:rPr lang="en-US" dirty="0"/>
              <a:t>Presentation Title | BERKELEY LAB</a:t>
            </a:r>
          </a:p>
        </p:txBody>
      </p:sp>
      <p:sp>
        <p:nvSpPr>
          <p:cNvPr id="5" name="Slide Number Placeholder 4">
            <a:extLst>
              <a:ext uri="{FF2B5EF4-FFF2-40B4-BE49-F238E27FC236}">
                <a16:creationId xmlns:a16="http://schemas.microsoft.com/office/drawing/2014/main" id="{1C7D8143-091E-944B-8ACD-1F19D50F881A}"/>
              </a:ext>
            </a:extLst>
          </p:cNvPr>
          <p:cNvSpPr>
            <a:spLocks noGrp="1"/>
          </p:cNvSpPr>
          <p:nvPr>
            <p:ph type="sldNum" sz="quarter" idx="18"/>
          </p:nvPr>
        </p:nvSpPr>
        <p:spPr/>
        <p:txBody>
          <a:bodyPr/>
          <a:lstStyle/>
          <a:p>
            <a:fld id="{0EF2EA88-E9D4-0C4F-A5DF-5FE49FAF8E2F}" type="slidenum">
              <a:rPr lang="en-US" smtClean="0"/>
              <a:pPr/>
              <a:t>‹#›</a:t>
            </a:fld>
            <a:endParaRPr lang="en-US" dirty="0"/>
          </a:p>
        </p:txBody>
      </p:sp>
    </p:spTree>
    <p:extLst>
      <p:ext uri="{BB962C8B-B14F-4D97-AF65-F5344CB8AC3E}">
        <p14:creationId xmlns:p14="http://schemas.microsoft.com/office/powerpoint/2010/main" val="31645364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76072" y="1828800"/>
            <a:ext cx="2031223" cy="4261866"/>
          </a:xfrm>
        </p:spPr>
        <p:txBody>
          <a:bodyPr>
            <a:noAutofit/>
          </a:bodyPr>
          <a:lstStyle>
            <a:lvl1pPr marL="0" indent="0">
              <a:buFontTx/>
              <a:buNone/>
              <a:tabLst/>
              <a:defRPr sz="1400"/>
            </a:lvl1pPr>
            <a:lvl2pPr marL="225425" indent="0">
              <a:buFontTx/>
              <a:buNone/>
              <a:defRPr sz="1400"/>
            </a:lvl2pPr>
            <a:lvl3pPr marL="460375" indent="0">
              <a:buNone/>
              <a:defRPr sz="1400"/>
            </a:lvl3pPr>
            <a:lvl4pPr marL="687388" indent="0">
              <a:buNone/>
              <a:defRPr sz="1400"/>
            </a:lvl4pPr>
            <a:lvl5pPr marL="912812" indent="0">
              <a:buNone/>
              <a:defRPr sz="1400"/>
            </a:lvl5pPr>
          </a:lstStyle>
          <a:p>
            <a:pPr lvl="0"/>
            <a:r>
              <a:rPr lang="en-US"/>
              <a:t>Click to edit Master text styles</a:t>
            </a:r>
          </a:p>
        </p:txBody>
      </p:sp>
      <p:sp>
        <p:nvSpPr>
          <p:cNvPr id="169" name="Content Placeholder 2"/>
          <p:cNvSpPr>
            <a:spLocks noGrp="1"/>
          </p:cNvSpPr>
          <p:nvPr>
            <p:ph idx="11"/>
          </p:nvPr>
        </p:nvSpPr>
        <p:spPr>
          <a:xfrm>
            <a:off x="2819055" y="1828800"/>
            <a:ext cx="2031223" cy="4261866"/>
          </a:xfrm>
        </p:spPr>
        <p:txBody>
          <a:bodyPr>
            <a:noAutofit/>
          </a:bodyPr>
          <a:lstStyle>
            <a:lvl1pPr marL="0" indent="0">
              <a:buFontTx/>
              <a:buNone/>
              <a:defRPr sz="1400"/>
            </a:lvl1pPr>
            <a:lvl2pPr marL="225425" indent="0">
              <a:buFontTx/>
              <a:buNone/>
              <a:defRPr sz="1400"/>
            </a:lvl2pPr>
            <a:lvl3pPr marL="460375" indent="0">
              <a:buNone/>
              <a:defRPr sz="1400"/>
            </a:lvl3pPr>
            <a:lvl4pPr marL="687388" indent="0">
              <a:buNone/>
              <a:defRPr sz="1400"/>
            </a:lvl4pPr>
            <a:lvl5pPr marL="912812" indent="0">
              <a:buNone/>
              <a:defRPr sz="1400"/>
            </a:lvl5pPr>
          </a:lstStyle>
          <a:p>
            <a:pPr lvl="0"/>
            <a:r>
              <a:rPr lang="en-US"/>
              <a:t>Click to edit Master text styles</a:t>
            </a:r>
          </a:p>
        </p:txBody>
      </p:sp>
      <p:sp>
        <p:nvSpPr>
          <p:cNvPr id="171" name="Content Placeholder 2"/>
          <p:cNvSpPr>
            <a:spLocks noGrp="1"/>
          </p:cNvSpPr>
          <p:nvPr>
            <p:ph idx="12"/>
          </p:nvPr>
        </p:nvSpPr>
        <p:spPr>
          <a:xfrm>
            <a:off x="5062038" y="1828800"/>
            <a:ext cx="2031223" cy="4261866"/>
          </a:xfrm>
        </p:spPr>
        <p:txBody>
          <a:bodyPr>
            <a:noAutofit/>
          </a:bodyPr>
          <a:lstStyle>
            <a:lvl1pPr marL="0" indent="0">
              <a:buFontTx/>
              <a:buNone/>
              <a:defRPr sz="1400"/>
            </a:lvl1pPr>
            <a:lvl2pPr marL="225425" indent="0">
              <a:buFontTx/>
              <a:buNone/>
              <a:defRPr sz="1400"/>
            </a:lvl2pPr>
            <a:lvl3pPr marL="460375" indent="0">
              <a:buNone/>
              <a:defRPr sz="1400"/>
            </a:lvl3pPr>
            <a:lvl4pPr marL="687388" indent="0">
              <a:buNone/>
              <a:defRPr sz="1400"/>
            </a:lvl4pPr>
            <a:lvl5pPr marL="912812" indent="0">
              <a:buNone/>
              <a:defRPr sz="1400"/>
            </a:lvl5pPr>
          </a:lstStyle>
          <a:p>
            <a:pPr lvl="0"/>
            <a:r>
              <a:rPr lang="en-US"/>
              <a:t>Click to edit Master text styles</a:t>
            </a:r>
          </a:p>
        </p:txBody>
      </p:sp>
      <p:sp>
        <p:nvSpPr>
          <p:cNvPr id="172" name="Content Placeholder 2"/>
          <p:cNvSpPr>
            <a:spLocks noGrp="1"/>
          </p:cNvSpPr>
          <p:nvPr>
            <p:ph idx="13"/>
          </p:nvPr>
        </p:nvSpPr>
        <p:spPr>
          <a:xfrm>
            <a:off x="7305021" y="1828800"/>
            <a:ext cx="2031223" cy="4261866"/>
          </a:xfrm>
        </p:spPr>
        <p:txBody>
          <a:bodyPr>
            <a:noAutofit/>
          </a:bodyPr>
          <a:lstStyle>
            <a:lvl1pPr marL="0" indent="0">
              <a:buFontTx/>
              <a:buNone/>
              <a:defRPr sz="1400"/>
            </a:lvl1pPr>
            <a:lvl2pPr marL="225425" indent="0">
              <a:buFontTx/>
              <a:buNone/>
              <a:defRPr sz="1400"/>
            </a:lvl2pPr>
            <a:lvl3pPr marL="460375" indent="0">
              <a:buNone/>
              <a:defRPr sz="1400"/>
            </a:lvl3pPr>
            <a:lvl4pPr marL="687388" indent="0">
              <a:buNone/>
              <a:defRPr sz="1400"/>
            </a:lvl4pPr>
            <a:lvl5pPr marL="912812" indent="0">
              <a:buNone/>
              <a:defRPr sz="1400"/>
            </a:lvl5pPr>
          </a:lstStyle>
          <a:p>
            <a:pPr lvl="0"/>
            <a:r>
              <a:rPr lang="en-US"/>
              <a:t>Click to edit Master text styles</a:t>
            </a:r>
          </a:p>
        </p:txBody>
      </p:sp>
      <p:sp>
        <p:nvSpPr>
          <p:cNvPr id="173" name="Content Placeholder 2"/>
          <p:cNvSpPr>
            <a:spLocks noGrp="1"/>
          </p:cNvSpPr>
          <p:nvPr>
            <p:ph idx="14"/>
          </p:nvPr>
        </p:nvSpPr>
        <p:spPr>
          <a:xfrm>
            <a:off x="9548003" y="1828800"/>
            <a:ext cx="2031223" cy="4261866"/>
          </a:xfrm>
        </p:spPr>
        <p:txBody>
          <a:bodyPr>
            <a:noAutofit/>
          </a:bodyPr>
          <a:lstStyle>
            <a:lvl1pPr marL="0" indent="0">
              <a:buFontTx/>
              <a:buNone/>
              <a:defRPr sz="1400"/>
            </a:lvl1pPr>
            <a:lvl2pPr marL="225425" indent="0">
              <a:buFontTx/>
              <a:buNone/>
              <a:defRPr sz="1400"/>
            </a:lvl2pPr>
            <a:lvl3pPr marL="460375" indent="0">
              <a:buNone/>
              <a:defRPr sz="1400"/>
            </a:lvl3pPr>
            <a:lvl4pPr marL="687388" indent="0">
              <a:buNone/>
              <a:defRPr sz="1400"/>
            </a:lvl4pPr>
            <a:lvl5pPr marL="912812" indent="0">
              <a:buNone/>
              <a:defRPr sz="1400"/>
            </a:lvl5pPr>
          </a:lstStyle>
          <a:p>
            <a:pPr lvl="0"/>
            <a:r>
              <a:rPr lang="en-US"/>
              <a:t>Click to edit Master text styles</a:t>
            </a:r>
          </a:p>
        </p:txBody>
      </p:sp>
      <p:grpSp>
        <p:nvGrpSpPr>
          <p:cNvPr id="179" name="Group 178"/>
          <p:cNvGrpSpPr/>
          <p:nvPr userDrawn="1"/>
        </p:nvGrpSpPr>
        <p:grpSpPr>
          <a:xfrm>
            <a:off x="-201766" y="-141165"/>
            <a:ext cx="12586564" cy="7136527"/>
            <a:chOff x="-151325" y="-141165"/>
            <a:chExt cx="9439923" cy="7136527"/>
          </a:xfrm>
        </p:grpSpPr>
        <p:grpSp>
          <p:nvGrpSpPr>
            <p:cNvPr id="180" name="Group 179"/>
            <p:cNvGrpSpPr/>
            <p:nvPr userDrawn="1"/>
          </p:nvGrpSpPr>
          <p:grpSpPr>
            <a:xfrm>
              <a:off x="457731" y="6873247"/>
              <a:ext cx="8226688" cy="122115"/>
              <a:chOff x="457731" y="6582508"/>
              <a:chExt cx="8226688" cy="486507"/>
            </a:xfrm>
          </p:grpSpPr>
          <p:cxnSp>
            <p:nvCxnSpPr>
              <p:cNvPr id="289" name="Straight Connector 288"/>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0" name="Straight Connector 289"/>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91" name="Group 290"/>
              <p:cNvGrpSpPr/>
              <p:nvPr userDrawn="1"/>
            </p:nvGrpSpPr>
            <p:grpSpPr>
              <a:xfrm>
                <a:off x="7986158" y="6582508"/>
                <a:ext cx="152400" cy="486507"/>
                <a:chOff x="7983415" y="6582508"/>
                <a:chExt cx="152400" cy="486507"/>
              </a:xfrm>
            </p:grpSpPr>
            <p:cxnSp>
              <p:nvCxnSpPr>
                <p:cNvPr id="322" name="Straight Connector 32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23" name="Straight Connector 32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92" name="Group 291"/>
              <p:cNvGrpSpPr/>
              <p:nvPr userDrawn="1"/>
            </p:nvGrpSpPr>
            <p:grpSpPr>
              <a:xfrm>
                <a:off x="7287901" y="6582508"/>
                <a:ext cx="152400" cy="486507"/>
                <a:chOff x="7983415" y="6582508"/>
                <a:chExt cx="152400" cy="486507"/>
              </a:xfrm>
            </p:grpSpPr>
            <p:cxnSp>
              <p:nvCxnSpPr>
                <p:cNvPr id="320" name="Straight Connector 31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21" name="Straight Connector 32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93" name="Group 292"/>
              <p:cNvGrpSpPr/>
              <p:nvPr userDrawn="1"/>
            </p:nvGrpSpPr>
            <p:grpSpPr>
              <a:xfrm>
                <a:off x="6589644" y="6582508"/>
                <a:ext cx="152400" cy="486507"/>
                <a:chOff x="7983415" y="6582508"/>
                <a:chExt cx="152400" cy="486507"/>
              </a:xfrm>
            </p:grpSpPr>
            <p:cxnSp>
              <p:nvCxnSpPr>
                <p:cNvPr id="318" name="Straight Connector 31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19" name="Straight Connector 31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94" name="Group 293"/>
              <p:cNvGrpSpPr/>
              <p:nvPr userDrawn="1"/>
            </p:nvGrpSpPr>
            <p:grpSpPr>
              <a:xfrm>
                <a:off x="5891387" y="6582508"/>
                <a:ext cx="152400" cy="486507"/>
                <a:chOff x="7983415" y="6582508"/>
                <a:chExt cx="152400" cy="486507"/>
              </a:xfrm>
            </p:grpSpPr>
            <p:cxnSp>
              <p:nvCxnSpPr>
                <p:cNvPr id="316" name="Straight Connector 31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17" name="Straight Connector 31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95" name="Group 294"/>
              <p:cNvGrpSpPr/>
              <p:nvPr userDrawn="1"/>
            </p:nvGrpSpPr>
            <p:grpSpPr>
              <a:xfrm>
                <a:off x="5193130" y="6582508"/>
                <a:ext cx="152400" cy="486507"/>
                <a:chOff x="7983415" y="6582508"/>
                <a:chExt cx="152400" cy="486507"/>
              </a:xfrm>
            </p:grpSpPr>
            <p:cxnSp>
              <p:nvCxnSpPr>
                <p:cNvPr id="314" name="Straight Connector 31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15" name="Straight Connector 31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96" name="Group 295"/>
              <p:cNvGrpSpPr/>
              <p:nvPr userDrawn="1"/>
            </p:nvGrpSpPr>
            <p:grpSpPr>
              <a:xfrm>
                <a:off x="4494873" y="6582508"/>
                <a:ext cx="152400" cy="486507"/>
                <a:chOff x="7983415" y="6582508"/>
                <a:chExt cx="152400" cy="486507"/>
              </a:xfrm>
            </p:grpSpPr>
            <p:cxnSp>
              <p:nvCxnSpPr>
                <p:cNvPr id="312" name="Straight Connector 31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13" name="Straight Connector 31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97" name="Group 296"/>
              <p:cNvGrpSpPr/>
              <p:nvPr userDrawn="1"/>
            </p:nvGrpSpPr>
            <p:grpSpPr>
              <a:xfrm>
                <a:off x="3796616" y="6582508"/>
                <a:ext cx="152400" cy="486507"/>
                <a:chOff x="7983415" y="6582508"/>
                <a:chExt cx="152400" cy="486507"/>
              </a:xfrm>
            </p:grpSpPr>
            <p:cxnSp>
              <p:nvCxnSpPr>
                <p:cNvPr id="310" name="Straight Connector 30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11" name="Straight Connector 31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98" name="Group 297"/>
              <p:cNvGrpSpPr/>
              <p:nvPr userDrawn="1"/>
            </p:nvGrpSpPr>
            <p:grpSpPr>
              <a:xfrm>
                <a:off x="3098359" y="6582508"/>
                <a:ext cx="152400" cy="486507"/>
                <a:chOff x="7983415" y="6582508"/>
                <a:chExt cx="152400" cy="486507"/>
              </a:xfrm>
            </p:grpSpPr>
            <p:cxnSp>
              <p:nvCxnSpPr>
                <p:cNvPr id="308" name="Straight Connector 30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9" name="Straight Connector 30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99" name="Group 298"/>
              <p:cNvGrpSpPr/>
              <p:nvPr userDrawn="1"/>
            </p:nvGrpSpPr>
            <p:grpSpPr>
              <a:xfrm>
                <a:off x="2400102" y="6582508"/>
                <a:ext cx="152400" cy="486507"/>
                <a:chOff x="7983415" y="6582508"/>
                <a:chExt cx="152400" cy="486507"/>
              </a:xfrm>
            </p:grpSpPr>
            <p:cxnSp>
              <p:nvCxnSpPr>
                <p:cNvPr id="306" name="Straight Connector 30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7" name="Straight Connector 30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00" name="Group 299"/>
              <p:cNvGrpSpPr/>
              <p:nvPr userDrawn="1"/>
            </p:nvGrpSpPr>
            <p:grpSpPr>
              <a:xfrm>
                <a:off x="1701845" y="6582508"/>
                <a:ext cx="152400" cy="486507"/>
                <a:chOff x="7983415" y="6582508"/>
                <a:chExt cx="152400" cy="486507"/>
              </a:xfrm>
            </p:grpSpPr>
            <p:cxnSp>
              <p:nvCxnSpPr>
                <p:cNvPr id="304" name="Straight Connector 30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5" name="Straight Connector 30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01" name="Group 300"/>
              <p:cNvGrpSpPr/>
              <p:nvPr userDrawn="1"/>
            </p:nvGrpSpPr>
            <p:grpSpPr>
              <a:xfrm>
                <a:off x="1003588" y="6582508"/>
                <a:ext cx="152400" cy="486507"/>
                <a:chOff x="7983415" y="6582508"/>
                <a:chExt cx="152400" cy="486507"/>
              </a:xfrm>
            </p:grpSpPr>
            <p:cxnSp>
              <p:nvCxnSpPr>
                <p:cNvPr id="302" name="Straight Connector 30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3" name="Straight Connector 30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181" name="Group 180"/>
            <p:cNvGrpSpPr/>
            <p:nvPr userDrawn="1"/>
          </p:nvGrpSpPr>
          <p:grpSpPr>
            <a:xfrm>
              <a:off x="-151325" y="454007"/>
              <a:ext cx="122115" cy="5945205"/>
              <a:chOff x="-238875" y="454007"/>
              <a:chExt cx="122115" cy="5945205"/>
            </a:xfrm>
          </p:grpSpPr>
          <p:cxnSp>
            <p:nvCxnSpPr>
              <p:cNvPr id="254" name="Straight Connector 253"/>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55" name="Group 254"/>
              <p:cNvGrpSpPr/>
              <p:nvPr userDrawn="1"/>
            </p:nvGrpSpPr>
            <p:grpSpPr>
              <a:xfrm rot="5400000">
                <a:off x="-254017" y="5940709"/>
                <a:ext cx="152400" cy="122115"/>
                <a:chOff x="7983415" y="6582508"/>
                <a:chExt cx="152400" cy="486507"/>
              </a:xfrm>
            </p:grpSpPr>
            <p:cxnSp>
              <p:nvCxnSpPr>
                <p:cNvPr id="287" name="Straight Connector 28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8" name="Straight Connector 28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6" name="Group 255"/>
              <p:cNvGrpSpPr/>
              <p:nvPr userDrawn="1"/>
            </p:nvGrpSpPr>
            <p:grpSpPr>
              <a:xfrm rot="5400000">
                <a:off x="-254017" y="5467067"/>
                <a:ext cx="152400" cy="122115"/>
                <a:chOff x="7983415" y="6582508"/>
                <a:chExt cx="152400" cy="486507"/>
              </a:xfrm>
            </p:grpSpPr>
            <p:cxnSp>
              <p:nvCxnSpPr>
                <p:cNvPr id="285" name="Straight Connector 28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6" name="Straight Connector 28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7" name="Group 256"/>
              <p:cNvGrpSpPr/>
              <p:nvPr userDrawn="1"/>
            </p:nvGrpSpPr>
            <p:grpSpPr>
              <a:xfrm rot="5400000">
                <a:off x="-254017" y="4993425"/>
                <a:ext cx="152400" cy="122115"/>
                <a:chOff x="7983415" y="6582508"/>
                <a:chExt cx="152400" cy="486507"/>
              </a:xfrm>
            </p:grpSpPr>
            <p:cxnSp>
              <p:nvCxnSpPr>
                <p:cNvPr id="283" name="Straight Connector 28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4" name="Straight Connector 28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8" name="Group 257"/>
              <p:cNvGrpSpPr/>
              <p:nvPr userDrawn="1"/>
            </p:nvGrpSpPr>
            <p:grpSpPr>
              <a:xfrm rot="5400000">
                <a:off x="-254017" y="4519783"/>
                <a:ext cx="152400" cy="122115"/>
                <a:chOff x="7983415" y="6582508"/>
                <a:chExt cx="152400" cy="486507"/>
              </a:xfrm>
            </p:grpSpPr>
            <p:cxnSp>
              <p:nvCxnSpPr>
                <p:cNvPr id="281" name="Straight Connector 28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2" name="Straight Connector 28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9" name="Group 258"/>
              <p:cNvGrpSpPr/>
              <p:nvPr userDrawn="1"/>
            </p:nvGrpSpPr>
            <p:grpSpPr>
              <a:xfrm rot="5400000">
                <a:off x="-254017" y="4046141"/>
                <a:ext cx="152400" cy="122115"/>
                <a:chOff x="7983415" y="6582508"/>
                <a:chExt cx="152400" cy="486507"/>
              </a:xfrm>
            </p:grpSpPr>
            <p:cxnSp>
              <p:nvCxnSpPr>
                <p:cNvPr id="279" name="Straight Connector 27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0" name="Straight Connector 27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60" name="Group 259"/>
              <p:cNvGrpSpPr/>
              <p:nvPr userDrawn="1"/>
            </p:nvGrpSpPr>
            <p:grpSpPr>
              <a:xfrm rot="5400000">
                <a:off x="-254017" y="3572499"/>
                <a:ext cx="152400" cy="122115"/>
                <a:chOff x="7983415" y="6582508"/>
                <a:chExt cx="152400" cy="486507"/>
              </a:xfrm>
            </p:grpSpPr>
            <p:cxnSp>
              <p:nvCxnSpPr>
                <p:cNvPr id="277" name="Straight Connector 27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8" name="Straight Connector 27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61" name="Group 260"/>
              <p:cNvGrpSpPr/>
              <p:nvPr userDrawn="1"/>
            </p:nvGrpSpPr>
            <p:grpSpPr>
              <a:xfrm rot="5400000">
                <a:off x="-254017" y="3098857"/>
                <a:ext cx="152400" cy="122115"/>
                <a:chOff x="7983415" y="6582508"/>
                <a:chExt cx="152400" cy="486507"/>
              </a:xfrm>
            </p:grpSpPr>
            <p:cxnSp>
              <p:nvCxnSpPr>
                <p:cNvPr id="275" name="Straight Connector 27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6" name="Straight Connector 27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62" name="Group 261"/>
              <p:cNvGrpSpPr/>
              <p:nvPr userDrawn="1"/>
            </p:nvGrpSpPr>
            <p:grpSpPr>
              <a:xfrm rot="5400000">
                <a:off x="-254017" y="2625215"/>
                <a:ext cx="152400" cy="122115"/>
                <a:chOff x="7983415" y="6582508"/>
                <a:chExt cx="152400" cy="486507"/>
              </a:xfrm>
            </p:grpSpPr>
            <p:cxnSp>
              <p:nvCxnSpPr>
                <p:cNvPr id="273" name="Straight Connector 27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4" name="Straight Connector 27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63" name="Group 262"/>
              <p:cNvGrpSpPr/>
              <p:nvPr userDrawn="1"/>
            </p:nvGrpSpPr>
            <p:grpSpPr>
              <a:xfrm rot="5400000">
                <a:off x="-254017" y="2151573"/>
                <a:ext cx="152400" cy="122115"/>
                <a:chOff x="7983415" y="6582508"/>
                <a:chExt cx="152400" cy="486507"/>
              </a:xfrm>
            </p:grpSpPr>
            <p:cxnSp>
              <p:nvCxnSpPr>
                <p:cNvPr id="271" name="Straight Connector 27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2" name="Straight Connector 27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64" name="Group 263"/>
              <p:cNvGrpSpPr/>
              <p:nvPr userDrawn="1"/>
            </p:nvGrpSpPr>
            <p:grpSpPr>
              <a:xfrm rot="5400000">
                <a:off x="-254017" y="1677931"/>
                <a:ext cx="152400" cy="122115"/>
                <a:chOff x="7983415" y="6582508"/>
                <a:chExt cx="152400" cy="486507"/>
              </a:xfrm>
            </p:grpSpPr>
            <p:cxnSp>
              <p:nvCxnSpPr>
                <p:cNvPr id="269" name="Straight Connector 26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0" name="Straight Connector 26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65" name="Group 264"/>
              <p:cNvGrpSpPr/>
              <p:nvPr userDrawn="1"/>
            </p:nvGrpSpPr>
            <p:grpSpPr>
              <a:xfrm rot="5400000">
                <a:off x="-254017" y="997340"/>
                <a:ext cx="152400" cy="122115"/>
                <a:chOff x="7983415" y="6582508"/>
                <a:chExt cx="152400" cy="486507"/>
              </a:xfrm>
            </p:grpSpPr>
            <p:cxnSp>
              <p:nvCxnSpPr>
                <p:cNvPr id="267" name="Straight Connector 26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8" name="Straight Connector 26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266" name="Straight Connector 265"/>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2" name="Group 181"/>
            <p:cNvGrpSpPr/>
            <p:nvPr userDrawn="1"/>
          </p:nvGrpSpPr>
          <p:grpSpPr>
            <a:xfrm>
              <a:off x="9166483" y="454007"/>
              <a:ext cx="122115" cy="5945205"/>
              <a:chOff x="-238875" y="454007"/>
              <a:chExt cx="122115" cy="5945205"/>
            </a:xfrm>
          </p:grpSpPr>
          <p:cxnSp>
            <p:nvCxnSpPr>
              <p:cNvPr id="219" name="Straight Connector 218"/>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20" name="Group 219"/>
              <p:cNvGrpSpPr/>
              <p:nvPr userDrawn="1"/>
            </p:nvGrpSpPr>
            <p:grpSpPr>
              <a:xfrm rot="5400000">
                <a:off x="-254017" y="5940709"/>
                <a:ext cx="152400" cy="122115"/>
                <a:chOff x="7983415" y="6582508"/>
                <a:chExt cx="152400" cy="486507"/>
              </a:xfrm>
            </p:grpSpPr>
            <p:cxnSp>
              <p:nvCxnSpPr>
                <p:cNvPr id="252" name="Straight Connector 25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3" name="Straight Connector 25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21" name="Group 220"/>
              <p:cNvGrpSpPr/>
              <p:nvPr userDrawn="1"/>
            </p:nvGrpSpPr>
            <p:grpSpPr>
              <a:xfrm rot="5400000">
                <a:off x="-254017" y="5467067"/>
                <a:ext cx="152400" cy="122115"/>
                <a:chOff x="7983415" y="6582508"/>
                <a:chExt cx="152400" cy="486507"/>
              </a:xfrm>
            </p:grpSpPr>
            <p:cxnSp>
              <p:nvCxnSpPr>
                <p:cNvPr id="250" name="Straight Connector 24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1" name="Straight Connector 25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22" name="Group 221"/>
              <p:cNvGrpSpPr/>
              <p:nvPr userDrawn="1"/>
            </p:nvGrpSpPr>
            <p:grpSpPr>
              <a:xfrm rot="5400000">
                <a:off x="-254017" y="4993425"/>
                <a:ext cx="152400" cy="122115"/>
                <a:chOff x="7983415" y="6582508"/>
                <a:chExt cx="152400" cy="486507"/>
              </a:xfrm>
            </p:grpSpPr>
            <p:cxnSp>
              <p:nvCxnSpPr>
                <p:cNvPr id="248" name="Straight Connector 24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9" name="Straight Connector 24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23" name="Group 222"/>
              <p:cNvGrpSpPr/>
              <p:nvPr userDrawn="1"/>
            </p:nvGrpSpPr>
            <p:grpSpPr>
              <a:xfrm rot="5400000">
                <a:off x="-254017" y="4519783"/>
                <a:ext cx="152400" cy="122115"/>
                <a:chOff x="7983415" y="6582508"/>
                <a:chExt cx="152400" cy="486507"/>
              </a:xfrm>
            </p:grpSpPr>
            <p:cxnSp>
              <p:nvCxnSpPr>
                <p:cNvPr id="246" name="Straight Connector 24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7" name="Straight Connector 24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24" name="Group 223"/>
              <p:cNvGrpSpPr/>
              <p:nvPr userDrawn="1"/>
            </p:nvGrpSpPr>
            <p:grpSpPr>
              <a:xfrm rot="5400000">
                <a:off x="-254017" y="4046141"/>
                <a:ext cx="152400" cy="122115"/>
                <a:chOff x="7983415" y="6582508"/>
                <a:chExt cx="152400" cy="486507"/>
              </a:xfrm>
            </p:grpSpPr>
            <p:cxnSp>
              <p:nvCxnSpPr>
                <p:cNvPr id="244" name="Straight Connector 24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5" name="Straight Connector 24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25" name="Group 224"/>
              <p:cNvGrpSpPr/>
              <p:nvPr userDrawn="1"/>
            </p:nvGrpSpPr>
            <p:grpSpPr>
              <a:xfrm rot="5400000">
                <a:off x="-254017" y="3572499"/>
                <a:ext cx="152400" cy="122115"/>
                <a:chOff x="7983415" y="6582508"/>
                <a:chExt cx="152400" cy="486507"/>
              </a:xfrm>
            </p:grpSpPr>
            <p:cxnSp>
              <p:nvCxnSpPr>
                <p:cNvPr id="242" name="Straight Connector 24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3" name="Straight Connector 24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26" name="Group 225"/>
              <p:cNvGrpSpPr/>
              <p:nvPr userDrawn="1"/>
            </p:nvGrpSpPr>
            <p:grpSpPr>
              <a:xfrm rot="5400000">
                <a:off x="-254017" y="3098857"/>
                <a:ext cx="152400" cy="122115"/>
                <a:chOff x="7983415" y="6582508"/>
                <a:chExt cx="152400" cy="486507"/>
              </a:xfrm>
            </p:grpSpPr>
            <p:cxnSp>
              <p:nvCxnSpPr>
                <p:cNvPr id="240" name="Straight Connector 23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1" name="Straight Connector 24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27" name="Group 226"/>
              <p:cNvGrpSpPr/>
              <p:nvPr userDrawn="1"/>
            </p:nvGrpSpPr>
            <p:grpSpPr>
              <a:xfrm rot="5400000">
                <a:off x="-254017" y="2625215"/>
                <a:ext cx="152400" cy="122115"/>
                <a:chOff x="7983415" y="6582508"/>
                <a:chExt cx="152400" cy="486507"/>
              </a:xfrm>
            </p:grpSpPr>
            <p:cxnSp>
              <p:nvCxnSpPr>
                <p:cNvPr id="238" name="Straight Connector 23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9" name="Straight Connector 23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28" name="Group 227"/>
              <p:cNvGrpSpPr/>
              <p:nvPr userDrawn="1"/>
            </p:nvGrpSpPr>
            <p:grpSpPr>
              <a:xfrm rot="5400000">
                <a:off x="-254017" y="2151573"/>
                <a:ext cx="152400" cy="122115"/>
                <a:chOff x="7983415" y="6582508"/>
                <a:chExt cx="152400" cy="486507"/>
              </a:xfrm>
            </p:grpSpPr>
            <p:cxnSp>
              <p:nvCxnSpPr>
                <p:cNvPr id="236" name="Straight Connector 23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7" name="Straight Connector 23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29" name="Group 228"/>
              <p:cNvGrpSpPr/>
              <p:nvPr userDrawn="1"/>
            </p:nvGrpSpPr>
            <p:grpSpPr>
              <a:xfrm rot="5400000">
                <a:off x="-254017" y="1677931"/>
                <a:ext cx="152400" cy="122115"/>
                <a:chOff x="7983415" y="6582508"/>
                <a:chExt cx="152400" cy="486507"/>
              </a:xfrm>
            </p:grpSpPr>
            <p:cxnSp>
              <p:nvCxnSpPr>
                <p:cNvPr id="234" name="Straight Connector 23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5" name="Straight Connector 23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0" name="Group 229"/>
              <p:cNvGrpSpPr/>
              <p:nvPr userDrawn="1"/>
            </p:nvGrpSpPr>
            <p:grpSpPr>
              <a:xfrm rot="5400000">
                <a:off x="-254017" y="997340"/>
                <a:ext cx="152400" cy="122115"/>
                <a:chOff x="7983415" y="6582508"/>
                <a:chExt cx="152400" cy="486507"/>
              </a:xfrm>
            </p:grpSpPr>
            <p:cxnSp>
              <p:nvCxnSpPr>
                <p:cNvPr id="232" name="Straight Connector 23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3" name="Straight Connector 23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231" name="Straight Connector 230"/>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3" name="Group 182"/>
            <p:cNvGrpSpPr/>
            <p:nvPr userDrawn="1"/>
          </p:nvGrpSpPr>
          <p:grpSpPr>
            <a:xfrm>
              <a:off x="457731" y="-141165"/>
              <a:ext cx="8226688" cy="122115"/>
              <a:chOff x="457731" y="6582508"/>
              <a:chExt cx="8226688" cy="486507"/>
            </a:xfrm>
          </p:grpSpPr>
          <p:cxnSp>
            <p:nvCxnSpPr>
              <p:cNvPr id="184" name="Straight Connector 183"/>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86" name="Group 185"/>
              <p:cNvGrpSpPr/>
              <p:nvPr userDrawn="1"/>
            </p:nvGrpSpPr>
            <p:grpSpPr>
              <a:xfrm>
                <a:off x="7986158" y="6582508"/>
                <a:ext cx="152400" cy="486507"/>
                <a:chOff x="7983415" y="6582508"/>
                <a:chExt cx="152400" cy="486507"/>
              </a:xfrm>
            </p:grpSpPr>
            <p:cxnSp>
              <p:nvCxnSpPr>
                <p:cNvPr id="217" name="Straight Connector 21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8" name="Straight Connector 21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7" name="Group 186"/>
              <p:cNvGrpSpPr/>
              <p:nvPr userDrawn="1"/>
            </p:nvGrpSpPr>
            <p:grpSpPr>
              <a:xfrm>
                <a:off x="7287901" y="6582508"/>
                <a:ext cx="152400" cy="486507"/>
                <a:chOff x="7983415" y="6582508"/>
                <a:chExt cx="152400" cy="486507"/>
              </a:xfrm>
            </p:grpSpPr>
            <p:cxnSp>
              <p:nvCxnSpPr>
                <p:cNvPr id="215" name="Straight Connector 21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6" name="Straight Connector 21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8" name="Group 187"/>
              <p:cNvGrpSpPr/>
              <p:nvPr userDrawn="1"/>
            </p:nvGrpSpPr>
            <p:grpSpPr>
              <a:xfrm>
                <a:off x="6589644" y="6582508"/>
                <a:ext cx="152400" cy="486507"/>
                <a:chOff x="7983415" y="6582508"/>
                <a:chExt cx="152400" cy="486507"/>
              </a:xfrm>
            </p:grpSpPr>
            <p:cxnSp>
              <p:nvCxnSpPr>
                <p:cNvPr id="213" name="Straight Connector 21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4" name="Straight Connector 21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9" name="Group 188"/>
              <p:cNvGrpSpPr/>
              <p:nvPr userDrawn="1"/>
            </p:nvGrpSpPr>
            <p:grpSpPr>
              <a:xfrm>
                <a:off x="5891387" y="6582508"/>
                <a:ext cx="152400" cy="486507"/>
                <a:chOff x="7983415" y="6582508"/>
                <a:chExt cx="152400" cy="486507"/>
              </a:xfrm>
            </p:grpSpPr>
            <p:cxnSp>
              <p:nvCxnSpPr>
                <p:cNvPr id="211" name="Straight Connector 21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2" name="Straight Connector 21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90" name="Group 189"/>
              <p:cNvGrpSpPr/>
              <p:nvPr userDrawn="1"/>
            </p:nvGrpSpPr>
            <p:grpSpPr>
              <a:xfrm>
                <a:off x="5193130" y="6582508"/>
                <a:ext cx="152400" cy="486507"/>
                <a:chOff x="7983415" y="6582508"/>
                <a:chExt cx="152400" cy="486507"/>
              </a:xfrm>
            </p:grpSpPr>
            <p:cxnSp>
              <p:nvCxnSpPr>
                <p:cNvPr id="209" name="Straight Connector 20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0" name="Straight Connector 20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91" name="Group 190"/>
              <p:cNvGrpSpPr/>
              <p:nvPr userDrawn="1"/>
            </p:nvGrpSpPr>
            <p:grpSpPr>
              <a:xfrm>
                <a:off x="4494873" y="6582508"/>
                <a:ext cx="152400" cy="486507"/>
                <a:chOff x="7983415" y="6582508"/>
                <a:chExt cx="152400" cy="486507"/>
              </a:xfrm>
            </p:grpSpPr>
            <p:cxnSp>
              <p:nvCxnSpPr>
                <p:cNvPr id="207" name="Straight Connector 20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8" name="Straight Connector 20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92" name="Group 191"/>
              <p:cNvGrpSpPr/>
              <p:nvPr userDrawn="1"/>
            </p:nvGrpSpPr>
            <p:grpSpPr>
              <a:xfrm>
                <a:off x="3796616" y="6582508"/>
                <a:ext cx="152400" cy="486507"/>
                <a:chOff x="7983415" y="6582508"/>
                <a:chExt cx="152400" cy="486507"/>
              </a:xfrm>
            </p:grpSpPr>
            <p:cxnSp>
              <p:nvCxnSpPr>
                <p:cNvPr id="205" name="Straight Connector 20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6" name="Straight Connector 20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93" name="Group 192"/>
              <p:cNvGrpSpPr/>
              <p:nvPr userDrawn="1"/>
            </p:nvGrpSpPr>
            <p:grpSpPr>
              <a:xfrm>
                <a:off x="3098359" y="6582508"/>
                <a:ext cx="152400" cy="486507"/>
                <a:chOff x="7983415" y="6582508"/>
                <a:chExt cx="152400" cy="486507"/>
              </a:xfrm>
            </p:grpSpPr>
            <p:cxnSp>
              <p:nvCxnSpPr>
                <p:cNvPr id="203" name="Straight Connector 20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4" name="Straight Connector 20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94" name="Group 193"/>
              <p:cNvGrpSpPr/>
              <p:nvPr userDrawn="1"/>
            </p:nvGrpSpPr>
            <p:grpSpPr>
              <a:xfrm>
                <a:off x="2400102" y="6582508"/>
                <a:ext cx="152400" cy="486507"/>
                <a:chOff x="7983415" y="6582508"/>
                <a:chExt cx="152400" cy="486507"/>
              </a:xfrm>
            </p:grpSpPr>
            <p:cxnSp>
              <p:nvCxnSpPr>
                <p:cNvPr id="201" name="Straight Connector 20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2" name="Straight Connector 20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95" name="Group 194"/>
              <p:cNvGrpSpPr/>
              <p:nvPr userDrawn="1"/>
            </p:nvGrpSpPr>
            <p:grpSpPr>
              <a:xfrm>
                <a:off x="1701845" y="6582508"/>
                <a:ext cx="152400" cy="486507"/>
                <a:chOff x="7983415" y="6582508"/>
                <a:chExt cx="152400" cy="486507"/>
              </a:xfrm>
            </p:grpSpPr>
            <p:cxnSp>
              <p:nvCxnSpPr>
                <p:cNvPr id="199" name="Straight Connector 19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0" name="Straight Connector 19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96" name="Group 195"/>
              <p:cNvGrpSpPr/>
              <p:nvPr userDrawn="1"/>
            </p:nvGrpSpPr>
            <p:grpSpPr>
              <a:xfrm>
                <a:off x="1003588" y="6582508"/>
                <a:ext cx="152400" cy="486507"/>
                <a:chOff x="7983415" y="6582508"/>
                <a:chExt cx="152400" cy="486507"/>
              </a:xfrm>
            </p:grpSpPr>
            <p:cxnSp>
              <p:nvCxnSpPr>
                <p:cNvPr id="197" name="Straight Connector 19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8" name="Straight Connector 19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sp>
        <p:nvSpPr>
          <p:cNvPr id="155" name="Title 1"/>
          <p:cNvSpPr>
            <a:spLocks noGrp="1"/>
          </p:cNvSpPr>
          <p:nvPr>
            <p:ph type="title"/>
          </p:nvPr>
        </p:nvSpPr>
        <p:spPr>
          <a:xfrm>
            <a:off x="573618" y="457200"/>
            <a:ext cx="10972799" cy="548640"/>
          </a:xfrm>
        </p:spPr>
        <p:txBody>
          <a:bodyPr anchor="t" anchorCtr="0"/>
          <a:lstStyle/>
          <a:p>
            <a:r>
              <a:rPr lang="en-US"/>
              <a:t>Click to edit Master title style</a:t>
            </a:r>
            <a:endParaRPr lang="en-US" dirty="0"/>
          </a:p>
        </p:txBody>
      </p:sp>
      <p:sp>
        <p:nvSpPr>
          <p:cNvPr id="157" name="Text Placeholder 8"/>
          <p:cNvSpPr>
            <a:spLocks noGrp="1"/>
          </p:cNvSpPr>
          <p:nvPr>
            <p:ph type="body" sz="quarter" idx="16"/>
          </p:nvPr>
        </p:nvSpPr>
        <p:spPr>
          <a:xfrm>
            <a:off x="576072" y="1055688"/>
            <a:ext cx="10972800" cy="457200"/>
          </a:xfrm>
        </p:spPr>
        <p:txBody>
          <a:bodyPr anchor="b" anchorCtr="0"/>
          <a:lstStyle>
            <a:lvl1pPr marL="0" indent="0">
              <a:buNone/>
              <a:defRPr sz="2000" i="0">
                <a:solidFill>
                  <a:schemeClr val="accent2"/>
                </a:solidFill>
              </a:defRPr>
            </a:lvl1pPr>
          </a:lstStyle>
          <a:p>
            <a:pPr lvl="0"/>
            <a:r>
              <a:rPr lang="en-US"/>
              <a:t>Click to edit Master text styles</a:t>
            </a:r>
          </a:p>
        </p:txBody>
      </p:sp>
      <p:sp>
        <p:nvSpPr>
          <p:cNvPr id="2" name="Date Placeholder 1">
            <a:extLst>
              <a:ext uri="{FF2B5EF4-FFF2-40B4-BE49-F238E27FC236}">
                <a16:creationId xmlns:a16="http://schemas.microsoft.com/office/drawing/2014/main" id="{49AED857-2620-2448-B0AC-4E16D9167114}"/>
              </a:ext>
            </a:extLst>
          </p:cNvPr>
          <p:cNvSpPr>
            <a:spLocks noGrp="1"/>
          </p:cNvSpPr>
          <p:nvPr>
            <p:ph type="dt" sz="half" idx="17"/>
          </p:nvPr>
        </p:nvSpPr>
        <p:spPr/>
        <p:txBody>
          <a:bodyPr/>
          <a:lstStyle/>
          <a:p>
            <a:fld id="{8713B3D1-7B81-2645-BC84-2B7397D5AC93}" type="datetime1">
              <a:rPr lang="en-US" smtClean="0"/>
              <a:t>3/22/2023</a:t>
            </a:fld>
            <a:endParaRPr lang="en-US" dirty="0"/>
          </a:p>
        </p:txBody>
      </p:sp>
      <p:sp>
        <p:nvSpPr>
          <p:cNvPr id="4" name="Footer Placeholder 3">
            <a:extLst>
              <a:ext uri="{FF2B5EF4-FFF2-40B4-BE49-F238E27FC236}">
                <a16:creationId xmlns:a16="http://schemas.microsoft.com/office/drawing/2014/main" id="{4868ABD5-FC8E-264F-A51A-A9A998F61103}"/>
              </a:ext>
            </a:extLst>
          </p:cNvPr>
          <p:cNvSpPr>
            <a:spLocks noGrp="1"/>
          </p:cNvSpPr>
          <p:nvPr>
            <p:ph type="ftr" sz="quarter" idx="18"/>
          </p:nvPr>
        </p:nvSpPr>
        <p:spPr/>
        <p:txBody>
          <a:bodyPr/>
          <a:lstStyle/>
          <a:p>
            <a:r>
              <a:rPr lang="en-US" dirty="0"/>
              <a:t>Presentation Title | BERKELEY LAB</a:t>
            </a:r>
          </a:p>
        </p:txBody>
      </p:sp>
      <p:sp>
        <p:nvSpPr>
          <p:cNvPr id="5" name="Slide Number Placeholder 4">
            <a:extLst>
              <a:ext uri="{FF2B5EF4-FFF2-40B4-BE49-F238E27FC236}">
                <a16:creationId xmlns:a16="http://schemas.microsoft.com/office/drawing/2014/main" id="{B73373FF-1443-3646-BE53-30C874D19031}"/>
              </a:ext>
            </a:extLst>
          </p:cNvPr>
          <p:cNvSpPr>
            <a:spLocks noGrp="1"/>
          </p:cNvSpPr>
          <p:nvPr>
            <p:ph type="sldNum" sz="quarter" idx="19"/>
          </p:nvPr>
        </p:nvSpPr>
        <p:spPr/>
        <p:txBody>
          <a:bodyPr/>
          <a:lstStyle/>
          <a:p>
            <a:fld id="{0EF2EA88-E9D4-0C4F-A5DF-5FE49FAF8E2F}" type="slidenum">
              <a:rPr lang="en-US" smtClean="0"/>
              <a:pPr/>
              <a:t>‹#›</a:t>
            </a:fld>
            <a:endParaRPr lang="en-US" dirty="0"/>
          </a:p>
        </p:txBody>
      </p:sp>
    </p:spTree>
    <p:extLst>
      <p:ext uri="{BB962C8B-B14F-4D97-AF65-F5344CB8AC3E}">
        <p14:creationId xmlns:p14="http://schemas.microsoft.com/office/powerpoint/2010/main" val="41332111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 Split Horizontal">
    <p:spTree>
      <p:nvGrpSpPr>
        <p:cNvPr id="1" name=""/>
        <p:cNvGrpSpPr/>
        <p:nvPr/>
      </p:nvGrpSpPr>
      <p:grpSpPr>
        <a:xfrm>
          <a:off x="0" y="0"/>
          <a:ext cx="0" cy="0"/>
          <a:chOff x="0" y="0"/>
          <a:chExt cx="0" cy="0"/>
        </a:xfrm>
      </p:grpSpPr>
      <p:sp>
        <p:nvSpPr>
          <p:cNvPr id="3" name="Content Placeholder 2"/>
          <p:cNvSpPr>
            <a:spLocks noGrp="1"/>
          </p:cNvSpPr>
          <p:nvPr>
            <p:ph idx="1"/>
          </p:nvPr>
        </p:nvSpPr>
        <p:spPr>
          <a:xfrm>
            <a:off x="574325" y="1828800"/>
            <a:ext cx="2589828" cy="1828800"/>
          </a:xfrm>
        </p:spPr>
        <p:txBody>
          <a:bodyPr>
            <a:noAutofit/>
          </a:bodyPr>
          <a:lstStyle>
            <a:lvl1pPr marL="0" indent="0">
              <a:buNone/>
              <a:defRPr sz="1400"/>
            </a:lvl1pPr>
            <a:lvl2pPr marL="225425" indent="0">
              <a:buNone/>
              <a:defRPr sz="1400"/>
            </a:lvl2pPr>
            <a:lvl3pPr marL="460375" indent="0">
              <a:buNone/>
              <a:defRPr sz="1400"/>
            </a:lvl3pPr>
            <a:lvl4pPr marL="687388" indent="0">
              <a:buNone/>
              <a:defRPr sz="1400"/>
            </a:lvl4pPr>
            <a:lvl5pPr marL="912812" indent="0">
              <a:buNone/>
              <a:defRPr sz="1400"/>
            </a:lvl5pPr>
          </a:lstStyle>
          <a:p>
            <a:pPr lvl="0"/>
            <a:r>
              <a:rPr lang="en-US"/>
              <a:t>Click to edit Master text styles</a:t>
            </a:r>
          </a:p>
        </p:txBody>
      </p:sp>
      <p:sp>
        <p:nvSpPr>
          <p:cNvPr id="166" name="Content Placeholder 2"/>
          <p:cNvSpPr>
            <a:spLocks noGrp="1"/>
          </p:cNvSpPr>
          <p:nvPr>
            <p:ph idx="11"/>
          </p:nvPr>
        </p:nvSpPr>
        <p:spPr>
          <a:xfrm>
            <a:off x="3367354" y="1828800"/>
            <a:ext cx="2589828" cy="1828800"/>
          </a:xfrm>
        </p:spPr>
        <p:txBody>
          <a:bodyPr>
            <a:noAutofit/>
          </a:bodyPr>
          <a:lstStyle>
            <a:lvl1pPr marL="0" indent="0">
              <a:buNone/>
              <a:defRPr sz="1400"/>
            </a:lvl1pPr>
            <a:lvl2pPr marL="225425" indent="0">
              <a:buNone/>
              <a:defRPr sz="1400"/>
            </a:lvl2pPr>
            <a:lvl3pPr marL="460375" indent="0">
              <a:buNone/>
              <a:defRPr sz="1400"/>
            </a:lvl3pPr>
            <a:lvl4pPr marL="687388" indent="0">
              <a:buNone/>
              <a:defRPr sz="1400"/>
            </a:lvl4pPr>
            <a:lvl5pPr marL="912812" indent="0">
              <a:buNone/>
              <a:defRPr sz="1400"/>
            </a:lvl5pPr>
          </a:lstStyle>
          <a:p>
            <a:pPr lvl="0"/>
            <a:r>
              <a:rPr lang="en-US"/>
              <a:t>Click to edit Master text styles</a:t>
            </a:r>
          </a:p>
        </p:txBody>
      </p:sp>
      <p:sp>
        <p:nvSpPr>
          <p:cNvPr id="167" name="Content Placeholder 2"/>
          <p:cNvSpPr>
            <a:spLocks noGrp="1"/>
          </p:cNvSpPr>
          <p:nvPr>
            <p:ph idx="12"/>
          </p:nvPr>
        </p:nvSpPr>
        <p:spPr>
          <a:xfrm>
            <a:off x="6160384" y="1828800"/>
            <a:ext cx="2589828" cy="1828800"/>
          </a:xfrm>
        </p:spPr>
        <p:txBody>
          <a:bodyPr>
            <a:noAutofit/>
          </a:bodyPr>
          <a:lstStyle>
            <a:lvl1pPr marL="0" indent="0">
              <a:buNone/>
              <a:defRPr sz="1400"/>
            </a:lvl1pPr>
            <a:lvl2pPr marL="225425" indent="0">
              <a:buNone/>
              <a:defRPr sz="1400"/>
            </a:lvl2pPr>
            <a:lvl3pPr marL="460375" indent="0">
              <a:buNone/>
              <a:defRPr sz="1400"/>
            </a:lvl3pPr>
            <a:lvl4pPr marL="687388" indent="0">
              <a:buNone/>
              <a:defRPr sz="1400"/>
            </a:lvl4pPr>
            <a:lvl5pPr marL="912812" indent="0">
              <a:buNone/>
              <a:defRPr sz="1400"/>
            </a:lvl5pPr>
          </a:lstStyle>
          <a:p>
            <a:pPr lvl="0"/>
            <a:r>
              <a:rPr lang="en-US"/>
              <a:t>Click to edit Master text styles</a:t>
            </a:r>
          </a:p>
        </p:txBody>
      </p:sp>
      <p:sp>
        <p:nvSpPr>
          <p:cNvPr id="168" name="Content Placeholder 2"/>
          <p:cNvSpPr>
            <a:spLocks noGrp="1"/>
          </p:cNvSpPr>
          <p:nvPr>
            <p:ph idx="13"/>
          </p:nvPr>
        </p:nvSpPr>
        <p:spPr>
          <a:xfrm>
            <a:off x="8956588" y="1828800"/>
            <a:ext cx="2589828" cy="1828800"/>
          </a:xfrm>
        </p:spPr>
        <p:txBody>
          <a:bodyPr>
            <a:noAutofit/>
          </a:bodyPr>
          <a:lstStyle>
            <a:lvl1pPr marL="0" indent="0">
              <a:buNone/>
              <a:defRPr sz="1400"/>
            </a:lvl1pPr>
            <a:lvl2pPr marL="225425" indent="0">
              <a:buNone/>
              <a:defRPr sz="1400"/>
            </a:lvl2pPr>
            <a:lvl3pPr marL="460375" indent="0">
              <a:buNone/>
              <a:defRPr sz="1400"/>
            </a:lvl3pPr>
            <a:lvl4pPr marL="687388" indent="0">
              <a:buNone/>
              <a:defRPr sz="1400"/>
            </a:lvl4pPr>
            <a:lvl5pPr marL="912812" indent="0">
              <a:buNone/>
              <a:defRPr sz="1400"/>
            </a:lvl5pPr>
          </a:lstStyle>
          <a:p>
            <a:pPr lvl="0"/>
            <a:r>
              <a:rPr lang="en-US"/>
              <a:t>Click to edit Master text styles</a:t>
            </a:r>
          </a:p>
        </p:txBody>
      </p:sp>
      <p:grpSp>
        <p:nvGrpSpPr>
          <p:cNvPr id="169" name="Group 168"/>
          <p:cNvGrpSpPr/>
          <p:nvPr userDrawn="1"/>
        </p:nvGrpSpPr>
        <p:grpSpPr>
          <a:xfrm>
            <a:off x="-201766" y="-141165"/>
            <a:ext cx="12586564" cy="7136527"/>
            <a:chOff x="-151325" y="-141165"/>
            <a:chExt cx="9439923" cy="7136527"/>
          </a:xfrm>
        </p:grpSpPr>
        <p:grpSp>
          <p:nvGrpSpPr>
            <p:cNvPr id="170" name="Group 169"/>
            <p:cNvGrpSpPr/>
            <p:nvPr userDrawn="1"/>
          </p:nvGrpSpPr>
          <p:grpSpPr>
            <a:xfrm>
              <a:off x="457731" y="6873247"/>
              <a:ext cx="8226688" cy="122115"/>
              <a:chOff x="457731" y="6582508"/>
              <a:chExt cx="8226688" cy="486507"/>
            </a:xfrm>
          </p:grpSpPr>
          <p:cxnSp>
            <p:nvCxnSpPr>
              <p:cNvPr id="279" name="Straight Connector 278"/>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0" name="Straight Connector 279"/>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81" name="Group 280"/>
              <p:cNvGrpSpPr/>
              <p:nvPr userDrawn="1"/>
            </p:nvGrpSpPr>
            <p:grpSpPr>
              <a:xfrm>
                <a:off x="7986158" y="6582508"/>
                <a:ext cx="152400" cy="486507"/>
                <a:chOff x="7983415" y="6582508"/>
                <a:chExt cx="152400" cy="486507"/>
              </a:xfrm>
            </p:grpSpPr>
            <p:cxnSp>
              <p:nvCxnSpPr>
                <p:cNvPr id="312" name="Straight Connector 31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13" name="Straight Connector 31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2" name="Group 281"/>
              <p:cNvGrpSpPr/>
              <p:nvPr userDrawn="1"/>
            </p:nvGrpSpPr>
            <p:grpSpPr>
              <a:xfrm>
                <a:off x="7287901" y="6582508"/>
                <a:ext cx="152400" cy="486507"/>
                <a:chOff x="7983415" y="6582508"/>
                <a:chExt cx="152400" cy="486507"/>
              </a:xfrm>
            </p:grpSpPr>
            <p:cxnSp>
              <p:nvCxnSpPr>
                <p:cNvPr id="310" name="Straight Connector 30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11" name="Straight Connector 31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3" name="Group 282"/>
              <p:cNvGrpSpPr/>
              <p:nvPr userDrawn="1"/>
            </p:nvGrpSpPr>
            <p:grpSpPr>
              <a:xfrm>
                <a:off x="6589644" y="6582508"/>
                <a:ext cx="152400" cy="486507"/>
                <a:chOff x="7983415" y="6582508"/>
                <a:chExt cx="152400" cy="486507"/>
              </a:xfrm>
            </p:grpSpPr>
            <p:cxnSp>
              <p:nvCxnSpPr>
                <p:cNvPr id="308" name="Straight Connector 30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9" name="Straight Connector 30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4" name="Group 283"/>
              <p:cNvGrpSpPr/>
              <p:nvPr userDrawn="1"/>
            </p:nvGrpSpPr>
            <p:grpSpPr>
              <a:xfrm>
                <a:off x="5891387" y="6582508"/>
                <a:ext cx="152400" cy="486507"/>
                <a:chOff x="7983415" y="6582508"/>
                <a:chExt cx="152400" cy="486507"/>
              </a:xfrm>
            </p:grpSpPr>
            <p:cxnSp>
              <p:nvCxnSpPr>
                <p:cNvPr id="306" name="Straight Connector 30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7" name="Straight Connector 30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5" name="Group 284"/>
              <p:cNvGrpSpPr/>
              <p:nvPr userDrawn="1"/>
            </p:nvGrpSpPr>
            <p:grpSpPr>
              <a:xfrm>
                <a:off x="5193130" y="6582508"/>
                <a:ext cx="152400" cy="486507"/>
                <a:chOff x="7983415" y="6582508"/>
                <a:chExt cx="152400" cy="486507"/>
              </a:xfrm>
            </p:grpSpPr>
            <p:cxnSp>
              <p:nvCxnSpPr>
                <p:cNvPr id="304" name="Straight Connector 30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5" name="Straight Connector 30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6" name="Group 285"/>
              <p:cNvGrpSpPr/>
              <p:nvPr userDrawn="1"/>
            </p:nvGrpSpPr>
            <p:grpSpPr>
              <a:xfrm>
                <a:off x="4494873" y="6582508"/>
                <a:ext cx="152400" cy="486507"/>
                <a:chOff x="7983415" y="6582508"/>
                <a:chExt cx="152400" cy="486507"/>
              </a:xfrm>
            </p:grpSpPr>
            <p:cxnSp>
              <p:nvCxnSpPr>
                <p:cNvPr id="302" name="Straight Connector 30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3" name="Straight Connector 30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7" name="Group 286"/>
              <p:cNvGrpSpPr/>
              <p:nvPr userDrawn="1"/>
            </p:nvGrpSpPr>
            <p:grpSpPr>
              <a:xfrm>
                <a:off x="3796616" y="6582508"/>
                <a:ext cx="152400" cy="486507"/>
                <a:chOff x="7983415" y="6582508"/>
                <a:chExt cx="152400" cy="486507"/>
              </a:xfrm>
            </p:grpSpPr>
            <p:cxnSp>
              <p:nvCxnSpPr>
                <p:cNvPr id="300" name="Straight Connector 29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1" name="Straight Connector 30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8" name="Group 287"/>
              <p:cNvGrpSpPr/>
              <p:nvPr userDrawn="1"/>
            </p:nvGrpSpPr>
            <p:grpSpPr>
              <a:xfrm>
                <a:off x="3098359" y="6582508"/>
                <a:ext cx="152400" cy="486507"/>
                <a:chOff x="7983415" y="6582508"/>
                <a:chExt cx="152400" cy="486507"/>
              </a:xfrm>
            </p:grpSpPr>
            <p:cxnSp>
              <p:nvCxnSpPr>
                <p:cNvPr id="298" name="Straight Connector 29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9" name="Straight Connector 29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9" name="Group 288"/>
              <p:cNvGrpSpPr/>
              <p:nvPr userDrawn="1"/>
            </p:nvGrpSpPr>
            <p:grpSpPr>
              <a:xfrm>
                <a:off x="2400102" y="6582508"/>
                <a:ext cx="152400" cy="486507"/>
                <a:chOff x="7983415" y="6582508"/>
                <a:chExt cx="152400" cy="486507"/>
              </a:xfrm>
            </p:grpSpPr>
            <p:cxnSp>
              <p:nvCxnSpPr>
                <p:cNvPr id="296" name="Straight Connector 29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7" name="Straight Connector 29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90" name="Group 289"/>
              <p:cNvGrpSpPr/>
              <p:nvPr userDrawn="1"/>
            </p:nvGrpSpPr>
            <p:grpSpPr>
              <a:xfrm>
                <a:off x="1701845" y="6582508"/>
                <a:ext cx="152400" cy="486507"/>
                <a:chOff x="7983415" y="6582508"/>
                <a:chExt cx="152400" cy="486507"/>
              </a:xfrm>
            </p:grpSpPr>
            <p:cxnSp>
              <p:nvCxnSpPr>
                <p:cNvPr id="294" name="Straight Connector 29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5" name="Straight Connector 29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91" name="Group 290"/>
              <p:cNvGrpSpPr/>
              <p:nvPr userDrawn="1"/>
            </p:nvGrpSpPr>
            <p:grpSpPr>
              <a:xfrm>
                <a:off x="1003588" y="6582508"/>
                <a:ext cx="152400" cy="486507"/>
                <a:chOff x="7983415" y="6582508"/>
                <a:chExt cx="152400" cy="486507"/>
              </a:xfrm>
            </p:grpSpPr>
            <p:cxnSp>
              <p:nvCxnSpPr>
                <p:cNvPr id="292" name="Straight Connector 29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3" name="Straight Connector 29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171" name="Group 170"/>
            <p:cNvGrpSpPr/>
            <p:nvPr userDrawn="1"/>
          </p:nvGrpSpPr>
          <p:grpSpPr>
            <a:xfrm>
              <a:off x="-151325" y="454007"/>
              <a:ext cx="122115" cy="5945205"/>
              <a:chOff x="-238875" y="454007"/>
              <a:chExt cx="122115" cy="5945205"/>
            </a:xfrm>
          </p:grpSpPr>
          <p:cxnSp>
            <p:nvCxnSpPr>
              <p:cNvPr id="244" name="Straight Connector 243"/>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45" name="Group 244"/>
              <p:cNvGrpSpPr/>
              <p:nvPr userDrawn="1"/>
            </p:nvGrpSpPr>
            <p:grpSpPr>
              <a:xfrm rot="5400000">
                <a:off x="-254017" y="5940709"/>
                <a:ext cx="152400" cy="122115"/>
                <a:chOff x="7983415" y="6582508"/>
                <a:chExt cx="152400" cy="486507"/>
              </a:xfrm>
            </p:grpSpPr>
            <p:cxnSp>
              <p:nvCxnSpPr>
                <p:cNvPr id="277" name="Straight Connector 27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8" name="Straight Connector 27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6" name="Group 245"/>
              <p:cNvGrpSpPr/>
              <p:nvPr userDrawn="1"/>
            </p:nvGrpSpPr>
            <p:grpSpPr>
              <a:xfrm rot="5400000">
                <a:off x="-254017" y="5467067"/>
                <a:ext cx="152400" cy="122115"/>
                <a:chOff x="7983415" y="6582508"/>
                <a:chExt cx="152400" cy="486507"/>
              </a:xfrm>
            </p:grpSpPr>
            <p:cxnSp>
              <p:nvCxnSpPr>
                <p:cNvPr id="275" name="Straight Connector 27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6" name="Straight Connector 27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7" name="Group 246"/>
              <p:cNvGrpSpPr/>
              <p:nvPr userDrawn="1"/>
            </p:nvGrpSpPr>
            <p:grpSpPr>
              <a:xfrm rot="5400000">
                <a:off x="-254017" y="4993425"/>
                <a:ext cx="152400" cy="122115"/>
                <a:chOff x="7983415" y="6582508"/>
                <a:chExt cx="152400" cy="486507"/>
              </a:xfrm>
            </p:grpSpPr>
            <p:cxnSp>
              <p:nvCxnSpPr>
                <p:cNvPr id="273" name="Straight Connector 27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4" name="Straight Connector 27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8" name="Group 247"/>
              <p:cNvGrpSpPr/>
              <p:nvPr userDrawn="1"/>
            </p:nvGrpSpPr>
            <p:grpSpPr>
              <a:xfrm rot="5400000">
                <a:off x="-254017" y="4519783"/>
                <a:ext cx="152400" cy="122115"/>
                <a:chOff x="7983415" y="6582508"/>
                <a:chExt cx="152400" cy="486507"/>
              </a:xfrm>
            </p:grpSpPr>
            <p:cxnSp>
              <p:nvCxnSpPr>
                <p:cNvPr id="271" name="Straight Connector 27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2" name="Straight Connector 27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9" name="Group 248"/>
              <p:cNvGrpSpPr/>
              <p:nvPr userDrawn="1"/>
            </p:nvGrpSpPr>
            <p:grpSpPr>
              <a:xfrm rot="5400000">
                <a:off x="-254017" y="4046141"/>
                <a:ext cx="152400" cy="122115"/>
                <a:chOff x="7983415" y="6582508"/>
                <a:chExt cx="152400" cy="486507"/>
              </a:xfrm>
            </p:grpSpPr>
            <p:cxnSp>
              <p:nvCxnSpPr>
                <p:cNvPr id="269" name="Straight Connector 26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0" name="Straight Connector 26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0" name="Group 249"/>
              <p:cNvGrpSpPr/>
              <p:nvPr userDrawn="1"/>
            </p:nvGrpSpPr>
            <p:grpSpPr>
              <a:xfrm rot="5400000">
                <a:off x="-254017" y="3572499"/>
                <a:ext cx="152400" cy="122115"/>
                <a:chOff x="7983415" y="6582508"/>
                <a:chExt cx="152400" cy="486507"/>
              </a:xfrm>
            </p:grpSpPr>
            <p:cxnSp>
              <p:nvCxnSpPr>
                <p:cNvPr id="267" name="Straight Connector 26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8" name="Straight Connector 26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1" name="Group 250"/>
              <p:cNvGrpSpPr/>
              <p:nvPr userDrawn="1"/>
            </p:nvGrpSpPr>
            <p:grpSpPr>
              <a:xfrm rot="5400000">
                <a:off x="-254017" y="3098857"/>
                <a:ext cx="152400" cy="122115"/>
                <a:chOff x="7983415" y="6582508"/>
                <a:chExt cx="152400" cy="486507"/>
              </a:xfrm>
            </p:grpSpPr>
            <p:cxnSp>
              <p:nvCxnSpPr>
                <p:cNvPr id="265" name="Straight Connector 26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6" name="Straight Connector 26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2" name="Group 251"/>
              <p:cNvGrpSpPr/>
              <p:nvPr userDrawn="1"/>
            </p:nvGrpSpPr>
            <p:grpSpPr>
              <a:xfrm rot="5400000">
                <a:off x="-254017" y="2625215"/>
                <a:ext cx="152400" cy="122115"/>
                <a:chOff x="7983415" y="6582508"/>
                <a:chExt cx="152400" cy="486507"/>
              </a:xfrm>
            </p:grpSpPr>
            <p:cxnSp>
              <p:nvCxnSpPr>
                <p:cNvPr id="263" name="Straight Connector 26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4" name="Straight Connector 26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3" name="Group 252"/>
              <p:cNvGrpSpPr/>
              <p:nvPr userDrawn="1"/>
            </p:nvGrpSpPr>
            <p:grpSpPr>
              <a:xfrm rot="5400000">
                <a:off x="-254017" y="2151573"/>
                <a:ext cx="152400" cy="122115"/>
                <a:chOff x="7983415" y="6582508"/>
                <a:chExt cx="152400" cy="486507"/>
              </a:xfrm>
            </p:grpSpPr>
            <p:cxnSp>
              <p:nvCxnSpPr>
                <p:cNvPr id="261" name="Straight Connector 26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2" name="Straight Connector 26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4" name="Group 253"/>
              <p:cNvGrpSpPr/>
              <p:nvPr userDrawn="1"/>
            </p:nvGrpSpPr>
            <p:grpSpPr>
              <a:xfrm rot="5400000">
                <a:off x="-254017" y="1677931"/>
                <a:ext cx="152400" cy="122115"/>
                <a:chOff x="7983415" y="6582508"/>
                <a:chExt cx="152400" cy="486507"/>
              </a:xfrm>
            </p:grpSpPr>
            <p:cxnSp>
              <p:nvCxnSpPr>
                <p:cNvPr id="259" name="Straight Connector 25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0" name="Straight Connector 25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5" name="Group 254"/>
              <p:cNvGrpSpPr/>
              <p:nvPr userDrawn="1"/>
            </p:nvGrpSpPr>
            <p:grpSpPr>
              <a:xfrm rot="5400000">
                <a:off x="-254017" y="997340"/>
                <a:ext cx="152400" cy="122115"/>
                <a:chOff x="7983415" y="6582508"/>
                <a:chExt cx="152400" cy="486507"/>
              </a:xfrm>
            </p:grpSpPr>
            <p:cxnSp>
              <p:nvCxnSpPr>
                <p:cNvPr id="257" name="Straight Connector 25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8" name="Straight Connector 25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256" name="Straight Connector 255"/>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2" name="Group 171"/>
            <p:cNvGrpSpPr/>
            <p:nvPr userDrawn="1"/>
          </p:nvGrpSpPr>
          <p:grpSpPr>
            <a:xfrm>
              <a:off x="9166483" y="454007"/>
              <a:ext cx="122115" cy="5945205"/>
              <a:chOff x="-238875" y="454007"/>
              <a:chExt cx="122115" cy="5945205"/>
            </a:xfrm>
          </p:grpSpPr>
          <p:cxnSp>
            <p:nvCxnSpPr>
              <p:cNvPr id="209" name="Straight Connector 208"/>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10" name="Group 209"/>
              <p:cNvGrpSpPr/>
              <p:nvPr userDrawn="1"/>
            </p:nvGrpSpPr>
            <p:grpSpPr>
              <a:xfrm rot="5400000">
                <a:off x="-254017" y="5940709"/>
                <a:ext cx="152400" cy="122115"/>
                <a:chOff x="7983415" y="6582508"/>
                <a:chExt cx="152400" cy="486507"/>
              </a:xfrm>
            </p:grpSpPr>
            <p:cxnSp>
              <p:nvCxnSpPr>
                <p:cNvPr id="242" name="Straight Connector 24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3" name="Straight Connector 24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1" name="Group 210"/>
              <p:cNvGrpSpPr/>
              <p:nvPr userDrawn="1"/>
            </p:nvGrpSpPr>
            <p:grpSpPr>
              <a:xfrm rot="5400000">
                <a:off x="-254017" y="5467067"/>
                <a:ext cx="152400" cy="122115"/>
                <a:chOff x="7983415" y="6582508"/>
                <a:chExt cx="152400" cy="486507"/>
              </a:xfrm>
            </p:grpSpPr>
            <p:cxnSp>
              <p:nvCxnSpPr>
                <p:cNvPr id="240" name="Straight Connector 23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1" name="Straight Connector 24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2" name="Group 211"/>
              <p:cNvGrpSpPr/>
              <p:nvPr userDrawn="1"/>
            </p:nvGrpSpPr>
            <p:grpSpPr>
              <a:xfrm rot="5400000">
                <a:off x="-254017" y="4993425"/>
                <a:ext cx="152400" cy="122115"/>
                <a:chOff x="7983415" y="6582508"/>
                <a:chExt cx="152400" cy="486507"/>
              </a:xfrm>
            </p:grpSpPr>
            <p:cxnSp>
              <p:nvCxnSpPr>
                <p:cNvPr id="238" name="Straight Connector 23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9" name="Straight Connector 23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3" name="Group 212"/>
              <p:cNvGrpSpPr/>
              <p:nvPr userDrawn="1"/>
            </p:nvGrpSpPr>
            <p:grpSpPr>
              <a:xfrm rot="5400000">
                <a:off x="-254017" y="4519783"/>
                <a:ext cx="152400" cy="122115"/>
                <a:chOff x="7983415" y="6582508"/>
                <a:chExt cx="152400" cy="486507"/>
              </a:xfrm>
            </p:grpSpPr>
            <p:cxnSp>
              <p:nvCxnSpPr>
                <p:cNvPr id="236" name="Straight Connector 23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7" name="Straight Connector 23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4" name="Group 213"/>
              <p:cNvGrpSpPr/>
              <p:nvPr userDrawn="1"/>
            </p:nvGrpSpPr>
            <p:grpSpPr>
              <a:xfrm rot="5400000">
                <a:off x="-254017" y="4046141"/>
                <a:ext cx="152400" cy="122115"/>
                <a:chOff x="7983415" y="6582508"/>
                <a:chExt cx="152400" cy="486507"/>
              </a:xfrm>
            </p:grpSpPr>
            <p:cxnSp>
              <p:nvCxnSpPr>
                <p:cNvPr id="234" name="Straight Connector 23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5" name="Straight Connector 23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5" name="Group 214"/>
              <p:cNvGrpSpPr/>
              <p:nvPr userDrawn="1"/>
            </p:nvGrpSpPr>
            <p:grpSpPr>
              <a:xfrm rot="5400000">
                <a:off x="-254017" y="3572499"/>
                <a:ext cx="152400" cy="122115"/>
                <a:chOff x="7983415" y="6582508"/>
                <a:chExt cx="152400" cy="486507"/>
              </a:xfrm>
            </p:grpSpPr>
            <p:cxnSp>
              <p:nvCxnSpPr>
                <p:cNvPr id="232" name="Straight Connector 23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3" name="Straight Connector 23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6" name="Group 215"/>
              <p:cNvGrpSpPr/>
              <p:nvPr userDrawn="1"/>
            </p:nvGrpSpPr>
            <p:grpSpPr>
              <a:xfrm rot="5400000">
                <a:off x="-254017" y="3098857"/>
                <a:ext cx="152400" cy="122115"/>
                <a:chOff x="7983415" y="6582508"/>
                <a:chExt cx="152400" cy="486507"/>
              </a:xfrm>
            </p:grpSpPr>
            <p:cxnSp>
              <p:nvCxnSpPr>
                <p:cNvPr id="230" name="Straight Connector 22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1" name="Straight Connector 23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7" name="Group 216"/>
              <p:cNvGrpSpPr/>
              <p:nvPr userDrawn="1"/>
            </p:nvGrpSpPr>
            <p:grpSpPr>
              <a:xfrm rot="5400000">
                <a:off x="-254017" y="2625215"/>
                <a:ext cx="152400" cy="122115"/>
                <a:chOff x="7983415" y="6582508"/>
                <a:chExt cx="152400" cy="486507"/>
              </a:xfrm>
            </p:grpSpPr>
            <p:cxnSp>
              <p:nvCxnSpPr>
                <p:cNvPr id="228" name="Straight Connector 22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9" name="Straight Connector 22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8" name="Group 217"/>
              <p:cNvGrpSpPr/>
              <p:nvPr userDrawn="1"/>
            </p:nvGrpSpPr>
            <p:grpSpPr>
              <a:xfrm rot="5400000">
                <a:off x="-254017" y="2151573"/>
                <a:ext cx="152400" cy="122115"/>
                <a:chOff x="7983415" y="6582508"/>
                <a:chExt cx="152400" cy="486507"/>
              </a:xfrm>
            </p:grpSpPr>
            <p:cxnSp>
              <p:nvCxnSpPr>
                <p:cNvPr id="226" name="Straight Connector 22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7" name="Straight Connector 22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9" name="Group 218"/>
              <p:cNvGrpSpPr/>
              <p:nvPr userDrawn="1"/>
            </p:nvGrpSpPr>
            <p:grpSpPr>
              <a:xfrm rot="5400000">
                <a:off x="-254017" y="1677931"/>
                <a:ext cx="152400" cy="122115"/>
                <a:chOff x="7983415" y="6582508"/>
                <a:chExt cx="152400" cy="486507"/>
              </a:xfrm>
            </p:grpSpPr>
            <p:cxnSp>
              <p:nvCxnSpPr>
                <p:cNvPr id="224" name="Straight Connector 22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5" name="Straight Connector 22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20" name="Group 219"/>
              <p:cNvGrpSpPr/>
              <p:nvPr userDrawn="1"/>
            </p:nvGrpSpPr>
            <p:grpSpPr>
              <a:xfrm rot="5400000">
                <a:off x="-254017" y="997340"/>
                <a:ext cx="152400" cy="122115"/>
                <a:chOff x="7983415" y="6582508"/>
                <a:chExt cx="152400" cy="486507"/>
              </a:xfrm>
            </p:grpSpPr>
            <p:cxnSp>
              <p:nvCxnSpPr>
                <p:cNvPr id="222" name="Straight Connector 22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3" name="Straight Connector 22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221" name="Straight Connector 220"/>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3" name="Group 172"/>
            <p:cNvGrpSpPr/>
            <p:nvPr userDrawn="1"/>
          </p:nvGrpSpPr>
          <p:grpSpPr>
            <a:xfrm>
              <a:off x="457731" y="-141165"/>
              <a:ext cx="8226688" cy="122115"/>
              <a:chOff x="457731" y="6582508"/>
              <a:chExt cx="8226688" cy="486507"/>
            </a:xfrm>
          </p:grpSpPr>
          <p:cxnSp>
            <p:nvCxnSpPr>
              <p:cNvPr id="174" name="Straight Connector 173"/>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76" name="Group 175"/>
              <p:cNvGrpSpPr/>
              <p:nvPr userDrawn="1"/>
            </p:nvGrpSpPr>
            <p:grpSpPr>
              <a:xfrm>
                <a:off x="7986158" y="6582508"/>
                <a:ext cx="152400" cy="486507"/>
                <a:chOff x="7983415" y="6582508"/>
                <a:chExt cx="152400" cy="486507"/>
              </a:xfrm>
            </p:grpSpPr>
            <p:cxnSp>
              <p:nvCxnSpPr>
                <p:cNvPr id="207" name="Straight Connector 20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8" name="Straight Connector 20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7" name="Group 176"/>
              <p:cNvGrpSpPr/>
              <p:nvPr userDrawn="1"/>
            </p:nvGrpSpPr>
            <p:grpSpPr>
              <a:xfrm>
                <a:off x="7287901" y="6582508"/>
                <a:ext cx="152400" cy="486507"/>
                <a:chOff x="7983415" y="6582508"/>
                <a:chExt cx="152400" cy="486507"/>
              </a:xfrm>
            </p:grpSpPr>
            <p:cxnSp>
              <p:nvCxnSpPr>
                <p:cNvPr id="205" name="Straight Connector 20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6" name="Straight Connector 20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8" name="Group 177"/>
              <p:cNvGrpSpPr/>
              <p:nvPr userDrawn="1"/>
            </p:nvGrpSpPr>
            <p:grpSpPr>
              <a:xfrm>
                <a:off x="6589644" y="6582508"/>
                <a:ext cx="152400" cy="486507"/>
                <a:chOff x="7983415" y="6582508"/>
                <a:chExt cx="152400" cy="486507"/>
              </a:xfrm>
            </p:grpSpPr>
            <p:cxnSp>
              <p:nvCxnSpPr>
                <p:cNvPr id="203" name="Straight Connector 20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4" name="Straight Connector 20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9" name="Group 178"/>
              <p:cNvGrpSpPr/>
              <p:nvPr userDrawn="1"/>
            </p:nvGrpSpPr>
            <p:grpSpPr>
              <a:xfrm>
                <a:off x="5891387" y="6582508"/>
                <a:ext cx="152400" cy="486507"/>
                <a:chOff x="7983415" y="6582508"/>
                <a:chExt cx="152400" cy="486507"/>
              </a:xfrm>
            </p:grpSpPr>
            <p:cxnSp>
              <p:nvCxnSpPr>
                <p:cNvPr id="201" name="Straight Connector 20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2" name="Straight Connector 20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0" name="Group 179"/>
              <p:cNvGrpSpPr/>
              <p:nvPr userDrawn="1"/>
            </p:nvGrpSpPr>
            <p:grpSpPr>
              <a:xfrm>
                <a:off x="5193130" y="6582508"/>
                <a:ext cx="152400" cy="486507"/>
                <a:chOff x="7983415" y="6582508"/>
                <a:chExt cx="152400" cy="486507"/>
              </a:xfrm>
            </p:grpSpPr>
            <p:cxnSp>
              <p:nvCxnSpPr>
                <p:cNvPr id="199" name="Straight Connector 19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0" name="Straight Connector 19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1" name="Group 180"/>
              <p:cNvGrpSpPr/>
              <p:nvPr userDrawn="1"/>
            </p:nvGrpSpPr>
            <p:grpSpPr>
              <a:xfrm>
                <a:off x="4494873" y="6582508"/>
                <a:ext cx="152400" cy="486507"/>
                <a:chOff x="7983415" y="6582508"/>
                <a:chExt cx="152400" cy="486507"/>
              </a:xfrm>
            </p:grpSpPr>
            <p:cxnSp>
              <p:nvCxnSpPr>
                <p:cNvPr id="197" name="Straight Connector 19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8" name="Straight Connector 19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2" name="Group 181"/>
              <p:cNvGrpSpPr/>
              <p:nvPr userDrawn="1"/>
            </p:nvGrpSpPr>
            <p:grpSpPr>
              <a:xfrm>
                <a:off x="3796616" y="6582508"/>
                <a:ext cx="152400" cy="486507"/>
                <a:chOff x="7983415" y="6582508"/>
                <a:chExt cx="152400" cy="486507"/>
              </a:xfrm>
            </p:grpSpPr>
            <p:cxnSp>
              <p:nvCxnSpPr>
                <p:cNvPr id="195" name="Straight Connector 19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6" name="Straight Connector 19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3" name="Group 182"/>
              <p:cNvGrpSpPr/>
              <p:nvPr userDrawn="1"/>
            </p:nvGrpSpPr>
            <p:grpSpPr>
              <a:xfrm>
                <a:off x="3098359" y="6582508"/>
                <a:ext cx="152400" cy="486507"/>
                <a:chOff x="7983415" y="6582508"/>
                <a:chExt cx="152400" cy="486507"/>
              </a:xfrm>
            </p:grpSpPr>
            <p:cxnSp>
              <p:nvCxnSpPr>
                <p:cNvPr id="193" name="Straight Connector 19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4" name="Straight Connector 19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4" name="Group 183"/>
              <p:cNvGrpSpPr/>
              <p:nvPr userDrawn="1"/>
            </p:nvGrpSpPr>
            <p:grpSpPr>
              <a:xfrm>
                <a:off x="2400102" y="6582508"/>
                <a:ext cx="152400" cy="486507"/>
                <a:chOff x="7983415" y="6582508"/>
                <a:chExt cx="152400" cy="486507"/>
              </a:xfrm>
            </p:grpSpPr>
            <p:cxnSp>
              <p:nvCxnSpPr>
                <p:cNvPr id="191" name="Straight Connector 19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2" name="Straight Connector 19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5" name="Group 184"/>
              <p:cNvGrpSpPr/>
              <p:nvPr userDrawn="1"/>
            </p:nvGrpSpPr>
            <p:grpSpPr>
              <a:xfrm>
                <a:off x="1701845" y="6582508"/>
                <a:ext cx="152400" cy="486507"/>
                <a:chOff x="7983415" y="6582508"/>
                <a:chExt cx="152400" cy="486507"/>
              </a:xfrm>
            </p:grpSpPr>
            <p:cxnSp>
              <p:nvCxnSpPr>
                <p:cNvPr id="189" name="Straight Connector 18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0" name="Straight Connector 18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6" name="Group 185"/>
              <p:cNvGrpSpPr/>
              <p:nvPr userDrawn="1"/>
            </p:nvGrpSpPr>
            <p:grpSpPr>
              <a:xfrm>
                <a:off x="1003588" y="6582508"/>
                <a:ext cx="152400" cy="486507"/>
                <a:chOff x="7983415" y="6582508"/>
                <a:chExt cx="152400" cy="486507"/>
              </a:xfrm>
            </p:grpSpPr>
            <p:cxnSp>
              <p:nvCxnSpPr>
                <p:cNvPr id="187" name="Straight Connector 18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sp>
        <p:nvSpPr>
          <p:cNvPr id="155" name="Content Placeholder 2"/>
          <p:cNvSpPr>
            <a:spLocks noGrp="1"/>
          </p:cNvSpPr>
          <p:nvPr>
            <p:ph idx="14"/>
          </p:nvPr>
        </p:nvSpPr>
        <p:spPr>
          <a:xfrm>
            <a:off x="574326" y="4114800"/>
            <a:ext cx="2586650" cy="1828800"/>
          </a:xfrm>
        </p:spPr>
        <p:txBody>
          <a:bodyPr>
            <a:noAutofit/>
          </a:bodyPr>
          <a:lstStyle>
            <a:lvl1pPr marL="0" indent="0">
              <a:buNone/>
              <a:defRPr sz="1400"/>
            </a:lvl1pPr>
            <a:lvl2pPr marL="225425" indent="0">
              <a:buNone/>
              <a:defRPr sz="1400"/>
            </a:lvl2pPr>
            <a:lvl3pPr marL="460375" indent="0">
              <a:buNone/>
              <a:defRPr sz="1400"/>
            </a:lvl3pPr>
            <a:lvl4pPr marL="687388" indent="0">
              <a:buNone/>
              <a:defRPr sz="1400"/>
            </a:lvl4pPr>
            <a:lvl5pPr marL="912812" indent="0">
              <a:buNone/>
              <a:defRPr sz="1400"/>
            </a:lvl5pPr>
          </a:lstStyle>
          <a:p>
            <a:pPr lvl="0"/>
            <a:r>
              <a:rPr lang="en-US"/>
              <a:t>Click to edit Master text styles</a:t>
            </a:r>
          </a:p>
        </p:txBody>
      </p:sp>
      <p:sp>
        <p:nvSpPr>
          <p:cNvPr id="156" name="Content Placeholder 2"/>
          <p:cNvSpPr>
            <a:spLocks noGrp="1"/>
          </p:cNvSpPr>
          <p:nvPr>
            <p:ph idx="15"/>
          </p:nvPr>
        </p:nvSpPr>
        <p:spPr>
          <a:xfrm>
            <a:off x="3367354" y="4114800"/>
            <a:ext cx="2586650" cy="1828800"/>
          </a:xfrm>
        </p:spPr>
        <p:txBody>
          <a:bodyPr>
            <a:noAutofit/>
          </a:bodyPr>
          <a:lstStyle>
            <a:lvl1pPr marL="0" indent="0">
              <a:buNone/>
              <a:defRPr sz="1400"/>
            </a:lvl1pPr>
            <a:lvl2pPr marL="225425" indent="0">
              <a:buNone/>
              <a:defRPr sz="1400"/>
            </a:lvl2pPr>
            <a:lvl3pPr marL="460375" indent="0">
              <a:buNone/>
              <a:defRPr sz="1400"/>
            </a:lvl3pPr>
            <a:lvl4pPr marL="687388" indent="0">
              <a:buNone/>
              <a:defRPr sz="1400"/>
            </a:lvl4pPr>
            <a:lvl5pPr marL="912812" indent="0">
              <a:buNone/>
              <a:defRPr sz="1400"/>
            </a:lvl5pPr>
          </a:lstStyle>
          <a:p>
            <a:pPr lvl="0"/>
            <a:r>
              <a:rPr lang="en-US"/>
              <a:t>Click to edit Master text styles</a:t>
            </a:r>
          </a:p>
        </p:txBody>
      </p:sp>
      <p:sp>
        <p:nvSpPr>
          <p:cNvPr id="157" name="Content Placeholder 2"/>
          <p:cNvSpPr>
            <a:spLocks noGrp="1"/>
          </p:cNvSpPr>
          <p:nvPr>
            <p:ph idx="16"/>
          </p:nvPr>
        </p:nvSpPr>
        <p:spPr>
          <a:xfrm>
            <a:off x="6160384" y="4114800"/>
            <a:ext cx="2586651" cy="1828800"/>
          </a:xfrm>
        </p:spPr>
        <p:txBody>
          <a:bodyPr>
            <a:noAutofit/>
          </a:bodyPr>
          <a:lstStyle>
            <a:lvl1pPr marL="0" indent="0">
              <a:buNone/>
              <a:defRPr sz="1400"/>
            </a:lvl1pPr>
            <a:lvl2pPr marL="225425" indent="0">
              <a:buNone/>
              <a:defRPr sz="1400"/>
            </a:lvl2pPr>
            <a:lvl3pPr marL="460375" indent="0">
              <a:buNone/>
              <a:defRPr sz="1400"/>
            </a:lvl3pPr>
            <a:lvl4pPr marL="687388" indent="0">
              <a:buNone/>
              <a:defRPr sz="1400"/>
            </a:lvl4pPr>
            <a:lvl5pPr marL="912812" indent="0">
              <a:buNone/>
              <a:defRPr sz="1400"/>
            </a:lvl5pPr>
          </a:lstStyle>
          <a:p>
            <a:pPr lvl="0"/>
            <a:r>
              <a:rPr lang="en-US"/>
              <a:t>Click to edit Master text styles</a:t>
            </a:r>
          </a:p>
        </p:txBody>
      </p:sp>
      <p:sp>
        <p:nvSpPr>
          <p:cNvPr id="158" name="Content Placeholder 2"/>
          <p:cNvSpPr>
            <a:spLocks noGrp="1"/>
          </p:cNvSpPr>
          <p:nvPr>
            <p:ph idx="17"/>
          </p:nvPr>
        </p:nvSpPr>
        <p:spPr>
          <a:xfrm>
            <a:off x="8953415" y="4114800"/>
            <a:ext cx="2593001" cy="1828800"/>
          </a:xfrm>
        </p:spPr>
        <p:txBody>
          <a:bodyPr>
            <a:noAutofit/>
          </a:bodyPr>
          <a:lstStyle>
            <a:lvl1pPr marL="0" indent="0">
              <a:buNone/>
              <a:defRPr sz="1400"/>
            </a:lvl1pPr>
            <a:lvl2pPr marL="225425" indent="0">
              <a:buNone/>
              <a:defRPr sz="1400"/>
            </a:lvl2pPr>
            <a:lvl3pPr marL="460375" indent="0">
              <a:buNone/>
              <a:defRPr sz="1400"/>
            </a:lvl3pPr>
            <a:lvl4pPr marL="687388" indent="0">
              <a:buNone/>
              <a:defRPr sz="1400"/>
            </a:lvl4pPr>
            <a:lvl5pPr marL="912812" indent="0">
              <a:buNone/>
              <a:defRPr sz="1400"/>
            </a:lvl5pPr>
          </a:lstStyle>
          <a:p>
            <a:pPr lvl="0"/>
            <a:r>
              <a:rPr lang="en-US"/>
              <a:t>Click to edit Master text styles</a:t>
            </a:r>
          </a:p>
        </p:txBody>
      </p:sp>
      <p:sp>
        <p:nvSpPr>
          <p:cNvPr id="159" name="Title 1"/>
          <p:cNvSpPr>
            <a:spLocks noGrp="1"/>
          </p:cNvSpPr>
          <p:nvPr>
            <p:ph type="title"/>
          </p:nvPr>
        </p:nvSpPr>
        <p:spPr>
          <a:xfrm>
            <a:off x="573618" y="457200"/>
            <a:ext cx="10972799" cy="548640"/>
          </a:xfrm>
        </p:spPr>
        <p:txBody>
          <a:bodyPr anchor="t" anchorCtr="0"/>
          <a:lstStyle/>
          <a:p>
            <a:r>
              <a:rPr lang="en-US"/>
              <a:t>Click to edit Master title style</a:t>
            </a:r>
            <a:endParaRPr lang="en-US" dirty="0"/>
          </a:p>
        </p:txBody>
      </p:sp>
      <p:sp>
        <p:nvSpPr>
          <p:cNvPr id="160" name="Text Placeholder 8"/>
          <p:cNvSpPr>
            <a:spLocks noGrp="1"/>
          </p:cNvSpPr>
          <p:nvPr>
            <p:ph type="body" sz="quarter" idx="18"/>
          </p:nvPr>
        </p:nvSpPr>
        <p:spPr>
          <a:xfrm>
            <a:off x="573617" y="1055688"/>
            <a:ext cx="10972799" cy="457200"/>
          </a:xfrm>
        </p:spPr>
        <p:txBody>
          <a:bodyPr anchor="b" anchorCtr="0"/>
          <a:lstStyle>
            <a:lvl1pPr marL="0" indent="0">
              <a:buNone/>
              <a:defRPr sz="2000" i="0">
                <a:solidFill>
                  <a:schemeClr val="accent2"/>
                </a:solidFill>
              </a:defRPr>
            </a:lvl1pPr>
          </a:lstStyle>
          <a:p>
            <a:pPr lvl="0"/>
            <a:r>
              <a:rPr lang="en-US"/>
              <a:t>Click to edit Master text styles</a:t>
            </a:r>
          </a:p>
        </p:txBody>
      </p:sp>
      <p:sp>
        <p:nvSpPr>
          <p:cNvPr id="2" name="Date Placeholder 1">
            <a:extLst>
              <a:ext uri="{FF2B5EF4-FFF2-40B4-BE49-F238E27FC236}">
                <a16:creationId xmlns:a16="http://schemas.microsoft.com/office/drawing/2014/main" id="{2EBCF3D4-9550-2B4C-A2D9-F1BC3FA46D3C}"/>
              </a:ext>
            </a:extLst>
          </p:cNvPr>
          <p:cNvSpPr>
            <a:spLocks noGrp="1"/>
          </p:cNvSpPr>
          <p:nvPr>
            <p:ph type="dt" sz="half" idx="19"/>
          </p:nvPr>
        </p:nvSpPr>
        <p:spPr/>
        <p:txBody>
          <a:bodyPr/>
          <a:lstStyle/>
          <a:p>
            <a:fld id="{AE04403A-0C23-C244-918E-37A28C2A21A6}" type="datetime1">
              <a:rPr lang="en-US" smtClean="0"/>
              <a:t>3/22/2023</a:t>
            </a:fld>
            <a:endParaRPr lang="en-US" dirty="0"/>
          </a:p>
        </p:txBody>
      </p:sp>
      <p:sp>
        <p:nvSpPr>
          <p:cNvPr id="4" name="Footer Placeholder 3">
            <a:extLst>
              <a:ext uri="{FF2B5EF4-FFF2-40B4-BE49-F238E27FC236}">
                <a16:creationId xmlns:a16="http://schemas.microsoft.com/office/drawing/2014/main" id="{D9AB7AD2-42B3-D040-89FB-9532814301A3}"/>
              </a:ext>
            </a:extLst>
          </p:cNvPr>
          <p:cNvSpPr>
            <a:spLocks noGrp="1"/>
          </p:cNvSpPr>
          <p:nvPr>
            <p:ph type="ftr" sz="quarter" idx="20"/>
          </p:nvPr>
        </p:nvSpPr>
        <p:spPr/>
        <p:txBody>
          <a:bodyPr/>
          <a:lstStyle/>
          <a:p>
            <a:r>
              <a:rPr lang="en-US" dirty="0"/>
              <a:t>Presentation Title | BERKELEY LAB</a:t>
            </a:r>
          </a:p>
        </p:txBody>
      </p:sp>
      <p:sp>
        <p:nvSpPr>
          <p:cNvPr id="5" name="Slide Number Placeholder 4">
            <a:extLst>
              <a:ext uri="{FF2B5EF4-FFF2-40B4-BE49-F238E27FC236}">
                <a16:creationId xmlns:a16="http://schemas.microsoft.com/office/drawing/2014/main" id="{DB07830B-F58C-2C4F-B2DA-7715A3F49166}"/>
              </a:ext>
            </a:extLst>
          </p:cNvPr>
          <p:cNvSpPr>
            <a:spLocks noGrp="1"/>
          </p:cNvSpPr>
          <p:nvPr>
            <p:ph type="sldNum" sz="quarter" idx="21"/>
          </p:nvPr>
        </p:nvSpPr>
        <p:spPr/>
        <p:txBody>
          <a:bodyPr/>
          <a:lstStyle/>
          <a:p>
            <a:fld id="{0EF2EA88-E9D4-0C4F-A5DF-5FE49FAF8E2F}" type="slidenum">
              <a:rPr lang="en-US" smtClean="0"/>
              <a:pPr/>
              <a:t>‹#›</a:t>
            </a:fld>
            <a:endParaRPr lang="en-US" dirty="0"/>
          </a:p>
        </p:txBody>
      </p:sp>
    </p:spTree>
    <p:extLst>
      <p:ext uri="{BB962C8B-B14F-4D97-AF65-F5344CB8AC3E}">
        <p14:creationId xmlns:p14="http://schemas.microsoft.com/office/powerpoint/2010/main" val="35799644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1"/>
          <p:cNvSpPr>
            <a:spLocks noGrp="1"/>
          </p:cNvSpPr>
          <p:nvPr>
            <p:ph type="title"/>
          </p:nvPr>
        </p:nvSpPr>
        <p:spPr>
          <a:xfrm>
            <a:off x="573618" y="457200"/>
            <a:ext cx="10972799" cy="548640"/>
          </a:xfrm>
        </p:spPr>
        <p:txBody>
          <a:bodyPr anchor="t" anchorCtr="0"/>
          <a:lstStyle/>
          <a:p>
            <a:r>
              <a:rPr lang="en-US"/>
              <a:t>Click to edit Master title style</a:t>
            </a:r>
            <a:endParaRPr lang="en-US" dirty="0"/>
          </a:p>
        </p:txBody>
      </p:sp>
      <p:sp>
        <p:nvSpPr>
          <p:cNvPr id="2" name="Date Placeholder 1">
            <a:extLst>
              <a:ext uri="{FF2B5EF4-FFF2-40B4-BE49-F238E27FC236}">
                <a16:creationId xmlns:a16="http://schemas.microsoft.com/office/drawing/2014/main" id="{9E66E923-E749-6F4A-B825-3967AA21CF62}"/>
              </a:ext>
            </a:extLst>
          </p:cNvPr>
          <p:cNvSpPr>
            <a:spLocks noGrp="1"/>
          </p:cNvSpPr>
          <p:nvPr>
            <p:ph type="dt" sz="half" idx="10"/>
          </p:nvPr>
        </p:nvSpPr>
        <p:spPr/>
        <p:txBody>
          <a:bodyPr/>
          <a:lstStyle/>
          <a:p>
            <a:fld id="{C80F3DF7-FB29-2149-BC6C-92A6B41C54D7}" type="datetime1">
              <a:rPr lang="en-US" smtClean="0"/>
              <a:t>3/22/2023</a:t>
            </a:fld>
            <a:endParaRPr lang="en-US" dirty="0"/>
          </a:p>
        </p:txBody>
      </p:sp>
      <p:sp>
        <p:nvSpPr>
          <p:cNvPr id="3" name="Footer Placeholder 2">
            <a:extLst>
              <a:ext uri="{FF2B5EF4-FFF2-40B4-BE49-F238E27FC236}">
                <a16:creationId xmlns:a16="http://schemas.microsoft.com/office/drawing/2014/main" id="{E910A5FC-5DFA-414E-8083-0049CCCD2973}"/>
              </a:ext>
            </a:extLst>
          </p:cNvPr>
          <p:cNvSpPr>
            <a:spLocks noGrp="1"/>
          </p:cNvSpPr>
          <p:nvPr>
            <p:ph type="ftr" sz="quarter" idx="11"/>
          </p:nvPr>
        </p:nvSpPr>
        <p:spPr/>
        <p:txBody>
          <a:bodyPr/>
          <a:lstStyle/>
          <a:p>
            <a:r>
              <a:rPr lang="en-US" dirty="0"/>
              <a:t>Presentation Title | BERKELEY LAB</a:t>
            </a:r>
          </a:p>
        </p:txBody>
      </p:sp>
      <p:sp>
        <p:nvSpPr>
          <p:cNvPr id="7" name="Slide Number Placeholder 6">
            <a:extLst>
              <a:ext uri="{FF2B5EF4-FFF2-40B4-BE49-F238E27FC236}">
                <a16:creationId xmlns:a16="http://schemas.microsoft.com/office/drawing/2014/main" id="{C6625894-79D7-5644-B9F6-84C19E2C8E65}"/>
              </a:ext>
            </a:extLst>
          </p:cNvPr>
          <p:cNvSpPr>
            <a:spLocks noGrp="1"/>
          </p:cNvSpPr>
          <p:nvPr>
            <p:ph type="sldNum" sz="quarter" idx="12"/>
          </p:nvPr>
        </p:nvSpPr>
        <p:spPr/>
        <p:txBody>
          <a:bodyPr/>
          <a:lstStyle/>
          <a:p>
            <a:fld id="{0EF2EA88-E9D4-0C4F-A5DF-5FE49FAF8E2F}" type="slidenum">
              <a:rPr lang="en-US" smtClean="0"/>
              <a:pPr/>
              <a:t>‹#›</a:t>
            </a:fld>
            <a:endParaRPr lang="en-US" dirty="0"/>
          </a:p>
        </p:txBody>
      </p:sp>
    </p:spTree>
    <p:extLst>
      <p:ext uri="{BB962C8B-B14F-4D97-AF65-F5344CB8AC3E}">
        <p14:creationId xmlns:p14="http://schemas.microsoft.com/office/powerpoint/2010/main" val="38282277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5B8D2A51-DE47-3D41-9C30-741E5FFC5B63}"/>
              </a:ext>
            </a:extLst>
          </p:cNvPr>
          <p:cNvSpPr>
            <a:spLocks noGrp="1"/>
          </p:cNvSpPr>
          <p:nvPr>
            <p:ph type="dt" sz="half" idx="2"/>
          </p:nvPr>
        </p:nvSpPr>
        <p:spPr>
          <a:xfrm>
            <a:off x="9920402" y="6356349"/>
            <a:ext cx="726802" cy="365125"/>
          </a:xfrm>
          <a:prstGeom prst="rect">
            <a:avLst/>
          </a:prstGeom>
        </p:spPr>
        <p:txBody>
          <a:bodyPr vert="horz" lIns="91440" tIns="45720" rIns="91440" bIns="45720" rtlCol="0" anchor="ctr"/>
          <a:lstStyle>
            <a:lvl1pPr algn="ctr">
              <a:defRPr sz="1000" baseline="0">
                <a:solidFill>
                  <a:schemeClr val="tx1">
                    <a:tint val="75000"/>
                  </a:schemeClr>
                </a:solidFill>
                <a:latin typeface="Arial" panose="020B0604020202020204" pitchFamily="34" charset="0"/>
              </a:defRPr>
            </a:lvl1pPr>
          </a:lstStyle>
          <a:p>
            <a:fld id="{1E73C4A5-E23A-C247-8441-863BA23CEE18}" type="datetime1">
              <a:rPr lang="en-US" smtClean="0"/>
              <a:t>3/22/2023</a:t>
            </a:fld>
            <a:endParaRPr lang="en-US" dirty="0"/>
          </a:p>
        </p:txBody>
      </p:sp>
      <p:sp>
        <p:nvSpPr>
          <p:cNvPr id="3" name="Footer Placeholder 4">
            <a:extLst>
              <a:ext uri="{FF2B5EF4-FFF2-40B4-BE49-F238E27FC236}">
                <a16:creationId xmlns:a16="http://schemas.microsoft.com/office/drawing/2014/main" id="{54C15E74-FDF0-0C47-9617-826C96ABEF50}"/>
              </a:ext>
            </a:extLst>
          </p:cNvPr>
          <p:cNvSpPr>
            <a:spLocks noGrp="1"/>
          </p:cNvSpPr>
          <p:nvPr>
            <p:ph type="ftr" sz="quarter" idx="3"/>
          </p:nvPr>
        </p:nvSpPr>
        <p:spPr>
          <a:xfrm>
            <a:off x="609600" y="6356350"/>
            <a:ext cx="9106596" cy="365125"/>
          </a:xfrm>
          <a:prstGeom prst="rect">
            <a:avLst/>
          </a:prstGeom>
        </p:spPr>
        <p:txBody>
          <a:bodyPr vert="horz" lIns="91440" tIns="45720" rIns="91440" bIns="45720" rtlCol="0" anchor="ctr"/>
          <a:lstStyle>
            <a:lvl1pPr algn="l">
              <a:defRPr sz="1000" baseline="0">
                <a:solidFill>
                  <a:schemeClr val="tx1">
                    <a:tint val="75000"/>
                  </a:schemeClr>
                </a:solidFill>
                <a:latin typeface="Arial" panose="020B0604020202020204" pitchFamily="34" charset="0"/>
              </a:defRPr>
            </a:lvl1pPr>
          </a:lstStyle>
          <a:p>
            <a:r>
              <a:rPr lang="en-US" dirty="0"/>
              <a:t>Presentation Title | BERKELEY LAB</a:t>
            </a:r>
          </a:p>
        </p:txBody>
      </p:sp>
      <p:sp>
        <p:nvSpPr>
          <p:cNvPr id="4" name="Slide Number Placeholder 5">
            <a:extLst>
              <a:ext uri="{FF2B5EF4-FFF2-40B4-BE49-F238E27FC236}">
                <a16:creationId xmlns:a16="http://schemas.microsoft.com/office/drawing/2014/main" id="{3A80D3C9-DAFC-4C4B-8A7A-ED0AD76656B5}"/>
              </a:ext>
            </a:extLst>
          </p:cNvPr>
          <p:cNvSpPr>
            <a:spLocks noGrp="1"/>
          </p:cNvSpPr>
          <p:nvPr>
            <p:ph type="sldNum" sz="quarter" idx="4"/>
          </p:nvPr>
        </p:nvSpPr>
        <p:spPr>
          <a:xfrm>
            <a:off x="10851411" y="6356349"/>
            <a:ext cx="708868" cy="365125"/>
          </a:xfrm>
          <a:prstGeom prst="rect">
            <a:avLst/>
          </a:prstGeom>
        </p:spPr>
        <p:txBody>
          <a:bodyPr vert="horz" lIns="91440" tIns="45720" rIns="91440" bIns="45720" rtlCol="0" anchor="ctr"/>
          <a:lstStyle>
            <a:lvl1pPr algn="r">
              <a:defRPr sz="1000" baseline="0">
                <a:solidFill>
                  <a:schemeClr val="tx1">
                    <a:tint val="75000"/>
                  </a:schemeClr>
                </a:solidFill>
                <a:latin typeface="Arial" panose="020B0604020202020204" pitchFamily="34" charset="0"/>
              </a:defRPr>
            </a:lvl1pPr>
          </a:lstStyle>
          <a:p>
            <a:fld id="{0EF2EA88-E9D4-0C4F-A5DF-5FE49FAF8E2F}" type="slidenum">
              <a:rPr lang="en-US" smtClean="0"/>
              <a:pPr/>
              <a:t>‹#›</a:t>
            </a:fld>
            <a:endParaRPr lang="en-US" dirty="0"/>
          </a:p>
        </p:txBody>
      </p:sp>
    </p:spTree>
    <p:extLst>
      <p:ext uri="{BB962C8B-B14F-4D97-AF65-F5344CB8AC3E}">
        <p14:creationId xmlns:p14="http://schemas.microsoft.com/office/powerpoint/2010/main" val="10317704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Left">
    <p:spTree>
      <p:nvGrpSpPr>
        <p:cNvPr id="1" name=""/>
        <p:cNvGrpSpPr/>
        <p:nvPr/>
      </p:nvGrpSpPr>
      <p:grpSpPr>
        <a:xfrm>
          <a:off x="0" y="0"/>
          <a:ext cx="0" cy="0"/>
          <a:chOff x="0" y="0"/>
          <a:chExt cx="0" cy="0"/>
        </a:xfrm>
      </p:grpSpPr>
      <p:sp>
        <p:nvSpPr>
          <p:cNvPr id="2" name="Title 1"/>
          <p:cNvSpPr>
            <a:spLocks noGrp="1"/>
          </p:cNvSpPr>
          <p:nvPr>
            <p:ph type="title"/>
          </p:nvPr>
        </p:nvSpPr>
        <p:spPr>
          <a:xfrm>
            <a:off x="576072" y="273050"/>
            <a:ext cx="4011084" cy="1162050"/>
          </a:xfrm>
        </p:spPr>
        <p:txBody>
          <a:bodyPr anchor="b">
            <a:noAutofit/>
          </a:bodyPr>
          <a:lstStyle>
            <a:lvl1pPr algn="l">
              <a:defRPr sz="2000" b="1"/>
            </a:lvl1pPr>
          </a:lstStyle>
          <a:p>
            <a:r>
              <a:rPr lang="en-US"/>
              <a:t>Click to edit Master title style</a:t>
            </a:r>
            <a:endParaRPr lang="en-US" dirty="0"/>
          </a:p>
        </p:txBody>
      </p:sp>
      <p:sp>
        <p:nvSpPr>
          <p:cNvPr id="3" name="Content Placeholder 2"/>
          <p:cNvSpPr>
            <a:spLocks noGrp="1"/>
          </p:cNvSpPr>
          <p:nvPr>
            <p:ph idx="1"/>
          </p:nvPr>
        </p:nvSpPr>
        <p:spPr>
          <a:xfrm>
            <a:off x="4766733" y="273051"/>
            <a:ext cx="6815667" cy="5853113"/>
          </a:xfrm>
        </p:spPr>
        <p:txBody>
          <a:bodyPr>
            <a:noAutofit/>
          </a:bodyPr>
          <a:lstStyle>
            <a:lvl1pPr>
              <a:buClr>
                <a:schemeClr val="accent2"/>
              </a:buClr>
              <a:defRPr sz="2000"/>
            </a:lvl1pPr>
            <a:lvl2pPr>
              <a:buClr>
                <a:schemeClr val="accent2"/>
              </a:buClr>
              <a:defRPr sz="2000"/>
            </a:lvl2pPr>
            <a:lvl3pPr>
              <a:buClr>
                <a:schemeClr val="accent2"/>
              </a:buClr>
              <a:defRPr sz="2000"/>
            </a:lvl3pPr>
            <a:lvl4pPr>
              <a:buClr>
                <a:schemeClr val="accent2"/>
              </a:buClr>
              <a:defRPr sz="2000"/>
            </a:lvl4pPr>
            <a:lvl5pPr>
              <a:buClr>
                <a:schemeClr val="accent2"/>
              </a:buCl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Text Placeholder 3"/>
          <p:cNvSpPr>
            <a:spLocks noGrp="1"/>
          </p:cNvSpPr>
          <p:nvPr>
            <p:ph type="body" sz="half" idx="2"/>
          </p:nvPr>
        </p:nvSpPr>
        <p:spPr>
          <a:xfrm>
            <a:off x="576072" y="1435101"/>
            <a:ext cx="4011084" cy="4691063"/>
          </a:xfrm>
        </p:spPr>
        <p:txBody>
          <a:bodyPr>
            <a:no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DB2C352D-1A0F-1243-A3B1-6EF8CE397F7D}"/>
              </a:ext>
            </a:extLst>
          </p:cNvPr>
          <p:cNvSpPr>
            <a:spLocks noGrp="1"/>
          </p:cNvSpPr>
          <p:nvPr>
            <p:ph type="dt" sz="half" idx="10"/>
          </p:nvPr>
        </p:nvSpPr>
        <p:spPr/>
        <p:txBody>
          <a:bodyPr/>
          <a:lstStyle/>
          <a:p>
            <a:fld id="{5EE91BBA-8849-CF40-8281-9189FAA8CA31}" type="datetime1">
              <a:rPr lang="en-US" smtClean="0"/>
              <a:t>3/22/2023</a:t>
            </a:fld>
            <a:endParaRPr lang="en-US" dirty="0"/>
          </a:p>
        </p:txBody>
      </p:sp>
      <p:sp>
        <p:nvSpPr>
          <p:cNvPr id="8" name="Footer Placeholder 7">
            <a:extLst>
              <a:ext uri="{FF2B5EF4-FFF2-40B4-BE49-F238E27FC236}">
                <a16:creationId xmlns:a16="http://schemas.microsoft.com/office/drawing/2014/main" id="{6989BF0E-F1BB-0D4C-8BF2-7A7BEDDB078B}"/>
              </a:ext>
            </a:extLst>
          </p:cNvPr>
          <p:cNvSpPr>
            <a:spLocks noGrp="1"/>
          </p:cNvSpPr>
          <p:nvPr>
            <p:ph type="ftr" sz="quarter" idx="11"/>
          </p:nvPr>
        </p:nvSpPr>
        <p:spPr/>
        <p:txBody>
          <a:bodyPr/>
          <a:lstStyle/>
          <a:p>
            <a:r>
              <a:rPr lang="en-US" dirty="0"/>
              <a:t>Presentation Title | BERKELEY LAB</a:t>
            </a:r>
          </a:p>
        </p:txBody>
      </p:sp>
      <p:sp>
        <p:nvSpPr>
          <p:cNvPr id="9" name="Slide Number Placeholder 8">
            <a:extLst>
              <a:ext uri="{FF2B5EF4-FFF2-40B4-BE49-F238E27FC236}">
                <a16:creationId xmlns:a16="http://schemas.microsoft.com/office/drawing/2014/main" id="{9184B3DD-8252-394C-9787-06EBDE1B25D2}"/>
              </a:ext>
            </a:extLst>
          </p:cNvPr>
          <p:cNvSpPr>
            <a:spLocks noGrp="1"/>
          </p:cNvSpPr>
          <p:nvPr>
            <p:ph type="sldNum" sz="quarter" idx="12"/>
          </p:nvPr>
        </p:nvSpPr>
        <p:spPr/>
        <p:txBody>
          <a:bodyPr/>
          <a:lstStyle/>
          <a:p>
            <a:fld id="{0EF2EA88-E9D4-0C4F-A5DF-5FE49FAF8E2F}" type="slidenum">
              <a:rPr lang="en-US" smtClean="0"/>
              <a:pPr/>
              <a:t>‹#›</a:t>
            </a:fld>
            <a:endParaRPr lang="en-US" dirty="0"/>
          </a:p>
        </p:txBody>
      </p:sp>
    </p:spTree>
    <p:extLst>
      <p:ext uri="{BB962C8B-B14F-4D97-AF65-F5344CB8AC3E}">
        <p14:creationId xmlns:p14="http://schemas.microsoft.com/office/powerpoint/2010/main" val="25374259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with Caption Right">
    <p:spTree>
      <p:nvGrpSpPr>
        <p:cNvPr id="1" name=""/>
        <p:cNvGrpSpPr/>
        <p:nvPr/>
      </p:nvGrpSpPr>
      <p:grpSpPr>
        <a:xfrm>
          <a:off x="0" y="0"/>
          <a:ext cx="0" cy="0"/>
          <a:chOff x="0" y="0"/>
          <a:chExt cx="0" cy="0"/>
        </a:xfrm>
      </p:grpSpPr>
      <p:sp>
        <p:nvSpPr>
          <p:cNvPr id="3" name="Content Placeholder 2"/>
          <p:cNvSpPr>
            <a:spLocks noGrp="1"/>
          </p:cNvSpPr>
          <p:nvPr>
            <p:ph idx="1"/>
          </p:nvPr>
        </p:nvSpPr>
        <p:spPr>
          <a:xfrm>
            <a:off x="576072" y="273051"/>
            <a:ext cx="6815667" cy="5853113"/>
          </a:xfrm>
        </p:spPr>
        <p:txBody>
          <a:bodyPr>
            <a:noAutofit/>
          </a:bodyPr>
          <a:lstStyle>
            <a:lvl1pPr>
              <a:buClr>
                <a:schemeClr val="accent2"/>
              </a:buClr>
              <a:defRPr sz="2000"/>
            </a:lvl1pPr>
            <a:lvl2pPr>
              <a:buClr>
                <a:schemeClr val="accent2"/>
              </a:buClr>
              <a:defRPr sz="2000"/>
            </a:lvl2pPr>
            <a:lvl3pPr>
              <a:buClr>
                <a:schemeClr val="accent2"/>
              </a:buClr>
              <a:defRPr sz="2000"/>
            </a:lvl3pPr>
            <a:lvl4pPr>
              <a:buClr>
                <a:schemeClr val="accent2"/>
              </a:buClr>
              <a:defRPr sz="2000"/>
            </a:lvl4pPr>
            <a:lvl5pPr>
              <a:buClr>
                <a:schemeClr val="accent2"/>
              </a:buCl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3"/>
          <p:cNvSpPr>
            <a:spLocks noGrp="1"/>
          </p:cNvSpPr>
          <p:nvPr>
            <p:ph type="body" sz="half" idx="13"/>
          </p:nvPr>
        </p:nvSpPr>
        <p:spPr>
          <a:xfrm>
            <a:off x="7574882" y="1435101"/>
            <a:ext cx="4011084" cy="4691063"/>
          </a:xfrm>
        </p:spPr>
        <p:txBody>
          <a:bodyPr>
            <a:no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itle 1"/>
          <p:cNvSpPr>
            <a:spLocks noGrp="1"/>
          </p:cNvSpPr>
          <p:nvPr>
            <p:ph type="title"/>
          </p:nvPr>
        </p:nvSpPr>
        <p:spPr>
          <a:xfrm>
            <a:off x="7562613" y="273050"/>
            <a:ext cx="4011084" cy="1162050"/>
          </a:xfrm>
        </p:spPr>
        <p:txBody>
          <a:bodyPr anchor="b">
            <a:noAutofit/>
          </a:bodyPr>
          <a:lstStyle>
            <a:lvl1pPr algn="l">
              <a:defRPr sz="2000" b="1"/>
            </a:lvl1pPr>
          </a:lstStyle>
          <a:p>
            <a:r>
              <a:rPr lang="en-US"/>
              <a:t>Click to edit Master title style</a:t>
            </a:r>
            <a:endParaRPr lang="en-US" dirty="0"/>
          </a:p>
        </p:txBody>
      </p:sp>
      <p:sp>
        <p:nvSpPr>
          <p:cNvPr id="2" name="Date Placeholder 1">
            <a:extLst>
              <a:ext uri="{FF2B5EF4-FFF2-40B4-BE49-F238E27FC236}">
                <a16:creationId xmlns:a16="http://schemas.microsoft.com/office/drawing/2014/main" id="{A6739326-CBBD-354B-8291-E65C4D3669EF}"/>
              </a:ext>
            </a:extLst>
          </p:cNvPr>
          <p:cNvSpPr>
            <a:spLocks noGrp="1"/>
          </p:cNvSpPr>
          <p:nvPr>
            <p:ph type="dt" sz="half" idx="14"/>
          </p:nvPr>
        </p:nvSpPr>
        <p:spPr/>
        <p:txBody>
          <a:bodyPr/>
          <a:lstStyle/>
          <a:p>
            <a:fld id="{AF21D717-8677-EB48-960B-7B5E07665226}" type="datetime1">
              <a:rPr lang="en-US" smtClean="0"/>
              <a:t>3/22/2023</a:t>
            </a:fld>
            <a:endParaRPr lang="en-US" dirty="0"/>
          </a:p>
        </p:txBody>
      </p:sp>
      <p:sp>
        <p:nvSpPr>
          <p:cNvPr id="4" name="Footer Placeholder 3">
            <a:extLst>
              <a:ext uri="{FF2B5EF4-FFF2-40B4-BE49-F238E27FC236}">
                <a16:creationId xmlns:a16="http://schemas.microsoft.com/office/drawing/2014/main" id="{CC4268BF-1FD3-4B47-A983-1B740D12BA66}"/>
              </a:ext>
            </a:extLst>
          </p:cNvPr>
          <p:cNvSpPr>
            <a:spLocks noGrp="1"/>
          </p:cNvSpPr>
          <p:nvPr>
            <p:ph type="ftr" sz="quarter" idx="15"/>
          </p:nvPr>
        </p:nvSpPr>
        <p:spPr/>
        <p:txBody>
          <a:bodyPr/>
          <a:lstStyle/>
          <a:p>
            <a:r>
              <a:rPr lang="en-US" dirty="0"/>
              <a:t>Presentation Title | BERKELEY LAB</a:t>
            </a:r>
          </a:p>
        </p:txBody>
      </p:sp>
      <p:sp>
        <p:nvSpPr>
          <p:cNvPr id="5" name="Slide Number Placeholder 4">
            <a:extLst>
              <a:ext uri="{FF2B5EF4-FFF2-40B4-BE49-F238E27FC236}">
                <a16:creationId xmlns:a16="http://schemas.microsoft.com/office/drawing/2014/main" id="{23C895CD-C1AB-B94A-8F36-56EB9A92444C}"/>
              </a:ext>
            </a:extLst>
          </p:cNvPr>
          <p:cNvSpPr>
            <a:spLocks noGrp="1"/>
          </p:cNvSpPr>
          <p:nvPr>
            <p:ph type="sldNum" sz="quarter" idx="16"/>
          </p:nvPr>
        </p:nvSpPr>
        <p:spPr/>
        <p:txBody>
          <a:bodyPr/>
          <a:lstStyle/>
          <a:p>
            <a:fld id="{0EF2EA88-E9D4-0C4F-A5DF-5FE49FAF8E2F}" type="slidenum">
              <a:rPr lang="en-US" smtClean="0"/>
              <a:pPr/>
              <a:t>‹#›</a:t>
            </a:fld>
            <a:endParaRPr lang="en-US" dirty="0"/>
          </a:p>
        </p:txBody>
      </p:sp>
    </p:spTree>
    <p:extLst>
      <p:ext uri="{BB962C8B-B14F-4D97-AF65-F5344CB8AC3E}">
        <p14:creationId xmlns:p14="http://schemas.microsoft.com/office/powerpoint/2010/main" val="14717077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12" name="Rectangle 11"/>
          <p:cNvSpPr/>
          <p:nvPr userDrawn="1"/>
        </p:nvSpPr>
        <p:spPr>
          <a:xfrm>
            <a:off x="10663428" y="0"/>
            <a:ext cx="1528572" cy="6313726"/>
          </a:xfrm>
          <a:prstGeom prst="rect">
            <a:avLst/>
          </a:prstGeom>
          <a:solidFill>
            <a:srgbClr val="12415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userDrawn="1"/>
        </p:nvSpPr>
        <p:spPr>
          <a:xfrm>
            <a:off x="0" y="0"/>
            <a:ext cx="1528572" cy="6313726"/>
          </a:xfrm>
          <a:prstGeom prst="rect">
            <a:avLst/>
          </a:prstGeom>
          <a:solidFill>
            <a:srgbClr val="12415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descr="20160714_001-2-Edit_blueppt.jpg"/>
          <p:cNvPicPr>
            <a:picLocks/>
          </p:cNvPicPr>
          <p:nvPr userDrawn="1"/>
        </p:nvPicPr>
        <p:blipFill rotWithShape="1">
          <a:blip r:embed="rId2" cstate="print">
            <a:extLst>
              <a:ext uri="{28A0092B-C50C-407E-A947-70E740481C1C}">
                <a14:useLocalDpi xmlns:a14="http://schemas.microsoft.com/office/drawing/2010/main"/>
              </a:ext>
            </a:extLst>
          </a:blip>
          <a:srcRect/>
          <a:stretch/>
        </p:blipFill>
        <p:spPr>
          <a:xfrm>
            <a:off x="1528572" y="0"/>
            <a:ext cx="9134856" cy="6313727"/>
          </a:xfrm>
          <a:prstGeom prst="rect">
            <a:avLst/>
          </a:prstGeom>
        </p:spPr>
      </p:pic>
      <p:sp>
        <p:nvSpPr>
          <p:cNvPr id="11" name="Rectangle 10"/>
          <p:cNvSpPr/>
          <p:nvPr userDrawn="1"/>
        </p:nvSpPr>
        <p:spPr>
          <a:xfrm>
            <a:off x="0" y="4891939"/>
            <a:ext cx="12192000" cy="1421788"/>
          </a:xfrm>
          <a:prstGeom prst="rect">
            <a:avLst/>
          </a:prstGeom>
          <a:gradFill>
            <a:gsLst>
              <a:gs pos="0">
                <a:schemeClr val="tx2">
                  <a:alpha val="61000"/>
                </a:schemeClr>
              </a:gs>
              <a:gs pos="100000">
                <a:schemeClr val="accent3">
                  <a:alpha val="0"/>
                </a:scheme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3" name="Subtitle 2"/>
          <p:cNvSpPr>
            <a:spLocks noGrp="1"/>
          </p:cNvSpPr>
          <p:nvPr>
            <p:ph type="subTitle" idx="1"/>
          </p:nvPr>
        </p:nvSpPr>
        <p:spPr>
          <a:xfrm>
            <a:off x="611719" y="4891939"/>
            <a:ext cx="10968567" cy="805052"/>
          </a:xfrm>
        </p:spPr>
        <p:txBody>
          <a:bodyPr anchor="b" anchorCtr="0"/>
          <a:lstStyle>
            <a:lvl1pPr marL="0" indent="0" algn="ctr">
              <a:buNone/>
              <a:defRPr>
                <a:solidFill>
                  <a:schemeClr val="bg1"/>
                </a:solidFill>
                <a:latin typeface="+mn-lt"/>
                <a:cs typeface="Helvetic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5" name="Rectangle 4"/>
          <p:cNvSpPr/>
          <p:nvPr userDrawn="1"/>
        </p:nvSpPr>
        <p:spPr>
          <a:xfrm>
            <a:off x="0" y="2183808"/>
            <a:ext cx="12192000" cy="2183808"/>
          </a:xfrm>
          <a:prstGeom prst="rect">
            <a:avLst/>
          </a:prstGeom>
          <a:solidFill>
            <a:srgbClr val="00395A">
              <a:alpha val="90000"/>
            </a:srgb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0" name="Text Placeholder 5"/>
          <p:cNvSpPr>
            <a:spLocks noGrp="1"/>
          </p:cNvSpPr>
          <p:nvPr>
            <p:ph type="body" sz="quarter" idx="10"/>
          </p:nvPr>
        </p:nvSpPr>
        <p:spPr>
          <a:xfrm>
            <a:off x="611717" y="2538981"/>
            <a:ext cx="10968568" cy="1574800"/>
          </a:xfrm>
        </p:spPr>
        <p:txBody>
          <a:bodyPr anchor="ctr" anchorCtr="1">
            <a:normAutofit/>
          </a:bodyPr>
          <a:lstStyle>
            <a:lvl1pPr marL="0" indent="0" algn="ctr">
              <a:buNone/>
              <a:defRPr sz="3600">
                <a:solidFill>
                  <a:schemeClr val="bg1"/>
                </a:solidFill>
                <a:latin typeface="+mj-lt"/>
              </a:defRPr>
            </a:lvl1pPr>
          </a:lstStyle>
          <a:p>
            <a:pPr lvl="0"/>
            <a:r>
              <a:rPr lang="en-US" dirty="0"/>
              <a:t>Click to edit Master text styles</a:t>
            </a:r>
          </a:p>
        </p:txBody>
      </p:sp>
      <p:pic>
        <p:nvPicPr>
          <p:cNvPr id="2" name="Picture 1"/>
          <p:cNvPicPr>
            <a:picLocks noChangeAspect="1"/>
          </p:cNvPicPr>
          <p:nvPr userDrawn="1"/>
        </p:nvPicPr>
        <p:blipFill>
          <a:blip r:embed="rId3" cstate="print"/>
          <a:stretch>
            <a:fillRect/>
          </a:stretch>
        </p:blipFill>
        <p:spPr>
          <a:xfrm>
            <a:off x="331457" y="186640"/>
            <a:ext cx="3127399" cy="1124767"/>
          </a:xfrm>
          <a:prstGeom prst="rect">
            <a:avLst/>
          </a:prstGeom>
        </p:spPr>
      </p:pic>
      <p:sp>
        <p:nvSpPr>
          <p:cNvPr id="6" name="Slide Number Placeholder 5"/>
          <p:cNvSpPr>
            <a:spLocks noGrp="1"/>
          </p:cNvSpPr>
          <p:nvPr>
            <p:ph type="sldNum" sz="quarter" idx="11"/>
          </p:nvPr>
        </p:nvSpPr>
        <p:spPr/>
        <p:txBody>
          <a:bodyPr/>
          <a:lstStyle/>
          <a:p>
            <a:fld id="{D260E43B-7F43-FA45-AAB7-E054FD6CC4E3}" type="slidenum">
              <a:rPr lang="en-US" smtClean="0"/>
              <a:pPr/>
              <a:t>‹#›</a:t>
            </a:fld>
            <a:endParaRPr lang="en-US" dirty="0"/>
          </a:p>
        </p:txBody>
      </p:sp>
    </p:spTree>
    <p:extLst>
      <p:ext uri="{BB962C8B-B14F-4D97-AF65-F5344CB8AC3E}">
        <p14:creationId xmlns:p14="http://schemas.microsoft.com/office/powerpoint/2010/main" val="39341567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Dark Backgroun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10309" y="1134598"/>
            <a:ext cx="10968914" cy="2422759"/>
          </a:xfrm>
        </p:spPr>
        <p:txBody>
          <a:bodyPr anchor="b" anchorCtr="0">
            <a:noAutofit/>
          </a:bodyPr>
          <a:lstStyle>
            <a:lvl1pPr algn="ctr">
              <a:defRPr sz="5400" b="1" i="0" baseline="0">
                <a:solidFill>
                  <a:schemeClr val="bg1"/>
                </a:solidFill>
                <a:latin typeface="Arial" panose="020B0604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610309" y="3886201"/>
            <a:ext cx="10968907" cy="1092083"/>
          </a:xfrm>
        </p:spPr>
        <p:txBody>
          <a:bodyPr>
            <a:noAutofit/>
          </a:bodyPr>
          <a:lstStyle>
            <a:lvl1pPr marL="0" indent="0" algn="ctr">
              <a:buNone/>
              <a:defRPr b="0" i="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grpSp>
        <p:nvGrpSpPr>
          <p:cNvPr id="8" name="Group 7"/>
          <p:cNvGrpSpPr/>
          <p:nvPr userDrawn="1"/>
        </p:nvGrpSpPr>
        <p:grpSpPr>
          <a:xfrm>
            <a:off x="-201766" y="-141165"/>
            <a:ext cx="12586564" cy="7136527"/>
            <a:chOff x="-151325" y="-141165"/>
            <a:chExt cx="9439923" cy="7136527"/>
          </a:xfrm>
        </p:grpSpPr>
        <p:grpSp>
          <p:nvGrpSpPr>
            <p:cNvPr id="9" name="Group 8"/>
            <p:cNvGrpSpPr/>
            <p:nvPr userDrawn="1"/>
          </p:nvGrpSpPr>
          <p:grpSpPr>
            <a:xfrm>
              <a:off x="457731" y="6873247"/>
              <a:ext cx="8226688" cy="122115"/>
              <a:chOff x="457731" y="6582508"/>
              <a:chExt cx="8226688" cy="486507"/>
            </a:xfrm>
          </p:grpSpPr>
          <p:cxnSp>
            <p:nvCxnSpPr>
              <p:cNvPr id="118" name="Straight Connector 117"/>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20" name="Group 119"/>
              <p:cNvGrpSpPr/>
              <p:nvPr userDrawn="1"/>
            </p:nvGrpSpPr>
            <p:grpSpPr>
              <a:xfrm>
                <a:off x="7986158" y="6582508"/>
                <a:ext cx="152400" cy="486507"/>
                <a:chOff x="7983415" y="6582508"/>
                <a:chExt cx="152400" cy="486507"/>
              </a:xfrm>
            </p:grpSpPr>
            <p:cxnSp>
              <p:nvCxnSpPr>
                <p:cNvPr id="151" name="Straight Connector 15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2" name="Straight Connector 15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1" name="Group 120"/>
              <p:cNvGrpSpPr/>
              <p:nvPr userDrawn="1"/>
            </p:nvGrpSpPr>
            <p:grpSpPr>
              <a:xfrm>
                <a:off x="7287901" y="6582508"/>
                <a:ext cx="152400" cy="486507"/>
                <a:chOff x="7983415" y="6582508"/>
                <a:chExt cx="152400" cy="486507"/>
              </a:xfrm>
            </p:grpSpPr>
            <p:cxnSp>
              <p:nvCxnSpPr>
                <p:cNvPr id="149" name="Straight Connector 14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0" name="Straight Connector 14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2" name="Group 121"/>
              <p:cNvGrpSpPr/>
              <p:nvPr userDrawn="1"/>
            </p:nvGrpSpPr>
            <p:grpSpPr>
              <a:xfrm>
                <a:off x="6589644" y="6582508"/>
                <a:ext cx="152400" cy="486507"/>
                <a:chOff x="7983415" y="6582508"/>
                <a:chExt cx="152400" cy="486507"/>
              </a:xfrm>
            </p:grpSpPr>
            <p:cxnSp>
              <p:nvCxnSpPr>
                <p:cNvPr id="147" name="Straight Connector 14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3" name="Group 122"/>
              <p:cNvGrpSpPr/>
              <p:nvPr userDrawn="1"/>
            </p:nvGrpSpPr>
            <p:grpSpPr>
              <a:xfrm>
                <a:off x="5891387" y="6582508"/>
                <a:ext cx="152400" cy="486507"/>
                <a:chOff x="7983415" y="6582508"/>
                <a:chExt cx="152400" cy="486507"/>
              </a:xfrm>
            </p:grpSpPr>
            <p:cxnSp>
              <p:nvCxnSpPr>
                <p:cNvPr id="145" name="Straight Connector 14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6" name="Straight Connector 14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4" name="Group 123"/>
              <p:cNvGrpSpPr/>
              <p:nvPr userDrawn="1"/>
            </p:nvGrpSpPr>
            <p:grpSpPr>
              <a:xfrm>
                <a:off x="5193130" y="6582508"/>
                <a:ext cx="152400" cy="486507"/>
                <a:chOff x="7983415" y="6582508"/>
                <a:chExt cx="152400" cy="486507"/>
              </a:xfrm>
            </p:grpSpPr>
            <p:cxnSp>
              <p:nvCxnSpPr>
                <p:cNvPr id="143" name="Straight Connector 14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4" name="Straight Connector 14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5" name="Group 124"/>
              <p:cNvGrpSpPr/>
              <p:nvPr userDrawn="1"/>
            </p:nvGrpSpPr>
            <p:grpSpPr>
              <a:xfrm>
                <a:off x="4494873" y="6582508"/>
                <a:ext cx="152400" cy="486507"/>
                <a:chOff x="7983415" y="6582508"/>
                <a:chExt cx="152400" cy="486507"/>
              </a:xfrm>
            </p:grpSpPr>
            <p:cxnSp>
              <p:nvCxnSpPr>
                <p:cNvPr id="141" name="Straight Connector 14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2" name="Straight Connector 14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6" name="Group 125"/>
              <p:cNvGrpSpPr/>
              <p:nvPr userDrawn="1"/>
            </p:nvGrpSpPr>
            <p:grpSpPr>
              <a:xfrm>
                <a:off x="3796616" y="6582508"/>
                <a:ext cx="152400" cy="486507"/>
                <a:chOff x="7983415" y="6582508"/>
                <a:chExt cx="152400" cy="486507"/>
              </a:xfrm>
            </p:grpSpPr>
            <p:cxnSp>
              <p:nvCxnSpPr>
                <p:cNvPr id="139" name="Straight Connector 13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0" name="Straight Connector 13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7" name="Group 126"/>
              <p:cNvGrpSpPr/>
              <p:nvPr userDrawn="1"/>
            </p:nvGrpSpPr>
            <p:grpSpPr>
              <a:xfrm>
                <a:off x="3098359" y="6582508"/>
                <a:ext cx="152400" cy="486507"/>
                <a:chOff x="7983415" y="6582508"/>
                <a:chExt cx="152400" cy="486507"/>
              </a:xfrm>
            </p:grpSpPr>
            <p:cxnSp>
              <p:nvCxnSpPr>
                <p:cNvPr id="137" name="Straight Connector 13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8" name="Group 127"/>
              <p:cNvGrpSpPr/>
              <p:nvPr userDrawn="1"/>
            </p:nvGrpSpPr>
            <p:grpSpPr>
              <a:xfrm>
                <a:off x="2400102" y="6582508"/>
                <a:ext cx="152400" cy="486507"/>
                <a:chOff x="7983415" y="6582508"/>
                <a:chExt cx="152400" cy="486507"/>
              </a:xfrm>
            </p:grpSpPr>
            <p:cxnSp>
              <p:nvCxnSpPr>
                <p:cNvPr id="135" name="Straight Connector 13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9" name="Group 128"/>
              <p:cNvGrpSpPr/>
              <p:nvPr userDrawn="1"/>
            </p:nvGrpSpPr>
            <p:grpSpPr>
              <a:xfrm>
                <a:off x="1701845" y="6582508"/>
                <a:ext cx="152400" cy="486507"/>
                <a:chOff x="7983415" y="6582508"/>
                <a:chExt cx="152400" cy="486507"/>
              </a:xfrm>
            </p:grpSpPr>
            <p:cxnSp>
              <p:nvCxnSpPr>
                <p:cNvPr id="133" name="Straight Connector 13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0" name="Group 129"/>
              <p:cNvGrpSpPr/>
              <p:nvPr userDrawn="1"/>
            </p:nvGrpSpPr>
            <p:grpSpPr>
              <a:xfrm>
                <a:off x="1003588" y="6582508"/>
                <a:ext cx="152400" cy="486507"/>
                <a:chOff x="7983415" y="6582508"/>
                <a:chExt cx="152400" cy="486507"/>
              </a:xfrm>
            </p:grpSpPr>
            <p:cxnSp>
              <p:nvCxnSpPr>
                <p:cNvPr id="131" name="Straight Connector 13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10" name="Group 9"/>
            <p:cNvGrpSpPr/>
            <p:nvPr userDrawn="1"/>
          </p:nvGrpSpPr>
          <p:grpSpPr>
            <a:xfrm>
              <a:off x="-151325" y="454007"/>
              <a:ext cx="122115" cy="5945205"/>
              <a:chOff x="-238875" y="454007"/>
              <a:chExt cx="122115" cy="5945205"/>
            </a:xfrm>
          </p:grpSpPr>
          <p:cxnSp>
            <p:nvCxnSpPr>
              <p:cNvPr id="83" name="Straight Connector 82"/>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84" name="Group 83"/>
              <p:cNvGrpSpPr/>
              <p:nvPr userDrawn="1"/>
            </p:nvGrpSpPr>
            <p:grpSpPr>
              <a:xfrm rot="5400000">
                <a:off x="-254017" y="5940709"/>
                <a:ext cx="152400" cy="122115"/>
                <a:chOff x="7983415" y="6582508"/>
                <a:chExt cx="152400" cy="486507"/>
              </a:xfrm>
            </p:grpSpPr>
            <p:cxnSp>
              <p:nvCxnSpPr>
                <p:cNvPr id="116" name="Straight Connector 11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5" name="Group 84"/>
              <p:cNvGrpSpPr/>
              <p:nvPr userDrawn="1"/>
            </p:nvGrpSpPr>
            <p:grpSpPr>
              <a:xfrm rot="5400000">
                <a:off x="-254017" y="5467067"/>
                <a:ext cx="152400" cy="122115"/>
                <a:chOff x="7983415" y="6582508"/>
                <a:chExt cx="152400" cy="486507"/>
              </a:xfrm>
            </p:grpSpPr>
            <p:cxnSp>
              <p:nvCxnSpPr>
                <p:cNvPr id="114" name="Straight Connector 11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6" name="Group 85"/>
              <p:cNvGrpSpPr/>
              <p:nvPr userDrawn="1"/>
            </p:nvGrpSpPr>
            <p:grpSpPr>
              <a:xfrm rot="5400000">
                <a:off x="-254017" y="4993425"/>
                <a:ext cx="152400" cy="122115"/>
                <a:chOff x="7983415" y="6582508"/>
                <a:chExt cx="152400" cy="486507"/>
              </a:xfrm>
            </p:grpSpPr>
            <p:cxnSp>
              <p:nvCxnSpPr>
                <p:cNvPr id="112" name="Straight Connector 11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7" name="Group 86"/>
              <p:cNvGrpSpPr/>
              <p:nvPr userDrawn="1"/>
            </p:nvGrpSpPr>
            <p:grpSpPr>
              <a:xfrm rot="5400000">
                <a:off x="-254017" y="4519783"/>
                <a:ext cx="152400" cy="122115"/>
                <a:chOff x="7983415" y="6582508"/>
                <a:chExt cx="152400" cy="486507"/>
              </a:xfrm>
            </p:grpSpPr>
            <p:cxnSp>
              <p:nvCxnSpPr>
                <p:cNvPr id="110" name="Straight Connector 10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8" name="Group 87"/>
              <p:cNvGrpSpPr/>
              <p:nvPr userDrawn="1"/>
            </p:nvGrpSpPr>
            <p:grpSpPr>
              <a:xfrm rot="5400000">
                <a:off x="-254017" y="4046141"/>
                <a:ext cx="152400" cy="122115"/>
                <a:chOff x="7983415" y="6582508"/>
                <a:chExt cx="152400" cy="486507"/>
              </a:xfrm>
            </p:grpSpPr>
            <p:cxnSp>
              <p:nvCxnSpPr>
                <p:cNvPr id="108" name="Straight Connector 10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9" name="Group 88"/>
              <p:cNvGrpSpPr/>
              <p:nvPr userDrawn="1"/>
            </p:nvGrpSpPr>
            <p:grpSpPr>
              <a:xfrm rot="5400000">
                <a:off x="-254017" y="3572499"/>
                <a:ext cx="152400" cy="122115"/>
                <a:chOff x="7983415" y="6582508"/>
                <a:chExt cx="152400" cy="486507"/>
              </a:xfrm>
            </p:grpSpPr>
            <p:cxnSp>
              <p:nvCxnSpPr>
                <p:cNvPr id="106" name="Straight Connector 10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0" name="Group 89"/>
              <p:cNvGrpSpPr/>
              <p:nvPr userDrawn="1"/>
            </p:nvGrpSpPr>
            <p:grpSpPr>
              <a:xfrm rot="5400000">
                <a:off x="-254017" y="3098857"/>
                <a:ext cx="152400" cy="122115"/>
                <a:chOff x="7983415" y="6582508"/>
                <a:chExt cx="152400" cy="486507"/>
              </a:xfrm>
            </p:grpSpPr>
            <p:cxnSp>
              <p:nvCxnSpPr>
                <p:cNvPr id="104" name="Straight Connector 10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1" name="Group 90"/>
              <p:cNvGrpSpPr/>
              <p:nvPr userDrawn="1"/>
            </p:nvGrpSpPr>
            <p:grpSpPr>
              <a:xfrm rot="5400000">
                <a:off x="-254017" y="2625215"/>
                <a:ext cx="152400" cy="122115"/>
                <a:chOff x="7983415" y="6582508"/>
                <a:chExt cx="152400" cy="486507"/>
              </a:xfrm>
            </p:grpSpPr>
            <p:cxnSp>
              <p:nvCxnSpPr>
                <p:cNvPr id="102" name="Straight Connector 10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2" name="Group 91"/>
              <p:cNvGrpSpPr/>
              <p:nvPr userDrawn="1"/>
            </p:nvGrpSpPr>
            <p:grpSpPr>
              <a:xfrm rot="5400000">
                <a:off x="-254017" y="2151573"/>
                <a:ext cx="152400" cy="122115"/>
                <a:chOff x="7983415" y="6582508"/>
                <a:chExt cx="152400" cy="486507"/>
              </a:xfrm>
            </p:grpSpPr>
            <p:cxnSp>
              <p:nvCxnSpPr>
                <p:cNvPr id="100" name="Straight Connector 9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3" name="Group 92"/>
              <p:cNvGrpSpPr/>
              <p:nvPr userDrawn="1"/>
            </p:nvGrpSpPr>
            <p:grpSpPr>
              <a:xfrm rot="5400000">
                <a:off x="-254017" y="1677931"/>
                <a:ext cx="152400" cy="122115"/>
                <a:chOff x="7983415" y="6582508"/>
                <a:chExt cx="152400" cy="486507"/>
              </a:xfrm>
            </p:grpSpPr>
            <p:cxnSp>
              <p:nvCxnSpPr>
                <p:cNvPr id="98" name="Straight Connector 9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4" name="Group 93"/>
              <p:cNvGrpSpPr/>
              <p:nvPr userDrawn="1"/>
            </p:nvGrpSpPr>
            <p:grpSpPr>
              <a:xfrm rot="5400000">
                <a:off x="-254017" y="997340"/>
                <a:ext cx="152400" cy="122115"/>
                <a:chOff x="7983415" y="6582508"/>
                <a:chExt cx="152400" cy="486507"/>
              </a:xfrm>
            </p:grpSpPr>
            <p:cxnSp>
              <p:nvCxnSpPr>
                <p:cNvPr id="96" name="Straight Connector 9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95" name="Straight Connector 94"/>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1" name="Group 10"/>
            <p:cNvGrpSpPr/>
            <p:nvPr userDrawn="1"/>
          </p:nvGrpSpPr>
          <p:grpSpPr>
            <a:xfrm>
              <a:off x="9166483" y="454007"/>
              <a:ext cx="122115" cy="5945205"/>
              <a:chOff x="-238875" y="454007"/>
              <a:chExt cx="122115" cy="5945205"/>
            </a:xfrm>
          </p:grpSpPr>
          <p:cxnSp>
            <p:nvCxnSpPr>
              <p:cNvPr id="48" name="Straight Connector 47"/>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49" name="Group 48"/>
              <p:cNvGrpSpPr/>
              <p:nvPr userDrawn="1"/>
            </p:nvGrpSpPr>
            <p:grpSpPr>
              <a:xfrm rot="5400000">
                <a:off x="-254017" y="5940709"/>
                <a:ext cx="152400" cy="122115"/>
                <a:chOff x="7983415" y="6582508"/>
                <a:chExt cx="152400" cy="486507"/>
              </a:xfrm>
            </p:grpSpPr>
            <p:cxnSp>
              <p:nvCxnSpPr>
                <p:cNvPr id="81" name="Straight Connector 8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0" name="Group 49"/>
              <p:cNvGrpSpPr/>
              <p:nvPr userDrawn="1"/>
            </p:nvGrpSpPr>
            <p:grpSpPr>
              <a:xfrm rot="5400000">
                <a:off x="-254017" y="5467067"/>
                <a:ext cx="152400" cy="122115"/>
                <a:chOff x="7983415" y="6582508"/>
                <a:chExt cx="152400" cy="486507"/>
              </a:xfrm>
            </p:grpSpPr>
            <p:cxnSp>
              <p:nvCxnSpPr>
                <p:cNvPr id="79" name="Straight Connector 7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1" name="Group 50"/>
              <p:cNvGrpSpPr/>
              <p:nvPr userDrawn="1"/>
            </p:nvGrpSpPr>
            <p:grpSpPr>
              <a:xfrm rot="5400000">
                <a:off x="-254017" y="4993425"/>
                <a:ext cx="152400" cy="122115"/>
                <a:chOff x="7983415" y="6582508"/>
                <a:chExt cx="152400" cy="486507"/>
              </a:xfrm>
            </p:grpSpPr>
            <p:cxnSp>
              <p:nvCxnSpPr>
                <p:cNvPr id="77" name="Straight Connector 7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2" name="Group 51"/>
              <p:cNvGrpSpPr/>
              <p:nvPr userDrawn="1"/>
            </p:nvGrpSpPr>
            <p:grpSpPr>
              <a:xfrm rot="5400000">
                <a:off x="-254017" y="4519783"/>
                <a:ext cx="152400" cy="122115"/>
                <a:chOff x="7983415" y="6582508"/>
                <a:chExt cx="152400" cy="486507"/>
              </a:xfrm>
            </p:grpSpPr>
            <p:cxnSp>
              <p:nvCxnSpPr>
                <p:cNvPr id="75" name="Straight Connector 7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3" name="Group 52"/>
              <p:cNvGrpSpPr/>
              <p:nvPr userDrawn="1"/>
            </p:nvGrpSpPr>
            <p:grpSpPr>
              <a:xfrm rot="5400000">
                <a:off x="-254017" y="4046141"/>
                <a:ext cx="152400" cy="122115"/>
                <a:chOff x="7983415" y="6582508"/>
                <a:chExt cx="152400" cy="486507"/>
              </a:xfrm>
            </p:grpSpPr>
            <p:cxnSp>
              <p:nvCxnSpPr>
                <p:cNvPr id="73" name="Straight Connector 7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4" name="Group 53"/>
              <p:cNvGrpSpPr/>
              <p:nvPr userDrawn="1"/>
            </p:nvGrpSpPr>
            <p:grpSpPr>
              <a:xfrm rot="5400000">
                <a:off x="-254017" y="3572499"/>
                <a:ext cx="152400" cy="122115"/>
                <a:chOff x="7983415" y="6582508"/>
                <a:chExt cx="152400" cy="486507"/>
              </a:xfrm>
            </p:grpSpPr>
            <p:cxnSp>
              <p:nvCxnSpPr>
                <p:cNvPr id="71" name="Straight Connector 7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5" name="Group 54"/>
              <p:cNvGrpSpPr/>
              <p:nvPr userDrawn="1"/>
            </p:nvGrpSpPr>
            <p:grpSpPr>
              <a:xfrm rot="5400000">
                <a:off x="-254017" y="3098857"/>
                <a:ext cx="152400" cy="122115"/>
                <a:chOff x="7983415" y="6582508"/>
                <a:chExt cx="152400" cy="486507"/>
              </a:xfrm>
            </p:grpSpPr>
            <p:cxnSp>
              <p:nvCxnSpPr>
                <p:cNvPr id="69" name="Straight Connector 6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6" name="Group 55"/>
              <p:cNvGrpSpPr/>
              <p:nvPr userDrawn="1"/>
            </p:nvGrpSpPr>
            <p:grpSpPr>
              <a:xfrm rot="5400000">
                <a:off x="-254017" y="2625215"/>
                <a:ext cx="152400" cy="122115"/>
                <a:chOff x="7983415" y="6582508"/>
                <a:chExt cx="152400" cy="486507"/>
              </a:xfrm>
            </p:grpSpPr>
            <p:cxnSp>
              <p:nvCxnSpPr>
                <p:cNvPr id="67" name="Straight Connector 6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7" name="Group 56"/>
              <p:cNvGrpSpPr/>
              <p:nvPr userDrawn="1"/>
            </p:nvGrpSpPr>
            <p:grpSpPr>
              <a:xfrm rot="5400000">
                <a:off x="-254017" y="2151573"/>
                <a:ext cx="152400" cy="122115"/>
                <a:chOff x="7983415" y="6582508"/>
                <a:chExt cx="152400" cy="486507"/>
              </a:xfrm>
            </p:grpSpPr>
            <p:cxnSp>
              <p:nvCxnSpPr>
                <p:cNvPr id="65" name="Straight Connector 6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8" name="Group 57"/>
              <p:cNvGrpSpPr/>
              <p:nvPr userDrawn="1"/>
            </p:nvGrpSpPr>
            <p:grpSpPr>
              <a:xfrm rot="5400000">
                <a:off x="-254017" y="1677931"/>
                <a:ext cx="152400" cy="122115"/>
                <a:chOff x="7983415" y="6582508"/>
                <a:chExt cx="152400" cy="486507"/>
              </a:xfrm>
            </p:grpSpPr>
            <p:cxnSp>
              <p:nvCxnSpPr>
                <p:cNvPr id="63" name="Straight Connector 6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9" name="Group 58"/>
              <p:cNvGrpSpPr/>
              <p:nvPr userDrawn="1"/>
            </p:nvGrpSpPr>
            <p:grpSpPr>
              <a:xfrm rot="5400000">
                <a:off x="-254017" y="997340"/>
                <a:ext cx="152400" cy="122115"/>
                <a:chOff x="7983415" y="6582508"/>
                <a:chExt cx="152400" cy="486507"/>
              </a:xfrm>
            </p:grpSpPr>
            <p:cxnSp>
              <p:nvCxnSpPr>
                <p:cNvPr id="61" name="Straight Connector 6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60" name="Straight Connector 59"/>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 name="Group 11"/>
            <p:cNvGrpSpPr/>
            <p:nvPr userDrawn="1"/>
          </p:nvGrpSpPr>
          <p:grpSpPr>
            <a:xfrm>
              <a:off x="457731" y="-141165"/>
              <a:ext cx="8226688" cy="122115"/>
              <a:chOff x="457731" y="6582508"/>
              <a:chExt cx="8226688" cy="486507"/>
            </a:xfrm>
          </p:grpSpPr>
          <p:cxnSp>
            <p:nvCxnSpPr>
              <p:cNvPr id="13" name="Straight Connector 12"/>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5" name="Group 14"/>
              <p:cNvGrpSpPr/>
              <p:nvPr userDrawn="1"/>
            </p:nvGrpSpPr>
            <p:grpSpPr>
              <a:xfrm>
                <a:off x="7986158" y="6582508"/>
                <a:ext cx="152400" cy="486507"/>
                <a:chOff x="7983415" y="6582508"/>
                <a:chExt cx="152400" cy="486507"/>
              </a:xfrm>
            </p:grpSpPr>
            <p:cxnSp>
              <p:nvCxnSpPr>
                <p:cNvPr id="46" name="Straight Connector 4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 name="Group 15"/>
              <p:cNvGrpSpPr/>
              <p:nvPr userDrawn="1"/>
            </p:nvGrpSpPr>
            <p:grpSpPr>
              <a:xfrm>
                <a:off x="7287901" y="6582508"/>
                <a:ext cx="152400" cy="486507"/>
                <a:chOff x="7983415" y="6582508"/>
                <a:chExt cx="152400" cy="486507"/>
              </a:xfrm>
            </p:grpSpPr>
            <p:cxnSp>
              <p:nvCxnSpPr>
                <p:cNvPr id="44" name="Straight Connector 4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 name="Group 16"/>
              <p:cNvGrpSpPr/>
              <p:nvPr userDrawn="1"/>
            </p:nvGrpSpPr>
            <p:grpSpPr>
              <a:xfrm>
                <a:off x="6589644" y="6582508"/>
                <a:ext cx="152400" cy="486507"/>
                <a:chOff x="7983415" y="6582508"/>
                <a:chExt cx="152400" cy="486507"/>
              </a:xfrm>
            </p:grpSpPr>
            <p:cxnSp>
              <p:nvCxnSpPr>
                <p:cNvPr id="42" name="Straight Connector 4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 name="Group 17"/>
              <p:cNvGrpSpPr/>
              <p:nvPr userDrawn="1"/>
            </p:nvGrpSpPr>
            <p:grpSpPr>
              <a:xfrm>
                <a:off x="5891387" y="6582508"/>
                <a:ext cx="152400" cy="486507"/>
                <a:chOff x="7983415" y="6582508"/>
                <a:chExt cx="152400" cy="486507"/>
              </a:xfrm>
            </p:grpSpPr>
            <p:cxnSp>
              <p:nvCxnSpPr>
                <p:cNvPr id="40" name="Straight Connector 3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9" name="Group 18"/>
              <p:cNvGrpSpPr/>
              <p:nvPr userDrawn="1"/>
            </p:nvGrpSpPr>
            <p:grpSpPr>
              <a:xfrm>
                <a:off x="5193130" y="6582508"/>
                <a:ext cx="152400" cy="486507"/>
                <a:chOff x="7983415" y="6582508"/>
                <a:chExt cx="152400" cy="486507"/>
              </a:xfrm>
            </p:grpSpPr>
            <p:cxnSp>
              <p:nvCxnSpPr>
                <p:cNvPr id="38" name="Straight Connector 3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 name="Group 19"/>
              <p:cNvGrpSpPr/>
              <p:nvPr userDrawn="1"/>
            </p:nvGrpSpPr>
            <p:grpSpPr>
              <a:xfrm>
                <a:off x="4494873" y="6582508"/>
                <a:ext cx="152400" cy="486507"/>
                <a:chOff x="7983415" y="6582508"/>
                <a:chExt cx="152400" cy="486507"/>
              </a:xfrm>
            </p:grpSpPr>
            <p:cxnSp>
              <p:nvCxnSpPr>
                <p:cNvPr id="36" name="Straight Connector 3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 name="Group 20"/>
              <p:cNvGrpSpPr/>
              <p:nvPr userDrawn="1"/>
            </p:nvGrpSpPr>
            <p:grpSpPr>
              <a:xfrm>
                <a:off x="3796616" y="6582508"/>
                <a:ext cx="152400" cy="486507"/>
                <a:chOff x="7983415" y="6582508"/>
                <a:chExt cx="152400" cy="486507"/>
              </a:xfrm>
            </p:grpSpPr>
            <p:cxnSp>
              <p:nvCxnSpPr>
                <p:cNvPr id="34" name="Straight Connector 3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2" name="Group 21"/>
              <p:cNvGrpSpPr/>
              <p:nvPr userDrawn="1"/>
            </p:nvGrpSpPr>
            <p:grpSpPr>
              <a:xfrm>
                <a:off x="3098359" y="6582508"/>
                <a:ext cx="152400" cy="486507"/>
                <a:chOff x="7983415" y="6582508"/>
                <a:chExt cx="152400" cy="486507"/>
              </a:xfrm>
            </p:grpSpPr>
            <p:cxnSp>
              <p:nvCxnSpPr>
                <p:cNvPr id="32" name="Straight Connector 3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 name="Group 22"/>
              <p:cNvGrpSpPr/>
              <p:nvPr userDrawn="1"/>
            </p:nvGrpSpPr>
            <p:grpSpPr>
              <a:xfrm>
                <a:off x="2400102" y="6582508"/>
                <a:ext cx="152400" cy="486507"/>
                <a:chOff x="7983415" y="6582508"/>
                <a:chExt cx="152400" cy="486507"/>
              </a:xfrm>
            </p:grpSpPr>
            <p:cxnSp>
              <p:nvCxnSpPr>
                <p:cNvPr id="30" name="Straight Connector 2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 name="Group 23"/>
              <p:cNvGrpSpPr/>
              <p:nvPr userDrawn="1"/>
            </p:nvGrpSpPr>
            <p:grpSpPr>
              <a:xfrm>
                <a:off x="1701845" y="6582508"/>
                <a:ext cx="152400" cy="486507"/>
                <a:chOff x="7983415" y="6582508"/>
                <a:chExt cx="152400" cy="486507"/>
              </a:xfrm>
            </p:grpSpPr>
            <p:cxnSp>
              <p:nvCxnSpPr>
                <p:cNvPr id="28" name="Straight Connector 2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 name="Group 24"/>
              <p:cNvGrpSpPr/>
              <p:nvPr userDrawn="1"/>
            </p:nvGrpSpPr>
            <p:grpSpPr>
              <a:xfrm>
                <a:off x="1003588" y="6582508"/>
                <a:ext cx="152400" cy="486507"/>
                <a:chOff x="7983415" y="6582508"/>
                <a:chExt cx="152400" cy="486507"/>
              </a:xfrm>
            </p:grpSpPr>
            <p:cxnSp>
              <p:nvCxnSpPr>
                <p:cNvPr id="26" name="Straight Connector 2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sp>
        <p:nvSpPr>
          <p:cNvPr id="154" name="Text Placeholder 153"/>
          <p:cNvSpPr>
            <a:spLocks noGrp="1"/>
          </p:cNvSpPr>
          <p:nvPr>
            <p:ph type="body" sz="quarter" idx="13"/>
          </p:nvPr>
        </p:nvSpPr>
        <p:spPr>
          <a:xfrm>
            <a:off x="610309" y="5327650"/>
            <a:ext cx="10968907" cy="520700"/>
          </a:xfrm>
        </p:spPr>
        <p:txBody>
          <a:bodyPr>
            <a:noAutofit/>
          </a:bodyPr>
          <a:lstStyle>
            <a:lvl1pPr marL="0" indent="0" algn="ctr">
              <a:buNone/>
              <a:defRPr sz="1200" b="1" baseline="0">
                <a:solidFill>
                  <a:schemeClr val="bg1"/>
                </a:solidFill>
              </a:defRPr>
            </a:lvl1pPr>
          </a:lstStyle>
          <a:p>
            <a:pPr lvl="0"/>
            <a:r>
              <a:rPr lang="en-US"/>
              <a:t>Click to edit Master text styles</a:t>
            </a:r>
          </a:p>
        </p:txBody>
      </p:sp>
      <p:pic>
        <p:nvPicPr>
          <p:cNvPr id="153" name="Picture 152" descr="DOE_Office_Science_white.png">
            <a:extLst>
              <a:ext uri="{FF2B5EF4-FFF2-40B4-BE49-F238E27FC236}">
                <a16:creationId xmlns:a16="http://schemas.microsoft.com/office/drawing/2014/main" id="{4327B12B-9E2F-EA47-9B79-D54BD52AFA1D}"/>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0043692" y="408349"/>
            <a:ext cx="1769532" cy="588347"/>
          </a:xfrm>
          <a:prstGeom prst="rect">
            <a:avLst/>
          </a:prstGeom>
        </p:spPr>
      </p:pic>
      <p:pic>
        <p:nvPicPr>
          <p:cNvPr id="156" name="Picture 155" descr="A picture containing drawing&#10;&#10;Description automatically generated">
            <a:extLst>
              <a:ext uri="{FF2B5EF4-FFF2-40B4-BE49-F238E27FC236}">
                <a16:creationId xmlns:a16="http://schemas.microsoft.com/office/drawing/2014/main" id="{187DB3F6-A168-E141-AC49-F54F3BED4F9C}"/>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600149" y="323748"/>
            <a:ext cx="3200400" cy="722376"/>
          </a:xfrm>
          <a:prstGeom prst="rect">
            <a:avLst/>
          </a:prstGeom>
        </p:spPr>
      </p:pic>
    </p:spTree>
    <p:extLst>
      <p:ext uri="{BB962C8B-B14F-4D97-AF65-F5344CB8AC3E}">
        <p14:creationId xmlns:p14="http://schemas.microsoft.com/office/powerpoint/2010/main" val="29559057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w/Image">
    <p:spTree>
      <p:nvGrpSpPr>
        <p:cNvPr id="1" name=""/>
        <p:cNvGrpSpPr/>
        <p:nvPr/>
      </p:nvGrpSpPr>
      <p:grpSpPr>
        <a:xfrm>
          <a:off x="0" y="0"/>
          <a:ext cx="0" cy="0"/>
          <a:chOff x="0" y="0"/>
          <a:chExt cx="0" cy="0"/>
        </a:xfrm>
      </p:grpSpPr>
      <p:sp>
        <p:nvSpPr>
          <p:cNvPr id="2" name="Title 1"/>
          <p:cNvSpPr>
            <a:spLocks noGrp="1"/>
          </p:cNvSpPr>
          <p:nvPr>
            <p:ph type="ctrTitle"/>
          </p:nvPr>
        </p:nvSpPr>
        <p:spPr>
          <a:xfrm>
            <a:off x="607059" y="1784905"/>
            <a:ext cx="10968916" cy="809919"/>
          </a:xfrm>
        </p:spPr>
        <p:txBody>
          <a:bodyPr anchor="b" anchorCtr="0">
            <a:noAutofit/>
          </a:bodyPr>
          <a:lstStyle>
            <a:lvl1pPr algn="ctr">
              <a:defRPr sz="5400" baseline="0">
                <a:solidFill>
                  <a:schemeClr val="accent2"/>
                </a:solidFill>
              </a:defRPr>
            </a:lvl1pPr>
          </a:lstStyle>
          <a:p>
            <a:r>
              <a:rPr lang="en-US"/>
              <a:t>Click to edit Master title style</a:t>
            </a:r>
            <a:endParaRPr lang="en-US" dirty="0"/>
          </a:p>
        </p:txBody>
      </p:sp>
      <p:sp>
        <p:nvSpPr>
          <p:cNvPr id="3" name="Subtitle 2"/>
          <p:cNvSpPr>
            <a:spLocks noGrp="1"/>
          </p:cNvSpPr>
          <p:nvPr>
            <p:ph type="subTitle" idx="1"/>
          </p:nvPr>
        </p:nvSpPr>
        <p:spPr>
          <a:xfrm>
            <a:off x="607059" y="2762473"/>
            <a:ext cx="10968916" cy="357392"/>
          </a:xfrm>
        </p:spPr>
        <p:txBody>
          <a:bodyPr>
            <a:noAutofit/>
          </a:bodyPr>
          <a:lstStyle>
            <a:lvl1pPr marL="0" indent="0" algn="ctr" fontAlgn="ctr">
              <a:buNone/>
              <a:defRPr b="0" i="0" baseline="0">
                <a:solidFill>
                  <a:schemeClr val="tx2"/>
                </a:solidFill>
                <a:latin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grpSp>
        <p:nvGrpSpPr>
          <p:cNvPr id="8" name="Group 7"/>
          <p:cNvGrpSpPr/>
          <p:nvPr userDrawn="1"/>
        </p:nvGrpSpPr>
        <p:grpSpPr>
          <a:xfrm>
            <a:off x="-201766" y="-141165"/>
            <a:ext cx="12586564" cy="7136527"/>
            <a:chOff x="-151325" y="-141165"/>
            <a:chExt cx="9439923" cy="7136527"/>
          </a:xfrm>
        </p:grpSpPr>
        <p:grpSp>
          <p:nvGrpSpPr>
            <p:cNvPr id="9" name="Group 8"/>
            <p:cNvGrpSpPr/>
            <p:nvPr userDrawn="1"/>
          </p:nvGrpSpPr>
          <p:grpSpPr>
            <a:xfrm>
              <a:off x="457731" y="6873247"/>
              <a:ext cx="8226688" cy="122115"/>
              <a:chOff x="457731" y="6582508"/>
              <a:chExt cx="8226688" cy="486507"/>
            </a:xfrm>
          </p:grpSpPr>
          <p:cxnSp>
            <p:nvCxnSpPr>
              <p:cNvPr id="118" name="Straight Connector 117"/>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20" name="Group 119"/>
              <p:cNvGrpSpPr/>
              <p:nvPr userDrawn="1"/>
            </p:nvGrpSpPr>
            <p:grpSpPr>
              <a:xfrm>
                <a:off x="7986158" y="6582508"/>
                <a:ext cx="152400" cy="486507"/>
                <a:chOff x="7983415" y="6582508"/>
                <a:chExt cx="152400" cy="486507"/>
              </a:xfrm>
            </p:grpSpPr>
            <p:cxnSp>
              <p:nvCxnSpPr>
                <p:cNvPr id="151" name="Straight Connector 15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2" name="Straight Connector 15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1" name="Group 120"/>
              <p:cNvGrpSpPr/>
              <p:nvPr userDrawn="1"/>
            </p:nvGrpSpPr>
            <p:grpSpPr>
              <a:xfrm>
                <a:off x="7287901" y="6582508"/>
                <a:ext cx="152400" cy="486507"/>
                <a:chOff x="7983415" y="6582508"/>
                <a:chExt cx="152400" cy="486507"/>
              </a:xfrm>
            </p:grpSpPr>
            <p:cxnSp>
              <p:nvCxnSpPr>
                <p:cNvPr id="149" name="Straight Connector 14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0" name="Straight Connector 14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2" name="Group 121"/>
              <p:cNvGrpSpPr/>
              <p:nvPr userDrawn="1"/>
            </p:nvGrpSpPr>
            <p:grpSpPr>
              <a:xfrm>
                <a:off x="6589644" y="6582508"/>
                <a:ext cx="152400" cy="486507"/>
                <a:chOff x="7983415" y="6582508"/>
                <a:chExt cx="152400" cy="486507"/>
              </a:xfrm>
            </p:grpSpPr>
            <p:cxnSp>
              <p:nvCxnSpPr>
                <p:cNvPr id="147" name="Straight Connector 14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3" name="Group 122"/>
              <p:cNvGrpSpPr/>
              <p:nvPr userDrawn="1"/>
            </p:nvGrpSpPr>
            <p:grpSpPr>
              <a:xfrm>
                <a:off x="5891387" y="6582508"/>
                <a:ext cx="152400" cy="486507"/>
                <a:chOff x="7983415" y="6582508"/>
                <a:chExt cx="152400" cy="486507"/>
              </a:xfrm>
            </p:grpSpPr>
            <p:cxnSp>
              <p:nvCxnSpPr>
                <p:cNvPr id="145" name="Straight Connector 14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6" name="Straight Connector 14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4" name="Group 123"/>
              <p:cNvGrpSpPr/>
              <p:nvPr userDrawn="1"/>
            </p:nvGrpSpPr>
            <p:grpSpPr>
              <a:xfrm>
                <a:off x="5193130" y="6582508"/>
                <a:ext cx="152400" cy="486507"/>
                <a:chOff x="7983415" y="6582508"/>
                <a:chExt cx="152400" cy="486507"/>
              </a:xfrm>
            </p:grpSpPr>
            <p:cxnSp>
              <p:nvCxnSpPr>
                <p:cNvPr id="143" name="Straight Connector 14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4" name="Straight Connector 14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5" name="Group 124"/>
              <p:cNvGrpSpPr/>
              <p:nvPr userDrawn="1"/>
            </p:nvGrpSpPr>
            <p:grpSpPr>
              <a:xfrm>
                <a:off x="4494873" y="6582508"/>
                <a:ext cx="152400" cy="486507"/>
                <a:chOff x="7983415" y="6582508"/>
                <a:chExt cx="152400" cy="486507"/>
              </a:xfrm>
            </p:grpSpPr>
            <p:cxnSp>
              <p:nvCxnSpPr>
                <p:cNvPr id="141" name="Straight Connector 14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2" name="Straight Connector 14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6" name="Group 125"/>
              <p:cNvGrpSpPr/>
              <p:nvPr userDrawn="1"/>
            </p:nvGrpSpPr>
            <p:grpSpPr>
              <a:xfrm>
                <a:off x="3796616" y="6582508"/>
                <a:ext cx="152400" cy="486507"/>
                <a:chOff x="7983415" y="6582508"/>
                <a:chExt cx="152400" cy="486507"/>
              </a:xfrm>
            </p:grpSpPr>
            <p:cxnSp>
              <p:nvCxnSpPr>
                <p:cNvPr id="139" name="Straight Connector 13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0" name="Straight Connector 13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7" name="Group 126"/>
              <p:cNvGrpSpPr/>
              <p:nvPr userDrawn="1"/>
            </p:nvGrpSpPr>
            <p:grpSpPr>
              <a:xfrm>
                <a:off x="3098359" y="6582508"/>
                <a:ext cx="152400" cy="486507"/>
                <a:chOff x="7983415" y="6582508"/>
                <a:chExt cx="152400" cy="486507"/>
              </a:xfrm>
            </p:grpSpPr>
            <p:cxnSp>
              <p:nvCxnSpPr>
                <p:cNvPr id="137" name="Straight Connector 13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8" name="Group 127"/>
              <p:cNvGrpSpPr/>
              <p:nvPr userDrawn="1"/>
            </p:nvGrpSpPr>
            <p:grpSpPr>
              <a:xfrm>
                <a:off x="2400102" y="6582508"/>
                <a:ext cx="152400" cy="486507"/>
                <a:chOff x="7983415" y="6582508"/>
                <a:chExt cx="152400" cy="486507"/>
              </a:xfrm>
            </p:grpSpPr>
            <p:cxnSp>
              <p:nvCxnSpPr>
                <p:cNvPr id="135" name="Straight Connector 13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9" name="Group 128"/>
              <p:cNvGrpSpPr/>
              <p:nvPr userDrawn="1"/>
            </p:nvGrpSpPr>
            <p:grpSpPr>
              <a:xfrm>
                <a:off x="1701845" y="6582508"/>
                <a:ext cx="152400" cy="486507"/>
                <a:chOff x="7983415" y="6582508"/>
                <a:chExt cx="152400" cy="486507"/>
              </a:xfrm>
            </p:grpSpPr>
            <p:cxnSp>
              <p:nvCxnSpPr>
                <p:cNvPr id="133" name="Straight Connector 13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0" name="Group 129"/>
              <p:cNvGrpSpPr/>
              <p:nvPr userDrawn="1"/>
            </p:nvGrpSpPr>
            <p:grpSpPr>
              <a:xfrm>
                <a:off x="1003588" y="6582508"/>
                <a:ext cx="152400" cy="486507"/>
                <a:chOff x="7983415" y="6582508"/>
                <a:chExt cx="152400" cy="486507"/>
              </a:xfrm>
            </p:grpSpPr>
            <p:cxnSp>
              <p:nvCxnSpPr>
                <p:cNvPr id="131" name="Straight Connector 13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10" name="Group 9"/>
            <p:cNvGrpSpPr/>
            <p:nvPr userDrawn="1"/>
          </p:nvGrpSpPr>
          <p:grpSpPr>
            <a:xfrm>
              <a:off x="-151325" y="454007"/>
              <a:ext cx="122115" cy="5945205"/>
              <a:chOff x="-238875" y="454007"/>
              <a:chExt cx="122115" cy="5945205"/>
            </a:xfrm>
          </p:grpSpPr>
          <p:cxnSp>
            <p:nvCxnSpPr>
              <p:cNvPr id="83" name="Straight Connector 82"/>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84" name="Group 83"/>
              <p:cNvGrpSpPr/>
              <p:nvPr userDrawn="1"/>
            </p:nvGrpSpPr>
            <p:grpSpPr>
              <a:xfrm rot="5400000">
                <a:off x="-254017" y="5940709"/>
                <a:ext cx="152400" cy="122115"/>
                <a:chOff x="7983415" y="6582508"/>
                <a:chExt cx="152400" cy="486507"/>
              </a:xfrm>
            </p:grpSpPr>
            <p:cxnSp>
              <p:nvCxnSpPr>
                <p:cNvPr id="116" name="Straight Connector 11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5" name="Group 84"/>
              <p:cNvGrpSpPr/>
              <p:nvPr userDrawn="1"/>
            </p:nvGrpSpPr>
            <p:grpSpPr>
              <a:xfrm rot="5400000">
                <a:off x="-254017" y="5467067"/>
                <a:ext cx="152400" cy="122115"/>
                <a:chOff x="7983415" y="6582508"/>
                <a:chExt cx="152400" cy="486507"/>
              </a:xfrm>
            </p:grpSpPr>
            <p:cxnSp>
              <p:nvCxnSpPr>
                <p:cNvPr id="114" name="Straight Connector 11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6" name="Group 85"/>
              <p:cNvGrpSpPr/>
              <p:nvPr userDrawn="1"/>
            </p:nvGrpSpPr>
            <p:grpSpPr>
              <a:xfrm rot="5400000">
                <a:off x="-254017" y="4993425"/>
                <a:ext cx="152400" cy="122115"/>
                <a:chOff x="7983415" y="6582508"/>
                <a:chExt cx="152400" cy="486507"/>
              </a:xfrm>
            </p:grpSpPr>
            <p:cxnSp>
              <p:nvCxnSpPr>
                <p:cNvPr id="112" name="Straight Connector 11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7" name="Group 86"/>
              <p:cNvGrpSpPr/>
              <p:nvPr userDrawn="1"/>
            </p:nvGrpSpPr>
            <p:grpSpPr>
              <a:xfrm rot="5400000">
                <a:off x="-254017" y="4519783"/>
                <a:ext cx="152400" cy="122115"/>
                <a:chOff x="7983415" y="6582508"/>
                <a:chExt cx="152400" cy="486507"/>
              </a:xfrm>
            </p:grpSpPr>
            <p:cxnSp>
              <p:nvCxnSpPr>
                <p:cNvPr id="110" name="Straight Connector 10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8" name="Group 87"/>
              <p:cNvGrpSpPr/>
              <p:nvPr userDrawn="1"/>
            </p:nvGrpSpPr>
            <p:grpSpPr>
              <a:xfrm rot="5400000">
                <a:off x="-254017" y="4046141"/>
                <a:ext cx="152400" cy="122115"/>
                <a:chOff x="7983415" y="6582508"/>
                <a:chExt cx="152400" cy="486507"/>
              </a:xfrm>
            </p:grpSpPr>
            <p:cxnSp>
              <p:nvCxnSpPr>
                <p:cNvPr id="108" name="Straight Connector 10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9" name="Group 88"/>
              <p:cNvGrpSpPr/>
              <p:nvPr userDrawn="1"/>
            </p:nvGrpSpPr>
            <p:grpSpPr>
              <a:xfrm rot="5400000">
                <a:off x="-254017" y="3572499"/>
                <a:ext cx="152400" cy="122115"/>
                <a:chOff x="7983415" y="6582508"/>
                <a:chExt cx="152400" cy="486507"/>
              </a:xfrm>
            </p:grpSpPr>
            <p:cxnSp>
              <p:nvCxnSpPr>
                <p:cNvPr id="106" name="Straight Connector 10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0" name="Group 89"/>
              <p:cNvGrpSpPr/>
              <p:nvPr userDrawn="1"/>
            </p:nvGrpSpPr>
            <p:grpSpPr>
              <a:xfrm rot="5400000">
                <a:off x="-254017" y="3098857"/>
                <a:ext cx="152400" cy="122115"/>
                <a:chOff x="7983415" y="6582508"/>
                <a:chExt cx="152400" cy="486507"/>
              </a:xfrm>
            </p:grpSpPr>
            <p:cxnSp>
              <p:nvCxnSpPr>
                <p:cNvPr id="104" name="Straight Connector 10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1" name="Group 90"/>
              <p:cNvGrpSpPr/>
              <p:nvPr userDrawn="1"/>
            </p:nvGrpSpPr>
            <p:grpSpPr>
              <a:xfrm rot="5400000">
                <a:off x="-254017" y="2625215"/>
                <a:ext cx="152400" cy="122115"/>
                <a:chOff x="7983415" y="6582508"/>
                <a:chExt cx="152400" cy="486507"/>
              </a:xfrm>
            </p:grpSpPr>
            <p:cxnSp>
              <p:nvCxnSpPr>
                <p:cNvPr id="102" name="Straight Connector 10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2" name="Group 91"/>
              <p:cNvGrpSpPr/>
              <p:nvPr userDrawn="1"/>
            </p:nvGrpSpPr>
            <p:grpSpPr>
              <a:xfrm rot="5400000">
                <a:off x="-254017" y="2151573"/>
                <a:ext cx="152400" cy="122115"/>
                <a:chOff x="7983415" y="6582508"/>
                <a:chExt cx="152400" cy="486507"/>
              </a:xfrm>
            </p:grpSpPr>
            <p:cxnSp>
              <p:nvCxnSpPr>
                <p:cNvPr id="100" name="Straight Connector 9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3" name="Group 92"/>
              <p:cNvGrpSpPr/>
              <p:nvPr userDrawn="1"/>
            </p:nvGrpSpPr>
            <p:grpSpPr>
              <a:xfrm rot="5400000">
                <a:off x="-254017" y="1677931"/>
                <a:ext cx="152400" cy="122115"/>
                <a:chOff x="7983415" y="6582508"/>
                <a:chExt cx="152400" cy="486507"/>
              </a:xfrm>
            </p:grpSpPr>
            <p:cxnSp>
              <p:nvCxnSpPr>
                <p:cNvPr id="98" name="Straight Connector 9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4" name="Group 93"/>
              <p:cNvGrpSpPr/>
              <p:nvPr userDrawn="1"/>
            </p:nvGrpSpPr>
            <p:grpSpPr>
              <a:xfrm rot="5400000">
                <a:off x="-254017" y="997340"/>
                <a:ext cx="152400" cy="122115"/>
                <a:chOff x="7983415" y="6582508"/>
                <a:chExt cx="152400" cy="486507"/>
              </a:xfrm>
            </p:grpSpPr>
            <p:cxnSp>
              <p:nvCxnSpPr>
                <p:cNvPr id="96" name="Straight Connector 9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95" name="Straight Connector 94"/>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1" name="Group 10"/>
            <p:cNvGrpSpPr/>
            <p:nvPr userDrawn="1"/>
          </p:nvGrpSpPr>
          <p:grpSpPr>
            <a:xfrm>
              <a:off x="9166483" y="454007"/>
              <a:ext cx="122115" cy="5945205"/>
              <a:chOff x="-238875" y="454007"/>
              <a:chExt cx="122115" cy="5945205"/>
            </a:xfrm>
          </p:grpSpPr>
          <p:cxnSp>
            <p:nvCxnSpPr>
              <p:cNvPr id="48" name="Straight Connector 47"/>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49" name="Group 48"/>
              <p:cNvGrpSpPr/>
              <p:nvPr userDrawn="1"/>
            </p:nvGrpSpPr>
            <p:grpSpPr>
              <a:xfrm rot="5400000">
                <a:off x="-254017" y="5940709"/>
                <a:ext cx="152400" cy="122115"/>
                <a:chOff x="7983415" y="6582508"/>
                <a:chExt cx="152400" cy="486507"/>
              </a:xfrm>
            </p:grpSpPr>
            <p:cxnSp>
              <p:nvCxnSpPr>
                <p:cNvPr id="81" name="Straight Connector 8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0" name="Group 49"/>
              <p:cNvGrpSpPr/>
              <p:nvPr userDrawn="1"/>
            </p:nvGrpSpPr>
            <p:grpSpPr>
              <a:xfrm rot="5400000">
                <a:off x="-254017" y="5467067"/>
                <a:ext cx="152400" cy="122115"/>
                <a:chOff x="7983415" y="6582508"/>
                <a:chExt cx="152400" cy="486507"/>
              </a:xfrm>
            </p:grpSpPr>
            <p:cxnSp>
              <p:nvCxnSpPr>
                <p:cNvPr id="79" name="Straight Connector 7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1" name="Group 50"/>
              <p:cNvGrpSpPr/>
              <p:nvPr userDrawn="1"/>
            </p:nvGrpSpPr>
            <p:grpSpPr>
              <a:xfrm rot="5400000">
                <a:off x="-254017" y="4993425"/>
                <a:ext cx="152400" cy="122115"/>
                <a:chOff x="7983415" y="6582508"/>
                <a:chExt cx="152400" cy="486507"/>
              </a:xfrm>
            </p:grpSpPr>
            <p:cxnSp>
              <p:nvCxnSpPr>
                <p:cNvPr id="77" name="Straight Connector 7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2" name="Group 51"/>
              <p:cNvGrpSpPr/>
              <p:nvPr userDrawn="1"/>
            </p:nvGrpSpPr>
            <p:grpSpPr>
              <a:xfrm rot="5400000">
                <a:off x="-254017" y="4519783"/>
                <a:ext cx="152400" cy="122115"/>
                <a:chOff x="7983415" y="6582508"/>
                <a:chExt cx="152400" cy="486507"/>
              </a:xfrm>
            </p:grpSpPr>
            <p:cxnSp>
              <p:nvCxnSpPr>
                <p:cNvPr id="75" name="Straight Connector 7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3" name="Group 52"/>
              <p:cNvGrpSpPr/>
              <p:nvPr userDrawn="1"/>
            </p:nvGrpSpPr>
            <p:grpSpPr>
              <a:xfrm rot="5400000">
                <a:off x="-254017" y="4046141"/>
                <a:ext cx="152400" cy="122115"/>
                <a:chOff x="7983415" y="6582508"/>
                <a:chExt cx="152400" cy="486507"/>
              </a:xfrm>
            </p:grpSpPr>
            <p:cxnSp>
              <p:nvCxnSpPr>
                <p:cNvPr id="73" name="Straight Connector 7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4" name="Group 53"/>
              <p:cNvGrpSpPr/>
              <p:nvPr userDrawn="1"/>
            </p:nvGrpSpPr>
            <p:grpSpPr>
              <a:xfrm rot="5400000">
                <a:off x="-254017" y="3572499"/>
                <a:ext cx="152400" cy="122115"/>
                <a:chOff x="7983415" y="6582508"/>
                <a:chExt cx="152400" cy="486507"/>
              </a:xfrm>
            </p:grpSpPr>
            <p:cxnSp>
              <p:nvCxnSpPr>
                <p:cNvPr id="71" name="Straight Connector 7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5" name="Group 54"/>
              <p:cNvGrpSpPr/>
              <p:nvPr userDrawn="1"/>
            </p:nvGrpSpPr>
            <p:grpSpPr>
              <a:xfrm rot="5400000">
                <a:off x="-254017" y="3098857"/>
                <a:ext cx="152400" cy="122115"/>
                <a:chOff x="7983415" y="6582508"/>
                <a:chExt cx="152400" cy="486507"/>
              </a:xfrm>
            </p:grpSpPr>
            <p:cxnSp>
              <p:nvCxnSpPr>
                <p:cNvPr id="69" name="Straight Connector 6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6" name="Group 55"/>
              <p:cNvGrpSpPr/>
              <p:nvPr userDrawn="1"/>
            </p:nvGrpSpPr>
            <p:grpSpPr>
              <a:xfrm rot="5400000">
                <a:off x="-254017" y="2625215"/>
                <a:ext cx="152400" cy="122115"/>
                <a:chOff x="7983415" y="6582508"/>
                <a:chExt cx="152400" cy="486507"/>
              </a:xfrm>
            </p:grpSpPr>
            <p:cxnSp>
              <p:nvCxnSpPr>
                <p:cNvPr id="67" name="Straight Connector 6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7" name="Group 56"/>
              <p:cNvGrpSpPr/>
              <p:nvPr userDrawn="1"/>
            </p:nvGrpSpPr>
            <p:grpSpPr>
              <a:xfrm rot="5400000">
                <a:off x="-254017" y="2151573"/>
                <a:ext cx="152400" cy="122115"/>
                <a:chOff x="7983415" y="6582508"/>
                <a:chExt cx="152400" cy="486507"/>
              </a:xfrm>
            </p:grpSpPr>
            <p:cxnSp>
              <p:nvCxnSpPr>
                <p:cNvPr id="65" name="Straight Connector 6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8" name="Group 57"/>
              <p:cNvGrpSpPr/>
              <p:nvPr userDrawn="1"/>
            </p:nvGrpSpPr>
            <p:grpSpPr>
              <a:xfrm rot="5400000">
                <a:off x="-254017" y="1677931"/>
                <a:ext cx="152400" cy="122115"/>
                <a:chOff x="7983415" y="6582508"/>
                <a:chExt cx="152400" cy="486507"/>
              </a:xfrm>
            </p:grpSpPr>
            <p:cxnSp>
              <p:nvCxnSpPr>
                <p:cNvPr id="63" name="Straight Connector 6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9" name="Group 58"/>
              <p:cNvGrpSpPr/>
              <p:nvPr userDrawn="1"/>
            </p:nvGrpSpPr>
            <p:grpSpPr>
              <a:xfrm rot="5400000">
                <a:off x="-254017" y="997340"/>
                <a:ext cx="152400" cy="122115"/>
                <a:chOff x="7983415" y="6582508"/>
                <a:chExt cx="152400" cy="486507"/>
              </a:xfrm>
            </p:grpSpPr>
            <p:cxnSp>
              <p:nvCxnSpPr>
                <p:cNvPr id="61" name="Straight Connector 6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60" name="Straight Connector 59"/>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 name="Group 11"/>
            <p:cNvGrpSpPr/>
            <p:nvPr userDrawn="1"/>
          </p:nvGrpSpPr>
          <p:grpSpPr>
            <a:xfrm>
              <a:off x="457731" y="-141165"/>
              <a:ext cx="8226688" cy="122115"/>
              <a:chOff x="457731" y="6582508"/>
              <a:chExt cx="8226688" cy="486507"/>
            </a:xfrm>
          </p:grpSpPr>
          <p:cxnSp>
            <p:nvCxnSpPr>
              <p:cNvPr id="13" name="Straight Connector 12"/>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5" name="Group 14"/>
              <p:cNvGrpSpPr/>
              <p:nvPr userDrawn="1"/>
            </p:nvGrpSpPr>
            <p:grpSpPr>
              <a:xfrm>
                <a:off x="7986158" y="6582508"/>
                <a:ext cx="152400" cy="486507"/>
                <a:chOff x="7983415" y="6582508"/>
                <a:chExt cx="152400" cy="486507"/>
              </a:xfrm>
            </p:grpSpPr>
            <p:cxnSp>
              <p:nvCxnSpPr>
                <p:cNvPr id="46" name="Straight Connector 4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 name="Group 15"/>
              <p:cNvGrpSpPr/>
              <p:nvPr userDrawn="1"/>
            </p:nvGrpSpPr>
            <p:grpSpPr>
              <a:xfrm>
                <a:off x="7287901" y="6582508"/>
                <a:ext cx="152400" cy="486507"/>
                <a:chOff x="7983415" y="6582508"/>
                <a:chExt cx="152400" cy="486507"/>
              </a:xfrm>
            </p:grpSpPr>
            <p:cxnSp>
              <p:nvCxnSpPr>
                <p:cNvPr id="44" name="Straight Connector 4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 name="Group 16"/>
              <p:cNvGrpSpPr/>
              <p:nvPr userDrawn="1"/>
            </p:nvGrpSpPr>
            <p:grpSpPr>
              <a:xfrm>
                <a:off x="6589644" y="6582508"/>
                <a:ext cx="152400" cy="486507"/>
                <a:chOff x="7983415" y="6582508"/>
                <a:chExt cx="152400" cy="486507"/>
              </a:xfrm>
            </p:grpSpPr>
            <p:cxnSp>
              <p:nvCxnSpPr>
                <p:cNvPr id="42" name="Straight Connector 4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 name="Group 17"/>
              <p:cNvGrpSpPr/>
              <p:nvPr userDrawn="1"/>
            </p:nvGrpSpPr>
            <p:grpSpPr>
              <a:xfrm>
                <a:off x="5891387" y="6582508"/>
                <a:ext cx="152400" cy="486507"/>
                <a:chOff x="7983415" y="6582508"/>
                <a:chExt cx="152400" cy="486507"/>
              </a:xfrm>
            </p:grpSpPr>
            <p:cxnSp>
              <p:nvCxnSpPr>
                <p:cNvPr id="40" name="Straight Connector 3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9" name="Group 18"/>
              <p:cNvGrpSpPr/>
              <p:nvPr userDrawn="1"/>
            </p:nvGrpSpPr>
            <p:grpSpPr>
              <a:xfrm>
                <a:off x="5193130" y="6582508"/>
                <a:ext cx="152400" cy="486507"/>
                <a:chOff x="7983415" y="6582508"/>
                <a:chExt cx="152400" cy="486507"/>
              </a:xfrm>
            </p:grpSpPr>
            <p:cxnSp>
              <p:nvCxnSpPr>
                <p:cNvPr id="38" name="Straight Connector 3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 name="Group 19"/>
              <p:cNvGrpSpPr/>
              <p:nvPr userDrawn="1"/>
            </p:nvGrpSpPr>
            <p:grpSpPr>
              <a:xfrm>
                <a:off x="4494873" y="6582508"/>
                <a:ext cx="152400" cy="486507"/>
                <a:chOff x="7983415" y="6582508"/>
                <a:chExt cx="152400" cy="486507"/>
              </a:xfrm>
            </p:grpSpPr>
            <p:cxnSp>
              <p:nvCxnSpPr>
                <p:cNvPr id="36" name="Straight Connector 3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 name="Group 20"/>
              <p:cNvGrpSpPr/>
              <p:nvPr userDrawn="1"/>
            </p:nvGrpSpPr>
            <p:grpSpPr>
              <a:xfrm>
                <a:off x="3796616" y="6582508"/>
                <a:ext cx="152400" cy="486507"/>
                <a:chOff x="7983415" y="6582508"/>
                <a:chExt cx="152400" cy="486507"/>
              </a:xfrm>
            </p:grpSpPr>
            <p:cxnSp>
              <p:nvCxnSpPr>
                <p:cNvPr id="34" name="Straight Connector 3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2" name="Group 21"/>
              <p:cNvGrpSpPr/>
              <p:nvPr userDrawn="1"/>
            </p:nvGrpSpPr>
            <p:grpSpPr>
              <a:xfrm>
                <a:off x="3098359" y="6582508"/>
                <a:ext cx="152400" cy="486507"/>
                <a:chOff x="7983415" y="6582508"/>
                <a:chExt cx="152400" cy="486507"/>
              </a:xfrm>
            </p:grpSpPr>
            <p:cxnSp>
              <p:nvCxnSpPr>
                <p:cNvPr id="32" name="Straight Connector 3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 name="Group 22"/>
              <p:cNvGrpSpPr/>
              <p:nvPr userDrawn="1"/>
            </p:nvGrpSpPr>
            <p:grpSpPr>
              <a:xfrm>
                <a:off x="2400102" y="6582508"/>
                <a:ext cx="152400" cy="486507"/>
                <a:chOff x="7983415" y="6582508"/>
                <a:chExt cx="152400" cy="486507"/>
              </a:xfrm>
            </p:grpSpPr>
            <p:cxnSp>
              <p:nvCxnSpPr>
                <p:cNvPr id="30" name="Straight Connector 2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 name="Group 23"/>
              <p:cNvGrpSpPr/>
              <p:nvPr userDrawn="1"/>
            </p:nvGrpSpPr>
            <p:grpSpPr>
              <a:xfrm>
                <a:off x="1701845" y="6582508"/>
                <a:ext cx="152400" cy="486507"/>
                <a:chOff x="7983415" y="6582508"/>
                <a:chExt cx="152400" cy="486507"/>
              </a:xfrm>
            </p:grpSpPr>
            <p:cxnSp>
              <p:nvCxnSpPr>
                <p:cNvPr id="28" name="Straight Connector 2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 name="Group 24"/>
              <p:cNvGrpSpPr/>
              <p:nvPr userDrawn="1"/>
            </p:nvGrpSpPr>
            <p:grpSpPr>
              <a:xfrm>
                <a:off x="1003588" y="6582508"/>
                <a:ext cx="152400" cy="486507"/>
                <a:chOff x="7983415" y="6582508"/>
                <a:chExt cx="152400" cy="486507"/>
              </a:xfrm>
            </p:grpSpPr>
            <p:cxnSp>
              <p:nvCxnSpPr>
                <p:cNvPr id="26" name="Straight Connector 2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sp>
        <p:nvSpPr>
          <p:cNvPr id="154" name="Text Placeholder 153"/>
          <p:cNvSpPr>
            <a:spLocks noGrp="1"/>
          </p:cNvSpPr>
          <p:nvPr>
            <p:ph type="body" sz="quarter" idx="13"/>
          </p:nvPr>
        </p:nvSpPr>
        <p:spPr>
          <a:xfrm>
            <a:off x="607059" y="3289385"/>
            <a:ext cx="10968916" cy="267972"/>
          </a:xfrm>
        </p:spPr>
        <p:txBody>
          <a:bodyPr>
            <a:noAutofit/>
          </a:bodyPr>
          <a:lstStyle>
            <a:lvl1pPr marL="0" indent="0" algn="ctr">
              <a:buNone/>
              <a:defRPr sz="1200" b="1" baseline="0">
                <a:solidFill>
                  <a:schemeClr val="tx2"/>
                </a:solidFill>
              </a:defRPr>
            </a:lvl1pPr>
          </a:lstStyle>
          <a:p>
            <a:pPr lvl="0"/>
            <a:r>
              <a:rPr lang="en-US"/>
              <a:t>Click to edit Master text styles</a:t>
            </a:r>
          </a:p>
        </p:txBody>
      </p:sp>
      <p:sp>
        <p:nvSpPr>
          <p:cNvPr id="155" name="Picture Placeholder 154">
            <a:extLst>
              <a:ext uri="{FF2B5EF4-FFF2-40B4-BE49-F238E27FC236}">
                <a16:creationId xmlns:a16="http://schemas.microsoft.com/office/drawing/2014/main" id="{DDEDD069-6DED-8E45-89A4-F1AB098B03F4}"/>
              </a:ext>
            </a:extLst>
          </p:cNvPr>
          <p:cNvSpPr>
            <a:spLocks noGrp="1"/>
          </p:cNvSpPr>
          <p:nvPr>
            <p:ph type="pic" sz="quarter" idx="14"/>
          </p:nvPr>
        </p:nvSpPr>
        <p:spPr>
          <a:xfrm>
            <a:off x="1" y="3709988"/>
            <a:ext cx="12192000" cy="3148012"/>
          </a:xfrm>
        </p:spPr>
        <p:txBody>
          <a:bodyPr/>
          <a:lstStyle/>
          <a:p>
            <a:r>
              <a:rPr lang="en-US"/>
              <a:t>Click icon to add picture</a:t>
            </a:r>
            <a:endParaRPr lang="en-US" dirty="0"/>
          </a:p>
        </p:txBody>
      </p:sp>
      <p:pic>
        <p:nvPicPr>
          <p:cNvPr id="153" name="Picture 152" descr="A close up of a sign&#10;&#10;Description automatically generated">
            <a:extLst>
              <a:ext uri="{FF2B5EF4-FFF2-40B4-BE49-F238E27FC236}">
                <a16:creationId xmlns:a16="http://schemas.microsoft.com/office/drawing/2014/main" id="{4595E5C9-9D1D-E54F-A7EF-4D59140D6AA7}"/>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569360" y="406400"/>
            <a:ext cx="3200400" cy="817306"/>
          </a:xfrm>
          <a:prstGeom prst="rect">
            <a:avLst/>
          </a:prstGeom>
        </p:spPr>
      </p:pic>
      <p:pic>
        <p:nvPicPr>
          <p:cNvPr id="5" name="Picture 4" descr="A close up of a sign&#10;&#10;Description automatically generated">
            <a:extLst>
              <a:ext uri="{FF2B5EF4-FFF2-40B4-BE49-F238E27FC236}">
                <a16:creationId xmlns:a16="http://schemas.microsoft.com/office/drawing/2014/main" id="{F9D89F58-FCB2-A04E-B6D9-68B5328B7FFE}"/>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10040112" y="411480"/>
            <a:ext cx="1773936" cy="574312"/>
          </a:xfrm>
          <a:prstGeom prst="rect">
            <a:avLst/>
          </a:prstGeom>
        </p:spPr>
      </p:pic>
    </p:spTree>
    <p:extLst>
      <p:ext uri="{BB962C8B-B14F-4D97-AF65-F5344CB8AC3E}">
        <p14:creationId xmlns:p14="http://schemas.microsoft.com/office/powerpoint/2010/main" val="29643127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76072" y="457200"/>
            <a:ext cx="10972799" cy="1143001"/>
          </a:xfrm>
        </p:spPr>
        <p:txBody>
          <a:bodyPr wrap="square" anchor="t" anchorCtr="0"/>
          <a:lstStyle>
            <a:lvl1pPr>
              <a:defRPr b="1" i="0" cap="none" baseline="0"/>
            </a:lvl1pPr>
          </a:lstStyle>
          <a:p>
            <a:r>
              <a:rPr lang="en-US"/>
              <a:t>Click to edit Master title style</a:t>
            </a:r>
            <a:endParaRPr lang="en-US" dirty="0"/>
          </a:p>
        </p:txBody>
      </p:sp>
      <p:sp>
        <p:nvSpPr>
          <p:cNvPr id="3" name="Content Placeholder 2"/>
          <p:cNvSpPr>
            <a:spLocks noGrp="1"/>
          </p:cNvSpPr>
          <p:nvPr>
            <p:ph idx="1"/>
          </p:nvPr>
        </p:nvSpPr>
        <p:spPr>
          <a:xfrm>
            <a:off x="576072" y="1600201"/>
            <a:ext cx="10972800" cy="4508499"/>
          </a:xfrm>
        </p:spPr>
        <p:txBody>
          <a:bodyPr/>
          <a:lstStyle>
            <a:lvl1pPr>
              <a:buClr>
                <a:schemeClr val="accent2"/>
              </a:buClr>
              <a:defRPr/>
            </a:lvl1pPr>
            <a:lvl2pPr marL="457200" indent="-228600">
              <a:spcBef>
                <a:spcPts val="380"/>
              </a:spcBef>
              <a:buClr>
                <a:schemeClr val="accent2"/>
              </a:buClr>
              <a:defRPr baseline="0">
                <a:latin typeface="Arial" panose="020B0604020202020204" pitchFamily="34" charset="0"/>
              </a:defRPr>
            </a:lvl2pPr>
            <a:lvl3pPr>
              <a:buClr>
                <a:schemeClr val="accent2"/>
              </a:buClr>
              <a:defRPr baseline="0">
                <a:latin typeface="Arial" panose="020B0604020202020204" pitchFamily="34" charset="0"/>
              </a:defRPr>
            </a:lvl3pPr>
            <a:lvl4pPr>
              <a:buClr>
                <a:schemeClr val="accent2"/>
              </a:buClr>
              <a:defRPr baseline="0">
                <a:latin typeface="Arial" panose="020B0604020202020204" pitchFamily="34" charset="0"/>
              </a:defRPr>
            </a:lvl4pPr>
            <a:lvl5pPr>
              <a:buClr>
                <a:schemeClr val="accent2"/>
              </a:buClr>
              <a:defRPr baseline="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Date Placeholder 3">
            <a:extLst>
              <a:ext uri="{FF2B5EF4-FFF2-40B4-BE49-F238E27FC236}">
                <a16:creationId xmlns:a16="http://schemas.microsoft.com/office/drawing/2014/main" id="{BD3DF37F-4300-7446-B86E-A122B61CBEC3}"/>
              </a:ext>
            </a:extLst>
          </p:cNvPr>
          <p:cNvSpPr>
            <a:spLocks noGrp="1"/>
          </p:cNvSpPr>
          <p:nvPr>
            <p:ph type="dt" sz="half" idx="10"/>
          </p:nvPr>
        </p:nvSpPr>
        <p:spPr/>
        <p:txBody>
          <a:bodyPr/>
          <a:lstStyle/>
          <a:p>
            <a:fld id="{B07F3B32-0FD6-654A-8A3E-5A7632837DD7}" type="datetime1">
              <a:rPr lang="en-US" smtClean="0"/>
              <a:t>3/22/2023</a:t>
            </a:fld>
            <a:endParaRPr lang="en-US" dirty="0"/>
          </a:p>
        </p:txBody>
      </p:sp>
      <p:sp>
        <p:nvSpPr>
          <p:cNvPr id="5" name="Footer Placeholder 4">
            <a:extLst>
              <a:ext uri="{FF2B5EF4-FFF2-40B4-BE49-F238E27FC236}">
                <a16:creationId xmlns:a16="http://schemas.microsoft.com/office/drawing/2014/main" id="{057918A5-5A9E-D242-856A-C2A607D6B893}"/>
              </a:ext>
            </a:extLst>
          </p:cNvPr>
          <p:cNvSpPr>
            <a:spLocks noGrp="1"/>
          </p:cNvSpPr>
          <p:nvPr>
            <p:ph type="ftr" sz="quarter" idx="11"/>
          </p:nvPr>
        </p:nvSpPr>
        <p:spPr>
          <a:xfrm>
            <a:off x="576072" y="6356350"/>
            <a:ext cx="9106596" cy="365125"/>
          </a:xfrm>
        </p:spPr>
        <p:txBody>
          <a:bodyPr/>
          <a:lstStyle/>
          <a:p>
            <a:r>
              <a:rPr lang="en-US" dirty="0"/>
              <a:t>Presentation Title | BERKELEY LAB</a:t>
            </a:r>
          </a:p>
        </p:txBody>
      </p:sp>
      <p:sp>
        <p:nvSpPr>
          <p:cNvPr id="9" name="Slide Number Placeholder 8">
            <a:extLst>
              <a:ext uri="{FF2B5EF4-FFF2-40B4-BE49-F238E27FC236}">
                <a16:creationId xmlns:a16="http://schemas.microsoft.com/office/drawing/2014/main" id="{3F4CE0EE-5B5A-6145-8847-32783B915D88}"/>
              </a:ext>
            </a:extLst>
          </p:cNvPr>
          <p:cNvSpPr>
            <a:spLocks noGrp="1"/>
          </p:cNvSpPr>
          <p:nvPr>
            <p:ph type="sldNum" sz="quarter" idx="12"/>
          </p:nvPr>
        </p:nvSpPr>
        <p:spPr/>
        <p:txBody>
          <a:bodyPr/>
          <a:lstStyle/>
          <a:p>
            <a:fld id="{0EF2EA88-E9D4-0C4F-A5DF-5FE49FAF8E2F}" type="slidenum">
              <a:rPr lang="en-US" smtClean="0"/>
              <a:pPr/>
              <a:t>‹#›</a:t>
            </a:fld>
            <a:endParaRPr lang="en-US" dirty="0"/>
          </a:p>
        </p:txBody>
      </p:sp>
    </p:spTree>
    <p:extLst>
      <p:ext uri="{BB962C8B-B14F-4D97-AF65-F5344CB8AC3E}">
        <p14:creationId xmlns:p14="http://schemas.microsoft.com/office/powerpoint/2010/main" val="5174111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73618" y="457200"/>
            <a:ext cx="10972800" cy="548640"/>
          </a:xfrm>
        </p:spPr>
        <p:txBody>
          <a:bodyPr anchor="t" anchorCtr="0"/>
          <a:lstStyle>
            <a:lvl1pPr>
              <a:defRPr sz="3200" b="1" i="0" cap="none" baseline="0">
                <a:solidFill>
                  <a:srgbClr val="313C5A"/>
                </a:solidFill>
              </a:defRPr>
            </a:lvl1pPr>
          </a:lstStyle>
          <a:p>
            <a:r>
              <a:rPr lang="en-US"/>
              <a:t>Click to edit Master title style</a:t>
            </a:r>
            <a:endParaRPr lang="en-US" dirty="0"/>
          </a:p>
        </p:txBody>
      </p:sp>
      <p:sp>
        <p:nvSpPr>
          <p:cNvPr id="3" name="Content Placeholder 2"/>
          <p:cNvSpPr>
            <a:spLocks noGrp="1"/>
          </p:cNvSpPr>
          <p:nvPr>
            <p:ph idx="1"/>
          </p:nvPr>
        </p:nvSpPr>
        <p:spPr>
          <a:xfrm>
            <a:off x="573616" y="1600201"/>
            <a:ext cx="11008784" cy="4495799"/>
          </a:xfrm>
        </p:spPr>
        <p:txBody>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8"/>
          <p:cNvSpPr>
            <a:spLocks noGrp="1"/>
          </p:cNvSpPr>
          <p:nvPr>
            <p:ph type="body" sz="quarter" idx="13"/>
          </p:nvPr>
        </p:nvSpPr>
        <p:spPr>
          <a:xfrm>
            <a:off x="576072" y="1055688"/>
            <a:ext cx="10936816" cy="457200"/>
          </a:xfrm>
        </p:spPr>
        <p:txBody>
          <a:bodyPr anchor="b" anchorCtr="0"/>
          <a:lstStyle>
            <a:lvl1pPr marL="0" indent="0">
              <a:buNone/>
              <a:defRPr sz="2000" i="0" baseline="0">
                <a:solidFill>
                  <a:schemeClr val="accent2"/>
                </a:solidFill>
              </a:defRPr>
            </a:lvl1pPr>
          </a:lstStyle>
          <a:p>
            <a:pPr lvl="0"/>
            <a:r>
              <a:rPr lang="en-US"/>
              <a:t>Click to edit Master text styles</a:t>
            </a:r>
          </a:p>
        </p:txBody>
      </p:sp>
      <p:sp>
        <p:nvSpPr>
          <p:cNvPr id="4" name="Date Placeholder 3">
            <a:extLst>
              <a:ext uri="{FF2B5EF4-FFF2-40B4-BE49-F238E27FC236}">
                <a16:creationId xmlns:a16="http://schemas.microsoft.com/office/drawing/2014/main" id="{FEE0BA4C-AA60-9A4D-B29D-E83B8846A52D}"/>
              </a:ext>
            </a:extLst>
          </p:cNvPr>
          <p:cNvSpPr>
            <a:spLocks noGrp="1"/>
          </p:cNvSpPr>
          <p:nvPr>
            <p:ph type="dt" sz="half" idx="14"/>
          </p:nvPr>
        </p:nvSpPr>
        <p:spPr/>
        <p:txBody>
          <a:bodyPr/>
          <a:lstStyle/>
          <a:p>
            <a:fld id="{85D97717-E7DB-4548-B51C-0A9B0A443C8D}" type="datetime1">
              <a:rPr lang="en-US" smtClean="0"/>
              <a:t>3/22/2023</a:t>
            </a:fld>
            <a:endParaRPr lang="en-US" dirty="0"/>
          </a:p>
        </p:txBody>
      </p:sp>
      <p:sp>
        <p:nvSpPr>
          <p:cNvPr id="7" name="Footer Placeholder 6">
            <a:extLst>
              <a:ext uri="{FF2B5EF4-FFF2-40B4-BE49-F238E27FC236}">
                <a16:creationId xmlns:a16="http://schemas.microsoft.com/office/drawing/2014/main" id="{57DFF5C0-BDA8-E348-A773-C9C0C69FB33D}"/>
              </a:ext>
            </a:extLst>
          </p:cNvPr>
          <p:cNvSpPr>
            <a:spLocks noGrp="1"/>
          </p:cNvSpPr>
          <p:nvPr>
            <p:ph type="ftr" sz="quarter" idx="15"/>
          </p:nvPr>
        </p:nvSpPr>
        <p:spPr/>
        <p:txBody>
          <a:bodyPr/>
          <a:lstStyle/>
          <a:p>
            <a:r>
              <a:rPr lang="en-US" dirty="0"/>
              <a:t>Presentation Title | BERKELEY LAB</a:t>
            </a:r>
          </a:p>
        </p:txBody>
      </p:sp>
      <p:sp>
        <p:nvSpPr>
          <p:cNvPr id="8" name="Slide Number Placeholder 7">
            <a:extLst>
              <a:ext uri="{FF2B5EF4-FFF2-40B4-BE49-F238E27FC236}">
                <a16:creationId xmlns:a16="http://schemas.microsoft.com/office/drawing/2014/main" id="{0C9A09C0-DCA8-BA45-84BB-3CD9C9C7BFD8}"/>
              </a:ext>
            </a:extLst>
          </p:cNvPr>
          <p:cNvSpPr>
            <a:spLocks noGrp="1"/>
          </p:cNvSpPr>
          <p:nvPr>
            <p:ph type="sldNum" sz="quarter" idx="16"/>
          </p:nvPr>
        </p:nvSpPr>
        <p:spPr/>
        <p:txBody>
          <a:bodyPr/>
          <a:lstStyle/>
          <a:p>
            <a:fld id="{0EF2EA88-E9D4-0C4F-A5DF-5FE49FAF8E2F}" type="slidenum">
              <a:rPr lang="en-US" smtClean="0"/>
              <a:pPr/>
              <a:t>‹#›</a:t>
            </a:fld>
            <a:endParaRPr lang="en-US" dirty="0"/>
          </a:p>
        </p:txBody>
      </p:sp>
    </p:spTree>
    <p:extLst>
      <p:ext uri="{BB962C8B-B14F-4D97-AF65-F5344CB8AC3E}">
        <p14:creationId xmlns:p14="http://schemas.microsoft.com/office/powerpoint/2010/main" val="11255943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White">
    <p:spTree>
      <p:nvGrpSpPr>
        <p:cNvPr id="1" name=""/>
        <p:cNvGrpSpPr/>
        <p:nvPr/>
      </p:nvGrpSpPr>
      <p:grpSpPr>
        <a:xfrm>
          <a:off x="0" y="0"/>
          <a:ext cx="0" cy="0"/>
          <a:chOff x="0" y="0"/>
          <a:chExt cx="0" cy="0"/>
        </a:xfrm>
      </p:grpSpPr>
      <p:sp>
        <p:nvSpPr>
          <p:cNvPr id="2" name="Title 1"/>
          <p:cNvSpPr>
            <a:spLocks noGrp="1"/>
          </p:cNvSpPr>
          <p:nvPr>
            <p:ph type="title"/>
          </p:nvPr>
        </p:nvSpPr>
        <p:spPr>
          <a:xfrm>
            <a:off x="576072" y="1864177"/>
            <a:ext cx="10963079" cy="1362075"/>
          </a:xfrm>
        </p:spPr>
        <p:txBody>
          <a:bodyPr anchor="b" anchorCtr="0">
            <a:noAutofit/>
          </a:bodyPr>
          <a:lstStyle>
            <a:lvl1pPr algn="ctr">
              <a:defRPr sz="5400" b="1" i="0" cap="none" baseline="0">
                <a:solidFill>
                  <a:schemeClr val="accent2"/>
                </a:solidFill>
              </a:defRPr>
            </a:lvl1pPr>
          </a:lstStyle>
          <a:p>
            <a:r>
              <a:rPr lang="en-US"/>
              <a:t>Click to edit Master title style</a:t>
            </a:r>
            <a:endParaRPr lang="en-US" dirty="0"/>
          </a:p>
        </p:txBody>
      </p:sp>
      <p:sp>
        <p:nvSpPr>
          <p:cNvPr id="3" name="Text Placeholder 2"/>
          <p:cNvSpPr>
            <a:spLocks noGrp="1"/>
          </p:cNvSpPr>
          <p:nvPr>
            <p:ph type="body" idx="1"/>
          </p:nvPr>
        </p:nvSpPr>
        <p:spPr>
          <a:xfrm>
            <a:off x="576072" y="3667126"/>
            <a:ext cx="10963079" cy="975895"/>
          </a:xfrm>
        </p:spPr>
        <p:txBody>
          <a:bodyPr anchor="b">
            <a:noAutofit/>
          </a:bodyPr>
          <a:lstStyle>
            <a:lvl1pPr marL="0" indent="0" algn="ctr">
              <a:buNone/>
              <a:defRPr sz="2000" b="0" i="0" baseline="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Content Placeholder 2"/>
          <p:cNvSpPr>
            <a:spLocks noGrp="1"/>
          </p:cNvSpPr>
          <p:nvPr>
            <p:ph idx="13"/>
          </p:nvPr>
        </p:nvSpPr>
        <p:spPr>
          <a:xfrm>
            <a:off x="576072" y="5083895"/>
            <a:ext cx="10963079" cy="1268528"/>
          </a:xfrm>
        </p:spPr>
        <p:txBody>
          <a:bodyPr>
            <a:noAutofit/>
          </a:bodyPr>
          <a:lstStyle>
            <a:lvl1pPr algn="ctr">
              <a:lnSpc>
                <a:spcPct val="110000"/>
              </a:lnSpc>
              <a:spcAft>
                <a:spcPts val="600"/>
              </a:spcAft>
              <a:buNone/>
              <a:defRPr sz="1100" b="0" i="0" baseline="0">
                <a:solidFill>
                  <a:schemeClr val="tx1"/>
                </a:solidFill>
                <a:latin typeface="+mn-lt"/>
              </a:defRPr>
            </a:lvl1pPr>
            <a:lvl2pPr>
              <a:defRPr sz="1100" b="0" i="0">
                <a:solidFill>
                  <a:schemeClr val="tx2"/>
                </a:solidFill>
                <a:latin typeface="+mj-lt"/>
              </a:defRPr>
            </a:lvl2pPr>
            <a:lvl3pPr>
              <a:defRPr sz="1100" b="0" i="0">
                <a:solidFill>
                  <a:schemeClr val="tx2"/>
                </a:solidFill>
                <a:latin typeface="+mj-lt"/>
              </a:defRPr>
            </a:lvl3pPr>
            <a:lvl4pPr>
              <a:defRPr sz="1100" b="0" i="0">
                <a:solidFill>
                  <a:schemeClr val="tx2"/>
                </a:solidFill>
                <a:latin typeface="+mj-lt"/>
              </a:defRPr>
            </a:lvl4pPr>
            <a:lvl5pPr>
              <a:defRPr sz="1100" b="0" i="0">
                <a:solidFill>
                  <a:schemeClr val="tx2"/>
                </a:solidFill>
                <a:latin typeface="+mj-lt"/>
              </a:defRPr>
            </a:lvl5pPr>
          </a:lstStyle>
          <a:p>
            <a:pPr lvl="0"/>
            <a:r>
              <a:rPr lang="en-US"/>
              <a:t>Click to edit Master text styles</a:t>
            </a:r>
          </a:p>
        </p:txBody>
      </p:sp>
      <p:cxnSp>
        <p:nvCxnSpPr>
          <p:cNvPr id="8" name="Straight Connector 7"/>
          <p:cNvCxnSpPr/>
          <p:nvPr userDrawn="1"/>
        </p:nvCxnSpPr>
        <p:spPr>
          <a:xfrm>
            <a:off x="614460" y="4931494"/>
            <a:ext cx="10963080" cy="0"/>
          </a:xfrm>
          <a:prstGeom prst="line">
            <a:avLst/>
          </a:prstGeom>
          <a:ln w="6350" cmpd="sng">
            <a:solidFill>
              <a:schemeClr val="bg1"/>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BBBF82B9-A148-A84F-BCA0-4034A3A8ADDD}"/>
              </a:ext>
            </a:extLst>
          </p:cNvPr>
          <p:cNvSpPr>
            <a:spLocks noGrp="1"/>
          </p:cNvSpPr>
          <p:nvPr>
            <p:ph type="dt" sz="half" idx="14"/>
          </p:nvPr>
        </p:nvSpPr>
        <p:spPr/>
        <p:txBody>
          <a:bodyPr/>
          <a:lstStyle/>
          <a:p>
            <a:fld id="{F354AC63-4A8D-5543-89A9-AD12D81EF8E4}" type="datetime1">
              <a:rPr lang="en-US" smtClean="0"/>
              <a:t>3/22/2023</a:t>
            </a:fld>
            <a:endParaRPr lang="en-US" dirty="0"/>
          </a:p>
        </p:txBody>
      </p:sp>
      <p:sp>
        <p:nvSpPr>
          <p:cNvPr id="5" name="Footer Placeholder 4">
            <a:extLst>
              <a:ext uri="{FF2B5EF4-FFF2-40B4-BE49-F238E27FC236}">
                <a16:creationId xmlns:a16="http://schemas.microsoft.com/office/drawing/2014/main" id="{D978C270-EE72-E643-86F3-6BAB5A74ED7E}"/>
              </a:ext>
            </a:extLst>
          </p:cNvPr>
          <p:cNvSpPr>
            <a:spLocks noGrp="1"/>
          </p:cNvSpPr>
          <p:nvPr>
            <p:ph type="ftr" sz="quarter" idx="15"/>
          </p:nvPr>
        </p:nvSpPr>
        <p:spPr/>
        <p:txBody>
          <a:bodyPr/>
          <a:lstStyle/>
          <a:p>
            <a:r>
              <a:rPr lang="en-US" dirty="0"/>
              <a:t>Presentation Title | BERKELEY LAB</a:t>
            </a:r>
          </a:p>
        </p:txBody>
      </p:sp>
      <p:sp>
        <p:nvSpPr>
          <p:cNvPr id="6" name="Slide Number Placeholder 5">
            <a:extLst>
              <a:ext uri="{FF2B5EF4-FFF2-40B4-BE49-F238E27FC236}">
                <a16:creationId xmlns:a16="http://schemas.microsoft.com/office/drawing/2014/main" id="{7C13693B-CF22-D144-AFDE-69A55E267396}"/>
              </a:ext>
            </a:extLst>
          </p:cNvPr>
          <p:cNvSpPr>
            <a:spLocks noGrp="1"/>
          </p:cNvSpPr>
          <p:nvPr>
            <p:ph type="sldNum" sz="quarter" idx="16"/>
          </p:nvPr>
        </p:nvSpPr>
        <p:spPr/>
        <p:txBody>
          <a:bodyPr/>
          <a:lstStyle/>
          <a:p>
            <a:fld id="{0EF2EA88-E9D4-0C4F-A5DF-5FE49FAF8E2F}" type="slidenum">
              <a:rPr lang="en-US" smtClean="0"/>
              <a:pPr/>
              <a:t>‹#›</a:t>
            </a:fld>
            <a:endParaRPr lang="en-US" dirty="0"/>
          </a:p>
        </p:txBody>
      </p:sp>
    </p:spTree>
    <p:extLst>
      <p:ext uri="{BB962C8B-B14F-4D97-AF65-F5344CB8AC3E}">
        <p14:creationId xmlns:p14="http://schemas.microsoft.com/office/powerpoint/2010/main" val="28923000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Header Color">
    <p:spTree>
      <p:nvGrpSpPr>
        <p:cNvPr id="1" name=""/>
        <p:cNvGrpSpPr/>
        <p:nvPr/>
      </p:nvGrpSpPr>
      <p:grpSpPr>
        <a:xfrm>
          <a:off x="0" y="0"/>
          <a:ext cx="0" cy="0"/>
          <a:chOff x="0" y="0"/>
          <a:chExt cx="0" cy="0"/>
        </a:xfrm>
      </p:grpSpPr>
      <p:sp>
        <p:nvSpPr>
          <p:cNvPr id="2" name="Title 1"/>
          <p:cNvSpPr>
            <a:spLocks noGrp="1"/>
          </p:cNvSpPr>
          <p:nvPr>
            <p:ph type="title"/>
          </p:nvPr>
        </p:nvSpPr>
        <p:spPr>
          <a:xfrm>
            <a:off x="576072" y="1828800"/>
            <a:ext cx="10963079" cy="1362075"/>
          </a:xfrm>
        </p:spPr>
        <p:txBody>
          <a:bodyPr anchor="b" anchorCtr="0">
            <a:noAutofit/>
          </a:bodyPr>
          <a:lstStyle>
            <a:lvl1pPr algn="ctr">
              <a:defRPr sz="5400" b="1" i="0" cap="none" baseline="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76072" y="3657600"/>
            <a:ext cx="10963079" cy="975895"/>
          </a:xfrm>
        </p:spPr>
        <p:txBody>
          <a:bodyPr anchor="b">
            <a:noAutofit/>
          </a:bodyPr>
          <a:lstStyle>
            <a:lvl1pPr marL="0" indent="0" algn="ctr">
              <a:buNone/>
              <a:defRPr sz="2000" b="0" i="0" baseline="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Content Placeholder 2"/>
          <p:cNvSpPr>
            <a:spLocks noGrp="1"/>
          </p:cNvSpPr>
          <p:nvPr>
            <p:ph idx="13"/>
          </p:nvPr>
        </p:nvSpPr>
        <p:spPr>
          <a:xfrm>
            <a:off x="576072" y="5029200"/>
            <a:ext cx="10972091" cy="1268528"/>
          </a:xfrm>
        </p:spPr>
        <p:txBody>
          <a:bodyPr>
            <a:noAutofit/>
          </a:bodyPr>
          <a:lstStyle>
            <a:lvl1pPr algn="ctr">
              <a:lnSpc>
                <a:spcPct val="110000"/>
              </a:lnSpc>
              <a:spcAft>
                <a:spcPts val="600"/>
              </a:spcAft>
              <a:buNone/>
              <a:defRPr sz="1100" b="1" i="0" baseline="0">
                <a:solidFill>
                  <a:schemeClr val="bg1"/>
                </a:solidFill>
                <a:latin typeface="+mn-lt"/>
              </a:defRPr>
            </a:lvl1pPr>
            <a:lvl2pPr>
              <a:defRPr sz="1100" b="0" i="0">
                <a:solidFill>
                  <a:schemeClr val="tx2"/>
                </a:solidFill>
                <a:latin typeface="+mj-lt"/>
              </a:defRPr>
            </a:lvl2pPr>
            <a:lvl3pPr>
              <a:defRPr sz="1100" b="0" i="0">
                <a:solidFill>
                  <a:schemeClr val="tx2"/>
                </a:solidFill>
                <a:latin typeface="+mj-lt"/>
              </a:defRPr>
            </a:lvl3pPr>
            <a:lvl4pPr>
              <a:defRPr sz="1100" b="0" i="0">
                <a:solidFill>
                  <a:schemeClr val="tx2"/>
                </a:solidFill>
                <a:latin typeface="+mj-lt"/>
              </a:defRPr>
            </a:lvl4pPr>
            <a:lvl5pPr>
              <a:defRPr sz="1100" b="0" i="0">
                <a:solidFill>
                  <a:schemeClr val="tx2"/>
                </a:solidFill>
                <a:latin typeface="+mj-lt"/>
              </a:defRPr>
            </a:lvl5pPr>
          </a:lstStyle>
          <a:p>
            <a:pPr lvl="0"/>
            <a:r>
              <a:rPr lang="en-US"/>
              <a:t>Click to edit Master text styles</a:t>
            </a:r>
          </a:p>
        </p:txBody>
      </p:sp>
      <p:sp>
        <p:nvSpPr>
          <p:cNvPr id="4" name="Date Placeholder 3">
            <a:extLst>
              <a:ext uri="{FF2B5EF4-FFF2-40B4-BE49-F238E27FC236}">
                <a16:creationId xmlns:a16="http://schemas.microsoft.com/office/drawing/2014/main" id="{521F621C-FC7B-AA4C-B773-C53AB56AC87A}"/>
              </a:ext>
            </a:extLst>
          </p:cNvPr>
          <p:cNvSpPr>
            <a:spLocks noGrp="1"/>
          </p:cNvSpPr>
          <p:nvPr>
            <p:ph type="dt" sz="half" idx="14"/>
          </p:nvPr>
        </p:nvSpPr>
        <p:spPr/>
        <p:txBody>
          <a:bodyPr/>
          <a:lstStyle/>
          <a:p>
            <a:fld id="{7D577A38-EABE-D745-9C5B-75C05AD201BD}" type="datetime1">
              <a:rPr lang="en-US" smtClean="0"/>
              <a:t>3/22/2023</a:t>
            </a:fld>
            <a:endParaRPr lang="en-US" dirty="0"/>
          </a:p>
        </p:txBody>
      </p:sp>
      <p:sp>
        <p:nvSpPr>
          <p:cNvPr id="5" name="Footer Placeholder 4">
            <a:extLst>
              <a:ext uri="{FF2B5EF4-FFF2-40B4-BE49-F238E27FC236}">
                <a16:creationId xmlns:a16="http://schemas.microsoft.com/office/drawing/2014/main" id="{4AA43C85-676B-9E43-8411-B3C29E718630}"/>
              </a:ext>
            </a:extLst>
          </p:cNvPr>
          <p:cNvSpPr>
            <a:spLocks noGrp="1"/>
          </p:cNvSpPr>
          <p:nvPr>
            <p:ph type="ftr" sz="quarter" idx="15"/>
          </p:nvPr>
        </p:nvSpPr>
        <p:spPr/>
        <p:txBody>
          <a:bodyPr/>
          <a:lstStyle/>
          <a:p>
            <a:r>
              <a:rPr lang="en-US" dirty="0"/>
              <a:t>Presentation Title | BERKELEY LAB</a:t>
            </a:r>
          </a:p>
        </p:txBody>
      </p:sp>
      <p:sp>
        <p:nvSpPr>
          <p:cNvPr id="6" name="Slide Number Placeholder 5">
            <a:extLst>
              <a:ext uri="{FF2B5EF4-FFF2-40B4-BE49-F238E27FC236}">
                <a16:creationId xmlns:a16="http://schemas.microsoft.com/office/drawing/2014/main" id="{373ABA0E-5CEB-3C4C-9288-67AEEFBD80F9}"/>
              </a:ext>
            </a:extLst>
          </p:cNvPr>
          <p:cNvSpPr>
            <a:spLocks noGrp="1"/>
          </p:cNvSpPr>
          <p:nvPr>
            <p:ph type="sldNum" sz="quarter" idx="16"/>
          </p:nvPr>
        </p:nvSpPr>
        <p:spPr/>
        <p:txBody>
          <a:bodyPr/>
          <a:lstStyle/>
          <a:p>
            <a:fld id="{0EF2EA88-E9D4-0C4F-A5DF-5FE49FAF8E2F}" type="slidenum">
              <a:rPr lang="en-US" smtClean="0"/>
              <a:pPr/>
              <a:t>‹#›</a:t>
            </a:fld>
            <a:endParaRPr lang="en-US" dirty="0"/>
          </a:p>
        </p:txBody>
      </p:sp>
    </p:spTree>
    <p:extLst>
      <p:ext uri="{BB962C8B-B14F-4D97-AF65-F5344CB8AC3E}">
        <p14:creationId xmlns:p14="http://schemas.microsoft.com/office/powerpoint/2010/main" val="28254815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76072" y="1600201"/>
            <a:ext cx="5384800" cy="4525963"/>
          </a:xfrm>
        </p:spPr>
        <p:txBody>
          <a:bodyPr>
            <a:noAutofit/>
          </a:bodyPr>
          <a:lstStyle>
            <a:lvl1pPr>
              <a:lnSpc>
                <a:spcPct val="110000"/>
              </a:lnSpc>
              <a:spcBef>
                <a:spcPts val="800"/>
              </a:spcBef>
              <a:buClr>
                <a:schemeClr val="accent2"/>
              </a:buClr>
              <a:defRPr sz="1800"/>
            </a:lvl1pPr>
            <a:lvl2pPr marL="457200" indent="-228600">
              <a:lnSpc>
                <a:spcPct val="110000"/>
              </a:lnSpc>
              <a:spcBef>
                <a:spcPts val="300"/>
              </a:spcBef>
              <a:buClr>
                <a:schemeClr val="accent2"/>
              </a:buClr>
              <a:defRPr sz="1800"/>
            </a:lvl2pPr>
            <a:lvl3pPr>
              <a:lnSpc>
                <a:spcPct val="100000"/>
              </a:lnSpc>
              <a:spcBef>
                <a:spcPts val="300"/>
              </a:spcBef>
              <a:buClr>
                <a:schemeClr val="accent2"/>
              </a:buClr>
              <a:defRPr sz="1800"/>
            </a:lvl3pPr>
            <a:lvl4pPr>
              <a:lnSpc>
                <a:spcPct val="100000"/>
              </a:lnSpc>
              <a:spcBef>
                <a:spcPts val="300"/>
              </a:spcBef>
              <a:buClr>
                <a:schemeClr val="accent2"/>
              </a:buClr>
              <a:defRPr sz="1800"/>
            </a:lvl4pPr>
            <a:lvl5pPr>
              <a:buClr>
                <a:schemeClr val="accent2"/>
              </a:buCl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Content Placeholder 3"/>
          <p:cNvSpPr>
            <a:spLocks noGrp="1"/>
          </p:cNvSpPr>
          <p:nvPr>
            <p:ph sz="half" idx="2"/>
          </p:nvPr>
        </p:nvSpPr>
        <p:spPr>
          <a:xfrm>
            <a:off x="6197600" y="1600201"/>
            <a:ext cx="5384800" cy="4525963"/>
          </a:xfrm>
        </p:spPr>
        <p:txBody>
          <a:bodyPr>
            <a:noAutofit/>
          </a:bodyPr>
          <a:lstStyle>
            <a:lvl1pPr>
              <a:lnSpc>
                <a:spcPct val="110000"/>
              </a:lnSpc>
              <a:spcBef>
                <a:spcPts val="800"/>
              </a:spcBef>
              <a:buClr>
                <a:schemeClr val="accent2"/>
              </a:buClr>
              <a:defRPr sz="1800"/>
            </a:lvl1pPr>
            <a:lvl2pPr marL="457200" indent="-228600">
              <a:lnSpc>
                <a:spcPct val="110000"/>
              </a:lnSpc>
              <a:spcBef>
                <a:spcPts val="300"/>
              </a:spcBef>
              <a:buClr>
                <a:schemeClr val="accent2"/>
              </a:buClr>
              <a:defRPr sz="1800"/>
            </a:lvl2pPr>
            <a:lvl3pPr>
              <a:lnSpc>
                <a:spcPct val="100000"/>
              </a:lnSpc>
              <a:spcBef>
                <a:spcPts val="300"/>
              </a:spcBef>
              <a:buClr>
                <a:schemeClr val="accent2"/>
              </a:buClr>
              <a:defRPr sz="1800"/>
            </a:lvl3pPr>
            <a:lvl4pPr>
              <a:lnSpc>
                <a:spcPct val="100000"/>
              </a:lnSpc>
              <a:spcBef>
                <a:spcPts val="300"/>
              </a:spcBef>
              <a:buClr>
                <a:schemeClr val="accent2"/>
              </a:buClr>
              <a:defRPr sz="1800"/>
            </a:lvl4pPr>
            <a:lvl5pPr>
              <a:buClr>
                <a:schemeClr val="accent2"/>
              </a:buCl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Title 1"/>
          <p:cNvSpPr>
            <a:spLocks noGrp="1"/>
          </p:cNvSpPr>
          <p:nvPr>
            <p:ph type="title"/>
          </p:nvPr>
        </p:nvSpPr>
        <p:spPr>
          <a:xfrm>
            <a:off x="576071" y="457200"/>
            <a:ext cx="10972800" cy="548640"/>
          </a:xfrm>
        </p:spPr>
        <p:txBody>
          <a:bodyPr anchor="t" anchorCtr="0"/>
          <a:lstStyle>
            <a:lvl1pPr>
              <a:defRPr b="1" i="0" cap="none" baseline="0"/>
            </a:lvl1pPr>
          </a:lstStyle>
          <a:p>
            <a:r>
              <a:rPr lang="en-US"/>
              <a:t>Click to edit Master title style</a:t>
            </a:r>
            <a:endParaRPr lang="en-US" dirty="0"/>
          </a:p>
        </p:txBody>
      </p:sp>
      <p:sp>
        <p:nvSpPr>
          <p:cNvPr id="9" name="Text Placeholder 8"/>
          <p:cNvSpPr>
            <a:spLocks noGrp="1"/>
          </p:cNvSpPr>
          <p:nvPr>
            <p:ph type="body" sz="quarter" idx="13"/>
          </p:nvPr>
        </p:nvSpPr>
        <p:spPr>
          <a:xfrm>
            <a:off x="576072" y="1055688"/>
            <a:ext cx="10972800" cy="457200"/>
          </a:xfrm>
        </p:spPr>
        <p:txBody>
          <a:bodyPr anchor="b" anchorCtr="0"/>
          <a:lstStyle>
            <a:lvl1pPr marL="0" indent="0">
              <a:buNone/>
              <a:defRPr sz="2000" i="0">
                <a:solidFill>
                  <a:schemeClr val="accent2"/>
                </a:solidFill>
              </a:defRPr>
            </a:lvl1pPr>
          </a:lstStyle>
          <a:p>
            <a:pPr lvl="0"/>
            <a:r>
              <a:rPr lang="en-US"/>
              <a:t>Click to edit Master text styles</a:t>
            </a:r>
          </a:p>
        </p:txBody>
      </p:sp>
      <p:sp>
        <p:nvSpPr>
          <p:cNvPr id="2" name="Date Placeholder 1">
            <a:extLst>
              <a:ext uri="{FF2B5EF4-FFF2-40B4-BE49-F238E27FC236}">
                <a16:creationId xmlns:a16="http://schemas.microsoft.com/office/drawing/2014/main" id="{A840A2F8-98C2-AE42-B80E-AFF286D61217}"/>
              </a:ext>
            </a:extLst>
          </p:cNvPr>
          <p:cNvSpPr>
            <a:spLocks noGrp="1"/>
          </p:cNvSpPr>
          <p:nvPr>
            <p:ph type="dt" sz="half" idx="14"/>
          </p:nvPr>
        </p:nvSpPr>
        <p:spPr/>
        <p:txBody>
          <a:bodyPr/>
          <a:lstStyle/>
          <a:p>
            <a:fld id="{8588A2A4-5926-E149-AF4C-031E0D7AB879}" type="datetime1">
              <a:rPr lang="en-US" smtClean="0"/>
              <a:t>3/22/2023</a:t>
            </a:fld>
            <a:endParaRPr lang="en-US" dirty="0"/>
          </a:p>
        </p:txBody>
      </p:sp>
      <p:sp>
        <p:nvSpPr>
          <p:cNvPr id="5" name="Footer Placeholder 4">
            <a:extLst>
              <a:ext uri="{FF2B5EF4-FFF2-40B4-BE49-F238E27FC236}">
                <a16:creationId xmlns:a16="http://schemas.microsoft.com/office/drawing/2014/main" id="{20F7AB93-9FC2-8D44-AEE3-C8AC366C69DB}"/>
              </a:ext>
            </a:extLst>
          </p:cNvPr>
          <p:cNvSpPr>
            <a:spLocks noGrp="1"/>
          </p:cNvSpPr>
          <p:nvPr>
            <p:ph type="ftr" sz="quarter" idx="15"/>
          </p:nvPr>
        </p:nvSpPr>
        <p:spPr/>
        <p:txBody>
          <a:bodyPr/>
          <a:lstStyle/>
          <a:p>
            <a:r>
              <a:rPr lang="en-US" dirty="0"/>
              <a:t>Presentation Title | BERKELEY LAB</a:t>
            </a:r>
          </a:p>
        </p:txBody>
      </p:sp>
      <p:sp>
        <p:nvSpPr>
          <p:cNvPr id="10" name="Slide Number Placeholder 9">
            <a:extLst>
              <a:ext uri="{FF2B5EF4-FFF2-40B4-BE49-F238E27FC236}">
                <a16:creationId xmlns:a16="http://schemas.microsoft.com/office/drawing/2014/main" id="{4F648286-D5F1-064D-8702-CBF91A24FE82}"/>
              </a:ext>
            </a:extLst>
          </p:cNvPr>
          <p:cNvSpPr>
            <a:spLocks noGrp="1"/>
          </p:cNvSpPr>
          <p:nvPr>
            <p:ph type="sldNum" sz="quarter" idx="16"/>
          </p:nvPr>
        </p:nvSpPr>
        <p:spPr/>
        <p:txBody>
          <a:bodyPr/>
          <a:lstStyle/>
          <a:p>
            <a:fld id="{0EF2EA88-E9D4-0C4F-A5DF-5FE49FAF8E2F}" type="slidenum">
              <a:rPr lang="en-US" smtClean="0"/>
              <a:pPr/>
              <a:t>‹#›</a:t>
            </a:fld>
            <a:endParaRPr lang="en-US" dirty="0"/>
          </a:p>
        </p:txBody>
      </p:sp>
    </p:spTree>
    <p:extLst>
      <p:ext uri="{BB962C8B-B14F-4D97-AF65-F5344CB8AC3E}">
        <p14:creationId xmlns:p14="http://schemas.microsoft.com/office/powerpoint/2010/main" val="31404225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76072" y="1535113"/>
            <a:ext cx="5386917" cy="639762"/>
          </a:xfrm>
        </p:spPr>
        <p:txBody>
          <a:bodyPr anchor="b">
            <a:noAutofit/>
          </a:bodyPr>
          <a:lstStyle>
            <a:lvl1pPr marL="0" indent="0">
              <a:buNone/>
              <a:defRPr sz="18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76072" y="2174875"/>
            <a:ext cx="5386917" cy="3951288"/>
          </a:xfrm>
        </p:spPr>
        <p:txBody>
          <a:bodyPr>
            <a:noAutofit/>
          </a:bodyPr>
          <a:lstStyle>
            <a:lvl1pPr>
              <a:buClr>
                <a:schemeClr val="accent2"/>
              </a:buClr>
              <a:defRPr sz="1800"/>
            </a:lvl1pPr>
            <a:lvl2pPr>
              <a:buClr>
                <a:schemeClr val="accent2"/>
              </a:buClr>
              <a:defRPr sz="1800"/>
            </a:lvl2pPr>
            <a:lvl3pPr>
              <a:buClr>
                <a:schemeClr val="accent2"/>
              </a:buClr>
              <a:defRPr sz="1800"/>
            </a:lvl3pPr>
            <a:lvl4pPr>
              <a:buClr>
                <a:schemeClr val="accent2"/>
              </a:buClr>
              <a:defRPr sz="1800"/>
            </a:lvl4pPr>
            <a:lvl5pPr>
              <a:buClr>
                <a:schemeClr val="accent2"/>
              </a:buCl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4"/>
          <p:cNvSpPr>
            <a:spLocks noGrp="1"/>
          </p:cNvSpPr>
          <p:nvPr>
            <p:ph type="body" sz="quarter" idx="3"/>
          </p:nvPr>
        </p:nvSpPr>
        <p:spPr>
          <a:xfrm>
            <a:off x="6193368" y="1535113"/>
            <a:ext cx="5389033" cy="639762"/>
          </a:xfrm>
        </p:spPr>
        <p:txBody>
          <a:bodyPr anchor="b">
            <a:noAutofit/>
          </a:bodyPr>
          <a:lstStyle>
            <a:lvl1pPr marL="0" indent="0">
              <a:buNone/>
              <a:defRPr sz="18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noAutofit/>
          </a:bodyPr>
          <a:lstStyle>
            <a:lvl1pPr>
              <a:buClr>
                <a:schemeClr val="accent2"/>
              </a:buClr>
              <a:defRPr sz="1800"/>
            </a:lvl1pPr>
            <a:lvl2pPr>
              <a:buClr>
                <a:schemeClr val="accent2"/>
              </a:buClr>
              <a:defRPr sz="1800"/>
            </a:lvl2pPr>
            <a:lvl3pPr>
              <a:buClr>
                <a:schemeClr val="accent2"/>
              </a:buClr>
              <a:defRPr sz="1800"/>
            </a:lvl3pPr>
            <a:lvl4pPr>
              <a:buClr>
                <a:schemeClr val="accent2"/>
              </a:buClr>
              <a:defRPr sz="1800"/>
            </a:lvl4pPr>
            <a:lvl5pPr>
              <a:buClr>
                <a:schemeClr val="accent2"/>
              </a:buCl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Title 1"/>
          <p:cNvSpPr>
            <a:spLocks noGrp="1"/>
          </p:cNvSpPr>
          <p:nvPr>
            <p:ph type="title"/>
          </p:nvPr>
        </p:nvSpPr>
        <p:spPr>
          <a:xfrm>
            <a:off x="573618" y="457200"/>
            <a:ext cx="10972800" cy="548640"/>
          </a:xfrm>
        </p:spPr>
        <p:txBody>
          <a:bodyPr anchor="t" anchorCtr="0"/>
          <a:lstStyle/>
          <a:p>
            <a:r>
              <a:rPr lang="en-US"/>
              <a:t>Click to edit Master title style</a:t>
            </a:r>
            <a:endParaRPr lang="en-US" dirty="0"/>
          </a:p>
        </p:txBody>
      </p:sp>
      <p:sp>
        <p:nvSpPr>
          <p:cNvPr id="11" name="Text Placeholder 8"/>
          <p:cNvSpPr>
            <a:spLocks noGrp="1"/>
          </p:cNvSpPr>
          <p:nvPr>
            <p:ph type="body" sz="quarter" idx="13"/>
          </p:nvPr>
        </p:nvSpPr>
        <p:spPr>
          <a:xfrm>
            <a:off x="576071" y="1055688"/>
            <a:ext cx="10972800" cy="457200"/>
          </a:xfrm>
        </p:spPr>
        <p:txBody>
          <a:bodyPr anchor="b" anchorCtr="0"/>
          <a:lstStyle>
            <a:lvl1pPr marL="0" indent="0">
              <a:buNone/>
              <a:defRPr sz="2000" i="0">
                <a:solidFill>
                  <a:schemeClr val="accent2"/>
                </a:solidFill>
              </a:defRPr>
            </a:lvl1pPr>
          </a:lstStyle>
          <a:p>
            <a:pPr lvl="0"/>
            <a:r>
              <a:rPr lang="en-US"/>
              <a:t>Click to edit Master text styles</a:t>
            </a:r>
          </a:p>
        </p:txBody>
      </p:sp>
      <p:sp>
        <p:nvSpPr>
          <p:cNvPr id="2" name="Date Placeholder 1">
            <a:extLst>
              <a:ext uri="{FF2B5EF4-FFF2-40B4-BE49-F238E27FC236}">
                <a16:creationId xmlns:a16="http://schemas.microsoft.com/office/drawing/2014/main" id="{921146CC-68D8-2B43-ADE3-CACFD52C8DDE}"/>
              </a:ext>
            </a:extLst>
          </p:cNvPr>
          <p:cNvSpPr>
            <a:spLocks noGrp="1"/>
          </p:cNvSpPr>
          <p:nvPr>
            <p:ph type="dt" sz="half" idx="14"/>
          </p:nvPr>
        </p:nvSpPr>
        <p:spPr/>
        <p:txBody>
          <a:bodyPr/>
          <a:lstStyle/>
          <a:p>
            <a:fld id="{2EBCEF84-5672-7F43-91A8-8C5591694022}" type="datetime1">
              <a:rPr lang="en-US" smtClean="0"/>
              <a:t>3/22/2023</a:t>
            </a:fld>
            <a:endParaRPr lang="en-US" dirty="0"/>
          </a:p>
        </p:txBody>
      </p:sp>
      <p:sp>
        <p:nvSpPr>
          <p:cNvPr id="7" name="Footer Placeholder 6">
            <a:extLst>
              <a:ext uri="{FF2B5EF4-FFF2-40B4-BE49-F238E27FC236}">
                <a16:creationId xmlns:a16="http://schemas.microsoft.com/office/drawing/2014/main" id="{1149013A-C358-3C4E-9648-7384DB887BCC}"/>
              </a:ext>
            </a:extLst>
          </p:cNvPr>
          <p:cNvSpPr>
            <a:spLocks noGrp="1"/>
          </p:cNvSpPr>
          <p:nvPr>
            <p:ph type="ftr" sz="quarter" idx="15"/>
          </p:nvPr>
        </p:nvSpPr>
        <p:spPr/>
        <p:txBody>
          <a:bodyPr/>
          <a:lstStyle/>
          <a:p>
            <a:r>
              <a:rPr lang="en-US" dirty="0"/>
              <a:t>Presentation Title | BERKELEY LAB</a:t>
            </a:r>
          </a:p>
        </p:txBody>
      </p:sp>
      <p:sp>
        <p:nvSpPr>
          <p:cNvPr id="12" name="Slide Number Placeholder 11">
            <a:extLst>
              <a:ext uri="{FF2B5EF4-FFF2-40B4-BE49-F238E27FC236}">
                <a16:creationId xmlns:a16="http://schemas.microsoft.com/office/drawing/2014/main" id="{A468AB6F-7C5E-1842-B488-5444DE400A71}"/>
              </a:ext>
            </a:extLst>
          </p:cNvPr>
          <p:cNvSpPr>
            <a:spLocks noGrp="1"/>
          </p:cNvSpPr>
          <p:nvPr>
            <p:ph type="sldNum" sz="quarter" idx="16"/>
          </p:nvPr>
        </p:nvSpPr>
        <p:spPr/>
        <p:txBody>
          <a:bodyPr/>
          <a:lstStyle/>
          <a:p>
            <a:fld id="{0EF2EA88-E9D4-0C4F-A5DF-5FE49FAF8E2F}" type="slidenum">
              <a:rPr lang="en-US" smtClean="0"/>
              <a:pPr/>
              <a:t>‹#›</a:t>
            </a:fld>
            <a:endParaRPr lang="en-US" dirty="0"/>
          </a:p>
        </p:txBody>
      </p:sp>
    </p:spTree>
    <p:extLst>
      <p:ext uri="{BB962C8B-B14F-4D97-AF65-F5344CB8AC3E}">
        <p14:creationId xmlns:p14="http://schemas.microsoft.com/office/powerpoint/2010/main" val="23009674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76072" y="454005"/>
            <a:ext cx="10972800" cy="1146193"/>
          </a:xfrm>
          <a:prstGeom prst="rect">
            <a:avLst/>
          </a:prstGeom>
        </p:spPr>
        <p:txBody>
          <a:bodyPr vert="horz" lIns="91440" tIns="45720" rIns="91440" bIns="45720" rtlCol="0" anchor="t"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576072" y="1600201"/>
            <a:ext cx="10972800" cy="452596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grpSp>
        <p:nvGrpSpPr>
          <p:cNvPr id="7" name="Group 6"/>
          <p:cNvGrpSpPr/>
          <p:nvPr userDrawn="1"/>
        </p:nvGrpSpPr>
        <p:grpSpPr>
          <a:xfrm>
            <a:off x="-201766" y="-141165"/>
            <a:ext cx="12586564" cy="7136527"/>
            <a:chOff x="-151325" y="-141165"/>
            <a:chExt cx="9439923" cy="7136527"/>
          </a:xfrm>
        </p:grpSpPr>
        <p:grpSp>
          <p:nvGrpSpPr>
            <p:cNvPr id="8" name="Group 7"/>
            <p:cNvGrpSpPr/>
            <p:nvPr userDrawn="1"/>
          </p:nvGrpSpPr>
          <p:grpSpPr>
            <a:xfrm>
              <a:off x="457731" y="6873247"/>
              <a:ext cx="8226688" cy="122115"/>
              <a:chOff x="457731" y="6582508"/>
              <a:chExt cx="8226688" cy="486507"/>
            </a:xfrm>
          </p:grpSpPr>
          <p:cxnSp>
            <p:nvCxnSpPr>
              <p:cNvPr id="117" name="Straight Connector 116"/>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19" name="Group 118"/>
              <p:cNvGrpSpPr/>
              <p:nvPr userDrawn="1"/>
            </p:nvGrpSpPr>
            <p:grpSpPr>
              <a:xfrm>
                <a:off x="7986158" y="6582508"/>
                <a:ext cx="152400" cy="486507"/>
                <a:chOff x="7983415" y="6582508"/>
                <a:chExt cx="152400" cy="486507"/>
              </a:xfrm>
            </p:grpSpPr>
            <p:cxnSp>
              <p:nvCxnSpPr>
                <p:cNvPr id="150" name="Straight Connector 14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1" name="Straight Connector 15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0" name="Group 119"/>
              <p:cNvGrpSpPr/>
              <p:nvPr userDrawn="1"/>
            </p:nvGrpSpPr>
            <p:grpSpPr>
              <a:xfrm>
                <a:off x="7287901" y="6582508"/>
                <a:ext cx="152400" cy="486507"/>
                <a:chOff x="7983415" y="6582508"/>
                <a:chExt cx="152400" cy="486507"/>
              </a:xfrm>
            </p:grpSpPr>
            <p:cxnSp>
              <p:nvCxnSpPr>
                <p:cNvPr id="148" name="Straight Connector 14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9" name="Straight Connector 14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1" name="Group 120"/>
              <p:cNvGrpSpPr/>
              <p:nvPr userDrawn="1"/>
            </p:nvGrpSpPr>
            <p:grpSpPr>
              <a:xfrm>
                <a:off x="6589644" y="6582508"/>
                <a:ext cx="152400" cy="486507"/>
                <a:chOff x="7983415" y="6582508"/>
                <a:chExt cx="152400" cy="486507"/>
              </a:xfrm>
            </p:grpSpPr>
            <p:cxnSp>
              <p:nvCxnSpPr>
                <p:cNvPr id="146" name="Straight Connector 14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7" name="Straight Connector 14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2" name="Group 121"/>
              <p:cNvGrpSpPr/>
              <p:nvPr userDrawn="1"/>
            </p:nvGrpSpPr>
            <p:grpSpPr>
              <a:xfrm>
                <a:off x="5891387" y="6582508"/>
                <a:ext cx="152400" cy="486507"/>
                <a:chOff x="7983415" y="6582508"/>
                <a:chExt cx="152400" cy="486507"/>
              </a:xfrm>
            </p:grpSpPr>
            <p:cxnSp>
              <p:nvCxnSpPr>
                <p:cNvPr id="144" name="Straight Connector 14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3" name="Group 122"/>
              <p:cNvGrpSpPr/>
              <p:nvPr userDrawn="1"/>
            </p:nvGrpSpPr>
            <p:grpSpPr>
              <a:xfrm>
                <a:off x="5193130" y="6582508"/>
                <a:ext cx="152400" cy="486507"/>
                <a:chOff x="7983415" y="6582508"/>
                <a:chExt cx="152400" cy="486507"/>
              </a:xfrm>
            </p:grpSpPr>
            <p:cxnSp>
              <p:nvCxnSpPr>
                <p:cNvPr id="142" name="Straight Connector 14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3" name="Straight Connector 14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4" name="Group 123"/>
              <p:cNvGrpSpPr/>
              <p:nvPr userDrawn="1"/>
            </p:nvGrpSpPr>
            <p:grpSpPr>
              <a:xfrm>
                <a:off x="4494873" y="6582508"/>
                <a:ext cx="152400" cy="486507"/>
                <a:chOff x="7983415" y="6582508"/>
                <a:chExt cx="152400" cy="486507"/>
              </a:xfrm>
            </p:grpSpPr>
            <p:cxnSp>
              <p:nvCxnSpPr>
                <p:cNvPr id="140" name="Straight Connector 13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1" name="Straight Connector 14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5" name="Group 124"/>
              <p:cNvGrpSpPr/>
              <p:nvPr userDrawn="1"/>
            </p:nvGrpSpPr>
            <p:grpSpPr>
              <a:xfrm>
                <a:off x="3796616" y="6582508"/>
                <a:ext cx="152400" cy="486507"/>
                <a:chOff x="7983415" y="6582508"/>
                <a:chExt cx="152400" cy="486507"/>
              </a:xfrm>
            </p:grpSpPr>
            <p:cxnSp>
              <p:nvCxnSpPr>
                <p:cNvPr id="138" name="Straight Connector 13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9" name="Straight Connector 13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6" name="Group 125"/>
              <p:cNvGrpSpPr/>
              <p:nvPr userDrawn="1"/>
            </p:nvGrpSpPr>
            <p:grpSpPr>
              <a:xfrm>
                <a:off x="3098359" y="6582508"/>
                <a:ext cx="152400" cy="486507"/>
                <a:chOff x="7983415" y="6582508"/>
                <a:chExt cx="152400" cy="486507"/>
              </a:xfrm>
            </p:grpSpPr>
            <p:cxnSp>
              <p:nvCxnSpPr>
                <p:cNvPr id="136" name="Straight Connector 13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7" name="Group 126"/>
              <p:cNvGrpSpPr/>
              <p:nvPr userDrawn="1"/>
            </p:nvGrpSpPr>
            <p:grpSpPr>
              <a:xfrm>
                <a:off x="2400102" y="6582508"/>
                <a:ext cx="152400" cy="486507"/>
                <a:chOff x="7983415" y="6582508"/>
                <a:chExt cx="152400" cy="486507"/>
              </a:xfrm>
            </p:grpSpPr>
            <p:cxnSp>
              <p:nvCxnSpPr>
                <p:cNvPr id="134" name="Straight Connector 13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8" name="Group 127"/>
              <p:cNvGrpSpPr/>
              <p:nvPr userDrawn="1"/>
            </p:nvGrpSpPr>
            <p:grpSpPr>
              <a:xfrm>
                <a:off x="1701845" y="6582508"/>
                <a:ext cx="152400" cy="486507"/>
                <a:chOff x="7983415" y="6582508"/>
                <a:chExt cx="152400" cy="486507"/>
              </a:xfrm>
            </p:grpSpPr>
            <p:cxnSp>
              <p:nvCxnSpPr>
                <p:cNvPr id="132" name="Straight Connector 13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9" name="Group 128"/>
              <p:cNvGrpSpPr/>
              <p:nvPr userDrawn="1"/>
            </p:nvGrpSpPr>
            <p:grpSpPr>
              <a:xfrm>
                <a:off x="1003588" y="6582508"/>
                <a:ext cx="152400" cy="486507"/>
                <a:chOff x="7983415" y="6582508"/>
                <a:chExt cx="152400" cy="486507"/>
              </a:xfrm>
            </p:grpSpPr>
            <p:cxnSp>
              <p:nvCxnSpPr>
                <p:cNvPr id="130" name="Straight Connector 12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9" name="Group 8"/>
            <p:cNvGrpSpPr/>
            <p:nvPr userDrawn="1"/>
          </p:nvGrpSpPr>
          <p:grpSpPr>
            <a:xfrm>
              <a:off x="-151325" y="454007"/>
              <a:ext cx="122115" cy="5945205"/>
              <a:chOff x="-238875" y="454007"/>
              <a:chExt cx="122115" cy="5945205"/>
            </a:xfrm>
          </p:grpSpPr>
          <p:cxnSp>
            <p:nvCxnSpPr>
              <p:cNvPr id="82" name="Straight Connector 81"/>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83" name="Group 82"/>
              <p:cNvGrpSpPr/>
              <p:nvPr userDrawn="1"/>
            </p:nvGrpSpPr>
            <p:grpSpPr>
              <a:xfrm rot="5400000">
                <a:off x="-254017" y="5940709"/>
                <a:ext cx="152400" cy="122115"/>
                <a:chOff x="7983415" y="6582508"/>
                <a:chExt cx="152400" cy="486507"/>
              </a:xfrm>
            </p:grpSpPr>
            <p:cxnSp>
              <p:nvCxnSpPr>
                <p:cNvPr id="115" name="Straight Connector 11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4" name="Group 83"/>
              <p:cNvGrpSpPr/>
              <p:nvPr userDrawn="1"/>
            </p:nvGrpSpPr>
            <p:grpSpPr>
              <a:xfrm rot="5400000">
                <a:off x="-254017" y="5467067"/>
                <a:ext cx="152400" cy="122115"/>
                <a:chOff x="7983415" y="6582508"/>
                <a:chExt cx="152400" cy="486507"/>
              </a:xfrm>
            </p:grpSpPr>
            <p:cxnSp>
              <p:nvCxnSpPr>
                <p:cNvPr id="113" name="Straight Connector 11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5" name="Group 84"/>
              <p:cNvGrpSpPr/>
              <p:nvPr userDrawn="1"/>
            </p:nvGrpSpPr>
            <p:grpSpPr>
              <a:xfrm rot="5400000">
                <a:off x="-254017" y="4993425"/>
                <a:ext cx="152400" cy="122115"/>
                <a:chOff x="7983415" y="6582508"/>
                <a:chExt cx="152400" cy="486507"/>
              </a:xfrm>
            </p:grpSpPr>
            <p:cxnSp>
              <p:nvCxnSpPr>
                <p:cNvPr id="111" name="Straight Connector 11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6" name="Group 85"/>
              <p:cNvGrpSpPr/>
              <p:nvPr userDrawn="1"/>
            </p:nvGrpSpPr>
            <p:grpSpPr>
              <a:xfrm rot="5400000">
                <a:off x="-254017" y="4519783"/>
                <a:ext cx="152400" cy="122115"/>
                <a:chOff x="7983415" y="6582508"/>
                <a:chExt cx="152400" cy="486507"/>
              </a:xfrm>
            </p:grpSpPr>
            <p:cxnSp>
              <p:nvCxnSpPr>
                <p:cNvPr id="109" name="Straight Connector 10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7" name="Group 86"/>
              <p:cNvGrpSpPr/>
              <p:nvPr userDrawn="1"/>
            </p:nvGrpSpPr>
            <p:grpSpPr>
              <a:xfrm rot="5400000">
                <a:off x="-254017" y="4046141"/>
                <a:ext cx="152400" cy="122115"/>
                <a:chOff x="7983415" y="6582508"/>
                <a:chExt cx="152400" cy="486507"/>
              </a:xfrm>
            </p:grpSpPr>
            <p:cxnSp>
              <p:nvCxnSpPr>
                <p:cNvPr id="107" name="Straight Connector 10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8" name="Group 87"/>
              <p:cNvGrpSpPr/>
              <p:nvPr userDrawn="1"/>
            </p:nvGrpSpPr>
            <p:grpSpPr>
              <a:xfrm rot="5400000">
                <a:off x="-254017" y="3572499"/>
                <a:ext cx="152400" cy="122115"/>
                <a:chOff x="7983415" y="6582508"/>
                <a:chExt cx="152400" cy="486507"/>
              </a:xfrm>
            </p:grpSpPr>
            <p:cxnSp>
              <p:nvCxnSpPr>
                <p:cNvPr id="105" name="Straight Connector 10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9" name="Group 88"/>
              <p:cNvGrpSpPr/>
              <p:nvPr userDrawn="1"/>
            </p:nvGrpSpPr>
            <p:grpSpPr>
              <a:xfrm rot="5400000">
                <a:off x="-254017" y="3098857"/>
                <a:ext cx="152400" cy="122115"/>
                <a:chOff x="7983415" y="6582508"/>
                <a:chExt cx="152400" cy="486507"/>
              </a:xfrm>
            </p:grpSpPr>
            <p:cxnSp>
              <p:nvCxnSpPr>
                <p:cNvPr id="103" name="Straight Connector 10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0" name="Group 89"/>
              <p:cNvGrpSpPr/>
              <p:nvPr userDrawn="1"/>
            </p:nvGrpSpPr>
            <p:grpSpPr>
              <a:xfrm rot="5400000">
                <a:off x="-254017" y="2625215"/>
                <a:ext cx="152400" cy="122115"/>
                <a:chOff x="7983415" y="6582508"/>
                <a:chExt cx="152400" cy="486507"/>
              </a:xfrm>
            </p:grpSpPr>
            <p:cxnSp>
              <p:nvCxnSpPr>
                <p:cNvPr id="101" name="Straight Connector 10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1" name="Group 90"/>
              <p:cNvGrpSpPr/>
              <p:nvPr userDrawn="1"/>
            </p:nvGrpSpPr>
            <p:grpSpPr>
              <a:xfrm rot="5400000">
                <a:off x="-254017" y="2151573"/>
                <a:ext cx="152400" cy="122115"/>
                <a:chOff x="7983415" y="6582508"/>
                <a:chExt cx="152400" cy="486507"/>
              </a:xfrm>
            </p:grpSpPr>
            <p:cxnSp>
              <p:nvCxnSpPr>
                <p:cNvPr id="99" name="Straight Connector 9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2" name="Group 91"/>
              <p:cNvGrpSpPr/>
              <p:nvPr userDrawn="1"/>
            </p:nvGrpSpPr>
            <p:grpSpPr>
              <a:xfrm rot="5400000">
                <a:off x="-254017" y="1677931"/>
                <a:ext cx="152400" cy="122115"/>
                <a:chOff x="7983415" y="6582508"/>
                <a:chExt cx="152400" cy="486507"/>
              </a:xfrm>
            </p:grpSpPr>
            <p:cxnSp>
              <p:nvCxnSpPr>
                <p:cNvPr id="97" name="Straight Connector 9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3" name="Group 92"/>
              <p:cNvGrpSpPr/>
              <p:nvPr userDrawn="1"/>
            </p:nvGrpSpPr>
            <p:grpSpPr>
              <a:xfrm rot="5400000">
                <a:off x="-254017" y="997340"/>
                <a:ext cx="152400" cy="122115"/>
                <a:chOff x="7983415" y="6582508"/>
                <a:chExt cx="152400" cy="486507"/>
              </a:xfrm>
            </p:grpSpPr>
            <p:cxnSp>
              <p:nvCxnSpPr>
                <p:cNvPr id="95" name="Straight Connector 9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94" name="Straight Connector 93"/>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0" name="Group 9"/>
            <p:cNvGrpSpPr/>
            <p:nvPr userDrawn="1"/>
          </p:nvGrpSpPr>
          <p:grpSpPr>
            <a:xfrm>
              <a:off x="9166483" y="454007"/>
              <a:ext cx="122115" cy="5945205"/>
              <a:chOff x="-238875" y="454007"/>
              <a:chExt cx="122115" cy="5945205"/>
            </a:xfrm>
          </p:grpSpPr>
          <p:cxnSp>
            <p:nvCxnSpPr>
              <p:cNvPr id="47" name="Straight Connector 46"/>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48" name="Group 47"/>
              <p:cNvGrpSpPr/>
              <p:nvPr userDrawn="1"/>
            </p:nvGrpSpPr>
            <p:grpSpPr>
              <a:xfrm rot="5400000">
                <a:off x="-254017" y="5940709"/>
                <a:ext cx="152400" cy="122115"/>
                <a:chOff x="7983415" y="6582508"/>
                <a:chExt cx="152400" cy="486507"/>
              </a:xfrm>
            </p:grpSpPr>
            <p:cxnSp>
              <p:nvCxnSpPr>
                <p:cNvPr id="80" name="Straight Connector 7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49" name="Group 48"/>
              <p:cNvGrpSpPr/>
              <p:nvPr userDrawn="1"/>
            </p:nvGrpSpPr>
            <p:grpSpPr>
              <a:xfrm rot="5400000">
                <a:off x="-254017" y="5467067"/>
                <a:ext cx="152400" cy="122115"/>
                <a:chOff x="7983415" y="6582508"/>
                <a:chExt cx="152400" cy="486507"/>
              </a:xfrm>
            </p:grpSpPr>
            <p:cxnSp>
              <p:nvCxnSpPr>
                <p:cNvPr id="78" name="Straight Connector 7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0" name="Group 49"/>
              <p:cNvGrpSpPr/>
              <p:nvPr userDrawn="1"/>
            </p:nvGrpSpPr>
            <p:grpSpPr>
              <a:xfrm rot="5400000">
                <a:off x="-254017" y="4993425"/>
                <a:ext cx="152400" cy="122115"/>
                <a:chOff x="7983415" y="6582508"/>
                <a:chExt cx="152400" cy="486507"/>
              </a:xfrm>
            </p:grpSpPr>
            <p:cxnSp>
              <p:nvCxnSpPr>
                <p:cNvPr id="76" name="Straight Connector 7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1" name="Group 50"/>
              <p:cNvGrpSpPr/>
              <p:nvPr userDrawn="1"/>
            </p:nvGrpSpPr>
            <p:grpSpPr>
              <a:xfrm rot="5400000">
                <a:off x="-254017" y="4519783"/>
                <a:ext cx="152400" cy="122115"/>
                <a:chOff x="7983415" y="6582508"/>
                <a:chExt cx="152400" cy="486507"/>
              </a:xfrm>
            </p:grpSpPr>
            <p:cxnSp>
              <p:nvCxnSpPr>
                <p:cNvPr id="74" name="Straight Connector 7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2" name="Group 51"/>
              <p:cNvGrpSpPr/>
              <p:nvPr userDrawn="1"/>
            </p:nvGrpSpPr>
            <p:grpSpPr>
              <a:xfrm rot="5400000">
                <a:off x="-254017" y="4046141"/>
                <a:ext cx="152400" cy="122115"/>
                <a:chOff x="7983415" y="6582508"/>
                <a:chExt cx="152400" cy="486507"/>
              </a:xfrm>
            </p:grpSpPr>
            <p:cxnSp>
              <p:nvCxnSpPr>
                <p:cNvPr id="72" name="Straight Connector 7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3" name="Group 52"/>
              <p:cNvGrpSpPr/>
              <p:nvPr userDrawn="1"/>
            </p:nvGrpSpPr>
            <p:grpSpPr>
              <a:xfrm rot="5400000">
                <a:off x="-254017" y="3572499"/>
                <a:ext cx="152400" cy="122115"/>
                <a:chOff x="7983415" y="6582508"/>
                <a:chExt cx="152400" cy="486507"/>
              </a:xfrm>
            </p:grpSpPr>
            <p:cxnSp>
              <p:nvCxnSpPr>
                <p:cNvPr id="70" name="Straight Connector 6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4" name="Group 53"/>
              <p:cNvGrpSpPr/>
              <p:nvPr userDrawn="1"/>
            </p:nvGrpSpPr>
            <p:grpSpPr>
              <a:xfrm rot="5400000">
                <a:off x="-254017" y="3098857"/>
                <a:ext cx="152400" cy="122115"/>
                <a:chOff x="7983415" y="6582508"/>
                <a:chExt cx="152400" cy="486507"/>
              </a:xfrm>
            </p:grpSpPr>
            <p:cxnSp>
              <p:nvCxnSpPr>
                <p:cNvPr id="68" name="Straight Connector 6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5" name="Group 54"/>
              <p:cNvGrpSpPr/>
              <p:nvPr userDrawn="1"/>
            </p:nvGrpSpPr>
            <p:grpSpPr>
              <a:xfrm rot="5400000">
                <a:off x="-254017" y="2625215"/>
                <a:ext cx="152400" cy="122115"/>
                <a:chOff x="7983415" y="6582508"/>
                <a:chExt cx="152400" cy="486507"/>
              </a:xfrm>
            </p:grpSpPr>
            <p:cxnSp>
              <p:nvCxnSpPr>
                <p:cNvPr id="66" name="Straight Connector 6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6" name="Group 55"/>
              <p:cNvGrpSpPr/>
              <p:nvPr userDrawn="1"/>
            </p:nvGrpSpPr>
            <p:grpSpPr>
              <a:xfrm rot="5400000">
                <a:off x="-254017" y="2151573"/>
                <a:ext cx="152400" cy="122115"/>
                <a:chOff x="7983415" y="6582508"/>
                <a:chExt cx="152400" cy="486507"/>
              </a:xfrm>
            </p:grpSpPr>
            <p:cxnSp>
              <p:nvCxnSpPr>
                <p:cNvPr id="64" name="Straight Connector 6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7" name="Group 56"/>
              <p:cNvGrpSpPr/>
              <p:nvPr userDrawn="1"/>
            </p:nvGrpSpPr>
            <p:grpSpPr>
              <a:xfrm rot="5400000">
                <a:off x="-254017" y="1677931"/>
                <a:ext cx="152400" cy="122115"/>
                <a:chOff x="7983415" y="6582508"/>
                <a:chExt cx="152400" cy="486507"/>
              </a:xfrm>
            </p:grpSpPr>
            <p:cxnSp>
              <p:nvCxnSpPr>
                <p:cNvPr id="62" name="Straight Connector 6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8" name="Group 57"/>
              <p:cNvGrpSpPr/>
              <p:nvPr userDrawn="1"/>
            </p:nvGrpSpPr>
            <p:grpSpPr>
              <a:xfrm rot="5400000">
                <a:off x="-254017" y="997340"/>
                <a:ext cx="152400" cy="122115"/>
                <a:chOff x="7983415" y="6582508"/>
                <a:chExt cx="152400" cy="486507"/>
              </a:xfrm>
            </p:grpSpPr>
            <p:cxnSp>
              <p:nvCxnSpPr>
                <p:cNvPr id="60" name="Straight Connector 5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59" name="Straight Connector 58"/>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1" name="Group 10"/>
            <p:cNvGrpSpPr/>
            <p:nvPr userDrawn="1"/>
          </p:nvGrpSpPr>
          <p:grpSpPr>
            <a:xfrm>
              <a:off x="457731" y="-141165"/>
              <a:ext cx="8226688" cy="122115"/>
              <a:chOff x="457731" y="6582508"/>
              <a:chExt cx="8226688" cy="486507"/>
            </a:xfrm>
          </p:grpSpPr>
          <p:cxnSp>
            <p:nvCxnSpPr>
              <p:cNvPr id="12" name="Straight Connector 11"/>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4" name="Group 13"/>
              <p:cNvGrpSpPr/>
              <p:nvPr userDrawn="1"/>
            </p:nvGrpSpPr>
            <p:grpSpPr>
              <a:xfrm>
                <a:off x="7986158" y="6582508"/>
                <a:ext cx="152400" cy="486507"/>
                <a:chOff x="7983415" y="6582508"/>
                <a:chExt cx="152400" cy="486507"/>
              </a:xfrm>
            </p:grpSpPr>
            <p:cxnSp>
              <p:nvCxnSpPr>
                <p:cNvPr id="45" name="Straight Connector 4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5" name="Group 14"/>
              <p:cNvGrpSpPr/>
              <p:nvPr userDrawn="1"/>
            </p:nvGrpSpPr>
            <p:grpSpPr>
              <a:xfrm>
                <a:off x="7287901" y="6582508"/>
                <a:ext cx="152400" cy="486507"/>
                <a:chOff x="7983415" y="6582508"/>
                <a:chExt cx="152400" cy="486507"/>
              </a:xfrm>
            </p:grpSpPr>
            <p:cxnSp>
              <p:nvCxnSpPr>
                <p:cNvPr id="43" name="Straight Connector 4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 name="Group 15"/>
              <p:cNvGrpSpPr/>
              <p:nvPr userDrawn="1"/>
            </p:nvGrpSpPr>
            <p:grpSpPr>
              <a:xfrm>
                <a:off x="6589644" y="6582508"/>
                <a:ext cx="152400" cy="486507"/>
                <a:chOff x="7983415" y="6582508"/>
                <a:chExt cx="152400" cy="486507"/>
              </a:xfrm>
            </p:grpSpPr>
            <p:cxnSp>
              <p:nvCxnSpPr>
                <p:cNvPr id="41" name="Straight Connector 4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 name="Group 16"/>
              <p:cNvGrpSpPr/>
              <p:nvPr userDrawn="1"/>
            </p:nvGrpSpPr>
            <p:grpSpPr>
              <a:xfrm>
                <a:off x="5891387" y="6582508"/>
                <a:ext cx="152400" cy="486507"/>
                <a:chOff x="7983415" y="6582508"/>
                <a:chExt cx="152400" cy="486507"/>
              </a:xfrm>
            </p:grpSpPr>
            <p:cxnSp>
              <p:nvCxnSpPr>
                <p:cNvPr id="39" name="Straight Connector 3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 name="Group 17"/>
              <p:cNvGrpSpPr/>
              <p:nvPr userDrawn="1"/>
            </p:nvGrpSpPr>
            <p:grpSpPr>
              <a:xfrm>
                <a:off x="5193130" y="6582508"/>
                <a:ext cx="152400" cy="486507"/>
                <a:chOff x="7983415" y="6582508"/>
                <a:chExt cx="152400" cy="486507"/>
              </a:xfrm>
            </p:grpSpPr>
            <p:cxnSp>
              <p:nvCxnSpPr>
                <p:cNvPr id="37" name="Straight Connector 3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9" name="Group 18"/>
              <p:cNvGrpSpPr/>
              <p:nvPr userDrawn="1"/>
            </p:nvGrpSpPr>
            <p:grpSpPr>
              <a:xfrm>
                <a:off x="4494873" y="6582508"/>
                <a:ext cx="152400" cy="486507"/>
                <a:chOff x="7983415" y="6582508"/>
                <a:chExt cx="152400" cy="486507"/>
              </a:xfrm>
            </p:grpSpPr>
            <p:cxnSp>
              <p:nvCxnSpPr>
                <p:cNvPr id="35" name="Straight Connector 3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 name="Group 19"/>
              <p:cNvGrpSpPr/>
              <p:nvPr userDrawn="1"/>
            </p:nvGrpSpPr>
            <p:grpSpPr>
              <a:xfrm>
                <a:off x="3796616" y="6582508"/>
                <a:ext cx="152400" cy="486507"/>
                <a:chOff x="7983415" y="6582508"/>
                <a:chExt cx="152400" cy="486507"/>
              </a:xfrm>
            </p:grpSpPr>
            <p:cxnSp>
              <p:nvCxnSpPr>
                <p:cNvPr id="33" name="Straight Connector 3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 name="Group 20"/>
              <p:cNvGrpSpPr/>
              <p:nvPr userDrawn="1"/>
            </p:nvGrpSpPr>
            <p:grpSpPr>
              <a:xfrm>
                <a:off x="3098359" y="6582508"/>
                <a:ext cx="152400" cy="486507"/>
                <a:chOff x="7983415" y="6582508"/>
                <a:chExt cx="152400" cy="486507"/>
              </a:xfrm>
            </p:grpSpPr>
            <p:cxnSp>
              <p:nvCxnSpPr>
                <p:cNvPr id="31" name="Straight Connector 3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2" name="Group 21"/>
              <p:cNvGrpSpPr/>
              <p:nvPr userDrawn="1"/>
            </p:nvGrpSpPr>
            <p:grpSpPr>
              <a:xfrm>
                <a:off x="2400102" y="6582508"/>
                <a:ext cx="152400" cy="486507"/>
                <a:chOff x="7983415" y="6582508"/>
                <a:chExt cx="152400" cy="486507"/>
              </a:xfrm>
            </p:grpSpPr>
            <p:cxnSp>
              <p:nvCxnSpPr>
                <p:cNvPr id="29" name="Straight Connector 2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 name="Group 22"/>
              <p:cNvGrpSpPr/>
              <p:nvPr userDrawn="1"/>
            </p:nvGrpSpPr>
            <p:grpSpPr>
              <a:xfrm>
                <a:off x="1701845" y="6582508"/>
                <a:ext cx="152400" cy="486507"/>
                <a:chOff x="7983415" y="6582508"/>
                <a:chExt cx="152400" cy="486507"/>
              </a:xfrm>
            </p:grpSpPr>
            <p:cxnSp>
              <p:nvCxnSpPr>
                <p:cNvPr id="27" name="Straight Connector 2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 name="Group 23"/>
              <p:cNvGrpSpPr/>
              <p:nvPr userDrawn="1"/>
            </p:nvGrpSpPr>
            <p:grpSpPr>
              <a:xfrm>
                <a:off x="1003588" y="6582508"/>
                <a:ext cx="152400" cy="486507"/>
                <a:chOff x="7983415" y="6582508"/>
                <a:chExt cx="152400" cy="486507"/>
              </a:xfrm>
            </p:grpSpPr>
            <p:cxnSp>
              <p:nvCxnSpPr>
                <p:cNvPr id="25" name="Straight Connector 2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sp>
        <p:nvSpPr>
          <p:cNvPr id="4" name="Date Placeholder 3">
            <a:extLst>
              <a:ext uri="{FF2B5EF4-FFF2-40B4-BE49-F238E27FC236}">
                <a16:creationId xmlns:a16="http://schemas.microsoft.com/office/drawing/2014/main" id="{99E7938E-2D20-FF4F-8096-2B3063A648C1}"/>
              </a:ext>
            </a:extLst>
          </p:cNvPr>
          <p:cNvSpPr>
            <a:spLocks noGrp="1"/>
          </p:cNvSpPr>
          <p:nvPr>
            <p:ph type="dt" sz="half" idx="2"/>
          </p:nvPr>
        </p:nvSpPr>
        <p:spPr>
          <a:xfrm>
            <a:off x="9920402" y="6356349"/>
            <a:ext cx="726802" cy="365125"/>
          </a:xfrm>
          <a:prstGeom prst="rect">
            <a:avLst/>
          </a:prstGeom>
        </p:spPr>
        <p:txBody>
          <a:bodyPr vert="horz" lIns="91440" tIns="45720" rIns="91440" bIns="45720" rtlCol="0" anchor="ctr"/>
          <a:lstStyle>
            <a:lvl1pPr algn="ctr">
              <a:defRPr sz="1000" baseline="0">
                <a:solidFill>
                  <a:schemeClr val="tx1">
                    <a:tint val="75000"/>
                  </a:schemeClr>
                </a:solidFill>
                <a:latin typeface="Arial" panose="020B0604020202020204" pitchFamily="34" charset="0"/>
              </a:defRPr>
            </a:lvl1pPr>
          </a:lstStyle>
          <a:p>
            <a:fld id="{7C487824-C1D1-1643-8250-16208E32767F}" type="datetime1">
              <a:rPr lang="en-US" smtClean="0"/>
              <a:t>3/22/2023</a:t>
            </a:fld>
            <a:endParaRPr lang="en-US" dirty="0"/>
          </a:p>
        </p:txBody>
      </p:sp>
      <p:sp>
        <p:nvSpPr>
          <p:cNvPr id="5" name="Footer Placeholder 4">
            <a:extLst>
              <a:ext uri="{FF2B5EF4-FFF2-40B4-BE49-F238E27FC236}">
                <a16:creationId xmlns:a16="http://schemas.microsoft.com/office/drawing/2014/main" id="{A635B255-25BE-C14D-9125-BA628753CF6E}"/>
              </a:ext>
            </a:extLst>
          </p:cNvPr>
          <p:cNvSpPr>
            <a:spLocks noGrp="1"/>
          </p:cNvSpPr>
          <p:nvPr>
            <p:ph type="ftr" sz="quarter" idx="3"/>
          </p:nvPr>
        </p:nvSpPr>
        <p:spPr>
          <a:xfrm>
            <a:off x="576072" y="6356350"/>
            <a:ext cx="9106596" cy="365125"/>
          </a:xfrm>
          <a:prstGeom prst="rect">
            <a:avLst/>
          </a:prstGeom>
        </p:spPr>
        <p:txBody>
          <a:bodyPr vert="horz" lIns="91440" tIns="45720" rIns="91440" bIns="45720" rtlCol="0" anchor="ctr"/>
          <a:lstStyle>
            <a:lvl1pPr algn="l">
              <a:defRPr sz="1000" baseline="0">
                <a:solidFill>
                  <a:schemeClr val="tx1">
                    <a:tint val="75000"/>
                  </a:schemeClr>
                </a:solidFill>
                <a:latin typeface="Arial" panose="020B0604020202020204" pitchFamily="34" charset="0"/>
              </a:defRPr>
            </a:lvl1pPr>
          </a:lstStyle>
          <a:p>
            <a:r>
              <a:rPr lang="en-US" dirty="0"/>
              <a:t>Presentation Title | BERKELEY LAB</a:t>
            </a:r>
          </a:p>
        </p:txBody>
      </p:sp>
      <p:sp>
        <p:nvSpPr>
          <p:cNvPr id="6" name="Slide Number Placeholder 5">
            <a:extLst>
              <a:ext uri="{FF2B5EF4-FFF2-40B4-BE49-F238E27FC236}">
                <a16:creationId xmlns:a16="http://schemas.microsoft.com/office/drawing/2014/main" id="{1F3ED084-B76C-A64D-B9EC-DB4B52A93C9A}"/>
              </a:ext>
            </a:extLst>
          </p:cNvPr>
          <p:cNvSpPr>
            <a:spLocks noGrp="1"/>
          </p:cNvSpPr>
          <p:nvPr>
            <p:ph type="sldNum" sz="quarter" idx="4"/>
          </p:nvPr>
        </p:nvSpPr>
        <p:spPr>
          <a:xfrm>
            <a:off x="10851411" y="6356349"/>
            <a:ext cx="708868" cy="365125"/>
          </a:xfrm>
          <a:prstGeom prst="rect">
            <a:avLst/>
          </a:prstGeom>
        </p:spPr>
        <p:txBody>
          <a:bodyPr vert="horz" lIns="91440" tIns="45720" rIns="91440" bIns="45720" rtlCol="0" anchor="ctr"/>
          <a:lstStyle>
            <a:lvl1pPr algn="r">
              <a:defRPr sz="1000" baseline="0">
                <a:solidFill>
                  <a:schemeClr val="tx1">
                    <a:tint val="75000"/>
                  </a:schemeClr>
                </a:solidFill>
                <a:latin typeface="Arial" panose="020B0604020202020204" pitchFamily="34" charset="0"/>
              </a:defRPr>
            </a:lvl1pPr>
          </a:lstStyle>
          <a:p>
            <a:fld id="{0EF2EA88-E9D4-0C4F-A5DF-5FE49FAF8E2F}" type="slidenum">
              <a:rPr lang="en-US" smtClean="0"/>
              <a:pPr/>
              <a:t>‹#›</a:t>
            </a:fld>
            <a:endParaRPr lang="en-US" dirty="0"/>
          </a:p>
        </p:txBody>
      </p:sp>
    </p:spTree>
    <p:extLst>
      <p:ext uri="{BB962C8B-B14F-4D97-AF65-F5344CB8AC3E}">
        <p14:creationId xmlns:p14="http://schemas.microsoft.com/office/powerpoint/2010/main" val="3576153395"/>
      </p:ext>
    </p:extLst>
  </p:cSld>
  <p:clrMap bg1="lt1" tx1="dk1" bg2="lt2" tx2="dk2" accent1="accent1" accent2="accent2" accent3="accent3" accent4="accent4" accent5="accent5" accent6="accent6" hlink="hlink" folHlink="folHlink"/>
  <p:sldLayoutIdLst>
    <p:sldLayoutId id="2147483649" r:id="rId1"/>
    <p:sldLayoutId id="2147483665" r:id="rId2"/>
    <p:sldLayoutId id="2147483657" r:id="rId3"/>
    <p:sldLayoutId id="2147483650" r:id="rId4"/>
    <p:sldLayoutId id="2147483658" r:id="rId5"/>
    <p:sldLayoutId id="2147483651" r:id="rId6"/>
    <p:sldLayoutId id="2147483664" r:id="rId7"/>
    <p:sldLayoutId id="2147483652" r:id="rId8"/>
    <p:sldLayoutId id="2147483653" r:id="rId9"/>
    <p:sldLayoutId id="2147483660" r:id="rId10"/>
    <p:sldLayoutId id="2147483661" r:id="rId11"/>
    <p:sldLayoutId id="2147483662" r:id="rId12"/>
    <p:sldLayoutId id="2147483663" r:id="rId13"/>
    <p:sldLayoutId id="2147483654" r:id="rId14"/>
    <p:sldLayoutId id="2147483655" r:id="rId15"/>
    <p:sldLayoutId id="2147483656" r:id="rId16"/>
    <p:sldLayoutId id="2147483659" r:id="rId17"/>
    <p:sldLayoutId id="2147483666" r:id="rId18"/>
  </p:sldLayoutIdLst>
  <p:hf hdr="0" dt="0"/>
  <p:txStyles>
    <p:titleStyle>
      <a:lvl1pPr algn="l" defTabSz="457200" rtl="0" eaLnBrk="1" latinLnBrk="0" hangingPunct="1">
        <a:spcBef>
          <a:spcPct val="0"/>
        </a:spcBef>
        <a:buNone/>
        <a:defRPr sz="3200" b="1" i="0" kern="1200" cap="none" baseline="0">
          <a:solidFill>
            <a:schemeClr val="tx2"/>
          </a:solidFill>
          <a:latin typeface="+mj-lt"/>
          <a:ea typeface="+mj-ea"/>
          <a:cs typeface="+mj-cs"/>
        </a:defRPr>
      </a:lvl1pPr>
    </p:titleStyle>
    <p:bodyStyle>
      <a:lvl1pPr marL="225425" indent="-225425" algn="l" defTabSz="457200" rtl="0" eaLnBrk="1" latinLnBrk="0" hangingPunct="1">
        <a:lnSpc>
          <a:spcPct val="110000"/>
        </a:lnSpc>
        <a:spcBef>
          <a:spcPts val="800"/>
        </a:spcBef>
        <a:buClr>
          <a:schemeClr val="accent2"/>
        </a:buClr>
        <a:buFont typeface="Arial"/>
        <a:buChar char="•"/>
        <a:defRPr sz="2000" kern="1200">
          <a:solidFill>
            <a:schemeClr val="tx1"/>
          </a:solidFill>
          <a:latin typeface="+mn-lt"/>
          <a:ea typeface="+mn-ea"/>
          <a:cs typeface="+mn-cs"/>
        </a:defRPr>
      </a:lvl1pPr>
      <a:lvl2pPr marL="457200" indent="-228600" algn="l" defTabSz="457200" rtl="0" eaLnBrk="1" latinLnBrk="0" hangingPunct="1">
        <a:lnSpc>
          <a:spcPct val="110000"/>
        </a:lnSpc>
        <a:spcBef>
          <a:spcPts val="400"/>
        </a:spcBef>
        <a:buClr>
          <a:schemeClr val="accent2"/>
        </a:buClr>
        <a:buFont typeface="Arial"/>
        <a:buChar char="–"/>
        <a:defRPr sz="2000" kern="1200" baseline="0">
          <a:solidFill>
            <a:schemeClr val="tx1"/>
          </a:solidFill>
          <a:latin typeface="+mn-lt"/>
          <a:ea typeface="+mn-ea"/>
          <a:cs typeface="+mn-cs"/>
        </a:defRPr>
      </a:lvl2pPr>
      <a:lvl3pPr marL="687388" indent="-227013" algn="l" defTabSz="457200" rtl="0" eaLnBrk="1" latinLnBrk="0" hangingPunct="1">
        <a:spcBef>
          <a:spcPts val="400"/>
        </a:spcBef>
        <a:buClr>
          <a:schemeClr val="accent2"/>
        </a:buClr>
        <a:buSzPct val="85000"/>
        <a:buFont typeface="Arial"/>
        <a:buChar char="•"/>
        <a:defRPr sz="2000" kern="1200">
          <a:solidFill>
            <a:schemeClr val="tx1"/>
          </a:solidFill>
          <a:latin typeface="+mn-lt"/>
          <a:ea typeface="+mn-ea"/>
          <a:cs typeface="+mn-cs"/>
        </a:defRPr>
      </a:lvl3pPr>
      <a:lvl4pPr marL="912813" indent="-225425" algn="l" defTabSz="457200" rtl="0" eaLnBrk="1" latinLnBrk="0" hangingPunct="1">
        <a:spcBef>
          <a:spcPts val="400"/>
        </a:spcBef>
        <a:buClr>
          <a:schemeClr val="accent2"/>
        </a:buClr>
        <a:buSzPct val="85000"/>
        <a:buFont typeface="Arial"/>
        <a:buChar char="–"/>
        <a:defRPr sz="2000" kern="1200">
          <a:solidFill>
            <a:schemeClr val="tx1"/>
          </a:solidFill>
          <a:latin typeface="+mn-lt"/>
          <a:ea typeface="+mn-ea"/>
          <a:cs typeface="+mn-cs"/>
        </a:defRPr>
      </a:lvl4pPr>
      <a:lvl5pPr marL="1139825" indent="-227013" algn="l" defTabSz="457200" rtl="0" eaLnBrk="1" latinLnBrk="0" hangingPunct="1">
        <a:spcBef>
          <a:spcPct val="20000"/>
        </a:spcBef>
        <a:buClr>
          <a:schemeClr val="accent2"/>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24.svg"/><Relationship Id="rId7" Type="http://schemas.openxmlformats.org/officeDocument/2006/relationships/image" Target="../media/image27.png"/><Relationship Id="rId2" Type="http://schemas.openxmlformats.org/officeDocument/2006/relationships/image" Target="../media/image23.png"/><Relationship Id="rId1" Type="http://schemas.openxmlformats.org/officeDocument/2006/relationships/slideLayout" Target="../slideLayouts/slideLayout5.xml"/><Relationship Id="rId6" Type="http://schemas.openxmlformats.org/officeDocument/2006/relationships/image" Target="../media/image26.png"/><Relationship Id="rId5" Type="http://schemas.openxmlformats.org/officeDocument/2006/relationships/image" Target="../media/image26.sv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5.xml"/><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5.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6.png"/><Relationship Id="rId1" Type="http://schemas.openxmlformats.org/officeDocument/2006/relationships/slideLayout" Target="../slideLayouts/slideLayout5.xml"/><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slideLayout" Target="../slideLayouts/slideLayout5.xml"/><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1.png"/><Relationship Id="rId1" Type="http://schemas.openxmlformats.org/officeDocument/2006/relationships/slideLayout" Target="../slideLayouts/slideLayout5.xml"/><Relationship Id="rId4" Type="http://schemas.openxmlformats.org/officeDocument/2006/relationships/image" Target="../media/image44.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5.jpe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6.jpe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37.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37.png"/><Relationship Id="rId1" Type="http://schemas.openxmlformats.org/officeDocument/2006/relationships/slideLayout" Target="../slideLayouts/slideLayout5.xml"/><Relationship Id="rId4" Type="http://schemas.openxmlformats.org/officeDocument/2006/relationships/image" Target="../media/image49.jpeg"/></Relationships>
</file>

<file path=ppt/slides/_rels/slide2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37.png"/><Relationship Id="rId1" Type="http://schemas.openxmlformats.org/officeDocument/2006/relationships/slideLayout" Target="../slideLayouts/slideLayout5.xml"/><Relationship Id="rId4" Type="http://schemas.openxmlformats.org/officeDocument/2006/relationships/image" Target="../media/image51.jpeg"/></Relationships>
</file>

<file path=ppt/slides/_rels/slide2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37.png"/><Relationship Id="rId1" Type="http://schemas.openxmlformats.org/officeDocument/2006/relationships/slideLayout" Target="../slideLayouts/slideLayout5.xml"/><Relationship Id="rId4" Type="http://schemas.openxmlformats.org/officeDocument/2006/relationships/image" Target="../media/image53.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8" Type="http://schemas.microsoft.com/office/2007/relationships/hdphoto" Target="../media/hdphoto3.wdp"/><Relationship Id="rId3" Type="http://schemas.microsoft.com/office/2007/relationships/hdphoto" Target="../media/hdphoto1.wdp"/><Relationship Id="rId7"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Layout" Target="../slideLayouts/slideLayout5.xml"/><Relationship Id="rId6" Type="http://schemas.openxmlformats.org/officeDocument/2006/relationships/image" Target="../media/image13.jpeg"/><Relationship Id="rId5" Type="http://schemas.microsoft.com/office/2007/relationships/hdphoto" Target="../media/hdphoto2.wdp"/><Relationship Id="rId4" Type="http://schemas.openxmlformats.org/officeDocument/2006/relationships/image" Target="../media/image12.png"/><Relationship Id="rId9"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10.png"/><Relationship Id="rId2" Type="http://schemas.openxmlformats.org/officeDocument/2006/relationships/image" Target="../media/image17.jpeg"/><Relationship Id="rId1" Type="http://schemas.openxmlformats.org/officeDocument/2006/relationships/slideLayout" Target="../slideLayouts/slideLayout5.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19.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a:xfrm>
            <a:off x="611717" y="4303695"/>
            <a:ext cx="10968567" cy="1702382"/>
          </a:xfrm>
        </p:spPr>
        <p:txBody>
          <a:bodyPr>
            <a:noAutofit/>
          </a:bodyPr>
          <a:lstStyle/>
          <a:p>
            <a:endParaRPr lang="en-US" sz="1800" b="1" dirty="0"/>
          </a:p>
          <a:p>
            <a:r>
              <a:rPr lang="en-US" sz="2000" b="1" dirty="0"/>
              <a:t>J. L. Rudeiros Fernandez*</a:t>
            </a:r>
            <a:br>
              <a:rPr lang="en-US" sz="2000" b="1" dirty="0"/>
            </a:br>
            <a:r>
              <a:rPr lang="en-US" sz="2000" b="1" dirty="0"/>
              <a:t>D. Arbelaez, C. Bird, J. F. Croteau, P. </a:t>
            </a:r>
            <a:r>
              <a:rPr lang="en-US" sz="2000" b="1" dirty="0" err="1"/>
              <a:t>Ferracin</a:t>
            </a:r>
            <a:r>
              <a:rPr lang="en-US" sz="2000" b="1" dirty="0"/>
              <a:t>, S. </a:t>
            </a:r>
            <a:r>
              <a:rPr lang="en-US" sz="2000" b="1" dirty="0" err="1"/>
              <a:t>Prestemon</a:t>
            </a:r>
            <a:r>
              <a:rPr lang="en-US" sz="2000" b="1" dirty="0"/>
              <a:t>, T. Shen, G. Vallone</a:t>
            </a:r>
          </a:p>
          <a:p>
            <a:r>
              <a:rPr lang="en-US" sz="2000" b="1" dirty="0"/>
              <a:t>US Magnet Development Program</a:t>
            </a:r>
          </a:p>
          <a:p>
            <a:r>
              <a:rPr lang="en-US" sz="1800" dirty="0"/>
              <a:t>Lawrence Berkeley National Laboratory</a:t>
            </a:r>
          </a:p>
        </p:txBody>
      </p:sp>
      <p:sp>
        <p:nvSpPr>
          <p:cNvPr id="2" name="Text Placeholder 1"/>
          <p:cNvSpPr>
            <a:spLocks noGrp="1"/>
          </p:cNvSpPr>
          <p:nvPr>
            <p:ph type="body" sz="quarter" idx="10"/>
          </p:nvPr>
        </p:nvSpPr>
        <p:spPr/>
        <p:txBody>
          <a:bodyPr>
            <a:normAutofit/>
          </a:bodyPr>
          <a:lstStyle/>
          <a:p>
            <a:r>
              <a:rPr lang="en-US" dirty="0"/>
              <a:t>Impregnation of CCT with alternative Resins</a:t>
            </a:r>
            <a:endParaRPr lang="en-US" i="1" dirty="0">
              <a:solidFill>
                <a:srgbClr val="FFFFFF"/>
              </a:solidFill>
            </a:endParaRPr>
          </a:p>
        </p:txBody>
      </p:sp>
      <p:sp>
        <p:nvSpPr>
          <p:cNvPr id="6" name="Slide Number Placeholder 6"/>
          <p:cNvSpPr>
            <a:spLocks noGrp="1"/>
          </p:cNvSpPr>
          <p:nvPr>
            <p:ph type="sldNum" sz="quarter" idx="4294967295"/>
          </p:nvPr>
        </p:nvSpPr>
        <p:spPr>
          <a:xfrm>
            <a:off x="3165231" y="6382855"/>
            <a:ext cx="6443003" cy="365125"/>
          </a:xfrm>
          <a:prstGeom prst="rect">
            <a:avLst/>
          </a:prstGeom>
        </p:spPr>
        <p:txBody>
          <a:bodyPr/>
          <a:lstStyle/>
          <a:p>
            <a:pPr algn="ctr"/>
            <a:r>
              <a:rPr lang="en-US" sz="1800" b="0" i="0" dirty="0">
                <a:solidFill>
                  <a:srgbClr val="F9F9F9"/>
                </a:solidFill>
                <a:effectLst/>
                <a:latin typeface="Roboto" panose="02000000000000000000" pitchFamily="2" charset="0"/>
              </a:rPr>
              <a:t>US-MDP Collaboration Meeting 2022</a:t>
            </a:r>
          </a:p>
        </p:txBody>
      </p:sp>
      <p:sp>
        <p:nvSpPr>
          <p:cNvPr id="3" name="Rectangle 2">
            <a:extLst>
              <a:ext uri="{FF2B5EF4-FFF2-40B4-BE49-F238E27FC236}">
                <a16:creationId xmlns:a16="http://schemas.microsoft.com/office/drawing/2014/main" id="{C701ECEB-7E6C-D52B-C440-5BE182A6DC0E}"/>
              </a:ext>
            </a:extLst>
          </p:cNvPr>
          <p:cNvSpPr/>
          <p:nvPr/>
        </p:nvSpPr>
        <p:spPr>
          <a:xfrm>
            <a:off x="0" y="6294269"/>
            <a:ext cx="12192000" cy="563732"/>
          </a:xfrm>
          <a:prstGeom prst="rect">
            <a:avLst/>
          </a:prstGeom>
          <a:solidFill>
            <a:srgbClr val="1F497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Slide Number Placeholder 6">
            <a:extLst>
              <a:ext uri="{FF2B5EF4-FFF2-40B4-BE49-F238E27FC236}">
                <a16:creationId xmlns:a16="http://schemas.microsoft.com/office/drawing/2014/main" id="{896B3BA0-8A08-0D7C-059F-7969CC2E9D22}"/>
              </a:ext>
            </a:extLst>
          </p:cNvPr>
          <p:cNvSpPr txBox="1">
            <a:spLocks/>
          </p:cNvSpPr>
          <p:nvPr/>
        </p:nvSpPr>
        <p:spPr>
          <a:xfrm>
            <a:off x="3165231" y="6437865"/>
            <a:ext cx="6443003" cy="365125"/>
          </a:xfrm>
          <a:prstGeom prst="rect">
            <a:avLst/>
          </a:prstGeom>
        </p:spPr>
        <p:txBody>
          <a:bodyPr vert="horz" lIns="91440" tIns="45720" rIns="91440" bIns="45720" rtlCol="0" anchor="ctr"/>
          <a:lstStyle>
            <a:defPPr>
              <a:defRPr lang="en-US"/>
            </a:defPPr>
            <a:lvl1pPr marL="0" algn="r" defTabSz="457200" rtl="0" eaLnBrk="1" latinLnBrk="0" hangingPunct="1">
              <a:defRPr sz="1000" kern="1200" baseline="0">
                <a:solidFill>
                  <a:schemeClr val="tx1">
                    <a:tint val="75000"/>
                  </a:schemeClr>
                </a:solidFill>
                <a:latin typeface="Arial" panose="020B0604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dirty="0">
                <a:solidFill>
                  <a:srgbClr val="F9F9F9"/>
                </a:solidFill>
                <a:latin typeface="Roboto" panose="02000000000000000000" pitchFamily="2" charset="0"/>
              </a:rPr>
              <a:t>US-MDP Collaboration Meeting 2023</a:t>
            </a:r>
          </a:p>
        </p:txBody>
      </p:sp>
      <p:pic>
        <p:nvPicPr>
          <p:cNvPr id="10" name="Picture 9">
            <a:extLst>
              <a:ext uri="{FF2B5EF4-FFF2-40B4-BE49-F238E27FC236}">
                <a16:creationId xmlns:a16="http://schemas.microsoft.com/office/drawing/2014/main" id="{10D52009-B22E-EE98-9968-83772DD274ED}"/>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257691" y="6313810"/>
            <a:ext cx="2810629" cy="527922"/>
          </a:xfrm>
          <a:prstGeom prst="rect">
            <a:avLst/>
          </a:prstGeom>
        </p:spPr>
      </p:pic>
    </p:spTree>
    <p:extLst>
      <p:ext uri="{BB962C8B-B14F-4D97-AF65-F5344CB8AC3E}">
        <p14:creationId xmlns:p14="http://schemas.microsoft.com/office/powerpoint/2010/main" val="1772518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D88A0FD9-2410-8344-ACBE-3B3C27FDD4EB}"/>
              </a:ext>
            </a:extLst>
          </p:cNvPr>
          <p:cNvSpPr>
            <a:spLocks noGrp="1"/>
          </p:cNvSpPr>
          <p:nvPr>
            <p:ph type="sldNum" sz="quarter" idx="16"/>
          </p:nvPr>
        </p:nvSpPr>
        <p:spPr/>
        <p:txBody>
          <a:bodyPr/>
          <a:lstStyle/>
          <a:p>
            <a:fld id="{0EF2EA88-E9D4-0C4F-A5DF-5FE49FAF8E2F}" type="slidenum">
              <a:rPr lang="en-US" smtClean="0"/>
              <a:pPr/>
              <a:t>10</a:t>
            </a:fld>
            <a:endParaRPr lang="en-US" dirty="0"/>
          </a:p>
        </p:txBody>
      </p:sp>
      <p:sp>
        <p:nvSpPr>
          <p:cNvPr id="16" name="Footer Placeholder 21">
            <a:extLst>
              <a:ext uri="{FF2B5EF4-FFF2-40B4-BE49-F238E27FC236}">
                <a16:creationId xmlns:a16="http://schemas.microsoft.com/office/drawing/2014/main" id="{FE1CC5F8-7EDD-490E-A02F-C3C4F0249C11}"/>
              </a:ext>
            </a:extLst>
          </p:cNvPr>
          <p:cNvSpPr txBox="1">
            <a:spLocks/>
          </p:cNvSpPr>
          <p:nvPr/>
        </p:nvSpPr>
        <p:spPr>
          <a:xfrm>
            <a:off x="9312264" y="6356350"/>
            <a:ext cx="1977788"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sz="1000" dirty="0">
                <a:solidFill>
                  <a:prstClr val="black">
                    <a:tint val="75000"/>
                  </a:prstClr>
                </a:solidFill>
              </a:rPr>
              <a:t>J. L. Rudeiros Fernandez et al.</a:t>
            </a:r>
            <a:endParaRPr lang="en-US" sz="1000" dirty="0">
              <a:solidFill>
                <a:prstClr val="black">
                  <a:tint val="75000"/>
                </a:prstClr>
              </a:solidFill>
            </a:endParaRPr>
          </a:p>
        </p:txBody>
      </p:sp>
      <p:sp>
        <p:nvSpPr>
          <p:cNvPr id="33" name="TextBox 32">
            <a:extLst>
              <a:ext uri="{FF2B5EF4-FFF2-40B4-BE49-F238E27FC236}">
                <a16:creationId xmlns:a16="http://schemas.microsoft.com/office/drawing/2014/main" id="{E89BD9BB-1DED-2DA7-36BA-E06C250728AA}"/>
              </a:ext>
            </a:extLst>
          </p:cNvPr>
          <p:cNvSpPr txBox="1"/>
          <p:nvPr/>
        </p:nvSpPr>
        <p:spPr>
          <a:xfrm>
            <a:off x="718788" y="1195992"/>
            <a:ext cx="10927112" cy="369332"/>
          </a:xfrm>
          <a:prstGeom prst="rect">
            <a:avLst/>
          </a:prstGeom>
          <a:noFill/>
        </p:spPr>
        <p:txBody>
          <a:bodyPr wrap="square">
            <a:spAutoFit/>
          </a:bodyPr>
          <a:lstStyle/>
          <a:p>
            <a:r>
              <a:rPr lang="en-US" dirty="0">
                <a:latin typeface="Arial" panose="020B0604020202020204"/>
              </a:rPr>
              <a:t>Characterization of the apparent interfacial shear strength</a:t>
            </a:r>
            <a:endParaRPr lang="en-US" dirty="0"/>
          </a:p>
        </p:txBody>
      </p:sp>
      <p:grpSp>
        <p:nvGrpSpPr>
          <p:cNvPr id="7" name="Group 6">
            <a:extLst>
              <a:ext uri="{FF2B5EF4-FFF2-40B4-BE49-F238E27FC236}">
                <a16:creationId xmlns:a16="http://schemas.microsoft.com/office/drawing/2014/main" id="{49D16010-3188-8802-B6B9-3CEBE4E498AA}"/>
              </a:ext>
            </a:extLst>
          </p:cNvPr>
          <p:cNvGrpSpPr/>
          <p:nvPr/>
        </p:nvGrpSpPr>
        <p:grpSpPr>
          <a:xfrm>
            <a:off x="620018" y="1810399"/>
            <a:ext cx="6555282" cy="4097813"/>
            <a:chOff x="366018" y="2124372"/>
            <a:chExt cx="6555282" cy="4097813"/>
          </a:xfrm>
        </p:grpSpPr>
        <p:pic>
          <p:nvPicPr>
            <p:cNvPr id="3" name="Graphic 2">
              <a:extLst>
                <a:ext uri="{FF2B5EF4-FFF2-40B4-BE49-F238E27FC236}">
                  <a16:creationId xmlns:a16="http://schemas.microsoft.com/office/drawing/2014/main" id="{068EA3B9-5491-72A5-20ED-590200D31B16}"/>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366018" y="2124372"/>
              <a:ext cx="6555282" cy="4097813"/>
            </a:xfrm>
            <a:prstGeom prst="rect">
              <a:avLst/>
            </a:prstGeom>
          </p:spPr>
        </p:pic>
        <p:pic>
          <p:nvPicPr>
            <p:cNvPr id="8" name="Graphic 7">
              <a:extLst>
                <a:ext uri="{FF2B5EF4-FFF2-40B4-BE49-F238E27FC236}">
                  <a16:creationId xmlns:a16="http://schemas.microsoft.com/office/drawing/2014/main" id="{136773A6-DBBF-A523-4309-E5A8CF555A22}"/>
                </a:ext>
              </a:extLst>
            </p:cNvPr>
            <p:cNvPicPr>
              <a:picLocks noChangeAspect="1"/>
            </p:cNvPicPr>
            <p:nvPr/>
          </p:nvPicPr>
          <p:blipFill rotWithShape="1">
            <a:blip r:embed="rId4" cstate="hqprint">
              <a:extLst>
                <a:ext uri="{28A0092B-C50C-407E-A947-70E740481C1C}">
                  <a14:useLocalDpi xmlns:a14="http://schemas.microsoft.com/office/drawing/2010/main"/>
                </a:ext>
                <a:ext uri="{96DAC541-7B7A-43D3-8B79-37D633B846F1}">
                  <asvg:svgBlip xmlns:asvg="http://schemas.microsoft.com/office/drawing/2016/SVG/main" r:embed="rId5"/>
                </a:ext>
              </a:extLst>
            </a:blip>
            <a:srcRect l="5644" t="18307" r="66471"/>
            <a:stretch/>
          </p:blipFill>
          <p:spPr>
            <a:xfrm>
              <a:off x="1470137" y="2745778"/>
              <a:ext cx="1102562" cy="2019253"/>
            </a:xfrm>
            <a:prstGeom prst="rect">
              <a:avLst/>
            </a:prstGeom>
          </p:spPr>
        </p:pic>
        <p:sp>
          <p:nvSpPr>
            <p:cNvPr id="10" name="Rectangle 9">
              <a:extLst>
                <a:ext uri="{FF2B5EF4-FFF2-40B4-BE49-F238E27FC236}">
                  <a16:creationId xmlns:a16="http://schemas.microsoft.com/office/drawing/2014/main" id="{12CEF5D2-3A9C-9C61-81BF-799029C999C6}"/>
                </a:ext>
              </a:extLst>
            </p:cNvPr>
            <p:cNvSpPr/>
            <p:nvPr/>
          </p:nvSpPr>
          <p:spPr>
            <a:xfrm rot="10800000">
              <a:off x="1419694" y="2707656"/>
              <a:ext cx="1196506" cy="1904984"/>
            </a:xfrm>
            <a:prstGeom prst="rect">
              <a:avLst/>
            </a:prstGeom>
            <a:noFill/>
            <a:ln w="19050">
              <a:solidFill>
                <a:srgbClr val="000000"/>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100"/>
            </a:p>
          </p:txBody>
        </p:sp>
        <p:cxnSp>
          <p:nvCxnSpPr>
            <p:cNvPr id="13" name="Straight Connector 12">
              <a:extLst>
                <a:ext uri="{FF2B5EF4-FFF2-40B4-BE49-F238E27FC236}">
                  <a16:creationId xmlns:a16="http://schemas.microsoft.com/office/drawing/2014/main" id="{0EDE3E5E-BCD0-4E64-F90E-511A3D824010}"/>
                </a:ext>
              </a:extLst>
            </p:cNvPr>
            <p:cNvCxnSpPr/>
            <p:nvPr/>
          </p:nvCxnSpPr>
          <p:spPr>
            <a:xfrm>
              <a:off x="1419693" y="4612640"/>
              <a:ext cx="165267" cy="899160"/>
            </a:xfrm>
            <a:prstGeom prst="line">
              <a:avLst/>
            </a:prstGeom>
            <a:ln w="6350">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B82AD198-23EE-26C3-2E31-276CE251B966}"/>
                </a:ext>
              </a:extLst>
            </p:cNvPr>
            <p:cNvCxnSpPr>
              <a:cxnSpLocks/>
            </p:cNvCxnSpPr>
            <p:nvPr/>
          </p:nvCxnSpPr>
          <p:spPr>
            <a:xfrm flipH="1">
              <a:off x="1902627" y="4612640"/>
              <a:ext cx="713573" cy="899160"/>
            </a:xfrm>
            <a:prstGeom prst="line">
              <a:avLst/>
            </a:prstGeom>
            <a:ln w="6350">
              <a:solidFill>
                <a:srgbClr val="000000"/>
              </a:solidFill>
            </a:ln>
          </p:spPr>
          <p:style>
            <a:lnRef idx="2">
              <a:schemeClr val="accent1"/>
            </a:lnRef>
            <a:fillRef idx="0">
              <a:schemeClr val="accent1"/>
            </a:fillRef>
            <a:effectRef idx="1">
              <a:schemeClr val="accent1"/>
            </a:effectRef>
            <a:fontRef idx="minor">
              <a:schemeClr val="tx1"/>
            </a:fontRef>
          </p:style>
        </p:cxnSp>
      </p:grpSp>
      <p:sp>
        <p:nvSpPr>
          <p:cNvPr id="9" name="Footer Placeholder 4">
            <a:extLst>
              <a:ext uri="{FF2B5EF4-FFF2-40B4-BE49-F238E27FC236}">
                <a16:creationId xmlns:a16="http://schemas.microsoft.com/office/drawing/2014/main" id="{4822C604-733F-285D-8E1D-D69C795E9A52}"/>
              </a:ext>
            </a:extLst>
          </p:cNvPr>
          <p:cNvSpPr>
            <a:spLocks noGrp="1"/>
          </p:cNvSpPr>
          <p:nvPr>
            <p:ph type="ftr" sz="quarter" idx="15"/>
          </p:nvPr>
        </p:nvSpPr>
        <p:spPr>
          <a:xfrm>
            <a:off x="576072" y="6356350"/>
            <a:ext cx="9106596" cy="365125"/>
          </a:xfrm>
        </p:spPr>
        <p:txBody>
          <a:bodyPr/>
          <a:lstStyle/>
          <a:p>
            <a:r>
              <a:rPr lang="en-US" sz="1000" dirty="0"/>
              <a:t>Impregnation of CCT with alternative resins </a:t>
            </a:r>
            <a:r>
              <a:rPr lang="en-US" dirty="0"/>
              <a:t>| BERKELEY LAB</a:t>
            </a: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4AC5BE20-2FCF-CD46-A4D8-EFCF77E746C9}"/>
                  </a:ext>
                </a:extLst>
              </p:cNvPr>
              <p:cNvSpPr txBox="1"/>
              <p:nvPr/>
            </p:nvSpPr>
            <p:spPr>
              <a:xfrm>
                <a:off x="7252589" y="2008551"/>
                <a:ext cx="4939411" cy="3502497"/>
              </a:xfrm>
              <a:prstGeom prst="rect">
                <a:avLst/>
              </a:prstGeom>
              <a:noFill/>
            </p:spPr>
            <p:txBody>
              <a:bodyPr wrap="square">
                <a:spAutoFit/>
              </a:bodyPr>
              <a:lstStyle/>
              <a:p>
                <a:pPr marL="342900" indent="-342900">
                  <a:buFont typeface="Arial" panose="020B0604020202020204" pitchFamily="34" charset="0"/>
                  <a:buChar char="•"/>
                </a:pPr>
                <a:r>
                  <a:rPr lang="en-US" sz="2000" i="1" dirty="0">
                    <a:solidFill>
                      <a:srgbClr val="000000"/>
                    </a:solidFill>
                    <a:cs typeface="Arial" panose="020B0604020202020204" pitchFamily="34" charset="0"/>
                  </a:rPr>
                  <a:t>For each individual test, and based on a few simplification assumptions, one could compute the apparent interfacial shear strength based on:</a:t>
                </a:r>
                <a:br>
                  <a:rPr lang="en-US" sz="2000" i="1" dirty="0">
                    <a:solidFill>
                      <a:srgbClr val="000000"/>
                    </a:solidFill>
                    <a:cs typeface="Arial" panose="020B0604020202020204" pitchFamily="34" charset="0"/>
                  </a:rPr>
                </a:br>
                <a:br>
                  <a:rPr lang="en-US" sz="2000" i="1" dirty="0">
                    <a:solidFill>
                      <a:srgbClr val="000000"/>
                    </a:solidFill>
                    <a:cs typeface="Arial" panose="020B0604020202020204" pitchFamily="34" charset="0"/>
                  </a:rPr>
                </a:br>
                <a:br>
                  <a:rPr lang="en-US" sz="2000" i="1" dirty="0">
                    <a:solidFill>
                      <a:srgbClr val="000000"/>
                    </a:solidFill>
                    <a:cs typeface="Arial" panose="020B0604020202020204" pitchFamily="34" charset="0"/>
                  </a:rPr>
                </a:br>
                <a:br>
                  <a:rPr lang="en-US" sz="2000" i="1" dirty="0">
                    <a:solidFill>
                      <a:srgbClr val="000000"/>
                    </a:solidFill>
                    <a:cs typeface="Arial" panose="020B0604020202020204" pitchFamily="34" charset="0"/>
                  </a:rPr>
                </a:br>
                <a:br>
                  <a:rPr lang="en-US" sz="2000" i="1" dirty="0">
                    <a:solidFill>
                      <a:srgbClr val="000000"/>
                    </a:solidFill>
                    <a:cs typeface="Arial" panose="020B0604020202020204" pitchFamily="34" charset="0"/>
                  </a:rPr>
                </a:br>
                <a:r>
                  <a:rPr lang="en-US" sz="2000" i="1" dirty="0">
                    <a:solidFill>
                      <a:srgbClr val="000000"/>
                    </a:solidFill>
                    <a:cs typeface="Arial" panose="020B0604020202020204" pitchFamily="34" charset="0"/>
                  </a:rPr>
                  <a:t>where </a:t>
                </a:r>
                <a14:m>
                  <m:oMath xmlns:m="http://schemas.openxmlformats.org/officeDocument/2006/math">
                    <m:sSub>
                      <m:sSubPr>
                        <m:ctrlP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rPr>
                        </m:ctrlPr>
                      </m:sSubPr>
                      <m:e>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rPr>
                          <m:t>𝐹</m:t>
                        </m:r>
                      </m:e>
                      <m:sub>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rPr>
                          <m:t>𝑚𝑎𝑥</m:t>
                        </m:r>
                      </m:sub>
                    </m:sSub>
                  </m:oMath>
                </a14:m>
                <a:r>
                  <a:rPr lang="en-US" sz="2000" i="1" dirty="0">
                    <a:solidFill>
                      <a:srgbClr val="000000"/>
                    </a:solidFill>
                    <a:cs typeface="Arial" panose="020B0604020202020204" pitchFamily="34" charset="0"/>
                  </a:rPr>
                  <a:t> is the peak load, </a:t>
                </a:r>
                <a14:m>
                  <m:oMath xmlns:m="http://schemas.openxmlformats.org/officeDocument/2006/math">
                    <m:sSub>
                      <m:sSubPr>
                        <m:ctrlPr>
                          <a:rPr lang="en-US" sz="2000" i="1">
                            <a:solidFill>
                              <a:srgbClr val="000000"/>
                            </a:solidFill>
                            <a:latin typeface="Cambria Math" panose="02040503050406030204" pitchFamily="18" charset="0"/>
                          </a:rPr>
                        </m:ctrlPr>
                      </m:sSubPr>
                      <m:e>
                        <m:r>
                          <a:rPr lang="en-US" sz="2000" i="1">
                            <a:solidFill>
                              <a:srgbClr val="000000"/>
                            </a:solidFill>
                            <a:latin typeface="Cambria Math" panose="02040503050406030204" pitchFamily="18" charset="0"/>
                          </a:rPr>
                          <m:t>𝑃</m:t>
                        </m:r>
                      </m:e>
                      <m:sub>
                        <m:r>
                          <a:rPr lang="en-US" sz="2000" i="1">
                            <a:solidFill>
                              <a:srgbClr val="000000"/>
                            </a:solidFill>
                            <a:latin typeface="Cambria Math" panose="02040503050406030204" pitchFamily="18" charset="0"/>
                          </a:rPr>
                          <m:t>𝑓</m:t>
                        </m:r>
                      </m:sub>
                    </m:sSub>
                  </m:oMath>
                </a14:m>
                <a:r>
                  <a:rPr lang="en-US" sz="2000" i="1" dirty="0">
                    <a:solidFill>
                      <a:srgbClr val="000000"/>
                    </a:solidFill>
                    <a:cs typeface="Arial" panose="020B0604020202020204" pitchFamily="34" charset="0"/>
                  </a:rPr>
                  <a:t> is the perimeter of the wire, and </a:t>
                </a:r>
                <a14:m>
                  <m:oMath xmlns:m="http://schemas.openxmlformats.org/officeDocument/2006/math">
                    <m:sSub>
                      <m:sSubPr>
                        <m:ctrlPr>
                          <a:rPr lang="en-US" sz="2000" i="1">
                            <a:solidFill>
                              <a:srgbClr val="000000"/>
                            </a:solidFill>
                            <a:latin typeface="Cambria Math" panose="02040503050406030204" pitchFamily="18" charset="0"/>
                          </a:rPr>
                        </m:ctrlPr>
                      </m:sSubPr>
                      <m:e>
                        <m:r>
                          <a:rPr lang="en-US" sz="2000" i="1">
                            <a:solidFill>
                              <a:srgbClr val="000000"/>
                            </a:solidFill>
                            <a:latin typeface="Cambria Math" panose="02040503050406030204" pitchFamily="18" charset="0"/>
                          </a:rPr>
                          <m:t>𝐿</m:t>
                        </m:r>
                      </m:e>
                      <m:sub>
                        <m:r>
                          <a:rPr lang="en-US" sz="2000" i="1">
                            <a:solidFill>
                              <a:srgbClr val="000000"/>
                            </a:solidFill>
                            <a:latin typeface="Cambria Math" panose="02040503050406030204" pitchFamily="18" charset="0"/>
                          </a:rPr>
                          <m:t>𝑒</m:t>
                        </m:r>
                      </m:sub>
                    </m:sSub>
                  </m:oMath>
                </a14:m>
                <a:r>
                  <a:rPr lang="en-US" sz="2000" i="1" dirty="0">
                    <a:solidFill>
                      <a:srgbClr val="000000"/>
                    </a:solidFill>
                    <a:cs typeface="Arial" panose="020B0604020202020204" pitchFamily="34" charset="0"/>
                  </a:rPr>
                  <a:t> is the embedded length.</a:t>
                </a:r>
              </a:p>
            </p:txBody>
          </p:sp>
        </mc:Choice>
        <mc:Fallback xmlns="">
          <p:sp>
            <p:nvSpPr>
              <p:cNvPr id="11" name="TextBox 10">
                <a:extLst>
                  <a:ext uri="{FF2B5EF4-FFF2-40B4-BE49-F238E27FC236}">
                    <a16:creationId xmlns:a16="http://schemas.microsoft.com/office/drawing/2014/main" id="{4AC5BE20-2FCF-CD46-A4D8-EFCF77E746C9}"/>
                  </a:ext>
                </a:extLst>
              </p:cNvPr>
              <p:cNvSpPr txBox="1">
                <a:spLocks noRot="1" noChangeAspect="1" noMove="1" noResize="1" noEditPoints="1" noAdjustHandles="1" noChangeArrowheads="1" noChangeShapeType="1" noTextEdit="1"/>
              </p:cNvSpPr>
              <p:nvPr/>
            </p:nvSpPr>
            <p:spPr>
              <a:xfrm>
                <a:off x="7252589" y="2008551"/>
                <a:ext cx="4939411" cy="3502497"/>
              </a:xfrm>
              <a:prstGeom prst="rect">
                <a:avLst/>
              </a:prstGeom>
              <a:blipFill>
                <a:blip r:embed="rId6"/>
                <a:stretch>
                  <a:fillRect l="-1111" t="-696" r="-370" b="-226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5631E21E-2C14-BC5D-3E36-AEBD389D22AB}"/>
                  </a:ext>
                </a:extLst>
              </p:cNvPr>
              <p:cNvSpPr txBox="1"/>
              <p:nvPr/>
            </p:nvSpPr>
            <p:spPr>
              <a:xfrm>
                <a:off x="8628245" y="3461535"/>
                <a:ext cx="2108846" cy="795539"/>
              </a:xfrm>
              <a:prstGeom prst="rect">
                <a:avLst/>
              </a:prstGeom>
            </p:spPr>
            <p:txBody>
              <a:bodyPr wrap="none" lIns="0" tIns="0" rIns="0" bIns="0" rtlCol="0">
                <a:spAutoFit/>
              </a:bodyPr>
              <a:lstStyle/>
              <a:p>
                <a:pPr marL="342883" marR="0" indent="-342883" algn="l" defTabSz="4388900" rtl="0" eaLnBrk="1" fontAlgn="auto" latinLnBrk="0" hangingPunct="1">
                  <a:lnSpc>
                    <a:spcPct val="100000"/>
                  </a:lnSpc>
                  <a:spcBef>
                    <a:spcPct val="20000"/>
                  </a:spcBef>
                  <a:spcAft>
                    <a:spcPts val="0"/>
                  </a:spcAft>
                  <a:buClrTx/>
                  <a:buSzTx/>
                  <a:buFont typeface="Arial" pitchFamily="34" charset="0"/>
                  <a:buNone/>
                  <a:tabLst/>
                </a:pPr>
                <a14:m>
                  <m:oMathPara xmlns:m="http://schemas.openxmlformats.org/officeDocument/2006/math">
                    <m:oMathParaPr>
                      <m:jc m:val="centerGroup"/>
                    </m:oMathParaPr>
                    <m:oMath xmlns:m="http://schemas.openxmlformats.org/officeDocument/2006/math">
                      <m:sSub>
                        <m:sSubPr>
                          <m:ctrlP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rPr>
                          </m:ctrlPr>
                        </m:sSubPr>
                        <m:e>
                          <m: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rPr>
                            <m:t>𝜏</m:t>
                          </m:r>
                        </m:e>
                        <m:sub>
                          <m: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rPr>
                            <m:t>𝑎𝑝𝑝</m:t>
                          </m:r>
                        </m:sub>
                      </m:sSub>
                      <m: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rPr>
                        <m:t>= </m:t>
                      </m:r>
                      <m:f>
                        <m:fPr>
                          <m:ctrlP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rPr>
                          </m:ctrlPr>
                        </m:fPr>
                        <m:num>
                          <m:sSub>
                            <m:sSubPr>
                              <m:ctrlP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rPr>
                              </m:ctrlPr>
                            </m:sSubPr>
                            <m:e>
                              <m: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rPr>
                                <m:t>𝐹</m:t>
                              </m:r>
                            </m:e>
                            <m:sub>
                              <m: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rPr>
                                <m:t>𝑚𝑎𝑥</m:t>
                              </m:r>
                            </m:sub>
                          </m:sSub>
                        </m:num>
                        <m:den>
                          <m:sSub>
                            <m:sSubPr>
                              <m:ctrlP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rPr>
                              </m:ctrlPr>
                            </m:sSubPr>
                            <m:e>
                              <m: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rPr>
                                <m:t>𝑃</m:t>
                              </m:r>
                            </m:e>
                            <m:sub>
                              <m: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rPr>
                                <m:t>𝑓</m:t>
                              </m:r>
                            </m:sub>
                          </m:sSub>
                          <m:sSub>
                            <m:sSubPr>
                              <m:ctrlP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rPr>
                              </m:ctrlPr>
                            </m:sSubPr>
                            <m:e>
                              <m: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rPr>
                                <m:t>𝐿</m:t>
                              </m:r>
                            </m:e>
                            <m:sub>
                              <m: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rPr>
                                <m:t>𝑒</m:t>
                              </m:r>
                            </m:sub>
                          </m:sSub>
                        </m:den>
                      </m:f>
                    </m:oMath>
                  </m:oMathPara>
                </a14:m>
                <a:endParaRPr kumimoji="0" lang="en-US" sz="2400" b="0" i="0" u="none" strike="noStrike" kern="1200" cap="none" spc="0" normalizeH="0" baseline="0" noProof="0" dirty="0">
                  <a:ln>
                    <a:noFill/>
                  </a:ln>
                  <a:solidFill>
                    <a:srgbClr val="000000"/>
                  </a:solidFill>
                  <a:effectLst/>
                  <a:uLnTx/>
                  <a:uFillTx/>
                </a:endParaRPr>
              </a:p>
            </p:txBody>
          </p:sp>
        </mc:Choice>
        <mc:Fallback xmlns="">
          <p:sp>
            <p:nvSpPr>
              <p:cNvPr id="12" name="TextBox 11">
                <a:extLst>
                  <a:ext uri="{FF2B5EF4-FFF2-40B4-BE49-F238E27FC236}">
                    <a16:creationId xmlns:a16="http://schemas.microsoft.com/office/drawing/2014/main" id="{5631E21E-2C14-BC5D-3E36-AEBD389D22AB}"/>
                  </a:ext>
                </a:extLst>
              </p:cNvPr>
              <p:cNvSpPr txBox="1">
                <a:spLocks noRot="1" noChangeAspect="1" noMove="1" noResize="1" noEditPoints="1" noAdjustHandles="1" noChangeArrowheads="1" noChangeShapeType="1" noTextEdit="1"/>
              </p:cNvSpPr>
              <p:nvPr/>
            </p:nvSpPr>
            <p:spPr>
              <a:xfrm>
                <a:off x="8628245" y="3461535"/>
                <a:ext cx="2108846" cy="795539"/>
              </a:xfrm>
              <a:prstGeom prst="rect">
                <a:avLst/>
              </a:prstGeom>
              <a:blipFill>
                <a:blip r:embed="rId7"/>
                <a:stretch>
                  <a:fillRect/>
                </a:stretch>
              </a:blipFill>
            </p:spPr>
            <p:txBody>
              <a:bodyPr/>
              <a:lstStyle/>
              <a:p>
                <a:r>
                  <a:rPr lang="en-US">
                    <a:noFill/>
                  </a:rPr>
                  <a:t> </a:t>
                </a:r>
              </a:p>
            </p:txBody>
          </p:sp>
        </mc:Fallback>
      </mc:AlternateContent>
      <p:sp>
        <p:nvSpPr>
          <p:cNvPr id="19" name="Title 1">
            <a:extLst>
              <a:ext uri="{FF2B5EF4-FFF2-40B4-BE49-F238E27FC236}">
                <a16:creationId xmlns:a16="http://schemas.microsoft.com/office/drawing/2014/main" id="{D520E3E7-A742-C0E8-B9AB-6ADA1B70CE46}"/>
              </a:ext>
            </a:extLst>
          </p:cNvPr>
          <p:cNvSpPr>
            <a:spLocks noGrp="1"/>
          </p:cNvSpPr>
          <p:nvPr>
            <p:ph type="title"/>
          </p:nvPr>
        </p:nvSpPr>
        <p:spPr>
          <a:xfrm>
            <a:off x="573618" y="457200"/>
            <a:ext cx="10972800" cy="548640"/>
          </a:xfrm>
        </p:spPr>
        <p:txBody>
          <a:bodyPr/>
          <a:lstStyle/>
          <a:p>
            <a:r>
              <a:rPr lang="en-US" dirty="0"/>
              <a:t>1. Characterization of adhesion</a:t>
            </a:r>
            <a:endParaRPr lang="en-US" i="1" dirty="0"/>
          </a:p>
        </p:txBody>
      </p:sp>
    </p:spTree>
    <p:extLst>
      <p:ext uri="{BB962C8B-B14F-4D97-AF65-F5344CB8AC3E}">
        <p14:creationId xmlns:p14="http://schemas.microsoft.com/office/powerpoint/2010/main" val="20492307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3" name="Group 82">
            <a:extLst>
              <a:ext uri="{FF2B5EF4-FFF2-40B4-BE49-F238E27FC236}">
                <a16:creationId xmlns:a16="http://schemas.microsoft.com/office/drawing/2014/main" id="{AA11E5CA-4593-1B23-F8F7-D2BBFB571DDE}"/>
              </a:ext>
            </a:extLst>
          </p:cNvPr>
          <p:cNvGrpSpPr/>
          <p:nvPr/>
        </p:nvGrpSpPr>
        <p:grpSpPr>
          <a:xfrm>
            <a:off x="6664127" y="1675192"/>
            <a:ext cx="5296274" cy="4088691"/>
            <a:chOff x="6664127" y="1246638"/>
            <a:chExt cx="5296274" cy="4088691"/>
          </a:xfrm>
        </p:grpSpPr>
        <p:pic>
          <p:nvPicPr>
            <p:cNvPr id="35" name="Picture 34">
              <a:extLst>
                <a:ext uri="{FF2B5EF4-FFF2-40B4-BE49-F238E27FC236}">
                  <a16:creationId xmlns:a16="http://schemas.microsoft.com/office/drawing/2014/main" id="{E5635341-087B-2300-BEC6-896A7DF3E5F9}"/>
                </a:ext>
              </a:extLst>
            </p:cNvPr>
            <p:cNvPicPr>
              <a:picLocks noChangeAspect="1"/>
            </p:cNvPicPr>
            <p:nvPr/>
          </p:nvPicPr>
          <p:blipFill>
            <a:blip r:embed="rId2"/>
            <a:stretch>
              <a:fillRect/>
            </a:stretch>
          </p:blipFill>
          <p:spPr>
            <a:xfrm>
              <a:off x="6664127" y="1866653"/>
              <a:ext cx="5296274" cy="2617640"/>
            </a:xfrm>
            <a:prstGeom prst="rect">
              <a:avLst/>
            </a:prstGeom>
            <a:ln>
              <a:solidFill>
                <a:sysClr val="windowText" lastClr="000000"/>
              </a:solidFill>
            </a:ln>
          </p:spPr>
        </p:pic>
        <p:sp>
          <p:nvSpPr>
            <p:cNvPr id="42" name="Rectangle 41">
              <a:extLst>
                <a:ext uri="{FF2B5EF4-FFF2-40B4-BE49-F238E27FC236}">
                  <a16:creationId xmlns:a16="http://schemas.microsoft.com/office/drawing/2014/main" id="{81153D6D-85B6-2641-4CB2-F114830B9E52}"/>
                </a:ext>
              </a:extLst>
            </p:cNvPr>
            <p:cNvSpPr/>
            <p:nvPr/>
          </p:nvSpPr>
          <p:spPr>
            <a:xfrm>
              <a:off x="6664127" y="3566160"/>
              <a:ext cx="5296274" cy="918133"/>
            </a:xfrm>
            <a:prstGeom prst="rect">
              <a:avLst/>
            </a:prstGeom>
            <a:solidFill>
              <a:schemeClr val="tx1">
                <a:lumMod val="25000"/>
                <a:lumOff val="75000"/>
                <a:alpha val="3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5" name="Group 44">
              <a:extLst>
                <a:ext uri="{FF2B5EF4-FFF2-40B4-BE49-F238E27FC236}">
                  <a16:creationId xmlns:a16="http://schemas.microsoft.com/office/drawing/2014/main" id="{FCD6B982-85A4-D7EA-4072-D53FFAB6DEA0}"/>
                </a:ext>
              </a:extLst>
            </p:cNvPr>
            <p:cNvGrpSpPr/>
            <p:nvPr/>
          </p:nvGrpSpPr>
          <p:grpSpPr>
            <a:xfrm>
              <a:off x="9732311" y="2961060"/>
              <a:ext cx="1729292" cy="462945"/>
              <a:chOff x="16147707" y="13730120"/>
              <a:chExt cx="2488702" cy="666246"/>
            </a:xfrm>
          </p:grpSpPr>
          <p:sp>
            <p:nvSpPr>
              <p:cNvPr id="46" name="Rectangle: Rounded Corners 45">
                <a:extLst>
                  <a:ext uri="{FF2B5EF4-FFF2-40B4-BE49-F238E27FC236}">
                    <a16:creationId xmlns:a16="http://schemas.microsoft.com/office/drawing/2014/main" id="{4409EBE4-8D7D-995A-B83F-C10C767DA1DD}"/>
                  </a:ext>
                </a:extLst>
              </p:cNvPr>
              <p:cNvSpPr/>
              <p:nvPr/>
            </p:nvSpPr>
            <p:spPr>
              <a:xfrm>
                <a:off x="16230755" y="13749176"/>
                <a:ext cx="1721303" cy="442608"/>
              </a:xfrm>
              <a:prstGeom prst="roundRect">
                <a:avLst>
                  <a:gd name="adj" fmla="val 30090"/>
                </a:avLst>
              </a:prstGeom>
              <a:solidFill>
                <a:srgbClr val="FFD966"/>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400"/>
              </a:p>
            </p:txBody>
          </p:sp>
          <p:sp>
            <p:nvSpPr>
              <p:cNvPr id="47" name="Rectangle 46">
                <a:extLst>
                  <a:ext uri="{FF2B5EF4-FFF2-40B4-BE49-F238E27FC236}">
                    <a16:creationId xmlns:a16="http://schemas.microsoft.com/office/drawing/2014/main" id="{0BA8EABC-F2B5-BC50-14B9-36DA0285547F}"/>
                  </a:ext>
                </a:extLst>
              </p:cNvPr>
              <p:cNvSpPr/>
              <p:nvPr/>
            </p:nvSpPr>
            <p:spPr>
              <a:xfrm>
                <a:off x="16147707" y="13730120"/>
                <a:ext cx="2488702" cy="666246"/>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400" i="1" u="none" strike="noStrike" kern="0" cap="none" spc="0" normalizeH="0" baseline="0" noProof="0" dirty="0">
                    <a:ln>
                      <a:noFill/>
                    </a:ln>
                    <a:solidFill>
                      <a:prstClr val="black"/>
                    </a:solidFill>
                    <a:effectLst/>
                    <a:uLnTx/>
                    <a:uFillTx/>
                    <a:latin typeface="+mn-lt"/>
                    <a:cs typeface="Arial" panose="020B0604020202020204" pitchFamily="34" charset="0"/>
                  </a:rPr>
                  <a:t>Copper wire</a:t>
                </a:r>
              </a:p>
            </p:txBody>
          </p:sp>
        </p:grpSp>
        <p:cxnSp>
          <p:nvCxnSpPr>
            <p:cNvPr id="48" name="Straight Arrow Connector 47">
              <a:extLst>
                <a:ext uri="{FF2B5EF4-FFF2-40B4-BE49-F238E27FC236}">
                  <a16:creationId xmlns:a16="http://schemas.microsoft.com/office/drawing/2014/main" id="{70C257E6-5C61-D640-603B-7BBFDA224A9B}"/>
                </a:ext>
              </a:extLst>
            </p:cNvPr>
            <p:cNvCxnSpPr>
              <a:cxnSpLocks/>
            </p:cNvCxnSpPr>
            <p:nvPr/>
          </p:nvCxnSpPr>
          <p:spPr>
            <a:xfrm flipH="1">
              <a:off x="9359345" y="3120243"/>
              <a:ext cx="359194" cy="0"/>
            </a:xfrm>
            <a:prstGeom prst="straightConnector1">
              <a:avLst/>
            </a:prstGeom>
            <a:noFill/>
            <a:ln w="31750" cap="flat" cmpd="sng" algn="ctr">
              <a:solidFill>
                <a:sysClr val="windowText" lastClr="000000"/>
              </a:solidFill>
              <a:prstDash val="solid"/>
              <a:tailEnd type="triangle" w="lg" len="lg"/>
            </a:ln>
            <a:effectLst/>
          </p:spPr>
        </p:cxnSp>
        <p:grpSp>
          <p:nvGrpSpPr>
            <p:cNvPr id="49" name="Group 48">
              <a:extLst>
                <a:ext uri="{FF2B5EF4-FFF2-40B4-BE49-F238E27FC236}">
                  <a16:creationId xmlns:a16="http://schemas.microsoft.com/office/drawing/2014/main" id="{DE5607C7-662B-FEEA-CD5F-6A167281C3BB}"/>
                </a:ext>
              </a:extLst>
            </p:cNvPr>
            <p:cNvGrpSpPr/>
            <p:nvPr/>
          </p:nvGrpSpPr>
          <p:grpSpPr>
            <a:xfrm>
              <a:off x="8672302" y="4872384"/>
              <a:ext cx="1671424" cy="462945"/>
              <a:chOff x="16340239" y="13730120"/>
              <a:chExt cx="2405421" cy="666246"/>
            </a:xfrm>
          </p:grpSpPr>
          <p:sp>
            <p:nvSpPr>
              <p:cNvPr id="50" name="Rectangle: Rounded Corners 49">
                <a:extLst>
                  <a:ext uri="{FF2B5EF4-FFF2-40B4-BE49-F238E27FC236}">
                    <a16:creationId xmlns:a16="http://schemas.microsoft.com/office/drawing/2014/main" id="{481DD526-D6A7-7E43-58A7-6DDA4CD316F4}"/>
                  </a:ext>
                </a:extLst>
              </p:cNvPr>
              <p:cNvSpPr/>
              <p:nvPr/>
            </p:nvSpPr>
            <p:spPr>
              <a:xfrm>
                <a:off x="16365211" y="13749176"/>
                <a:ext cx="1731473" cy="442608"/>
              </a:xfrm>
              <a:prstGeom prst="roundRect">
                <a:avLst>
                  <a:gd name="adj" fmla="val 30090"/>
                </a:avLst>
              </a:prstGeom>
              <a:solidFill>
                <a:srgbClr val="DEEBF7"/>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400" dirty="0"/>
              </a:p>
            </p:txBody>
          </p:sp>
          <p:sp>
            <p:nvSpPr>
              <p:cNvPr id="51" name="Rectangle 50">
                <a:extLst>
                  <a:ext uri="{FF2B5EF4-FFF2-40B4-BE49-F238E27FC236}">
                    <a16:creationId xmlns:a16="http://schemas.microsoft.com/office/drawing/2014/main" id="{D4168C04-74A6-D126-29B3-B5F8B0EBEAF5}"/>
                  </a:ext>
                </a:extLst>
              </p:cNvPr>
              <p:cNvSpPr/>
              <p:nvPr/>
            </p:nvSpPr>
            <p:spPr>
              <a:xfrm>
                <a:off x="16340239" y="13730120"/>
                <a:ext cx="2405421" cy="666246"/>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400" i="1" u="none" strike="noStrike" kern="0" cap="none" spc="0" normalizeH="0" baseline="0" noProof="0" dirty="0">
                    <a:ln>
                      <a:noFill/>
                    </a:ln>
                    <a:solidFill>
                      <a:prstClr val="black"/>
                    </a:solidFill>
                    <a:effectLst/>
                    <a:uLnTx/>
                    <a:uFillTx/>
                    <a:latin typeface="+mn-lt"/>
                    <a:cs typeface="Arial" panose="020B0604020202020204" pitchFamily="34" charset="0"/>
                  </a:rPr>
                  <a:t>Resin block</a:t>
                </a:r>
              </a:p>
            </p:txBody>
          </p:sp>
        </p:grpSp>
        <p:cxnSp>
          <p:nvCxnSpPr>
            <p:cNvPr id="52" name="Straight Arrow Connector 51">
              <a:extLst>
                <a:ext uri="{FF2B5EF4-FFF2-40B4-BE49-F238E27FC236}">
                  <a16:creationId xmlns:a16="http://schemas.microsoft.com/office/drawing/2014/main" id="{747CA184-9007-BF1A-8452-F4C19704503A}"/>
                </a:ext>
              </a:extLst>
            </p:cNvPr>
            <p:cNvCxnSpPr>
              <a:cxnSpLocks/>
              <a:stCxn id="50" idx="0"/>
            </p:cNvCxnSpPr>
            <p:nvPr/>
          </p:nvCxnSpPr>
          <p:spPr>
            <a:xfrm flipV="1">
              <a:off x="9291217" y="4181491"/>
              <a:ext cx="0" cy="704134"/>
            </a:xfrm>
            <a:prstGeom prst="straightConnector1">
              <a:avLst/>
            </a:prstGeom>
            <a:noFill/>
            <a:ln w="31750" cap="flat" cmpd="sng" algn="ctr">
              <a:solidFill>
                <a:sysClr val="windowText" lastClr="000000"/>
              </a:solidFill>
              <a:prstDash val="solid"/>
              <a:tailEnd type="triangle" w="lg" len="lg"/>
            </a:ln>
            <a:effectLst/>
          </p:spPr>
        </p:cxnSp>
        <p:cxnSp>
          <p:nvCxnSpPr>
            <p:cNvPr id="53" name="Straight Arrow Connector 52">
              <a:extLst>
                <a:ext uri="{FF2B5EF4-FFF2-40B4-BE49-F238E27FC236}">
                  <a16:creationId xmlns:a16="http://schemas.microsoft.com/office/drawing/2014/main" id="{1DFD2E4D-B494-F993-DA8C-785670126825}"/>
                </a:ext>
              </a:extLst>
            </p:cNvPr>
            <p:cNvCxnSpPr>
              <a:cxnSpLocks/>
              <a:stCxn id="55" idx="2"/>
            </p:cNvCxnSpPr>
            <p:nvPr/>
          </p:nvCxnSpPr>
          <p:spPr>
            <a:xfrm flipH="1">
              <a:off x="9201051" y="1617775"/>
              <a:ext cx="1" cy="507200"/>
            </a:xfrm>
            <a:prstGeom prst="straightConnector1">
              <a:avLst/>
            </a:prstGeom>
            <a:noFill/>
            <a:ln w="31750" cap="flat" cmpd="sng" algn="ctr">
              <a:solidFill>
                <a:schemeClr val="accent1"/>
              </a:solidFill>
              <a:prstDash val="solid"/>
              <a:tailEnd type="triangle" w="lg" len="lg"/>
            </a:ln>
            <a:effectLst/>
          </p:spPr>
        </p:cxnSp>
        <p:grpSp>
          <p:nvGrpSpPr>
            <p:cNvPr id="54" name="Group 53">
              <a:extLst>
                <a:ext uri="{FF2B5EF4-FFF2-40B4-BE49-F238E27FC236}">
                  <a16:creationId xmlns:a16="http://schemas.microsoft.com/office/drawing/2014/main" id="{C51AF59E-C849-36A8-A91B-7EA7F694335A}"/>
                </a:ext>
              </a:extLst>
            </p:cNvPr>
            <p:cNvGrpSpPr/>
            <p:nvPr/>
          </p:nvGrpSpPr>
          <p:grpSpPr>
            <a:xfrm>
              <a:off x="8681318" y="1246638"/>
              <a:ext cx="1015222" cy="371137"/>
              <a:chOff x="16147707" y="13695165"/>
              <a:chExt cx="1461052" cy="534119"/>
            </a:xfrm>
          </p:grpSpPr>
          <p:sp>
            <p:nvSpPr>
              <p:cNvPr id="55" name="Rectangle: Rounded Corners 54">
                <a:extLst>
                  <a:ext uri="{FF2B5EF4-FFF2-40B4-BE49-F238E27FC236}">
                    <a16:creationId xmlns:a16="http://schemas.microsoft.com/office/drawing/2014/main" id="{A336FEA6-2D5B-0DAC-60C3-FE285452F481}"/>
                  </a:ext>
                </a:extLst>
              </p:cNvPr>
              <p:cNvSpPr/>
              <p:nvPr/>
            </p:nvSpPr>
            <p:spPr>
              <a:xfrm>
                <a:off x="16182599" y="13695165"/>
                <a:ext cx="1426160" cy="534119"/>
              </a:xfrm>
              <a:prstGeom prst="roundRect">
                <a:avLst>
                  <a:gd name="adj" fmla="val 30090"/>
                </a:avLst>
              </a:prstGeom>
              <a:solidFill>
                <a:schemeClr val="accent2">
                  <a:lumMod val="40000"/>
                  <a:lumOff val="60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400" dirty="0"/>
              </a:p>
            </p:txBody>
          </p:sp>
          <p:sp>
            <p:nvSpPr>
              <p:cNvPr id="56" name="Rectangle 55">
                <a:extLst>
                  <a:ext uri="{FF2B5EF4-FFF2-40B4-BE49-F238E27FC236}">
                    <a16:creationId xmlns:a16="http://schemas.microsoft.com/office/drawing/2014/main" id="{3DF94A2C-E31D-6E2F-3700-E50F26712133}"/>
                  </a:ext>
                </a:extLst>
              </p:cNvPr>
              <p:cNvSpPr/>
              <p:nvPr/>
            </p:nvSpPr>
            <p:spPr>
              <a:xfrm>
                <a:off x="16147707" y="13730120"/>
                <a:ext cx="1426160" cy="442935"/>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400" i="1" u="none" strike="noStrike" kern="0" cap="none" spc="0" normalizeH="0" baseline="0" noProof="0" dirty="0">
                    <a:ln>
                      <a:noFill/>
                    </a:ln>
                    <a:solidFill>
                      <a:prstClr val="black"/>
                    </a:solidFill>
                    <a:effectLst/>
                    <a:uLnTx/>
                    <a:uFillTx/>
                    <a:latin typeface="+mn-lt"/>
                    <a:cs typeface="Arial" panose="020B0604020202020204" pitchFamily="34" charset="0"/>
                  </a:rPr>
                  <a:t>Wire grips</a:t>
                </a:r>
              </a:p>
            </p:txBody>
          </p:sp>
        </p:grpSp>
        <p:cxnSp>
          <p:nvCxnSpPr>
            <p:cNvPr id="57" name="Straight Arrow Connector 56">
              <a:extLst>
                <a:ext uri="{FF2B5EF4-FFF2-40B4-BE49-F238E27FC236}">
                  <a16:creationId xmlns:a16="http://schemas.microsoft.com/office/drawing/2014/main" id="{75B31FEF-BE40-62A6-BBAC-071667E6FC8A}"/>
                </a:ext>
              </a:extLst>
            </p:cNvPr>
            <p:cNvCxnSpPr>
              <a:cxnSpLocks/>
              <a:stCxn id="59" idx="0"/>
            </p:cNvCxnSpPr>
            <p:nvPr/>
          </p:nvCxnSpPr>
          <p:spPr>
            <a:xfrm flipV="1">
              <a:off x="10441117" y="3610391"/>
              <a:ext cx="0" cy="831631"/>
            </a:xfrm>
            <a:prstGeom prst="straightConnector1">
              <a:avLst/>
            </a:prstGeom>
            <a:noFill/>
            <a:ln w="31750" cap="flat" cmpd="sng" algn="ctr">
              <a:solidFill>
                <a:sysClr val="windowText" lastClr="000000"/>
              </a:solidFill>
              <a:prstDash val="solid"/>
              <a:tailEnd type="triangle" w="lg" len="lg"/>
            </a:ln>
            <a:effectLst/>
          </p:spPr>
        </p:cxnSp>
        <p:grpSp>
          <p:nvGrpSpPr>
            <p:cNvPr id="58" name="Group 57">
              <a:extLst>
                <a:ext uri="{FF2B5EF4-FFF2-40B4-BE49-F238E27FC236}">
                  <a16:creationId xmlns:a16="http://schemas.microsoft.com/office/drawing/2014/main" id="{ECA332C6-F303-68D9-CB65-3B77784FB7A8}"/>
                </a:ext>
              </a:extLst>
            </p:cNvPr>
            <p:cNvGrpSpPr/>
            <p:nvPr/>
          </p:nvGrpSpPr>
          <p:grpSpPr>
            <a:xfrm>
              <a:off x="9698750" y="4442022"/>
              <a:ext cx="1953530" cy="487233"/>
              <a:chOff x="16147707" y="13695166"/>
              <a:chExt cx="2811412" cy="701198"/>
            </a:xfrm>
          </p:grpSpPr>
          <p:sp>
            <p:nvSpPr>
              <p:cNvPr id="59" name="Rectangle: Rounded Corners 58">
                <a:extLst>
                  <a:ext uri="{FF2B5EF4-FFF2-40B4-BE49-F238E27FC236}">
                    <a16:creationId xmlns:a16="http://schemas.microsoft.com/office/drawing/2014/main" id="{0BCA22A9-9D18-CC1F-BFBD-35C0B47BBF01}"/>
                  </a:ext>
                </a:extLst>
              </p:cNvPr>
              <p:cNvSpPr/>
              <p:nvPr/>
            </p:nvSpPr>
            <p:spPr>
              <a:xfrm>
                <a:off x="16182598" y="13695166"/>
                <a:ext cx="2066965" cy="534120"/>
              </a:xfrm>
              <a:prstGeom prst="roundRect">
                <a:avLst>
                  <a:gd name="adj" fmla="val 30090"/>
                </a:avLst>
              </a:prstGeom>
              <a:solidFill>
                <a:schemeClr val="accent4">
                  <a:lumMod val="40000"/>
                  <a:lumOff val="60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400" dirty="0"/>
              </a:p>
            </p:txBody>
          </p:sp>
          <p:sp>
            <p:nvSpPr>
              <p:cNvPr id="60" name="Rectangle 59">
                <a:extLst>
                  <a:ext uri="{FF2B5EF4-FFF2-40B4-BE49-F238E27FC236}">
                    <a16:creationId xmlns:a16="http://schemas.microsoft.com/office/drawing/2014/main" id="{8D3C034F-54C0-FBB3-EEDF-4D3408515F9E}"/>
                  </a:ext>
                </a:extLst>
              </p:cNvPr>
              <p:cNvSpPr/>
              <p:nvPr/>
            </p:nvSpPr>
            <p:spPr>
              <a:xfrm>
                <a:off x="16147707" y="13730119"/>
                <a:ext cx="2811412" cy="666245"/>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400" i="1" u="none" strike="noStrike" kern="0" cap="none" spc="0" normalizeH="0" baseline="0" noProof="0" dirty="0">
                    <a:ln>
                      <a:noFill/>
                    </a:ln>
                    <a:solidFill>
                      <a:prstClr val="black"/>
                    </a:solidFill>
                    <a:effectLst/>
                    <a:uLnTx/>
                    <a:uFillTx/>
                    <a:latin typeface="+mn-lt"/>
                    <a:cs typeface="Arial" panose="020B0604020202020204" pitchFamily="34" charset="0"/>
                  </a:rPr>
                  <a:t>Pull-out frame</a:t>
                </a:r>
              </a:p>
            </p:txBody>
          </p:sp>
        </p:grpSp>
      </p:grpSp>
      <p:cxnSp>
        <p:nvCxnSpPr>
          <p:cNvPr id="74" name="Straight Arrow Connector 73">
            <a:extLst>
              <a:ext uri="{FF2B5EF4-FFF2-40B4-BE49-F238E27FC236}">
                <a16:creationId xmlns:a16="http://schemas.microsoft.com/office/drawing/2014/main" id="{EE71D5AB-1F11-F6A1-C951-F5C23B05D969}"/>
              </a:ext>
            </a:extLst>
          </p:cNvPr>
          <p:cNvCxnSpPr>
            <a:cxnSpLocks/>
          </p:cNvCxnSpPr>
          <p:nvPr/>
        </p:nvCxnSpPr>
        <p:spPr>
          <a:xfrm flipH="1">
            <a:off x="6096000" y="4957078"/>
            <a:ext cx="5864401" cy="1476557"/>
          </a:xfrm>
          <a:prstGeom prst="straightConnector1">
            <a:avLst/>
          </a:prstGeom>
          <a:noFill/>
          <a:ln w="9525" cap="flat" cmpd="sng" algn="ctr">
            <a:solidFill>
              <a:sysClr val="windowText" lastClr="000000"/>
            </a:solidFill>
            <a:prstDash val="solid"/>
            <a:tailEnd type="none" w="lg" len="lg"/>
          </a:ln>
          <a:effectLst/>
        </p:spPr>
      </p:cxnSp>
      <p:sp>
        <p:nvSpPr>
          <p:cNvPr id="6" name="Slide Number Placeholder 5">
            <a:extLst>
              <a:ext uri="{FF2B5EF4-FFF2-40B4-BE49-F238E27FC236}">
                <a16:creationId xmlns:a16="http://schemas.microsoft.com/office/drawing/2014/main" id="{D88A0FD9-2410-8344-ACBE-3B3C27FDD4EB}"/>
              </a:ext>
            </a:extLst>
          </p:cNvPr>
          <p:cNvSpPr>
            <a:spLocks noGrp="1"/>
          </p:cNvSpPr>
          <p:nvPr>
            <p:ph type="sldNum" sz="quarter" idx="16"/>
          </p:nvPr>
        </p:nvSpPr>
        <p:spPr/>
        <p:txBody>
          <a:bodyPr/>
          <a:lstStyle/>
          <a:p>
            <a:fld id="{0EF2EA88-E9D4-0C4F-A5DF-5FE49FAF8E2F}" type="slidenum">
              <a:rPr lang="en-US" smtClean="0"/>
              <a:pPr/>
              <a:t>11</a:t>
            </a:fld>
            <a:endParaRPr lang="en-US" dirty="0"/>
          </a:p>
        </p:txBody>
      </p:sp>
      <p:sp>
        <p:nvSpPr>
          <p:cNvPr id="16" name="Footer Placeholder 21">
            <a:extLst>
              <a:ext uri="{FF2B5EF4-FFF2-40B4-BE49-F238E27FC236}">
                <a16:creationId xmlns:a16="http://schemas.microsoft.com/office/drawing/2014/main" id="{FE1CC5F8-7EDD-490E-A02F-C3C4F0249C11}"/>
              </a:ext>
            </a:extLst>
          </p:cNvPr>
          <p:cNvSpPr txBox="1">
            <a:spLocks/>
          </p:cNvSpPr>
          <p:nvPr/>
        </p:nvSpPr>
        <p:spPr>
          <a:xfrm>
            <a:off x="9312264" y="6356350"/>
            <a:ext cx="1977788"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sz="1000" dirty="0">
                <a:solidFill>
                  <a:prstClr val="black">
                    <a:tint val="75000"/>
                  </a:prstClr>
                </a:solidFill>
              </a:rPr>
              <a:t>J. L. Rudeiros Fernandez et al.</a:t>
            </a:r>
            <a:endParaRPr lang="en-US" sz="1000" dirty="0">
              <a:solidFill>
                <a:prstClr val="black">
                  <a:tint val="75000"/>
                </a:prstClr>
              </a:solidFill>
            </a:endParaRPr>
          </a:p>
        </p:txBody>
      </p:sp>
      <p:sp>
        <p:nvSpPr>
          <p:cNvPr id="33" name="TextBox 32">
            <a:extLst>
              <a:ext uri="{FF2B5EF4-FFF2-40B4-BE49-F238E27FC236}">
                <a16:creationId xmlns:a16="http://schemas.microsoft.com/office/drawing/2014/main" id="{E89BD9BB-1DED-2DA7-36BA-E06C250728AA}"/>
              </a:ext>
            </a:extLst>
          </p:cNvPr>
          <p:cNvSpPr txBox="1"/>
          <p:nvPr/>
        </p:nvSpPr>
        <p:spPr>
          <a:xfrm>
            <a:off x="718788" y="1074079"/>
            <a:ext cx="10927112" cy="369332"/>
          </a:xfrm>
          <a:prstGeom prst="rect">
            <a:avLst/>
          </a:prstGeom>
          <a:noFill/>
        </p:spPr>
        <p:txBody>
          <a:bodyPr wrap="square">
            <a:spAutoFit/>
          </a:bodyPr>
          <a:lstStyle/>
          <a:p>
            <a:r>
              <a:rPr lang="en-US" dirty="0">
                <a:latin typeface="Arial" panose="020B0604020202020204"/>
              </a:rPr>
              <a:t>Characterization of the apparent interfacial shear strength @ 77 K</a:t>
            </a:r>
            <a:endParaRPr lang="en-US" dirty="0"/>
          </a:p>
        </p:txBody>
      </p:sp>
      <p:sp>
        <p:nvSpPr>
          <p:cNvPr id="9" name="Footer Placeholder 4">
            <a:extLst>
              <a:ext uri="{FF2B5EF4-FFF2-40B4-BE49-F238E27FC236}">
                <a16:creationId xmlns:a16="http://schemas.microsoft.com/office/drawing/2014/main" id="{4822C604-733F-285D-8E1D-D69C795E9A52}"/>
              </a:ext>
            </a:extLst>
          </p:cNvPr>
          <p:cNvSpPr>
            <a:spLocks noGrp="1"/>
          </p:cNvSpPr>
          <p:nvPr>
            <p:ph type="ftr" sz="quarter" idx="15"/>
          </p:nvPr>
        </p:nvSpPr>
        <p:spPr>
          <a:xfrm>
            <a:off x="576072" y="6356350"/>
            <a:ext cx="9106596" cy="365125"/>
          </a:xfrm>
        </p:spPr>
        <p:txBody>
          <a:bodyPr/>
          <a:lstStyle/>
          <a:p>
            <a:r>
              <a:rPr lang="en-US" sz="1000" dirty="0"/>
              <a:t>Impregnation of CCT with alternative resins </a:t>
            </a:r>
            <a:r>
              <a:rPr lang="en-US" dirty="0"/>
              <a:t>| BERKELEY LAB</a:t>
            </a:r>
          </a:p>
        </p:txBody>
      </p:sp>
      <p:sp>
        <p:nvSpPr>
          <p:cNvPr id="19" name="Title 1">
            <a:extLst>
              <a:ext uri="{FF2B5EF4-FFF2-40B4-BE49-F238E27FC236}">
                <a16:creationId xmlns:a16="http://schemas.microsoft.com/office/drawing/2014/main" id="{D520E3E7-A742-C0E8-B9AB-6ADA1B70CE46}"/>
              </a:ext>
            </a:extLst>
          </p:cNvPr>
          <p:cNvSpPr>
            <a:spLocks noGrp="1"/>
          </p:cNvSpPr>
          <p:nvPr>
            <p:ph type="title"/>
          </p:nvPr>
        </p:nvSpPr>
        <p:spPr>
          <a:xfrm>
            <a:off x="573618" y="457200"/>
            <a:ext cx="10972800" cy="548640"/>
          </a:xfrm>
        </p:spPr>
        <p:txBody>
          <a:bodyPr/>
          <a:lstStyle/>
          <a:p>
            <a:r>
              <a:rPr lang="en-US" dirty="0"/>
              <a:t>1. Characterization of adhesion</a:t>
            </a:r>
            <a:endParaRPr lang="en-US" i="1" dirty="0"/>
          </a:p>
        </p:txBody>
      </p:sp>
      <p:pic>
        <p:nvPicPr>
          <p:cNvPr id="4" name="Picture 3" descr="A picture containing graphical user interface&#10;&#10;Description automatically generated">
            <a:extLst>
              <a:ext uri="{FF2B5EF4-FFF2-40B4-BE49-F238E27FC236}">
                <a16:creationId xmlns:a16="http://schemas.microsoft.com/office/drawing/2014/main" id="{A4230160-BFB1-5D94-D9C9-BC237783EE2C}"/>
              </a:ext>
            </a:extLst>
          </p:cNvPr>
          <p:cNvPicPr>
            <a:picLocks noChangeAspect="1"/>
          </p:cNvPicPr>
          <p:nvPr/>
        </p:nvPicPr>
        <p:blipFill>
          <a:blip r:embed="rId3"/>
          <a:stretch>
            <a:fillRect/>
          </a:stretch>
        </p:blipFill>
        <p:spPr>
          <a:xfrm>
            <a:off x="-211021" y="1458885"/>
            <a:ext cx="2889409" cy="5003903"/>
          </a:xfrm>
          <a:prstGeom prst="rect">
            <a:avLst/>
          </a:prstGeom>
        </p:spPr>
      </p:pic>
      <p:cxnSp>
        <p:nvCxnSpPr>
          <p:cNvPr id="15" name="Straight Arrow Connector 14">
            <a:extLst>
              <a:ext uri="{FF2B5EF4-FFF2-40B4-BE49-F238E27FC236}">
                <a16:creationId xmlns:a16="http://schemas.microsoft.com/office/drawing/2014/main" id="{7D3D4401-558F-B39B-3C93-339C4984F66B}"/>
              </a:ext>
            </a:extLst>
          </p:cNvPr>
          <p:cNvCxnSpPr>
            <a:cxnSpLocks/>
          </p:cNvCxnSpPr>
          <p:nvPr/>
        </p:nvCxnSpPr>
        <p:spPr>
          <a:xfrm flipH="1">
            <a:off x="1418548" y="2017870"/>
            <a:ext cx="911615" cy="0"/>
          </a:xfrm>
          <a:prstGeom prst="straightConnector1">
            <a:avLst/>
          </a:prstGeom>
          <a:noFill/>
          <a:ln w="31750" cap="flat" cmpd="sng" algn="ctr">
            <a:solidFill>
              <a:sysClr val="windowText" lastClr="000000"/>
            </a:solidFill>
            <a:prstDash val="solid"/>
            <a:tailEnd type="triangle" w="lg" len="lg"/>
          </a:ln>
          <a:effectLst/>
        </p:spPr>
      </p:cxnSp>
      <p:cxnSp>
        <p:nvCxnSpPr>
          <p:cNvPr id="21" name="Straight Arrow Connector 20">
            <a:extLst>
              <a:ext uri="{FF2B5EF4-FFF2-40B4-BE49-F238E27FC236}">
                <a16:creationId xmlns:a16="http://schemas.microsoft.com/office/drawing/2014/main" id="{BECB5401-7E43-C760-8FF3-922C3AC6E57F}"/>
              </a:ext>
            </a:extLst>
          </p:cNvPr>
          <p:cNvCxnSpPr>
            <a:cxnSpLocks/>
          </p:cNvCxnSpPr>
          <p:nvPr/>
        </p:nvCxnSpPr>
        <p:spPr>
          <a:xfrm flipH="1">
            <a:off x="1418548" y="2696727"/>
            <a:ext cx="907703" cy="0"/>
          </a:xfrm>
          <a:prstGeom prst="straightConnector1">
            <a:avLst/>
          </a:prstGeom>
          <a:noFill/>
          <a:ln w="31750" cap="flat" cmpd="sng" algn="ctr">
            <a:solidFill>
              <a:sysClr val="windowText" lastClr="000000"/>
            </a:solidFill>
            <a:prstDash val="solid"/>
            <a:tailEnd type="triangle" w="lg" len="lg"/>
          </a:ln>
          <a:effectLst/>
        </p:spPr>
      </p:cxnSp>
      <p:grpSp>
        <p:nvGrpSpPr>
          <p:cNvPr id="22" name="Group 21">
            <a:extLst>
              <a:ext uri="{FF2B5EF4-FFF2-40B4-BE49-F238E27FC236}">
                <a16:creationId xmlns:a16="http://schemas.microsoft.com/office/drawing/2014/main" id="{D230A3D8-7878-CCB6-C448-14EDBAF7DDCC}"/>
              </a:ext>
            </a:extLst>
          </p:cNvPr>
          <p:cNvGrpSpPr/>
          <p:nvPr/>
        </p:nvGrpSpPr>
        <p:grpSpPr>
          <a:xfrm>
            <a:off x="2330163" y="2568981"/>
            <a:ext cx="901209" cy="323925"/>
            <a:chOff x="16147707" y="13695165"/>
            <a:chExt cx="1950849" cy="701201"/>
          </a:xfrm>
        </p:grpSpPr>
        <p:sp>
          <p:nvSpPr>
            <p:cNvPr id="23" name="Rectangle: Rounded Corners 22">
              <a:extLst>
                <a:ext uri="{FF2B5EF4-FFF2-40B4-BE49-F238E27FC236}">
                  <a16:creationId xmlns:a16="http://schemas.microsoft.com/office/drawing/2014/main" id="{360E0C42-0B21-4150-9CF5-A48AA6DA2C83}"/>
                </a:ext>
              </a:extLst>
            </p:cNvPr>
            <p:cNvSpPr/>
            <p:nvPr/>
          </p:nvSpPr>
          <p:spPr>
            <a:xfrm>
              <a:off x="16182600" y="13695165"/>
              <a:ext cx="1868818" cy="659152"/>
            </a:xfrm>
            <a:prstGeom prst="roundRect">
              <a:avLst>
                <a:gd name="adj" fmla="val 30090"/>
              </a:avLst>
            </a:prstGeom>
            <a:solidFill>
              <a:schemeClr val="accent3">
                <a:lumMod val="40000"/>
                <a:lumOff val="60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400"/>
            </a:p>
          </p:txBody>
        </p:sp>
        <p:sp>
          <p:nvSpPr>
            <p:cNvPr id="24" name="Rectangle 23">
              <a:extLst>
                <a:ext uri="{FF2B5EF4-FFF2-40B4-BE49-F238E27FC236}">
                  <a16:creationId xmlns:a16="http://schemas.microsoft.com/office/drawing/2014/main" id="{17961ACC-7D3B-25B6-018E-2FB399900D69}"/>
                </a:ext>
              </a:extLst>
            </p:cNvPr>
            <p:cNvSpPr/>
            <p:nvPr/>
          </p:nvSpPr>
          <p:spPr>
            <a:xfrm>
              <a:off x="16147707" y="13730121"/>
              <a:ext cx="1950849" cy="666245"/>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400" i="1" u="none" strike="noStrike" kern="0" cap="none" spc="0" normalizeH="0" baseline="0" noProof="0" dirty="0">
                  <a:ln>
                    <a:noFill/>
                  </a:ln>
                  <a:solidFill>
                    <a:prstClr val="black"/>
                  </a:solidFill>
                  <a:effectLst/>
                  <a:uLnTx/>
                  <a:uFillTx/>
                  <a:latin typeface="+mn-lt"/>
                  <a:cs typeface="Arial" panose="020B0604020202020204" pitchFamily="34" charset="0"/>
                </a:rPr>
                <a:t>Load cell</a:t>
              </a:r>
            </a:p>
          </p:txBody>
        </p:sp>
      </p:grpSp>
      <p:cxnSp>
        <p:nvCxnSpPr>
          <p:cNvPr id="27" name="Straight Arrow Connector 26">
            <a:extLst>
              <a:ext uri="{FF2B5EF4-FFF2-40B4-BE49-F238E27FC236}">
                <a16:creationId xmlns:a16="http://schemas.microsoft.com/office/drawing/2014/main" id="{90DD3E2C-FF58-E125-FA74-4A4E7808F5BA}"/>
              </a:ext>
            </a:extLst>
          </p:cNvPr>
          <p:cNvCxnSpPr>
            <a:cxnSpLocks/>
          </p:cNvCxnSpPr>
          <p:nvPr/>
        </p:nvCxnSpPr>
        <p:spPr>
          <a:xfrm flipH="1">
            <a:off x="1418548" y="4006832"/>
            <a:ext cx="907703" cy="0"/>
          </a:xfrm>
          <a:prstGeom prst="straightConnector1">
            <a:avLst/>
          </a:prstGeom>
          <a:noFill/>
          <a:ln w="31750" cap="flat" cmpd="sng" algn="ctr">
            <a:solidFill>
              <a:sysClr val="windowText" lastClr="000000"/>
            </a:solidFill>
            <a:prstDash val="solid"/>
            <a:tailEnd type="triangle" w="lg" len="lg"/>
          </a:ln>
          <a:effectLst/>
        </p:spPr>
      </p:cxnSp>
      <p:grpSp>
        <p:nvGrpSpPr>
          <p:cNvPr id="28" name="Group 27">
            <a:extLst>
              <a:ext uri="{FF2B5EF4-FFF2-40B4-BE49-F238E27FC236}">
                <a16:creationId xmlns:a16="http://schemas.microsoft.com/office/drawing/2014/main" id="{1F9F08BA-F246-BE2B-F3A8-3054C66C87D8}"/>
              </a:ext>
            </a:extLst>
          </p:cNvPr>
          <p:cNvGrpSpPr/>
          <p:nvPr/>
        </p:nvGrpSpPr>
        <p:grpSpPr>
          <a:xfrm>
            <a:off x="2330169" y="3879086"/>
            <a:ext cx="879434" cy="323925"/>
            <a:chOff x="16147707" y="13695165"/>
            <a:chExt cx="1903711" cy="701201"/>
          </a:xfrm>
        </p:grpSpPr>
        <p:sp>
          <p:nvSpPr>
            <p:cNvPr id="29" name="Rectangle: Rounded Corners 28">
              <a:extLst>
                <a:ext uri="{FF2B5EF4-FFF2-40B4-BE49-F238E27FC236}">
                  <a16:creationId xmlns:a16="http://schemas.microsoft.com/office/drawing/2014/main" id="{9F51B27F-E38E-C269-88BE-C04B1E92E16F}"/>
                </a:ext>
              </a:extLst>
            </p:cNvPr>
            <p:cNvSpPr/>
            <p:nvPr/>
          </p:nvSpPr>
          <p:spPr>
            <a:xfrm>
              <a:off x="16182600" y="13695165"/>
              <a:ext cx="1868818" cy="659152"/>
            </a:xfrm>
            <a:prstGeom prst="roundRect">
              <a:avLst>
                <a:gd name="adj" fmla="val 30090"/>
              </a:avLst>
            </a:prstGeom>
            <a:solidFill>
              <a:schemeClr val="accent3">
                <a:lumMod val="40000"/>
                <a:lumOff val="60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400"/>
            </a:p>
          </p:txBody>
        </p:sp>
        <p:sp>
          <p:nvSpPr>
            <p:cNvPr id="30" name="Rectangle 29">
              <a:extLst>
                <a:ext uri="{FF2B5EF4-FFF2-40B4-BE49-F238E27FC236}">
                  <a16:creationId xmlns:a16="http://schemas.microsoft.com/office/drawing/2014/main" id="{F5474963-FF66-49FE-4C1F-C7E70C0DBDC7}"/>
                </a:ext>
              </a:extLst>
            </p:cNvPr>
            <p:cNvSpPr/>
            <p:nvPr/>
          </p:nvSpPr>
          <p:spPr>
            <a:xfrm>
              <a:off x="16147707" y="13730121"/>
              <a:ext cx="1520564" cy="666245"/>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400" i="1" u="none" strike="noStrike" kern="0" cap="none" spc="0" normalizeH="0" baseline="0" noProof="0" dirty="0">
                  <a:ln>
                    <a:noFill/>
                  </a:ln>
                  <a:solidFill>
                    <a:prstClr val="black"/>
                  </a:solidFill>
                  <a:effectLst/>
                  <a:uLnTx/>
                  <a:uFillTx/>
                  <a:latin typeface="+mn-lt"/>
                  <a:cs typeface="Arial" panose="020B0604020202020204" pitchFamily="34" charset="0"/>
                </a:rPr>
                <a:t>Dewar</a:t>
              </a:r>
            </a:p>
          </p:txBody>
        </p:sp>
      </p:grpSp>
      <p:pic>
        <p:nvPicPr>
          <p:cNvPr id="32" name="Picture 31" descr="A picture containing device, gauge&#10;&#10;Description automatically generated">
            <a:extLst>
              <a:ext uri="{FF2B5EF4-FFF2-40B4-BE49-F238E27FC236}">
                <a16:creationId xmlns:a16="http://schemas.microsoft.com/office/drawing/2014/main" id="{9C9992BA-6B0E-CD2A-6E52-6023F6AA9EFF}"/>
              </a:ext>
            </a:extLst>
          </p:cNvPr>
          <p:cNvPicPr>
            <a:picLocks noChangeAspect="1"/>
          </p:cNvPicPr>
          <p:nvPr/>
        </p:nvPicPr>
        <p:blipFill>
          <a:blip r:embed="rId4"/>
          <a:stretch>
            <a:fillRect/>
          </a:stretch>
        </p:blipFill>
        <p:spPr>
          <a:xfrm>
            <a:off x="3784383" y="1513899"/>
            <a:ext cx="2339499" cy="4920183"/>
          </a:xfrm>
          <a:prstGeom prst="rect">
            <a:avLst/>
          </a:prstGeom>
          <a:ln>
            <a:solidFill>
              <a:srgbClr val="000000"/>
            </a:solidFill>
          </a:ln>
        </p:spPr>
      </p:pic>
      <p:cxnSp>
        <p:nvCxnSpPr>
          <p:cNvPr id="37" name="Straight Arrow Connector 36">
            <a:extLst>
              <a:ext uri="{FF2B5EF4-FFF2-40B4-BE49-F238E27FC236}">
                <a16:creationId xmlns:a16="http://schemas.microsoft.com/office/drawing/2014/main" id="{23B54FBE-A506-E68D-8369-E4A1A07F06F9}"/>
              </a:ext>
            </a:extLst>
          </p:cNvPr>
          <p:cNvCxnSpPr>
            <a:cxnSpLocks/>
          </p:cNvCxnSpPr>
          <p:nvPr/>
        </p:nvCxnSpPr>
        <p:spPr>
          <a:xfrm flipH="1">
            <a:off x="5810012" y="5525036"/>
            <a:ext cx="448548" cy="0"/>
          </a:xfrm>
          <a:prstGeom prst="straightConnector1">
            <a:avLst/>
          </a:prstGeom>
          <a:noFill/>
          <a:ln w="31750" cap="flat" cmpd="sng" algn="ctr">
            <a:solidFill>
              <a:sysClr val="windowText" lastClr="000000"/>
            </a:solidFill>
            <a:prstDash val="solid"/>
            <a:tailEnd type="triangle" w="lg" len="lg"/>
          </a:ln>
          <a:effectLst/>
        </p:spPr>
      </p:cxnSp>
      <p:grpSp>
        <p:nvGrpSpPr>
          <p:cNvPr id="38" name="Group 37">
            <a:extLst>
              <a:ext uri="{FF2B5EF4-FFF2-40B4-BE49-F238E27FC236}">
                <a16:creationId xmlns:a16="http://schemas.microsoft.com/office/drawing/2014/main" id="{05B9B27D-95A7-CADC-7214-FFD1F547BEEB}"/>
              </a:ext>
            </a:extLst>
          </p:cNvPr>
          <p:cNvGrpSpPr/>
          <p:nvPr/>
        </p:nvGrpSpPr>
        <p:grpSpPr>
          <a:xfrm>
            <a:off x="6269731" y="5363073"/>
            <a:ext cx="920445" cy="323925"/>
            <a:chOff x="16147707" y="13695165"/>
            <a:chExt cx="1992489" cy="701202"/>
          </a:xfrm>
        </p:grpSpPr>
        <p:sp>
          <p:nvSpPr>
            <p:cNvPr id="39" name="Rectangle: Rounded Corners 38">
              <a:extLst>
                <a:ext uri="{FF2B5EF4-FFF2-40B4-BE49-F238E27FC236}">
                  <a16:creationId xmlns:a16="http://schemas.microsoft.com/office/drawing/2014/main" id="{8C39AE73-7B62-B955-F8AB-59126D9884D5}"/>
                </a:ext>
              </a:extLst>
            </p:cNvPr>
            <p:cNvSpPr/>
            <p:nvPr/>
          </p:nvSpPr>
          <p:spPr>
            <a:xfrm>
              <a:off x="16182598" y="13695165"/>
              <a:ext cx="1957598" cy="701201"/>
            </a:xfrm>
            <a:prstGeom prst="roundRect">
              <a:avLst>
                <a:gd name="adj" fmla="val 30090"/>
              </a:avLst>
            </a:prstGeom>
            <a:solidFill>
              <a:schemeClr val="accent4">
                <a:lumMod val="40000"/>
                <a:lumOff val="60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400"/>
            </a:p>
          </p:txBody>
        </p:sp>
        <p:sp>
          <p:nvSpPr>
            <p:cNvPr id="40" name="Rectangle 39">
              <a:extLst>
                <a:ext uri="{FF2B5EF4-FFF2-40B4-BE49-F238E27FC236}">
                  <a16:creationId xmlns:a16="http://schemas.microsoft.com/office/drawing/2014/main" id="{68E0A111-E656-25EE-8AB0-A1911DED0FBF}"/>
                </a:ext>
              </a:extLst>
            </p:cNvPr>
            <p:cNvSpPr/>
            <p:nvPr/>
          </p:nvSpPr>
          <p:spPr>
            <a:xfrm>
              <a:off x="16147707" y="13730121"/>
              <a:ext cx="1992489" cy="666246"/>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1400" i="1" kern="0" dirty="0">
                  <a:solidFill>
                    <a:prstClr val="black"/>
                  </a:solidFill>
                  <a:cs typeface="Arial" panose="020B0604020202020204" pitchFamily="34" charset="0"/>
                </a:rPr>
                <a:t>G10 bars</a:t>
              </a:r>
              <a:endParaRPr kumimoji="0" lang="en-GB" sz="1400" i="1" u="none" strike="noStrike" kern="0" cap="none" spc="0" normalizeH="0" baseline="0" noProof="0" dirty="0">
                <a:ln>
                  <a:noFill/>
                </a:ln>
                <a:solidFill>
                  <a:prstClr val="black"/>
                </a:solidFill>
                <a:effectLst/>
                <a:uLnTx/>
                <a:uFillTx/>
                <a:latin typeface="+mn-lt"/>
                <a:cs typeface="Arial" panose="020B0604020202020204" pitchFamily="34" charset="0"/>
              </a:endParaRPr>
            </a:p>
          </p:txBody>
        </p:sp>
      </p:grpSp>
      <p:sp>
        <p:nvSpPr>
          <p:cNvPr id="44" name="TextBox 43">
            <a:extLst>
              <a:ext uri="{FF2B5EF4-FFF2-40B4-BE49-F238E27FC236}">
                <a16:creationId xmlns:a16="http://schemas.microsoft.com/office/drawing/2014/main" id="{982E07A4-F50D-4048-9669-39798BBC70FA}"/>
              </a:ext>
            </a:extLst>
          </p:cNvPr>
          <p:cNvSpPr txBox="1"/>
          <p:nvPr/>
        </p:nvSpPr>
        <p:spPr>
          <a:xfrm>
            <a:off x="7621312" y="3717379"/>
            <a:ext cx="6304280" cy="369332"/>
          </a:xfrm>
          <a:prstGeom prst="rect">
            <a:avLst/>
          </a:prstGeom>
          <a:noFill/>
        </p:spPr>
        <p:txBody>
          <a:bodyPr wrap="square">
            <a:spAutoFit/>
          </a:bodyPr>
          <a:lstStyle/>
          <a:p>
            <a:r>
              <a:rPr lang="en-US" dirty="0">
                <a:latin typeface="Arial" panose="020B0604020202020204"/>
              </a:rPr>
              <a:t>Liquid Nitrogen</a:t>
            </a:r>
            <a:endParaRPr lang="en-US" dirty="0"/>
          </a:p>
        </p:txBody>
      </p:sp>
      <p:cxnSp>
        <p:nvCxnSpPr>
          <p:cNvPr id="71" name="Straight Arrow Connector 70">
            <a:extLst>
              <a:ext uri="{FF2B5EF4-FFF2-40B4-BE49-F238E27FC236}">
                <a16:creationId xmlns:a16="http://schemas.microsoft.com/office/drawing/2014/main" id="{B07B7128-31C4-1DB7-1D1D-7A255D9F578E}"/>
              </a:ext>
            </a:extLst>
          </p:cNvPr>
          <p:cNvCxnSpPr>
            <a:cxnSpLocks/>
          </p:cNvCxnSpPr>
          <p:nvPr/>
        </p:nvCxnSpPr>
        <p:spPr>
          <a:xfrm flipH="1">
            <a:off x="1280160" y="1513899"/>
            <a:ext cx="2504223" cy="906461"/>
          </a:xfrm>
          <a:prstGeom prst="straightConnector1">
            <a:avLst/>
          </a:prstGeom>
          <a:noFill/>
          <a:ln w="9525" cap="flat" cmpd="sng" algn="ctr">
            <a:solidFill>
              <a:sysClr val="windowText" lastClr="000000"/>
            </a:solidFill>
            <a:prstDash val="solid"/>
            <a:tailEnd type="none" w="lg" len="lg"/>
          </a:ln>
          <a:effectLst/>
        </p:spPr>
      </p:cxnSp>
      <p:cxnSp>
        <p:nvCxnSpPr>
          <p:cNvPr id="77" name="Straight Arrow Connector 76">
            <a:extLst>
              <a:ext uri="{FF2B5EF4-FFF2-40B4-BE49-F238E27FC236}">
                <a16:creationId xmlns:a16="http://schemas.microsoft.com/office/drawing/2014/main" id="{1A7BE142-FA82-55B8-57F9-755D784FB93D}"/>
              </a:ext>
            </a:extLst>
          </p:cNvPr>
          <p:cNvCxnSpPr>
            <a:cxnSpLocks/>
          </p:cNvCxnSpPr>
          <p:nvPr/>
        </p:nvCxnSpPr>
        <p:spPr>
          <a:xfrm flipH="1">
            <a:off x="3784383" y="2295207"/>
            <a:ext cx="2859366" cy="3175266"/>
          </a:xfrm>
          <a:prstGeom prst="straightConnector1">
            <a:avLst/>
          </a:prstGeom>
          <a:noFill/>
          <a:ln w="9525" cap="flat" cmpd="sng" algn="ctr">
            <a:solidFill>
              <a:sysClr val="windowText" lastClr="000000"/>
            </a:solidFill>
            <a:prstDash val="solid"/>
            <a:tailEnd type="none" w="lg" len="lg"/>
          </a:ln>
          <a:effectLst/>
        </p:spPr>
      </p:cxnSp>
      <p:grpSp>
        <p:nvGrpSpPr>
          <p:cNvPr id="17" name="Group 16">
            <a:extLst>
              <a:ext uri="{FF2B5EF4-FFF2-40B4-BE49-F238E27FC236}">
                <a16:creationId xmlns:a16="http://schemas.microsoft.com/office/drawing/2014/main" id="{AA5911AF-4869-79DB-4759-E52849E955B6}"/>
              </a:ext>
            </a:extLst>
          </p:cNvPr>
          <p:cNvGrpSpPr/>
          <p:nvPr/>
        </p:nvGrpSpPr>
        <p:grpSpPr>
          <a:xfrm>
            <a:off x="2330163" y="1866653"/>
            <a:ext cx="1308371" cy="553707"/>
            <a:chOff x="16147707" y="13695165"/>
            <a:chExt cx="2832233" cy="1198611"/>
          </a:xfrm>
        </p:grpSpPr>
        <p:sp>
          <p:nvSpPr>
            <p:cNvPr id="18" name="Rectangle: Rounded Corners 17">
              <a:extLst>
                <a:ext uri="{FF2B5EF4-FFF2-40B4-BE49-F238E27FC236}">
                  <a16:creationId xmlns:a16="http://schemas.microsoft.com/office/drawing/2014/main" id="{F792DF71-EF96-6198-AFC4-DCE8764A0AF9}"/>
                </a:ext>
              </a:extLst>
            </p:cNvPr>
            <p:cNvSpPr/>
            <p:nvPr/>
          </p:nvSpPr>
          <p:spPr>
            <a:xfrm>
              <a:off x="16182598" y="13695165"/>
              <a:ext cx="2641583" cy="1198611"/>
            </a:xfrm>
            <a:prstGeom prst="roundRect">
              <a:avLst>
                <a:gd name="adj" fmla="val 30090"/>
              </a:avLst>
            </a:prstGeom>
            <a:solidFill>
              <a:schemeClr val="accent4">
                <a:lumMod val="40000"/>
                <a:lumOff val="60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400"/>
            </a:p>
          </p:txBody>
        </p:sp>
        <p:sp>
          <p:nvSpPr>
            <p:cNvPr id="20" name="Rectangle 19">
              <a:extLst>
                <a:ext uri="{FF2B5EF4-FFF2-40B4-BE49-F238E27FC236}">
                  <a16:creationId xmlns:a16="http://schemas.microsoft.com/office/drawing/2014/main" id="{8112EA80-7CFD-C59C-F8BD-D0936F72C15F}"/>
                </a:ext>
              </a:extLst>
            </p:cNvPr>
            <p:cNvSpPr/>
            <p:nvPr/>
          </p:nvSpPr>
          <p:spPr>
            <a:xfrm>
              <a:off x="16147707" y="13730121"/>
              <a:ext cx="2832233" cy="1132615"/>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400" i="1" u="none" strike="noStrike" kern="0" cap="none" spc="0" normalizeH="0" baseline="0" noProof="0" dirty="0">
                  <a:ln>
                    <a:noFill/>
                  </a:ln>
                  <a:solidFill>
                    <a:prstClr val="black"/>
                  </a:solidFill>
                  <a:effectLst/>
                  <a:uLnTx/>
                  <a:uFillTx/>
                  <a:latin typeface="+mn-lt"/>
                  <a:cs typeface="Arial" panose="020B0604020202020204" pitchFamily="34" charset="0"/>
                </a:rPr>
                <a:t>Tensile tester </a:t>
              </a:r>
              <a:br>
                <a:rPr kumimoji="0" lang="en-GB" sz="1400" i="1" u="none" strike="noStrike" kern="0" cap="none" spc="0" normalizeH="0" baseline="0" noProof="0" dirty="0">
                  <a:ln>
                    <a:noFill/>
                  </a:ln>
                  <a:solidFill>
                    <a:prstClr val="black"/>
                  </a:solidFill>
                  <a:effectLst/>
                  <a:uLnTx/>
                  <a:uFillTx/>
                  <a:latin typeface="+mn-lt"/>
                  <a:cs typeface="Arial" panose="020B0604020202020204" pitchFamily="34" charset="0"/>
                </a:rPr>
              </a:br>
              <a:r>
                <a:rPr kumimoji="0" lang="en-GB" sz="1400" i="1" u="none" strike="noStrike" kern="0" cap="none" spc="0" normalizeH="0" baseline="0" noProof="0" dirty="0">
                  <a:ln>
                    <a:noFill/>
                  </a:ln>
                  <a:solidFill>
                    <a:prstClr val="black"/>
                  </a:solidFill>
                  <a:effectLst/>
                  <a:uLnTx/>
                  <a:uFillTx/>
                  <a:latin typeface="+mn-lt"/>
                  <a:cs typeface="Arial" panose="020B0604020202020204" pitchFamily="34" charset="0"/>
                </a:rPr>
                <a:t>adapter</a:t>
              </a:r>
            </a:p>
          </p:txBody>
        </p:sp>
      </p:grpSp>
    </p:spTree>
    <p:extLst>
      <p:ext uri="{BB962C8B-B14F-4D97-AF65-F5344CB8AC3E}">
        <p14:creationId xmlns:p14="http://schemas.microsoft.com/office/powerpoint/2010/main" val="27765411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C64D6D74-F104-4542-BBBD-823877E6D286}"/>
              </a:ext>
            </a:extLst>
          </p:cNvPr>
          <p:cNvSpPr>
            <a:spLocks noGrp="1"/>
          </p:cNvSpPr>
          <p:nvPr>
            <p:ph idx="1"/>
          </p:nvPr>
        </p:nvSpPr>
        <p:spPr>
          <a:xfrm>
            <a:off x="216681" y="2273800"/>
            <a:ext cx="2628000" cy="1828800"/>
          </a:xfrm>
        </p:spPr>
        <p:txBody>
          <a:bodyPr/>
          <a:lstStyle/>
          <a:p>
            <a:r>
              <a:rPr lang="en-US" sz="3200" dirty="0">
                <a:solidFill>
                  <a:schemeClr val="accent6"/>
                </a:solidFill>
              </a:rPr>
              <a:t>01</a:t>
            </a:r>
          </a:p>
          <a:p>
            <a:r>
              <a:rPr lang="en-US" sz="2000" dirty="0"/>
              <a:t>Characterization of adhesion</a:t>
            </a:r>
            <a:endParaRPr lang="en-US" sz="2000" i="1" dirty="0"/>
          </a:p>
        </p:txBody>
      </p:sp>
      <p:sp>
        <p:nvSpPr>
          <p:cNvPr id="9" name="Content Placeholder 8">
            <a:extLst>
              <a:ext uri="{FF2B5EF4-FFF2-40B4-BE49-F238E27FC236}">
                <a16:creationId xmlns:a16="http://schemas.microsoft.com/office/drawing/2014/main" id="{2CBEE79C-84E8-0E4B-B254-1F9614D151DF}"/>
              </a:ext>
            </a:extLst>
          </p:cNvPr>
          <p:cNvSpPr>
            <a:spLocks noGrp="1"/>
          </p:cNvSpPr>
          <p:nvPr>
            <p:ph idx="11"/>
          </p:nvPr>
        </p:nvSpPr>
        <p:spPr>
          <a:xfrm>
            <a:off x="3229604" y="2273800"/>
            <a:ext cx="2628000" cy="1828800"/>
          </a:xfrm>
        </p:spPr>
        <p:txBody>
          <a:bodyPr/>
          <a:lstStyle/>
          <a:p>
            <a:r>
              <a:rPr lang="en-US" sz="3200" dirty="0">
                <a:solidFill>
                  <a:schemeClr val="accent6"/>
                </a:solidFill>
              </a:rPr>
              <a:t>02</a:t>
            </a:r>
          </a:p>
          <a:p>
            <a:r>
              <a:rPr lang="en-US" sz="2000" dirty="0"/>
              <a:t>Development of the </a:t>
            </a:r>
            <a:r>
              <a:rPr lang="en-US" sz="2000" dirty="0" err="1"/>
              <a:t>Stycast</a:t>
            </a:r>
            <a:r>
              <a:rPr lang="en-US" sz="2000" dirty="0"/>
              <a:t> VPI for CCT</a:t>
            </a:r>
          </a:p>
        </p:txBody>
      </p:sp>
      <p:sp>
        <p:nvSpPr>
          <p:cNvPr id="10" name="Content Placeholder 9">
            <a:extLst>
              <a:ext uri="{FF2B5EF4-FFF2-40B4-BE49-F238E27FC236}">
                <a16:creationId xmlns:a16="http://schemas.microsoft.com/office/drawing/2014/main" id="{85A9E089-8A73-1E4B-A85C-4C44820F6851}"/>
              </a:ext>
            </a:extLst>
          </p:cNvPr>
          <p:cNvSpPr>
            <a:spLocks noGrp="1"/>
          </p:cNvSpPr>
          <p:nvPr>
            <p:ph idx="12"/>
          </p:nvPr>
        </p:nvSpPr>
        <p:spPr>
          <a:xfrm>
            <a:off x="6242527" y="2273800"/>
            <a:ext cx="2628000" cy="1828800"/>
          </a:xfrm>
        </p:spPr>
        <p:txBody>
          <a:bodyPr/>
          <a:lstStyle/>
          <a:p>
            <a:r>
              <a:rPr lang="en-US" sz="3200" dirty="0">
                <a:solidFill>
                  <a:schemeClr val="accent6"/>
                </a:solidFill>
              </a:rPr>
              <a:t>03</a:t>
            </a:r>
          </a:p>
          <a:p>
            <a:r>
              <a:rPr lang="en-US" sz="2000" dirty="0"/>
              <a:t>Conclusions and next steps</a:t>
            </a:r>
          </a:p>
        </p:txBody>
      </p:sp>
      <p:sp>
        <p:nvSpPr>
          <p:cNvPr id="7" name="Title 6">
            <a:extLst>
              <a:ext uri="{FF2B5EF4-FFF2-40B4-BE49-F238E27FC236}">
                <a16:creationId xmlns:a16="http://schemas.microsoft.com/office/drawing/2014/main" id="{5FF10101-1B42-7D47-8A74-6B7E853595D3}"/>
              </a:ext>
            </a:extLst>
          </p:cNvPr>
          <p:cNvSpPr>
            <a:spLocks noGrp="1"/>
          </p:cNvSpPr>
          <p:nvPr>
            <p:ph type="title"/>
          </p:nvPr>
        </p:nvSpPr>
        <p:spPr/>
        <p:txBody>
          <a:bodyPr/>
          <a:lstStyle/>
          <a:p>
            <a:r>
              <a:rPr lang="en-US" dirty="0"/>
              <a:t>Table of contents</a:t>
            </a:r>
          </a:p>
        </p:txBody>
      </p:sp>
      <p:sp>
        <p:nvSpPr>
          <p:cNvPr id="5" name="Footer Placeholder 4">
            <a:extLst>
              <a:ext uri="{FF2B5EF4-FFF2-40B4-BE49-F238E27FC236}">
                <a16:creationId xmlns:a16="http://schemas.microsoft.com/office/drawing/2014/main" id="{CA472AA6-E8B4-9F47-B3A6-38674957AFE8}"/>
              </a:ext>
            </a:extLst>
          </p:cNvPr>
          <p:cNvSpPr>
            <a:spLocks noGrp="1"/>
          </p:cNvSpPr>
          <p:nvPr>
            <p:ph type="ftr" sz="quarter" idx="20"/>
          </p:nvPr>
        </p:nvSpPr>
        <p:spPr/>
        <p:txBody>
          <a:bodyPr/>
          <a:lstStyle/>
          <a:p>
            <a:r>
              <a:rPr lang="en-US" dirty="0"/>
              <a:t>Impregnation of CCT with alternative Resins</a:t>
            </a:r>
            <a:r>
              <a:rPr lang="en-US" i="1" dirty="0">
                <a:solidFill>
                  <a:srgbClr val="FFFFFF"/>
                </a:solidFill>
              </a:rPr>
              <a:t> </a:t>
            </a:r>
            <a:r>
              <a:rPr lang="en-US" dirty="0"/>
              <a:t>| BERKELEY LAB</a:t>
            </a:r>
          </a:p>
        </p:txBody>
      </p:sp>
      <p:sp>
        <p:nvSpPr>
          <p:cNvPr id="6" name="Slide Number Placeholder 5">
            <a:extLst>
              <a:ext uri="{FF2B5EF4-FFF2-40B4-BE49-F238E27FC236}">
                <a16:creationId xmlns:a16="http://schemas.microsoft.com/office/drawing/2014/main" id="{AD5F41E7-8DF8-3F4E-ACF4-93E5E9E9E5EB}"/>
              </a:ext>
            </a:extLst>
          </p:cNvPr>
          <p:cNvSpPr>
            <a:spLocks noGrp="1"/>
          </p:cNvSpPr>
          <p:nvPr>
            <p:ph type="sldNum" sz="quarter" idx="21"/>
          </p:nvPr>
        </p:nvSpPr>
        <p:spPr/>
        <p:txBody>
          <a:bodyPr/>
          <a:lstStyle/>
          <a:p>
            <a:fld id="{0EF2EA88-E9D4-0C4F-A5DF-5FE49FAF8E2F}" type="slidenum">
              <a:rPr lang="en-US" smtClean="0"/>
              <a:pPr/>
              <a:t>12</a:t>
            </a:fld>
            <a:endParaRPr lang="en-US" dirty="0"/>
          </a:p>
        </p:txBody>
      </p:sp>
      <p:sp>
        <p:nvSpPr>
          <p:cNvPr id="24" name="Rectangle 23">
            <a:extLst>
              <a:ext uri="{FF2B5EF4-FFF2-40B4-BE49-F238E27FC236}">
                <a16:creationId xmlns:a16="http://schemas.microsoft.com/office/drawing/2014/main" id="{8B8C7C17-B593-476C-9648-FC605FBE732E}"/>
              </a:ext>
            </a:extLst>
          </p:cNvPr>
          <p:cNvSpPr/>
          <p:nvPr/>
        </p:nvSpPr>
        <p:spPr>
          <a:xfrm>
            <a:off x="3229604" y="2273800"/>
            <a:ext cx="2628000" cy="1828800"/>
          </a:xfrm>
          <a:prstGeom prst="rect">
            <a:avLst/>
          </a:prstGeom>
          <a:noFill/>
          <a:ln w="22225">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Footer Placeholder 21">
            <a:extLst>
              <a:ext uri="{FF2B5EF4-FFF2-40B4-BE49-F238E27FC236}">
                <a16:creationId xmlns:a16="http://schemas.microsoft.com/office/drawing/2014/main" id="{23294F37-3E63-4991-9295-50ED4B61FD80}"/>
              </a:ext>
            </a:extLst>
          </p:cNvPr>
          <p:cNvSpPr txBox="1">
            <a:spLocks/>
          </p:cNvSpPr>
          <p:nvPr/>
        </p:nvSpPr>
        <p:spPr>
          <a:xfrm>
            <a:off x="9312264" y="6356350"/>
            <a:ext cx="1977788"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sz="1000" dirty="0">
                <a:solidFill>
                  <a:prstClr val="black">
                    <a:tint val="75000"/>
                  </a:prstClr>
                </a:solidFill>
              </a:rPr>
              <a:t>J. L. Rudeiros Fernandez et al.</a:t>
            </a:r>
            <a:endParaRPr lang="en-US" sz="1000" dirty="0">
              <a:solidFill>
                <a:prstClr val="black">
                  <a:tint val="75000"/>
                </a:prstClr>
              </a:solidFill>
            </a:endParaRPr>
          </a:p>
        </p:txBody>
      </p:sp>
    </p:spTree>
    <p:extLst>
      <p:ext uri="{BB962C8B-B14F-4D97-AF65-F5344CB8AC3E}">
        <p14:creationId xmlns:p14="http://schemas.microsoft.com/office/powerpoint/2010/main" val="19101042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B39753-9B82-2444-A832-A2F5EA35B560}"/>
              </a:ext>
            </a:extLst>
          </p:cNvPr>
          <p:cNvSpPr>
            <a:spLocks noGrp="1"/>
          </p:cNvSpPr>
          <p:nvPr>
            <p:ph type="title"/>
          </p:nvPr>
        </p:nvSpPr>
        <p:spPr/>
        <p:txBody>
          <a:bodyPr/>
          <a:lstStyle/>
          <a:p>
            <a:r>
              <a:rPr lang="en-US" dirty="0"/>
              <a:t>2. Development of the </a:t>
            </a:r>
            <a:r>
              <a:rPr lang="en-US" dirty="0" err="1"/>
              <a:t>Stycast</a:t>
            </a:r>
            <a:r>
              <a:rPr lang="en-US" dirty="0"/>
              <a:t> VPI for CCT</a:t>
            </a:r>
            <a:br>
              <a:rPr lang="en-US" dirty="0"/>
            </a:br>
            <a:endParaRPr lang="en-US" i="1" dirty="0"/>
          </a:p>
        </p:txBody>
      </p:sp>
      <p:sp>
        <p:nvSpPr>
          <p:cNvPr id="6" name="Slide Number Placeholder 5">
            <a:extLst>
              <a:ext uri="{FF2B5EF4-FFF2-40B4-BE49-F238E27FC236}">
                <a16:creationId xmlns:a16="http://schemas.microsoft.com/office/drawing/2014/main" id="{D88A0FD9-2410-8344-ACBE-3B3C27FDD4EB}"/>
              </a:ext>
            </a:extLst>
          </p:cNvPr>
          <p:cNvSpPr>
            <a:spLocks noGrp="1"/>
          </p:cNvSpPr>
          <p:nvPr>
            <p:ph type="sldNum" sz="quarter" idx="16"/>
          </p:nvPr>
        </p:nvSpPr>
        <p:spPr/>
        <p:txBody>
          <a:bodyPr/>
          <a:lstStyle/>
          <a:p>
            <a:fld id="{0EF2EA88-E9D4-0C4F-A5DF-5FE49FAF8E2F}" type="slidenum">
              <a:rPr lang="en-US" smtClean="0"/>
              <a:pPr/>
              <a:t>13</a:t>
            </a:fld>
            <a:endParaRPr lang="en-US" dirty="0"/>
          </a:p>
        </p:txBody>
      </p:sp>
      <p:sp>
        <p:nvSpPr>
          <p:cNvPr id="16" name="Footer Placeholder 21">
            <a:extLst>
              <a:ext uri="{FF2B5EF4-FFF2-40B4-BE49-F238E27FC236}">
                <a16:creationId xmlns:a16="http://schemas.microsoft.com/office/drawing/2014/main" id="{FE1CC5F8-7EDD-490E-A02F-C3C4F0249C11}"/>
              </a:ext>
            </a:extLst>
          </p:cNvPr>
          <p:cNvSpPr txBox="1">
            <a:spLocks/>
          </p:cNvSpPr>
          <p:nvPr/>
        </p:nvSpPr>
        <p:spPr>
          <a:xfrm>
            <a:off x="9312264" y="6356350"/>
            <a:ext cx="1977788"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sz="1000" dirty="0">
                <a:solidFill>
                  <a:prstClr val="black">
                    <a:tint val="75000"/>
                  </a:prstClr>
                </a:solidFill>
              </a:rPr>
              <a:t>J. L. Rudeiros Fernandez et al.</a:t>
            </a:r>
            <a:endParaRPr lang="en-US" sz="1000" dirty="0">
              <a:solidFill>
                <a:prstClr val="black">
                  <a:tint val="75000"/>
                </a:prstClr>
              </a:solidFill>
            </a:endParaRPr>
          </a:p>
        </p:txBody>
      </p:sp>
      <p:sp>
        <p:nvSpPr>
          <p:cNvPr id="3" name="Footer Placeholder 4">
            <a:extLst>
              <a:ext uri="{FF2B5EF4-FFF2-40B4-BE49-F238E27FC236}">
                <a16:creationId xmlns:a16="http://schemas.microsoft.com/office/drawing/2014/main" id="{8C80D355-2E55-7D50-0053-E85E33AB15FA}"/>
              </a:ext>
            </a:extLst>
          </p:cNvPr>
          <p:cNvSpPr>
            <a:spLocks noGrp="1"/>
          </p:cNvSpPr>
          <p:nvPr>
            <p:ph type="ftr" sz="quarter" idx="15"/>
          </p:nvPr>
        </p:nvSpPr>
        <p:spPr>
          <a:xfrm>
            <a:off x="576072" y="6356350"/>
            <a:ext cx="9106596" cy="365125"/>
          </a:xfrm>
        </p:spPr>
        <p:txBody>
          <a:bodyPr/>
          <a:lstStyle/>
          <a:p>
            <a:r>
              <a:rPr lang="en-US" sz="1000" dirty="0"/>
              <a:t>Impregnation of CCT with alternative resins </a:t>
            </a:r>
            <a:r>
              <a:rPr lang="en-US" dirty="0"/>
              <a:t>| BERKELEY LAB</a:t>
            </a:r>
          </a:p>
        </p:txBody>
      </p:sp>
      <p:pic>
        <p:nvPicPr>
          <p:cNvPr id="7" name="Picture 6">
            <a:extLst>
              <a:ext uri="{FF2B5EF4-FFF2-40B4-BE49-F238E27FC236}">
                <a16:creationId xmlns:a16="http://schemas.microsoft.com/office/drawing/2014/main" id="{DAF2EC59-B332-3E0C-DF30-19914CADD2D9}"/>
              </a:ext>
            </a:extLst>
          </p:cNvPr>
          <p:cNvPicPr>
            <a:picLocks noChangeAspect="1"/>
          </p:cNvPicPr>
          <p:nvPr/>
        </p:nvPicPr>
        <p:blipFill>
          <a:blip r:embed="rId2"/>
          <a:stretch>
            <a:fillRect/>
          </a:stretch>
        </p:blipFill>
        <p:spPr>
          <a:xfrm>
            <a:off x="5544398" y="1127951"/>
            <a:ext cx="6566322" cy="5272849"/>
          </a:xfrm>
          <a:prstGeom prst="rect">
            <a:avLst/>
          </a:prstGeom>
        </p:spPr>
      </p:pic>
      <p:pic>
        <p:nvPicPr>
          <p:cNvPr id="10" name="Picture 9">
            <a:extLst>
              <a:ext uri="{FF2B5EF4-FFF2-40B4-BE49-F238E27FC236}">
                <a16:creationId xmlns:a16="http://schemas.microsoft.com/office/drawing/2014/main" id="{F447E67D-BF92-AF1C-871A-69A20DD12656}"/>
              </a:ext>
            </a:extLst>
          </p:cNvPr>
          <p:cNvPicPr>
            <a:picLocks noChangeAspect="1"/>
          </p:cNvPicPr>
          <p:nvPr/>
        </p:nvPicPr>
        <p:blipFill>
          <a:blip r:embed="rId3"/>
          <a:stretch>
            <a:fillRect/>
          </a:stretch>
        </p:blipFill>
        <p:spPr>
          <a:xfrm>
            <a:off x="0" y="2255520"/>
            <a:ext cx="5356941" cy="3279544"/>
          </a:xfrm>
          <a:prstGeom prst="rect">
            <a:avLst/>
          </a:prstGeom>
        </p:spPr>
      </p:pic>
      <p:sp>
        <p:nvSpPr>
          <p:cNvPr id="13" name="Text Placeholder 12">
            <a:extLst>
              <a:ext uri="{FF2B5EF4-FFF2-40B4-BE49-F238E27FC236}">
                <a16:creationId xmlns:a16="http://schemas.microsoft.com/office/drawing/2014/main" id="{D6BC1131-2DC5-2586-4BE1-446F5753B19C}"/>
              </a:ext>
            </a:extLst>
          </p:cNvPr>
          <p:cNvSpPr txBox="1">
            <a:spLocks/>
          </p:cNvSpPr>
          <p:nvPr/>
        </p:nvSpPr>
        <p:spPr>
          <a:xfrm>
            <a:off x="-335015" y="5657175"/>
            <a:ext cx="6026970" cy="553990"/>
          </a:xfrm>
          <a:prstGeom prst="rect">
            <a:avLst/>
          </a:prstGeom>
          <a:noFill/>
        </p:spPr>
        <p:txBody>
          <a:bodyPr wrap="square" lIns="91436" tIns="91436" rIns="91436" bIns="91436" anchor="ctr" anchorCtr="0">
            <a:spAutoFit/>
          </a:bodyPr>
          <a:lstStyle>
            <a:lvl1pPr marL="1644650" indent="-1644650" algn="ctr" defTabSz="4387850" rtl="0" eaLnBrk="0" fontAlgn="base" hangingPunct="0">
              <a:spcBef>
                <a:spcPct val="20000"/>
              </a:spcBef>
              <a:spcAft>
                <a:spcPct val="0"/>
              </a:spcAft>
              <a:buFont typeface="Arial" panose="020B0604020202020204" pitchFamily="34" charset="0"/>
              <a:buNone/>
              <a:defRPr sz="3700" b="1" kern="1200" baseline="0">
                <a:solidFill>
                  <a:schemeClr val="bg1"/>
                </a:solidFill>
                <a:latin typeface="+mn-lt"/>
                <a:ea typeface="ＭＳ Ｐゴシック" charset="-128"/>
                <a:cs typeface="ＭＳ Ｐゴシック" charset="-128"/>
              </a:defRPr>
            </a:lvl1pPr>
            <a:lvl2pPr marL="3565525" indent="-1370013" algn="l" defTabSz="4387850" rtl="0" eaLnBrk="0" fontAlgn="base" hangingPunct="0">
              <a:spcBef>
                <a:spcPct val="20000"/>
              </a:spcBef>
              <a:spcAft>
                <a:spcPct val="0"/>
              </a:spcAft>
              <a:buFont typeface="Arial" panose="020B0604020202020204" pitchFamily="34" charset="0"/>
              <a:buChar char="–"/>
              <a:defRPr sz="13500" kern="1200">
                <a:solidFill>
                  <a:schemeClr val="tx1"/>
                </a:solidFill>
                <a:latin typeface="+mn-lt"/>
                <a:ea typeface="ＭＳ Ｐゴシック" charset="-128"/>
                <a:cs typeface="+mn-cs"/>
              </a:defRPr>
            </a:lvl2pPr>
            <a:lvl3pPr marL="5484813" indent="-1096963" algn="l" defTabSz="4387850" rtl="0" eaLnBrk="0" fontAlgn="base" hangingPunct="0">
              <a:spcBef>
                <a:spcPct val="20000"/>
              </a:spcBef>
              <a:spcAft>
                <a:spcPct val="0"/>
              </a:spcAft>
              <a:buFont typeface="Arial" panose="020B0604020202020204" pitchFamily="34" charset="0"/>
              <a:buChar char="•"/>
              <a:defRPr sz="11600" kern="1200">
                <a:solidFill>
                  <a:schemeClr val="tx1"/>
                </a:solidFill>
                <a:latin typeface="+mn-lt"/>
                <a:ea typeface="ＭＳ Ｐゴシック" charset="-128"/>
                <a:cs typeface="+mn-cs"/>
              </a:defRPr>
            </a:lvl3pPr>
            <a:lvl4pPr marL="7680325" indent="-1096963" algn="l" defTabSz="4387850" rtl="0" eaLnBrk="0" fontAlgn="base" hangingPunct="0">
              <a:spcBef>
                <a:spcPct val="20000"/>
              </a:spcBef>
              <a:spcAft>
                <a:spcPct val="0"/>
              </a:spcAft>
              <a:buFont typeface="Arial" panose="020B0604020202020204" pitchFamily="34" charset="0"/>
              <a:buChar char="–"/>
              <a:defRPr sz="9600" kern="1200">
                <a:solidFill>
                  <a:schemeClr val="tx1"/>
                </a:solidFill>
                <a:latin typeface="+mn-lt"/>
                <a:ea typeface="ＭＳ Ｐゴシック" charset="-128"/>
                <a:cs typeface="+mn-cs"/>
              </a:defRPr>
            </a:lvl4pPr>
            <a:lvl5pPr marL="9874250" indent="-1096963" algn="l" defTabSz="4387850" rtl="0" eaLnBrk="0" fontAlgn="base" hangingPunct="0">
              <a:spcBef>
                <a:spcPct val="20000"/>
              </a:spcBef>
              <a:spcAft>
                <a:spcPct val="0"/>
              </a:spcAft>
              <a:buFont typeface="Arial" panose="020B0604020202020204" pitchFamily="34" charset="0"/>
              <a:buChar char="»"/>
              <a:defRPr sz="9600" kern="1200">
                <a:solidFill>
                  <a:schemeClr val="tx1"/>
                </a:solidFill>
                <a:latin typeface="+mn-lt"/>
                <a:ea typeface="ＭＳ Ｐゴシック" charset="-128"/>
                <a:cs typeface="+mn-cs"/>
              </a:defRPr>
            </a:lvl5pPr>
            <a:lvl6pPr marL="120694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6pPr>
            <a:lvl7pPr marL="142639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7pPr>
            <a:lvl8pPr marL="164583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8pPr>
            <a:lvl9pPr marL="1865282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9pPr>
          </a:lstStyle>
          <a:p>
            <a:pPr marL="0" indent="0">
              <a:spcBef>
                <a:spcPts val="0"/>
              </a:spcBef>
            </a:pPr>
            <a:r>
              <a:rPr lang="en-US" sz="2400" b="0" dirty="0">
                <a:solidFill>
                  <a:srgbClr val="000000"/>
                </a:solidFill>
              </a:rPr>
              <a:t>BOX sample, M. Daly, PSI</a:t>
            </a:r>
          </a:p>
        </p:txBody>
      </p:sp>
      <p:sp>
        <p:nvSpPr>
          <p:cNvPr id="14" name="Text Placeholder 12">
            <a:extLst>
              <a:ext uri="{FF2B5EF4-FFF2-40B4-BE49-F238E27FC236}">
                <a16:creationId xmlns:a16="http://schemas.microsoft.com/office/drawing/2014/main" id="{77B0C692-7D7F-55CE-1893-BA168938C88A}"/>
              </a:ext>
            </a:extLst>
          </p:cNvPr>
          <p:cNvSpPr txBox="1">
            <a:spLocks/>
          </p:cNvSpPr>
          <p:nvPr/>
        </p:nvSpPr>
        <p:spPr>
          <a:xfrm>
            <a:off x="-1267180" y="1016191"/>
            <a:ext cx="6026970" cy="553990"/>
          </a:xfrm>
          <a:prstGeom prst="rect">
            <a:avLst/>
          </a:prstGeom>
          <a:noFill/>
        </p:spPr>
        <p:txBody>
          <a:bodyPr wrap="square" lIns="91436" tIns="91436" rIns="91436" bIns="91436" anchor="ctr" anchorCtr="0">
            <a:spAutoFit/>
          </a:bodyPr>
          <a:lstStyle>
            <a:lvl1pPr marL="1644650" indent="-1644650" algn="ctr" defTabSz="4387850" rtl="0" eaLnBrk="0" fontAlgn="base" hangingPunct="0">
              <a:spcBef>
                <a:spcPct val="20000"/>
              </a:spcBef>
              <a:spcAft>
                <a:spcPct val="0"/>
              </a:spcAft>
              <a:buFont typeface="Arial" panose="020B0604020202020204" pitchFamily="34" charset="0"/>
              <a:buNone/>
              <a:defRPr sz="3700" b="1" kern="1200" baseline="0">
                <a:solidFill>
                  <a:schemeClr val="bg1"/>
                </a:solidFill>
                <a:latin typeface="+mn-lt"/>
                <a:ea typeface="ＭＳ Ｐゴシック" charset="-128"/>
                <a:cs typeface="ＭＳ Ｐゴシック" charset="-128"/>
              </a:defRPr>
            </a:lvl1pPr>
            <a:lvl2pPr marL="3565525" indent="-1370013" algn="l" defTabSz="4387850" rtl="0" eaLnBrk="0" fontAlgn="base" hangingPunct="0">
              <a:spcBef>
                <a:spcPct val="20000"/>
              </a:spcBef>
              <a:spcAft>
                <a:spcPct val="0"/>
              </a:spcAft>
              <a:buFont typeface="Arial" panose="020B0604020202020204" pitchFamily="34" charset="0"/>
              <a:buChar char="–"/>
              <a:defRPr sz="13500" kern="1200">
                <a:solidFill>
                  <a:schemeClr val="tx1"/>
                </a:solidFill>
                <a:latin typeface="+mn-lt"/>
                <a:ea typeface="ＭＳ Ｐゴシック" charset="-128"/>
                <a:cs typeface="+mn-cs"/>
              </a:defRPr>
            </a:lvl2pPr>
            <a:lvl3pPr marL="5484813" indent="-1096963" algn="l" defTabSz="4387850" rtl="0" eaLnBrk="0" fontAlgn="base" hangingPunct="0">
              <a:spcBef>
                <a:spcPct val="20000"/>
              </a:spcBef>
              <a:spcAft>
                <a:spcPct val="0"/>
              </a:spcAft>
              <a:buFont typeface="Arial" panose="020B0604020202020204" pitchFamily="34" charset="0"/>
              <a:buChar char="•"/>
              <a:defRPr sz="11600" kern="1200">
                <a:solidFill>
                  <a:schemeClr val="tx1"/>
                </a:solidFill>
                <a:latin typeface="+mn-lt"/>
                <a:ea typeface="ＭＳ Ｐゴシック" charset="-128"/>
                <a:cs typeface="+mn-cs"/>
              </a:defRPr>
            </a:lvl3pPr>
            <a:lvl4pPr marL="7680325" indent="-1096963" algn="l" defTabSz="4387850" rtl="0" eaLnBrk="0" fontAlgn="base" hangingPunct="0">
              <a:spcBef>
                <a:spcPct val="20000"/>
              </a:spcBef>
              <a:spcAft>
                <a:spcPct val="0"/>
              </a:spcAft>
              <a:buFont typeface="Arial" panose="020B0604020202020204" pitchFamily="34" charset="0"/>
              <a:buChar char="–"/>
              <a:defRPr sz="9600" kern="1200">
                <a:solidFill>
                  <a:schemeClr val="tx1"/>
                </a:solidFill>
                <a:latin typeface="+mn-lt"/>
                <a:ea typeface="ＭＳ Ｐゴシック" charset="-128"/>
                <a:cs typeface="+mn-cs"/>
              </a:defRPr>
            </a:lvl4pPr>
            <a:lvl5pPr marL="9874250" indent="-1096963" algn="l" defTabSz="4387850" rtl="0" eaLnBrk="0" fontAlgn="base" hangingPunct="0">
              <a:spcBef>
                <a:spcPct val="20000"/>
              </a:spcBef>
              <a:spcAft>
                <a:spcPct val="0"/>
              </a:spcAft>
              <a:buFont typeface="Arial" panose="020B0604020202020204" pitchFamily="34" charset="0"/>
              <a:buChar char="»"/>
              <a:defRPr sz="9600" kern="1200">
                <a:solidFill>
                  <a:schemeClr val="tx1"/>
                </a:solidFill>
                <a:latin typeface="+mn-lt"/>
                <a:ea typeface="ＭＳ Ｐゴシック" charset="-128"/>
                <a:cs typeface="+mn-cs"/>
              </a:defRPr>
            </a:lvl5pPr>
            <a:lvl6pPr marL="120694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6pPr>
            <a:lvl7pPr marL="142639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7pPr>
            <a:lvl8pPr marL="164583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8pPr>
            <a:lvl9pPr marL="1865282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9pPr>
          </a:lstStyle>
          <a:p>
            <a:pPr marL="0" indent="0">
              <a:spcBef>
                <a:spcPts val="0"/>
              </a:spcBef>
            </a:pPr>
            <a:r>
              <a:rPr lang="en-US" sz="2400" b="0" dirty="0">
                <a:solidFill>
                  <a:srgbClr val="000000"/>
                </a:solidFill>
              </a:rPr>
              <a:t>Main motivation</a:t>
            </a:r>
          </a:p>
        </p:txBody>
      </p:sp>
    </p:spTree>
    <p:extLst>
      <p:ext uri="{BB962C8B-B14F-4D97-AF65-F5344CB8AC3E}">
        <p14:creationId xmlns:p14="http://schemas.microsoft.com/office/powerpoint/2010/main" val="37085524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B39753-9B82-2444-A832-A2F5EA35B560}"/>
              </a:ext>
            </a:extLst>
          </p:cNvPr>
          <p:cNvSpPr>
            <a:spLocks noGrp="1"/>
          </p:cNvSpPr>
          <p:nvPr>
            <p:ph type="title"/>
          </p:nvPr>
        </p:nvSpPr>
        <p:spPr/>
        <p:txBody>
          <a:bodyPr/>
          <a:lstStyle/>
          <a:p>
            <a:r>
              <a:rPr lang="en-US" dirty="0"/>
              <a:t>2. Development of the </a:t>
            </a:r>
            <a:r>
              <a:rPr lang="en-US" dirty="0" err="1"/>
              <a:t>Stycast</a:t>
            </a:r>
            <a:r>
              <a:rPr lang="en-US" dirty="0"/>
              <a:t> VPI for CCT</a:t>
            </a:r>
            <a:br>
              <a:rPr lang="en-US" dirty="0"/>
            </a:br>
            <a:endParaRPr lang="en-US" i="1" dirty="0"/>
          </a:p>
        </p:txBody>
      </p:sp>
      <p:sp>
        <p:nvSpPr>
          <p:cNvPr id="6" name="Slide Number Placeholder 5">
            <a:extLst>
              <a:ext uri="{FF2B5EF4-FFF2-40B4-BE49-F238E27FC236}">
                <a16:creationId xmlns:a16="http://schemas.microsoft.com/office/drawing/2014/main" id="{D88A0FD9-2410-8344-ACBE-3B3C27FDD4EB}"/>
              </a:ext>
            </a:extLst>
          </p:cNvPr>
          <p:cNvSpPr>
            <a:spLocks noGrp="1"/>
          </p:cNvSpPr>
          <p:nvPr>
            <p:ph type="sldNum" sz="quarter" idx="16"/>
          </p:nvPr>
        </p:nvSpPr>
        <p:spPr/>
        <p:txBody>
          <a:bodyPr/>
          <a:lstStyle/>
          <a:p>
            <a:fld id="{0EF2EA88-E9D4-0C4F-A5DF-5FE49FAF8E2F}" type="slidenum">
              <a:rPr lang="en-US" smtClean="0"/>
              <a:pPr/>
              <a:t>14</a:t>
            </a:fld>
            <a:endParaRPr lang="en-US" dirty="0"/>
          </a:p>
        </p:txBody>
      </p:sp>
      <p:sp>
        <p:nvSpPr>
          <p:cNvPr id="16" name="Footer Placeholder 21">
            <a:extLst>
              <a:ext uri="{FF2B5EF4-FFF2-40B4-BE49-F238E27FC236}">
                <a16:creationId xmlns:a16="http://schemas.microsoft.com/office/drawing/2014/main" id="{FE1CC5F8-7EDD-490E-A02F-C3C4F0249C11}"/>
              </a:ext>
            </a:extLst>
          </p:cNvPr>
          <p:cNvSpPr txBox="1">
            <a:spLocks/>
          </p:cNvSpPr>
          <p:nvPr/>
        </p:nvSpPr>
        <p:spPr>
          <a:xfrm>
            <a:off x="9312264" y="6356350"/>
            <a:ext cx="1977788"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sz="1000" dirty="0">
                <a:solidFill>
                  <a:prstClr val="black">
                    <a:tint val="75000"/>
                  </a:prstClr>
                </a:solidFill>
              </a:rPr>
              <a:t>J. L. Rudeiros Fernandez et al.</a:t>
            </a:r>
            <a:endParaRPr lang="en-US" sz="1000" dirty="0">
              <a:solidFill>
                <a:prstClr val="black">
                  <a:tint val="75000"/>
                </a:prstClr>
              </a:solidFill>
            </a:endParaRPr>
          </a:p>
        </p:txBody>
      </p:sp>
      <p:grpSp>
        <p:nvGrpSpPr>
          <p:cNvPr id="9" name="Group 8">
            <a:extLst>
              <a:ext uri="{FF2B5EF4-FFF2-40B4-BE49-F238E27FC236}">
                <a16:creationId xmlns:a16="http://schemas.microsoft.com/office/drawing/2014/main" id="{0683E623-AD5C-C074-4067-31D700BDDF07}"/>
              </a:ext>
            </a:extLst>
          </p:cNvPr>
          <p:cNvGrpSpPr>
            <a:grpSpLocks noChangeAspect="1"/>
          </p:cNvGrpSpPr>
          <p:nvPr/>
        </p:nvGrpSpPr>
        <p:grpSpPr>
          <a:xfrm>
            <a:off x="581333" y="1293819"/>
            <a:ext cx="6107234" cy="5008275"/>
            <a:chOff x="2096585" y="1034288"/>
            <a:chExt cx="2876560" cy="2358941"/>
          </a:xfrm>
        </p:grpSpPr>
        <p:pic>
          <p:nvPicPr>
            <p:cNvPr id="11" name="Graphic 10">
              <a:extLst>
                <a:ext uri="{FF2B5EF4-FFF2-40B4-BE49-F238E27FC236}">
                  <a16:creationId xmlns:a16="http://schemas.microsoft.com/office/drawing/2014/main" id="{8FE75A4C-8DB6-657E-9BD0-5B2D9AFFCFA9}"/>
                </a:ext>
              </a:extLst>
            </p:cNvPr>
            <p:cNvPicPr>
              <a:picLocks noChangeAspect="1"/>
            </p:cNvPicPr>
            <p:nvPr/>
          </p:nvPicPr>
          <p:blipFill rotWithShape="1">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rcRect l="39286" r="31429" b="54121"/>
            <a:stretch/>
          </p:blipFill>
          <p:spPr>
            <a:xfrm>
              <a:off x="2344364" y="1034288"/>
              <a:ext cx="1973178" cy="2358941"/>
            </a:xfrm>
            <a:prstGeom prst="rect">
              <a:avLst/>
            </a:prstGeom>
          </p:spPr>
        </p:pic>
        <p:sp>
          <p:nvSpPr>
            <p:cNvPr id="12" name="TextBox 11">
              <a:extLst>
                <a:ext uri="{FF2B5EF4-FFF2-40B4-BE49-F238E27FC236}">
                  <a16:creationId xmlns:a16="http://schemas.microsoft.com/office/drawing/2014/main" id="{46DBC0B9-B3F3-D698-C51D-396222511790}"/>
                </a:ext>
              </a:extLst>
            </p:cNvPr>
            <p:cNvSpPr txBox="1"/>
            <p:nvPr/>
          </p:nvSpPr>
          <p:spPr>
            <a:xfrm>
              <a:off x="2524259" y="1453213"/>
              <a:ext cx="936326" cy="159462"/>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Top reservoir</a:t>
              </a:r>
            </a:p>
          </p:txBody>
        </p:sp>
        <p:sp>
          <p:nvSpPr>
            <p:cNvPr id="15" name="TextBox 14">
              <a:extLst>
                <a:ext uri="{FF2B5EF4-FFF2-40B4-BE49-F238E27FC236}">
                  <a16:creationId xmlns:a16="http://schemas.microsoft.com/office/drawing/2014/main" id="{F04BB491-B0DF-DDF9-55BD-9068ACFD965F}"/>
                </a:ext>
              </a:extLst>
            </p:cNvPr>
            <p:cNvSpPr txBox="1"/>
            <p:nvPr/>
          </p:nvSpPr>
          <p:spPr>
            <a:xfrm>
              <a:off x="3342152" y="2134028"/>
              <a:ext cx="489722" cy="159462"/>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Coil</a:t>
              </a:r>
            </a:p>
          </p:txBody>
        </p:sp>
        <p:sp>
          <p:nvSpPr>
            <p:cNvPr id="17" name="TextBox 16">
              <a:extLst>
                <a:ext uri="{FF2B5EF4-FFF2-40B4-BE49-F238E27FC236}">
                  <a16:creationId xmlns:a16="http://schemas.microsoft.com/office/drawing/2014/main" id="{9B302A21-260C-D818-BFBA-BC2EA249A16F}"/>
                </a:ext>
              </a:extLst>
            </p:cNvPr>
            <p:cNvSpPr txBox="1"/>
            <p:nvPr/>
          </p:nvSpPr>
          <p:spPr>
            <a:xfrm>
              <a:off x="3192474" y="2324286"/>
              <a:ext cx="872871" cy="159462"/>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Vacuum chamber</a:t>
              </a:r>
            </a:p>
          </p:txBody>
        </p:sp>
        <p:sp>
          <p:nvSpPr>
            <p:cNvPr id="19" name="TextBox 18">
              <a:extLst>
                <a:ext uri="{FF2B5EF4-FFF2-40B4-BE49-F238E27FC236}">
                  <a16:creationId xmlns:a16="http://schemas.microsoft.com/office/drawing/2014/main" id="{F34378CB-6CC0-1E74-05C2-98F8CCFA8A57}"/>
                </a:ext>
              </a:extLst>
            </p:cNvPr>
            <p:cNvSpPr txBox="1"/>
            <p:nvPr/>
          </p:nvSpPr>
          <p:spPr>
            <a:xfrm>
              <a:off x="3805600" y="2986719"/>
              <a:ext cx="1167545" cy="159462"/>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Vacuum pump</a:t>
              </a:r>
            </a:p>
          </p:txBody>
        </p:sp>
        <p:sp>
          <p:nvSpPr>
            <p:cNvPr id="20" name="TextBox 19">
              <a:extLst>
                <a:ext uri="{FF2B5EF4-FFF2-40B4-BE49-F238E27FC236}">
                  <a16:creationId xmlns:a16="http://schemas.microsoft.com/office/drawing/2014/main" id="{C66C6981-A839-4B2E-F806-EA88BA793F82}"/>
                </a:ext>
              </a:extLst>
            </p:cNvPr>
            <p:cNvSpPr txBox="1"/>
            <p:nvPr/>
          </p:nvSpPr>
          <p:spPr>
            <a:xfrm>
              <a:off x="2096585" y="2986718"/>
              <a:ext cx="895443" cy="159462"/>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Resin mixer</a:t>
              </a:r>
            </a:p>
          </p:txBody>
        </p:sp>
        <p:sp>
          <p:nvSpPr>
            <p:cNvPr id="21" name="TextBox 20">
              <a:extLst>
                <a:ext uri="{FF2B5EF4-FFF2-40B4-BE49-F238E27FC236}">
                  <a16:creationId xmlns:a16="http://schemas.microsoft.com/office/drawing/2014/main" id="{F1F96884-1A62-9F3D-959C-9C8D2A6E3C9A}"/>
                </a:ext>
              </a:extLst>
            </p:cNvPr>
            <p:cNvSpPr txBox="1"/>
            <p:nvPr/>
          </p:nvSpPr>
          <p:spPr>
            <a:xfrm>
              <a:off x="2138607" y="2136187"/>
              <a:ext cx="853421" cy="275434"/>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Compressed</a:t>
              </a:r>
              <a:br>
                <a:rPr lang="en-US" sz="1600" dirty="0">
                  <a:latin typeface="Arial" panose="020B0604020202020204" pitchFamily="34" charset="0"/>
                  <a:cs typeface="Arial" panose="020B0604020202020204" pitchFamily="34" charset="0"/>
                </a:rPr>
              </a:br>
              <a:r>
                <a:rPr lang="en-US" sz="1600" dirty="0">
                  <a:latin typeface="Arial" panose="020B0604020202020204" pitchFamily="34" charset="0"/>
                  <a:cs typeface="Arial" panose="020B0604020202020204" pitchFamily="34" charset="0"/>
                </a:rPr>
                <a:t> air</a:t>
              </a:r>
            </a:p>
          </p:txBody>
        </p:sp>
        <p:cxnSp>
          <p:nvCxnSpPr>
            <p:cNvPr id="22" name="Straight Arrow Connector 21">
              <a:extLst>
                <a:ext uri="{FF2B5EF4-FFF2-40B4-BE49-F238E27FC236}">
                  <a16:creationId xmlns:a16="http://schemas.microsoft.com/office/drawing/2014/main" id="{6129FEE3-8E5B-C221-EA0E-8A6D0F644971}"/>
                </a:ext>
              </a:extLst>
            </p:cNvPr>
            <p:cNvCxnSpPr>
              <a:cxnSpLocks/>
            </p:cNvCxnSpPr>
            <p:nvPr/>
          </p:nvCxnSpPr>
          <p:spPr>
            <a:xfrm>
              <a:off x="3297126" y="1535093"/>
              <a:ext cx="289887"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23" name="Content Placeholder 2">
            <a:extLst>
              <a:ext uri="{FF2B5EF4-FFF2-40B4-BE49-F238E27FC236}">
                <a16:creationId xmlns:a16="http://schemas.microsoft.com/office/drawing/2014/main" id="{FB27D089-B13B-9BFE-E57E-C458495BBD97}"/>
              </a:ext>
            </a:extLst>
          </p:cNvPr>
          <p:cNvSpPr txBox="1">
            <a:spLocks/>
          </p:cNvSpPr>
          <p:nvPr/>
        </p:nvSpPr>
        <p:spPr>
          <a:xfrm>
            <a:off x="5822714" y="1653284"/>
            <a:ext cx="5833083" cy="1059912"/>
          </a:xfrm>
          <a:prstGeom prst="rect">
            <a:avLst/>
          </a:prstGeom>
        </p:spPr>
        <p:txBody>
          <a:bodyPr vert="horz" lIns="91440" tIns="45720" rIns="91440" bIns="45720" rtlCol="0">
            <a:normAutofit fontScale="85000" lnSpcReduction="20000"/>
          </a:bodyPr>
          <a:lstStyle>
            <a:lvl1pPr marL="342900" indent="-342900" algn="l" defTabSz="457200" rtl="0" eaLnBrk="1" latinLnBrk="0" hangingPunct="1">
              <a:spcBef>
                <a:spcPct val="20000"/>
              </a:spcBef>
              <a:buFont typeface="Arial"/>
              <a:buChar char="•"/>
              <a:defRPr sz="2400" kern="1200">
                <a:solidFill>
                  <a:schemeClr val="tx2"/>
                </a:solidFill>
                <a:latin typeface="+mj-lt"/>
                <a:ea typeface="+mn-ea"/>
                <a:cs typeface="+mn-cs"/>
              </a:defRPr>
            </a:lvl1pPr>
            <a:lvl2pPr marL="742950" indent="-285750" algn="l" defTabSz="457200" rtl="0" eaLnBrk="1" latinLnBrk="0" hangingPunct="1">
              <a:spcBef>
                <a:spcPct val="20000"/>
              </a:spcBef>
              <a:buFont typeface="Courier New"/>
              <a:buChar char="o"/>
              <a:defRPr sz="2000" kern="1200">
                <a:solidFill>
                  <a:srgbClr val="1F497D"/>
                </a:solidFill>
                <a:latin typeface="+mj-lt"/>
                <a:ea typeface="+mn-ea"/>
                <a:cs typeface="+mn-cs"/>
              </a:defRPr>
            </a:lvl2pPr>
            <a:lvl3pPr marL="1143000" indent="-228600" algn="l" defTabSz="457200" rtl="0" eaLnBrk="1" latinLnBrk="0" hangingPunct="1">
              <a:spcBef>
                <a:spcPct val="20000"/>
              </a:spcBef>
              <a:buFont typeface="Arial"/>
              <a:buChar char="•"/>
              <a:defRPr sz="2000" kern="1200">
                <a:solidFill>
                  <a:srgbClr val="1F497D"/>
                </a:solidFill>
                <a:latin typeface="+mj-lt"/>
                <a:ea typeface="+mn-ea"/>
                <a:cs typeface="+mn-cs"/>
              </a:defRPr>
            </a:lvl3pPr>
            <a:lvl4pPr marL="1600200" indent="-228600" algn="l" defTabSz="457200" rtl="0" eaLnBrk="1" latinLnBrk="0" hangingPunct="1">
              <a:spcBef>
                <a:spcPct val="20000"/>
              </a:spcBef>
              <a:buFont typeface="Arial"/>
              <a:buChar char="–"/>
              <a:defRPr sz="2000" kern="1200">
                <a:solidFill>
                  <a:srgbClr val="1F497D"/>
                </a:solidFill>
                <a:latin typeface="+mj-lt"/>
                <a:ea typeface="+mn-ea"/>
                <a:cs typeface="+mn-cs"/>
              </a:defRPr>
            </a:lvl4pPr>
            <a:lvl5pPr marL="2057400" indent="-228600" algn="l" defTabSz="457200" rtl="0" eaLnBrk="1" latinLnBrk="0" hangingPunct="1">
              <a:spcBef>
                <a:spcPct val="20000"/>
              </a:spcBef>
              <a:buFont typeface="Arial"/>
              <a:buChar char="»"/>
              <a:defRPr sz="2000" kern="1200">
                <a:solidFill>
                  <a:srgbClr val="1F497D"/>
                </a:solidFill>
                <a:latin typeface="+mj-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800" b="1" dirty="0"/>
              <a:t>General sequence of CCT </a:t>
            </a:r>
            <a:br>
              <a:rPr lang="en-US" sz="2000" b="1" dirty="0"/>
            </a:br>
            <a:r>
              <a:rPr lang="en-US" sz="2000" dirty="0"/>
              <a:t>for vacuum pressure impregnation (VPI) using epoxy resins (e.g. Mix61, CTD-101K) or polyolefin-based resin (e.g. CTD-701X*)</a:t>
            </a:r>
          </a:p>
        </p:txBody>
      </p:sp>
      <p:cxnSp>
        <p:nvCxnSpPr>
          <p:cNvPr id="24" name="Straight Connector 23">
            <a:extLst>
              <a:ext uri="{FF2B5EF4-FFF2-40B4-BE49-F238E27FC236}">
                <a16:creationId xmlns:a16="http://schemas.microsoft.com/office/drawing/2014/main" id="{41EC9F6C-964A-CCBF-78D8-B9305F537B65}"/>
              </a:ext>
            </a:extLst>
          </p:cNvPr>
          <p:cNvCxnSpPr>
            <a:cxnSpLocks/>
          </p:cNvCxnSpPr>
          <p:nvPr/>
        </p:nvCxnSpPr>
        <p:spPr>
          <a:xfrm>
            <a:off x="5849232" y="2700563"/>
            <a:ext cx="5387147" cy="0"/>
          </a:xfrm>
          <a:prstGeom prst="line">
            <a:avLst/>
          </a:prstGeom>
          <a:ln w="25400">
            <a:solidFill>
              <a:schemeClr val="bg1">
                <a:lumMod val="65000"/>
              </a:schemeClr>
            </a:solidFill>
            <a:tailEnd type="none" w="lg" len="lg"/>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A9FE2A34-A6B9-7D79-4B02-C0501A29EA5B}"/>
              </a:ext>
            </a:extLst>
          </p:cNvPr>
          <p:cNvSpPr txBox="1"/>
          <p:nvPr/>
        </p:nvSpPr>
        <p:spPr>
          <a:xfrm>
            <a:off x="5733497" y="2859181"/>
            <a:ext cx="6302326" cy="2677656"/>
          </a:xfrm>
          <a:prstGeom prst="rect">
            <a:avLst/>
          </a:prstGeom>
          <a:noFill/>
        </p:spPr>
        <p:txBody>
          <a:bodyPr wrap="square">
            <a:spAutoFit/>
          </a:bodyPr>
          <a:lstStyle/>
          <a:p>
            <a:pPr marL="457200" indent="-457200">
              <a:buFont typeface="+mj-lt"/>
              <a:buAutoNum type="arabicPeriod"/>
            </a:pPr>
            <a:r>
              <a:rPr lang="en-US" sz="2400" dirty="0"/>
              <a:t>Outgassing of the coil under vacuum.</a:t>
            </a:r>
          </a:p>
          <a:p>
            <a:pPr marL="457200" indent="-457200">
              <a:buFont typeface="+mj-lt"/>
              <a:buAutoNum type="arabicPeriod"/>
            </a:pPr>
            <a:r>
              <a:rPr lang="en-US" sz="2400" dirty="0"/>
              <a:t>Resin mixing and degassing.</a:t>
            </a:r>
          </a:p>
          <a:p>
            <a:pPr marL="457200" indent="-457200">
              <a:buFont typeface="+mj-lt"/>
              <a:buAutoNum type="arabicPeriod"/>
            </a:pPr>
            <a:r>
              <a:rPr lang="en-US" sz="2400" dirty="0"/>
              <a:t>Resin transfer to the coil until the reservoir is filled.</a:t>
            </a:r>
          </a:p>
          <a:p>
            <a:pPr marL="457200" indent="-457200">
              <a:buFont typeface="+mj-lt"/>
              <a:buAutoNum type="arabicPeriod"/>
            </a:pPr>
            <a:r>
              <a:rPr lang="en-US" sz="2400" dirty="0"/>
              <a:t>Vacuum open to atmospheric pressure.</a:t>
            </a:r>
          </a:p>
          <a:p>
            <a:pPr marL="457200" indent="-457200">
              <a:buFont typeface="+mj-lt"/>
              <a:buAutoNum type="arabicPeriod"/>
            </a:pPr>
            <a:r>
              <a:rPr lang="en-US" sz="2400" dirty="0"/>
              <a:t>Curing of the coils within a furnace.</a:t>
            </a:r>
          </a:p>
          <a:p>
            <a:pPr marL="457200" indent="-457200">
              <a:buFont typeface="+mj-lt"/>
              <a:buAutoNum type="arabicPeriod"/>
            </a:pPr>
            <a:endParaRPr lang="en-US" sz="2400" dirty="0"/>
          </a:p>
        </p:txBody>
      </p:sp>
      <p:sp>
        <p:nvSpPr>
          <p:cNvPr id="3" name="Footer Placeholder 4">
            <a:extLst>
              <a:ext uri="{FF2B5EF4-FFF2-40B4-BE49-F238E27FC236}">
                <a16:creationId xmlns:a16="http://schemas.microsoft.com/office/drawing/2014/main" id="{8C80D355-2E55-7D50-0053-E85E33AB15FA}"/>
              </a:ext>
            </a:extLst>
          </p:cNvPr>
          <p:cNvSpPr>
            <a:spLocks noGrp="1"/>
          </p:cNvSpPr>
          <p:nvPr>
            <p:ph type="ftr" sz="quarter" idx="15"/>
          </p:nvPr>
        </p:nvSpPr>
        <p:spPr>
          <a:xfrm>
            <a:off x="576072" y="6356350"/>
            <a:ext cx="9106596" cy="365125"/>
          </a:xfrm>
        </p:spPr>
        <p:txBody>
          <a:bodyPr/>
          <a:lstStyle/>
          <a:p>
            <a:r>
              <a:rPr lang="en-US" sz="1000" dirty="0"/>
              <a:t>Impregnation of CCT with alternative resins </a:t>
            </a:r>
            <a:r>
              <a:rPr lang="en-US" dirty="0"/>
              <a:t>| BERKELEY LAB</a:t>
            </a:r>
          </a:p>
        </p:txBody>
      </p:sp>
    </p:spTree>
    <p:extLst>
      <p:ext uri="{BB962C8B-B14F-4D97-AF65-F5344CB8AC3E}">
        <p14:creationId xmlns:p14="http://schemas.microsoft.com/office/powerpoint/2010/main" val="14985628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B39753-9B82-2444-A832-A2F5EA35B560}"/>
              </a:ext>
            </a:extLst>
          </p:cNvPr>
          <p:cNvSpPr>
            <a:spLocks noGrp="1"/>
          </p:cNvSpPr>
          <p:nvPr>
            <p:ph type="title"/>
          </p:nvPr>
        </p:nvSpPr>
        <p:spPr/>
        <p:txBody>
          <a:bodyPr/>
          <a:lstStyle/>
          <a:p>
            <a:r>
              <a:rPr lang="en-US" dirty="0"/>
              <a:t>2. Development of the </a:t>
            </a:r>
            <a:r>
              <a:rPr lang="en-US" dirty="0" err="1"/>
              <a:t>Stycast</a:t>
            </a:r>
            <a:r>
              <a:rPr lang="en-US" dirty="0"/>
              <a:t> VPI for CCT</a:t>
            </a:r>
            <a:br>
              <a:rPr lang="en-US" dirty="0"/>
            </a:br>
            <a:endParaRPr lang="en-US" i="1" dirty="0"/>
          </a:p>
        </p:txBody>
      </p:sp>
      <p:sp>
        <p:nvSpPr>
          <p:cNvPr id="6" name="Slide Number Placeholder 5">
            <a:extLst>
              <a:ext uri="{FF2B5EF4-FFF2-40B4-BE49-F238E27FC236}">
                <a16:creationId xmlns:a16="http://schemas.microsoft.com/office/drawing/2014/main" id="{D88A0FD9-2410-8344-ACBE-3B3C27FDD4EB}"/>
              </a:ext>
            </a:extLst>
          </p:cNvPr>
          <p:cNvSpPr>
            <a:spLocks noGrp="1"/>
          </p:cNvSpPr>
          <p:nvPr>
            <p:ph type="sldNum" sz="quarter" idx="16"/>
          </p:nvPr>
        </p:nvSpPr>
        <p:spPr/>
        <p:txBody>
          <a:bodyPr/>
          <a:lstStyle/>
          <a:p>
            <a:fld id="{0EF2EA88-E9D4-0C4F-A5DF-5FE49FAF8E2F}" type="slidenum">
              <a:rPr lang="en-US" smtClean="0"/>
              <a:pPr/>
              <a:t>15</a:t>
            </a:fld>
            <a:endParaRPr lang="en-US" dirty="0"/>
          </a:p>
        </p:txBody>
      </p:sp>
      <p:sp>
        <p:nvSpPr>
          <p:cNvPr id="16" name="Footer Placeholder 21">
            <a:extLst>
              <a:ext uri="{FF2B5EF4-FFF2-40B4-BE49-F238E27FC236}">
                <a16:creationId xmlns:a16="http://schemas.microsoft.com/office/drawing/2014/main" id="{FE1CC5F8-7EDD-490E-A02F-C3C4F0249C11}"/>
              </a:ext>
            </a:extLst>
          </p:cNvPr>
          <p:cNvSpPr txBox="1">
            <a:spLocks/>
          </p:cNvSpPr>
          <p:nvPr/>
        </p:nvSpPr>
        <p:spPr>
          <a:xfrm>
            <a:off x="9312264" y="6356350"/>
            <a:ext cx="1977788"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sz="1000" dirty="0">
                <a:solidFill>
                  <a:prstClr val="black">
                    <a:tint val="75000"/>
                  </a:prstClr>
                </a:solidFill>
              </a:rPr>
              <a:t>J. L. Rudeiros Fernandez et al.</a:t>
            </a:r>
            <a:endParaRPr lang="en-US" sz="1000" dirty="0">
              <a:solidFill>
                <a:prstClr val="black">
                  <a:tint val="75000"/>
                </a:prstClr>
              </a:solidFill>
            </a:endParaRPr>
          </a:p>
        </p:txBody>
      </p:sp>
      <p:sp>
        <p:nvSpPr>
          <p:cNvPr id="7" name="TextBox 6">
            <a:extLst>
              <a:ext uri="{FF2B5EF4-FFF2-40B4-BE49-F238E27FC236}">
                <a16:creationId xmlns:a16="http://schemas.microsoft.com/office/drawing/2014/main" id="{A701365E-F4EE-9BDE-6F85-0FEB0A67D3F7}"/>
              </a:ext>
            </a:extLst>
          </p:cNvPr>
          <p:cNvSpPr txBox="1"/>
          <p:nvPr/>
        </p:nvSpPr>
        <p:spPr>
          <a:xfrm>
            <a:off x="3959245" y="1267590"/>
            <a:ext cx="8393773" cy="5262979"/>
          </a:xfrm>
          <a:prstGeom prst="rect">
            <a:avLst/>
          </a:prstGeom>
          <a:noFill/>
        </p:spPr>
        <p:txBody>
          <a:bodyPr wrap="square">
            <a:spAutoFit/>
          </a:bodyPr>
          <a:lstStyle/>
          <a:p>
            <a:pPr marL="457200" indent="-457200">
              <a:buFont typeface="Arial" panose="020B0604020202020204" pitchFamily="34" charset="0"/>
              <a:buChar char="•"/>
            </a:pPr>
            <a:r>
              <a:rPr lang="en-US" sz="2400" dirty="0"/>
              <a:t>The </a:t>
            </a:r>
            <a:r>
              <a:rPr lang="en-US" sz="2400" b="1" dirty="0" err="1"/>
              <a:t>Stycast</a:t>
            </a:r>
            <a:r>
              <a:rPr lang="en-US" sz="2400" b="1" dirty="0"/>
              <a:t> 2850 FT </a:t>
            </a:r>
            <a:r>
              <a:rPr lang="en-US" sz="2400" dirty="0"/>
              <a:t>process implies additional </a:t>
            </a:r>
            <a:r>
              <a:rPr lang="en-US" sz="2400" b="1" dirty="0"/>
              <a:t>challenges</a:t>
            </a:r>
            <a:r>
              <a:rPr lang="en-US" sz="2400" dirty="0"/>
              <a:t> with respect to traditional resins in terms of high viscosity:</a:t>
            </a:r>
          </a:p>
          <a:p>
            <a:pPr marL="800100" lvl="1" indent="-342900">
              <a:buFont typeface="Arial" panose="020B0604020202020204" pitchFamily="34" charset="0"/>
              <a:buChar char="•"/>
            </a:pPr>
            <a:r>
              <a:rPr lang="en-US" sz="2400" dirty="0"/>
              <a:t>Water: ∼1 </a:t>
            </a:r>
            <a:r>
              <a:rPr lang="en-US" sz="2400" dirty="0" err="1"/>
              <a:t>cP</a:t>
            </a:r>
            <a:endParaRPr lang="en-US" sz="2400" dirty="0"/>
          </a:p>
          <a:p>
            <a:pPr marL="800100" lvl="1" indent="-342900">
              <a:buFont typeface="Arial" panose="020B0604020202020204" pitchFamily="34" charset="0"/>
              <a:buChar char="•"/>
            </a:pPr>
            <a:r>
              <a:rPr lang="en-US" sz="2400" dirty="0"/>
              <a:t>Paraffin used in CCT Sub5: ∼4 </a:t>
            </a:r>
            <a:r>
              <a:rPr lang="en-US" sz="2400" dirty="0" err="1"/>
              <a:t>cP</a:t>
            </a:r>
            <a:r>
              <a:rPr lang="en-US" sz="2400" dirty="0"/>
              <a:t> @ 100 °C</a:t>
            </a:r>
          </a:p>
          <a:p>
            <a:pPr marL="800100" lvl="1" indent="-342900">
              <a:buFont typeface="Arial" panose="020B0604020202020204" pitchFamily="34" charset="0"/>
              <a:buChar char="•"/>
            </a:pPr>
            <a:r>
              <a:rPr lang="en-US" sz="2400" dirty="0"/>
              <a:t>CTD-101K: &lt;100 </a:t>
            </a:r>
            <a:r>
              <a:rPr lang="en-US" sz="2400" dirty="0" err="1"/>
              <a:t>cP</a:t>
            </a:r>
            <a:r>
              <a:rPr lang="en-US" sz="2400" dirty="0"/>
              <a:t> @ 60 °C</a:t>
            </a:r>
          </a:p>
          <a:p>
            <a:pPr marL="800100" lvl="1" indent="-342900">
              <a:buFont typeface="Arial" panose="020B0604020202020204" pitchFamily="34" charset="0"/>
              <a:buChar char="•"/>
            </a:pPr>
            <a:r>
              <a:rPr lang="en-US" sz="2400" dirty="0" err="1"/>
              <a:t>Stycast</a:t>
            </a:r>
            <a:r>
              <a:rPr lang="en-US" sz="2400" dirty="0"/>
              <a:t> 2850FT: 250000 </a:t>
            </a:r>
            <a:r>
              <a:rPr lang="en-US" sz="2400" dirty="0" err="1"/>
              <a:t>cP</a:t>
            </a:r>
            <a:endParaRPr lang="en-US" sz="2400" dirty="0"/>
          </a:p>
          <a:p>
            <a:pPr marL="342900" indent="-342900">
              <a:buFont typeface="Arial" panose="020B0604020202020204" pitchFamily="34" charset="0"/>
              <a:buChar char="•"/>
            </a:pPr>
            <a:r>
              <a:rPr lang="en-US" sz="2400" dirty="0"/>
              <a:t>The main strategies to enable the impregnation are:</a:t>
            </a:r>
          </a:p>
          <a:p>
            <a:pPr marL="800100" lvl="1" indent="-342900">
              <a:buFont typeface="Arial" panose="020B0604020202020204" pitchFamily="34" charset="0"/>
              <a:buChar char="•"/>
            </a:pPr>
            <a:r>
              <a:rPr lang="en-US" sz="2400" dirty="0"/>
              <a:t>Slightly increase of temperature (i.e. 40 °C) during resin mixing, outgassing and resin transfer.</a:t>
            </a:r>
          </a:p>
          <a:p>
            <a:pPr marL="800100" lvl="1" indent="-342900">
              <a:buFont typeface="Arial" panose="020B0604020202020204" pitchFamily="34" charset="0"/>
              <a:buChar char="•"/>
            </a:pPr>
            <a:r>
              <a:rPr lang="en-US" sz="2400" dirty="0"/>
              <a:t>Promote fast longitudinal flow and radial penetration with new flow media scheme.</a:t>
            </a:r>
          </a:p>
          <a:p>
            <a:pPr marL="800100" lvl="1" indent="-342900">
              <a:buFont typeface="Arial" panose="020B0604020202020204" pitchFamily="34" charset="0"/>
              <a:buChar char="•"/>
            </a:pPr>
            <a:r>
              <a:rPr lang="en-US" sz="2400" dirty="0"/>
              <a:t>Reduce viscosity by using Catalyst 24 LV / 23 LV.</a:t>
            </a:r>
          </a:p>
          <a:p>
            <a:pPr marL="800100" lvl="1" indent="-342900">
              <a:buFont typeface="Arial" panose="020B0604020202020204" pitchFamily="34" charset="0"/>
              <a:buChar char="•"/>
            </a:pPr>
            <a:endParaRPr lang="en-US" sz="2400" dirty="0"/>
          </a:p>
        </p:txBody>
      </p:sp>
      <p:grpSp>
        <p:nvGrpSpPr>
          <p:cNvPr id="3" name="Group 2">
            <a:extLst>
              <a:ext uri="{FF2B5EF4-FFF2-40B4-BE49-F238E27FC236}">
                <a16:creationId xmlns:a16="http://schemas.microsoft.com/office/drawing/2014/main" id="{5B009428-67C0-A502-DB0F-02208BEBA4B2}"/>
              </a:ext>
            </a:extLst>
          </p:cNvPr>
          <p:cNvGrpSpPr>
            <a:grpSpLocks noChangeAspect="1"/>
          </p:cNvGrpSpPr>
          <p:nvPr/>
        </p:nvGrpSpPr>
        <p:grpSpPr>
          <a:xfrm>
            <a:off x="-101684" y="1523093"/>
            <a:ext cx="4715321" cy="3866828"/>
            <a:chOff x="2096585" y="1034288"/>
            <a:chExt cx="2876560" cy="2358941"/>
          </a:xfrm>
        </p:grpSpPr>
        <p:pic>
          <p:nvPicPr>
            <p:cNvPr id="4" name="Graphic 3">
              <a:extLst>
                <a:ext uri="{FF2B5EF4-FFF2-40B4-BE49-F238E27FC236}">
                  <a16:creationId xmlns:a16="http://schemas.microsoft.com/office/drawing/2014/main" id="{35EC6788-66BA-9A49-18C3-BC45634BD4E2}"/>
                </a:ext>
              </a:extLst>
            </p:cNvPr>
            <p:cNvPicPr>
              <a:picLocks noChangeAspect="1"/>
            </p:cNvPicPr>
            <p:nvPr/>
          </p:nvPicPr>
          <p:blipFill rotWithShape="1">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rcRect l="39286" r="31429" b="54121"/>
            <a:stretch/>
          </p:blipFill>
          <p:spPr>
            <a:xfrm>
              <a:off x="2344364" y="1034288"/>
              <a:ext cx="1973178" cy="2358941"/>
            </a:xfrm>
            <a:prstGeom prst="rect">
              <a:avLst/>
            </a:prstGeom>
          </p:spPr>
        </p:pic>
        <p:sp>
          <p:nvSpPr>
            <p:cNvPr id="9" name="TextBox 8">
              <a:extLst>
                <a:ext uri="{FF2B5EF4-FFF2-40B4-BE49-F238E27FC236}">
                  <a16:creationId xmlns:a16="http://schemas.microsoft.com/office/drawing/2014/main" id="{9574D3C2-A935-9D49-845E-6D077516D747}"/>
                </a:ext>
              </a:extLst>
            </p:cNvPr>
            <p:cNvSpPr txBox="1"/>
            <p:nvPr/>
          </p:nvSpPr>
          <p:spPr>
            <a:xfrm>
              <a:off x="2524259" y="1453213"/>
              <a:ext cx="936326" cy="159462"/>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Top reservoir</a:t>
              </a:r>
            </a:p>
          </p:txBody>
        </p:sp>
        <p:sp>
          <p:nvSpPr>
            <p:cNvPr id="11" name="TextBox 10">
              <a:extLst>
                <a:ext uri="{FF2B5EF4-FFF2-40B4-BE49-F238E27FC236}">
                  <a16:creationId xmlns:a16="http://schemas.microsoft.com/office/drawing/2014/main" id="{FCD264B8-F000-26F4-96B3-097267C3482C}"/>
                </a:ext>
              </a:extLst>
            </p:cNvPr>
            <p:cNvSpPr txBox="1"/>
            <p:nvPr/>
          </p:nvSpPr>
          <p:spPr>
            <a:xfrm>
              <a:off x="3342152" y="2134028"/>
              <a:ext cx="489722" cy="159462"/>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Coil</a:t>
              </a:r>
            </a:p>
          </p:txBody>
        </p:sp>
        <p:sp>
          <p:nvSpPr>
            <p:cNvPr id="12" name="TextBox 11">
              <a:extLst>
                <a:ext uri="{FF2B5EF4-FFF2-40B4-BE49-F238E27FC236}">
                  <a16:creationId xmlns:a16="http://schemas.microsoft.com/office/drawing/2014/main" id="{361D19AE-56C3-2922-BDD3-2B174AA91121}"/>
                </a:ext>
              </a:extLst>
            </p:cNvPr>
            <p:cNvSpPr txBox="1"/>
            <p:nvPr/>
          </p:nvSpPr>
          <p:spPr>
            <a:xfrm>
              <a:off x="3192474" y="2324286"/>
              <a:ext cx="872871" cy="159462"/>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Vacuum chamber</a:t>
              </a:r>
            </a:p>
          </p:txBody>
        </p:sp>
        <p:sp>
          <p:nvSpPr>
            <p:cNvPr id="15" name="TextBox 14">
              <a:extLst>
                <a:ext uri="{FF2B5EF4-FFF2-40B4-BE49-F238E27FC236}">
                  <a16:creationId xmlns:a16="http://schemas.microsoft.com/office/drawing/2014/main" id="{BC6A24D4-994A-E0A8-749C-B6E7A4052987}"/>
                </a:ext>
              </a:extLst>
            </p:cNvPr>
            <p:cNvSpPr txBox="1"/>
            <p:nvPr/>
          </p:nvSpPr>
          <p:spPr>
            <a:xfrm>
              <a:off x="3805600" y="2986719"/>
              <a:ext cx="1167545" cy="159462"/>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Vacuum pump</a:t>
              </a:r>
            </a:p>
          </p:txBody>
        </p:sp>
        <p:sp>
          <p:nvSpPr>
            <p:cNvPr id="17" name="TextBox 16">
              <a:extLst>
                <a:ext uri="{FF2B5EF4-FFF2-40B4-BE49-F238E27FC236}">
                  <a16:creationId xmlns:a16="http://schemas.microsoft.com/office/drawing/2014/main" id="{8302FC31-4CDD-34AF-0E55-4B229974F631}"/>
                </a:ext>
              </a:extLst>
            </p:cNvPr>
            <p:cNvSpPr txBox="1"/>
            <p:nvPr/>
          </p:nvSpPr>
          <p:spPr>
            <a:xfrm>
              <a:off x="2096585" y="2986718"/>
              <a:ext cx="895443" cy="159462"/>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Resin mixer</a:t>
              </a:r>
            </a:p>
          </p:txBody>
        </p:sp>
        <p:sp>
          <p:nvSpPr>
            <p:cNvPr id="19" name="TextBox 18">
              <a:extLst>
                <a:ext uri="{FF2B5EF4-FFF2-40B4-BE49-F238E27FC236}">
                  <a16:creationId xmlns:a16="http://schemas.microsoft.com/office/drawing/2014/main" id="{1B1D2344-6FDB-7531-898E-F44A6F7FE34E}"/>
                </a:ext>
              </a:extLst>
            </p:cNvPr>
            <p:cNvSpPr txBox="1"/>
            <p:nvPr/>
          </p:nvSpPr>
          <p:spPr>
            <a:xfrm>
              <a:off x="2138607" y="2136187"/>
              <a:ext cx="853421" cy="275434"/>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Compressed</a:t>
              </a:r>
              <a:br>
                <a:rPr lang="en-US" sz="1600" dirty="0">
                  <a:latin typeface="Arial" panose="020B0604020202020204" pitchFamily="34" charset="0"/>
                  <a:cs typeface="Arial" panose="020B0604020202020204" pitchFamily="34" charset="0"/>
                </a:rPr>
              </a:br>
              <a:r>
                <a:rPr lang="en-US" sz="1600" dirty="0">
                  <a:latin typeface="Arial" panose="020B0604020202020204" pitchFamily="34" charset="0"/>
                  <a:cs typeface="Arial" panose="020B0604020202020204" pitchFamily="34" charset="0"/>
                </a:rPr>
                <a:t> air</a:t>
              </a:r>
            </a:p>
          </p:txBody>
        </p:sp>
        <p:cxnSp>
          <p:nvCxnSpPr>
            <p:cNvPr id="20" name="Straight Arrow Connector 19">
              <a:extLst>
                <a:ext uri="{FF2B5EF4-FFF2-40B4-BE49-F238E27FC236}">
                  <a16:creationId xmlns:a16="http://schemas.microsoft.com/office/drawing/2014/main" id="{75C9039D-98C5-6C81-4F15-6D82871C9B2E}"/>
                </a:ext>
              </a:extLst>
            </p:cNvPr>
            <p:cNvCxnSpPr>
              <a:cxnSpLocks/>
            </p:cNvCxnSpPr>
            <p:nvPr/>
          </p:nvCxnSpPr>
          <p:spPr>
            <a:xfrm>
              <a:off x="3297126" y="1535093"/>
              <a:ext cx="289887"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8" name="Footer Placeholder 4">
            <a:extLst>
              <a:ext uri="{FF2B5EF4-FFF2-40B4-BE49-F238E27FC236}">
                <a16:creationId xmlns:a16="http://schemas.microsoft.com/office/drawing/2014/main" id="{20D0454E-3B29-7E4E-BBFD-012988893022}"/>
              </a:ext>
            </a:extLst>
          </p:cNvPr>
          <p:cNvSpPr>
            <a:spLocks noGrp="1"/>
          </p:cNvSpPr>
          <p:nvPr>
            <p:ph type="ftr" sz="quarter" idx="15"/>
          </p:nvPr>
        </p:nvSpPr>
        <p:spPr>
          <a:xfrm>
            <a:off x="576072" y="6356350"/>
            <a:ext cx="9106596" cy="365125"/>
          </a:xfrm>
        </p:spPr>
        <p:txBody>
          <a:bodyPr/>
          <a:lstStyle/>
          <a:p>
            <a:r>
              <a:rPr lang="en-US" sz="1000" dirty="0"/>
              <a:t>Impregnation of CCT with alternative resins </a:t>
            </a:r>
            <a:r>
              <a:rPr lang="en-US" dirty="0"/>
              <a:t>| BERKELEY LAB</a:t>
            </a:r>
          </a:p>
        </p:txBody>
      </p:sp>
    </p:spTree>
    <p:extLst>
      <p:ext uri="{BB962C8B-B14F-4D97-AF65-F5344CB8AC3E}">
        <p14:creationId xmlns:p14="http://schemas.microsoft.com/office/powerpoint/2010/main" val="38393568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B39753-9B82-2444-A832-A2F5EA35B560}"/>
              </a:ext>
            </a:extLst>
          </p:cNvPr>
          <p:cNvSpPr>
            <a:spLocks noGrp="1"/>
          </p:cNvSpPr>
          <p:nvPr>
            <p:ph type="title"/>
          </p:nvPr>
        </p:nvSpPr>
        <p:spPr/>
        <p:txBody>
          <a:bodyPr/>
          <a:lstStyle/>
          <a:p>
            <a:r>
              <a:rPr lang="en-US" dirty="0"/>
              <a:t>2. Development of the </a:t>
            </a:r>
            <a:r>
              <a:rPr lang="en-US" dirty="0" err="1"/>
              <a:t>Stycast</a:t>
            </a:r>
            <a:r>
              <a:rPr lang="en-US" dirty="0"/>
              <a:t> VPI for CCT</a:t>
            </a:r>
            <a:br>
              <a:rPr lang="en-US" dirty="0"/>
            </a:br>
            <a:endParaRPr lang="en-US" i="1" dirty="0"/>
          </a:p>
        </p:txBody>
      </p:sp>
      <p:sp>
        <p:nvSpPr>
          <p:cNvPr id="6" name="Slide Number Placeholder 5">
            <a:extLst>
              <a:ext uri="{FF2B5EF4-FFF2-40B4-BE49-F238E27FC236}">
                <a16:creationId xmlns:a16="http://schemas.microsoft.com/office/drawing/2014/main" id="{D88A0FD9-2410-8344-ACBE-3B3C27FDD4EB}"/>
              </a:ext>
            </a:extLst>
          </p:cNvPr>
          <p:cNvSpPr>
            <a:spLocks noGrp="1"/>
          </p:cNvSpPr>
          <p:nvPr>
            <p:ph type="sldNum" sz="quarter" idx="16"/>
          </p:nvPr>
        </p:nvSpPr>
        <p:spPr/>
        <p:txBody>
          <a:bodyPr/>
          <a:lstStyle/>
          <a:p>
            <a:fld id="{0EF2EA88-E9D4-0C4F-A5DF-5FE49FAF8E2F}" type="slidenum">
              <a:rPr lang="en-US" smtClean="0"/>
              <a:pPr/>
              <a:t>16</a:t>
            </a:fld>
            <a:endParaRPr lang="en-US" dirty="0"/>
          </a:p>
        </p:txBody>
      </p:sp>
      <p:sp>
        <p:nvSpPr>
          <p:cNvPr id="16" name="Footer Placeholder 21">
            <a:extLst>
              <a:ext uri="{FF2B5EF4-FFF2-40B4-BE49-F238E27FC236}">
                <a16:creationId xmlns:a16="http://schemas.microsoft.com/office/drawing/2014/main" id="{FE1CC5F8-7EDD-490E-A02F-C3C4F0249C11}"/>
              </a:ext>
            </a:extLst>
          </p:cNvPr>
          <p:cNvSpPr txBox="1">
            <a:spLocks/>
          </p:cNvSpPr>
          <p:nvPr/>
        </p:nvSpPr>
        <p:spPr>
          <a:xfrm>
            <a:off x="9312264" y="6356350"/>
            <a:ext cx="1977788"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sz="1000" dirty="0">
                <a:solidFill>
                  <a:prstClr val="black">
                    <a:tint val="75000"/>
                  </a:prstClr>
                </a:solidFill>
              </a:rPr>
              <a:t>J. L. Rudeiros Fernandez et al.</a:t>
            </a:r>
            <a:endParaRPr lang="en-US" sz="1000" dirty="0">
              <a:solidFill>
                <a:prstClr val="black">
                  <a:tint val="75000"/>
                </a:prstClr>
              </a:solidFill>
            </a:endParaRPr>
          </a:p>
        </p:txBody>
      </p:sp>
      <p:cxnSp>
        <p:nvCxnSpPr>
          <p:cNvPr id="9" name="Straight Connector 8">
            <a:extLst>
              <a:ext uri="{FF2B5EF4-FFF2-40B4-BE49-F238E27FC236}">
                <a16:creationId xmlns:a16="http://schemas.microsoft.com/office/drawing/2014/main" id="{FE4AB36B-9FE4-4D3E-0E27-236E8E292A69}"/>
              </a:ext>
            </a:extLst>
          </p:cNvPr>
          <p:cNvCxnSpPr/>
          <p:nvPr/>
        </p:nvCxnSpPr>
        <p:spPr>
          <a:xfrm>
            <a:off x="1216287" y="5467824"/>
            <a:ext cx="635184" cy="36248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pic>
        <p:nvPicPr>
          <p:cNvPr id="11" name="Picture 10">
            <a:extLst>
              <a:ext uri="{FF2B5EF4-FFF2-40B4-BE49-F238E27FC236}">
                <a16:creationId xmlns:a16="http://schemas.microsoft.com/office/drawing/2014/main" id="{9EBC5E12-CC32-0E0D-C7C1-93718EEC96D9}"/>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rot="16200000">
            <a:off x="325712" y="3200548"/>
            <a:ext cx="4382485" cy="700727"/>
          </a:xfrm>
          <a:prstGeom prst="rect">
            <a:avLst/>
          </a:prstGeom>
        </p:spPr>
      </p:pic>
      <p:pic>
        <p:nvPicPr>
          <p:cNvPr id="12" name="Picture 11">
            <a:extLst>
              <a:ext uri="{FF2B5EF4-FFF2-40B4-BE49-F238E27FC236}">
                <a16:creationId xmlns:a16="http://schemas.microsoft.com/office/drawing/2014/main" id="{EAC5D567-8CB7-380D-60CF-648419648DB7}"/>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030758" y="927888"/>
            <a:ext cx="950303" cy="4814267"/>
          </a:xfrm>
          <a:prstGeom prst="rect">
            <a:avLst/>
          </a:prstGeom>
        </p:spPr>
      </p:pic>
      <p:cxnSp>
        <p:nvCxnSpPr>
          <p:cNvPr id="15" name="Straight Connector 14">
            <a:extLst>
              <a:ext uri="{FF2B5EF4-FFF2-40B4-BE49-F238E27FC236}">
                <a16:creationId xmlns:a16="http://schemas.microsoft.com/office/drawing/2014/main" id="{C50F3EC0-4A81-CC2D-345A-9B270F51882A}"/>
              </a:ext>
            </a:extLst>
          </p:cNvPr>
          <p:cNvCxnSpPr/>
          <p:nvPr/>
        </p:nvCxnSpPr>
        <p:spPr>
          <a:xfrm>
            <a:off x="1216287" y="1005319"/>
            <a:ext cx="635184" cy="36248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8C8BDD8F-D68D-FDC6-1FEE-E83B2B10B802}"/>
              </a:ext>
            </a:extLst>
          </p:cNvPr>
          <p:cNvCxnSpPr>
            <a:cxnSpLocks/>
          </p:cNvCxnSpPr>
          <p:nvPr/>
        </p:nvCxnSpPr>
        <p:spPr>
          <a:xfrm flipV="1">
            <a:off x="1851471" y="1367804"/>
            <a:ext cx="0" cy="445178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8B41F913-50C7-3413-309F-9C160A41CD9B}"/>
              </a:ext>
            </a:extLst>
          </p:cNvPr>
          <p:cNvCxnSpPr>
            <a:cxnSpLocks/>
          </p:cNvCxnSpPr>
          <p:nvPr/>
        </p:nvCxnSpPr>
        <p:spPr>
          <a:xfrm flipV="1">
            <a:off x="1216287" y="1016043"/>
            <a:ext cx="0" cy="445178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0" name="Rectangle 19">
            <a:extLst>
              <a:ext uri="{FF2B5EF4-FFF2-40B4-BE49-F238E27FC236}">
                <a16:creationId xmlns:a16="http://schemas.microsoft.com/office/drawing/2014/main" id="{F2593F0F-51D4-AE55-B9DD-23CA32EE918B}"/>
              </a:ext>
            </a:extLst>
          </p:cNvPr>
          <p:cNvSpPr>
            <a:spLocks noChangeAspect="1"/>
          </p:cNvSpPr>
          <p:nvPr/>
        </p:nvSpPr>
        <p:spPr>
          <a:xfrm>
            <a:off x="2703356" y="3503463"/>
            <a:ext cx="74030" cy="45720"/>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1AE668E1-C9BF-3190-1B6C-C84A4A1936D8}"/>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rot="16200000">
            <a:off x="4953888" y="1651265"/>
            <a:ext cx="2830513" cy="2923452"/>
          </a:xfrm>
          <a:prstGeom prst="rect">
            <a:avLst/>
          </a:prstGeom>
        </p:spPr>
      </p:pic>
      <p:cxnSp>
        <p:nvCxnSpPr>
          <p:cNvPr id="21" name="Straight Connector 20">
            <a:extLst>
              <a:ext uri="{FF2B5EF4-FFF2-40B4-BE49-F238E27FC236}">
                <a16:creationId xmlns:a16="http://schemas.microsoft.com/office/drawing/2014/main" id="{1A360686-C640-2134-C791-80DF33566E1F}"/>
              </a:ext>
            </a:extLst>
          </p:cNvPr>
          <p:cNvCxnSpPr>
            <a:cxnSpLocks/>
          </p:cNvCxnSpPr>
          <p:nvPr/>
        </p:nvCxnSpPr>
        <p:spPr>
          <a:xfrm flipV="1">
            <a:off x="2716671" y="1803714"/>
            <a:ext cx="971125" cy="1679048"/>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501855B2-EE30-BCAA-A2F9-9254C43718B9}"/>
              </a:ext>
            </a:extLst>
          </p:cNvPr>
          <p:cNvCxnSpPr>
            <a:cxnSpLocks/>
          </p:cNvCxnSpPr>
          <p:nvPr/>
        </p:nvCxnSpPr>
        <p:spPr>
          <a:xfrm>
            <a:off x="2711254" y="3578613"/>
            <a:ext cx="985163" cy="922017"/>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sp>
        <p:nvSpPr>
          <p:cNvPr id="23" name="Rectangle 22">
            <a:extLst>
              <a:ext uri="{FF2B5EF4-FFF2-40B4-BE49-F238E27FC236}">
                <a16:creationId xmlns:a16="http://schemas.microsoft.com/office/drawing/2014/main" id="{94127984-FD87-8FA6-BEB8-90E58B724421}"/>
              </a:ext>
            </a:extLst>
          </p:cNvPr>
          <p:cNvSpPr/>
          <p:nvPr/>
        </p:nvSpPr>
        <p:spPr>
          <a:xfrm>
            <a:off x="6940827" y="1697735"/>
            <a:ext cx="71603" cy="2830514"/>
          </a:xfrm>
          <a:prstGeom prst="rect">
            <a:avLst/>
          </a:prstGeom>
          <a:solidFill>
            <a:srgbClr val="00A0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B31F69F7-FC0C-8AB4-52F9-12F44B3924AD}"/>
              </a:ext>
            </a:extLst>
          </p:cNvPr>
          <p:cNvSpPr txBox="1"/>
          <p:nvPr/>
        </p:nvSpPr>
        <p:spPr>
          <a:xfrm>
            <a:off x="3706730" y="1052277"/>
            <a:ext cx="4188888" cy="646331"/>
          </a:xfrm>
          <a:prstGeom prst="rect">
            <a:avLst/>
          </a:prstGeom>
          <a:noFill/>
        </p:spPr>
        <p:txBody>
          <a:bodyPr wrap="square">
            <a:spAutoFit/>
          </a:bodyPr>
          <a:lstStyle/>
          <a:p>
            <a:pPr algn="ctr"/>
            <a:r>
              <a:rPr lang="en-US" dirty="0"/>
              <a:t>Diagram of the </a:t>
            </a:r>
            <a:br>
              <a:rPr lang="en-US" dirty="0"/>
            </a:br>
            <a:r>
              <a:rPr lang="en-US" dirty="0"/>
              <a:t>impregnation bag system for </a:t>
            </a:r>
            <a:r>
              <a:rPr lang="en-US" dirty="0" err="1"/>
              <a:t>Stycast</a:t>
            </a:r>
            <a:endParaRPr lang="en-US" dirty="0"/>
          </a:p>
        </p:txBody>
      </p:sp>
      <p:sp>
        <p:nvSpPr>
          <p:cNvPr id="25" name="TextBox 24">
            <a:extLst>
              <a:ext uri="{FF2B5EF4-FFF2-40B4-BE49-F238E27FC236}">
                <a16:creationId xmlns:a16="http://schemas.microsoft.com/office/drawing/2014/main" id="{5F361598-D4EA-AD2C-0015-94E06555E448}"/>
              </a:ext>
            </a:extLst>
          </p:cNvPr>
          <p:cNvSpPr txBox="1"/>
          <p:nvPr/>
        </p:nvSpPr>
        <p:spPr>
          <a:xfrm>
            <a:off x="5470596" y="1755990"/>
            <a:ext cx="937963" cy="303668"/>
          </a:xfrm>
          <a:prstGeom prst="rect">
            <a:avLst/>
          </a:prstGeom>
          <a:ln>
            <a:noFill/>
          </a:ln>
        </p:spPr>
        <p:txBody>
          <a:bodyPr wrap="square" lIns="0" tIns="0" rIns="0" bIns="0" rtlCol="0" anchor="ctr" anchorCtr="0">
            <a:spAutoFit/>
          </a:bodyPr>
          <a:lstStyle/>
          <a:p>
            <a:pPr marR="0" algn="ctr" defTabSz="4388900" rtl="0" eaLnBrk="1" fontAlgn="auto" latinLnBrk="0" hangingPunct="1">
              <a:lnSpc>
                <a:spcPct val="100000"/>
              </a:lnSpc>
              <a:spcBef>
                <a:spcPts val="0"/>
              </a:spcBef>
              <a:spcAft>
                <a:spcPts val="0"/>
              </a:spcAft>
              <a:buClrTx/>
              <a:buSzTx/>
              <a:buFont typeface="Arial" pitchFamily="34" charset="0"/>
              <a:buNone/>
              <a:tabLst/>
            </a:pPr>
            <a:r>
              <a:rPr kumimoji="0" lang="en-US" sz="1400" i="1" u="none" strike="noStrike" kern="1200" cap="none" spc="0" normalizeH="0" baseline="0" noProof="0" dirty="0">
                <a:ln>
                  <a:noFill/>
                </a:ln>
                <a:effectLst/>
                <a:uLnTx/>
                <a:uFillTx/>
                <a:latin typeface="Arial" panose="020B0604020202020204" pitchFamily="34" charset="0"/>
                <a:cs typeface="Arial" panose="020B0604020202020204" pitchFamily="34" charset="0"/>
              </a:rPr>
              <a:t>Mandrel</a:t>
            </a:r>
          </a:p>
        </p:txBody>
      </p:sp>
      <p:cxnSp>
        <p:nvCxnSpPr>
          <p:cNvPr id="31" name="Straight Arrow Connector 30">
            <a:extLst>
              <a:ext uri="{FF2B5EF4-FFF2-40B4-BE49-F238E27FC236}">
                <a16:creationId xmlns:a16="http://schemas.microsoft.com/office/drawing/2014/main" id="{ED9AD116-D91D-3F59-BF41-CF438783AFD7}"/>
              </a:ext>
            </a:extLst>
          </p:cNvPr>
          <p:cNvCxnSpPr>
            <a:cxnSpLocks/>
          </p:cNvCxnSpPr>
          <p:nvPr/>
        </p:nvCxnSpPr>
        <p:spPr>
          <a:xfrm>
            <a:off x="3757501" y="4629290"/>
            <a:ext cx="1155779" cy="0"/>
          </a:xfrm>
          <a:prstGeom prst="straightConnector1">
            <a:avLst/>
          </a:prstGeom>
          <a:ln w="952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B12AB407-8DFC-893F-E0F7-3F2C95D138E5}"/>
              </a:ext>
            </a:extLst>
          </p:cNvPr>
          <p:cNvSpPr txBox="1"/>
          <p:nvPr/>
        </p:nvSpPr>
        <p:spPr>
          <a:xfrm>
            <a:off x="3757501" y="4700643"/>
            <a:ext cx="1282352" cy="303668"/>
          </a:xfrm>
          <a:prstGeom prst="rect">
            <a:avLst/>
          </a:prstGeom>
          <a:ln>
            <a:noFill/>
          </a:ln>
        </p:spPr>
        <p:txBody>
          <a:bodyPr wrap="square" lIns="0" tIns="0" rIns="0" bIns="0" rtlCol="0" anchor="ctr" anchorCtr="0">
            <a:spAutoFit/>
          </a:bodyPr>
          <a:lstStyle/>
          <a:p>
            <a:pPr marR="0" algn="ctr" defTabSz="4388900" rtl="0" eaLnBrk="1" fontAlgn="auto" latinLnBrk="0" hangingPunct="1">
              <a:lnSpc>
                <a:spcPct val="100000"/>
              </a:lnSpc>
              <a:spcBef>
                <a:spcPts val="0"/>
              </a:spcBef>
              <a:spcAft>
                <a:spcPts val="0"/>
              </a:spcAft>
              <a:buClrTx/>
              <a:buSzTx/>
              <a:buFont typeface="Arial" pitchFamily="34" charset="0"/>
              <a:buNone/>
              <a:tabLst/>
            </a:pPr>
            <a:r>
              <a:rPr kumimoji="0" lang="en-US" sz="1400" i="1" u="none" strike="noStrike" kern="1200" cap="none" spc="0" normalizeH="0" baseline="0" noProof="0" dirty="0">
                <a:ln>
                  <a:noFill/>
                </a:ln>
                <a:effectLst/>
                <a:uLnTx/>
                <a:uFillTx/>
                <a:latin typeface="Arial" panose="020B0604020202020204" pitchFamily="34" charset="0"/>
                <a:cs typeface="Arial" panose="020B0604020202020204" pitchFamily="34" charset="0"/>
              </a:rPr>
              <a:t>Mandrel ID</a:t>
            </a:r>
          </a:p>
        </p:txBody>
      </p:sp>
      <p:cxnSp>
        <p:nvCxnSpPr>
          <p:cNvPr id="38" name="Straight Arrow Connector 37">
            <a:extLst>
              <a:ext uri="{FF2B5EF4-FFF2-40B4-BE49-F238E27FC236}">
                <a16:creationId xmlns:a16="http://schemas.microsoft.com/office/drawing/2014/main" id="{7CAE27FB-A0F8-7F55-EB81-C0BA33E08262}"/>
              </a:ext>
            </a:extLst>
          </p:cNvPr>
          <p:cNvCxnSpPr>
            <a:cxnSpLocks/>
          </p:cNvCxnSpPr>
          <p:nvPr/>
        </p:nvCxnSpPr>
        <p:spPr>
          <a:xfrm>
            <a:off x="3757501" y="4397037"/>
            <a:ext cx="3170121" cy="0"/>
          </a:xfrm>
          <a:prstGeom prst="straightConnector1">
            <a:avLst/>
          </a:prstGeom>
          <a:ln w="952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CC18C785-4AA8-3EFA-897E-44A14651318E}"/>
              </a:ext>
            </a:extLst>
          </p:cNvPr>
          <p:cNvSpPr txBox="1"/>
          <p:nvPr/>
        </p:nvSpPr>
        <p:spPr>
          <a:xfrm>
            <a:off x="5376623" y="4030928"/>
            <a:ext cx="1437631" cy="303668"/>
          </a:xfrm>
          <a:prstGeom prst="rect">
            <a:avLst/>
          </a:prstGeom>
          <a:ln>
            <a:noFill/>
          </a:ln>
        </p:spPr>
        <p:txBody>
          <a:bodyPr wrap="square" lIns="0" tIns="0" rIns="0" bIns="0" rtlCol="0" anchor="ctr" anchorCtr="0">
            <a:spAutoFit/>
          </a:bodyPr>
          <a:lstStyle/>
          <a:p>
            <a:pPr marR="0" algn="ctr" defTabSz="4388900" rtl="0" eaLnBrk="1" fontAlgn="auto" latinLnBrk="0" hangingPunct="1">
              <a:lnSpc>
                <a:spcPct val="100000"/>
              </a:lnSpc>
              <a:spcBef>
                <a:spcPts val="0"/>
              </a:spcBef>
              <a:spcAft>
                <a:spcPts val="0"/>
              </a:spcAft>
              <a:buClrTx/>
              <a:buSzTx/>
              <a:buFont typeface="Arial" pitchFamily="34" charset="0"/>
              <a:buNone/>
              <a:tabLst/>
            </a:pPr>
            <a:r>
              <a:rPr kumimoji="0" lang="en-US" sz="1400" i="1" u="none" strike="noStrike" kern="1200" cap="none" spc="0" normalizeH="0" baseline="0" noProof="0" dirty="0">
                <a:ln>
                  <a:noFill/>
                </a:ln>
                <a:effectLst/>
                <a:uLnTx/>
                <a:uFillTx/>
                <a:latin typeface="Arial" panose="020B0604020202020204" pitchFamily="34" charset="0"/>
                <a:cs typeface="Arial" panose="020B0604020202020204" pitchFamily="34" charset="0"/>
              </a:rPr>
              <a:t>Mandrel OD</a:t>
            </a:r>
          </a:p>
        </p:txBody>
      </p:sp>
      <p:cxnSp>
        <p:nvCxnSpPr>
          <p:cNvPr id="40" name="Straight Arrow Connector 39">
            <a:extLst>
              <a:ext uri="{FF2B5EF4-FFF2-40B4-BE49-F238E27FC236}">
                <a16:creationId xmlns:a16="http://schemas.microsoft.com/office/drawing/2014/main" id="{1B4BCB61-CFB9-82AF-B53B-8F2CFEAA0E79}"/>
              </a:ext>
            </a:extLst>
          </p:cNvPr>
          <p:cNvCxnSpPr>
            <a:cxnSpLocks/>
            <a:stCxn id="41" idx="3"/>
          </p:cNvCxnSpPr>
          <p:nvPr/>
        </p:nvCxnSpPr>
        <p:spPr>
          <a:xfrm flipV="1">
            <a:off x="6976628" y="4528250"/>
            <a:ext cx="0" cy="442918"/>
          </a:xfrm>
          <a:prstGeom prst="straightConnector1">
            <a:avLst/>
          </a:prstGeom>
          <a:ln w="952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47FE6776-1AB6-511B-1160-C55A460AA1EF}"/>
              </a:ext>
            </a:extLst>
          </p:cNvPr>
          <p:cNvSpPr txBox="1"/>
          <p:nvPr/>
        </p:nvSpPr>
        <p:spPr>
          <a:xfrm>
            <a:off x="5088859" y="4819334"/>
            <a:ext cx="1887769" cy="303668"/>
          </a:xfrm>
          <a:prstGeom prst="rect">
            <a:avLst/>
          </a:prstGeom>
          <a:ln>
            <a:noFill/>
          </a:ln>
        </p:spPr>
        <p:txBody>
          <a:bodyPr wrap="square" lIns="0" tIns="0" rIns="0" bIns="0" rtlCol="0" anchor="ctr" anchorCtr="0">
            <a:spAutoFit/>
          </a:bodyPr>
          <a:lstStyle/>
          <a:p>
            <a:pPr marR="0" algn="ctr" defTabSz="4388900" rtl="0" eaLnBrk="1" fontAlgn="auto" latinLnBrk="0" hangingPunct="1">
              <a:lnSpc>
                <a:spcPct val="100000"/>
              </a:lnSpc>
              <a:spcBef>
                <a:spcPts val="0"/>
              </a:spcBef>
              <a:spcAft>
                <a:spcPts val="0"/>
              </a:spcAft>
              <a:buClrTx/>
              <a:buSzTx/>
              <a:buFont typeface="Arial" pitchFamily="34" charset="0"/>
              <a:buNone/>
              <a:tabLst/>
            </a:pPr>
            <a:r>
              <a:rPr kumimoji="0" lang="en-US" sz="1400" i="1" u="none" strike="noStrike" kern="1200" cap="none" spc="0" normalizeH="0" baseline="0" noProof="0" dirty="0">
                <a:ln>
                  <a:noFill/>
                </a:ln>
                <a:solidFill>
                  <a:srgbClr val="00A0FF"/>
                </a:solidFill>
                <a:effectLst/>
                <a:uLnTx/>
                <a:uFillTx/>
                <a:latin typeface="Arial" panose="020B0604020202020204" pitchFamily="34" charset="0"/>
                <a:cs typeface="Arial" panose="020B0604020202020204" pitchFamily="34" charset="0"/>
              </a:rPr>
              <a:t>Glass fiber tape</a:t>
            </a:r>
          </a:p>
        </p:txBody>
      </p:sp>
      <p:sp>
        <p:nvSpPr>
          <p:cNvPr id="42" name="Rectangle 41">
            <a:extLst>
              <a:ext uri="{FF2B5EF4-FFF2-40B4-BE49-F238E27FC236}">
                <a16:creationId xmlns:a16="http://schemas.microsoft.com/office/drawing/2014/main" id="{794670BC-7FFA-532F-D8D9-8020AD2C7BDE}"/>
              </a:ext>
            </a:extLst>
          </p:cNvPr>
          <p:cNvSpPr/>
          <p:nvPr/>
        </p:nvSpPr>
        <p:spPr>
          <a:xfrm>
            <a:off x="7022857" y="1697735"/>
            <a:ext cx="71603" cy="2830514"/>
          </a:xfrm>
          <a:prstGeom prst="rect">
            <a:avLst/>
          </a:prstGeom>
          <a:solidFill>
            <a:srgbClr val="00B0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3" name="Straight Arrow Connector 42">
            <a:extLst>
              <a:ext uri="{FF2B5EF4-FFF2-40B4-BE49-F238E27FC236}">
                <a16:creationId xmlns:a16="http://schemas.microsoft.com/office/drawing/2014/main" id="{0EE51CA1-A25C-90F8-DAA5-1CE4B96A85F8}"/>
              </a:ext>
            </a:extLst>
          </p:cNvPr>
          <p:cNvCxnSpPr>
            <a:cxnSpLocks/>
          </p:cNvCxnSpPr>
          <p:nvPr/>
        </p:nvCxnSpPr>
        <p:spPr>
          <a:xfrm flipV="1">
            <a:off x="7058658" y="4528250"/>
            <a:ext cx="0" cy="757010"/>
          </a:xfrm>
          <a:prstGeom prst="straightConnector1">
            <a:avLst/>
          </a:prstGeom>
          <a:ln w="952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88001E88-F785-5BC8-F0CA-6E4A1B1B7148}"/>
              </a:ext>
            </a:extLst>
          </p:cNvPr>
          <p:cNvSpPr txBox="1"/>
          <p:nvPr/>
        </p:nvSpPr>
        <p:spPr>
          <a:xfrm>
            <a:off x="5576872" y="5097160"/>
            <a:ext cx="1887769" cy="303668"/>
          </a:xfrm>
          <a:prstGeom prst="rect">
            <a:avLst/>
          </a:prstGeom>
          <a:ln>
            <a:noFill/>
          </a:ln>
        </p:spPr>
        <p:txBody>
          <a:bodyPr wrap="square" lIns="0" tIns="0" rIns="0" bIns="0" rtlCol="0" anchor="ctr" anchorCtr="0">
            <a:spAutoFit/>
          </a:bodyPr>
          <a:lstStyle/>
          <a:p>
            <a:pPr marR="0" algn="ctr" defTabSz="4388900" rtl="0" eaLnBrk="1" fontAlgn="auto" latinLnBrk="0" hangingPunct="1">
              <a:lnSpc>
                <a:spcPct val="100000"/>
              </a:lnSpc>
              <a:spcBef>
                <a:spcPts val="0"/>
              </a:spcBef>
              <a:spcAft>
                <a:spcPts val="0"/>
              </a:spcAft>
              <a:buClrTx/>
              <a:buSzTx/>
              <a:buFont typeface="Arial" pitchFamily="34" charset="0"/>
              <a:buNone/>
              <a:tabLst/>
            </a:pPr>
            <a:r>
              <a:rPr lang="en-US" sz="1400" i="1" dirty="0">
                <a:solidFill>
                  <a:srgbClr val="00B050"/>
                </a:solidFill>
                <a:latin typeface="Arial" panose="020B0604020202020204" pitchFamily="34" charset="0"/>
                <a:cs typeface="Arial" panose="020B0604020202020204" pitchFamily="34" charset="0"/>
              </a:rPr>
              <a:t>Peel ply</a:t>
            </a:r>
            <a:endParaRPr kumimoji="0" lang="en-US" sz="1400" i="1" u="none" strike="noStrike" kern="1200" cap="none" spc="0" normalizeH="0" baseline="0" noProof="0" dirty="0">
              <a:ln>
                <a:noFill/>
              </a:ln>
              <a:solidFill>
                <a:srgbClr val="00B050"/>
              </a:solidFill>
              <a:effectLst/>
              <a:uLnTx/>
              <a:uFillTx/>
              <a:latin typeface="Arial" panose="020B0604020202020204" pitchFamily="34" charset="0"/>
              <a:cs typeface="Arial" panose="020B0604020202020204" pitchFamily="34" charset="0"/>
            </a:endParaRPr>
          </a:p>
        </p:txBody>
      </p:sp>
      <p:sp>
        <p:nvSpPr>
          <p:cNvPr id="45" name="Rectangle 44">
            <a:extLst>
              <a:ext uri="{FF2B5EF4-FFF2-40B4-BE49-F238E27FC236}">
                <a16:creationId xmlns:a16="http://schemas.microsoft.com/office/drawing/2014/main" id="{A6EB0057-96D0-3543-21E4-98665ECC21BF}"/>
              </a:ext>
            </a:extLst>
          </p:cNvPr>
          <p:cNvSpPr/>
          <p:nvPr/>
        </p:nvSpPr>
        <p:spPr>
          <a:xfrm>
            <a:off x="7094459" y="1697735"/>
            <a:ext cx="253307" cy="2830514"/>
          </a:xfrm>
          <a:prstGeom prst="rect">
            <a:avLst/>
          </a:prstGeom>
          <a:solidFill>
            <a:srgbClr val="FFC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6" name="Straight Arrow Connector 45">
            <a:extLst>
              <a:ext uri="{FF2B5EF4-FFF2-40B4-BE49-F238E27FC236}">
                <a16:creationId xmlns:a16="http://schemas.microsoft.com/office/drawing/2014/main" id="{520FAC1C-E32F-DA8E-0918-51E30E47FB37}"/>
              </a:ext>
            </a:extLst>
          </p:cNvPr>
          <p:cNvCxnSpPr>
            <a:cxnSpLocks/>
          </p:cNvCxnSpPr>
          <p:nvPr/>
        </p:nvCxnSpPr>
        <p:spPr>
          <a:xfrm flipV="1">
            <a:off x="7219764" y="4531858"/>
            <a:ext cx="0" cy="987751"/>
          </a:xfrm>
          <a:prstGeom prst="straightConnector1">
            <a:avLst/>
          </a:prstGeom>
          <a:ln w="952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DC1B03DE-C7C8-8471-C892-CE22888A0244}"/>
              </a:ext>
            </a:extLst>
          </p:cNvPr>
          <p:cNvSpPr txBox="1"/>
          <p:nvPr/>
        </p:nvSpPr>
        <p:spPr>
          <a:xfrm>
            <a:off x="4759967" y="5411887"/>
            <a:ext cx="2662162" cy="215444"/>
          </a:xfrm>
          <a:prstGeom prst="rect">
            <a:avLst/>
          </a:prstGeom>
          <a:ln>
            <a:noFill/>
          </a:ln>
        </p:spPr>
        <p:txBody>
          <a:bodyPr wrap="square" lIns="0" tIns="0" rIns="0" bIns="0" rtlCol="0" anchor="ctr" anchorCtr="0">
            <a:spAutoFit/>
          </a:bodyPr>
          <a:lstStyle/>
          <a:p>
            <a:pPr marR="0" algn="ctr" defTabSz="4388900" rtl="0" eaLnBrk="1" fontAlgn="auto" latinLnBrk="0" hangingPunct="1">
              <a:lnSpc>
                <a:spcPct val="100000"/>
              </a:lnSpc>
              <a:spcBef>
                <a:spcPts val="0"/>
              </a:spcBef>
              <a:spcAft>
                <a:spcPts val="0"/>
              </a:spcAft>
              <a:buClrTx/>
              <a:buSzTx/>
              <a:buFont typeface="Arial" pitchFamily="34" charset="0"/>
              <a:buNone/>
              <a:tabLst/>
            </a:pPr>
            <a:r>
              <a:rPr lang="en-US" sz="1400" i="1" dirty="0">
                <a:solidFill>
                  <a:srgbClr val="FFC000"/>
                </a:solidFill>
                <a:latin typeface="Arial" panose="020B0604020202020204" pitchFamily="34" charset="0"/>
                <a:cs typeface="Arial" panose="020B0604020202020204" pitchFamily="34" charset="0"/>
              </a:rPr>
              <a:t>New expanded Flow media</a:t>
            </a:r>
            <a:endParaRPr kumimoji="0" lang="en-US" sz="1400" i="1" u="none" strike="noStrike" kern="1200" cap="none" spc="0" normalizeH="0" baseline="0" noProof="0" dirty="0">
              <a:ln>
                <a:noFill/>
              </a:ln>
              <a:solidFill>
                <a:srgbClr val="FFC000"/>
              </a:solidFill>
              <a:effectLst/>
              <a:uLnTx/>
              <a:uFillTx/>
              <a:latin typeface="Arial" panose="020B0604020202020204" pitchFamily="34" charset="0"/>
              <a:cs typeface="Arial" panose="020B0604020202020204" pitchFamily="34" charset="0"/>
            </a:endParaRPr>
          </a:p>
        </p:txBody>
      </p:sp>
      <p:sp>
        <p:nvSpPr>
          <p:cNvPr id="78" name="Rectangle 77">
            <a:extLst>
              <a:ext uri="{FF2B5EF4-FFF2-40B4-BE49-F238E27FC236}">
                <a16:creationId xmlns:a16="http://schemas.microsoft.com/office/drawing/2014/main" id="{08F77876-60B4-7CC2-9425-05AB11D988C9}"/>
              </a:ext>
            </a:extLst>
          </p:cNvPr>
          <p:cNvSpPr/>
          <p:nvPr/>
        </p:nvSpPr>
        <p:spPr>
          <a:xfrm>
            <a:off x="7347766" y="1699106"/>
            <a:ext cx="64441" cy="2830514"/>
          </a:xfrm>
          <a:prstGeom prst="rect">
            <a:avLst/>
          </a:prstGeom>
          <a:solidFill>
            <a:srgbClr val="92D0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A2D396D0-5AB9-559B-0A74-144487D7281E}"/>
              </a:ext>
            </a:extLst>
          </p:cNvPr>
          <p:cNvSpPr/>
          <p:nvPr/>
        </p:nvSpPr>
        <p:spPr>
          <a:xfrm>
            <a:off x="7414489" y="1700951"/>
            <a:ext cx="192778" cy="2830514"/>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1" name="Straight Arrow Connector 80">
            <a:extLst>
              <a:ext uri="{FF2B5EF4-FFF2-40B4-BE49-F238E27FC236}">
                <a16:creationId xmlns:a16="http://schemas.microsoft.com/office/drawing/2014/main" id="{39DED7DD-2005-2C6E-6438-D41F8EF2EFA8}"/>
              </a:ext>
            </a:extLst>
          </p:cNvPr>
          <p:cNvCxnSpPr>
            <a:cxnSpLocks/>
          </p:cNvCxnSpPr>
          <p:nvPr/>
        </p:nvCxnSpPr>
        <p:spPr>
          <a:xfrm flipV="1">
            <a:off x="7381778" y="4542372"/>
            <a:ext cx="0" cy="1253056"/>
          </a:xfrm>
          <a:prstGeom prst="straightConnector1">
            <a:avLst/>
          </a:prstGeom>
          <a:ln w="952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82" name="TextBox 81">
            <a:extLst>
              <a:ext uri="{FF2B5EF4-FFF2-40B4-BE49-F238E27FC236}">
                <a16:creationId xmlns:a16="http://schemas.microsoft.com/office/drawing/2014/main" id="{7C015995-7F69-DEAF-9AA7-30E5F940B16D}"/>
              </a:ext>
            </a:extLst>
          </p:cNvPr>
          <p:cNvSpPr txBox="1"/>
          <p:nvPr/>
        </p:nvSpPr>
        <p:spPr>
          <a:xfrm>
            <a:off x="5696374" y="5617761"/>
            <a:ext cx="1887769" cy="303668"/>
          </a:xfrm>
          <a:prstGeom prst="rect">
            <a:avLst/>
          </a:prstGeom>
          <a:ln>
            <a:noFill/>
          </a:ln>
        </p:spPr>
        <p:txBody>
          <a:bodyPr wrap="square" lIns="0" tIns="0" rIns="0" bIns="0" rtlCol="0" anchor="ctr" anchorCtr="0">
            <a:spAutoFit/>
          </a:bodyPr>
          <a:lstStyle/>
          <a:p>
            <a:pPr marR="0" algn="ctr" defTabSz="4388900" rtl="0" eaLnBrk="1" fontAlgn="auto" latinLnBrk="0" hangingPunct="1">
              <a:lnSpc>
                <a:spcPct val="100000"/>
              </a:lnSpc>
              <a:spcBef>
                <a:spcPts val="0"/>
              </a:spcBef>
              <a:spcAft>
                <a:spcPts val="0"/>
              </a:spcAft>
              <a:buClrTx/>
              <a:buSzTx/>
              <a:buFont typeface="Arial" pitchFamily="34" charset="0"/>
              <a:buNone/>
              <a:tabLst/>
            </a:pPr>
            <a:r>
              <a:rPr kumimoji="0" lang="en-US" sz="1400" i="1" u="none" strike="noStrike" kern="1200" cap="none" spc="0" normalizeH="0" baseline="0" noProof="0" dirty="0">
                <a:ln>
                  <a:noFill/>
                </a:ln>
                <a:solidFill>
                  <a:srgbClr val="92D050"/>
                </a:solidFill>
                <a:effectLst/>
                <a:uLnTx/>
                <a:uFillTx/>
                <a:latin typeface="Arial" panose="020B0604020202020204" pitchFamily="34" charset="0"/>
                <a:cs typeface="Arial" panose="020B0604020202020204" pitchFamily="34" charset="0"/>
              </a:rPr>
              <a:t>Vacuum bag</a:t>
            </a:r>
          </a:p>
        </p:txBody>
      </p:sp>
      <p:sp>
        <p:nvSpPr>
          <p:cNvPr id="83" name="Rectangle 82">
            <a:extLst>
              <a:ext uri="{FF2B5EF4-FFF2-40B4-BE49-F238E27FC236}">
                <a16:creationId xmlns:a16="http://schemas.microsoft.com/office/drawing/2014/main" id="{1143824F-4BB6-C093-B953-087EC75C8761}"/>
              </a:ext>
            </a:extLst>
          </p:cNvPr>
          <p:cNvSpPr/>
          <p:nvPr/>
        </p:nvSpPr>
        <p:spPr>
          <a:xfrm>
            <a:off x="3757790" y="1697735"/>
            <a:ext cx="3967734" cy="2830514"/>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6" name="Straight Arrow Connector 85">
            <a:extLst>
              <a:ext uri="{FF2B5EF4-FFF2-40B4-BE49-F238E27FC236}">
                <a16:creationId xmlns:a16="http://schemas.microsoft.com/office/drawing/2014/main" id="{DC24F8C3-E0EE-4D61-EFE8-9E2FC74C66FE}"/>
              </a:ext>
            </a:extLst>
          </p:cNvPr>
          <p:cNvCxnSpPr>
            <a:cxnSpLocks/>
          </p:cNvCxnSpPr>
          <p:nvPr/>
        </p:nvCxnSpPr>
        <p:spPr>
          <a:xfrm flipV="1">
            <a:off x="7523157" y="4542372"/>
            <a:ext cx="0" cy="1528279"/>
          </a:xfrm>
          <a:prstGeom prst="straightConnector1">
            <a:avLst/>
          </a:prstGeom>
          <a:ln w="952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87" name="TextBox 86">
            <a:extLst>
              <a:ext uri="{FF2B5EF4-FFF2-40B4-BE49-F238E27FC236}">
                <a16:creationId xmlns:a16="http://schemas.microsoft.com/office/drawing/2014/main" id="{8AB7A06C-A7D8-7EB8-DCD6-D82FB3E9C6C5}"/>
              </a:ext>
            </a:extLst>
          </p:cNvPr>
          <p:cNvSpPr txBox="1"/>
          <p:nvPr/>
        </p:nvSpPr>
        <p:spPr>
          <a:xfrm>
            <a:off x="4264794" y="5891567"/>
            <a:ext cx="3535897" cy="303668"/>
          </a:xfrm>
          <a:prstGeom prst="rect">
            <a:avLst/>
          </a:prstGeom>
          <a:ln>
            <a:noFill/>
          </a:ln>
        </p:spPr>
        <p:txBody>
          <a:bodyPr wrap="square" lIns="0" tIns="0" rIns="0" bIns="0" rtlCol="0" anchor="ctr" anchorCtr="0">
            <a:spAutoFit/>
          </a:bodyPr>
          <a:lstStyle/>
          <a:p>
            <a:pPr marR="0" algn="ctr" defTabSz="4388900" rtl="0" eaLnBrk="1" fontAlgn="auto" latinLnBrk="0" hangingPunct="1">
              <a:lnSpc>
                <a:spcPct val="100000"/>
              </a:lnSpc>
              <a:spcBef>
                <a:spcPts val="0"/>
              </a:spcBef>
              <a:spcAft>
                <a:spcPts val="0"/>
              </a:spcAft>
              <a:buClrTx/>
              <a:buSzTx/>
              <a:buFont typeface="Arial" pitchFamily="34" charset="0"/>
              <a:buNone/>
              <a:tabLst/>
            </a:pPr>
            <a:r>
              <a:rPr kumimoji="0" lang="en-US" sz="1400" i="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External heating elements</a:t>
            </a:r>
          </a:p>
        </p:txBody>
      </p:sp>
      <p:sp>
        <p:nvSpPr>
          <p:cNvPr id="92" name="Rectangle 91">
            <a:extLst>
              <a:ext uri="{FF2B5EF4-FFF2-40B4-BE49-F238E27FC236}">
                <a16:creationId xmlns:a16="http://schemas.microsoft.com/office/drawing/2014/main" id="{B0DD88C4-0497-1ECB-5CCE-6FF65B5FD51A}"/>
              </a:ext>
            </a:extLst>
          </p:cNvPr>
          <p:cNvSpPr/>
          <p:nvPr/>
        </p:nvSpPr>
        <p:spPr>
          <a:xfrm>
            <a:off x="5581942" y="2797368"/>
            <a:ext cx="1350156" cy="737626"/>
          </a:xfrm>
          <a:prstGeom prst="rect">
            <a:avLst/>
          </a:prstGeom>
          <a:pattFill prst="ltDnDiag">
            <a:fgClr>
              <a:schemeClr val="accent1"/>
            </a:fgClr>
            <a:bgClr>
              <a:schemeClr val="bg1"/>
            </a:bgClr>
          </a:patt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3" name="Rectangle 92">
            <a:extLst>
              <a:ext uri="{FF2B5EF4-FFF2-40B4-BE49-F238E27FC236}">
                <a16:creationId xmlns:a16="http://schemas.microsoft.com/office/drawing/2014/main" id="{029BF123-8E06-11B6-B5CA-E44C804BAE07}"/>
              </a:ext>
            </a:extLst>
          </p:cNvPr>
          <p:cNvSpPr/>
          <p:nvPr/>
        </p:nvSpPr>
        <p:spPr>
          <a:xfrm>
            <a:off x="5649759" y="2855265"/>
            <a:ext cx="1224073" cy="610170"/>
          </a:xfrm>
          <a:prstGeom prst="rect">
            <a:avLst/>
          </a:prstGeom>
          <a:solidFill>
            <a:schemeClr val="accent6">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4" name="TextBox 93">
            <a:extLst>
              <a:ext uri="{FF2B5EF4-FFF2-40B4-BE49-F238E27FC236}">
                <a16:creationId xmlns:a16="http://schemas.microsoft.com/office/drawing/2014/main" id="{2EE61505-4E58-3814-56D6-9884E3C0A9D3}"/>
              </a:ext>
            </a:extLst>
          </p:cNvPr>
          <p:cNvSpPr txBox="1"/>
          <p:nvPr/>
        </p:nvSpPr>
        <p:spPr>
          <a:xfrm>
            <a:off x="5750852" y="3022950"/>
            <a:ext cx="1011632" cy="303668"/>
          </a:xfrm>
          <a:prstGeom prst="rect">
            <a:avLst/>
          </a:prstGeom>
          <a:ln>
            <a:noFill/>
          </a:ln>
        </p:spPr>
        <p:txBody>
          <a:bodyPr wrap="square" lIns="0" tIns="0" rIns="0" bIns="0" rtlCol="0" anchor="ctr" anchorCtr="0">
            <a:spAutoFit/>
          </a:bodyPr>
          <a:lstStyle/>
          <a:p>
            <a:pPr marR="0" algn="ctr" defTabSz="4388900" rtl="0" eaLnBrk="1" fontAlgn="auto" latinLnBrk="0" hangingPunct="1">
              <a:lnSpc>
                <a:spcPct val="100000"/>
              </a:lnSpc>
              <a:spcBef>
                <a:spcPts val="0"/>
              </a:spcBef>
              <a:spcAft>
                <a:spcPts val="0"/>
              </a:spcAft>
              <a:buClrTx/>
              <a:buSzTx/>
              <a:buFont typeface="Arial" pitchFamily="34" charset="0"/>
              <a:buNone/>
              <a:tabLst/>
            </a:pPr>
            <a:r>
              <a:rPr kumimoji="0" lang="en-US" sz="1400" i="1" u="none" strike="noStrike" kern="1200" cap="none" spc="0" normalizeH="0" baseline="0" noProof="0" dirty="0">
                <a:ln>
                  <a:noFill/>
                </a:ln>
                <a:effectLst/>
                <a:uLnTx/>
                <a:uFillTx/>
                <a:latin typeface="Arial" panose="020B0604020202020204" pitchFamily="34" charset="0"/>
                <a:cs typeface="Arial" panose="020B0604020202020204" pitchFamily="34" charset="0"/>
              </a:rPr>
              <a:t>Cable</a:t>
            </a:r>
          </a:p>
        </p:txBody>
      </p:sp>
      <p:cxnSp>
        <p:nvCxnSpPr>
          <p:cNvPr id="106" name="Straight Arrow Connector 105">
            <a:extLst>
              <a:ext uri="{FF2B5EF4-FFF2-40B4-BE49-F238E27FC236}">
                <a16:creationId xmlns:a16="http://schemas.microsoft.com/office/drawing/2014/main" id="{DC2F335A-35D2-CAA5-31F3-52BEFCD51AA4}"/>
              </a:ext>
            </a:extLst>
          </p:cNvPr>
          <p:cNvCxnSpPr>
            <a:cxnSpLocks/>
          </p:cNvCxnSpPr>
          <p:nvPr/>
        </p:nvCxnSpPr>
        <p:spPr>
          <a:xfrm flipV="1">
            <a:off x="4918884" y="1700951"/>
            <a:ext cx="0" cy="2827299"/>
          </a:xfrm>
          <a:prstGeom prst="straightConnector1">
            <a:avLst/>
          </a:prstGeom>
          <a:ln w="25400">
            <a:solidFill>
              <a:srgbClr val="00A0FF"/>
            </a:solidFill>
            <a:prstDash val="sysDot"/>
            <a:tailEnd type="none"/>
          </a:ln>
          <a:effectLst/>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1B5232B1-704F-9AC4-2CA2-A92A30A83368}"/>
              </a:ext>
            </a:extLst>
          </p:cNvPr>
          <p:cNvPicPr>
            <a:picLocks noChangeAspect="1"/>
          </p:cNvPicPr>
          <p:nvPr/>
        </p:nvPicPr>
        <p:blipFill>
          <a:blip r:embed="rId5"/>
          <a:stretch>
            <a:fillRect/>
          </a:stretch>
        </p:blipFill>
        <p:spPr>
          <a:xfrm>
            <a:off x="8167593" y="1052277"/>
            <a:ext cx="3896269" cy="2333951"/>
          </a:xfrm>
          <a:prstGeom prst="rect">
            <a:avLst/>
          </a:prstGeom>
        </p:spPr>
      </p:pic>
      <p:pic>
        <p:nvPicPr>
          <p:cNvPr id="13" name="Picture 12">
            <a:extLst>
              <a:ext uri="{FF2B5EF4-FFF2-40B4-BE49-F238E27FC236}">
                <a16:creationId xmlns:a16="http://schemas.microsoft.com/office/drawing/2014/main" id="{3F1872D9-F940-4203-3855-242AD8178C5D}"/>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8184550" y="3802674"/>
            <a:ext cx="3861740" cy="2392561"/>
          </a:xfrm>
          <a:prstGeom prst="rect">
            <a:avLst/>
          </a:prstGeom>
        </p:spPr>
      </p:pic>
      <p:sp>
        <p:nvSpPr>
          <p:cNvPr id="14" name="Arrow: Down 13">
            <a:extLst>
              <a:ext uri="{FF2B5EF4-FFF2-40B4-BE49-F238E27FC236}">
                <a16:creationId xmlns:a16="http://schemas.microsoft.com/office/drawing/2014/main" id="{A72BB8DE-60CA-77FF-1E90-90DAB371C9D2}"/>
              </a:ext>
            </a:extLst>
          </p:cNvPr>
          <p:cNvSpPr/>
          <p:nvPr/>
        </p:nvSpPr>
        <p:spPr>
          <a:xfrm>
            <a:off x="9907811" y="3326618"/>
            <a:ext cx="567149" cy="70431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Footer Placeholder 4">
            <a:extLst>
              <a:ext uri="{FF2B5EF4-FFF2-40B4-BE49-F238E27FC236}">
                <a16:creationId xmlns:a16="http://schemas.microsoft.com/office/drawing/2014/main" id="{CD0B6DEB-3E0A-D993-E0E0-6E2015CF6A80}"/>
              </a:ext>
            </a:extLst>
          </p:cNvPr>
          <p:cNvSpPr>
            <a:spLocks noGrp="1"/>
          </p:cNvSpPr>
          <p:nvPr>
            <p:ph type="ftr" sz="quarter" idx="15"/>
          </p:nvPr>
        </p:nvSpPr>
        <p:spPr>
          <a:xfrm>
            <a:off x="576072" y="6356350"/>
            <a:ext cx="9106596" cy="365125"/>
          </a:xfrm>
        </p:spPr>
        <p:txBody>
          <a:bodyPr/>
          <a:lstStyle/>
          <a:p>
            <a:r>
              <a:rPr lang="en-US" sz="1000" dirty="0"/>
              <a:t>Impregnation of CCT with alternative resins </a:t>
            </a:r>
            <a:r>
              <a:rPr lang="en-US" dirty="0"/>
              <a:t>| BERKELEY LAB</a:t>
            </a:r>
          </a:p>
        </p:txBody>
      </p:sp>
    </p:spTree>
    <p:extLst>
      <p:ext uri="{BB962C8B-B14F-4D97-AF65-F5344CB8AC3E}">
        <p14:creationId xmlns:p14="http://schemas.microsoft.com/office/powerpoint/2010/main" val="1324102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9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42"/>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45"/>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46"/>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7"/>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78"/>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81"/>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82"/>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14"/>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8"/>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13"/>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79"/>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86"/>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87"/>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92"/>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1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5" grpId="0"/>
      <p:bldP spid="37" grpId="0"/>
      <p:bldP spid="39" grpId="0"/>
      <p:bldP spid="41" grpId="0"/>
      <p:bldP spid="42" grpId="0" animBg="1"/>
      <p:bldP spid="44" grpId="0"/>
      <p:bldP spid="45" grpId="0" animBg="1"/>
      <p:bldP spid="47" grpId="0"/>
      <p:bldP spid="78" grpId="0" animBg="1"/>
      <p:bldP spid="79" grpId="0" animBg="1"/>
      <p:bldP spid="82" grpId="0"/>
      <p:bldP spid="83" grpId="0" animBg="1"/>
      <p:bldP spid="87" grpId="0"/>
      <p:bldP spid="92" grpId="0" animBg="1"/>
      <p:bldP spid="93" grpId="0" animBg="1"/>
      <p:bldP spid="94" grpId="0"/>
      <p:bldP spid="1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B39753-9B82-2444-A832-A2F5EA35B560}"/>
              </a:ext>
            </a:extLst>
          </p:cNvPr>
          <p:cNvSpPr>
            <a:spLocks noGrp="1"/>
          </p:cNvSpPr>
          <p:nvPr>
            <p:ph type="title"/>
          </p:nvPr>
        </p:nvSpPr>
        <p:spPr/>
        <p:txBody>
          <a:bodyPr/>
          <a:lstStyle/>
          <a:p>
            <a:r>
              <a:rPr lang="en-US" dirty="0"/>
              <a:t>2. Development of the </a:t>
            </a:r>
            <a:r>
              <a:rPr lang="en-US" dirty="0" err="1"/>
              <a:t>Stycast</a:t>
            </a:r>
            <a:r>
              <a:rPr lang="en-US" dirty="0"/>
              <a:t> VPI for CCT</a:t>
            </a:r>
            <a:br>
              <a:rPr lang="en-US" dirty="0"/>
            </a:br>
            <a:endParaRPr lang="en-US" i="1" dirty="0"/>
          </a:p>
        </p:txBody>
      </p:sp>
      <p:sp>
        <p:nvSpPr>
          <p:cNvPr id="6" name="Slide Number Placeholder 5">
            <a:extLst>
              <a:ext uri="{FF2B5EF4-FFF2-40B4-BE49-F238E27FC236}">
                <a16:creationId xmlns:a16="http://schemas.microsoft.com/office/drawing/2014/main" id="{D88A0FD9-2410-8344-ACBE-3B3C27FDD4EB}"/>
              </a:ext>
            </a:extLst>
          </p:cNvPr>
          <p:cNvSpPr>
            <a:spLocks noGrp="1"/>
          </p:cNvSpPr>
          <p:nvPr>
            <p:ph type="sldNum" sz="quarter" idx="16"/>
          </p:nvPr>
        </p:nvSpPr>
        <p:spPr/>
        <p:txBody>
          <a:bodyPr/>
          <a:lstStyle/>
          <a:p>
            <a:fld id="{0EF2EA88-E9D4-0C4F-A5DF-5FE49FAF8E2F}" type="slidenum">
              <a:rPr lang="en-US" smtClean="0"/>
              <a:pPr/>
              <a:t>17</a:t>
            </a:fld>
            <a:endParaRPr lang="en-US" dirty="0"/>
          </a:p>
        </p:txBody>
      </p:sp>
      <p:sp>
        <p:nvSpPr>
          <p:cNvPr id="16" name="Footer Placeholder 21">
            <a:extLst>
              <a:ext uri="{FF2B5EF4-FFF2-40B4-BE49-F238E27FC236}">
                <a16:creationId xmlns:a16="http://schemas.microsoft.com/office/drawing/2014/main" id="{FE1CC5F8-7EDD-490E-A02F-C3C4F0249C11}"/>
              </a:ext>
            </a:extLst>
          </p:cNvPr>
          <p:cNvSpPr txBox="1">
            <a:spLocks/>
          </p:cNvSpPr>
          <p:nvPr/>
        </p:nvSpPr>
        <p:spPr>
          <a:xfrm>
            <a:off x="9312264" y="6356350"/>
            <a:ext cx="1977788"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sz="1000" dirty="0">
                <a:solidFill>
                  <a:prstClr val="black">
                    <a:tint val="75000"/>
                  </a:prstClr>
                </a:solidFill>
              </a:rPr>
              <a:t>J. L. Rudeiros Fernandez et al.</a:t>
            </a:r>
            <a:endParaRPr lang="en-US" sz="1000" dirty="0">
              <a:solidFill>
                <a:prstClr val="black">
                  <a:tint val="75000"/>
                </a:prstClr>
              </a:solidFill>
            </a:endParaRPr>
          </a:p>
        </p:txBody>
      </p:sp>
      <p:pic>
        <p:nvPicPr>
          <p:cNvPr id="4" name="Picture 3">
            <a:extLst>
              <a:ext uri="{FF2B5EF4-FFF2-40B4-BE49-F238E27FC236}">
                <a16:creationId xmlns:a16="http://schemas.microsoft.com/office/drawing/2014/main" id="{D6A19DCE-5689-55D7-706F-E593E6A161DE}"/>
              </a:ext>
            </a:extLst>
          </p:cNvPr>
          <p:cNvPicPr>
            <a:picLocks noChangeAspect="1"/>
          </p:cNvPicPr>
          <p:nvPr/>
        </p:nvPicPr>
        <p:blipFill>
          <a:blip r:embed="rId2"/>
          <a:stretch>
            <a:fillRect/>
          </a:stretch>
        </p:blipFill>
        <p:spPr>
          <a:xfrm>
            <a:off x="8870501" y="1277994"/>
            <a:ext cx="883526" cy="4475974"/>
          </a:xfrm>
          <a:prstGeom prst="rect">
            <a:avLst/>
          </a:prstGeom>
        </p:spPr>
      </p:pic>
      <p:sp>
        <p:nvSpPr>
          <p:cNvPr id="8" name="TextBox 7">
            <a:extLst>
              <a:ext uri="{FF2B5EF4-FFF2-40B4-BE49-F238E27FC236}">
                <a16:creationId xmlns:a16="http://schemas.microsoft.com/office/drawing/2014/main" id="{B5D6C364-60BD-F3F8-4F9E-DB3C84AF2195}"/>
              </a:ext>
            </a:extLst>
          </p:cNvPr>
          <p:cNvSpPr txBox="1"/>
          <p:nvPr/>
        </p:nvSpPr>
        <p:spPr>
          <a:xfrm>
            <a:off x="3870761" y="5578198"/>
            <a:ext cx="1125619" cy="369332"/>
          </a:xfrm>
          <a:prstGeom prst="rect">
            <a:avLst/>
          </a:prstGeom>
          <a:noFill/>
        </p:spPr>
        <p:txBody>
          <a:bodyPr wrap="square">
            <a:spAutoFit/>
          </a:bodyPr>
          <a:lstStyle/>
          <a:p>
            <a:r>
              <a:rPr lang="en-US" b="1" dirty="0"/>
              <a:t>Phase 2</a:t>
            </a:r>
          </a:p>
        </p:txBody>
      </p:sp>
      <p:sp>
        <p:nvSpPr>
          <p:cNvPr id="10" name="TextBox 9">
            <a:extLst>
              <a:ext uri="{FF2B5EF4-FFF2-40B4-BE49-F238E27FC236}">
                <a16:creationId xmlns:a16="http://schemas.microsoft.com/office/drawing/2014/main" id="{75ADDA47-9809-7286-8658-62F6AB67C8EE}"/>
              </a:ext>
            </a:extLst>
          </p:cNvPr>
          <p:cNvSpPr txBox="1"/>
          <p:nvPr/>
        </p:nvSpPr>
        <p:spPr>
          <a:xfrm>
            <a:off x="6134479" y="5583572"/>
            <a:ext cx="1125619" cy="369332"/>
          </a:xfrm>
          <a:prstGeom prst="rect">
            <a:avLst/>
          </a:prstGeom>
          <a:noFill/>
        </p:spPr>
        <p:txBody>
          <a:bodyPr wrap="square">
            <a:spAutoFit/>
          </a:bodyPr>
          <a:lstStyle/>
          <a:p>
            <a:r>
              <a:rPr lang="en-US" b="1" dirty="0"/>
              <a:t>Phase 3</a:t>
            </a:r>
          </a:p>
        </p:txBody>
      </p:sp>
      <p:sp>
        <p:nvSpPr>
          <p:cNvPr id="13" name="TextBox 12">
            <a:extLst>
              <a:ext uri="{FF2B5EF4-FFF2-40B4-BE49-F238E27FC236}">
                <a16:creationId xmlns:a16="http://schemas.microsoft.com/office/drawing/2014/main" id="{91B5773B-630C-ACAC-443B-C4E5A312B4D2}"/>
              </a:ext>
            </a:extLst>
          </p:cNvPr>
          <p:cNvSpPr txBox="1"/>
          <p:nvPr/>
        </p:nvSpPr>
        <p:spPr>
          <a:xfrm>
            <a:off x="8347403" y="5589917"/>
            <a:ext cx="2670530" cy="369332"/>
          </a:xfrm>
          <a:prstGeom prst="rect">
            <a:avLst/>
          </a:prstGeom>
          <a:noFill/>
        </p:spPr>
        <p:txBody>
          <a:bodyPr wrap="square">
            <a:spAutoFit/>
          </a:bodyPr>
          <a:lstStyle/>
          <a:p>
            <a:r>
              <a:rPr lang="en-US" b="1" dirty="0"/>
              <a:t>Phase 4 (Final coil)</a:t>
            </a:r>
          </a:p>
        </p:txBody>
      </p:sp>
      <p:pic>
        <p:nvPicPr>
          <p:cNvPr id="14" name="Picture 13">
            <a:extLst>
              <a:ext uri="{FF2B5EF4-FFF2-40B4-BE49-F238E27FC236}">
                <a16:creationId xmlns:a16="http://schemas.microsoft.com/office/drawing/2014/main" id="{A8676F82-4C30-6356-B8F3-266C6139FE24}"/>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322963" y="3756073"/>
            <a:ext cx="794274" cy="1659817"/>
          </a:xfrm>
          <a:prstGeom prst="rect">
            <a:avLst/>
          </a:prstGeom>
        </p:spPr>
      </p:pic>
      <p:sp>
        <p:nvSpPr>
          <p:cNvPr id="18" name="TextBox 17">
            <a:extLst>
              <a:ext uri="{FF2B5EF4-FFF2-40B4-BE49-F238E27FC236}">
                <a16:creationId xmlns:a16="http://schemas.microsoft.com/office/drawing/2014/main" id="{A54C662F-7AB6-4DD2-5E38-A3CCB604AA0F}"/>
              </a:ext>
            </a:extLst>
          </p:cNvPr>
          <p:cNvSpPr txBox="1"/>
          <p:nvPr/>
        </p:nvSpPr>
        <p:spPr>
          <a:xfrm rot="16200000">
            <a:off x="5577554" y="4344290"/>
            <a:ext cx="1292510" cy="369332"/>
          </a:xfrm>
          <a:prstGeom prst="rect">
            <a:avLst/>
          </a:prstGeom>
          <a:noFill/>
        </p:spPr>
        <p:txBody>
          <a:bodyPr wrap="square" rtlCol="0">
            <a:spAutoFit/>
          </a:bodyPr>
          <a:lstStyle/>
          <a:p>
            <a:r>
              <a:rPr lang="en-US" dirty="0"/>
              <a:t>Aluminum</a:t>
            </a:r>
          </a:p>
        </p:txBody>
      </p:sp>
      <p:sp>
        <p:nvSpPr>
          <p:cNvPr id="27" name="TextBox 26">
            <a:extLst>
              <a:ext uri="{FF2B5EF4-FFF2-40B4-BE49-F238E27FC236}">
                <a16:creationId xmlns:a16="http://schemas.microsoft.com/office/drawing/2014/main" id="{2B0919E6-00EF-A8AA-CE01-2D700B847D5E}"/>
              </a:ext>
            </a:extLst>
          </p:cNvPr>
          <p:cNvSpPr txBox="1"/>
          <p:nvPr/>
        </p:nvSpPr>
        <p:spPr>
          <a:xfrm rot="16200000">
            <a:off x="7849144" y="4037091"/>
            <a:ext cx="2042715" cy="369332"/>
          </a:xfrm>
          <a:prstGeom prst="rect">
            <a:avLst/>
          </a:prstGeom>
          <a:noFill/>
        </p:spPr>
        <p:txBody>
          <a:bodyPr wrap="square" rtlCol="0">
            <a:spAutoFit/>
          </a:bodyPr>
          <a:lstStyle/>
          <a:p>
            <a:r>
              <a:rPr lang="en-US" dirty="0"/>
              <a:t>Aluminum-bronze</a:t>
            </a:r>
          </a:p>
        </p:txBody>
      </p:sp>
      <p:cxnSp>
        <p:nvCxnSpPr>
          <p:cNvPr id="28" name="Straight Connector 27">
            <a:extLst>
              <a:ext uri="{FF2B5EF4-FFF2-40B4-BE49-F238E27FC236}">
                <a16:creationId xmlns:a16="http://schemas.microsoft.com/office/drawing/2014/main" id="{D865211E-90AA-D67B-12A2-BD35D54FDED0}"/>
              </a:ext>
            </a:extLst>
          </p:cNvPr>
          <p:cNvCxnSpPr>
            <a:cxnSpLocks/>
          </p:cNvCxnSpPr>
          <p:nvPr/>
        </p:nvCxnSpPr>
        <p:spPr>
          <a:xfrm>
            <a:off x="690880" y="6234972"/>
            <a:ext cx="10068560" cy="0"/>
          </a:xfrm>
          <a:prstGeom prst="line">
            <a:avLst/>
          </a:prstGeom>
          <a:ln w="25400">
            <a:solidFill>
              <a:schemeClr val="bg1">
                <a:lumMod val="65000"/>
              </a:schemeClr>
            </a:solidFill>
            <a:tailEnd type="triangle" w="lg" len="lg"/>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41272775-A78B-FD48-003C-CAE51B7EC3A0}"/>
              </a:ext>
            </a:extLst>
          </p:cNvPr>
          <p:cNvSpPr txBox="1"/>
          <p:nvPr/>
        </p:nvSpPr>
        <p:spPr>
          <a:xfrm>
            <a:off x="4656126" y="5903625"/>
            <a:ext cx="1614144" cy="369332"/>
          </a:xfrm>
          <a:prstGeom prst="rect">
            <a:avLst/>
          </a:prstGeom>
          <a:noFill/>
        </p:spPr>
        <p:txBody>
          <a:bodyPr wrap="square" rtlCol="0">
            <a:spAutoFit/>
          </a:bodyPr>
          <a:lstStyle/>
          <a:p>
            <a:r>
              <a:rPr lang="en-US" dirty="0"/>
              <a:t>Development</a:t>
            </a:r>
          </a:p>
        </p:txBody>
      </p:sp>
      <p:sp>
        <p:nvSpPr>
          <p:cNvPr id="9" name="TextBox 8">
            <a:extLst>
              <a:ext uri="{FF2B5EF4-FFF2-40B4-BE49-F238E27FC236}">
                <a16:creationId xmlns:a16="http://schemas.microsoft.com/office/drawing/2014/main" id="{FC5F73EF-B07F-D220-3B7A-63895A6E2697}"/>
              </a:ext>
            </a:extLst>
          </p:cNvPr>
          <p:cNvSpPr txBox="1"/>
          <p:nvPr/>
        </p:nvSpPr>
        <p:spPr>
          <a:xfrm>
            <a:off x="690880" y="1329989"/>
            <a:ext cx="2394117" cy="923330"/>
          </a:xfrm>
          <a:prstGeom prst="rect">
            <a:avLst/>
          </a:prstGeom>
          <a:noFill/>
        </p:spPr>
        <p:txBody>
          <a:bodyPr wrap="square">
            <a:spAutoFit/>
          </a:bodyPr>
          <a:lstStyle/>
          <a:p>
            <a:r>
              <a:rPr lang="en-US" b="1" i="0" dirty="0">
                <a:solidFill>
                  <a:srgbClr val="202122"/>
                </a:solidFill>
                <a:effectLst/>
                <a:latin typeface="Arial" panose="020B0604020202020204" pitchFamily="34" charset="0"/>
              </a:rPr>
              <a:t>Vacuum Assisted </a:t>
            </a:r>
            <a:br>
              <a:rPr lang="en-US" b="1" i="0" dirty="0">
                <a:solidFill>
                  <a:srgbClr val="202122"/>
                </a:solidFill>
                <a:effectLst/>
                <a:latin typeface="Arial" panose="020B0604020202020204" pitchFamily="34" charset="0"/>
              </a:rPr>
            </a:br>
            <a:r>
              <a:rPr lang="en-US" b="1" i="0" dirty="0">
                <a:solidFill>
                  <a:srgbClr val="202122"/>
                </a:solidFill>
                <a:effectLst/>
                <a:latin typeface="Arial" panose="020B0604020202020204" pitchFamily="34" charset="0"/>
              </a:rPr>
              <a:t>Resin Transfer Molding (VARTM)</a:t>
            </a:r>
            <a:r>
              <a:rPr lang="en-US" b="0" i="0" dirty="0">
                <a:solidFill>
                  <a:srgbClr val="202122"/>
                </a:solidFill>
                <a:effectLst/>
                <a:latin typeface="Arial" panose="020B0604020202020204" pitchFamily="34" charset="0"/>
              </a:rPr>
              <a:t> </a:t>
            </a:r>
            <a:endParaRPr lang="en-US" dirty="0"/>
          </a:p>
        </p:txBody>
      </p:sp>
      <p:sp>
        <p:nvSpPr>
          <p:cNvPr id="15" name="TextBox 14">
            <a:extLst>
              <a:ext uri="{FF2B5EF4-FFF2-40B4-BE49-F238E27FC236}">
                <a16:creationId xmlns:a16="http://schemas.microsoft.com/office/drawing/2014/main" id="{1C1D151A-3F72-6DA0-B6F5-167E9913C49A}"/>
              </a:ext>
            </a:extLst>
          </p:cNvPr>
          <p:cNvSpPr txBox="1"/>
          <p:nvPr/>
        </p:nvSpPr>
        <p:spPr>
          <a:xfrm>
            <a:off x="1312354" y="5586930"/>
            <a:ext cx="1125619" cy="369332"/>
          </a:xfrm>
          <a:prstGeom prst="rect">
            <a:avLst/>
          </a:prstGeom>
          <a:noFill/>
        </p:spPr>
        <p:txBody>
          <a:bodyPr wrap="square">
            <a:spAutoFit/>
          </a:bodyPr>
          <a:lstStyle/>
          <a:p>
            <a:r>
              <a:rPr lang="en-US" b="1" dirty="0"/>
              <a:t>Phase 1</a:t>
            </a:r>
          </a:p>
        </p:txBody>
      </p:sp>
      <p:cxnSp>
        <p:nvCxnSpPr>
          <p:cNvPr id="19" name="Straight Connector 18">
            <a:extLst>
              <a:ext uri="{FF2B5EF4-FFF2-40B4-BE49-F238E27FC236}">
                <a16:creationId xmlns:a16="http://schemas.microsoft.com/office/drawing/2014/main" id="{E755B452-71A4-E20E-A415-42D62BDEFBA7}"/>
              </a:ext>
            </a:extLst>
          </p:cNvPr>
          <p:cNvCxnSpPr/>
          <p:nvPr/>
        </p:nvCxnSpPr>
        <p:spPr>
          <a:xfrm>
            <a:off x="3230880" y="1422400"/>
            <a:ext cx="0" cy="4691195"/>
          </a:xfrm>
          <a:prstGeom prst="line">
            <a:avLst/>
          </a:prstGeom>
        </p:spPr>
        <p:style>
          <a:lnRef idx="2">
            <a:schemeClr val="accent1"/>
          </a:lnRef>
          <a:fillRef idx="0">
            <a:schemeClr val="accent1"/>
          </a:fillRef>
          <a:effectRef idx="1">
            <a:schemeClr val="accent1"/>
          </a:effectRef>
          <a:fontRef idx="minor">
            <a:schemeClr val="tx1"/>
          </a:fontRef>
        </p:style>
      </p:cxnSp>
      <p:sp>
        <p:nvSpPr>
          <p:cNvPr id="20" name="TextBox 19">
            <a:extLst>
              <a:ext uri="{FF2B5EF4-FFF2-40B4-BE49-F238E27FC236}">
                <a16:creationId xmlns:a16="http://schemas.microsoft.com/office/drawing/2014/main" id="{5CDF882F-5C52-BECB-8E6D-99871CAE81DC}"/>
              </a:ext>
            </a:extLst>
          </p:cNvPr>
          <p:cNvSpPr txBox="1"/>
          <p:nvPr/>
        </p:nvSpPr>
        <p:spPr>
          <a:xfrm>
            <a:off x="3615105" y="1359623"/>
            <a:ext cx="4208093" cy="369332"/>
          </a:xfrm>
          <a:prstGeom prst="rect">
            <a:avLst/>
          </a:prstGeom>
          <a:noFill/>
        </p:spPr>
        <p:txBody>
          <a:bodyPr wrap="square">
            <a:spAutoFit/>
          </a:bodyPr>
          <a:lstStyle/>
          <a:p>
            <a:r>
              <a:rPr lang="en-US" b="1" i="0" dirty="0">
                <a:solidFill>
                  <a:srgbClr val="202122"/>
                </a:solidFill>
                <a:effectLst/>
                <a:latin typeface="Arial" panose="020B0604020202020204" pitchFamily="34" charset="0"/>
              </a:rPr>
              <a:t>Vacuum Pressure Impregnation</a:t>
            </a:r>
            <a:endParaRPr lang="en-US" dirty="0"/>
          </a:p>
        </p:txBody>
      </p:sp>
      <p:pic>
        <p:nvPicPr>
          <p:cNvPr id="22" name="Picture 21" descr="A picture containing chart&#10;&#10;Description automatically generated">
            <a:extLst>
              <a:ext uri="{FF2B5EF4-FFF2-40B4-BE49-F238E27FC236}">
                <a16:creationId xmlns:a16="http://schemas.microsoft.com/office/drawing/2014/main" id="{E7D5596D-6B77-D91C-4317-1D84E021795A}"/>
              </a:ext>
            </a:extLst>
          </p:cNvPr>
          <p:cNvPicPr>
            <a:picLocks noChangeAspect="1"/>
          </p:cNvPicPr>
          <p:nvPr/>
        </p:nvPicPr>
        <p:blipFill>
          <a:blip r:embed="rId4"/>
          <a:stretch>
            <a:fillRect/>
          </a:stretch>
        </p:blipFill>
        <p:spPr>
          <a:xfrm>
            <a:off x="1176123" y="3078480"/>
            <a:ext cx="1043097" cy="2438199"/>
          </a:xfrm>
          <a:prstGeom prst="rect">
            <a:avLst/>
          </a:prstGeom>
        </p:spPr>
      </p:pic>
      <p:pic>
        <p:nvPicPr>
          <p:cNvPr id="23" name="Picture 22" descr="A picture containing chart&#10;&#10;Description automatically generated">
            <a:extLst>
              <a:ext uri="{FF2B5EF4-FFF2-40B4-BE49-F238E27FC236}">
                <a16:creationId xmlns:a16="http://schemas.microsoft.com/office/drawing/2014/main" id="{02C2A582-9D40-9DAA-8804-96F403EA603C}"/>
              </a:ext>
            </a:extLst>
          </p:cNvPr>
          <p:cNvPicPr>
            <a:picLocks noChangeAspect="1"/>
          </p:cNvPicPr>
          <p:nvPr/>
        </p:nvPicPr>
        <p:blipFill>
          <a:blip r:embed="rId4"/>
          <a:stretch>
            <a:fillRect/>
          </a:stretch>
        </p:blipFill>
        <p:spPr>
          <a:xfrm>
            <a:off x="3796637" y="3151718"/>
            <a:ext cx="1043097" cy="2438199"/>
          </a:xfrm>
          <a:prstGeom prst="rect">
            <a:avLst/>
          </a:prstGeom>
        </p:spPr>
      </p:pic>
      <p:sp>
        <p:nvSpPr>
          <p:cNvPr id="3" name="Footer Placeholder 4">
            <a:extLst>
              <a:ext uri="{FF2B5EF4-FFF2-40B4-BE49-F238E27FC236}">
                <a16:creationId xmlns:a16="http://schemas.microsoft.com/office/drawing/2014/main" id="{1A9DB14C-B21A-EF2B-9D22-8684D2F09D61}"/>
              </a:ext>
            </a:extLst>
          </p:cNvPr>
          <p:cNvSpPr>
            <a:spLocks noGrp="1"/>
          </p:cNvSpPr>
          <p:nvPr>
            <p:ph type="ftr" sz="quarter" idx="15"/>
          </p:nvPr>
        </p:nvSpPr>
        <p:spPr>
          <a:xfrm>
            <a:off x="576072" y="6356350"/>
            <a:ext cx="9106596" cy="365125"/>
          </a:xfrm>
        </p:spPr>
        <p:txBody>
          <a:bodyPr/>
          <a:lstStyle/>
          <a:p>
            <a:r>
              <a:rPr lang="en-US" sz="1000" dirty="0"/>
              <a:t>Impregnation of CCT with alternative resins </a:t>
            </a:r>
            <a:r>
              <a:rPr lang="en-US" dirty="0"/>
              <a:t>| BERKELEY LAB</a:t>
            </a:r>
          </a:p>
        </p:txBody>
      </p:sp>
    </p:spTree>
    <p:extLst>
      <p:ext uri="{BB962C8B-B14F-4D97-AF65-F5344CB8AC3E}">
        <p14:creationId xmlns:p14="http://schemas.microsoft.com/office/powerpoint/2010/main" val="23430051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A picture containing chart&#10;&#10;Description automatically generated">
            <a:extLst>
              <a:ext uri="{FF2B5EF4-FFF2-40B4-BE49-F238E27FC236}">
                <a16:creationId xmlns:a16="http://schemas.microsoft.com/office/drawing/2014/main" id="{E7D5596D-6B77-D91C-4317-1D84E021795A}"/>
              </a:ext>
            </a:extLst>
          </p:cNvPr>
          <p:cNvPicPr>
            <a:picLocks noChangeAspect="1"/>
          </p:cNvPicPr>
          <p:nvPr/>
        </p:nvPicPr>
        <p:blipFill>
          <a:blip r:embed="rId2"/>
          <a:stretch>
            <a:fillRect/>
          </a:stretch>
        </p:blipFill>
        <p:spPr>
          <a:xfrm>
            <a:off x="631721" y="1274926"/>
            <a:ext cx="2261481" cy="5286124"/>
          </a:xfrm>
          <a:prstGeom prst="rect">
            <a:avLst/>
          </a:prstGeom>
        </p:spPr>
      </p:pic>
      <p:sp>
        <p:nvSpPr>
          <p:cNvPr id="2" name="Title 1">
            <a:extLst>
              <a:ext uri="{FF2B5EF4-FFF2-40B4-BE49-F238E27FC236}">
                <a16:creationId xmlns:a16="http://schemas.microsoft.com/office/drawing/2014/main" id="{F4B39753-9B82-2444-A832-A2F5EA35B560}"/>
              </a:ext>
            </a:extLst>
          </p:cNvPr>
          <p:cNvSpPr>
            <a:spLocks noGrp="1"/>
          </p:cNvSpPr>
          <p:nvPr>
            <p:ph type="title"/>
          </p:nvPr>
        </p:nvSpPr>
        <p:spPr/>
        <p:txBody>
          <a:bodyPr/>
          <a:lstStyle/>
          <a:p>
            <a:r>
              <a:rPr lang="en-US" dirty="0"/>
              <a:t>2. Development of the </a:t>
            </a:r>
            <a:r>
              <a:rPr lang="en-US" dirty="0" err="1"/>
              <a:t>Stycast</a:t>
            </a:r>
            <a:r>
              <a:rPr lang="en-US" dirty="0"/>
              <a:t> VPI for CCT</a:t>
            </a:r>
            <a:br>
              <a:rPr lang="en-US" dirty="0"/>
            </a:br>
            <a:endParaRPr lang="en-US" i="1" dirty="0"/>
          </a:p>
        </p:txBody>
      </p:sp>
      <p:sp>
        <p:nvSpPr>
          <p:cNvPr id="6" name="Slide Number Placeholder 5">
            <a:extLst>
              <a:ext uri="{FF2B5EF4-FFF2-40B4-BE49-F238E27FC236}">
                <a16:creationId xmlns:a16="http://schemas.microsoft.com/office/drawing/2014/main" id="{D88A0FD9-2410-8344-ACBE-3B3C27FDD4EB}"/>
              </a:ext>
            </a:extLst>
          </p:cNvPr>
          <p:cNvSpPr>
            <a:spLocks noGrp="1"/>
          </p:cNvSpPr>
          <p:nvPr>
            <p:ph type="sldNum" sz="quarter" idx="16"/>
          </p:nvPr>
        </p:nvSpPr>
        <p:spPr/>
        <p:txBody>
          <a:bodyPr/>
          <a:lstStyle/>
          <a:p>
            <a:fld id="{0EF2EA88-E9D4-0C4F-A5DF-5FE49FAF8E2F}" type="slidenum">
              <a:rPr lang="en-US" smtClean="0"/>
              <a:pPr/>
              <a:t>18</a:t>
            </a:fld>
            <a:endParaRPr lang="en-US" dirty="0"/>
          </a:p>
        </p:txBody>
      </p:sp>
      <p:sp>
        <p:nvSpPr>
          <p:cNvPr id="16" name="Footer Placeholder 21">
            <a:extLst>
              <a:ext uri="{FF2B5EF4-FFF2-40B4-BE49-F238E27FC236}">
                <a16:creationId xmlns:a16="http://schemas.microsoft.com/office/drawing/2014/main" id="{FE1CC5F8-7EDD-490E-A02F-C3C4F0249C11}"/>
              </a:ext>
            </a:extLst>
          </p:cNvPr>
          <p:cNvSpPr txBox="1">
            <a:spLocks/>
          </p:cNvSpPr>
          <p:nvPr/>
        </p:nvSpPr>
        <p:spPr>
          <a:xfrm>
            <a:off x="9312264" y="6356350"/>
            <a:ext cx="1977788"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sz="1000" dirty="0">
                <a:solidFill>
                  <a:prstClr val="black">
                    <a:tint val="75000"/>
                  </a:prstClr>
                </a:solidFill>
              </a:rPr>
              <a:t>J. L. Rudeiros Fernandez et al.</a:t>
            </a:r>
            <a:endParaRPr lang="en-US" sz="1000" dirty="0">
              <a:solidFill>
                <a:prstClr val="black">
                  <a:tint val="75000"/>
                </a:prstClr>
              </a:solidFill>
            </a:endParaRPr>
          </a:p>
        </p:txBody>
      </p:sp>
      <p:sp>
        <p:nvSpPr>
          <p:cNvPr id="9" name="TextBox 8">
            <a:extLst>
              <a:ext uri="{FF2B5EF4-FFF2-40B4-BE49-F238E27FC236}">
                <a16:creationId xmlns:a16="http://schemas.microsoft.com/office/drawing/2014/main" id="{FC5F73EF-B07F-D220-3B7A-63895A6E2697}"/>
              </a:ext>
            </a:extLst>
          </p:cNvPr>
          <p:cNvSpPr txBox="1"/>
          <p:nvPr/>
        </p:nvSpPr>
        <p:spPr>
          <a:xfrm>
            <a:off x="690880" y="1105600"/>
            <a:ext cx="8463280" cy="369332"/>
          </a:xfrm>
          <a:prstGeom prst="rect">
            <a:avLst/>
          </a:prstGeom>
          <a:noFill/>
        </p:spPr>
        <p:txBody>
          <a:bodyPr wrap="square">
            <a:spAutoFit/>
          </a:bodyPr>
          <a:lstStyle/>
          <a:p>
            <a:r>
              <a:rPr lang="en-US" b="1" i="0" dirty="0">
                <a:solidFill>
                  <a:srgbClr val="202122"/>
                </a:solidFill>
                <a:effectLst/>
                <a:latin typeface="Arial" panose="020B0604020202020204" pitchFamily="34" charset="0"/>
              </a:rPr>
              <a:t>Vacuum Assisted Resin Transfer Molding (VARTM)</a:t>
            </a:r>
            <a:r>
              <a:rPr lang="en-US" b="0" i="0" dirty="0">
                <a:solidFill>
                  <a:srgbClr val="202122"/>
                </a:solidFill>
                <a:effectLst/>
                <a:latin typeface="Arial" panose="020B0604020202020204" pitchFamily="34" charset="0"/>
              </a:rPr>
              <a:t> </a:t>
            </a:r>
            <a:endParaRPr lang="en-US" dirty="0"/>
          </a:p>
        </p:txBody>
      </p:sp>
      <p:sp>
        <p:nvSpPr>
          <p:cNvPr id="15" name="TextBox 14">
            <a:extLst>
              <a:ext uri="{FF2B5EF4-FFF2-40B4-BE49-F238E27FC236}">
                <a16:creationId xmlns:a16="http://schemas.microsoft.com/office/drawing/2014/main" id="{1C1D151A-3F72-6DA0-B6F5-167E9913C49A}"/>
              </a:ext>
            </a:extLst>
          </p:cNvPr>
          <p:cNvSpPr txBox="1"/>
          <p:nvPr/>
        </p:nvSpPr>
        <p:spPr>
          <a:xfrm>
            <a:off x="1099756" y="6087264"/>
            <a:ext cx="1125619" cy="369332"/>
          </a:xfrm>
          <a:prstGeom prst="rect">
            <a:avLst/>
          </a:prstGeom>
          <a:noFill/>
        </p:spPr>
        <p:txBody>
          <a:bodyPr wrap="square">
            <a:spAutoFit/>
          </a:bodyPr>
          <a:lstStyle/>
          <a:p>
            <a:r>
              <a:rPr lang="en-US" b="1" dirty="0"/>
              <a:t>Phase 1</a:t>
            </a:r>
          </a:p>
        </p:txBody>
      </p:sp>
      <p:pic>
        <p:nvPicPr>
          <p:cNvPr id="7" name="Picture 6">
            <a:extLst>
              <a:ext uri="{FF2B5EF4-FFF2-40B4-BE49-F238E27FC236}">
                <a16:creationId xmlns:a16="http://schemas.microsoft.com/office/drawing/2014/main" id="{4C95CC63-9409-64B6-7783-88E3A7320758}"/>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rot="5400000">
            <a:off x="3466511" y="2870387"/>
            <a:ext cx="4762931" cy="2510193"/>
          </a:xfrm>
          <a:prstGeom prst="rect">
            <a:avLst/>
          </a:prstGeom>
          <a:ln>
            <a:solidFill>
              <a:schemeClr val="bg1">
                <a:lumMod val="65000"/>
              </a:schemeClr>
            </a:solidFill>
          </a:ln>
        </p:spPr>
      </p:pic>
      <p:sp>
        <p:nvSpPr>
          <p:cNvPr id="3" name="Rectangle 2">
            <a:extLst>
              <a:ext uri="{FF2B5EF4-FFF2-40B4-BE49-F238E27FC236}">
                <a16:creationId xmlns:a16="http://schemas.microsoft.com/office/drawing/2014/main" id="{598FCFAF-98F6-4116-CDDC-21A30F272685}"/>
              </a:ext>
            </a:extLst>
          </p:cNvPr>
          <p:cNvSpPr/>
          <p:nvPr/>
        </p:nvSpPr>
        <p:spPr>
          <a:xfrm>
            <a:off x="1407161" y="2789868"/>
            <a:ext cx="67154" cy="1949838"/>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cxnSp>
        <p:nvCxnSpPr>
          <p:cNvPr id="4" name="Straight Arrow Connector 3">
            <a:extLst>
              <a:ext uri="{FF2B5EF4-FFF2-40B4-BE49-F238E27FC236}">
                <a16:creationId xmlns:a16="http://schemas.microsoft.com/office/drawing/2014/main" id="{40050F05-E4A1-34ED-8A91-4147DCB73598}"/>
              </a:ext>
            </a:extLst>
          </p:cNvPr>
          <p:cNvCxnSpPr>
            <a:cxnSpLocks/>
          </p:cNvCxnSpPr>
          <p:nvPr/>
        </p:nvCxnSpPr>
        <p:spPr>
          <a:xfrm>
            <a:off x="1340281" y="3258570"/>
            <a:ext cx="200913"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8" name="TextBox 7">
            <a:extLst>
              <a:ext uri="{FF2B5EF4-FFF2-40B4-BE49-F238E27FC236}">
                <a16:creationId xmlns:a16="http://schemas.microsoft.com/office/drawing/2014/main" id="{C7C42D16-8828-8CD6-CCEE-1DE5484A7F52}"/>
              </a:ext>
            </a:extLst>
          </p:cNvPr>
          <p:cNvSpPr txBox="1"/>
          <p:nvPr/>
        </p:nvSpPr>
        <p:spPr>
          <a:xfrm rot="16200000">
            <a:off x="482253" y="3595124"/>
            <a:ext cx="1591145" cy="261610"/>
          </a:xfrm>
          <a:prstGeom prst="rect">
            <a:avLst/>
          </a:prstGeom>
          <a:noFill/>
        </p:spPr>
        <p:txBody>
          <a:bodyPr wrap="square">
            <a:spAutoFit/>
          </a:bodyPr>
          <a:lstStyle/>
          <a:p>
            <a:pPr algn="ctr"/>
            <a:r>
              <a:rPr lang="en-US" sz="1050" dirty="0"/>
              <a:t>Nb</a:t>
            </a:r>
            <a:r>
              <a:rPr lang="en-US" sz="1050" baseline="-25000" dirty="0"/>
              <a:t>3</a:t>
            </a:r>
            <a:r>
              <a:rPr lang="en-US" sz="1050" dirty="0"/>
              <a:t>Sn cable</a:t>
            </a:r>
          </a:p>
        </p:txBody>
      </p:sp>
      <p:sp>
        <p:nvSpPr>
          <p:cNvPr id="10" name="Rectangle 9">
            <a:extLst>
              <a:ext uri="{FF2B5EF4-FFF2-40B4-BE49-F238E27FC236}">
                <a16:creationId xmlns:a16="http://schemas.microsoft.com/office/drawing/2014/main" id="{DA4C1FBB-E878-B2AD-7BEA-E2D35CD77355}"/>
              </a:ext>
            </a:extLst>
          </p:cNvPr>
          <p:cNvSpPr/>
          <p:nvPr/>
        </p:nvSpPr>
        <p:spPr>
          <a:xfrm>
            <a:off x="1695307" y="2978899"/>
            <a:ext cx="67154" cy="1949838"/>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BEE0B17-AEFC-1E04-C25B-FBCEF1212CF5}"/>
              </a:ext>
            </a:extLst>
          </p:cNvPr>
          <p:cNvSpPr/>
          <p:nvPr/>
        </p:nvSpPr>
        <p:spPr>
          <a:xfrm>
            <a:off x="2006108" y="3166859"/>
            <a:ext cx="67154" cy="1949838"/>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grpSp>
        <p:nvGrpSpPr>
          <p:cNvPr id="49" name="Group 48">
            <a:extLst>
              <a:ext uri="{FF2B5EF4-FFF2-40B4-BE49-F238E27FC236}">
                <a16:creationId xmlns:a16="http://schemas.microsoft.com/office/drawing/2014/main" id="{BD3B552F-DAB0-652E-9F58-22761CA9A6F3}"/>
              </a:ext>
            </a:extLst>
          </p:cNvPr>
          <p:cNvGrpSpPr/>
          <p:nvPr/>
        </p:nvGrpSpPr>
        <p:grpSpPr>
          <a:xfrm>
            <a:off x="7651821" y="1426778"/>
            <a:ext cx="4188888" cy="4882782"/>
            <a:chOff x="8224304" y="1300861"/>
            <a:chExt cx="4188888" cy="4882782"/>
          </a:xfrm>
        </p:grpSpPr>
        <p:pic>
          <p:nvPicPr>
            <p:cNvPr id="12" name="Picture 11">
              <a:extLst>
                <a:ext uri="{FF2B5EF4-FFF2-40B4-BE49-F238E27FC236}">
                  <a16:creationId xmlns:a16="http://schemas.microsoft.com/office/drawing/2014/main" id="{C76D7DA7-904C-C9F2-46FD-87370F804D04}"/>
                </a:ext>
              </a:extLst>
            </p:cNvPr>
            <p:cNvPicPr>
              <a:picLocks noChangeAspect="1"/>
            </p:cNvPicPr>
            <p:nvPr/>
          </p:nvPicPr>
          <p:blipFill rotWithShape="1">
            <a:blip r:embed="rId4" cstate="hqprint">
              <a:grayscl/>
              <a:extLst>
                <a:ext uri="{28A0092B-C50C-407E-A947-70E740481C1C}">
                  <a14:useLocalDpi xmlns:a14="http://schemas.microsoft.com/office/drawing/2010/main"/>
                </a:ext>
              </a:extLst>
            </a:blip>
            <a:srcRect/>
            <a:stretch/>
          </p:blipFill>
          <p:spPr>
            <a:xfrm rot="16200000">
              <a:off x="9181593" y="1965102"/>
              <a:ext cx="2830513" cy="2923452"/>
            </a:xfrm>
            <a:prstGeom prst="rect">
              <a:avLst/>
            </a:prstGeom>
          </p:spPr>
        </p:pic>
        <p:sp>
          <p:nvSpPr>
            <p:cNvPr id="14" name="TextBox 13">
              <a:extLst>
                <a:ext uri="{FF2B5EF4-FFF2-40B4-BE49-F238E27FC236}">
                  <a16:creationId xmlns:a16="http://schemas.microsoft.com/office/drawing/2014/main" id="{2B86E5E6-7CD6-22D2-EE71-1981FC8C25EC}"/>
                </a:ext>
              </a:extLst>
            </p:cNvPr>
            <p:cNvSpPr txBox="1"/>
            <p:nvPr/>
          </p:nvSpPr>
          <p:spPr>
            <a:xfrm>
              <a:off x="8224304" y="1300861"/>
              <a:ext cx="4188888" cy="646331"/>
            </a:xfrm>
            <a:prstGeom prst="rect">
              <a:avLst/>
            </a:prstGeom>
            <a:noFill/>
          </p:spPr>
          <p:txBody>
            <a:bodyPr wrap="square">
              <a:spAutoFit/>
            </a:bodyPr>
            <a:lstStyle/>
            <a:p>
              <a:pPr algn="ctr"/>
              <a:r>
                <a:rPr lang="en-US" dirty="0"/>
                <a:t>Diagram of the impregnation </a:t>
              </a:r>
              <a:br>
                <a:rPr lang="en-US" dirty="0"/>
              </a:br>
              <a:r>
                <a:rPr lang="en-US" dirty="0"/>
                <a:t>bag system for </a:t>
              </a:r>
              <a:r>
                <a:rPr lang="en-US" dirty="0" err="1"/>
                <a:t>Stycast</a:t>
              </a:r>
              <a:endParaRPr lang="en-US" dirty="0"/>
            </a:p>
          </p:txBody>
        </p:sp>
        <p:sp>
          <p:nvSpPr>
            <p:cNvPr id="17" name="TextBox 16">
              <a:extLst>
                <a:ext uri="{FF2B5EF4-FFF2-40B4-BE49-F238E27FC236}">
                  <a16:creationId xmlns:a16="http://schemas.microsoft.com/office/drawing/2014/main" id="{36D5A863-DB0A-C72A-12AE-7F79C64EBC4A}"/>
                </a:ext>
              </a:extLst>
            </p:cNvPr>
            <p:cNvSpPr txBox="1"/>
            <p:nvPr/>
          </p:nvSpPr>
          <p:spPr>
            <a:xfrm>
              <a:off x="9517722" y="2269879"/>
              <a:ext cx="937963" cy="430887"/>
            </a:xfrm>
            <a:prstGeom prst="rect">
              <a:avLst/>
            </a:prstGeom>
            <a:ln>
              <a:noFill/>
            </a:ln>
          </p:spPr>
          <p:txBody>
            <a:bodyPr wrap="square" lIns="0" tIns="0" rIns="0" bIns="0" rtlCol="0" anchor="ctr" anchorCtr="0">
              <a:spAutoFit/>
            </a:bodyPr>
            <a:lstStyle/>
            <a:p>
              <a:pPr marR="0" algn="ctr" defTabSz="4388900" rtl="0" eaLnBrk="1" fontAlgn="auto" latinLnBrk="0" hangingPunct="1">
                <a:lnSpc>
                  <a:spcPct val="100000"/>
                </a:lnSpc>
                <a:spcBef>
                  <a:spcPts val="0"/>
                </a:spcBef>
                <a:spcAft>
                  <a:spcPts val="0"/>
                </a:spcAft>
                <a:buClrTx/>
                <a:buSzTx/>
                <a:buFont typeface="Arial" pitchFamily="34" charset="0"/>
                <a:buNone/>
                <a:tabLst/>
              </a:pPr>
              <a:r>
                <a:rPr kumimoji="0" lang="en-US" sz="1400" i="1" u="none" strike="noStrike" kern="1200" cap="none" spc="0" normalizeH="0" baseline="0" noProof="0" dirty="0">
                  <a:ln>
                    <a:noFill/>
                  </a:ln>
                  <a:effectLst/>
                  <a:uLnTx/>
                  <a:uFillTx/>
                  <a:latin typeface="Arial" panose="020B0604020202020204" pitchFamily="34" charset="0"/>
                  <a:cs typeface="Arial" panose="020B0604020202020204" pitchFamily="34" charset="0"/>
                </a:rPr>
                <a:t>Aluminum plate</a:t>
              </a:r>
            </a:p>
          </p:txBody>
        </p:sp>
        <p:sp>
          <p:nvSpPr>
            <p:cNvPr id="25" name="Rectangle 24">
              <a:extLst>
                <a:ext uri="{FF2B5EF4-FFF2-40B4-BE49-F238E27FC236}">
                  <a16:creationId xmlns:a16="http://schemas.microsoft.com/office/drawing/2014/main" id="{FF16B64D-21F3-3386-BB69-54B8E5766ED0}"/>
                </a:ext>
              </a:extLst>
            </p:cNvPr>
            <p:cNvSpPr/>
            <p:nvPr/>
          </p:nvSpPr>
          <p:spPr>
            <a:xfrm>
              <a:off x="11189597" y="2011572"/>
              <a:ext cx="71603" cy="2830514"/>
            </a:xfrm>
            <a:prstGeom prst="rect">
              <a:avLst/>
            </a:prstGeom>
            <a:solidFill>
              <a:srgbClr val="00B0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6" name="Straight Arrow Connector 25">
              <a:extLst>
                <a:ext uri="{FF2B5EF4-FFF2-40B4-BE49-F238E27FC236}">
                  <a16:creationId xmlns:a16="http://schemas.microsoft.com/office/drawing/2014/main" id="{7F6725E7-9E52-A5E1-34BC-ABBF3FCFC3E3}"/>
                </a:ext>
              </a:extLst>
            </p:cNvPr>
            <p:cNvCxnSpPr>
              <a:cxnSpLocks/>
            </p:cNvCxnSpPr>
            <p:nvPr/>
          </p:nvCxnSpPr>
          <p:spPr>
            <a:xfrm flipV="1">
              <a:off x="11217778" y="4869017"/>
              <a:ext cx="0" cy="370640"/>
            </a:xfrm>
            <a:prstGeom prst="straightConnector1">
              <a:avLst/>
            </a:prstGeom>
            <a:ln w="952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7B527491-7649-F537-C8D4-AFA7E68D6BDB}"/>
                </a:ext>
              </a:extLst>
            </p:cNvPr>
            <p:cNvSpPr txBox="1"/>
            <p:nvPr/>
          </p:nvSpPr>
          <p:spPr>
            <a:xfrm>
              <a:off x="9735992" y="5051557"/>
              <a:ext cx="1887769" cy="303668"/>
            </a:xfrm>
            <a:prstGeom prst="rect">
              <a:avLst/>
            </a:prstGeom>
            <a:ln>
              <a:noFill/>
            </a:ln>
          </p:spPr>
          <p:txBody>
            <a:bodyPr wrap="square" lIns="0" tIns="0" rIns="0" bIns="0" rtlCol="0" anchor="ctr" anchorCtr="0">
              <a:spAutoFit/>
            </a:bodyPr>
            <a:lstStyle/>
            <a:p>
              <a:pPr marR="0" algn="ctr" defTabSz="4388900" rtl="0" eaLnBrk="1" fontAlgn="auto" latinLnBrk="0" hangingPunct="1">
                <a:lnSpc>
                  <a:spcPct val="100000"/>
                </a:lnSpc>
                <a:spcBef>
                  <a:spcPts val="0"/>
                </a:spcBef>
                <a:spcAft>
                  <a:spcPts val="0"/>
                </a:spcAft>
                <a:buClrTx/>
                <a:buSzTx/>
                <a:buFont typeface="Arial" pitchFamily="34" charset="0"/>
                <a:buNone/>
                <a:tabLst/>
              </a:pPr>
              <a:r>
                <a:rPr lang="en-US" sz="1400" i="1" dirty="0">
                  <a:solidFill>
                    <a:srgbClr val="00B050"/>
                  </a:solidFill>
                  <a:latin typeface="Arial" panose="020B0604020202020204" pitchFamily="34" charset="0"/>
                  <a:cs typeface="Arial" panose="020B0604020202020204" pitchFamily="34" charset="0"/>
                </a:rPr>
                <a:t>Peel ply</a:t>
              </a:r>
              <a:endParaRPr kumimoji="0" lang="en-US" sz="1400" i="1" u="none" strike="noStrike" kern="1200" cap="none" spc="0" normalizeH="0" baseline="0" noProof="0" dirty="0">
                <a:ln>
                  <a:noFill/>
                </a:ln>
                <a:solidFill>
                  <a:srgbClr val="00B050"/>
                </a:solidFill>
                <a:effectLst/>
                <a:uLnTx/>
                <a:uFillTx/>
                <a:latin typeface="Arial" panose="020B0604020202020204" pitchFamily="34" charset="0"/>
                <a:cs typeface="Arial" panose="020B0604020202020204" pitchFamily="34" charset="0"/>
              </a:endParaRPr>
            </a:p>
          </p:txBody>
        </p:sp>
        <p:sp>
          <p:nvSpPr>
            <p:cNvPr id="28" name="Rectangle 27">
              <a:extLst>
                <a:ext uri="{FF2B5EF4-FFF2-40B4-BE49-F238E27FC236}">
                  <a16:creationId xmlns:a16="http://schemas.microsoft.com/office/drawing/2014/main" id="{B7D775C5-6C3B-A63E-7E24-3FED6D33B6C8}"/>
                </a:ext>
              </a:extLst>
            </p:cNvPr>
            <p:cNvSpPr/>
            <p:nvPr/>
          </p:nvSpPr>
          <p:spPr>
            <a:xfrm>
              <a:off x="11261199" y="2011572"/>
              <a:ext cx="253307" cy="2830514"/>
            </a:xfrm>
            <a:prstGeom prst="rect">
              <a:avLst/>
            </a:prstGeom>
            <a:solidFill>
              <a:srgbClr val="FFC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9" name="Straight Arrow Connector 28">
              <a:extLst>
                <a:ext uri="{FF2B5EF4-FFF2-40B4-BE49-F238E27FC236}">
                  <a16:creationId xmlns:a16="http://schemas.microsoft.com/office/drawing/2014/main" id="{D1311A89-1F0D-8022-ECB9-AC795772F382}"/>
                </a:ext>
              </a:extLst>
            </p:cNvPr>
            <p:cNvCxnSpPr>
              <a:cxnSpLocks/>
            </p:cNvCxnSpPr>
            <p:nvPr/>
          </p:nvCxnSpPr>
          <p:spPr>
            <a:xfrm flipV="1">
              <a:off x="11378884" y="4869017"/>
              <a:ext cx="0" cy="604989"/>
            </a:xfrm>
            <a:prstGeom prst="straightConnector1">
              <a:avLst/>
            </a:prstGeom>
            <a:ln w="952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A56BA546-A646-6BFC-D4F5-B0A7FB58D9FC}"/>
                </a:ext>
              </a:extLst>
            </p:cNvPr>
            <p:cNvSpPr txBox="1"/>
            <p:nvPr/>
          </p:nvSpPr>
          <p:spPr>
            <a:xfrm>
              <a:off x="8987667" y="5366284"/>
              <a:ext cx="2662162" cy="215444"/>
            </a:xfrm>
            <a:prstGeom prst="rect">
              <a:avLst/>
            </a:prstGeom>
            <a:ln>
              <a:noFill/>
            </a:ln>
          </p:spPr>
          <p:txBody>
            <a:bodyPr wrap="square" lIns="0" tIns="0" rIns="0" bIns="0" rtlCol="0" anchor="ctr" anchorCtr="0">
              <a:spAutoFit/>
            </a:bodyPr>
            <a:lstStyle/>
            <a:p>
              <a:pPr marR="0" algn="ctr" defTabSz="4388900" rtl="0" eaLnBrk="1" fontAlgn="auto" latinLnBrk="0" hangingPunct="1">
                <a:lnSpc>
                  <a:spcPct val="100000"/>
                </a:lnSpc>
                <a:spcBef>
                  <a:spcPts val="0"/>
                </a:spcBef>
                <a:spcAft>
                  <a:spcPts val="0"/>
                </a:spcAft>
                <a:buClrTx/>
                <a:buSzTx/>
                <a:buFont typeface="Arial" pitchFamily="34" charset="0"/>
                <a:buNone/>
                <a:tabLst/>
              </a:pPr>
              <a:r>
                <a:rPr lang="en-US" sz="1400" i="1" dirty="0">
                  <a:solidFill>
                    <a:srgbClr val="FFC000"/>
                  </a:solidFill>
                  <a:latin typeface="Arial" panose="020B0604020202020204" pitchFamily="34" charset="0"/>
                  <a:cs typeface="Arial" panose="020B0604020202020204" pitchFamily="34" charset="0"/>
                </a:rPr>
                <a:t>New expanded Flow media</a:t>
              </a:r>
              <a:endParaRPr kumimoji="0" lang="en-US" sz="1400" i="1" u="none" strike="noStrike" kern="1200" cap="none" spc="0" normalizeH="0" baseline="0" noProof="0" dirty="0">
                <a:ln>
                  <a:noFill/>
                </a:ln>
                <a:solidFill>
                  <a:srgbClr val="FFC000"/>
                </a:solidFill>
                <a:effectLst/>
                <a:uLnTx/>
                <a:uFillTx/>
                <a:latin typeface="Arial" panose="020B0604020202020204" pitchFamily="34" charset="0"/>
                <a:cs typeface="Arial" panose="020B0604020202020204" pitchFamily="34" charset="0"/>
              </a:endParaRPr>
            </a:p>
          </p:txBody>
        </p:sp>
        <p:sp>
          <p:nvSpPr>
            <p:cNvPr id="31" name="Rectangle 30">
              <a:extLst>
                <a:ext uri="{FF2B5EF4-FFF2-40B4-BE49-F238E27FC236}">
                  <a16:creationId xmlns:a16="http://schemas.microsoft.com/office/drawing/2014/main" id="{81EBD881-2A91-8A20-ABF8-F343525A52BD}"/>
                </a:ext>
              </a:extLst>
            </p:cNvPr>
            <p:cNvSpPr/>
            <p:nvPr/>
          </p:nvSpPr>
          <p:spPr>
            <a:xfrm>
              <a:off x="11514506" y="2012943"/>
              <a:ext cx="64441" cy="2830514"/>
            </a:xfrm>
            <a:prstGeom prst="rect">
              <a:avLst/>
            </a:prstGeom>
            <a:solidFill>
              <a:srgbClr val="92D0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E857EB9A-B41E-BF34-BD2F-6847953F731C}"/>
                </a:ext>
              </a:extLst>
            </p:cNvPr>
            <p:cNvSpPr/>
            <p:nvPr/>
          </p:nvSpPr>
          <p:spPr>
            <a:xfrm>
              <a:off x="8948267" y="2007168"/>
              <a:ext cx="192778" cy="2830514"/>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3" name="Straight Arrow Connector 32">
              <a:extLst>
                <a:ext uri="{FF2B5EF4-FFF2-40B4-BE49-F238E27FC236}">
                  <a16:creationId xmlns:a16="http://schemas.microsoft.com/office/drawing/2014/main" id="{9BF1F117-6454-6430-57F3-B470579CF290}"/>
                </a:ext>
              </a:extLst>
            </p:cNvPr>
            <p:cNvCxnSpPr>
              <a:cxnSpLocks/>
            </p:cNvCxnSpPr>
            <p:nvPr/>
          </p:nvCxnSpPr>
          <p:spPr>
            <a:xfrm flipV="1">
              <a:off x="11540898" y="4869017"/>
              <a:ext cx="0" cy="880808"/>
            </a:xfrm>
            <a:prstGeom prst="straightConnector1">
              <a:avLst/>
            </a:prstGeom>
            <a:ln w="952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C3C738BA-D212-CC4D-7595-67282393BEA9}"/>
                </a:ext>
              </a:extLst>
            </p:cNvPr>
            <p:cNvSpPr txBox="1"/>
            <p:nvPr/>
          </p:nvSpPr>
          <p:spPr>
            <a:xfrm>
              <a:off x="9855494" y="5572158"/>
              <a:ext cx="1887769" cy="303668"/>
            </a:xfrm>
            <a:prstGeom prst="rect">
              <a:avLst/>
            </a:prstGeom>
            <a:ln>
              <a:noFill/>
            </a:ln>
          </p:spPr>
          <p:txBody>
            <a:bodyPr wrap="square" lIns="0" tIns="0" rIns="0" bIns="0" rtlCol="0" anchor="ctr" anchorCtr="0">
              <a:spAutoFit/>
            </a:bodyPr>
            <a:lstStyle/>
            <a:p>
              <a:pPr marR="0" algn="ctr" defTabSz="4388900" rtl="0" eaLnBrk="1" fontAlgn="auto" latinLnBrk="0" hangingPunct="1">
                <a:lnSpc>
                  <a:spcPct val="100000"/>
                </a:lnSpc>
                <a:spcBef>
                  <a:spcPts val="0"/>
                </a:spcBef>
                <a:spcAft>
                  <a:spcPts val="0"/>
                </a:spcAft>
                <a:buClrTx/>
                <a:buSzTx/>
                <a:buFont typeface="Arial" pitchFamily="34" charset="0"/>
                <a:buNone/>
                <a:tabLst/>
              </a:pPr>
              <a:r>
                <a:rPr kumimoji="0" lang="en-US" sz="1400" i="1" u="none" strike="noStrike" kern="1200" cap="none" spc="0" normalizeH="0" baseline="0" noProof="0" dirty="0">
                  <a:ln>
                    <a:noFill/>
                  </a:ln>
                  <a:solidFill>
                    <a:srgbClr val="92D050"/>
                  </a:solidFill>
                  <a:effectLst/>
                  <a:uLnTx/>
                  <a:uFillTx/>
                  <a:latin typeface="Arial" panose="020B0604020202020204" pitchFamily="34" charset="0"/>
                  <a:cs typeface="Arial" panose="020B0604020202020204" pitchFamily="34" charset="0"/>
                </a:rPr>
                <a:t>Vacuum bag</a:t>
              </a:r>
            </a:p>
          </p:txBody>
        </p:sp>
        <p:cxnSp>
          <p:nvCxnSpPr>
            <p:cNvPr id="36" name="Straight Arrow Connector 35">
              <a:extLst>
                <a:ext uri="{FF2B5EF4-FFF2-40B4-BE49-F238E27FC236}">
                  <a16:creationId xmlns:a16="http://schemas.microsoft.com/office/drawing/2014/main" id="{616F76EC-E73A-53B1-2F3F-A6BFE28EFBF6}"/>
                </a:ext>
              </a:extLst>
            </p:cNvPr>
            <p:cNvCxnSpPr>
              <a:cxnSpLocks/>
            </p:cNvCxnSpPr>
            <p:nvPr/>
          </p:nvCxnSpPr>
          <p:spPr>
            <a:xfrm flipV="1">
              <a:off x="9003176" y="4856209"/>
              <a:ext cx="0" cy="1175600"/>
            </a:xfrm>
            <a:prstGeom prst="straightConnector1">
              <a:avLst/>
            </a:prstGeom>
            <a:ln w="952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A42D8C7E-A2BC-F60E-3371-47886DC0F383}"/>
                </a:ext>
              </a:extLst>
            </p:cNvPr>
            <p:cNvSpPr txBox="1"/>
            <p:nvPr/>
          </p:nvSpPr>
          <p:spPr>
            <a:xfrm>
              <a:off x="8360068" y="5879975"/>
              <a:ext cx="3535897" cy="303668"/>
            </a:xfrm>
            <a:prstGeom prst="rect">
              <a:avLst/>
            </a:prstGeom>
            <a:ln>
              <a:noFill/>
            </a:ln>
          </p:spPr>
          <p:txBody>
            <a:bodyPr wrap="square" lIns="0" tIns="0" rIns="0" bIns="0" rtlCol="0" anchor="ctr" anchorCtr="0">
              <a:spAutoFit/>
            </a:bodyPr>
            <a:lstStyle/>
            <a:p>
              <a:pPr marR="0" algn="ctr" defTabSz="4388900" rtl="0" eaLnBrk="1" fontAlgn="auto" latinLnBrk="0" hangingPunct="1">
                <a:lnSpc>
                  <a:spcPct val="100000"/>
                </a:lnSpc>
                <a:spcBef>
                  <a:spcPts val="0"/>
                </a:spcBef>
                <a:spcAft>
                  <a:spcPts val="0"/>
                </a:spcAft>
                <a:buClrTx/>
                <a:buSzTx/>
                <a:buFont typeface="Arial" pitchFamily="34" charset="0"/>
                <a:buNone/>
                <a:tabLst/>
              </a:pPr>
              <a:r>
                <a:rPr kumimoji="0" lang="en-US" sz="1400" i="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External heating elements</a:t>
              </a:r>
            </a:p>
          </p:txBody>
        </p:sp>
        <p:sp>
          <p:nvSpPr>
            <p:cNvPr id="38" name="Rectangle 37">
              <a:extLst>
                <a:ext uri="{FF2B5EF4-FFF2-40B4-BE49-F238E27FC236}">
                  <a16:creationId xmlns:a16="http://schemas.microsoft.com/office/drawing/2014/main" id="{91437D56-0360-8ED7-4061-48D0D7940F89}"/>
                </a:ext>
              </a:extLst>
            </p:cNvPr>
            <p:cNvSpPr/>
            <p:nvPr/>
          </p:nvSpPr>
          <p:spPr>
            <a:xfrm>
              <a:off x="9809642" y="3111205"/>
              <a:ext cx="1350156" cy="737626"/>
            </a:xfrm>
            <a:prstGeom prst="rect">
              <a:avLst/>
            </a:prstGeom>
            <a:pattFill prst="ltDnDiag">
              <a:fgClr>
                <a:schemeClr val="accent1"/>
              </a:fgClr>
              <a:bgClr>
                <a:schemeClr val="bg1"/>
              </a:bgClr>
            </a:patt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DB735439-A892-9026-93C2-F74AA30C6D96}"/>
                </a:ext>
              </a:extLst>
            </p:cNvPr>
            <p:cNvSpPr/>
            <p:nvPr/>
          </p:nvSpPr>
          <p:spPr>
            <a:xfrm>
              <a:off x="9877459" y="3169102"/>
              <a:ext cx="1224073" cy="610170"/>
            </a:xfrm>
            <a:prstGeom prst="rect">
              <a:avLst/>
            </a:prstGeom>
            <a:solidFill>
              <a:schemeClr val="accent6">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ACE39AE8-41EB-4A20-3C0C-3048D56B8CD8}"/>
                </a:ext>
              </a:extLst>
            </p:cNvPr>
            <p:cNvSpPr txBox="1"/>
            <p:nvPr/>
          </p:nvSpPr>
          <p:spPr>
            <a:xfrm>
              <a:off x="9978552" y="3336787"/>
              <a:ext cx="1011632" cy="303668"/>
            </a:xfrm>
            <a:prstGeom prst="rect">
              <a:avLst/>
            </a:prstGeom>
            <a:ln>
              <a:noFill/>
            </a:ln>
          </p:spPr>
          <p:txBody>
            <a:bodyPr wrap="square" lIns="0" tIns="0" rIns="0" bIns="0" rtlCol="0" anchor="ctr" anchorCtr="0">
              <a:spAutoFit/>
            </a:bodyPr>
            <a:lstStyle/>
            <a:p>
              <a:pPr marR="0" algn="ctr" defTabSz="4388900" rtl="0" eaLnBrk="1" fontAlgn="auto" latinLnBrk="0" hangingPunct="1">
                <a:lnSpc>
                  <a:spcPct val="100000"/>
                </a:lnSpc>
                <a:spcBef>
                  <a:spcPts val="0"/>
                </a:spcBef>
                <a:spcAft>
                  <a:spcPts val="0"/>
                </a:spcAft>
                <a:buClrTx/>
                <a:buSzTx/>
                <a:buFont typeface="Arial" pitchFamily="34" charset="0"/>
                <a:buNone/>
                <a:tabLst/>
              </a:pPr>
              <a:r>
                <a:rPr kumimoji="0" lang="en-US" sz="1400" i="1" u="none" strike="noStrike" kern="1200" cap="none" spc="0" normalizeH="0" baseline="0" noProof="0" dirty="0">
                  <a:ln>
                    <a:noFill/>
                  </a:ln>
                  <a:effectLst/>
                  <a:uLnTx/>
                  <a:uFillTx/>
                  <a:latin typeface="Arial" panose="020B0604020202020204" pitchFamily="34" charset="0"/>
                  <a:cs typeface="Arial" panose="020B0604020202020204" pitchFamily="34" charset="0"/>
                </a:rPr>
                <a:t>Cable</a:t>
              </a:r>
            </a:p>
          </p:txBody>
        </p:sp>
        <p:cxnSp>
          <p:nvCxnSpPr>
            <p:cNvPr id="41" name="Straight Arrow Connector 40">
              <a:extLst>
                <a:ext uri="{FF2B5EF4-FFF2-40B4-BE49-F238E27FC236}">
                  <a16:creationId xmlns:a16="http://schemas.microsoft.com/office/drawing/2014/main" id="{FB032803-AB5E-691E-4E95-04E80905027B}"/>
                </a:ext>
              </a:extLst>
            </p:cNvPr>
            <p:cNvCxnSpPr>
              <a:cxnSpLocks/>
            </p:cNvCxnSpPr>
            <p:nvPr/>
          </p:nvCxnSpPr>
          <p:spPr>
            <a:xfrm flipV="1">
              <a:off x="9146584" y="2014788"/>
              <a:ext cx="0" cy="2827299"/>
            </a:xfrm>
            <a:prstGeom prst="straightConnector1">
              <a:avLst/>
            </a:prstGeom>
            <a:ln w="25400">
              <a:solidFill>
                <a:srgbClr val="00A0FF"/>
              </a:solidFill>
              <a:prstDash val="sysDot"/>
              <a:tailEnd type="none"/>
            </a:ln>
            <a:effectLst/>
          </p:spPr>
          <p:style>
            <a:lnRef idx="1">
              <a:schemeClr val="accent1"/>
            </a:lnRef>
            <a:fillRef idx="0">
              <a:schemeClr val="accent1"/>
            </a:fillRef>
            <a:effectRef idx="0">
              <a:schemeClr val="accent1"/>
            </a:effectRef>
            <a:fontRef idx="minor">
              <a:schemeClr val="tx1"/>
            </a:fontRef>
          </p:style>
        </p:cxnSp>
      </p:grpSp>
      <p:sp>
        <p:nvSpPr>
          <p:cNvPr id="50" name="Footer Placeholder 4">
            <a:extLst>
              <a:ext uri="{FF2B5EF4-FFF2-40B4-BE49-F238E27FC236}">
                <a16:creationId xmlns:a16="http://schemas.microsoft.com/office/drawing/2014/main" id="{CCE4755E-4C6C-CEEB-5974-A202CEB194E1}"/>
              </a:ext>
            </a:extLst>
          </p:cNvPr>
          <p:cNvSpPr>
            <a:spLocks noGrp="1"/>
          </p:cNvSpPr>
          <p:nvPr>
            <p:ph type="ftr" sz="quarter" idx="15"/>
          </p:nvPr>
        </p:nvSpPr>
        <p:spPr>
          <a:xfrm>
            <a:off x="576072" y="6356350"/>
            <a:ext cx="9106596" cy="365125"/>
          </a:xfrm>
        </p:spPr>
        <p:txBody>
          <a:bodyPr/>
          <a:lstStyle/>
          <a:p>
            <a:r>
              <a:rPr lang="en-US" sz="1000" dirty="0"/>
              <a:t>Impregnation of CCT with alternative resins </a:t>
            </a:r>
            <a:r>
              <a:rPr lang="en-US" dirty="0"/>
              <a:t>| BERKELEY LAB</a:t>
            </a:r>
          </a:p>
        </p:txBody>
      </p:sp>
    </p:spTree>
    <p:extLst>
      <p:ext uri="{BB962C8B-B14F-4D97-AF65-F5344CB8AC3E}">
        <p14:creationId xmlns:p14="http://schemas.microsoft.com/office/powerpoint/2010/main" val="36491648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A picture containing chart&#10;&#10;Description automatically generated">
            <a:extLst>
              <a:ext uri="{FF2B5EF4-FFF2-40B4-BE49-F238E27FC236}">
                <a16:creationId xmlns:a16="http://schemas.microsoft.com/office/drawing/2014/main" id="{E7D5596D-6B77-D91C-4317-1D84E021795A}"/>
              </a:ext>
            </a:extLst>
          </p:cNvPr>
          <p:cNvPicPr>
            <a:picLocks noChangeAspect="1"/>
          </p:cNvPicPr>
          <p:nvPr/>
        </p:nvPicPr>
        <p:blipFill>
          <a:blip r:embed="rId2"/>
          <a:stretch>
            <a:fillRect/>
          </a:stretch>
        </p:blipFill>
        <p:spPr>
          <a:xfrm>
            <a:off x="631721" y="1274926"/>
            <a:ext cx="2261481" cy="5286124"/>
          </a:xfrm>
          <a:prstGeom prst="rect">
            <a:avLst/>
          </a:prstGeom>
        </p:spPr>
      </p:pic>
      <p:sp>
        <p:nvSpPr>
          <p:cNvPr id="2" name="Title 1">
            <a:extLst>
              <a:ext uri="{FF2B5EF4-FFF2-40B4-BE49-F238E27FC236}">
                <a16:creationId xmlns:a16="http://schemas.microsoft.com/office/drawing/2014/main" id="{F4B39753-9B82-2444-A832-A2F5EA35B560}"/>
              </a:ext>
            </a:extLst>
          </p:cNvPr>
          <p:cNvSpPr>
            <a:spLocks noGrp="1"/>
          </p:cNvSpPr>
          <p:nvPr>
            <p:ph type="title"/>
          </p:nvPr>
        </p:nvSpPr>
        <p:spPr/>
        <p:txBody>
          <a:bodyPr/>
          <a:lstStyle/>
          <a:p>
            <a:r>
              <a:rPr lang="en-US" dirty="0"/>
              <a:t>2. Development of the </a:t>
            </a:r>
            <a:r>
              <a:rPr lang="en-US" dirty="0" err="1"/>
              <a:t>Stycast</a:t>
            </a:r>
            <a:r>
              <a:rPr lang="en-US" dirty="0"/>
              <a:t> VPI for CCT</a:t>
            </a:r>
            <a:br>
              <a:rPr lang="en-US" dirty="0"/>
            </a:br>
            <a:endParaRPr lang="en-US" i="1" dirty="0"/>
          </a:p>
        </p:txBody>
      </p:sp>
      <p:sp>
        <p:nvSpPr>
          <p:cNvPr id="6" name="Slide Number Placeholder 5">
            <a:extLst>
              <a:ext uri="{FF2B5EF4-FFF2-40B4-BE49-F238E27FC236}">
                <a16:creationId xmlns:a16="http://schemas.microsoft.com/office/drawing/2014/main" id="{D88A0FD9-2410-8344-ACBE-3B3C27FDD4EB}"/>
              </a:ext>
            </a:extLst>
          </p:cNvPr>
          <p:cNvSpPr>
            <a:spLocks noGrp="1"/>
          </p:cNvSpPr>
          <p:nvPr>
            <p:ph type="sldNum" sz="quarter" idx="16"/>
          </p:nvPr>
        </p:nvSpPr>
        <p:spPr/>
        <p:txBody>
          <a:bodyPr/>
          <a:lstStyle/>
          <a:p>
            <a:fld id="{0EF2EA88-E9D4-0C4F-A5DF-5FE49FAF8E2F}" type="slidenum">
              <a:rPr lang="en-US" smtClean="0"/>
              <a:pPr/>
              <a:t>19</a:t>
            </a:fld>
            <a:endParaRPr lang="en-US" dirty="0"/>
          </a:p>
        </p:txBody>
      </p:sp>
      <p:sp>
        <p:nvSpPr>
          <p:cNvPr id="16" name="Footer Placeholder 21">
            <a:extLst>
              <a:ext uri="{FF2B5EF4-FFF2-40B4-BE49-F238E27FC236}">
                <a16:creationId xmlns:a16="http://schemas.microsoft.com/office/drawing/2014/main" id="{FE1CC5F8-7EDD-490E-A02F-C3C4F0249C11}"/>
              </a:ext>
            </a:extLst>
          </p:cNvPr>
          <p:cNvSpPr txBox="1">
            <a:spLocks/>
          </p:cNvSpPr>
          <p:nvPr/>
        </p:nvSpPr>
        <p:spPr>
          <a:xfrm>
            <a:off x="9312264" y="6356350"/>
            <a:ext cx="1977788"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sz="1000" dirty="0">
                <a:solidFill>
                  <a:prstClr val="black">
                    <a:tint val="75000"/>
                  </a:prstClr>
                </a:solidFill>
              </a:rPr>
              <a:t>J. L. Rudeiros Fernandez et al.</a:t>
            </a:r>
            <a:endParaRPr lang="en-US" sz="1000" dirty="0">
              <a:solidFill>
                <a:prstClr val="black">
                  <a:tint val="75000"/>
                </a:prstClr>
              </a:solidFill>
            </a:endParaRPr>
          </a:p>
        </p:txBody>
      </p:sp>
      <p:sp>
        <p:nvSpPr>
          <p:cNvPr id="9" name="TextBox 8">
            <a:extLst>
              <a:ext uri="{FF2B5EF4-FFF2-40B4-BE49-F238E27FC236}">
                <a16:creationId xmlns:a16="http://schemas.microsoft.com/office/drawing/2014/main" id="{FC5F73EF-B07F-D220-3B7A-63895A6E2697}"/>
              </a:ext>
            </a:extLst>
          </p:cNvPr>
          <p:cNvSpPr txBox="1"/>
          <p:nvPr/>
        </p:nvSpPr>
        <p:spPr>
          <a:xfrm>
            <a:off x="690880" y="1105600"/>
            <a:ext cx="8463280" cy="369332"/>
          </a:xfrm>
          <a:prstGeom prst="rect">
            <a:avLst/>
          </a:prstGeom>
          <a:noFill/>
        </p:spPr>
        <p:txBody>
          <a:bodyPr wrap="square">
            <a:spAutoFit/>
          </a:bodyPr>
          <a:lstStyle/>
          <a:p>
            <a:r>
              <a:rPr lang="en-US" b="1" i="0" dirty="0">
                <a:solidFill>
                  <a:srgbClr val="202122"/>
                </a:solidFill>
                <a:effectLst/>
                <a:latin typeface="Arial" panose="020B0604020202020204" pitchFamily="34" charset="0"/>
              </a:rPr>
              <a:t>Vacuum Assisted Resin Transfer Molding (VARTM)</a:t>
            </a:r>
            <a:r>
              <a:rPr lang="en-US" b="0" i="0" dirty="0">
                <a:solidFill>
                  <a:srgbClr val="202122"/>
                </a:solidFill>
                <a:effectLst/>
                <a:latin typeface="Arial" panose="020B0604020202020204" pitchFamily="34" charset="0"/>
              </a:rPr>
              <a:t> </a:t>
            </a:r>
            <a:endParaRPr lang="en-US" dirty="0"/>
          </a:p>
        </p:txBody>
      </p:sp>
      <p:sp>
        <p:nvSpPr>
          <p:cNvPr id="15" name="TextBox 14">
            <a:extLst>
              <a:ext uri="{FF2B5EF4-FFF2-40B4-BE49-F238E27FC236}">
                <a16:creationId xmlns:a16="http://schemas.microsoft.com/office/drawing/2014/main" id="{1C1D151A-3F72-6DA0-B6F5-167E9913C49A}"/>
              </a:ext>
            </a:extLst>
          </p:cNvPr>
          <p:cNvSpPr txBox="1"/>
          <p:nvPr/>
        </p:nvSpPr>
        <p:spPr>
          <a:xfrm>
            <a:off x="1099756" y="6087264"/>
            <a:ext cx="1125619" cy="369332"/>
          </a:xfrm>
          <a:prstGeom prst="rect">
            <a:avLst/>
          </a:prstGeom>
          <a:noFill/>
        </p:spPr>
        <p:txBody>
          <a:bodyPr wrap="square">
            <a:spAutoFit/>
          </a:bodyPr>
          <a:lstStyle/>
          <a:p>
            <a:r>
              <a:rPr lang="en-US" b="1" dirty="0"/>
              <a:t>Phase 1</a:t>
            </a:r>
          </a:p>
        </p:txBody>
      </p:sp>
      <p:sp>
        <p:nvSpPr>
          <p:cNvPr id="3" name="Rectangle 2">
            <a:extLst>
              <a:ext uri="{FF2B5EF4-FFF2-40B4-BE49-F238E27FC236}">
                <a16:creationId xmlns:a16="http://schemas.microsoft.com/office/drawing/2014/main" id="{598FCFAF-98F6-4116-CDDC-21A30F272685}"/>
              </a:ext>
            </a:extLst>
          </p:cNvPr>
          <p:cNvSpPr/>
          <p:nvPr/>
        </p:nvSpPr>
        <p:spPr>
          <a:xfrm>
            <a:off x="1407161" y="2789868"/>
            <a:ext cx="67154" cy="1949838"/>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cxnSp>
        <p:nvCxnSpPr>
          <p:cNvPr id="4" name="Straight Arrow Connector 3">
            <a:extLst>
              <a:ext uri="{FF2B5EF4-FFF2-40B4-BE49-F238E27FC236}">
                <a16:creationId xmlns:a16="http://schemas.microsoft.com/office/drawing/2014/main" id="{40050F05-E4A1-34ED-8A91-4147DCB73598}"/>
              </a:ext>
            </a:extLst>
          </p:cNvPr>
          <p:cNvCxnSpPr>
            <a:cxnSpLocks/>
          </p:cNvCxnSpPr>
          <p:nvPr/>
        </p:nvCxnSpPr>
        <p:spPr>
          <a:xfrm>
            <a:off x="1340281" y="3258570"/>
            <a:ext cx="200913"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8" name="TextBox 7">
            <a:extLst>
              <a:ext uri="{FF2B5EF4-FFF2-40B4-BE49-F238E27FC236}">
                <a16:creationId xmlns:a16="http://schemas.microsoft.com/office/drawing/2014/main" id="{C7C42D16-8828-8CD6-CCEE-1DE5484A7F52}"/>
              </a:ext>
            </a:extLst>
          </p:cNvPr>
          <p:cNvSpPr txBox="1"/>
          <p:nvPr/>
        </p:nvSpPr>
        <p:spPr>
          <a:xfrm rot="16200000">
            <a:off x="482253" y="3595124"/>
            <a:ext cx="1591145" cy="261610"/>
          </a:xfrm>
          <a:prstGeom prst="rect">
            <a:avLst/>
          </a:prstGeom>
          <a:noFill/>
        </p:spPr>
        <p:txBody>
          <a:bodyPr wrap="square">
            <a:spAutoFit/>
          </a:bodyPr>
          <a:lstStyle/>
          <a:p>
            <a:pPr algn="ctr"/>
            <a:r>
              <a:rPr lang="en-US" sz="1050" dirty="0"/>
              <a:t>Nb</a:t>
            </a:r>
            <a:r>
              <a:rPr lang="en-US" sz="1050" baseline="-25000" dirty="0"/>
              <a:t>3</a:t>
            </a:r>
            <a:r>
              <a:rPr lang="en-US" sz="1050" dirty="0"/>
              <a:t>Sn cable</a:t>
            </a:r>
          </a:p>
        </p:txBody>
      </p:sp>
      <p:sp>
        <p:nvSpPr>
          <p:cNvPr id="10" name="Rectangle 9">
            <a:extLst>
              <a:ext uri="{FF2B5EF4-FFF2-40B4-BE49-F238E27FC236}">
                <a16:creationId xmlns:a16="http://schemas.microsoft.com/office/drawing/2014/main" id="{DA4C1FBB-E878-B2AD-7BEA-E2D35CD77355}"/>
              </a:ext>
            </a:extLst>
          </p:cNvPr>
          <p:cNvSpPr/>
          <p:nvPr/>
        </p:nvSpPr>
        <p:spPr>
          <a:xfrm>
            <a:off x="1695307" y="2978899"/>
            <a:ext cx="67154" cy="1949838"/>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BEE0B17-AEFC-1E04-C25B-FBCEF1212CF5}"/>
              </a:ext>
            </a:extLst>
          </p:cNvPr>
          <p:cNvSpPr/>
          <p:nvPr/>
        </p:nvSpPr>
        <p:spPr>
          <a:xfrm>
            <a:off x="2006108" y="3166859"/>
            <a:ext cx="67154" cy="1949838"/>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BE9228A0-FB18-AD35-E376-878DFF295AB8}"/>
              </a:ext>
            </a:extLst>
          </p:cNvPr>
          <p:cNvSpPr>
            <a:spLocks noGrp="1"/>
          </p:cNvSpPr>
          <p:nvPr>
            <p:ph type="ftr" sz="quarter" idx="15"/>
          </p:nvPr>
        </p:nvSpPr>
        <p:spPr>
          <a:xfrm>
            <a:off x="576072" y="6356350"/>
            <a:ext cx="9106596" cy="365125"/>
          </a:xfrm>
        </p:spPr>
        <p:txBody>
          <a:bodyPr/>
          <a:lstStyle/>
          <a:p>
            <a:r>
              <a:rPr lang="en-US" sz="1000" dirty="0"/>
              <a:t>Impregnation of CCT with alternative resins </a:t>
            </a:r>
            <a:r>
              <a:rPr lang="en-US" dirty="0"/>
              <a:t>| BERKELEY LAB</a:t>
            </a:r>
          </a:p>
        </p:txBody>
      </p:sp>
      <p:pic>
        <p:nvPicPr>
          <p:cNvPr id="17" name="Picture 16" descr="A picture containing building, yellow, door&#10;&#10;Description automatically generated">
            <a:extLst>
              <a:ext uri="{FF2B5EF4-FFF2-40B4-BE49-F238E27FC236}">
                <a16:creationId xmlns:a16="http://schemas.microsoft.com/office/drawing/2014/main" id="{CC771EBB-BE35-7E23-C53B-B3ABAA05383A}"/>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4141301" y="1667985"/>
            <a:ext cx="2731005" cy="4610895"/>
          </a:xfrm>
          <a:prstGeom prst="rect">
            <a:avLst/>
          </a:prstGeom>
        </p:spPr>
      </p:pic>
      <p:pic>
        <p:nvPicPr>
          <p:cNvPr id="19" name="Picture 18" descr="A picture containing curb&#10;&#10;Description automatically generated">
            <a:extLst>
              <a:ext uri="{FF2B5EF4-FFF2-40B4-BE49-F238E27FC236}">
                <a16:creationId xmlns:a16="http://schemas.microsoft.com/office/drawing/2014/main" id="{C08A23AE-25C2-6ACD-8B4F-D870497B08BC}"/>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7850119" y="1667985"/>
            <a:ext cx="3455670" cy="4607560"/>
          </a:xfrm>
          <a:prstGeom prst="rect">
            <a:avLst/>
          </a:prstGeom>
        </p:spPr>
      </p:pic>
    </p:spTree>
    <p:extLst>
      <p:ext uri="{BB962C8B-B14F-4D97-AF65-F5344CB8AC3E}">
        <p14:creationId xmlns:p14="http://schemas.microsoft.com/office/powerpoint/2010/main" val="37766758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C64D6D74-F104-4542-BBBD-823877E6D286}"/>
              </a:ext>
            </a:extLst>
          </p:cNvPr>
          <p:cNvSpPr>
            <a:spLocks noGrp="1"/>
          </p:cNvSpPr>
          <p:nvPr>
            <p:ph idx="1"/>
          </p:nvPr>
        </p:nvSpPr>
        <p:spPr>
          <a:xfrm>
            <a:off x="216681" y="2273800"/>
            <a:ext cx="2628000" cy="1828800"/>
          </a:xfrm>
        </p:spPr>
        <p:txBody>
          <a:bodyPr/>
          <a:lstStyle/>
          <a:p>
            <a:r>
              <a:rPr lang="en-US" sz="3200" dirty="0">
                <a:solidFill>
                  <a:schemeClr val="accent6"/>
                </a:solidFill>
              </a:rPr>
              <a:t>01</a:t>
            </a:r>
          </a:p>
          <a:p>
            <a:r>
              <a:rPr lang="en-US" sz="2000" dirty="0"/>
              <a:t>Characterization of adhesion</a:t>
            </a:r>
            <a:endParaRPr lang="en-US" sz="2000" i="1" dirty="0"/>
          </a:p>
        </p:txBody>
      </p:sp>
      <p:sp>
        <p:nvSpPr>
          <p:cNvPr id="9" name="Content Placeholder 8">
            <a:extLst>
              <a:ext uri="{FF2B5EF4-FFF2-40B4-BE49-F238E27FC236}">
                <a16:creationId xmlns:a16="http://schemas.microsoft.com/office/drawing/2014/main" id="{2CBEE79C-84E8-0E4B-B254-1F9614D151DF}"/>
              </a:ext>
            </a:extLst>
          </p:cNvPr>
          <p:cNvSpPr>
            <a:spLocks noGrp="1"/>
          </p:cNvSpPr>
          <p:nvPr>
            <p:ph idx="11"/>
          </p:nvPr>
        </p:nvSpPr>
        <p:spPr>
          <a:xfrm>
            <a:off x="3229604" y="2273800"/>
            <a:ext cx="2628000" cy="1828800"/>
          </a:xfrm>
        </p:spPr>
        <p:txBody>
          <a:bodyPr/>
          <a:lstStyle/>
          <a:p>
            <a:r>
              <a:rPr lang="en-US" sz="3200" dirty="0">
                <a:solidFill>
                  <a:schemeClr val="accent6"/>
                </a:solidFill>
              </a:rPr>
              <a:t>02</a:t>
            </a:r>
          </a:p>
          <a:p>
            <a:r>
              <a:rPr lang="en-US" sz="2000" dirty="0"/>
              <a:t>Development of the </a:t>
            </a:r>
            <a:r>
              <a:rPr lang="en-US" sz="2000" dirty="0" err="1"/>
              <a:t>Stycast</a:t>
            </a:r>
            <a:r>
              <a:rPr lang="en-US" sz="2000" dirty="0"/>
              <a:t> VPI for CCT</a:t>
            </a:r>
          </a:p>
        </p:txBody>
      </p:sp>
      <p:sp>
        <p:nvSpPr>
          <p:cNvPr id="10" name="Content Placeholder 9">
            <a:extLst>
              <a:ext uri="{FF2B5EF4-FFF2-40B4-BE49-F238E27FC236}">
                <a16:creationId xmlns:a16="http://schemas.microsoft.com/office/drawing/2014/main" id="{85A9E089-8A73-1E4B-A85C-4C44820F6851}"/>
              </a:ext>
            </a:extLst>
          </p:cNvPr>
          <p:cNvSpPr>
            <a:spLocks noGrp="1"/>
          </p:cNvSpPr>
          <p:nvPr>
            <p:ph idx="12"/>
          </p:nvPr>
        </p:nvSpPr>
        <p:spPr>
          <a:xfrm>
            <a:off x="6242527" y="2273800"/>
            <a:ext cx="2628000" cy="1828800"/>
          </a:xfrm>
        </p:spPr>
        <p:txBody>
          <a:bodyPr/>
          <a:lstStyle/>
          <a:p>
            <a:r>
              <a:rPr lang="en-US" sz="3200" dirty="0">
                <a:solidFill>
                  <a:schemeClr val="accent6"/>
                </a:solidFill>
              </a:rPr>
              <a:t>03</a:t>
            </a:r>
          </a:p>
          <a:p>
            <a:r>
              <a:rPr lang="en-US" sz="2000" dirty="0"/>
              <a:t>Conclusions and next steps</a:t>
            </a:r>
          </a:p>
        </p:txBody>
      </p:sp>
      <p:sp>
        <p:nvSpPr>
          <p:cNvPr id="7" name="Title 6">
            <a:extLst>
              <a:ext uri="{FF2B5EF4-FFF2-40B4-BE49-F238E27FC236}">
                <a16:creationId xmlns:a16="http://schemas.microsoft.com/office/drawing/2014/main" id="{5FF10101-1B42-7D47-8A74-6B7E853595D3}"/>
              </a:ext>
            </a:extLst>
          </p:cNvPr>
          <p:cNvSpPr>
            <a:spLocks noGrp="1"/>
          </p:cNvSpPr>
          <p:nvPr>
            <p:ph type="title"/>
          </p:nvPr>
        </p:nvSpPr>
        <p:spPr/>
        <p:txBody>
          <a:bodyPr/>
          <a:lstStyle/>
          <a:p>
            <a:r>
              <a:rPr lang="en-US" dirty="0"/>
              <a:t>Table of contents</a:t>
            </a:r>
          </a:p>
        </p:txBody>
      </p:sp>
      <p:sp>
        <p:nvSpPr>
          <p:cNvPr id="5" name="Footer Placeholder 4">
            <a:extLst>
              <a:ext uri="{FF2B5EF4-FFF2-40B4-BE49-F238E27FC236}">
                <a16:creationId xmlns:a16="http://schemas.microsoft.com/office/drawing/2014/main" id="{CA472AA6-E8B4-9F47-B3A6-38674957AFE8}"/>
              </a:ext>
            </a:extLst>
          </p:cNvPr>
          <p:cNvSpPr>
            <a:spLocks noGrp="1"/>
          </p:cNvSpPr>
          <p:nvPr>
            <p:ph type="ftr" sz="quarter" idx="20"/>
          </p:nvPr>
        </p:nvSpPr>
        <p:spPr/>
        <p:txBody>
          <a:bodyPr/>
          <a:lstStyle/>
          <a:p>
            <a:r>
              <a:rPr lang="en-US" dirty="0"/>
              <a:t>Impregnation of CCT with alternative Resins</a:t>
            </a:r>
            <a:r>
              <a:rPr lang="en-US" i="1" dirty="0">
                <a:solidFill>
                  <a:srgbClr val="FFFFFF"/>
                </a:solidFill>
              </a:rPr>
              <a:t> </a:t>
            </a:r>
            <a:r>
              <a:rPr lang="en-US" dirty="0"/>
              <a:t>| BERKELEY LAB</a:t>
            </a:r>
          </a:p>
        </p:txBody>
      </p:sp>
      <p:sp>
        <p:nvSpPr>
          <p:cNvPr id="6" name="Slide Number Placeholder 5">
            <a:extLst>
              <a:ext uri="{FF2B5EF4-FFF2-40B4-BE49-F238E27FC236}">
                <a16:creationId xmlns:a16="http://schemas.microsoft.com/office/drawing/2014/main" id="{AD5F41E7-8DF8-3F4E-ACF4-93E5E9E9E5EB}"/>
              </a:ext>
            </a:extLst>
          </p:cNvPr>
          <p:cNvSpPr>
            <a:spLocks noGrp="1"/>
          </p:cNvSpPr>
          <p:nvPr>
            <p:ph type="sldNum" sz="quarter" idx="21"/>
          </p:nvPr>
        </p:nvSpPr>
        <p:spPr/>
        <p:txBody>
          <a:bodyPr/>
          <a:lstStyle/>
          <a:p>
            <a:fld id="{0EF2EA88-E9D4-0C4F-A5DF-5FE49FAF8E2F}" type="slidenum">
              <a:rPr lang="en-US" smtClean="0"/>
              <a:pPr/>
              <a:t>2</a:t>
            </a:fld>
            <a:endParaRPr lang="en-US" dirty="0"/>
          </a:p>
        </p:txBody>
      </p:sp>
      <p:sp>
        <p:nvSpPr>
          <p:cNvPr id="24" name="Rectangle 23">
            <a:extLst>
              <a:ext uri="{FF2B5EF4-FFF2-40B4-BE49-F238E27FC236}">
                <a16:creationId xmlns:a16="http://schemas.microsoft.com/office/drawing/2014/main" id="{8B8C7C17-B593-476C-9648-FC605FBE732E}"/>
              </a:ext>
            </a:extLst>
          </p:cNvPr>
          <p:cNvSpPr/>
          <p:nvPr/>
        </p:nvSpPr>
        <p:spPr>
          <a:xfrm>
            <a:off x="216681" y="2273800"/>
            <a:ext cx="2628000" cy="1828800"/>
          </a:xfrm>
          <a:prstGeom prst="rect">
            <a:avLst/>
          </a:prstGeom>
          <a:noFill/>
          <a:ln w="22225">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Footer Placeholder 21">
            <a:extLst>
              <a:ext uri="{FF2B5EF4-FFF2-40B4-BE49-F238E27FC236}">
                <a16:creationId xmlns:a16="http://schemas.microsoft.com/office/drawing/2014/main" id="{23294F37-3E63-4991-9295-50ED4B61FD80}"/>
              </a:ext>
            </a:extLst>
          </p:cNvPr>
          <p:cNvSpPr txBox="1">
            <a:spLocks/>
          </p:cNvSpPr>
          <p:nvPr/>
        </p:nvSpPr>
        <p:spPr>
          <a:xfrm>
            <a:off x="9312264" y="6356350"/>
            <a:ext cx="1977788"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sz="1000" dirty="0">
                <a:solidFill>
                  <a:prstClr val="black">
                    <a:tint val="75000"/>
                  </a:prstClr>
                </a:solidFill>
              </a:rPr>
              <a:t>J. L. Rudeiros Fernandez et al.</a:t>
            </a:r>
            <a:endParaRPr lang="en-US" sz="1000" dirty="0">
              <a:solidFill>
                <a:prstClr val="black">
                  <a:tint val="75000"/>
                </a:prstClr>
              </a:solidFill>
            </a:endParaRPr>
          </a:p>
        </p:txBody>
      </p:sp>
    </p:spTree>
    <p:extLst>
      <p:ext uri="{BB962C8B-B14F-4D97-AF65-F5344CB8AC3E}">
        <p14:creationId xmlns:p14="http://schemas.microsoft.com/office/powerpoint/2010/main" val="37957777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B39753-9B82-2444-A832-A2F5EA35B560}"/>
              </a:ext>
            </a:extLst>
          </p:cNvPr>
          <p:cNvSpPr>
            <a:spLocks noGrp="1"/>
          </p:cNvSpPr>
          <p:nvPr>
            <p:ph type="title"/>
          </p:nvPr>
        </p:nvSpPr>
        <p:spPr/>
        <p:txBody>
          <a:bodyPr/>
          <a:lstStyle/>
          <a:p>
            <a:r>
              <a:rPr lang="en-US" dirty="0"/>
              <a:t>2. Development of the </a:t>
            </a:r>
            <a:r>
              <a:rPr lang="en-US" dirty="0" err="1"/>
              <a:t>Stycast</a:t>
            </a:r>
            <a:r>
              <a:rPr lang="en-US" dirty="0"/>
              <a:t> VPI for CCT</a:t>
            </a:r>
            <a:br>
              <a:rPr lang="en-US" dirty="0"/>
            </a:br>
            <a:endParaRPr lang="en-US" i="1" dirty="0"/>
          </a:p>
        </p:txBody>
      </p:sp>
      <p:sp>
        <p:nvSpPr>
          <p:cNvPr id="6" name="Slide Number Placeholder 5">
            <a:extLst>
              <a:ext uri="{FF2B5EF4-FFF2-40B4-BE49-F238E27FC236}">
                <a16:creationId xmlns:a16="http://schemas.microsoft.com/office/drawing/2014/main" id="{D88A0FD9-2410-8344-ACBE-3B3C27FDD4EB}"/>
              </a:ext>
            </a:extLst>
          </p:cNvPr>
          <p:cNvSpPr>
            <a:spLocks noGrp="1"/>
          </p:cNvSpPr>
          <p:nvPr>
            <p:ph type="sldNum" sz="quarter" idx="16"/>
          </p:nvPr>
        </p:nvSpPr>
        <p:spPr/>
        <p:txBody>
          <a:bodyPr/>
          <a:lstStyle/>
          <a:p>
            <a:fld id="{0EF2EA88-E9D4-0C4F-A5DF-5FE49FAF8E2F}" type="slidenum">
              <a:rPr lang="en-US" smtClean="0"/>
              <a:pPr/>
              <a:t>20</a:t>
            </a:fld>
            <a:endParaRPr lang="en-US" dirty="0"/>
          </a:p>
        </p:txBody>
      </p:sp>
      <p:sp>
        <p:nvSpPr>
          <p:cNvPr id="16" name="Footer Placeholder 21">
            <a:extLst>
              <a:ext uri="{FF2B5EF4-FFF2-40B4-BE49-F238E27FC236}">
                <a16:creationId xmlns:a16="http://schemas.microsoft.com/office/drawing/2014/main" id="{FE1CC5F8-7EDD-490E-A02F-C3C4F0249C11}"/>
              </a:ext>
            </a:extLst>
          </p:cNvPr>
          <p:cNvSpPr txBox="1">
            <a:spLocks/>
          </p:cNvSpPr>
          <p:nvPr/>
        </p:nvSpPr>
        <p:spPr>
          <a:xfrm>
            <a:off x="9312264" y="6356350"/>
            <a:ext cx="1977788"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sz="1000" dirty="0">
                <a:solidFill>
                  <a:prstClr val="black">
                    <a:tint val="75000"/>
                  </a:prstClr>
                </a:solidFill>
              </a:rPr>
              <a:t>J. L. Rudeiros Fernandez et al.</a:t>
            </a:r>
            <a:endParaRPr lang="en-US" sz="1000" dirty="0">
              <a:solidFill>
                <a:prstClr val="black">
                  <a:tint val="75000"/>
                </a:prstClr>
              </a:solidFill>
            </a:endParaRPr>
          </a:p>
        </p:txBody>
      </p:sp>
      <p:sp>
        <p:nvSpPr>
          <p:cNvPr id="9" name="TextBox 8">
            <a:extLst>
              <a:ext uri="{FF2B5EF4-FFF2-40B4-BE49-F238E27FC236}">
                <a16:creationId xmlns:a16="http://schemas.microsoft.com/office/drawing/2014/main" id="{FC5F73EF-B07F-D220-3B7A-63895A6E2697}"/>
              </a:ext>
            </a:extLst>
          </p:cNvPr>
          <p:cNvSpPr txBox="1"/>
          <p:nvPr/>
        </p:nvSpPr>
        <p:spPr>
          <a:xfrm>
            <a:off x="690880" y="1105600"/>
            <a:ext cx="8463280" cy="369332"/>
          </a:xfrm>
          <a:prstGeom prst="rect">
            <a:avLst/>
          </a:prstGeom>
          <a:noFill/>
        </p:spPr>
        <p:txBody>
          <a:bodyPr wrap="square">
            <a:spAutoFit/>
          </a:bodyPr>
          <a:lstStyle/>
          <a:p>
            <a:r>
              <a:rPr lang="en-US" b="1" i="0" dirty="0">
                <a:solidFill>
                  <a:srgbClr val="202122"/>
                </a:solidFill>
                <a:effectLst/>
                <a:latin typeface="Arial" panose="020B0604020202020204" pitchFamily="34" charset="0"/>
              </a:rPr>
              <a:t>Vacuum Assisted Resin Transfer Molding (VARTM)</a:t>
            </a:r>
            <a:r>
              <a:rPr lang="en-US" b="0" i="0" dirty="0">
                <a:solidFill>
                  <a:srgbClr val="202122"/>
                </a:solidFill>
                <a:effectLst/>
                <a:latin typeface="Arial" panose="020B0604020202020204" pitchFamily="34" charset="0"/>
              </a:rPr>
              <a:t> </a:t>
            </a:r>
            <a:endParaRPr lang="en-US" dirty="0"/>
          </a:p>
        </p:txBody>
      </p:sp>
      <p:sp>
        <p:nvSpPr>
          <p:cNvPr id="14" name="Footer Placeholder 4">
            <a:extLst>
              <a:ext uri="{FF2B5EF4-FFF2-40B4-BE49-F238E27FC236}">
                <a16:creationId xmlns:a16="http://schemas.microsoft.com/office/drawing/2014/main" id="{BE9228A0-FB18-AD35-E376-878DFF295AB8}"/>
              </a:ext>
            </a:extLst>
          </p:cNvPr>
          <p:cNvSpPr>
            <a:spLocks noGrp="1"/>
          </p:cNvSpPr>
          <p:nvPr>
            <p:ph type="ftr" sz="quarter" idx="15"/>
          </p:nvPr>
        </p:nvSpPr>
        <p:spPr>
          <a:xfrm>
            <a:off x="576072" y="6356350"/>
            <a:ext cx="9106596" cy="365125"/>
          </a:xfrm>
        </p:spPr>
        <p:txBody>
          <a:bodyPr/>
          <a:lstStyle/>
          <a:p>
            <a:r>
              <a:rPr lang="en-US" sz="1000" dirty="0"/>
              <a:t>Impregnation of CCT with alternative resins </a:t>
            </a:r>
            <a:r>
              <a:rPr lang="en-US" dirty="0"/>
              <a:t>| BERKELEY LAB</a:t>
            </a:r>
          </a:p>
        </p:txBody>
      </p:sp>
      <p:pic>
        <p:nvPicPr>
          <p:cNvPr id="7" name="Picture 6" descr="A picture containing indoor, building material, stone&#10;&#10;Description automatically generated">
            <a:extLst>
              <a:ext uri="{FF2B5EF4-FFF2-40B4-BE49-F238E27FC236}">
                <a16:creationId xmlns:a16="http://schemas.microsoft.com/office/drawing/2014/main" id="{328E77DB-30B6-6643-7DEA-B2A493C0FF37}"/>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4480395" y="1602677"/>
            <a:ext cx="7292569" cy="4669253"/>
          </a:xfrm>
          <a:prstGeom prst="rect">
            <a:avLst/>
          </a:prstGeom>
          <a:ln>
            <a:solidFill>
              <a:sysClr val="windowText" lastClr="000000"/>
            </a:solidFill>
          </a:ln>
        </p:spPr>
      </p:pic>
      <p:grpSp>
        <p:nvGrpSpPr>
          <p:cNvPr id="13" name="Group 12">
            <a:extLst>
              <a:ext uri="{FF2B5EF4-FFF2-40B4-BE49-F238E27FC236}">
                <a16:creationId xmlns:a16="http://schemas.microsoft.com/office/drawing/2014/main" id="{E5FB8561-D5AD-AA6D-090C-CC68E799D72D}"/>
              </a:ext>
            </a:extLst>
          </p:cNvPr>
          <p:cNvGrpSpPr/>
          <p:nvPr/>
        </p:nvGrpSpPr>
        <p:grpSpPr>
          <a:xfrm>
            <a:off x="21280" y="1533836"/>
            <a:ext cx="4188888" cy="4882782"/>
            <a:chOff x="8224304" y="1300861"/>
            <a:chExt cx="4188888" cy="4882782"/>
          </a:xfrm>
        </p:grpSpPr>
        <p:pic>
          <p:nvPicPr>
            <p:cNvPr id="17" name="Picture 16">
              <a:extLst>
                <a:ext uri="{FF2B5EF4-FFF2-40B4-BE49-F238E27FC236}">
                  <a16:creationId xmlns:a16="http://schemas.microsoft.com/office/drawing/2014/main" id="{41D1C1E3-B11B-5A1D-F458-54EFB3801777}"/>
                </a:ext>
              </a:extLst>
            </p:cNvPr>
            <p:cNvPicPr>
              <a:picLocks noChangeAspect="1"/>
            </p:cNvPicPr>
            <p:nvPr/>
          </p:nvPicPr>
          <p:blipFill rotWithShape="1">
            <a:blip r:embed="rId3" cstate="hqprint">
              <a:grayscl/>
              <a:extLst>
                <a:ext uri="{28A0092B-C50C-407E-A947-70E740481C1C}">
                  <a14:useLocalDpi xmlns:a14="http://schemas.microsoft.com/office/drawing/2010/main"/>
                </a:ext>
              </a:extLst>
            </a:blip>
            <a:srcRect/>
            <a:stretch/>
          </p:blipFill>
          <p:spPr>
            <a:xfrm rot="16200000">
              <a:off x="9181593" y="1965102"/>
              <a:ext cx="2830513" cy="2923452"/>
            </a:xfrm>
            <a:prstGeom prst="rect">
              <a:avLst/>
            </a:prstGeom>
          </p:spPr>
        </p:pic>
        <p:sp>
          <p:nvSpPr>
            <p:cNvPr id="18" name="TextBox 17">
              <a:extLst>
                <a:ext uri="{FF2B5EF4-FFF2-40B4-BE49-F238E27FC236}">
                  <a16:creationId xmlns:a16="http://schemas.microsoft.com/office/drawing/2014/main" id="{41F19E24-3808-2CE4-0003-D227BD50FB8A}"/>
                </a:ext>
              </a:extLst>
            </p:cNvPr>
            <p:cNvSpPr txBox="1"/>
            <p:nvPr/>
          </p:nvSpPr>
          <p:spPr>
            <a:xfrm>
              <a:off x="8224304" y="1300861"/>
              <a:ext cx="4188888" cy="646331"/>
            </a:xfrm>
            <a:prstGeom prst="rect">
              <a:avLst/>
            </a:prstGeom>
            <a:noFill/>
          </p:spPr>
          <p:txBody>
            <a:bodyPr wrap="square">
              <a:spAutoFit/>
            </a:bodyPr>
            <a:lstStyle/>
            <a:p>
              <a:pPr algn="ctr"/>
              <a:r>
                <a:rPr lang="en-US" dirty="0"/>
                <a:t>Diagram of the impregnation </a:t>
              </a:r>
              <a:br>
                <a:rPr lang="en-US" dirty="0"/>
              </a:br>
              <a:r>
                <a:rPr lang="en-US" dirty="0"/>
                <a:t>bag system for </a:t>
              </a:r>
              <a:r>
                <a:rPr lang="en-US" dirty="0" err="1"/>
                <a:t>Stycast</a:t>
              </a:r>
              <a:endParaRPr lang="en-US" dirty="0"/>
            </a:p>
          </p:txBody>
        </p:sp>
        <p:sp>
          <p:nvSpPr>
            <p:cNvPr id="19" name="TextBox 18">
              <a:extLst>
                <a:ext uri="{FF2B5EF4-FFF2-40B4-BE49-F238E27FC236}">
                  <a16:creationId xmlns:a16="http://schemas.microsoft.com/office/drawing/2014/main" id="{0E12D315-B0DC-2311-20A4-58274F229B97}"/>
                </a:ext>
              </a:extLst>
            </p:cNvPr>
            <p:cNvSpPr txBox="1"/>
            <p:nvPr/>
          </p:nvSpPr>
          <p:spPr>
            <a:xfrm>
              <a:off x="9517722" y="2269879"/>
              <a:ext cx="937963" cy="430887"/>
            </a:xfrm>
            <a:prstGeom prst="rect">
              <a:avLst/>
            </a:prstGeom>
            <a:ln>
              <a:noFill/>
            </a:ln>
          </p:spPr>
          <p:txBody>
            <a:bodyPr wrap="square" lIns="0" tIns="0" rIns="0" bIns="0" rtlCol="0" anchor="ctr" anchorCtr="0">
              <a:spAutoFit/>
            </a:bodyPr>
            <a:lstStyle/>
            <a:p>
              <a:pPr marR="0" algn="ctr" defTabSz="4388900" rtl="0" eaLnBrk="1" fontAlgn="auto" latinLnBrk="0" hangingPunct="1">
                <a:lnSpc>
                  <a:spcPct val="100000"/>
                </a:lnSpc>
                <a:spcBef>
                  <a:spcPts val="0"/>
                </a:spcBef>
                <a:spcAft>
                  <a:spcPts val="0"/>
                </a:spcAft>
                <a:buClrTx/>
                <a:buSzTx/>
                <a:buFont typeface="Arial" pitchFamily="34" charset="0"/>
                <a:buNone/>
                <a:tabLst/>
              </a:pPr>
              <a:r>
                <a:rPr kumimoji="0" lang="en-US" sz="1400" i="1" u="none" strike="noStrike" kern="1200" cap="none" spc="0" normalizeH="0" baseline="0" noProof="0" dirty="0">
                  <a:ln>
                    <a:noFill/>
                  </a:ln>
                  <a:effectLst/>
                  <a:uLnTx/>
                  <a:uFillTx/>
                  <a:latin typeface="Arial" panose="020B0604020202020204" pitchFamily="34" charset="0"/>
                  <a:cs typeface="Arial" panose="020B0604020202020204" pitchFamily="34" charset="0"/>
                </a:rPr>
                <a:t>Aluminum plate</a:t>
              </a:r>
            </a:p>
          </p:txBody>
        </p:sp>
        <p:sp>
          <p:nvSpPr>
            <p:cNvPr id="20" name="Rectangle 19">
              <a:extLst>
                <a:ext uri="{FF2B5EF4-FFF2-40B4-BE49-F238E27FC236}">
                  <a16:creationId xmlns:a16="http://schemas.microsoft.com/office/drawing/2014/main" id="{71F90C41-D83B-F83E-BF77-EBD579BDD3C5}"/>
                </a:ext>
              </a:extLst>
            </p:cNvPr>
            <p:cNvSpPr/>
            <p:nvPr/>
          </p:nvSpPr>
          <p:spPr>
            <a:xfrm>
              <a:off x="11189597" y="2011572"/>
              <a:ext cx="71603" cy="2830514"/>
            </a:xfrm>
            <a:prstGeom prst="rect">
              <a:avLst/>
            </a:prstGeom>
            <a:solidFill>
              <a:srgbClr val="00B0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1" name="Straight Arrow Connector 20">
              <a:extLst>
                <a:ext uri="{FF2B5EF4-FFF2-40B4-BE49-F238E27FC236}">
                  <a16:creationId xmlns:a16="http://schemas.microsoft.com/office/drawing/2014/main" id="{6F9D20D2-5529-30D1-1889-5E77D4A4E0CC}"/>
                </a:ext>
              </a:extLst>
            </p:cNvPr>
            <p:cNvCxnSpPr>
              <a:cxnSpLocks/>
            </p:cNvCxnSpPr>
            <p:nvPr/>
          </p:nvCxnSpPr>
          <p:spPr>
            <a:xfrm flipV="1">
              <a:off x="11217778" y="4869017"/>
              <a:ext cx="0" cy="370640"/>
            </a:xfrm>
            <a:prstGeom prst="straightConnector1">
              <a:avLst/>
            </a:prstGeom>
            <a:ln w="952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AD49D1D9-7E31-774A-E61E-CA5EA190BCE9}"/>
                </a:ext>
              </a:extLst>
            </p:cNvPr>
            <p:cNvSpPr txBox="1"/>
            <p:nvPr/>
          </p:nvSpPr>
          <p:spPr>
            <a:xfrm>
              <a:off x="9735992" y="5051557"/>
              <a:ext cx="1887769" cy="303668"/>
            </a:xfrm>
            <a:prstGeom prst="rect">
              <a:avLst/>
            </a:prstGeom>
            <a:ln>
              <a:noFill/>
            </a:ln>
          </p:spPr>
          <p:txBody>
            <a:bodyPr wrap="square" lIns="0" tIns="0" rIns="0" bIns="0" rtlCol="0" anchor="ctr" anchorCtr="0">
              <a:spAutoFit/>
            </a:bodyPr>
            <a:lstStyle/>
            <a:p>
              <a:pPr marR="0" algn="ctr" defTabSz="4388900" rtl="0" eaLnBrk="1" fontAlgn="auto" latinLnBrk="0" hangingPunct="1">
                <a:lnSpc>
                  <a:spcPct val="100000"/>
                </a:lnSpc>
                <a:spcBef>
                  <a:spcPts val="0"/>
                </a:spcBef>
                <a:spcAft>
                  <a:spcPts val="0"/>
                </a:spcAft>
                <a:buClrTx/>
                <a:buSzTx/>
                <a:buFont typeface="Arial" pitchFamily="34" charset="0"/>
                <a:buNone/>
                <a:tabLst/>
              </a:pPr>
              <a:r>
                <a:rPr lang="en-US" sz="1400" i="1" dirty="0">
                  <a:solidFill>
                    <a:srgbClr val="00B050"/>
                  </a:solidFill>
                  <a:latin typeface="Arial" panose="020B0604020202020204" pitchFamily="34" charset="0"/>
                  <a:cs typeface="Arial" panose="020B0604020202020204" pitchFamily="34" charset="0"/>
                </a:rPr>
                <a:t>Peel ply</a:t>
              </a:r>
              <a:endParaRPr kumimoji="0" lang="en-US" sz="1400" i="1" u="none" strike="noStrike" kern="1200" cap="none" spc="0" normalizeH="0" baseline="0" noProof="0" dirty="0">
                <a:ln>
                  <a:noFill/>
                </a:ln>
                <a:solidFill>
                  <a:srgbClr val="00B050"/>
                </a:solidFill>
                <a:effectLst/>
                <a:uLnTx/>
                <a:uFillTx/>
                <a:latin typeface="Arial" panose="020B0604020202020204" pitchFamily="34" charset="0"/>
                <a:cs typeface="Arial" panose="020B0604020202020204" pitchFamily="34" charset="0"/>
              </a:endParaRPr>
            </a:p>
          </p:txBody>
        </p:sp>
        <p:sp>
          <p:nvSpPr>
            <p:cNvPr id="24" name="Rectangle 23">
              <a:extLst>
                <a:ext uri="{FF2B5EF4-FFF2-40B4-BE49-F238E27FC236}">
                  <a16:creationId xmlns:a16="http://schemas.microsoft.com/office/drawing/2014/main" id="{CD38973B-95D9-A0E8-510B-644B6FBABFD3}"/>
                </a:ext>
              </a:extLst>
            </p:cNvPr>
            <p:cNvSpPr/>
            <p:nvPr/>
          </p:nvSpPr>
          <p:spPr>
            <a:xfrm>
              <a:off x="11261199" y="2011572"/>
              <a:ext cx="253307" cy="2830514"/>
            </a:xfrm>
            <a:prstGeom prst="rect">
              <a:avLst/>
            </a:prstGeom>
            <a:solidFill>
              <a:srgbClr val="FFC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5" name="Straight Arrow Connector 24">
              <a:extLst>
                <a:ext uri="{FF2B5EF4-FFF2-40B4-BE49-F238E27FC236}">
                  <a16:creationId xmlns:a16="http://schemas.microsoft.com/office/drawing/2014/main" id="{DF83054F-F90D-E425-CFB2-54F25AA49CCE}"/>
                </a:ext>
              </a:extLst>
            </p:cNvPr>
            <p:cNvCxnSpPr>
              <a:cxnSpLocks/>
            </p:cNvCxnSpPr>
            <p:nvPr/>
          </p:nvCxnSpPr>
          <p:spPr>
            <a:xfrm flipV="1">
              <a:off x="11378884" y="4869017"/>
              <a:ext cx="0" cy="604989"/>
            </a:xfrm>
            <a:prstGeom prst="straightConnector1">
              <a:avLst/>
            </a:prstGeom>
            <a:ln w="952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6095AE64-1D66-CD1E-57ED-4A58BDF97374}"/>
                </a:ext>
              </a:extLst>
            </p:cNvPr>
            <p:cNvSpPr txBox="1"/>
            <p:nvPr/>
          </p:nvSpPr>
          <p:spPr>
            <a:xfrm>
              <a:off x="8987667" y="5366284"/>
              <a:ext cx="2662162" cy="215444"/>
            </a:xfrm>
            <a:prstGeom prst="rect">
              <a:avLst/>
            </a:prstGeom>
            <a:ln>
              <a:noFill/>
            </a:ln>
          </p:spPr>
          <p:txBody>
            <a:bodyPr wrap="square" lIns="0" tIns="0" rIns="0" bIns="0" rtlCol="0" anchor="ctr" anchorCtr="0">
              <a:spAutoFit/>
            </a:bodyPr>
            <a:lstStyle/>
            <a:p>
              <a:pPr marR="0" algn="ctr" defTabSz="4388900" rtl="0" eaLnBrk="1" fontAlgn="auto" latinLnBrk="0" hangingPunct="1">
                <a:lnSpc>
                  <a:spcPct val="100000"/>
                </a:lnSpc>
                <a:spcBef>
                  <a:spcPts val="0"/>
                </a:spcBef>
                <a:spcAft>
                  <a:spcPts val="0"/>
                </a:spcAft>
                <a:buClrTx/>
                <a:buSzTx/>
                <a:buFont typeface="Arial" pitchFamily="34" charset="0"/>
                <a:buNone/>
                <a:tabLst/>
              </a:pPr>
              <a:r>
                <a:rPr lang="en-US" sz="1400" i="1" dirty="0">
                  <a:solidFill>
                    <a:srgbClr val="FFC000"/>
                  </a:solidFill>
                  <a:latin typeface="Arial" panose="020B0604020202020204" pitchFamily="34" charset="0"/>
                  <a:cs typeface="Arial" panose="020B0604020202020204" pitchFamily="34" charset="0"/>
                </a:rPr>
                <a:t>New expanded Flow media</a:t>
              </a:r>
              <a:endParaRPr kumimoji="0" lang="en-US" sz="1400" i="1" u="none" strike="noStrike" kern="1200" cap="none" spc="0" normalizeH="0" baseline="0" noProof="0" dirty="0">
                <a:ln>
                  <a:noFill/>
                </a:ln>
                <a:solidFill>
                  <a:srgbClr val="FFC000"/>
                </a:solidFill>
                <a:effectLst/>
                <a:uLnTx/>
                <a:uFillTx/>
                <a:latin typeface="Arial" panose="020B0604020202020204" pitchFamily="34" charset="0"/>
                <a:cs typeface="Arial" panose="020B0604020202020204" pitchFamily="34" charset="0"/>
              </a:endParaRPr>
            </a:p>
          </p:txBody>
        </p:sp>
        <p:sp>
          <p:nvSpPr>
            <p:cNvPr id="27" name="Rectangle 26">
              <a:extLst>
                <a:ext uri="{FF2B5EF4-FFF2-40B4-BE49-F238E27FC236}">
                  <a16:creationId xmlns:a16="http://schemas.microsoft.com/office/drawing/2014/main" id="{5FF8D0BD-939E-478C-3F42-6CB9927BC99F}"/>
                </a:ext>
              </a:extLst>
            </p:cNvPr>
            <p:cNvSpPr/>
            <p:nvPr/>
          </p:nvSpPr>
          <p:spPr>
            <a:xfrm>
              <a:off x="11514506" y="2012943"/>
              <a:ext cx="64441" cy="2830514"/>
            </a:xfrm>
            <a:prstGeom prst="rect">
              <a:avLst/>
            </a:prstGeom>
            <a:solidFill>
              <a:srgbClr val="92D0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FE8071D2-1017-3980-5667-FE273EABEB3A}"/>
                </a:ext>
              </a:extLst>
            </p:cNvPr>
            <p:cNvSpPr/>
            <p:nvPr/>
          </p:nvSpPr>
          <p:spPr>
            <a:xfrm>
              <a:off x="8948267" y="2007168"/>
              <a:ext cx="192778" cy="2830514"/>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9" name="Straight Arrow Connector 28">
              <a:extLst>
                <a:ext uri="{FF2B5EF4-FFF2-40B4-BE49-F238E27FC236}">
                  <a16:creationId xmlns:a16="http://schemas.microsoft.com/office/drawing/2014/main" id="{D475D0C0-2380-471B-4C9C-920FD3B93D42}"/>
                </a:ext>
              </a:extLst>
            </p:cNvPr>
            <p:cNvCxnSpPr>
              <a:cxnSpLocks/>
            </p:cNvCxnSpPr>
            <p:nvPr/>
          </p:nvCxnSpPr>
          <p:spPr>
            <a:xfrm flipV="1">
              <a:off x="11540898" y="4869017"/>
              <a:ext cx="0" cy="880808"/>
            </a:xfrm>
            <a:prstGeom prst="straightConnector1">
              <a:avLst/>
            </a:prstGeom>
            <a:ln w="952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480BB537-30A8-50A5-21A3-D697017FC565}"/>
                </a:ext>
              </a:extLst>
            </p:cNvPr>
            <p:cNvSpPr txBox="1"/>
            <p:nvPr/>
          </p:nvSpPr>
          <p:spPr>
            <a:xfrm>
              <a:off x="9855494" y="5572158"/>
              <a:ext cx="1887769" cy="303668"/>
            </a:xfrm>
            <a:prstGeom prst="rect">
              <a:avLst/>
            </a:prstGeom>
            <a:ln>
              <a:noFill/>
            </a:ln>
          </p:spPr>
          <p:txBody>
            <a:bodyPr wrap="square" lIns="0" tIns="0" rIns="0" bIns="0" rtlCol="0" anchor="ctr" anchorCtr="0">
              <a:spAutoFit/>
            </a:bodyPr>
            <a:lstStyle/>
            <a:p>
              <a:pPr marR="0" algn="ctr" defTabSz="4388900" rtl="0" eaLnBrk="1" fontAlgn="auto" latinLnBrk="0" hangingPunct="1">
                <a:lnSpc>
                  <a:spcPct val="100000"/>
                </a:lnSpc>
                <a:spcBef>
                  <a:spcPts val="0"/>
                </a:spcBef>
                <a:spcAft>
                  <a:spcPts val="0"/>
                </a:spcAft>
                <a:buClrTx/>
                <a:buSzTx/>
                <a:buFont typeface="Arial" pitchFamily="34" charset="0"/>
                <a:buNone/>
                <a:tabLst/>
              </a:pPr>
              <a:r>
                <a:rPr kumimoji="0" lang="en-US" sz="1400" i="1" u="none" strike="noStrike" kern="1200" cap="none" spc="0" normalizeH="0" baseline="0" noProof="0" dirty="0">
                  <a:ln>
                    <a:noFill/>
                  </a:ln>
                  <a:solidFill>
                    <a:srgbClr val="92D050"/>
                  </a:solidFill>
                  <a:effectLst/>
                  <a:uLnTx/>
                  <a:uFillTx/>
                  <a:latin typeface="Arial" panose="020B0604020202020204" pitchFamily="34" charset="0"/>
                  <a:cs typeface="Arial" panose="020B0604020202020204" pitchFamily="34" charset="0"/>
                </a:rPr>
                <a:t>Vacuum bag</a:t>
              </a:r>
            </a:p>
          </p:txBody>
        </p:sp>
        <p:cxnSp>
          <p:nvCxnSpPr>
            <p:cNvPr id="31" name="Straight Arrow Connector 30">
              <a:extLst>
                <a:ext uri="{FF2B5EF4-FFF2-40B4-BE49-F238E27FC236}">
                  <a16:creationId xmlns:a16="http://schemas.microsoft.com/office/drawing/2014/main" id="{4EF84440-3D00-8E6E-7193-A77973559003}"/>
                </a:ext>
              </a:extLst>
            </p:cNvPr>
            <p:cNvCxnSpPr>
              <a:cxnSpLocks/>
            </p:cNvCxnSpPr>
            <p:nvPr/>
          </p:nvCxnSpPr>
          <p:spPr>
            <a:xfrm flipV="1">
              <a:off x="9003176" y="4856209"/>
              <a:ext cx="0" cy="1175600"/>
            </a:xfrm>
            <a:prstGeom prst="straightConnector1">
              <a:avLst/>
            </a:prstGeom>
            <a:ln w="952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0D4EE3CB-3692-365A-462E-9AD9E89EAD09}"/>
                </a:ext>
              </a:extLst>
            </p:cNvPr>
            <p:cNvSpPr txBox="1"/>
            <p:nvPr/>
          </p:nvSpPr>
          <p:spPr>
            <a:xfrm>
              <a:off x="8360068" y="5879975"/>
              <a:ext cx="3535897" cy="303668"/>
            </a:xfrm>
            <a:prstGeom prst="rect">
              <a:avLst/>
            </a:prstGeom>
            <a:ln>
              <a:noFill/>
            </a:ln>
          </p:spPr>
          <p:txBody>
            <a:bodyPr wrap="square" lIns="0" tIns="0" rIns="0" bIns="0" rtlCol="0" anchor="ctr" anchorCtr="0">
              <a:spAutoFit/>
            </a:bodyPr>
            <a:lstStyle/>
            <a:p>
              <a:pPr marR="0" algn="ctr" defTabSz="4388900" rtl="0" eaLnBrk="1" fontAlgn="auto" latinLnBrk="0" hangingPunct="1">
                <a:lnSpc>
                  <a:spcPct val="100000"/>
                </a:lnSpc>
                <a:spcBef>
                  <a:spcPts val="0"/>
                </a:spcBef>
                <a:spcAft>
                  <a:spcPts val="0"/>
                </a:spcAft>
                <a:buClrTx/>
                <a:buSzTx/>
                <a:buFont typeface="Arial" pitchFamily="34" charset="0"/>
                <a:buNone/>
                <a:tabLst/>
              </a:pPr>
              <a:r>
                <a:rPr kumimoji="0" lang="en-US" sz="1400" i="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External heating elements</a:t>
              </a:r>
            </a:p>
          </p:txBody>
        </p:sp>
        <p:sp>
          <p:nvSpPr>
            <p:cNvPr id="33" name="Rectangle 32">
              <a:extLst>
                <a:ext uri="{FF2B5EF4-FFF2-40B4-BE49-F238E27FC236}">
                  <a16:creationId xmlns:a16="http://schemas.microsoft.com/office/drawing/2014/main" id="{CA379447-2F4E-84CB-5DD5-CD17C3C23892}"/>
                </a:ext>
              </a:extLst>
            </p:cNvPr>
            <p:cNvSpPr/>
            <p:nvPr/>
          </p:nvSpPr>
          <p:spPr>
            <a:xfrm>
              <a:off x="9809642" y="3111205"/>
              <a:ext cx="1350156" cy="737626"/>
            </a:xfrm>
            <a:prstGeom prst="rect">
              <a:avLst/>
            </a:prstGeom>
            <a:pattFill prst="ltDnDiag">
              <a:fgClr>
                <a:schemeClr val="accent1"/>
              </a:fgClr>
              <a:bgClr>
                <a:schemeClr val="bg1"/>
              </a:bgClr>
            </a:patt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B62E576F-33E5-9052-EAF2-5C65651B6A7F}"/>
                </a:ext>
              </a:extLst>
            </p:cNvPr>
            <p:cNvSpPr/>
            <p:nvPr/>
          </p:nvSpPr>
          <p:spPr>
            <a:xfrm>
              <a:off x="9877459" y="3169102"/>
              <a:ext cx="1224073" cy="610170"/>
            </a:xfrm>
            <a:prstGeom prst="rect">
              <a:avLst/>
            </a:prstGeom>
            <a:solidFill>
              <a:schemeClr val="accent6">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CD6ED9A4-7864-44B6-3C95-C81C8E1ACEE2}"/>
                </a:ext>
              </a:extLst>
            </p:cNvPr>
            <p:cNvSpPr txBox="1"/>
            <p:nvPr/>
          </p:nvSpPr>
          <p:spPr>
            <a:xfrm>
              <a:off x="9978552" y="3336787"/>
              <a:ext cx="1011632" cy="303668"/>
            </a:xfrm>
            <a:prstGeom prst="rect">
              <a:avLst/>
            </a:prstGeom>
            <a:ln>
              <a:noFill/>
            </a:ln>
          </p:spPr>
          <p:txBody>
            <a:bodyPr wrap="square" lIns="0" tIns="0" rIns="0" bIns="0" rtlCol="0" anchor="ctr" anchorCtr="0">
              <a:spAutoFit/>
            </a:bodyPr>
            <a:lstStyle/>
            <a:p>
              <a:pPr marR="0" algn="ctr" defTabSz="4388900" rtl="0" eaLnBrk="1" fontAlgn="auto" latinLnBrk="0" hangingPunct="1">
                <a:lnSpc>
                  <a:spcPct val="100000"/>
                </a:lnSpc>
                <a:spcBef>
                  <a:spcPts val="0"/>
                </a:spcBef>
                <a:spcAft>
                  <a:spcPts val="0"/>
                </a:spcAft>
                <a:buClrTx/>
                <a:buSzTx/>
                <a:buFont typeface="Arial" pitchFamily="34" charset="0"/>
                <a:buNone/>
                <a:tabLst/>
              </a:pPr>
              <a:r>
                <a:rPr kumimoji="0" lang="en-US" sz="1400" i="1" u="none" strike="noStrike" kern="1200" cap="none" spc="0" normalizeH="0" baseline="0" noProof="0" dirty="0">
                  <a:ln>
                    <a:noFill/>
                  </a:ln>
                  <a:effectLst/>
                  <a:uLnTx/>
                  <a:uFillTx/>
                  <a:latin typeface="Arial" panose="020B0604020202020204" pitchFamily="34" charset="0"/>
                  <a:cs typeface="Arial" panose="020B0604020202020204" pitchFamily="34" charset="0"/>
                </a:rPr>
                <a:t>Cable</a:t>
              </a:r>
            </a:p>
          </p:txBody>
        </p:sp>
        <p:cxnSp>
          <p:nvCxnSpPr>
            <p:cNvPr id="36" name="Straight Arrow Connector 35">
              <a:extLst>
                <a:ext uri="{FF2B5EF4-FFF2-40B4-BE49-F238E27FC236}">
                  <a16:creationId xmlns:a16="http://schemas.microsoft.com/office/drawing/2014/main" id="{6488F657-326A-2A35-1CA7-1378C4A9E78A}"/>
                </a:ext>
              </a:extLst>
            </p:cNvPr>
            <p:cNvCxnSpPr>
              <a:cxnSpLocks/>
            </p:cNvCxnSpPr>
            <p:nvPr/>
          </p:nvCxnSpPr>
          <p:spPr>
            <a:xfrm flipV="1">
              <a:off x="9146584" y="2014788"/>
              <a:ext cx="0" cy="2827299"/>
            </a:xfrm>
            <a:prstGeom prst="straightConnector1">
              <a:avLst/>
            </a:prstGeom>
            <a:ln w="25400">
              <a:solidFill>
                <a:srgbClr val="00A0FF"/>
              </a:solidFill>
              <a:prstDash val="sysDot"/>
              <a:tailEnd type="none"/>
            </a:ln>
            <a:effectLst/>
          </p:spPr>
          <p:style>
            <a:lnRef idx="1">
              <a:schemeClr val="accent1"/>
            </a:lnRef>
            <a:fillRef idx="0">
              <a:schemeClr val="accent1"/>
            </a:fillRef>
            <a:effectRef idx="0">
              <a:schemeClr val="accent1"/>
            </a:effectRef>
            <a:fontRef idx="minor">
              <a:schemeClr val="tx1"/>
            </a:fontRef>
          </p:style>
        </p:cxnSp>
      </p:grpSp>
      <p:sp>
        <p:nvSpPr>
          <p:cNvPr id="37" name="Rectangle 36">
            <a:extLst>
              <a:ext uri="{FF2B5EF4-FFF2-40B4-BE49-F238E27FC236}">
                <a16:creationId xmlns:a16="http://schemas.microsoft.com/office/drawing/2014/main" id="{B73B2A94-36D3-65E0-36FA-0EDF4FB5C8B2}"/>
              </a:ext>
            </a:extLst>
          </p:cNvPr>
          <p:cNvSpPr/>
          <p:nvPr/>
        </p:nvSpPr>
        <p:spPr>
          <a:xfrm>
            <a:off x="3079667" y="3237603"/>
            <a:ext cx="205955" cy="342319"/>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8" name="Straight Arrow Connector 37">
            <a:extLst>
              <a:ext uri="{FF2B5EF4-FFF2-40B4-BE49-F238E27FC236}">
                <a16:creationId xmlns:a16="http://schemas.microsoft.com/office/drawing/2014/main" id="{55295D9C-73C4-0A1B-5A70-CEFD9FF3FE60}"/>
              </a:ext>
            </a:extLst>
          </p:cNvPr>
          <p:cNvCxnSpPr>
            <a:cxnSpLocks/>
          </p:cNvCxnSpPr>
          <p:nvPr/>
        </p:nvCxnSpPr>
        <p:spPr>
          <a:xfrm flipH="1">
            <a:off x="3083576" y="1598528"/>
            <a:ext cx="1391279" cy="1644155"/>
          </a:xfrm>
          <a:prstGeom prst="straightConnector1">
            <a:avLst/>
          </a:prstGeom>
          <a:noFill/>
          <a:ln w="9525" cap="flat" cmpd="sng" algn="ctr">
            <a:solidFill>
              <a:sysClr val="windowText" lastClr="000000"/>
            </a:solidFill>
            <a:prstDash val="solid"/>
            <a:tailEnd type="none" w="lg" len="lg"/>
          </a:ln>
          <a:effectLst/>
        </p:spPr>
      </p:cxnSp>
      <p:cxnSp>
        <p:nvCxnSpPr>
          <p:cNvPr id="42" name="Straight Arrow Connector 41">
            <a:extLst>
              <a:ext uri="{FF2B5EF4-FFF2-40B4-BE49-F238E27FC236}">
                <a16:creationId xmlns:a16="http://schemas.microsoft.com/office/drawing/2014/main" id="{EB7A499C-0689-B12F-E9F9-DA96D5B9FF03}"/>
              </a:ext>
            </a:extLst>
          </p:cNvPr>
          <p:cNvCxnSpPr>
            <a:cxnSpLocks/>
          </p:cNvCxnSpPr>
          <p:nvPr/>
        </p:nvCxnSpPr>
        <p:spPr>
          <a:xfrm flipH="1" flipV="1">
            <a:off x="3091205" y="3579922"/>
            <a:ext cx="1383650" cy="2701125"/>
          </a:xfrm>
          <a:prstGeom prst="straightConnector1">
            <a:avLst/>
          </a:prstGeom>
          <a:noFill/>
          <a:ln w="9525" cap="flat" cmpd="sng" algn="ctr">
            <a:solidFill>
              <a:sysClr val="windowText" lastClr="000000"/>
            </a:solidFill>
            <a:prstDash val="solid"/>
            <a:tailEnd type="none" w="lg" len="lg"/>
          </a:ln>
          <a:effectLst/>
        </p:spPr>
      </p:cxnSp>
      <p:sp>
        <p:nvSpPr>
          <p:cNvPr id="47" name="TextBox 46">
            <a:extLst>
              <a:ext uri="{FF2B5EF4-FFF2-40B4-BE49-F238E27FC236}">
                <a16:creationId xmlns:a16="http://schemas.microsoft.com/office/drawing/2014/main" id="{C1347E76-B3CF-7AFA-3446-40A75AD0D4BD}"/>
              </a:ext>
            </a:extLst>
          </p:cNvPr>
          <p:cNvSpPr txBox="1"/>
          <p:nvPr/>
        </p:nvSpPr>
        <p:spPr>
          <a:xfrm>
            <a:off x="7784619" y="3272917"/>
            <a:ext cx="1527645" cy="523220"/>
          </a:xfrm>
          <a:prstGeom prst="rect">
            <a:avLst/>
          </a:prstGeom>
          <a:noFill/>
        </p:spPr>
        <p:txBody>
          <a:bodyPr wrap="square">
            <a:spAutoFit/>
          </a:bodyPr>
          <a:lstStyle/>
          <a:p>
            <a:pPr algn="ctr"/>
            <a:r>
              <a:rPr lang="en-US" sz="2800" b="1" dirty="0" err="1"/>
              <a:t>Stycast</a:t>
            </a:r>
            <a:endParaRPr lang="en-US" sz="2800" b="1" dirty="0"/>
          </a:p>
        </p:txBody>
      </p:sp>
      <p:sp>
        <p:nvSpPr>
          <p:cNvPr id="48" name="TextBox 47">
            <a:extLst>
              <a:ext uri="{FF2B5EF4-FFF2-40B4-BE49-F238E27FC236}">
                <a16:creationId xmlns:a16="http://schemas.microsoft.com/office/drawing/2014/main" id="{AD1F3E6E-720B-2739-31C4-8E425AA4F73C}"/>
              </a:ext>
            </a:extLst>
          </p:cNvPr>
          <p:cNvSpPr txBox="1"/>
          <p:nvPr/>
        </p:nvSpPr>
        <p:spPr>
          <a:xfrm>
            <a:off x="4974034" y="5142876"/>
            <a:ext cx="1527645" cy="954107"/>
          </a:xfrm>
          <a:prstGeom prst="rect">
            <a:avLst/>
          </a:prstGeom>
          <a:noFill/>
        </p:spPr>
        <p:txBody>
          <a:bodyPr wrap="square">
            <a:spAutoFit/>
          </a:bodyPr>
          <a:lstStyle/>
          <a:p>
            <a:pPr algn="ctr"/>
            <a:r>
              <a:rPr lang="en-US" sz="2800" b="1" dirty="0"/>
              <a:t>Nylon fiber</a:t>
            </a:r>
          </a:p>
        </p:txBody>
      </p:sp>
    </p:spTree>
    <p:extLst>
      <p:ext uri="{BB962C8B-B14F-4D97-AF65-F5344CB8AC3E}">
        <p14:creationId xmlns:p14="http://schemas.microsoft.com/office/powerpoint/2010/main" val="10018620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building material, stone&#10;&#10;Description automatically generated">
            <a:extLst>
              <a:ext uri="{FF2B5EF4-FFF2-40B4-BE49-F238E27FC236}">
                <a16:creationId xmlns:a16="http://schemas.microsoft.com/office/drawing/2014/main" id="{B73F189D-B7A6-828A-A2BF-761EAC6A8A09}"/>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rot="16200000">
            <a:off x="6178378" y="1893265"/>
            <a:ext cx="5142070" cy="3854017"/>
          </a:xfrm>
          <a:prstGeom prst="rect">
            <a:avLst/>
          </a:prstGeom>
          <a:ln>
            <a:solidFill>
              <a:sysClr val="windowText" lastClr="000000"/>
            </a:solidFill>
          </a:ln>
        </p:spPr>
      </p:pic>
      <p:sp>
        <p:nvSpPr>
          <p:cNvPr id="2" name="Title 1">
            <a:extLst>
              <a:ext uri="{FF2B5EF4-FFF2-40B4-BE49-F238E27FC236}">
                <a16:creationId xmlns:a16="http://schemas.microsoft.com/office/drawing/2014/main" id="{F4B39753-9B82-2444-A832-A2F5EA35B560}"/>
              </a:ext>
            </a:extLst>
          </p:cNvPr>
          <p:cNvSpPr>
            <a:spLocks noGrp="1"/>
          </p:cNvSpPr>
          <p:nvPr>
            <p:ph type="title"/>
          </p:nvPr>
        </p:nvSpPr>
        <p:spPr/>
        <p:txBody>
          <a:bodyPr/>
          <a:lstStyle/>
          <a:p>
            <a:r>
              <a:rPr lang="en-US" dirty="0"/>
              <a:t>2. Development of the </a:t>
            </a:r>
            <a:r>
              <a:rPr lang="en-US" dirty="0" err="1"/>
              <a:t>Stycast</a:t>
            </a:r>
            <a:r>
              <a:rPr lang="en-US" dirty="0"/>
              <a:t> VPI for CCT</a:t>
            </a:r>
            <a:br>
              <a:rPr lang="en-US" dirty="0"/>
            </a:br>
            <a:endParaRPr lang="en-US" i="1" dirty="0"/>
          </a:p>
        </p:txBody>
      </p:sp>
      <p:sp>
        <p:nvSpPr>
          <p:cNvPr id="6" name="Slide Number Placeholder 5">
            <a:extLst>
              <a:ext uri="{FF2B5EF4-FFF2-40B4-BE49-F238E27FC236}">
                <a16:creationId xmlns:a16="http://schemas.microsoft.com/office/drawing/2014/main" id="{D88A0FD9-2410-8344-ACBE-3B3C27FDD4EB}"/>
              </a:ext>
            </a:extLst>
          </p:cNvPr>
          <p:cNvSpPr>
            <a:spLocks noGrp="1"/>
          </p:cNvSpPr>
          <p:nvPr>
            <p:ph type="sldNum" sz="quarter" idx="16"/>
          </p:nvPr>
        </p:nvSpPr>
        <p:spPr/>
        <p:txBody>
          <a:bodyPr/>
          <a:lstStyle/>
          <a:p>
            <a:fld id="{0EF2EA88-E9D4-0C4F-A5DF-5FE49FAF8E2F}" type="slidenum">
              <a:rPr lang="en-US" smtClean="0"/>
              <a:pPr/>
              <a:t>21</a:t>
            </a:fld>
            <a:endParaRPr lang="en-US" dirty="0"/>
          </a:p>
        </p:txBody>
      </p:sp>
      <p:sp>
        <p:nvSpPr>
          <p:cNvPr id="16" name="Footer Placeholder 21">
            <a:extLst>
              <a:ext uri="{FF2B5EF4-FFF2-40B4-BE49-F238E27FC236}">
                <a16:creationId xmlns:a16="http://schemas.microsoft.com/office/drawing/2014/main" id="{FE1CC5F8-7EDD-490E-A02F-C3C4F0249C11}"/>
              </a:ext>
            </a:extLst>
          </p:cNvPr>
          <p:cNvSpPr txBox="1">
            <a:spLocks/>
          </p:cNvSpPr>
          <p:nvPr/>
        </p:nvSpPr>
        <p:spPr>
          <a:xfrm>
            <a:off x="9312264" y="6356350"/>
            <a:ext cx="1977788"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sz="1000" dirty="0">
                <a:solidFill>
                  <a:prstClr val="black">
                    <a:tint val="75000"/>
                  </a:prstClr>
                </a:solidFill>
              </a:rPr>
              <a:t>J. L. Rudeiros Fernandez et al.</a:t>
            </a:r>
            <a:endParaRPr lang="en-US" sz="1000" dirty="0">
              <a:solidFill>
                <a:prstClr val="black">
                  <a:tint val="75000"/>
                </a:prstClr>
              </a:solidFill>
            </a:endParaRPr>
          </a:p>
        </p:txBody>
      </p:sp>
      <p:sp>
        <p:nvSpPr>
          <p:cNvPr id="9" name="TextBox 8">
            <a:extLst>
              <a:ext uri="{FF2B5EF4-FFF2-40B4-BE49-F238E27FC236}">
                <a16:creationId xmlns:a16="http://schemas.microsoft.com/office/drawing/2014/main" id="{FC5F73EF-B07F-D220-3B7A-63895A6E2697}"/>
              </a:ext>
            </a:extLst>
          </p:cNvPr>
          <p:cNvSpPr txBox="1"/>
          <p:nvPr/>
        </p:nvSpPr>
        <p:spPr>
          <a:xfrm>
            <a:off x="690880" y="1105600"/>
            <a:ext cx="8463280" cy="369332"/>
          </a:xfrm>
          <a:prstGeom prst="rect">
            <a:avLst/>
          </a:prstGeom>
          <a:noFill/>
        </p:spPr>
        <p:txBody>
          <a:bodyPr wrap="square">
            <a:spAutoFit/>
          </a:bodyPr>
          <a:lstStyle/>
          <a:p>
            <a:r>
              <a:rPr lang="en-US" b="1" i="0" dirty="0">
                <a:solidFill>
                  <a:srgbClr val="202122"/>
                </a:solidFill>
                <a:effectLst/>
                <a:latin typeface="Arial" panose="020B0604020202020204" pitchFamily="34" charset="0"/>
              </a:rPr>
              <a:t>Vacuum Assisted Resin Transfer Molding (VARTM)</a:t>
            </a:r>
            <a:r>
              <a:rPr lang="en-US" b="0" i="0" dirty="0">
                <a:solidFill>
                  <a:srgbClr val="202122"/>
                </a:solidFill>
                <a:effectLst/>
                <a:latin typeface="Arial" panose="020B0604020202020204" pitchFamily="34" charset="0"/>
              </a:rPr>
              <a:t> </a:t>
            </a:r>
            <a:endParaRPr lang="en-US" dirty="0"/>
          </a:p>
        </p:txBody>
      </p:sp>
      <p:sp>
        <p:nvSpPr>
          <p:cNvPr id="14" name="Footer Placeholder 4">
            <a:extLst>
              <a:ext uri="{FF2B5EF4-FFF2-40B4-BE49-F238E27FC236}">
                <a16:creationId xmlns:a16="http://schemas.microsoft.com/office/drawing/2014/main" id="{BE9228A0-FB18-AD35-E376-878DFF295AB8}"/>
              </a:ext>
            </a:extLst>
          </p:cNvPr>
          <p:cNvSpPr>
            <a:spLocks noGrp="1"/>
          </p:cNvSpPr>
          <p:nvPr>
            <p:ph type="ftr" sz="quarter" idx="15"/>
          </p:nvPr>
        </p:nvSpPr>
        <p:spPr>
          <a:xfrm>
            <a:off x="576072" y="6356350"/>
            <a:ext cx="9106596" cy="365125"/>
          </a:xfrm>
        </p:spPr>
        <p:txBody>
          <a:bodyPr/>
          <a:lstStyle/>
          <a:p>
            <a:r>
              <a:rPr lang="en-US" sz="1000" dirty="0"/>
              <a:t>Impregnation of CCT with alternative resins </a:t>
            </a:r>
            <a:r>
              <a:rPr lang="en-US" dirty="0"/>
              <a:t>| BERKELEY LAB</a:t>
            </a:r>
          </a:p>
        </p:txBody>
      </p:sp>
      <p:grpSp>
        <p:nvGrpSpPr>
          <p:cNvPr id="13" name="Group 12">
            <a:extLst>
              <a:ext uri="{FF2B5EF4-FFF2-40B4-BE49-F238E27FC236}">
                <a16:creationId xmlns:a16="http://schemas.microsoft.com/office/drawing/2014/main" id="{E5FB8561-D5AD-AA6D-090C-CC68E799D72D}"/>
              </a:ext>
            </a:extLst>
          </p:cNvPr>
          <p:cNvGrpSpPr/>
          <p:nvPr/>
        </p:nvGrpSpPr>
        <p:grpSpPr>
          <a:xfrm>
            <a:off x="21280" y="1533836"/>
            <a:ext cx="4188888" cy="4882782"/>
            <a:chOff x="8224304" y="1300861"/>
            <a:chExt cx="4188888" cy="4882782"/>
          </a:xfrm>
        </p:grpSpPr>
        <p:pic>
          <p:nvPicPr>
            <p:cNvPr id="17" name="Picture 16">
              <a:extLst>
                <a:ext uri="{FF2B5EF4-FFF2-40B4-BE49-F238E27FC236}">
                  <a16:creationId xmlns:a16="http://schemas.microsoft.com/office/drawing/2014/main" id="{41D1C1E3-B11B-5A1D-F458-54EFB3801777}"/>
                </a:ext>
              </a:extLst>
            </p:cNvPr>
            <p:cNvPicPr>
              <a:picLocks noChangeAspect="1"/>
            </p:cNvPicPr>
            <p:nvPr/>
          </p:nvPicPr>
          <p:blipFill rotWithShape="1">
            <a:blip r:embed="rId3" cstate="hqprint">
              <a:grayscl/>
              <a:extLst>
                <a:ext uri="{28A0092B-C50C-407E-A947-70E740481C1C}">
                  <a14:useLocalDpi xmlns:a14="http://schemas.microsoft.com/office/drawing/2010/main"/>
                </a:ext>
              </a:extLst>
            </a:blip>
            <a:srcRect/>
            <a:stretch/>
          </p:blipFill>
          <p:spPr>
            <a:xfrm rot="16200000">
              <a:off x="9181593" y="1965102"/>
              <a:ext cx="2830513" cy="2923452"/>
            </a:xfrm>
            <a:prstGeom prst="rect">
              <a:avLst/>
            </a:prstGeom>
          </p:spPr>
        </p:pic>
        <p:sp>
          <p:nvSpPr>
            <p:cNvPr id="18" name="TextBox 17">
              <a:extLst>
                <a:ext uri="{FF2B5EF4-FFF2-40B4-BE49-F238E27FC236}">
                  <a16:creationId xmlns:a16="http://schemas.microsoft.com/office/drawing/2014/main" id="{41F19E24-3808-2CE4-0003-D227BD50FB8A}"/>
                </a:ext>
              </a:extLst>
            </p:cNvPr>
            <p:cNvSpPr txBox="1"/>
            <p:nvPr/>
          </p:nvSpPr>
          <p:spPr>
            <a:xfrm>
              <a:off x="8224304" y="1300861"/>
              <a:ext cx="4188888" cy="646331"/>
            </a:xfrm>
            <a:prstGeom prst="rect">
              <a:avLst/>
            </a:prstGeom>
            <a:noFill/>
          </p:spPr>
          <p:txBody>
            <a:bodyPr wrap="square">
              <a:spAutoFit/>
            </a:bodyPr>
            <a:lstStyle/>
            <a:p>
              <a:pPr algn="ctr"/>
              <a:r>
                <a:rPr lang="en-US" dirty="0"/>
                <a:t>Diagram of the impregnation </a:t>
              </a:r>
              <a:br>
                <a:rPr lang="en-US" dirty="0"/>
              </a:br>
              <a:r>
                <a:rPr lang="en-US" dirty="0"/>
                <a:t>bag system for </a:t>
              </a:r>
              <a:r>
                <a:rPr lang="en-US" dirty="0" err="1"/>
                <a:t>Stycast</a:t>
              </a:r>
              <a:endParaRPr lang="en-US" dirty="0"/>
            </a:p>
          </p:txBody>
        </p:sp>
        <p:sp>
          <p:nvSpPr>
            <p:cNvPr id="19" name="TextBox 18">
              <a:extLst>
                <a:ext uri="{FF2B5EF4-FFF2-40B4-BE49-F238E27FC236}">
                  <a16:creationId xmlns:a16="http://schemas.microsoft.com/office/drawing/2014/main" id="{0E12D315-B0DC-2311-20A4-58274F229B97}"/>
                </a:ext>
              </a:extLst>
            </p:cNvPr>
            <p:cNvSpPr txBox="1"/>
            <p:nvPr/>
          </p:nvSpPr>
          <p:spPr>
            <a:xfrm>
              <a:off x="9517722" y="2269879"/>
              <a:ext cx="937963" cy="430887"/>
            </a:xfrm>
            <a:prstGeom prst="rect">
              <a:avLst/>
            </a:prstGeom>
            <a:ln>
              <a:noFill/>
            </a:ln>
          </p:spPr>
          <p:txBody>
            <a:bodyPr wrap="square" lIns="0" tIns="0" rIns="0" bIns="0" rtlCol="0" anchor="ctr" anchorCtr="0">
              <a:spAutoFit/>
            </a:bodyPr>
            <a:lstStyle/>
            <a:p>
              <a:pPr marR="0" algn="ctr" defTabSz="4388900" rtl="0" eaLnBrk="1" fontAlgn="auto" latinLnBrk="0" hangingPunct="1">
                <a:lnSpc>
                  <a:spcPct val="100000"/>
                </a:lnSpc>
                <a:spcBef>
                  <a:spcPts val="0"/>
                </a:spcBef>
                <a:spcAft>
                  <a:spcPts val="0"/>
                </a:spcAft>
                <a:buClrTx/>
                <a:buSzTx/>
                <a:buFont typeface="Arial" pitchFamily="34" charset="0"/>
                <a:buNone/>
                <a:tabLst/>
              </a:pPr>
              <a:r>
                <a:rPr kumimoji="0" lang="en-US" sz="1400" i="1" u="none" strike="noStrike" kern="1200" cap="none" spc="0" normalizeH="0" baseline="0" noProof="0" dirty="0">
                  <a:ln>
                    <a:noFill/>
                  </a:ln>
                  <a:effectLst/>
                  <a:uLnTx/>
                  <a:uFillTx/>
                  <a:latin typeface="Arial" panose="020B0604020202020204" pitchFamily="34" charset="0"/>
                  <a:cs typeface="Arial" panose="020B0604020202020204" pitchFamily="34" charset="0"/>
                </a:rPr>
                <a:t>Aluminum plate</a:t>
              </a:r>
            </a:p>
          </p:txBody>
        </p:sp>
        <p:sp>
          <p:nvSpPr>
            <p:cNvPr id="20" name="Rectangle 19">
              <a:extLst>
                <a:ext uri="{FF2B5EF4-FFF2-40B4-BE49-F238E27FC236}">
                  <a16:creationId xmlns:a16="http://schemas.microsoft.com/office/drawing/2014/main" id="{71F90C41-D83B-F83E-BF77-EBD579BDD3C5}"/>
                </a:ext>
              </a:extLst>
            </p:cNvPr>
            <p:cNvSpPr/>
            <p:nvPr/>
          </p:nvSpPr>
          <p:spPr>
            <a:xfrm>
              <a:off x="11189597" y="2011572"/>
              <a:ext cx="71603" cy="2830514"/>
            </a:xfrm>
            <a:prstGeom prst="rect">
              <a:avLst/>
            </a:prstGeom>
            <a:solidFill>
              <a:srgbClr val="00B0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1" name="Straight Arrow Connector 20">
              <a:extLst>
                <a:ext uri="{FF2B5EF4-FFF2-40B4-BE49-F238E27FC236}">
                  <a16:creationId xmlns:a16="http://schemas.microsoft.com/office/drawing/2014/main" id="{6F9D20D2-5529-30D1-1889-5E77D4A4E0CC}"/>
                </a:ext>
              </a:extLst>
            </p:cNvPr>
            <p:cNvCxnSpPr>
              <a:cxnSpLocks/>
            </p:cNvCxnSpPr>
            <p:nvPr/>
          </p:nvCxnSpPr>
          <p:spPr>
            <a:xfrm flipV="1">
              <a:off x="11217778" y="4869017"/>
              <a:ext cx="0" cy="370640"/>
            </a:xfrm>
            <a:prstGeom prst="straightConnector1">
              <a:avLst/>
            </a:prstGeom>
            <a:ln w="952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AD49D1D9-7E31-774A-E61E-CA5EA190BCE9}"/>
                </a:ext>
              </a:extLst>
            </p:cNvPr>
            <p:cNvSpPr txBox="1"/>
            <p:nvPr/>
          </p:nvSpPr>
          <p:spPr>
            <a:xfrm>
              <a:off x="9735992" y="5051557"/>
              <a:ext cx="1887769" cy="303668"/>
            </a:xfrm>
            <a:prstGeom prst="rect">
              <a:avLst/>
            </a:prstGeom>
            <a:ln>
              <a:noFill/>
            </a:ln>
          </p:spPr>
          <p:txBody>
            <a:bodyPr wrap="square" lIns="0" tIns="0" rIns="0" bIns="0" rtlCol="0" anchor="ctr" anchorCtr="0">
              <a:spAutoFit/>
            </a:bodyPr>
            <a:lstStyle/>
            <a:p>
              <a:pPr marR="0" algn="ctr" defTabSz="4388900" rtl="0" eaLnBrk="1" fontAlgn="auto" latinLnBrk="0" hangingPunct="1">
                <a:lnSpc>
                  <a:spcPct val="100000"/>
                </a:lnSpc>
                <a:spcBef>
                  <a:spcPts val="0"/>
                </a:spcBef>
                <a:spcAft>
                  <a:spcPts val="0"/>
                </a:spcAft>
                <a:buClrTx/>
                <a:buSzTx/>
                <a:buFont typeface="Arial" pitchFamily="34" charset="0"/>
                <a:buNone/>
                <a:tabLst/>
              </a:pPr>
              <a:r>
                <a:rPr lang="en-US" sz="1400" i="1" dirty="0">
                  <a:solidFill>
                    <a:srgbClr val="00B050"/>
                  </a:solidFill>
                  <a:latin typeface="Arial" panose="020B0604020202020204" pitchFamily="34" charset="0"/>
                  <a:cs typeface="Arial" panose="020B0604020202020204" pitchFamily="34" charset="0"/>
                </a:rPr>
                <a:t>Peel ply</a:t>
              </a:r>
              <a:endParaRPr kumimoji="0" lang="en-US" sz="1400" i="1" u="none" strike="noStrike" kern="1200" cap="none" spc="0" normalizeH="0" baseline="0" noProof="0" dirty="0">
                <a:ln>
                  <a:noFill/>
                </a:ln>
                <a:solidFill>
                  <a:srgbClr val="00B050"/>
                </a:solidFill>
                <a:effectLst/>
                <a:uLnTx/>
                <a:uFillTx/>
                <a:latin typeface="Arial" panose="020B0604020202020204" pitchFamily="34" charset="0"/>
                <a:cs typeface="Arial" panose="020B0604020202020204" pitchFamily="34" charset="0"/>
              </a:endParaRPr>
            </a:p>
          </p:txBody>
        </p:sp>
        <p:sp>
          <p:nvSpPr>
            <p:cNvPr id="24" name="Rectangle 23">
              <a:extLst>
                <a:ext uri="{FF2B5EF4-FFF2-40B4-BE49-F238E27FC236}">
                  <a16:creationId xmlns:a16="http://schemas.microsoft.com/office/drawing/2014/main" id="{CD38973B-95D9-A0E8-510B-644B6FBABFD3}"/>
                </a:ext>
              </a:extLst>
            </p:cNvPr>
            <p:cNvSpPr/>
            <p:nvPr/>
          </p:nvSpPr>
          <p:spPr>
            <a:xfrm>
              <a:off x="11261199" y="2011572"/>
              <a:ext cx="253307" cy="2830514"/>
            </a:xfrm>
            <a:prstGeom prst="rect">
              <a:avLst/>
            </a:prstGeom>
            <a:solidFill>
              <a:srgbClr val="FFC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5" name="Straight Arrow Connector 24">
              <a:extLst>
                <a:ext uri="{FF2B5EF4-FFF2-40B4-BE49-F238E27FC236}">
                  <a16:creationId xmlns:a16="http://schemas.microsoft.com/office/drawing/2014/main" id="{DF83054F-F90D-E425-CFB2-54F25AA49CCE}"/>
                </a:ext>
              </a:extLst>
            </p:cNvPr>
            <p:cNvCxnSpPr>
              <a:cxnSpLocks/>
            </p:cNvCxnSpPr>
            <p:nvPr/>
          </p:nvCxnSpPr>
          <p:spPr>
            <a:xfrm flipV="1">
              <a:off x="11378884" y="4869017"/>
              <a:ext cx="0" cy="604989"/>
            </a:xfrm>
            <a:prstGeom prst="straightConnector1">
              <a:avLst/>
            </a:prstGeom>
            <a:ln w="952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6095AE64-1D66-CD1E-57ED-4A58BDF97374}"/>
                </a:ext>
              </a:extLst>
            </p:cNvPr>
            <p:cNvSpPr txBox="1"/>
            <p:nvPr/>
          </p:nvSpPr>
          <p:spPr>
            <a:xfrm>
              <a:off x="8987667" y="5366284"/>
              <a:ext cx="2662162" cy="215444"/>
            </a:xfrm>
            <a:prstGeom prst="rect">
              <a:avLst/>
            </a:prstGeom>
            <a:ln>
              <a:noFill/>
            </a:ln>
          </p:spPr>
          <p:txBody>
            <a:bodyPr wrap="square" lIns="0" tIns="0" rIns="0" bIns="0" rtlCol="0" anchor="ctr" anchorCtr="0">
              <a:spAutoFit/>
            </a:bodyPr>
            <a:lstStyle/>
            <a:p>
              <a:pPr marR="0" algn="ctr" defTabSz="4388900" rtl="0" eaLnBrk="1" fontAlgn="auto" latinLnBrk="0" hangingPunct="1">
                <a:lnSpc>
                  <a:spcPct val="100000"/>
                </a:lnSpc>
                <a:spcBef>
                  <a:spcPts val="0"/>
                </a:spcBef>
                <a:spcAft>
                  <a:spcPts val="0"/>
                </a:spcAft>
                <a:buClrTx/>
                <a:buSzTx/>
                <a:buFont typeface="Arial" pitchFamily="34" charset="0"/>
                <a:buNone/>
                <a:tabLst/>
              </a:pPr>
              <a:r>
                <a:rPr lang="en-US" sz="1400" i="1" dirty="0">
                  <a:solidFill>
                    <a:srgbClr val="FFC000"/>
                  </a:solidFill>
                  <a:latin typeface="Arial" panose="020B0604020202020204" pitchFamily="34" charset="0"/>
                  <a:cs typeface="Arial" panose="020B0604020202020204" pitchFamily="34" charset="0"/>
                </a:rPr>
                <a:t>New expanded Flow media</a:t>
              </a:r>
              <a:endParaRPr kumimoji="0" lang="en-US" sz="1400" i="1" u="none" strike="noStrike" kern="1200" cap="none" spc="0" normalizeH="0" baseline="0" noProof="0" dirty="0">
                <a:ln>
                  <a:noFill/>
                </a:ln>
                <a:solidFill>
                  <a:srgbClr val="FFC000"/>
                </a:solidFill>
                <a:effectLst/>
                <a:uLnTx/>
                <a:uFillTx/>
                <a:latin typeface="Arial" panose="020B0604020202020204" pitchFamily="34" charset="0"/>
                <a:cs typeface="Arial" panose="020B0604020202020204" pitchFamily="34" charset="0"/>
              </a:endParaRPr>
            </a:p>
          </p:txBody>
        </p:sp>
        <p:sp>
          <p:nvSpPr>
            <p:cNvPr id="27" name="Rectangle 26">
              <a:extLst>
                <a:ext uri="{FF2B5EF4-FFF2-40B4-BE49-F238E27FC236}">
                  <a16:creationId xmlns:a16="http://schemas.microsoft.com/office/drawing/2014/main" id="{5FF8D0BD-939E-478C-3F42-6CB9927BC99F}"/>
                </a:ext>
              </a:extLst>
            </p:cNvPr>
            <p:cNvSpPr/>
            <p:nvPr/>
          </p:nvSpPr>
          <p:spPr>
            <a:xfrm>
              <a:off x="11514506" y="2012943"/>
              <a:ext cx="64441" cy="2830514"/>
            </a:xfrm>
            <a:prstGeom prst="rect">
              <a:avLst/>
            </a:prstGeom>
            <a:solidFill>
              <a:srgbClr val="92D0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FE8071D2-1017-3980-5667-FE273EABEB3A}"/>
                </a:ext>
              </a:extLst>
            </p:cNvPr>
            <p:cNvSpPr/>
            <p:nvPr/>
          </p:nvSpPr>
          <p:spPr>
            <a:xfrm>
              <a:off x="8948267" y="2007168"/>
              <a:ext cx="192778" cy="2830514"/>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9" name="Straight Arrow Connector 28">
              <a:extLst>
                <a:ext uri="{FF2B5EF4-FFF2-40B4-BE49-F238E27FC236}">
                  <a16:creationId xmlns:a16="http://schemas.microsoft.com/office/drawing/2014/main" id="{D475D0C0-2380-471B-4C9C-920FD3B93D42}"/>
                </a:ext>
              </a:extLst>
            </p:cNvPr>
            <p:cNvCxnSpPr>
              <a:cxnSpLocks/>
            </p:cNvCxnSpPr>
            <p:nvPr/>
          </p:nvCxnSpPr>
          <p:spPr>
            <a:xfrm flipV="1">
              <a:off x="11540898" y="4869017"/>
              <a:ext cx="0" cy="880808"/>
            </a:xfrm>
            <a:prstGeom prst="straightConnector1">
              <a:avLst/>
            </a:prstGeom>
            <a:ln w="952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480BB537-30A8-50A5-21A3-D697017FC565}"/>
                </a:ext>
              </a:extLst>
            </p:cNvPr>
            <p:cNvSpPr txBox="1"/>
            <p:nvPr/>
          </p:nvSpPr>
          <p:spPr>
            <a:xfrm>
              <a:off x="9855494" y="5572158"/>
              <a:ext cx="1887769" cy="303668"/>
            </a:xfrm>
            <a:prstGeom prst="rect">
              <a:avLst/>
            </a:prstGeom>
            <a:ln>
              <a:noFill/>
            </a:ln>
          </p:spPr>
          <p:txBody>
            <a:bodyPr wrap="square" lIns="0" tIns="0" rIns="0" bIns="0" rtlCol="0" anchor="ctr" anchorCtr="0">
              <a:spAutoFit/>
            </a:bodyPr>
            <a:lstStyle/>
            <a:p>
              <a:pPr marR="0" algn="ctr" defTabSz="4388900" rtl="0" eaLnBrk="1" fontAlgn="auto" latinLnBrk="0" hangingPunct="1">
                <a:lnSpc>
                  <a:spcPct val="100000"/>
                </a:lnSpc>
                <a:spcBef>
                  <a:spcPts val="0"/>
                </a:spcBef>
                <a:spcAft>
                  <a:spcPts val="0"/>
                </a:spcAft>
                <a:buClrTx/>
                <a:buSzTx/>
                <a:buFont typeface="Arial" pitchFamily="34" charset="0"/>
                <a:buNone/>
                <a:tabLst/>
              </a:pPr>
              <a:r>
                <a:rPr kumimoji="0" lang="en-US" sz="1400" i="1" u="none" strike="noStrike" kern="1200" cap="none" spc="0" normalizeH="0" baseline="0" noProof="0" dirty="0">
                  <a:ln>
                    <a:noFill/>
                  </a:ln>
                  <a:solidFill>
                    <a:srgbClr val="92D050"/>
                  </a:solidFill>
                  <a:effectLst/>
                  <a:uLnTx/>
                  <a:uFillTx/>
                  <a:latin typeface="Arial" panose="020B0604020202020204" pitchFamily="34" charset="0"/>
                  <a:cs typeface="Arial" panose="020B0604020202020204" pitchFamily="34" charset="0"/>
                </a:rPr>
                <a:t>Vacuum bag</a:t>
              </a:r>
            </a:p>
          </p:txBody>
        </p:sp>
        <p:cxnSp>
          <p:nvCxnSpPr>
            <p:cNvPr id="31" name="Straight Arrow Connector 30">
              <a:extLst>
                <a:ext uri="{FF2B5EF4-FFF2-40B4-BE49-F238E27FC236}">
                  <a16:creationId xmlns:a16="http://schemas.microsoft.com/office/drawing/2014/main" id="{4EF84440-3D00-8E6E-7193-A77973559003}"/>
                </a:ext>
              </a:extLst>
            </p:cNvPr>
            <p:cNvCxnSpPr>
              <a:cxnSpLocks/>
            </p:cNvCxnSpPr>
            <p:nvPr/>
          </p:nvCxnSpPr>
          <p:spPr>
            <a:xfrm flipV="1">
              <a:off x="9003176" y="4856209"/>
              <a:ext cx="0" cy="1175600"/>
            </a:xfrm>
            <a:prstGeom prst="straightConnector1">
              <a:avLst/>
            </a:prstGeom>
            <a:ln w="952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0D4EE3CB-3692-365A-462E-9AD9E89EAD09}"/>
                </a:ext>
              </a:extLst>
            </p:cNvPr>
            <p:cNvSpPr txBox="1"/>
            <p:nvPr/>
          </p:nvSpPr>
          <p:spPr>
            <a:xfrm>
              <a:off x="8360068" y="5879975"/>
              <a:ext cx="3535897" cy="303668"/>
            </a:xfrm>
            <a:prstGeom prst="rect">
              <a:avLst/>
            </a:prstGeom>
            <a:ln>
              <a:noFill/>
            </a:ln>
          </p:spPr>
          <p:txBody>
            <a:bodyPr wrap="square" lIns="0" tIns="0" rIns="0" bIns="0" rtlCol="0" anchor="ctr" anchorCtr="0">
              <a:spAutoFit/>
            </a:bodyPr>
            <a:lstStyle/>
            <a:p>
              <a:pPr marR="0" algn="ctr" defTabSz="4388900" rtl="0" eaLnBrk="1" fontAlgn="auto" latinLnBrk="0" hangingPunct="1">
                <a:lnSpc>
                  <a:spcPct val="100000"/>
                </a:lnSpc>
                <a:spcBef>
                  <a:spcPts val="0"/>
                </a:spcBef>
                <a:spcAft>
                  <a:spcPts val="0"/>
                </a:spcAft>
                <a:buClrTx/>
                <a:buSzTx/>
                <a:buFont typeface="Arial" pitchFamily="34" charset="0"/>
                <a:buNone/>
                <a:tabLst/>
              </a:pPr>
              <a:r>
                <a:rPr kumimoji="0" lang="en-US" sz="1400" i="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External heating elements</a:t>
              </a:r>
            </a:p>
          </p:txBody>
        </p:sp>
        <p:sp>
          <p:nvSpPr>
            <p:cNvPr id="33" name="Rectangle 32">
              <a:extLst>
                <a:ext uri="{FF2B5EF4-FFF2-40B4-BE49-F238E27FC236}">
                  <a16:creationId xmlns:a16="http://schemas.microsoft.com/office/drawing/2014/main" id="{CA379447-2F4E-84CB-5DD5-CD17C3C23892}"/>
                </a:ext>
              </a:extLst>
            </p:cNvPr>
            <p:cNvSpPr/>
            <p:nvPr/>
          </p:nvSpPr>
          <p:spPr>
            <a:xfrm>
              <a:off x="9809642" y="3111205"/>
              <a:ext cx="1350156" cy="737626"/>
            </a:xfrm>
            <a:prstGeom prst="rect">
              <a:avLst/>
            </a:prstGeom>
            <a:pattFill prst="ltDnDiag">
              <a:fgClr>
                <a:schemeClr val="accent1"/>
              </a:fgClr>
              <a:bgClr>
                <a:schemeClr val="bg1"/>
              </a:bgClr>
            </a:patt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B62E576F-33E5-9052-EAF2-5C65651B6A7F}"/>
                </a:ext>
              </a:extLst>
            </p:cNvPr>
            <p:cNvSpPr/>
            <p:nvPr/>
          </p:nvSpPr>
          <p:spPr>
            <a:xfrm>
              <a:off x="9877459" y="3169102"/>
              <a:ext cx="1224073" cy="610170"/>
            </a:xfrm>
            <a:prstGeom prst="rect">
              <a:avLst/>
            </a:prstGeom>
            <a:solidFill>
              <a:schemeClr val="accent6">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CD6ED9A4-7864-44B6-3C95-C81C8E1ACEE2}"/>
                </a:ext>
              </a:extLst>
            </p:cNvPr>
            <p:cNvSpPr txBox="1"/>
            <p:nvPr/>
          </p:nvSpPr>
          <p:spPr>
            <a:xfrm>
              <a:off x="9978552" y="3336787"/>
              <a:ext cx="1011632" cy="303668"/>
            </a:xfrm>
            <a:prstGeom prst="rect">
              <a:avLst/>
            </a:prstGeom>
            <a:ln>
              <a:noFill/>
            </a:ln>
          </p:spPr>
          <p:txBody>
            <a:bodyPr wrap="square" lIns="0" tIns="0" rIns="0" bIns="0" rtlCol="0" anchor="ctr" anchorCtr="0">
              <a:spAutoFit/>
            </a:bodyPr>
            <a:lstStyle/>
            <a:p>
              <a:pPr marR="0" algn="ctr" defTabSz="4388900" rtl="0" eaLnBrk="1" fontAlgn="auto" latinLnBrk="0" hangingPunct="1">
                <a:lnSpc>
                  <a:spcPct val="100000"/>
                </a:lnSpc>
                <a:spcBef>
                  <a:spcPts val="0"/>
                </a:spcBef>
                <a:spcAft>
                  <a:spcPts val="0"/>
                </a:spcAft>
                <a:buClrTx/>
                <a:buSzTx/>
                <a:buFont typeface="Arial" pitchFamily="34" charset="0"/>
                <a:buNone/>
                <a:tabLst/>
              </a:pPr>
              <a:r>
                <a:rPr kumimoji="0" lang="en-US" sz="1400" i="1" u="none" strike="noStrike" kern="1200" cap="none" spc="0" normalizeH="0" baseline="0" noProof="0" dirty="0">
                  <a:ln>
                    <a:noFill/>
                  </a:ln>
                  <a:effectLst/>
                  <a:uLnTx/>
                  <a:uFillTx/>
                  <a:latin typeface="Arial" panose="020B0604020202020204" pitchFamily="34" charset="0"/>
                  <a:cs typeface="Arial" panose="020B0604020202020204" pitchFamily="34" charset="0"/>
                </a:rPr>
                <a:t>Cable</a:t>
              </a:r>
            </a:p>
          </p:txBody>
        </p:sp>
        <p:cxnSp>
          <p:nvCxnSpPr>
            <p:cNvPr id="36" name="Straight Arrow Connector 35">
              <a:extLst>
                <a:ext uri="{FF2B5EF4-FFF2-40B4-BE49-F238E27FC236}">
                  <a16:creationId xmlns:a16="http://schemas.microsoft.com/office/drawing/2014/main" id="{6488F657-326A-2A35-1CA7-1378C4A9E78A}"/>
                </a:ext>
              </a:extLst>
            </p:cNvPr>
            <p:cNvCxnSpPr>
              <a:cxnSpLocks/>
            </p:cNvCxnSpPr>
            <p:nvPr/>
          </p:nvCxnSpPr>
          <p:spPr>
            <a:xfrm flipV="1">
              <a:off x="9146584" y="2014788"/>
              <a:ext cx="0" cy="2827299"/>
            </a:xfrm>
            <a:prstGeom prst="straightConnector1">
              <a:avLst/>
            </a:prstGeom>
            <a:ln w="25400">
              <a:solidFill>
                <a:srgbClr val="00A0FF"/>
              </a:solidFill>
              <a:prstDash val="sysDot"/>
              <a:tailEnd type="none"/>
            </a:ln>
            <a:effectLst/>
          </p:spPr>
          <p:style>
            <a:lnRef idx="1">
              <a:schemeClr val="accent1"/>
            </a:lnRef>
            <a:fillRef idx="0">
              <a:schemeClr val="accent1"/>
            </a:fillRef>
            <a:effectRef idx="0">
              <a:schemeClr val="accent1"/>
            </a:effectRef>
            <a:fontRef idx="minor">
              <a:schemeClr val="tx1"/>
            </a:fontRef>
          </p:style>
        </p:cxnSp>
      </p:grpSp>
      <p:sp>
        <p:nvSpPr>
          <p:cNvPr id="37" name="Rectangle 36">
            <a:extLst>
              <a:ext uri="{FF2B5EF4-FFF2-40B4-BE49-F238E27FC236}">
                <a16:creationId xmlns:a16="http://schemas.microsoft.com/office/drawing/2014/main" id="{B73B2A94-36D3-65E0-36FA-0EDF4FB5C8B2}"/>
              </a:ext>
            </a:extLst>
          </p:cNvPr>
          <p:cNvSpPr/>
          <p:nvPr/>
        </p:nvSpPr>
        <p:spPr>
          <a:xfrm>
            <a:off x="2657637" y="3571667"/>
            <a:ext cx="314248" cy="303668"/>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8" name="Straight Arrow Connector 37">
            <a:extLst>
              <a:ext uri="{FF2B5EF4-FFF2-40B4-BE49-F238E27FC236}">
                <a16:creationId xmlns:a16="http://schemas.microsoft.com/office/drawing/2014/main" id="{55295D9C-73C4-0A1B-5A70-CEFD9FF3FE60}"/>
              </a:ext>
            </a:extLst>
          </p:cNvPr>
          <p:cNvCxnSpPr>
            <a:cxnSpLocks/>
          </p:cNvCxnSpPr>
          <p:nvPr/>
        </p:nvCxnSpPr>
        <p:spPr>
          <a:xfrm flipH="1">
            <a:off x="2657637" y="1269800"/>
            <a:ext cx="4142767" cy="2301867"/>
          </a:xfrm>
          <a:prstGeom prst="straightConnector1">
            <a:avLst/>
          </a:prstGeom>
          <a:noFill/>
          <a:ln w="9525" cap="flat" cmpd="sng" algn="ctr">
            <a:solidFill>
              <a:sysClr val="windowText" lastClr="000000"/>
            </a:solidFill>
            <a:prstDash val="solid"/>
            <a:tailEnd type="none" w="lg" len="lg"/>
          </a:ln>
          <a:effectLst/>
        </p:spPr>
      </p:cxnSp>
      <p:cxnSp>
        <p:nvCxnSpPr>
          <p:cNvPr id="42" name="Straight Arrow Connector 41">
            <a:extLst>
              <a:ext uri="{FF2B5EF4-FFF2-40B4-BE49-F238E27FC236}">
                <a16:creationId xmlns:a16="http://schemas.microsoft.com/office/drawing/2014/main" id="{EB7A499C-0689-B12F-E9F9-DA96D5B9FF03}"/>
              </a:ext>
            </a:extLst>
          </p:cNvPr>
          <p:cNvCxnSpPr>
            <a:cxnSpLocks/>
          </p:cNvCxnSpPr>
          <p:nvPr/>
        </p:nvCxnSpPr>
        <p:spPr>
          <a:xfrm flipH="1" flipV="1">
            <a:off x="2657637" y="3877240"/>
            <a:ext cx="4137227" cy="2470376"/>
          </a:xfrm>
          <a:prstGeom prst="straightConnector1">
            <a:avLst/>
          </a:prstGeom>
          <a:noFill/>
          <a:ln w="9525" cap="flat" cmpd="sng" algn="ctr">
            <a:solidFill>
              <a:sysClr val="windowText" lastClr="000000"/>
            </a:solidFill>
            <a:prstDash val="solid"/>
            <a:tailEnd type="none" w="lg" len="lg"/>
          </a:ln>
          <a:effectLst/>
        </p:spPr>
      </p:cxnSp>
      <p:sp>
        <p:nvSpPr>
          <p:cNvPr id="5" name="TextBox 4">
            <a:extLst>
              <a:ext uri="{FF2B5EF4-FFF2-40B4-BE49-F238E27FC236}">
                <a16:creationId xmlns:a16="http://schemas.microsoft.com/office/drawing/2014/main" id="{5B6B64FD-B175-BAE0-AF6A-30160D406F42}"/>
              </a:ext>
            </a:extLst>
          </p:cNvPr>
          <p:cNvSpPr txBox="1"/>
          <p:nvPr/>
        </p:nvSpPr>
        <p:spPr>
          <a:xfrm>
            <a:off x="7343328" y="6033172"/>
            <a:ext cx="2174917" cy="523220"/>
          </a:xfrm>
          <a:prstGeom prst="rect">
            <a:avLst/>
          </a:prstGeom>
          <a:noFill/>
        </p:spPr>
        <p:txBody>
          <a:bodyPr wrap="square">
            <a:spAutoFit/>
          </a:bodyPr>
          <a:lstStyle/>
          <a:p>
            <a:pPr algn="ctr"/>
            <a:r>
              <a:rPr lang="en-US" sz="2800" b="1" dirty="0"/>
              <a:t>Aluminum</a:t>
            </a:r>
          </a:p>
        </p:txBody>
      </p:sp>
      <p:sp>
        <p:nvSpPr>
          <p:cNvPr id="8" name="TextBox 7">
            <a:extLst>
              <a:ext uri="{FF2B5EF4-FFF2-40B4-BE49-F238E27FC236}">
                <a16:creationId xmlns:a16="http://schemas.microsoft.com/office/drawing/2014/main" id="{5FD55293-058C-06A7-F473-2071945F0290}"/>
              </a:ext>
            </a:extLst>
          </p:cNvPr>
          <p:cNvSpPr txBox="1"/>
          <p:nvPr/>
        </p:nvSpPr>
        <p:spPr>
          <a:xfrm>
            <a:off x="5670632" y="2644105"/>
            <a:ext cx="2174917" cy="954107"/>
          </a:xfrm>
          <a:prstGeom prst="rect">
            <a:avLst/>
          </a:prstGeom>
          <a:noFill/>
        </p:spPr>
        <p:txBody>
          <a:bodyPr wrap="square">
            <a:spAutoFit/>
          </a:bodyPr>
          <a:lstStyle/>
          <a:p>
            <a:pPr algn="ctr"/>
            <a:r>
              <a:rPr lang="en-US" sz="2800" b="1" dirty="0"/>
              <a:t>Nb</a:t>
            </a:r>
            <a:r>
              <a:rPr lang="en-US" sz="2800" b="1" baseline="-25000" dirty="0"/>
              <a:t>3</a:t>
            </a:r>
            <a:r>
              <a:rPr lang="en-US" sz="2800" b="1" dirty="0"/>
              <a:t>Sn Strand</a:t>
            </a:r>
          </a:p>
        </p:txBody>
      </p:sp>
      <p:sp>
        <p:nvSpPr>
          <p:cNvPr id="10" name="TextBox 9">
            <a:extLst>
              <a:ext uri="{FF2B5EF4-FFF2-40B4-BE49-F238E27FC236}">
                <a16:creationId xmlns:a16="http://schemas.microsoft.com/office/drawing/2014/main" id="{8C08B05C-6741-4C1F-8369-FCA9940381FE}"/>
              </a:ext>
            </a:extLst>
          </p:cNvPr>
          <p:cNvSpPr txBox="1"/>
          <p:nvPr/>
        </p:nvSpPr>
        <p:spPr>
          <a:xfrm rot="3094577">
            <a:off x="6373626" y="2016519"/>
            <a:ext cx="2174917" cy="338554"/>
          </a:xfrm>
          <a:prstGeom prst="rect">
            <a:avLst/>
          </a:prstGeom>
          <a:noFill/>
        </p:spPr>
        <p:txBody>
          <a:bodyPr wrap="square">
            <a:spAutoFit/>
          </a:bodyPr>
          <a:lstStyle/>
          <a:p>
            <a:pPr algn="ctr"/>
            <a:r>
              <a:rPr lang="en-US" sz="1600" b="1" dirty="0">
                <a:solidFill>
                  <a:schemeClr val="bg1"/>
                </a:solidFill>
              </a:rPr>
              <a:t>Glass insulation</a:t>
            </a:r>
          </a:p>
        </p:txBody>
      </p:sp>
      <p:sp>
        <p:nvSpPr>
          <p:cNvPr id="11" name="TextBox 10">
            <a:extLst>
              <a:ext uri="{FF2B5EF4-FFF2-40B4-BE49-F238E27FC236}">
                <a16:creationId xmlns:a16="http://schemas.microsoft.com/office/drawing/2014/main" id="{1AB7E2CA-BE49-6E70-C2FD-29FDEF2E4F5B}"/>
              </a:ext>
            </a:extLst>
          </p:cNvPr>
          <p:cNvSpPr txBox="1"/>
          <p:nvPr/>
        </p:nvSpPr>
        <p:spPr>
          <a:xfrm>
            <a:off x="8018132" y="4284900"/>
            <a:ext cx="1527645" cy="523220"/>
          </a:xfrm>
          <a:prstGeom prst="rect">
            <a:avLst/>
          </a:prstGeom>
          <a:noFill/>
        </p:spPr>
        <p:txBody>
          <a:bodyPr wrap="square">
            <a:spAutoFit/>
          </a:bodyPr>
          <a:lstStyle/>
          <a:p>
            <a:pPr algn="ctr"/>
            <a:r>
              <a:rPr lang="en-US" sz="2800" b="1" dirty="0" err="1">
                <a:solidFill>
                  <a:schemeClr val="bg1"/>
                </a:solidFill>
              </a:rPr>
              <a:t>Stycast</a:t>
            </a:r>
            <a:endParaRPr lang="en-US" sz="2800" b="1" dirty="0">
              <a:solidFill>
                <a:schemeClr val="bg1"/>
              </a:solidFill>
            </a:endParaRPr>
          </a:p>
        </p:txBody>
      </p:sp>
    </p:spTree>
    <p:extLst>
      <p:ext uri="{BB962C8B-B14F-4D97-AF65-F5344CB8AC3E}">
        <p14:creationId xmlns:p14="http://schemas.microsoft.com/office/powerpoint/2010/main" val="15355592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B39753-9B82-2444-A832-A2F5EA35B560}"/>
              </a:ext>
            </a:extLst>
          </p:cNvPr>
          <p:cNvSpPr>
            <a:spLocks noGrp="1"/>
          </p:cNvSpPr>
          <p:nvPr>
            <p:ph type="title"/>
          </p:nvPr>
        </p:nvSpPr>
        <p:spPr/>
        <p:txBody>
          <a:bodyPr/>
          <a:lstStyle/>
          <a:p>
            <a:r>
              <a:rPr lang="en-US" dirty="0"/>
              <a:t>2. Development of the </a:t>
            </a:r>
            <a:r>
              <a:rPr lang="en-US" dirty="0" err="1"/>
              <a:t>Stycast</a:t>
            </a:r>
            <a:r>
              <a:rPr lang="en-US" dirty="0"/>
              <a:t> VPI for CCT</a:t>
            </a:r>
            <a:br>
              <a:rPr lang="en-US" dirty="0"/>
            </a:br>
            <a:endParaRPr lang="en-US" i="1" dirty="0"/>
          </a:p>
        </p:txBody>
      </p:sp>
      <p:sp>
        <p:nvSpPr>
          <p:cNvPr id="6" name="Slide Number Placeholder 5">
            <a:extLst>
              <a:ext uri="{FF2B5EF4-FFF2-40B4-BE49-F238E27FC236}">
                <a16:creationId xmlns:a16="http://schemas.microsoft.com/office/drawing/2014/main" id="{D88A0FD9-2410-8344-ACBE-3B3C27FDD4EB}"/>
              </a:ext>
            </a:extLst>
          </p:cNvPr>
          <p:cNvSpPr>
            <a:spLocks noGrp="1"/>
          </p:cNvSpPr>
          <p:nvPr>
            <p:ph type="sldNum" sz="quarter" idx="16"/>
          </p:nvPr>
        </p:nvSpPr>
        <p:spPr/>
        <p:txBody>
          <a:bodyPr/>
          <a:lstStyle/>
          <a:p>
            <a:fld id="{0EF2EA88-E9D4-0C4F-A5DF-5FE49FAF8E2F}" type="slidenum">
              <a:rPr lang="en-US" smtClean="0"/>
              <a:pPr/>
              <a:t>22</a:t>
            </a:fld>
            <a:endParaRPr lang="en-US" dirty="0"/>
          </a:p>
        </p:txBody>
      </p:sp>
      <p:sp>
        <p:nvSpPr>
          <p:cNvPr id="16" name="Footer Placeholder 21">
            <a:extLst>
              <a:ext uri="{FF2B5EF4-FFF2-40B4-BE49-F238E27FC236}">
                <a16:creationId xmlns:a16="http://schemas.microsoft.com/office/drawing/2014/main" id="{FE1CC5F8-7EDD-490E-A02F-C3C4F0249C11}"/>
              </a:ext>
            </a:extLst>
          </p:cNvPr>
          <p:cNvSpPr txBox="1">
            <a:spLocks/>
          </p:cNvSpPr>
          <p:nvPr/>
        </p:nvSpPr>
        <p:spPr>
          <a:xfrm>
            <a:off x="9312264" y="6356350"/>
            <a:ext cx="1977788"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sz="1000" dirty="0">
                <a:solidFill>
                  <a:prstClr val="black">
                    <a:tint val="75000"/>
                  </a:prstClr>
                </a:solidFill>
              </a:rPr>
              <a:t>J. L. Rudeiros Fernandez et al.</a:t>
            </a:r>
            <a:endParaRPr lang="en-US" sz="1000" dirty="0">
              <a:solidFill>
                <a:prstClr val="black">
                  <a:tint val="75000"/>
                </a:prstClr>
              </a:solidFill>
            </a:endParaRPr>
          </a:p>
        </p:txBody>
      </p:sp>
      <p:sp>
        <p:nvSpPr>
          <p:cNvPr id="9" name="TextBox 8">
            <a:extLst>
              <a:ext uri="{FF2B5EF4-FFF2-40B4-BE49-F238E27FC236}">
                <a16:creationId xmlns:a16="http://schemas.microsoft.com/office/drawing/2014/main" id="{FC5F73EF-B07F-D220-3B7A-63895A6E2697}"/>
              </a:ext>
            </a:extLst>
          </p:cNvPr>
          <p:cNvSpPr txBox="1"/>
          <p:nvPr/>
        </p:nvSpPr>
        <p:spPr>
          <a:xfrm>
            <a:off x="690880" y="1105600"/>
            <a:ext cx="8463280" cy="369332"/>
          </a:xfrm>
          <a:prstGeom prst="rect">
            <a:avLst/>
          </a:prstGeom>
          <a:noFill/>
        </p:spPr>
        <p:txBody>
          <a:bodyPr wrap="square">
            <a:spAutoFit/>
          </a:bodyPr>
          <a:lstStyle/>
          <a:p>
            <a:r>
              <a:rPr lang="en-US" b="1" i="0" dirty="0">
                <a:solidFill>
                  <a:srgbClr val="202122"/>
                </a:solidFill>
                <a:effectLst/>
                <a:latin typeface="Arial" panose="020B0604020202020204" pitchFamily="34" charset="0"/>
              </a:rPr>
              <a:t>Vacuum Assisted Resin Transfer Molding (VARTM)</a:t>
            </a:r>
            <a:r>
              <a:rPr lang="en-US" b="0" i="0" dirty="0">
                <a:solidFill>
                  <a:srgbClr val="202122"/>
                </a:solidFill>
                <a:effectLst/>
                <a:latin typeface="Arial" panose="020B0604020202020204" pitchFamily="34" charset="0"/>
              </a:rPr>
              <a:t> </a:t>
            </a:r>
            <a:endParaRPr lang="en-US" dirty="0"/>
          </a:p>
        </p:txBody>
      </p:sp>
      <p:sp>
        <p:nvSpPr>
          <p:cNvPr id="14" name="Footer Placeholder 4">
            <a:extLst>
              <a:ext uri="{FF2B5EF4-FFF2-40B4-BE49-F238E27FC236}">
                <a16:creationId xmlns:a16="http://schemas.microsoft.com/office/drawing/2014/main" id="{BE9228A0-FB18-AD35-E376-878DFF295AB8}"/>
              </a:ext>
            </a:extLst>
          </p:cNvPr>
          <p:cNvSpPr>
            <a:spLocks noGrp="1"/>
          </p:cNvSpPr>
          <p:nvPr>
            <p:ph type="ftr" sz="quarter" idx="15"/>
          </p:nvPr>
        </p:nvSpPr>
        <p:spPr>
          <a:xfrm>
            <a:off x="576072" y="6356350"/>
            <a:ext cx="9106596" cy="365125"/>
          </a:xfrm>
        </p:spPr>
        <p:txBody>
          <a:bodyPr/>
          <a:lstStyle/>
          <a:p>
            <a:r>
              <a:rPr lang="en-US" sz="1000" dirty="0"/>
              <a:t>Impregnation of CCT with alternative resins </a:t>
            </a:r>
            <a:r>
              <a:rPr lang="en-US" dirty="0"/>
              <a:t>| BERKELEY LAB</a:t>
            </a:r>
          </a:p>
        </p:txBody>
      </p:sp>
      <p:grpSp>
        <p:nvGrpSpPr>
          <p:cNvPr id="13" name="Group 12">
            <a:extLst>
              <a:ext uri="{FF2B5EF4-FFF2-40B4-BE49-F238E27FC236}">
                <a16:creationId xmlns:a16="http://schemas.microsoft.com/office/drawing/2014/main" id="{E5FB8561-D5AD-AA6D-090C-CC68E799D72D}"/>
              </a:ext>
            </a:extLst>
          </p:cNvPr>
          <p:cNvGrpSpPr/>
          <p:nvPr/>
        </p:nvGrpSpPr>
        <p:grpSpPr>
          <a:xfrm>
            <a:off x="21280" y="1533836"/>
            <a:ext cx="4188888" cy="4882782"/>
            <a:chOff x="8224304" y="1300861"/>
            <a:chExt cx="4188888" cy="4882782"/>
          </a:xfrm>
        </p:grpSpPr>
        <p:pic>
          <p:nvPicPr>
            <p:cNvPr id="17" name="Picture 16">
              <a:extLst>
                <a:ext uri="{FF2B5EF4-FFF2-40B4-BE49-F238E27FC236}">
                  <a16:creationId xmlns:a16="http://schemas.microsoft.com/office/drawing/2014/main" id="{41D1C1E3-B11B-5A1D-F458-54EFB3801777}"/>
                </a:ext>
              </a:extLst>
            </p:cNvPr>
            <p:cNvPicPr>
              <a:picLocks noChangeAspect="1"/>
            </p:cNvPicPr>
            <p:nvPr/>
          </p:nvPicPr>
          <p:blipFill rotWithShape="1">
            <a:blip r:embed="rId2" cstate="hqprint">
              <a:grayscl/>
              <a:extLst>
                <a:ext uri="{28A0092B-C50C-407E-A947-70E740481C1C}">
                  <a14:useLocalDpi xmlns:a14="http://schemas.microsoft.com/office/drawing/2010/main"/>
                </a:ext>
              </a:extLst>
            </a:blip>
            <a:srcRect/>
            <a:stretch/>
          </p:blipFill>
          <p:spPr>
            <a:xfrm rot="16200000">
              <a:off x="9181593" y="1965102"/>
              <a:ext cx="2830513" cy="2923452"/>
            </a:xfrm>
            <a:prstGeom prst="rect">
              <a:avLst/>
            </a:prstGeom>
          </p:spPr>
        </p:pic>
        <p:sp>
          <p:nvSpPr>
            <p:cNvPr id="18" name="TextBox 17">
              <a:extLst>
                <a:ext uri="{FF2B5EF4-FFF2-40B4-BE49-F238E27FC236}">
                  <a16:creationId xmlns:a16="http://schemas.microsoft.com/office/drawing/2014/main" id="{41F19E24-3808-2CE4-0003-D227BD50FB8A}"/>
                </a:ext>
              </a:extLst>
            </p:cNvPr>
            <p:cNvSpPr txBox="1"/>
            <p:nvPr/>
          </p:nvSpPr>
          <p:spPr>
            <a:xfrm>
              <a:off x="8224304" y="1300861"/>
              <a:ext cx="4188888" cy="646331"/>
            </a:xfrm>
            <a:prstGeom prst="rect">
              <a:avLst/>
            </a:prstGeom>
            <a:noFill/>
          </p:spPr>
          <p:txBody>
            <a:bodyPr wrap="square">
              <a:spAutoFit/>
            </a:bodyPr>
            <a:lstStyle/>
            <a:p>
              <a:pPr algn="ctr"/>
              <a:r>
                <a:rPr lang="en-US" dirty="0"/>
                <a:t>Diagram of the impregnation </a:t>
              </a:r>
              <a:br>
                <a:rPr lang="en-US" dirty="0"/>
              </a:br>
              <a:r>
                <a:rPr lang="en-US" dirty="0"/>
                <a:t>bag system for </a:t>
              </a:r>
              <a:r>
                <a:rPr lang="en-US" dirty="0" err="1"/>
                <a:t>Stycast</a:t>
              </a:r>
              <a:endParaRPr lang="en-US" dirty="0"/>
            </a:p>
          </p:txBody>
        </p:sp>
        <p:sp>
          <p:nvSpPr>
            <p:cNvPr id="19" name="TextBox 18">
              <a:extLst>
                <a:ext uri="{FF2B5EF4-FFF2-40B4-BE49-F238E27FC236}">
                  <a16:creationId xmlns:a16="http://schemas.microsoft.com/office/drawing/2014/main" id="{0E12D315-B0DC-2311-20A4-58274F229B97}"/>
                </a:ext>
              </a:extLst>
            </p:cNvPr>
            <p:cNvSpPr txBox="1"/>
            <p:nvPr/>
          </p:nvSpPr>
          <p:spPr>
            <a:xfrm>
              <a:off x="9517722" y="2269879"/>
              <a:ext cx="937963" cy="430887"/>
            </a:xfrm>
            <a:prstGeom prst="rect">
              <a:avLst/>
            </a:prstGeom>
            <a:ln>
              <a:noFill/>
            </a:ln>
          </p:spPr>
          <p:txBody>
            <a:bodyPr wrap="square" lIns="0" tIns="0" rIns="0" bIns="0" rtlCol="0" anchor="ctr" anchorCtr="0">
              <a:spAutoFit/>
            </a:bodyPr>
            <a:lstStyle/>
            <a:p>
              <a:pPr marR="0" algn="ctr" defTabSz="4388900" rtl="0" eaLnBrk="1" fontAlgn="auto" latinLnBrk="0" hangingPunct="1">
                <a:lnSpc>
                  <a:spcPct val="100000"/>
                </a:lnSpc>
                <a:spcBef>
                  <a:spcPts val="0"/>
                </a:spcBef>
                <a:spcAft>
                  <a:spcPts val="0"/>
                </a:spcAft>
                <a:buClrTx/>
                <a:buSzTx/>
                <a:buFont typeface="Arial" pitchFamily="34" charset="0"/>
                <a:buNone/>
                <a:tabLst/>
              </a:pPr>
              <a:r>
                <a:rPr kumimoji="0" lang="en-US" sz="1400" i="1" u="none" strike="noStrike" kern="1200" cap="none" spc="0" normalizeH="0" baseline="0" noProof="0" dirty="0">
                  <a:ln>
                    <a:noFill/>
                  </a:ln>
                  <a:effectLst/>
                  <a:uLnTx/>
                  <a:uFillTx/>
                  <a:latin typeface="Arial" panose="020B0604020202020204" pitchFamily="34" charset="0"/>
                  <a:cs typeface="Arial" panose="020B0604020202020204" pitchFamily="34" charset="0"/>
                </a:rPr>
                <a:t>Aluminum plate</a:t>
              </a:r>
            </a:p>
          </p:txBody>
        </p:sp>
        <p:sp>
          <p:nvSpPr>
            <p:cNvPr id="20" name="Rectangle 19">
              <a:extLst>
                <a:ext uri="{FF2B5EF4-FFF2-40B4-BE49-F238E27FC236}">
                  <a16:creationId xmlns:a16="http://schemas.microsoft.com/office/drawing/2014/main" id="{71F90C41-D83B-F83E-BF77-EBD579BDD3C5}"/>
                </a:ext>
              </a:extLst>
            </p:cNvPr>
            <p:cNvSpPr/>
            <p:nvPr/>
          </p:nvSpPr>
          <p:spPr>
            <a:xfrm>
              <a:off x="11189597" y="2011572"/>
              <a:ext cx="71603" cy="2830514"/>
            </a:xfrm>
            <a:prstGeom prst="rect">
              <a:avLst/>
            </a:prstGeom>
            <a:solidFill>
              <a:srgbClr val="00B0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1" name="Straight Arrow Connector 20">
              <a:extLst>
                <a:ext uri="{FF2B5EF4-FFF2-40B4-BE49-F238E27FC236}">
                  <a16:creationId xmlns:a16="http://schemas.microsoft.com/office/drawing/2014/main" id="{6F9D20D2-5529-30D1-1889-5E77D4A4E0CC}"/>
                </a:ext>
              </a:extLst>
            </p:cNvPr>
            <p:cNvCxnSpPr>
              <a:cxnSpLocks/>
            </p:cNvCxnSpPr>
            <p:nvPr/>
          </p:nvCxnSpPr>
          <p:spPr>
            <a:xfrm flipV="1">
              <a:off x="11217778" y="4869017"/>
              <a:ext cx="0" cy="370640"/>
            </a:xfrm>
            <a:prstGeom prst="straightConnector1">
              <a:avLst/>
            </a:prstGeom>
            <a:ln w="952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AD49D1D9-7E31-774A-E61E-CA5EA190BCE9}"/>
                </a:ext>
              </a:extLst>
            </p:cNvPr>
            <p:cNvSpPr txBox="1"/>
            <p:nvPr/>
          </p:nvSpPr>
          <p:spPr>
            <a:xfrm>
              <a:off x="9735992" y="5051557"/>
              <a:ext cx="1887769" cy="303668"/>
            </a:xfrm>
            <a:prstGeom prst="rect">
              <a:avLst/>
            </a:prstGeom>
            <a:ln>
              <a:noFill/>
            </a:ln>
          </p:spPr>
          <p:txBody>
            <a:bodyPr wrap="square" lIns="0" tIns="0" rIns="0" bIns="0" rtlCol="0" anchor="ctr" anchorCtr="0">
              <a:spAutoFit/>
            </a:bodyPr>
            <a:lstStyle/>
            <a:p>
              <a:pPr marR="0" algn="ctr" defTabSz="4388900" rtl="0" eaLnBrk="1" fontAlgn="auto" latinLnBrk="0" hangingPunct="1">
                <a:lnSpc>
                  <a:spcPct val="100000"/>
                </a:lnSpc>
                <a:spcBef>
                  <a:spcPts val="0"/>
                </a:spcBef>
                <a:spcAft>
                  <a:spcPts val="0"/>
                </a:spcAft>
                <a:buClrTx/>
                <a:buSzTx/>
                <a:buFont typeface="Arial" pitchFamily="34" charset="0"/>
                <a:buNone/>
                <a:tabLst/>
              </a:pPr>
              <a:r>
                <a:rPr lang="en-US" sz="1400" i="1" dirty="0">
                  <a:solidFill>
                    <a:srgbClr val="00B050"/>
                  </a:solidFill>
                  <a:latin typeface="Arial" panose="020B0604020202020204" pitchFamily="34" charset="0"/>
                  <a:cs typeface="Arial" panose="020B0604020202020204" pitchFamily="34" charset="0"/>
                </a:rPr>
                <a:t>Peel ply</a:t>
              </a:r>
              <a:endParaRPr kumimoji="0" lang="en-US" sz="1400" i="1" u="none" strike="noStrike" kern="1200" cap="none" spc="0" normalizeH="0" baseline="0" noProof="0" dirty="0">
                <a:ln>
                  <a:noFill/>
                </a:ln>
                <a:solidFill>
                  <a:srgbClr val="00B050"/>
                </a:solidFill>
                <a:effectLst/>
                <a:uLnTx/>
                <a:uFillTx/>
                <a:latin typeface="Arial" panose="020B0604020202020204" pitchFamily="34" charset="0"/>
                <a:cs typeface="Arial" panose="020B0604020202020204" pitchFamily="34" charset="0"/>
              </a:endParaRPr>
            </a:p>
          </p:txBody>
        </p:sp>
        <p:sp>
          <p:nvSpPr>
            <p:cNvPr id="24" name="Rectangle 23">
              <a:extLst>
                <a:ext uri="{FF2B5EF4-FFF2-40B4-BE49-F238E27FC236}">
                  <a16:creationId xmlns:a16="http://schemas.microsoft.com/office/drawing/2014/main" id="{CD38973B-95D9-A0E8-510B-644B6FBABFD3}"/>
                </a:ext>
              </a:extLst>
            </p:cNvPr>
            <p:cNvSpPr/>
            <p:nvPr/>
          </p:nvSpPr>
          <p:spPr>
            <a:xfrm>
              <a:off x="11261199" y="2011572"/>
              <a:ext cx="253307" cy="2830514"/>
            </a:xfrm>
            <a:prstGeom prst="rect">
              <a:avLst/>
            </a:prstGeom>
            <a:solidFill>
              <a:srgbClr val="FFC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5" name="Straight Arrow Connector 24">
              <a:extLst>
                <a:ext uri="{FF2B5EF4-FFF2-40B4-BE49-F238E27FC236}">
                  <a16:creationId xmlns:a16="http://schemas.microsoft.com/office/drawing/2014/main" id="{DF83054F-F90D-E425-CFB2-54F25AA49CCE}"/>
                </a:ext>
              </a:extLst>
            </p:cNvPr>
            <p:cNvCxnSpPr>
              <a:cxnSpLocks/>
            </p:cNvCxnSpPr>
            <p:nvPr/>
          </p:nvCxnSpPr>
          <p:spPr>
            <a:xfrm flipV="1">
              <a:off x="11378884" y="4869017"/>
              <a:ext cx="0" cy="604989"/>
            </a:xfrm>
            <a:prstGeom prst="straightConnector1">
              <a:avLst/>
            </a:prstGeom>
            <a:ln w="952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6095AE64-1D66-CD1E-57ED-4A58BDF97374}"/>
                </a:ext>
              </a:extLst>
            </p:cNvPr>
            <p:cNvSpPr txBox="1"/>
            <p:nvPr/>
          </p:nvSpPr>
          <p:spPr>
            <a:xfrm>
              <a:off x="8987667" y="5366284"/>
              <a:ext cx="2662162" cy="215444"/>
            </a:xfrm>
            <a:prstGeom prst="rect">
              <a:avLst/>
            </a:prstGeom>
            <a:ln>
              <a:noFill/>
            </a:ln>
          </p:spPr>
          <p:txBody>
            <a:bodyPr wrap="square" lIns="0" tIns="0" rIns="0" bIns="0" rtlCol="0" anchor="ctr" anchorCtr="0">
              <a:spAutoFit/>
            </a:bodyPr>
            <a:lstStyle/>
            <a:p>
              <a:pPr marR="0" algn="ctr" defTabSz="4388900" rtl="0" eaLnBrk="1" fontAlgn="auto" latinLnBrk="0" hangingPunct="1">
                <a:lnSpc>
                  <a:spcPct val="100000"/>
                </a:lnSpc>
                <a:spcBef>
                  <a:spcPts val="0"/>
                </a:spcBef>
                <a:spcAft>
                  <a:spcPts val="0"/>
                </a:spcAft>
                <a:buClrTx/>
                <a:buSzTx/>
                <a:buFont typeface="Arial" pitchFamily="34" charset="0"/>
                <a:buNone/>
                <a:tabLst/>
              </a:pPr>
              <a:r>
                <a:rPr lang="en-US" sz="1400" i="1" dirty="0">
                  <a:solidFill>
                    <a:srgbClr val="FFC000"/>
                  </a:solidFill>
                  <a:latin typeface="Arial" panose="020B0604020202020204" pitchFamily="34" charset="0"/>
                  <a:cs typeface="Arial" panose="020B0604020202020204" pitchFamily="34" charset="0"/>
                </a:rPr>
                <a:t>New expanded Flow media</a:t>
              </a:r>
              <a:endParaRPr kumimoji="0" lang="en-US" sz="1400" i="1" u="none" strike="noStrike" kern="1200" cap="none" spc="0" normalizeH="0" baseline="0" noProof="0" dirty="0">
                <a:ln>
                  <a:noFill/>
                </a:ln>
                <a:solidFill>
                  <a:srgbClr val="FFC000"/>
                </a:solidFill>
                <a:effectLst/>
                <a:uLnTx/>
                <a:uFillTx/>
                <a:latin typeface="Arial" panose="020B0604020202020204" pitchFamily="34" charset="0"/>
                <a:cs typeface="Arial" panose="020B0604020202020204" pitchFamily="34" charset="0"/>
              </a:endParaRPr>
            </a:p>
          </p:txBody>
        </p:sp>
        <p:sp>
          <p:nvSpPr>
            <p:cNvPr id="27" name="Rectangle 26">
              <a:extLst>
                <a:ext uri="{FF2B5EF4-FFF2-40B4-BE49-F238E27FC236}">
                  <a16:creationId xmlns:a16="http://schemas.microsoft.com/office/drawing/2014/main" id="{5FF8D0BD-939E-478C-3F42-6CB9927BC99F}"/>
                </a:ext>
              </a:extLst>
            </p:cNvPr>
            <p:cNvSpPr/>
            <p:nvPr/>
          </p:nvSpPr>
          <p:spPr>
            <a:xfrm>
              <a:off x="11514506" y="2012943"/>
              <a:ext cx="64441" cy="2830514"/>
            </a:xfrm>
            <a:prstGeom prst="rect">
              <a:avLst/>
            </a:prstGeom>
            <a:solidFill>
              <a:srgbClr val="92D0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FE8071D2-1017-3980-5667-FE273EABEB3A}"/>
                </a:ext>
              </a:extLst>
            </p:cNvPr>
            <p:cNvSpPr/>
            <p:nvPr/>
          </p:nvSpPr>
          <p:spPr>
            <a:xfrm>
              <a:off x="8948267" y="2007168"/>
              <a:ext cx="192778" cy="2830514"/>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9" name="Straight Arrow Connector 28">
              <a:extLst>
                <a:ext uri="{FF2B5EF4-FFF2-40B4-BE49-F238E27FC236}">
                  <a16:creationId xmlns:a16="http://schemas.microsoft.com/office/drawing/2014/main" id="{D475D0C0-2380-471B-4C9C-920FD3B93D42}"/>
                </a:ext>
              </a:extLst>
            </p:cNvPr>
            <p:cNvCxnSpPr>
              <a:cxnSpLocks/>
            </p:cNvCxnSpPr>
            <p:nvPr/>
          </p:nvCxnSpPr>
          <p:spPr>
            <a:xfrm flipV="1">
              <a:off x="11540898" y="4869017"/>
              <a:ext cx="0" cy="880808"/>
            </a:xfrm>
            <a:prstGeom prst="straightConnector1">
              <a:avLst/>
            </a:prstGeom>
            <a:ln w="952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480BB537-30A8-50A5-21A3-D697017FC565}"/>
                </a:ext>
              </a:extLst>
            </p:cNvPr>
            <p:cNvSpPr txBox="1"/>
            <p:nvPr/>
          </p:nvSpPr>
          <p:spPr>
            <a:xfrm>
              <a:off x="9855494" y="5572158"/>
              <a:ext cx="1887769" cy="303668"/>
            </a:xfrm>
            <a:prstGeom prst="rect">
              <a:avLst/>
            </a:prstGeom>
            <a:ln>
              <a:noFill/>
            </a:ln>
          </p:spPr>
          <p:txBody>
            <a:bodyPr wrap="square" lIns="0" tIns="0" rIns="0" bIns="0" rtlCol="0" anchor="ctr" anchorCtr="0">
              <a:spAutoFit/>
            </a:bodyPr>
            <a:lstStyle/>
            <a:p>
              <a:pPr marR="0" algn="ctr" defTabSz="4388900" rtl="0" eaLnBrk="1" fontAlgn="auto" latinLnBrk="0" hangingPunct="1">
                <a:lnSpc>
                  <a:spcPct val="100000"/>
                </a:lnSpc>
                <a:spcBef>
                  <a:spcPts val="0"/>
                </a:spcBef>
                <a:spcAft>
                  <a:spcPts val="0"/>
                </a:spcAft>
                <a:buClrTx/>
                <a:buSzTx/>
                <a:buFont typeface="Arial" pitchFamily="34" charset="0"/>
                <a:buNone/>
                <a:tabLst/>
              </a:pPr>
              <a:r>
                <a:rPr kumimoji="0" lang="en-US" sz="1400" i="1" u="none" strike="noStrike" kern="1200" cap="none" spc="0" normalizeH="0" baseline="0" noProof="0" dirty="0">
                  <a:ln>
                    <a:noFill/>
                  </a:ln>
                  <a:solidFill>
                    <a:srgbClr val="92D050"/>
                  </a:solidFill>
                  <a:effectLst/>
                  <a:uLnTx/>
                  <a:uFillTx/>
                  <a:latin typeface="Arial" panose="020B0604020202020204" pitchFamily="34" charset="0"/>
                  <a:cs typeface="Arial" panose="020B0604020202020204" pitchFamily="34" charset="0"/>
                </a:rPr>
                <a:t>Vacuum bag</a:t>
              </a:r>
            </a:p>
          </p:txBody>
        </p:sp>
        <p:cxnSp>
          <p:nvCxnSpPr>
            <p:cNvPr id="31" name="Straight Arrow Connector 30">
              <a:extLst>
                <a:ext uri="{FF2B5EF4-FFF2-40B4-BE49-F238E27FC236}">
                  <a16:creationId xmlns:a16="http://schemas.microsoft.com/office/drawing/2014/main" id="{4EF84440-3D00-8E6E-7193-A77973559003}"/>
                </a:ext>
              </a:extLst>
            </p:cNvPr>
            <p:cNvCxnSpPr>
              <a:cxnSpLocks/>
            </p:cNvCxnSpPr>
            <p:nvPr/>
          </p:nvCxnSpPr>
          <p:spPr>
            <a:xfrm flipV="1">
              <a:off x="9003176" y="4856209"/>
              <a:ext cx="0" cy="1175600"/>
            </a:xfrm>
            <a:prstGeom prst="straightConnector1">
              <a:avLst/>
            </a:prstGeom>
            <a:ln w="952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0D4EE3CB-3692-365A-462E-9AD9E89EAD09}"/>
                </a:ext>
              </a:extLst>
            </p:cNvPr>
            <p:cNvSpPr txBox="1"/>
            <p:nvPr/>
          </p:nvSpPr>
          <p:spPr>
            <a:xfrm>
              <a:off x="8360068" y="5879975"/>
              <a:ext cx="3535897" cy="303668"/>
            </a:xfrm>
            <a:prstGeom prst="rect">
              <a:avLst/>
            </a:prstGeom>
            <a:ln>
              <a:noFill/>
            </a:ln>
          </p:spPr>
          <p:txBody>
            <a:bodyPr wrap="square" lIns="0" tIns="0" rIns="0" bIns="0" rtlCol="0" anchor="ctr" anchorCtr="0">
              <a:spAutoFit/>
            </a:bodyPr>
            <a:lstStyle/>
            <a:p>
              <a:pPr marR="0" algn="ctr" defTabSz="4388900" rtl="0" eaLnBrk="1" fontAlgn="auto" latinLnBrk="0" hangingPunct="1">
                <a:lnSpc>
                  <a:spcPct val="100000"/>
                </a:lnSpc>
                <a:spcBef>
                  <a:spcPts val="0"/>
                </a:spcBef>
                <a:spcAft>
                  <a:spcPts val="0"/>
                </a:spcAft>
                <a:buClrTx/>
                <a:buSzTx/>
                <a:buFont typeface="Arial" pitchFamily="34" charset="0"/>
                <a:buNone/>
                <a:tabLst/>
              </a:pPr>
              <a:r>
                <a:rPr kumimoji="0" lang="en-US" sz="1400" i="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External heating elements</a:t>
              </a:r>
            </a:p>
          </p:txBody>
        </p:sp>
        <p:sp>
          <p:nvSpPr>
            <p:cNvPr id="33" name="Rectangle 32">
              <a:extLst>
                <a:ext uri="{FF2B5EF4-FFF2-40B4-BE49-F238E27FC236}">
                  <a16:creationId xmlns:a16="http://schemas.microsoft.com/office/drawing/2014/main" id="{CA379447-2F4E-84CB-5DD5-CD17C3C23892}"/>
                </a:ext>
              </a:extLst>
            </p:cNvPr>
            <p:cNvSpPr/>
            <p:nvPr/>
          </p:nvSpPr>
          <p:spPr>
            <a:xfrm>
              <a:off x="9809642" y="3111205"/>
              <a:ext cx="1350156" cy="737626"/>
            </a:xfrm>
            <a:prstGeom prst="rect">
              <a:avLst/>
            </a:prstGeom>
            <a:pattFill prst="ltDnDiag">
              <a:fgClr>
                <a:schemeClr val="accent1"/>
              </a:fgClr>
              <a:bgClr>
                <a:schemeClr val="bg1"/>
              </a:bgClr>
            </a:patt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B62E576F-33E5-9052-EAF2-5C65651B6A7F}"/>
                </a:ext>
              </a:extLst>
            </p:cNvPr>
            <p:cNvSpPr/>
            <p:nvPr/>
          </p:nvSpPr>
          <p:spPr>
            <a:xfrm>
              <a:off x="9877459" y="3169102"/>
              <a:ext cx="1224073" cy="610170"/>
            </a:xfrm>
            <a:prstGeom prst="rect">
              <a:avLst/>
            </a:prstGeom>
            <a:solidFill>
              <a:schemeClr val="accent6">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CD6ED9A4-7864-44B6-3C95-C81C8E1ACEE2}"/>
                </a:ext>
              </a:extLst>
            </p:cNvPr>
            <p:cNvSpPr txBox="1"/>
            <p:nvPr/>
          </p:nvSpPr>
          <p:spPr>
            <a:xfrm>
              <a:off x="9978552" y="3336787"/>
              <a:ext cx="1011632" cy="303668"/>
            </a:xfrm>
            <a:prstGeom prst="rect">
              <a:avLst/>
            </a:prstGeom>
            <a:ln>
              <a:noFill/>
            </a:ln>
          </p:spPr>
          <p:txBody>
            <a:bodyPr wrap="square" lIns="0" tIns="0" rIns="0" bIns="0" rtlCol="0" anchor="ctr" anchorCtr="0">
              <a:spAutoFit/>
            </a:bodyPr>
            <a:lstStyle/>
            <a:p>
              <a:pPr marR="0" algn="ctr" defTabSz="4388900" rtl="0" eaLnBrk="1" fontAlgn="auto" latinLnBrk="0" hangingPunct="1">
                <a:lnSpc>
                  <a:spcPct val="100000"/>
                </a:lnSpc>
                <a:spcBef>
                  <a:spcPts val="0"/>
                </a:spcBef>
                <a:spcAft>
                  <a:spcPts val="0"/>
                </a:spcAft>
                <a:buClrTx/>
                <a:buSzTx/>
                <a:buFont typeface="Arial" pitchFamily="34" charset="0"/>
                <a:buNone/>
                <a:tabLst/>
              </a:pPr>
              <a:r>
                <a:rPr kumimoji="0" lang="en-US" sz="1400" i="1" u="none" strike="noStrike" kern="1200" cap="none" spc="0" normalizeH="0" baseline="0" noProof="0" dirty="0">
                  <a:ln>
                    <a:noFill/>
                  </a:ln>
                  <a:effectLst/>
                  <a:uLnTx/>
                  <a:uFillTx/>
                  <a:latin typeface="Arial" panose="020B0604020202020204" pitchFamily="34" charset="0"/>
                  <a:cs typeface="Arial" panose="020B0604020202020204" pitchFamily="34" charset="0"/>
                </a:rPr>
                <a:t>Cable</a:t>
              </a:r>
            </a:p>
          </p:txBody>
        </p:sp>
        <p:cxnSp>
          <p:nvCxnSpPr>
            <p:cNvPr id="36" name="Straight Arrow Connector 35">
              <a:extLst>
                <a:ext uri="{FF2B5EF4-FFF2-40B4-BE49-F238E27FC236}">
                  <a16:creationId xmlns:a16="http://schemas.microsoft.com/office/drawing/2014/main" id="{6488F657-326A-2A35-1CA7-1378C4A9E78A}"/>
                </a:ext>
              </a:extLst>
            </p:cNvPr>
            <p:cNvCxnSpPr>
              <a:cxnSpLocks/>
            </p:cNvCxnSpPr>
            <p:nvPr/>
          </p:nvCxnSpPr>
          <p:spPr>
            <a:xfrm flipV="1">
              <a:off x="9146584" y="2014788"/>
              <a:ext cx="0" cy="2827299"/>
            </a:xfrm>
            <a:prstGeom prst="straightConnector1">
              <a:avLst/>
            </a:prstGeom>
            <a:ln w="25400">
              <a:solidFill>
                <a:srgbClr val="00A0FF"/>
              </a:solidFill>
              <a:prstDash val="sysDot"/>
              <a:tailEnd type="none"/>
            </a:ln>
            <a:effectLst/>
          </p:spPr>
          <p:style>
            <a:lnRef idx="1">
              <a:schemeClr val="accent1"/>
            </a:lnRef>
            <a:fillRef idx="0">
              <a:schemeClr val="accent1"/>
            </a:fillRef>
            <a:effectRef idx="0">
              <a:schemeClr val="accent1"/>
            </a:effectRef>
            <a:fontRef idx="minor">
              <a:schemeClr val="tx1"/>
            </a:fontRef>
          </p:style>
        </p:cxnSp>
      </p:grpSp>
      <p:sp>
        <p:nvSpPr>
          <p:cNvPr id="37" name="Rectangle 36">
            <a:extLst>
              <a:ext uri="{FF2B5EF4-FFF2-40B4-BE49-F238E27FC236}">
                <a16:creationId xmlns:a16="http://schemas.microsoft.com/office/drawing/2014/main" id="{B73B2A94-36D3-65E0-36FA-0EDF4FB5C8B2}"/>
              </a:ext>
            </a:extLst>
          </p:cNvPr>
          <p:cNvSpPr/>
          <p:nvPr/>
        </p:nvSpPr>
        <p:spPr>
          <a:xfrm>
            <a:off x="2651763" y="3840023"/>
            <a:ext cx="314248" cy="303668"/>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8" name="Straight Arrow Connector 37">
            <a:extLst>
              <a:ext uri="{FF2B5EF4-FFF2-40B4-BE49-F238E27FC236}">
                <a16:creationId xmlns:a16="http://schemas.microsoft.com/office/drawing/2014/main" id="{55295D9C-73C4-0A1B-5A70-CEFD9FF3FE60}"/>
              </a:ext>
            </a:extLst>
          </p:cNvPr>
          <p:cNvCxnSpPr>
            <a:cxnSpLocks/>
          </p:cNvCxnSpPr>
          <p:nvPr/>
        </p:nvCxnSpPr>
        <p:spPr>
          <a:xfrm flipH="1">
            <a:off x="2651763" y="1269800"/>
            <a:ext cx="4148641" cy="2565046"/>
          </a:xfrm>
          <a:prstGeom prst="straightConnector1">
            <a:avLst/>
          </a:prstGeom>
          <a:noFill/>
          <a:ln w="9525" cap="flat" cmpd="sng" algn="ctr">
            <a:solidFill>
              <a:sysClr val="windowText" lastClr="000000"/>
            </a:solidFill>
            <a:prstDash val="solid"/>
            <a:tailEnd type="none" w="lg" len="lg"/>
          </a:ln>
          <a:effectLst/>
        </p:spPr>
      </p:cxnSp>
      <p:cxnSp>
        <p:nvCxnSpPr>
          <p:cNvPr id="42" name="Straight Arrow Connector 41">
            <a:extLst>
              <a:ext uri="{FF2B5EF4-FFF2-40B4-BE49-F238E27FC236}">
                <a16:creationId xmlns:a16="http://schemas.microsoft.com/office/drawing/2014/main" id="{EB7A499C-0689-B12F-E9F9-DA96D5B9FF03}"/>
              </a:ext>
            </a:extLst>
          </p:cNvPr>
          <p:cNvCxnSpPr>
            <a:cxnSpLocks/>
          </p:cNvCxnSpPr>
          <p:nvPr/>
        </p:nvCxnSpPr>
        <p:spPr>
          <a:xfrm flipH="1" flipV="1">
            <a:off x="2646223" y="4139703"/>
            <a:ext cx="4148641" cy="2207913"/>
          </a:xfrm>
          <a:prstGeom prst="straightConnector1">
            <a:avLst/>
          </a:prstGeom>
          <a:noFill/>
          <a:ln w="9525" cap="flat" cmpd="sng" algn="ctr">
            <a:solidFill>
              <a:sysClr val="windowText" lastClr="000000"/>
            </a:solidFill>
            <a:prstDash val="solid"/>
            <a:tailEnd type="none" w="lg" len="lg"/>
          </a:ln>
          <a:effectLst/>
        </p:spPr>
      </p:cxnSp>
      <p:pic>
        <p:nvPicPr>
          <p:cNvPr id="4" name="Picture 3">
            <a:extLst>
              <a:ext uri="{FF2B5EF4-FFF2-40B4-BE49-F238E27FC236}">
                <a16:creationId xmlns:a16="http://schemas.microsoft.com/office/drawing/2014/main" id="{A4B28A60-3C65-F8E2-7C06-B0872379D8C1}"/>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rot="16200000">
            <a:off x="6161449" y="1923682"/>
            <a:ext cx="5057349" cy="3790518"/>
          </a:xfrm>
          <a:prstGeom prst="rect">
            <a:avLst/>
          </a:prstGeom>
          <a:ln>
            <a:solidFill>
              <a:sysClr val="windowText" lastClr="000000"/>
            </a:solidFill>
          </a:ln>
        </p:spPr>
      </p:pic>
      <p:sp>
        <p:nvSpPr>
          <p:cNvPr id="5" name="TextBox 4">
            <a:extLst>
              <a:ext uri="{FF2B5EF4-FFF2-40B4-BE49-F238E27FC236}">
                <a16:creationId xmlns:a16="http://schemas.microsoft.com/office/drawing/2014/main" id="{5B6B64FD-B175-BAE0-AF6A-30160D406F42}"/>
              </a:ext>
            </a:extLst>
          </p:cNvPr>
          <p:cNvSpPr txBox="1"/>
          <p:nvPr/>
        </p:nvSpPr>
        <p:spPr>
          <a:xfrm>
            <a:off x="7524739" y="5851340"/>
            <a:ext cx="2174917" cy="523220"/>
          </a:xfrm>
          <a:prstGeom prst="rect">
            <a:avLst/>
          </a:prstGeom>
          <a:noFill/>
        </p:spPr>
        <p:txBody>
          <a:bodyPr wrap="square">
            <a:spAutoFit/>
          </a:bodyPr>
          <a:lstStyle/>
          <a:p>
            <a:pPr algn="ctr"/>
            <a:r>
              <a:rPr lang="en-US" sz="2800" b="1" dirty="0"/>
              <a:t>Aluminum</a:t>
            </a:r>
          </a:p>
        </p:txBody>
      </p:sp>
      <p:sp>
        <p:nvSpPr>
          <p:cNvPr id="8" name="TextBox 7">
            <a:extLst>
              <a:ext uri="{FF2B5EF4-FFF2-40B4-BE49-F238E27FC236}">
                <a16:creationId xmlns:a16="http://schemas.microsoft.com/office/drawing/2014/main" id="{5FD55293-058C-06A7-F473-2071945F0290}"/>
              </a:ext>
            </a:extLst>
          </p:cNvPr>
          <p:cNvSpPr txBox="1"/>
          <p:nvPr/>
        </p:nvSpPr>
        <p:spPr>
          <a:xfrm>
            <a:off x="7602664" y="2785973"/>
            <a:ext cx="2174917" cy="954107"/>
          </a:xfrm>
          <a:prstGeom prst="rect">
            <a:avLst/>
          </a:prstGeom>
          <a:noFill/>
        </p:spPr>
        <p:txBody>
          <a:bodyPr wrap="square">
            <a:spAutoFit/>
          </a:bodyPr>
          <a:lstStyle/>
          <a:p>
            <a:pPr algn="ctr"/>
            <a:r>
              <a:rPr lang="en-US" sz="2800" b="1" dirty="0"/>
              <a:t>Nb</a:t>
            </a:r>
            <a:r>
              <a:rPr lang="en-US" sz="2800" b="1" baseline="-25000" dirty="0"/>
              <a:t>3</a:t>
            </a:r>
            <a:r>
              <a:rPr lang="en-US" sz="2800" b="1" dirty="0"/>
              <a:t>Sn Strand</a:t>
            </a:r>
          </a:p>
        </p:txBody>
      </p:sp>
      <p:sp>
        <p:nvSpPr>
          <p:cNvPr id="10" name="TextBox 9">
            <a:extLst>
              <a:ext uri="{FF2B5EF4-FFF2-40B4-BE49-F238E27FC236}">
                <a16:creationId xmlns:a16="http://schemas.microsoft.com/office/drawing/2014/main" id="{8C08B05C-6741-4C1F-8369-FCA9940381FE}"/>
              </a:ext>
            </a:extLst>
          </p:cNvPr>
          <p:cNvSpPr txBox="1"/>
          <p:nvPr/>
        </p:nvSpPr>
        <p:spPr>
          <a:xfrm rot="20695263">
            <a:off x="6785578" y="4552416"/>
            <a:ext cx="2174917" cy="338554"/>
          </a:xfrm>
          <a:prstGeom prst="rect">
            <a:avLst/>
          </a:prstGeom>
          <a:noFill/>
        </p:spPr>
        <p:txBody>
          <a:bodyPr wrap="square">
            <a:spAutoFit/>
          </a:bodyPr>
          <a:lstStyle/>
          <a:p>
            <a:pPr algn="ctr"/>
            <a:r>
              <a:rPr lang="en-US" sz="1600" b="1" dirty="0">
                <a:solidFill>
                  <a:schemeClr val="bg1"/>
                </a:solidFill>
              </a:rPr>
              <a:t>Glass insulation</a:t>
            </a:r>
          </a:p>
        </p:txBody>
      </p:sp>
      <p:sp>
        <p:nvSpPr>
          <p:cNvPr id="40" name="TextBox 39">
            <a:extLst>
              <a:ext uri="{FF2B5EF4-FFF2-40B4-BE49-F238E27FC236}">
                <a16:creationId xmlns:a16="http://schemas.microsoft.com/office/drawing/2014/main" id="{491B71BC-1857-27AF-75C9-11FE56B3F472}"/>
              </a:ext>
            </a:extLst>
          </p:cNvPr>
          <p:cNvSpPr txBox="1"/>
          <p:nvPr/>
        </p:nvSpPr>
        <p:spPr>
          <a:xfrm>
            <a:off x="9057738" y="4543127"/>
            <a:ext cx="1527645" cy="523220"/>
          </a:xfrm>
          <a:prstGeom prst="rect">
            <a:avLst/>
          </a:prstGeom>
          <a:noFill/>
        </p:spPr>
        <p:txBody>
          <a:bodyPr wrap="square">
            <a:spAutoFit/>
          </a:bodyPr>
          <a:lstStyle/>
          <a:p>
            <a:pPr algn="ctr"/>
            <a:r>
              <a:rPr lang="en-US" sz="2800" b="1" dirty="0" err="1">
                <a:solidFill>
                  <a:schemeClr val="bg1"/>
                </a:solidFill>
              </a:rPr>
              <a:t>Stycast</a:t>
            </a:r>
            <a:endParaRPr lang="en-US" sz="2800" b="1" dirty="0">
              <a:solidFill>
                <a:schemeClr val="bg1"/>
              </a:solidFill>
            </a:endParaRPr>
          </a:p>
        </p:txBody>
      </p:sp>
      <p:cxnSp>
        <p:nvCxnSpPr>
          <p:cNvPr id="45" name="Straight Arrow Connector 44">
            <a:extLst>
              <a:ext uri="{FF2B5EF4-FFF2-40B4-BE49-F238E27FC236}">
                <a16:creationId xmlns:a16="http://schemas.microsoft.com/office/drawing/2014/main" id="{767331D3-7AD5-52BB-B35A-D5697A60821D}"/>
              </a:ext>
            </a:extLst>
          </p:cNvPr>
          <p:cNvCxnSpPr>
            <a:cxnSpLocks/>
          </p:cNvCxnSpPr>
          <p:nvPr/>
        </p:nvCxnSpPr>
        <p:spPr>
          <a:xfrm>
            <a:off x="9875200" y="5706981"/>
            <a:ext cx="468000" cy="0"/>
          </a:xfrm>
          <a:prstGeom prst="straightConnector1">
            <a:avLst/>
          </a:prstGeom>
          <a:ln w="60325" cap="flat" cmpd="sng" algn="ctr">
            <a:solidFill>
              <a:schemeClr val="tx2">
                <a:lumMod val="50000"/>
                <a:lumOff val="50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46" name="TextBox 45">
            <a:extLst>
              <a:ext uri="{FF2B5EF4-FFF2-40B4-BE49-F238E27FC236}">
                <a16:creationId xmlns:a16="http://schemas.microsoft.com/office/drawing/2014/main" id="{88DD15CD-7299-7ABE-F257-F47F8BABE8D7}"/>
              </a:ext>
            </a:extLst>
          </p:cNvPr>
          <p:cNvSpPr txBox="1"/>
          <p:nvPr/>
        </p:nvSpPr>
        <p:spPr>
          <a:xfrm>
            <a:off x="9009532" y="5251175"/>
            <a:ext cx="2079914" cy="400110"/>
          </a:xfrm>
          <a:prstGeom prst="rect">
            <a:avLst/>
          </a:prstGeom>
          <a:noFill/>
        </p:spPr>
        <p:txBody>
          <a:bodyPr wrap="square">
            <a:spAutoFit/>
          </a:bodyPr>
          <a:lstStyle/>
          <a:p>
            <a:pPr algn="ctr"/>
            <a:r>
              <a:rPr lang="en-US" sz="2000" b="1" dirty="0">
                <a:solidFill>
                  <a:schemeClr val="tx2">
                    <a:lumMod val="50000"/>
                    <a:lumOff val="50000"/>
                  </a:schemeClr>
                </a:solidFill>
              </a:rPr>
              <a:t>100 µm</a:t>
            </a:r>
          </a:p>
        </p:txBody>
      </p:sp>
    </p:spTree>
    <p:extLst>
      <p:ext uri="{BB962C8B-B14F-4D97-AF65-F5344CB8AC3E}">
        <p14:creationId xmlns:p14="http://schemas.microsoft.com/office/powerpoint/2010/main" val="40520715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B39753-9B82-2444-A832-A2F5EA35B560}"/>
              </a:ext>
            </a:extLst>
          </p:cNvPr>
          <p:cNvSpPr>
            <a:spLocks noGrp="1"/>
          </p:cNvSpPr>
          <p:nvPr>
            <p:ph type="title"/>
          </p:nvPr>
        </p:nvSpPr>
        <p:spPr/>
        <p:txBody>
          <a:bodyPr/>
          <a:lstStyle/>
          <a:p>
            <a:r>
              <a:rPr lang="en-US" dirty="0"/>
              <a:t>2. Development of the </a:t>
            </a:r>
            <a:r>
              <a:rPr lang="en-US" dirty="0" err="1"/>
              <a:t>Stycast</a:t>
            </a:r>
            <a:r>
              <a:rPr lang="en-US" dirty="0"/>
              <a:t> VPI for CCT</a:t>
            </a:r>
            <a:br>
              <a:rPr lang="en-US" dirty="0"/>
            </a:br>
            <a:endParaRPr lang="en-US" i="1" dirty="0"/>
          </a:p>
        </p:txBody>
      </p:sp>
      <p:sp>
        <p:nvSpPr>
          <p:cNvPr id="6" name="Slide Number Placeholder 5">
            <a:extLst>
              <a:ext uri="{FF2B5EF4-FFF2-40B4-BE49-F238E27FC236}">
                <a16:creationId xmlns:a16="http://schemas.microsoft.com/office/drawing/2014/main" id="{D88A0FD9-2410-8344-ACBE-3B3C27FDD4EB}"/>
              </a:ext>
            </a:extLst>
          </p:cNvPr>
          <p:cNvSpPr>
            <a:spLocks noGrp="1"/>
          </p:cNvSpPr>
          <p:nvPr>
            <p:ph type="sldNum" sz="quarter" idx="16"/>
          </p:nvPr>
        </p:nvSpPr>
        <p:spPr/>
        <p:txBody>
          <a:bodyPr/>
          <a:lstStyle/>
          <a:p>
            <a:fld id="{0EF2EA88-E9D4-0C4F-A5DF-5FE49FAF8E2F}" type="slidenum">
              <a:rPr lang="en-US" smtClean="0"/>
              <a:pPr/>
              <a:t>23</a:t>
            </a:fld>
            <a:endParaRPr lang="en-US" dirty="0"/>
          </a:p>
        </p:txBody>
      </p:sp>
      <p:sp>
        <p:nvSpPr>
          <p:cNvPr id="16" name="Footer Placeholder 21">
            <a:extLst>
              <a:ext uri="{FF2B5EF4-FFF2-40B4-BE49-F238E27FC236}">
                <a16:creationId xmlns:a16="http://schemas.microsoft.com/office/drawing/2014/main" id="{FE1CC5F8-7EDD-490E-A02F-C3C4F0249C11}"/>
              </a:ext>
            </a:extLst>
          </p:cNvPr>
          <p:cNvSpPr txBox="1">
            <a:spLocks/>
          </p:cNvSpPr>
          <p:nvPr/>
        </p:nvSpPr>
        <p:spPr>
          <a:xfrm>
            <a:off x="9312264" y="6356350"/>
            <a:ext cx="1977788"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sz="1000" dirty="0">
                <a:solidFill>
                  <a:prstClr val="black">
                    <a:tint val="75000"/>
                  </a:prstClr>
                </a:solidFill>
              </a:rPr>
              <a:t>J. L. Rudeiros Fernandez et al.</a:t>
            </a:r>
            <a:endParaRPr lang="en-US" sz="1000" dirty="0">
              <a:solidFill>
                <a:prstClr val="black">
                  <a:tint val="75000"/>
                </a:prstClr>
              </a:solidFill>
            </a:endParaRPr>
          </a:p>
        </p:txBody>
      </p:sp>
      <p:sp>
        <p:nvSpPr>
          <p:cNvPr id="9" name="TextBox 8">
            <a:extLst>
              <a:ext uri="{FF2B5EF4-FFF2-40B4-BE49-F238E27FC236}">
                <a16:creationId xmlns:a16="http://schemas.microsoft.com/office/drawing/2014/main" id="{FC5F73EF-B07F-D220-3B7A-63895A6E2697}"/>
              </a:ext>
            </a:extLst>
          </p:cNvPr>
          <p:cNvSpPr txBox="1"/>
          <p:nvPr/>
        </p:nvSpPr>
        <p:spPr>
          <a:xfrm>
            <a:off x="690880" y="1105600"/>
            <a:ext cx="8463280" cy="369332"/>
          </a:xfrm>
          <a:prstGeom prst="rect">
            <a:avLst/>
          </a:prstGeom>
          <a:noFill/>
        </p:spPr>
        <p:txBody>
          <a:bodyPr wrap="square">
            <a:spAutoFit/>
          </a:bodyPr>
          <a:lstStyle/>
          <a:p>
            <a:r>
              <a:rPr lang="en-US" b="1" i="0" dirty="0">
                <a:solidFill>
                  <a:srgbClr val="202122"/>
                </a:solidFill>
                <a:effectLst/>
                <a:latin typeface="Arial" panose="020B0604020202020204" pitchFamily="34" charset="0"/>
              </a:rPr>
              <a:t>Vacuum Assisted Resin Transfer Molding (VARTM)</a:t>
            </a:r>
            <a:r>
              <a:rPr lang="en-US" b="0" i="0" dirty="0">
                <a:solidFill>
                  <a:srgbClr val="202122"/>
                </a:solidFill>
                <a:effectLst/>
                <a:latin typeface="Arial" panose="020B0604020202020204" pitchFamily="34" charset="0"/>
              </a:rPr>
              <a:t> </a:t>
            </a:r>
            <a:endParaRPr lang="en-US" dirty="0"/>
          </a:p>
        </p:txBody>
      </p:sp>
      <p:sp>
        <p:nvSpPr>
          <p:cNvPr id="14" name="Footer Placeholder 4">
            <a:extLst>
              <a:ext uri="{FF2B5EF4-FFF2-40B4-BE49-F238E27FC236}">
                <a16:creationId xmlns:a16="http://schemas.microsoft.com/office/drawing/2014/main" id="{BE9228A0-FB18-AD35-E376-878DFF295AB8}"/>
              </a:ext>
            </a:extLst>
          </p:cNvPr>
          <p:cNvSpPr>
            <a:spLocks noGrp="1"/>
          </p:cNvSpPr>
          <p:nvPr>
            <p:ph type="ftr" sz="quarter" idx="15"/>
          </p:nvPr>
        </p:nvSpPr>
        <p:spPr>
          <a:xfrm>
            <a:off x="576072" y="6356350"/>
            <a:ext cx="9106596" cy="365125"/>
          </a:xfrm>
        </p:spPr>
        <p:txBody>
          <a:bodyPr/>
          <a:lstStyle/>
          <a:p>
            <a:r>
              <a:rPr lang="en-US" sz="1000" dirty="0"/>
              <a:t>Impregnation of CCT with alternative resins </a:t>
            </a:r>
            <a:r>
              <a:rPr lang="en-US" dirty="0"/>
              <a:t>| BERKELEY LAB</a:t>
            </a:r>
          </a:p>
        </p:txBody>
      </p:sp>
      <p:grpSp>
        <p:nvGrpSpPr>
          <p:cNvPr id="13" name="Group 12">
            <a:extLst>
              <a:ext uri="{FF2B5EF4-FFF2-40B4-BE49-F238E27FC236}">
                <a16:creationId xmlns:a16="http://schemas.microsoft.com/office/drawing/2014/main" id="{E5FB8561-D5AD-AA6D-090C-CC68E799D72D}"/>
              </a:ext>
            </a:extLst>
          </p:cNvPr>
          <p:cNvGrpSpPr/>
          <p:nvPr/>
        </p:nvGrpSpPr>
        <p:grpSpPr>
          <a:xfrm>
            <a:off x="21280" y="1533836"/>
            <a:ext cx="4188888" cy="4882782"/>
            <a:chOff x="8224304" y="1300861"/>
            <a:chExt cx="4188888" cy="4882782"/>
          </a:xfrm>
        </p:grpSpPr>
        <p:pic>
          <p:nvPicPr>
            <p:cNvPr id="17" name="Picture 16">
              <a:extLst>
                <a:ext uri="{FF2B5EF4-FFF2-40B4-BE49-F238E27FC236}">
                  <a16:creationId xmlns:a16="http://schemas.microsoft.com/office/drawing/2014/main" id="{41D1C1E3-B11B-5A1D-F458-54EFB3801777}"/>
                </a:ext>
              </a:extLst>
            </p:cNvPr>
            <p:cNvPicPr>
              <a:picLocks noChangeAspect="1"/>
            </p:cNvPicPr>
            <p:nvPr/>
          </p:nvPicPr>
          <p:blipFill rotWithShape="1">
            <a:blip r:embed="rId2" cstate="hqprint">
              <a:grayscl/>
              <a:extLst>
                <a:ext uri="{28A0092B-C50C-407E-A947-70E740481C1C}">
                  <a14:useLocalDpi xmlns:a14="http://schemas.microsoft.com/office/drawing/2010/main"/>
                </a:ext>
              </a:extLst>
            </a:blip>
            <a:srcRect/>
            <a:stretch/>
          </p:blipFill>
          <p:spPr>
            <a:xfrm rot="16200000">
              <a:off x="9181593" y="1965102"/>
              <a:ext cx="2830513" cy="2923452"/>
            </a:xfrm>
            <a:prstGeom prst="rect">
              <a:avLst/>
            </a:prstGeom>
          </p:spPr>
        </p:pic>
        <p:sp>
          <p:nvSpPr>
            <p:cNvPr id="18" name="TextBox 17">
              <a:extLst>
                <a:ext uri="{FF2B5EF4-FFF2-40B4-BE49-F238E27FC236}">
                  <a16:creationId xmlns:a16="http://schemas.microsoft.com/office/drawing/2014/main" id="{41F19E24-3808-2CE4-0003-D227BD50FB8A}"/>
                </a:ext>
              </a:extLst>
            </p:cNvPr>
            <p:cNvSpPr txBox="1"/>
            <p:nvPr/>
          </p:nvSpPr>
          <p:spPr>
            <a:xfrm>
              <a:off x="8224304" y="1300861"/>
              <a:ext cx="4188888" cy="646331"/>
            </a:xfrm>
            <a:prstGeom prst="rect">
              <a:avLst/>
            </a:prstGeom>
            <a:noFill/>
          </p:spPr>
          <p:txBody>
            <a:bodyPr wrap="square">
              <a:spAutoFit/>
            </a:bodyPr>
            <a:lstStyle/>
            <a:p>
              <a:pPr algn="ctr"/>
              <a:r>
                <a:rPr lang="en-US" dirty="0"/>
                <a:t>Diagram of the impregnation </a:t>
              </a:r>
              <a:br>
                <a:rPr lang="en-US" dirty="0"/>
              </a:br>
              <a:r>
                <a:rPr lang="en-US" dirty="0"/>
                <a:t>bag system for </a:t>
              </a:r>
              <a:r>
                <a:rPr lang="en-US" dirty="0" err="1"/>
                <a:t>Stycast</a:t>
              </a:r>
              <a:endParaRPr lang="en-US" dirty="0"/>
            </a:p>
          </p:txBody>
        </p:sp>
        <p:sp>
          <p:nvSpPr>
            <p:cNvPr id="19" name="TextBox 18">
              <a:extLst>
                <a:ext uri="{FF2B5EF4-FFF2-40B4-BE49-F238E27FC236}">
                  <a16:creationId xmlns:a16="http://schemas.microsoft.com/office/drawing/2014/main" id="{0E12D315-B0DC-2311-20A4-58274F229B97}"/>
                </a:ext>
              </a:extLst>
            </p:cNvPr>
            <p:cNvSpPr txBox="1"/>
            <p:nvPr/>
          </p:nvSpPr>
          <p:spPr>
            <a:xfrm>
              <a:off x="9517722" y="2269879"/>
              <a:ext cx="937963" cy="430887"/>
            </a:xfrm>
            <a:prstGeom prst="rect">
              <a:avLst/>
            </a:prstGeom>
            <a:ln>
              <a:noFill/>
            </a:ln>
          </p:spPr>
          <p:txBody>
            <a:bodyPr wrap="square" lIns="0" tIns="0" rIns="0" bIns="0" rtlCol="0" anchor="ctr" anchorCtr="0">
              <a:spAutoFit/>
            </a:bodyPr>
            <a:lstStyle/>
            <a:p>
              <a:pPr marR="0" algn="ctr" defTabSz="4388900" rtl="0" eaLnBrk="1" fontAlgn="auto" latinLnBrk="0" hangingPunct="1">
                <a:lnSpc>
                  <a:spcPct val="100000"/>
                </a:lnSpc>
                <a:spcBef>
                  <a:spcPts val="0"/>
                </a:spcBef>
                <a:spcAft>
                  <a:spcPts val="0"/>
                </a:spcAft>
                <a:buClrTx/>
                <a:buSzTx/>
                <a:buFont typeface="Arial" pitchFamily="34" charset="0"/>
                <a:buNone/>
                <a:tabLst/>
              </a:pPr>
              <a:r>
                <a:rPr kumimoji="0" lang="en-US" sz="1400" i="1" u="none" strike="noStrike" kern="1200" cap="none" spc="0" normalizeH="0" baseline="0" noProof="0" dirty="0">
                  <a:ln>
                    <a:noFill/>
                  </a:ln>
                  <a:effectLst/>
                  <a:uLnTx/>
                  <a:uFillTx/>
                  <a:latin typeface="Arial" panose="020B0604020202020204" pitchFamily="34" charset="0"/>
                  <a:cs typeface="Arial" panose="020B0604020202020204" pitchFamily="34" charset="0"/>
                </a:rPr>
                <a:t>Aluminum plate</a:t>
              </a:r>
            </a:p>
          </p:txBody>
        </p:sp>
        <p:sp>
          <p:nvSpPr>
            <p:cNvPr id="20" name="Rectangle 19">
              <a:extLst>
                <a:ext uri="{FF2B5EF4-FFF2-40B4-BE49-F238E27FC236}">
                  <a16:creationId xmlns:a16="http://schemas.microsoft.com/office/drawing/2014/main" id="{71F90C41-D83B-F83E-BF77-EBD579BDD3C5}"/>
                </a:ext>
              </a:extLst>
            </p:cNvPr>
            <p:cNvSpPr/>
            <p:nvPr/>
          </p:nvSpPr>
          <p:spPr>
            <a:xfrm>
              <a:off x="11189597" y="2011572"/>
              <a:ext cx="71603" cy="2830514"/>
            </a:xfrm>
            <a:prstGeom prst="rect">
              <a:avLst/>
            </a:prstGeom>
            <a:solidFill>
              <a:srgbClr val="00B0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1" name="Straight Arrow Connector 20">
              <a:extLst>
                <a:ext uri="{FF2B5EF4-FFF2-40B4-BE49-F238E27FC236}">
                  <a16:creationId xmlns:a16="http://schemas.microsoft.com/office/drawing/2014/main" id="{6F9D20D2-5529-30D1-1889-5E77D4A4E0CC}"/>
                </a:ext>
              </a:extLst>
            </p:cNvPr>
            <p:cNvCxnSpPr>
              <a:cxnSpLocks/>
            </p:cNvCxnSpPr>
            <p:nvPr/>
          </p:nvCxnSpPr>
          <p:spPr>
            <a:xfrm flipV="1">
              <a:off x="11217778" y="4869017"/>
              <a:ext cx="0" cy="370640"/>
            </a:xfrm>
            <a:prstGeom prst="straightConnector1">
              <a:avLst/>
            </a:prstGeom>
            <a:ln w="952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AD49D1D9-7E31-774A-E61E-CA5EA190BCE9}"/>
                </a:ext>
              </a:extLst>
            </p:cNvPr>
            <p:cNvSpPr txBox="1"/>
            <p:nvPr/>
          </p:nvSpPr>
          <p:spPr>
            <a:xfrm>
              <a:off x="9735992" y="5051557"/>
              <a:ext cx="1887769" cy="303668"/>
            </a:xfrm>
            <a:prstGeom prst="rect">
              <a:avLst/>
            </a:prstGeom>
            <a:ln>
              <a:noFill/>
            </a:ln>
          </p:spPr>
          <p:txBody>
            <a:bodyPr wrap="square" lIns="0" tIns="0" rIns="0" bIns="0" rtlCol="0" anchor="ctr" anchorCtr="0">
              <a:spAutoFit/>
            </a:bodyPr>
            <a:lstStyle/>
            <a:p>
              <a:pPr marR="0" algn="ctr" defTabSz="4388900" rtl="0" eaLnBrk="1" fontAlgn="auto" latinLnBrk="0" hangingPunct="1">
                <a:lnSpc>
                  <a:spcPct val="100000"/>
                </a:lnSpc>
                <a:spcBef>
                  <a:spcPts val="0"/>
                </a:spcBef>
                <a:spcAft>
                  <a:spcPts val="0"/>
                </a:spcAft>
                <a:buClrTx/>
                <a:buSzTx/>
                <a:buFont typeface="Arial" pitchFamily="34" charset="0"/>
                <a:buNone/>
                <a:tabLst/>
              </a:pPr>
              <a:r>
                <a:rPr lang="en-US" sz="1400" i="1" dirty="0">
                  <a:solidFill>
                    <a:srgbClr val="00B050"/>
                  </a:solidFill>
                  <a:latin typeface="Arial" panose="020B0604020202020204" pitchFamily="34" charset="0"/>
                  <a:cs typeface="Arial" panose="020B0604020202020204" pitchFamily="34" charset="0"/>
                </a:rPr>
                <a:t>Peel ply</a:t>
              </a:r>
              <a:endParaRPr kumimoji="0" lang="en-US" sz="1400" i="1" u="none" strike="noStrike" kern="1200" cap="none" spc="0" normalizeH="0" baseline="0" noProof="0" dirty="0">
                <a:ln>
                  <a:noFill/>
                </a:ln>
                <a:solidFill>
                  <a:srgbClr val="00B050"/>
                </a:solidFill>
                <a:effectLst/>
                <a:uLnTx/>
                <a:uFillTx/>
                <a:latin typeface="Arial" panose="020B0604020202020204" pitchFamily="34" charset="0"/>
                <a:cs typeface="Arial" panose="020B0604020202020204" pitchFamily="34" charset="0"/>
              </a:endParaRPr>
            </a:p>
          </p:txBody>
        </p:sp>
        <p:sp>
          <p:nvSpPr>
            <p:cNvPr id="24" name="Rectangle 23">
              <a:extLst>
                <a:ext uri="{FF2B5EF4-FFF2-40B4-BE49-F238E27FC236}">
                  <a16:creationId xmlns:a16="http://schemas.microsoft.com/office/drawing/2014/main" id="{CD38973B-95D9-A0E8-510B-644B6FBABFD3}"/>
                </a:ext>
              </a:extLst>
            </p:cNvPr>
            <p:cNvSpPr/>
            <p:nvPr/>
          </p:nvSpPr>
          <p:spPr>
            <a:xfrm>
              <a:off x="11261199" y="2011572"/>
              <a:ext cx="253307" cy="2830514"/>
            </a:xfrm>
            <a:prstGeom prst="rect">
              <a:avLst/>
            </a:prstGeom>
            <a:solidFill>
              <a:srgbClr val="FFC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5" name="Straight Arrow Connector 24">
              <a:extLst>
                <a:ext uri="{FF2B5EF4-FFF2-40B4-BE49-F238E27FC236}">
                  <a16:creationId xmlns:a16="http://schemas.microsoft.com/office/drawing/2014/main" id="{DF83054F-F90D-E425-CFB2-54F25AA49CCE}"/>
                </a:ext>
              </a:extLst>
            </p:cNvPr>
            <p:cNvCxnSpPr>
              <a:cxnSpLocks/>
            </p:cNvCxnSpPr>
            <p:nvPr/>
          </p:nvCxnSpPr>
          <p:spPr>
            <a:xfrm flipV="1">
              <a:off x="11378884" y="4869017"/>
              <a:ext cx="0" cy="604989"/>
            </a:xfrm>
            <a:prstGeom prst="straightConnector1">
              <a:avLst/>
            </a:prstGeom>
            <a:ln w="952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6095AE64-1D66-CD1E-57ED-4A58BDF97374}"/>
                </a:ext>
              </a:extLst>
            </p:cNvPr>
            <p:cNvSpPr txBox="1"/>
            <p:nvPr/>
          </p:nvSpPr>
          <p:spPr>
            <a:xfrm>
              <a:off x="8987667" y="5366284"/>
              <a:ext cx="2662162" cy="215444"/>
            </a:xfrm>
            <a:prstGeom prst="rect">
              <a:avLst/>
            </a:prstGeom>
            <a:ln>
              <a:noFill/>
            </a:ln>
          </p:spPr>
          <p:txBody>
            <a:bodyPr wrap="square" lIns="0" tIns="0" rIns="0" bIns="0" rtlCol="0" anchor="ctr" anchorCtr="0">
              <a:spAutoFit/>
            </a:bodyPr>
            <a:lstStyle/>
            <a:p>
              <a:pPr marR="0" algn="ctr" defTabSz="4388900" rtl="0" eaLnBrk="1" fontAlgn="auto" latinLnBrk="0" hangingPunct="1">
                <a:lnSpc>
                  <a:spcPct val="100000"/>
                </a:lnSpc>
                <a:spcBef>
                  <a:spcPts val="0"/>
                </a:spcBef>
                <a:spcAft>
                  <a:spcPts val="0"/>
                </a:spcAft>
                <a:buClrTx/>
                <a:buSzTx/>
                <a:buFont typeface="Arial" pitchFamily="34" charset="0"/>
                <a:buNone/>
                <a:tabLst/>
              </a:pPr>
              <a:r>
                <a:rPr lang="en-US" sz="1400" i="1" dirty="0">
                  <a:solidFill>
                    <a:srgbClr val="FFC000"/>
                  </a:solidFill>
                  <a:latin typeface="Arial" panose="020B0604020202020204" pitchFamily="34" charset="0"/>
                  <a:cs typeface="Arial" panose="020B0604020202020204" pitchFamily="34" charset="0"/>
                </a:rPr>
                <a:t>New expanded Flow media</a:t>
              </a:r>
              <a:endParaRPr kumimoji="0" lang="en-US" sz="1400" i="1" u="none" strike="noStrike" kern="1200" cap="none" spc="0" normalizeH="0" baseline="0" noProof="0" dirty="0">
                <a:ln>
                  <a:noFill/>
                </a:ln>
                <a:solidFill>
                  <a:srgbClr val="FFC000"/>
                </a:solidFill>
                <a:effectLst/>
                <a:uLnTx/>
                <a:uFillTx/>
                <a:latin typeface="Arial" panose="020B0604020202020204" pitchFamily="34" charset="0"/>
                <a:cs typeface="Arial" panose="020B0604020202020204" pitchFamily="34" charset="0"/>
              </a:endParaRPr>
            </a:p>
          </p:txBody>
        </p:sp>
        <p:sp>
          <p:nvSpPr>
            <p:cNvPr id="27" name="Rectangle 26">
              <a:extLst>
                <a:ext uri="{FF2B5EF4-FFF2-40B4-BE49-F238E27FC236}">
                  <a16:creationId xmlns:a16="http://schemas.microsoft.com/office/drawing/2014/main" id="{5FF8D0BD-939E-478C-3F42-6CB9927BC99F}"/>
                </a:ext>
              </a:extLst>
            </p:cNvPr>
            <p:cNvSpPr/>
            <p:nvPr/>
          </p:nvSpPr>
          <p:spPr>
            <a:xfrm>
              <a:off x="11514506" y="2012943"/>
              <a:ext cx="64441" cy="2830514"/>
            </a:xfrm>
            <a:prstGeom prst="rect">
              <a:avLst/>
            </a:prstGeom>
            <a:solidFill>
              <a:srgbClr val="92D0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FE8071D2-1017-3980-5667-FE273EABEB3A}"/>
                </a:ext>
              </a:extLst>
            </p:cNvPr>
            <p:cNvSpPr/>
            <p:nvPr/>
          </p:nvSpPr>
          <p:spPr>
            <a:xfrm>
              <a:off x="8948267" y="2007168"/>
              <a:ext cx="192778" cy="2830514"/>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9" name="Straight Arrow Connector 28">
              <a:extLst>
                <a:ext uri="{FF2B5EF4-FFF2-40B4-BE49-F238E27FC236}">
                  <a16:creationId xmlns:a16="http://schemas.microsoft.com/office/drawing/2014/main" id="{D475D0C0-2380-471B-4C9C-920FD3B93D42}"/>
                </a:ext>
              </a:extLst>
            </p:cNvPr>
            <p:cNvCxnSpPr>
              <a:cxnSpLocks/>
            </p:cNvCxnSpPr>
            <p:nvPr/>
          </p:nvCxnSpPr>
          <p:spPr>
            <a:xfrm flipV="1">
              <a:off x="11540898" y="4869017"/>
              <a:ext cx="0" cy="880808"/>
            </a:xfrm>
            <a:prstGeom prst="straightConnector1">
              <a:avLst/>
            </a:prstGeom>
            <a:ln w="952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480BB537-30A8-50A5-21A3-D697017FC565}"/>
                </a:ext>
              </a:extLst>
            </p:cNvPr>
            <p:cNvSpPr txBox="1"/>
            <p:nvPr/>
          </p:nvSpPr>
          <p:spPr>
            <a:xfrm>
              <a:off x="9855494" y="5572158"/>
              <a:ext cx="1887769" cy="303668"/>
            </a:xfrm>
            <a:prstGeom prst="rect">
              <a:avLst/>
            </a:prstGeom>
            <a:ln>
              <a:noFill/>
            </a:ln>
          </p:spPr>
          <p:txBody>
            <a:bodyPr wrap="square" lIns="0" tIns="0" rIns="0" bIns="0" rtlCol="0" anchor="ctr" anchorCtr="0">
              <a:spAutoFit/>
            </a:bodyPr>
            <a:lstStyle/>
            <a:p>
              <a:pPr marR="0" algn="ctr" defTabSz="4388900" rtl="0" eaLnBrk="1" fontAlgn="auto" latinLnBrk="0" hangingPunct="1">
                <a:lnSpc>
                  <a:spcPct val="100000"/>
                </a:lnSpc>
                <a:spcBef>
                  <a:spcPts val="0"/>
                </a:spcBef>
                <a:spcAft>
                  <a:spcPts val="0"/>
                </a:spcAft>
                <a:buClrTx/>
                <a:buSzTx/>
                <a:buFont typeface="Arial" pitchFamily="34" charset="0"/>
                <a:buNone/>
                <a:tabLst/>
              </a:pPr>
              <a:r>
                <a:rPr kumimoji="0" lang="en-US" sz="1400" i="1" u="none" strike="noStrike" kern="1200" cap="none" spc="0" normalizeH="0" baseline="0" noProof="0" dirty="0">
                  <a:ln>
                    <a:noFill/>
                  </a:ln>
                  <a:solidFill>
                    <a:srgbClr val="92D050"/>
                  </a:solidFill>
                  <a:effectLst/>
                  <a:uLnTx/>
                  <a:uFillTx/>
                  <a:latin typeface="Arial" panose="020B0604020202020204" pitchFamily="34" charset="0"/>
                  <a:cs typeface="Arial" panose="020B0604020202020204" pitchFamily="34" charset="0"/>
                </a:rPr>
                <a:t>Vacuum bag</a:t>
              </a:r>
            </a:p>
          </p:txBody>
        </p:sp>
        <p:cxnSp>
          <p:nvCxnSpPr>
            <p:cNvPr id="31" name="Straight Arrow Connector 30">
              <a:extLst>
                <a:ext uri="{FF2B5EF4-FFF2-40B4-BE49-F238E27FC236}">
                  <a16:creationId xmlns:a16="http://schemas.microsoft.com/office/drawing/2014/main" id="{4EF84440-3D00-8E6E-7193-A77973559003}"/>
                </a:ext>
              </a:extLst>
            </p:cNvPr>
            <p:cNvCxnSpPr>
              <a:cxnSpLocks/>
            </p:cNvCxnSpPr>
            <p:nvPr/>
          </p:nvCxnSpPr>
          <p:spPr>
            <a:xfrm flipV="1">
              <a:off x="9003176" y="4856209"/>
              <a:ext cx="0" cy="1175600"/>
            </a:xfrm>
            <a:prstGeom prst="straightConnector1">
              <a:avLst/>
            </a:prstGeom>
            <a:ln w="952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0D4EE3CB-3692-365A-462E-9AD9E89EAD09}"/>
                </a:ext>
              </a:extLst>
            </p:cNvPr>
            <p:cNvSpPr txBox="1"/>
            <p:nvPr/>
          </p:nvSpPr>
          <p:spPr>
            <a:xfrm>
              <a:off x="8360068" y="5879975"/>
              <a:ext cx="3535897" cy="303668"/>
            </a:xfrm>
            <a:prstGeom prst="rect">
              <a:avLst/>
            </a:prstGeom>
            <a:ln>
              <a:noFill/>
            </a:ln>
          </p:spPr>
          <p:txBody>
            <a:bodyPr wrap="square" lIns="0" tIns="0" rIns="0" bIns="0" rtlCol="0" anchor="ctr" anchorCtr="0">
              <a:spAutoFit/>
            </a:bodyPr>
            <a:lstStyle/>
            <a:p>
              <a:pPr marR="0" algn="ctr" defTabSz="4388900" rtl="0" eaLnBrk="1" fontAlgn="auto" latinLnBrk="0" hangingPunct="1">
                <a:lnSpc>
                  <a:spcPct val="100000"/>
                </a:lnSpc>
                <a:spcBef>
                  <a:spcPts val="0"/>
                </a:spcBef>
                <a:spcAft>
                  <a:spcPts val="0"/>
                </a:spcAft>
                <a:buClrTx/>
                <a:buSzTx/>
                <a:buFont typeface="Arial" pitchFamily="34" charset="0"/>
                <a:buNone/>
                <a:tabLst/>
              </a:pPr>
              <a:r>
                <a:rPr kumimoji="0" lang="en-US" sz="1400" i="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External heating elements</a:t>
              </a:r>
            </a:p>
          </p:txBody>
        </p:sp>
        <p:sp>
          <p:nvSpPr>
            <p:cNvPr id="33" name="Rectangle 32">
              <a:extLst>
                <a:ext uri="{FF2B5EF4-FFF2-40B4-BE49-F238E27FC236}">
                  <a16:creationId xmlns:a16="http://schemas.microsoft.com/office/drawing/2014/main" id="{CA379447-2F4E-84CB-5DD5-CD17C3C23892}"/>
                </a:ext>
              </a:extLst>
            </p:cNvPr>
            <p:cNvSpPr/>
            <p:nvPr/>
          </p:nvSpPr>
          <p:spPr>
            <a:xfrm>
              <a:off x="9809642" y="3111205"/>
              <a:ext cx="1350156" cy="737626"/>
            </a:xfrm>
            <a:prstGeom prst="rect">
              <a:avLst/>
            </a:prstGeom>
            <a:pattFill prst="ltDnDiag">
              <a:fgClr>
                <a:schemeClr val="accent1"/>
              </a:fgClr>
              <a:bgClr>
                <a:schemeClr val="bg1"/>
              </a:bgClr>
            </a:patt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B62E576F-33E5-9052-EAF2-5C65651B6A7F}"/>
                </a:ext>
              </a:extLst>
            </p:cNvPr>
            <p:cNvSpPr/>
            <p:nvPr/>
          </p:nvSpPr>
          <p:spPr>
            <a:xfrm>
              <a:off x="9877459" y="3169102"/>
              <a:ext cx="1224073" cy="610170"/>
            </a:xfrm>
            <a:prstGeom prst="rect">
              <a:avLst/>
            </a:prstGeom>
            <a:solidFill>
              <a:schemeClr val="accent6">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CD6ED9A4-7864-44B6-3C95-C81C8E1ACEE2}"/>
                </a:ext>
              </a:extLst>
            </p:cNvPr>
            <p:cNvSpPr txBox="1"/>
            <p:nvPr/>
          </p:nvSpPr>
          <p:spPr>
            <a:xfrm>
              <a:off x="9978552" y="3336787"/>
              <a:ext cx="1011632" cy="303668"/>
            </a:xfrm>
            <a:prstGeom prst="rect">
              <a:avLst/>
            </a:prstGeom>
            <a:ln>
              <a:noFill/>
            </a:ln>
          </p:spPr>
          <p:txBody>
            <a:bodyPr wrap="square" lIns="0" tIns="0" rIns="0" bIns="0" rtlCol="0" anchor="ctr" anchorCtr="0">
              <a:spAutoFit/>
            </a:bodyPr>
            <a:lstStyle/>
            <a:p>
              <a:pPr marR="0" algn="ctr" defTabSz="4388900" rtl="0" eaLnBrk="1" fontAlgn="auto" latinLnBrk="0" hangingPunct="1">
                <a:lnSpc>
                  <a:spcPct val="100000"/>
                </a:lnSpc>
                <a:spcBef>
                  <a:spcPts val="0"/>
                </a:spcBef>
                <a:spcAft>
                  <a:spcPts val="0"/>
                </a:spcAft>
                <a:buClrTx/>
                <a:buSzTx/>
                <a:buFont typeface="Arial" pitchFamily="34" charset="0"/>
                <a:buNone/>
                <a:tabLst/>
              </a:pPr>
              <a:r>
                <a:rPr kumimoji="0" lang="en-US" sz="1400" i="1" u="none" strike="noStrike" kern="1200" cap="none" spc="0" normalizeH="0" baseline="0" noProof="0" dirty="0">
                  <a:ln>
                    <a:noFill/>
                  </a:ln>
                  <a:effectLst/>
                  <a:uLnTx/>
                  <a:uFillTx/>
                  <a:latin typeface="Arial" panose="020B0604020202020204" pitchFamily="34" charset="0"/>
                  <a:cs typeface="Arial" panose="020B0604020202020204" pitchFamily="34" charset="0"/>
                </a:rPr>
                <a:t>Cable</a:t>
              </a:r>
            </a:p>
          </p:txBody>
        </p:sp>
        <p:cxnSp>
          <p:nvCxnSpPr>
            <p:cNvPr id="36" name="Straight Arrow Connector 35">
              <a:extLst>
                <a:ext uri="{FF2B5EF4-FFF2-40B4-BE49-F238E27FC236}">
                  <a16:creationId xmlns:a16="http://schemas.microsoft.com/office/drawing/2014/main" id="{6488F657-326A-2A35-1CA7-1378C4A9E78A}"/>
                </a:ext>
              </a:extLst>
            </p:cNvPr>
            <p:cNvCxnSpPr>
              <a:cxnSpLocks/>
            </p:cNvCxnSpPr>
            <p:nvPr/>
          </p:nvCxnSpPr>
          <p:spPr>
            <a:xfrm flipV="1">
              <a:off x="9146584" y="2014788"/>
              <a:ext cx="0" cy="2827299"/>
            </a:xfrm>
            <a:prstGeom prst="straightConnector1">
              <a:avLst/>
            </a:prstGeom>
            <a:ln w="25400">
              <a:solidFill>
                <a:srgbClr val="00A0FF"/>
              </a:solidFill>
              <a:prstDash val="sysDot"/>
              <a:tailEnd type="none"/>
            </a:ln>
            <a:effectLst/>
          </p:spPr>
          <p:style>
            <a:lnRef idx="1">
              <a:schemeClr val="accent1"/>
            </a:lnRef>
            <a:fillRef idx="0">
              <a:schemeClr val="accent1"/>
            </a:fillRef>
            <a:effectRef idx="0">
              <a:schemeClr val="accent1"/>
            </a:effectRef>
            <a:fontRef idx="minor">
              <a:schemeClr val="tx1"/>
            </a:fontRef>
          </p:style>
        </p:cxnSp>
      </p:grpSp>
      <p:sp>
        <p:nvSpPr>
          <p:cNvPr id="37" name="Rectangle 36">
            <a:extLst>
              <a:ext uri="{FF2B5EF4-FFF2-40B4-BE49-F238E27FC236}">
                <a16:creationId xmlns:a16="http://schemas.microsoft.com/office/drawing/2014/main" id="{B73B2A94-36D3-65E0-36FA-0EDF4FB5C8B2}"/>
              </a:ext>
            </a:extLst>
          </p:cNvPr>
          <p:cNvSpPr/>
          <p:nvPr/>
        </p:nvSpPr>
        <p:spPr>
          <a:xfrm>
            <a:off x="1522449" y="3864541"/>
            <a:ext cx="314248" cy="303668"/>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8" name="Straight Arrow Connector 37">
            <a:extLst>
              <a:ext uri="{FF2B5EF4-FFF2-40B4-BE49-F238E27FC236}">
                <a16:creationId xmlns:a16="http://schemas.microsoft.com/office/drawing/2014/main" id="{55295D9C-73C4-0A1B-5A70-CEFD9FF3FE60}"/>
              </a:ext>
            </a:extLst>
          </p:cNvPr>
          <p:cNvCxnSpPr>
            <a:cxnSpLocks/>
          </p:cNvCxnSpPr>
          <p:nvPr/>
        </p:nvCxnSpPr>
        <p:spPr>
          <a:xfrm flipH="1">
            <a:off x="1522449" y="1633835"/>
            <a:ext cx="2218368" cy="2239595"/>
          </a:xfrm>
          <a:prstGeom prst="straightConnector1">
            <a:avLst/>
          </a:prstGeom>
          <a:noFill/>
          <a:ln w="9525" cap="flat" cmpd="sng" algn="ctr">
            <a:solidFill>
              <a:sysClr val="windowText" lastClr="000000"/>
            </a:solidFill>
            <a:prstDash val="solid"/>
            <a:tailEnd type="none" w="lg" len="lg"/>
          </a:ln>
          <a:effectLst/>
        </p:spPr>
      </p:cxnSp>
      <p:cxnSp>
        <p:nvCxnSpPr>
          <p:cNvPr id="42" name="Straight Arrow Connector 41">
            <a:extLst>
              <a:ext uri="{FF2B5EF4-FFF2-40B4-BE49-F238E27FC236}">
                <a16:creationId xmlns:a16="http://schemas.microsoft.com/office/drawing/2014/main" id="{EB7A499C-0689-B12F-E9F9-DA96D5B9FF03}"/>
              </a:ext>
            </a:extLst>
          </p:cNvPr>
          <p:cNvCxnSpPr>
            <a:cxnSpLocks/>
          </p:cNvCxnSpPr>
          <p:nvPr/>
        </p:nvCxnSpPr>
        <p:spPr>
          <a:xfrm flipH="1" flipV="1">
            <a:off x="1522449" y="4179932"/>
            <a:ext cx="2227127" cy="2526841"/>
          </a:xfrm>
          <a:prstGeom prst="straightConnector1">
            <a:avLst/>
          </a:prstGeom>
          <a:noFill/>
          <a:ln w="9525" cap="flat" cmpd="sng" algn="ctr">
            <a:solidFill>
              <a:sysClr val="windowText" lastClr="000000"/>
            </a:solidFill>
            <a:prstDash val="solid"/>
            <a:tailEnd type="none" w="lg" len="lg"/>
          </a:ln>
          <a:effectLst/>
        </p:spPr>
      </p:cxnSp>
      <p:grpSp>
        <p:nvGrpSpPr>
          <p:cNvPr id="12" name="Group 11">
            <a:extLst>
              <a:ext uri="{FF2B5EF4-FFF2-40B4-BE49-F238E27FC236}">
                <a16:creationId xmlns:a16="http://schemas.microsoft.com/office/drawing/2014/main" id="{8E02E50E-0463-6E6E-CAC4-D6F6D51E77CB}"/>
              </a:ext>
            </a:extLst>
          </p:cNvPr>
          <p:cNvGrpSpPr/>
          <p:nvPr/>
        </p:nvGrpSpPr>
        <p:grpSpPr>
          <a:xfrm>
            <a:off x="3749577" y="1633836"/>
            <a:ext cx="3802201" cy="5126352"/>
            <a:chOff x="6778983" y="1290266"/>
            <a:chExt cx="3802201" cy="5126352"/>
          </a:xfrm>
        </p:grpSpPr>
        <p:pic>
          <p:nvPicPr>
            <p:cNvPr id="7" name="Picture 6">
              <a:extLst>
                <a:ext uri="{FF2B5EF4-FFF2-40B4-BE49-F238E27FC236}">
                  <a16:creationId xmlns:a16="http://schemas.microsoft.com/office/drawing/2014/main" id="{B1055D5C-3B96-61F2-EEDC-10BEDB0B13A4}"/>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rot="16200000">
              <a:off x="6143615" y="1925634"/>
              <a:ext cx="5072937" cy="3802201"/>
            </a:xfrm>
            <a:prstGeom prst="rect">
              <a:avLst/>
            </a:prstGeom>
            <a:ln>
              <a:solidFill>
                <a:sysClr val="windowText" lastClr="000000"/>
              </a:solidFill>
            </a:ln>
          </p:spPr>
        </p:pic>
        <p:sp>
          <p:nvSpPr>
            <p:cNvPr id="5" name="TextBox 4">
              <a:extLst>
                <a:ext uri="{FF2B5EF4-FFF2-40B4-BE49-F238E27FC236}">
                  <a16:creationId xmlns:a16="http://schemas.microsoft.com/office/drawing/2014/main" id="{5B6B64FD-B175-BAE0-AF6A-30160D406F42}"/>
                </a:ext>
              </a:extLst>
            </p:cNvPr>
            <p:cNvSpPr txBox="1"/>
            <p:nvPr/>
          </p:nvSpPr>
          <p:spPr>
            <a:xfrm>
              <a:off x="7952125" y="5893398"/>
              <a:ext cx="2174917" cy="523220"/>
            </a:xfrm>
            <a:prstGeom prst="rect">
              <a:avLst/>
            </a:prstGeom>
            <a:noFill/>
          </p:spPr>
          <p:txBody>
            <a:bodyPr wrap="square">
              <a:spAutoFit/>
            </a:bodyPr>
            <a:lstStyle/>
            <a:p>
              <a:pPr algn="ctr"/>
              <a:r>
                <a:rPr lang="en-US" sz="2800" b="1" dirty="0"/>
                <a:t>Aluminum</a:t>
              </a:r>
            </a:p>
          </p:txBody>
        </p:sp>
        <p:sp>
          <p:nvSpPr>
            <p:cNvPr id="8" name="TextBox 7">
              <a:extLst>
                <a:ext uri="{FF2B5EF4-FFF2-40B4-BE49-F238E27FC236}">
                  <a16:creationId xmlns:a16="http://schemas.microsoft.com/office/drawing/2014/main" id="{5FD55293-058C-06A7-F473-2071945F0290}"/>
                </a:ext>
              </a:extLst>
            </p:cNvPr>
            <p:cNvSpPr txBox="1"/>
            <p:nvPr/>
          </p:nvSpPr>
          <p:spPr>
            <a:xfrm>
              <a:off x="8224805" y="2379896"/>
              <a:ext cx="2174917" cy="954107"/>
            </a:xfrm>
            <a:prstGeom prst="rect">
              <a:avLst/>
            </a:prstGeom>
            <a:noFill/>
          </p:spPr>
          <p:txBody>
            <a:bodyPr wrap="square">
              <a:spAutoFit/>
            </a:bodyPr>
            <a:lstStyle/>
            <a:p>
              <a:pPr algn="ctr"/>
              <a:r>
                <a:rPr lang="en-US" sz="2800" b="1" dirty="0"/>
                <a:t>Nb</a:t>
              </a:r>
              <a:r>
                <a:rPr lang="en-US" sz="2800" b="1" baseline="-25000" dirty="0"/>
                <a:t>3</a:t>
              </a:r>
              <a:r>
                <a:rPr lang="en-US" sz="2800" b="1" dirty="0"/>
                <a:t>Sn Strand</a:t>
              </a:r>
            </a:p>
          </p:txBody>
        </p:sp>
        <p:sp>
          <p:nvSpPr>
            <p:cNvPr id="10" name="TextBox 9">
              <a:extLst>
                <a:ext uri="{FF2B5EF4-FFF2-40B4-BE49-F238E27FC236}">
                  <a16:creationId xmlns:a16="http://schemas.microsoft.com/office/drawing/2014/main" id="{8C08B05C-6741-4C1F-8369-FCA9940381FE}"/>
                </a:ext>
              </a:extLst>
            </p:cNvPr>
            <p:cNvSpPr txBox="1"/>
            <p:nvPr/>
          </p:nvSpPr>
          <p:spPr>
            <a:xfrm rot="2211261">
              <a:off x="8116741" y="4327567"/>
              <a:ext cx="2174917" cy="338554"/>
            </a:xfrm>
            <a:prstGeom prst="rect">
              <a:avLst/>
            </a:prstGeom>
            <a:noFill/>
          </p:spPr>
          <p:txBody>
            <a:bodyPr wrap="square">
              <a:spAutoFit/>
            </a:bodyPr>
            <a:lstStyle/>
            <a:p>
              <a:pPr algn="ctr"/>
              <a:r>
                <a:rPr lang="en-US" sz="1600" b="1" dirty="0">
                  <a:solidFill>
                    <a:schemeClr val="bg1"/>
                  </a:solidFill>
                </a:rPr>
                <a:t>Glass insulation</a:t>
              </a:r>
            </a:p>
          </p:txBody>
        </p:sp>
        <p:sp>
          <p:nvSpPr>
            <p:cNvPr id="11" name="TextBox 10">
              <a:extLst>
                <a:ext uri="{FF2B5EF4-FFF2-40B4-BE49-F238E27FC236}">
                  <a16:creationId xmlns:a16="http://schemas.microsoft.com/office/drawing/2014/main" id="{6D9AE7F0-90C0-EE16-1D74-592FC11F9C0E}"/>
                </a:ext>
              </a:extLst>
            </p:cNvPr>
            <p:cNvSpPr txBox="1"/>
            <p:nvPr/>
          </p:nvSpPr>
          <p:spPr>
            <a:xfrm>
              <a:off x="7107821" y="5181826"/>
              <a:ext cx="1527645" cy="523220"/>
            </a:xfrm>
            <a:prstGeom prst="rect">
              <a:avLst/>
            </a:prstGeom>
            <a:noFill/>
          </p:spPr>
          <p:txBody>
            <a:bodyPr wrap="square">
              <a:spAutoFit/>
            </a:bodyPr>
            <a:lstStyle/>
            <a:p>
              <a:pPr algn="ctr"/>
              <a:r>
                <a:rPr lang="en-US" sz="2800" b="1" dirty="0" err="1">
                  <a:solidFill>
                    <a:schemeClr val="bg1"/>
                  </a:solidFill>
                </a:rPr>
                <a:t>Stycast</a:t>
              </a:r>
              <a:endParaRPr lang="en-US" sz="2800" b="1" dirty="0">
                <a:solidFill>
                  <a:schemeClr val="bg1"/>
                </a:solidFill>
              </a:endParaRPr>
            </a:p>
          </p:txBody>
        </p:sp>
      </p:grpSp>
      <p:grpSp>
        <p:nvGrpSpPr>
          <p:cNvPr id="45" name="Group 44">
            <a:extLst>
              <a:ext uri="{FF2B5EF4-FFF2-40B4-BE49-F238E27FC236}">
                <a16:creationId xmlns:a16="http://schemas.microsoft.com/office/drawing/2014/main" id="{88E75E05-8E2B-01A8-46D0-3FEEB70C6DDE}"/>
              </a:ext>
            </a:extLst>
          </p:cNvPr>
          <p:cNvGrpSpPr>
            <a:grpSpLocks noChangeAspect="1"/>
          </p:cNvGrpSpPr>
          <p:nvPr/>
        </p:nvGrpSpPr>
        <p:grpSpPr>
          <a:xfrm>
            <a:off x="7637191" y="1069856"/>
            <a:ext cx="4439871" cy="5381941"/>
            <a:chOff x="7233454" y="2763323"/>
            <a:chExt cx="3207507" cy="3888090"/>
          </a:xfrm>
        </p:grpSpPr>
        <p:pic>
          <p:nvPicPr>
            <p:cNvPr id="46" name="Picture 45">
              <a:extLst>
                <a:ext uri="{FF2B5EF4-FFF2-40B4-BE49-F238E27FC236}">
                  <a16:creationId xmlns:a16="http://schemas.microsoft.com/office/drawing/2014/main" id="{640CFF5B-DC82-F813-D2D1-19725FD71B26}"/>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rot="16200000">
              <a:off x="7118633" y="3329084"/>
              <a:ext cx="3474352" cy="3170305"/>
            </a:xfrm>
            <a:prstGeom prst="rect">
              <a:avLst/>
            </a:prstGeom>
            <a:ln>
              <a:solidFill>
                <a:sysClr val="windowText" lastClr="000000"/>
              </a:solidFill>
            </a:ln>
          </p:spPr>
        </p:pic>
        <p:sp>
          <p:nvSpPr>
            <p:cNvPr id="47" name="TextBox 46">
              <a:extLst>
                <a:ext uri="{FF2B5EF4-FFF2-40B4-BE49-F238E27FC236}">
                  <a16:creationId xmlns:a16="http://schemas.microsoft.com/office/drawing/2014/main" id="{B21B1DD8-EEC1-F552-383A-E014097EA435}"/>
                </a:ext>
              </a:extLst>
            </p:cNvPr>
            <p:cNvSpPr txBox="1"/>
            <p:nvPr/>
          </p:nvSpPr>
          <p:spPr>
            <a:xfrm rot="16200000">
              <a:off x="6407605" y="4573810"/>
              <a:ext cx="2174917" cy="523220"/>
            </a:xfrm>
            <a:prstGeom prst="rect">
              <a:avLst/>
            </a:prstGeom>
            <a:noFill/>
          </p:spPr>
          <p:txBody>
            <a:bodyPr wrap="square">
              <a:spAutoFit/>
            </a:bodyPr>
            <a:lstStyle/>
            <a:p>
              <a:pPr algn="ctr"/>
              <a:r>
                <a:rPr lang="en-US" sz="2800" b="1" dirty="0"/>
                <a:t>Aluminum</a:t>
              </a:r>
            </a:p>
          </p:txBody>
        </p:sp>
        <p:sp>
          <p:nvSpPr>
            <p:cNvPr id="48" name="TextBox 47">
              <a:extLst>
                <a:ext uri="{FF2B5EF4-FFF2-40B4-BE49-F238E27FC236}">
                  <a16:creationId xmlns:a16="http://schemas.microsoft.com/office/drawing/2014/main" id="{2DDECEF5-CB94-E1C3-1ABE-4159AD1B7DAB}"/>
                </a:ext>
              </a:extLst>
            </p:cNvPr>
            <p:cNvSpPr txBox="1"/>
            <p:nvPr/>
          </p:nvSpPr>
          <p:spPr>
            <a:xfrm rot="16200000">
              <a:off x="9164685" y="3706255"/>
              <a:ext cx="2174917" cy="289053"/>
            </a:xfrm>
            <a:prstGeom prst="rect">
              <a:avLst/>
            </a:prstGeom>
            <a:noFill/>
          </p:spPr>
          <p:txBody>
            <a:bodyPr wrap="square">
              <a:spAutoFit/>
            </a:bodyPr>
            <a:lstStyle/>
            <a:p>
              <a:pPr algn="ctr"/>
              <a:r>
                <a:rPr lang="en-US" sz="2000" b="1" dirty="0"/>
                <a:t>Nb</a:t>
              </a:r>
              <a:r>
                <a:rPr lang="en-US" sz="2000" b="1" baseline="-25000" dirty="0"/>
                <a:t>3</a:t>
              </a:r>
              <a:r>
                <a:rPr lang="en-US" sz="2000" b="1" dirty="0"/>
                <a:t>Sn Strand</a:t>
              </a:r>
            </a:p>
          </p:txBody>
        </p:sp>
        <p:sp>
          <p:nvSpPr>
            <p:cNvPr id="49" name="TextBox 48">
              <a:extLst>
                <a:ext uri="{FF2B5EF4-FFF2-40B4-BE49-F238E27FC236}">
                  <a16:creationId xmlns:a16="http://schemas.microsoft.com/office/drawing/2014/main" id="{720C7899-9B34-749A-F49D-CB6772030D5A}"/>
                </a:ext>
              </a:extLst>
            </p:cNvPr>
            <p:cNvSpPr txBox="1"/>
            <p:nvPr/>
          </p:nvSpPr>
          <p:spPr>
            <a:xfrm rot="16200000">
              <a:off x="8445141" y="4177714"/>
              <a:ext cx="2174918" cy="338554"/>
            </a:xfrm>
            <a:prstGeom prst="rect">
              <a:avLst/>
            </a:prstGeom>
            <a:noFill/>
          </p:spPr>
          <p:txBody>
            <a:bodyPr wrap="square">
              <a:spAutoFit/>
            </a:bodyPr>
            <a:lstStyle/>
            <a:p>
              <a:pPr algn="ctr"/>
              <a:r>
                <a:rPr lang="en-US" sz="1600" b="1" dirty="0">
                  <a:solidFill>
                    <a:schemeClr val="bg1"/>
                  </a:solidFill>
                </a:rPr>
                <a:t>Glass insulation</a:t>
              </a:r>
            </a:p>
          </p:txBody>
        </p:sp>
        <p:sp>
          <p:nvSpPr>
            <p:cNvPr id="50" name="TextBox 49">
              <a:extLst>
                <a:ext uri="{FF2B5EF4-FFF2-40B4-BE49-F238E27FC236}">
                  <a16:creationId xmlns:a16="http://schemas.microsoft.com/office/drawing/2014/main" id="{40E4165A-1495-8F86-BAA7-2FDDAFC1CEC5}"/>
                </a:ext>
              </a:extLst>
            </p:cNvPr>
            <p:cNvSpPr txBox="1"/>
            <p:nvPr/>
          </p:nvSpPr>
          <p:spPr>
            <a:xfrm>
              <a:off x="8222718" y="5998690"/>
              <a:ext cx="1527645" cy="523220"/>
            </a:xfrm>
            <a:prstGeom prst="rect">
              <a:avLst/>
            </a:prstGeom>
            <a:noFill/>
          </p:spPr>
          <p:txBody>
            <a:bodyPr wrap="square">
              <a:spAutoFit/>
            </a:bodyPr>
            <a:lstStyle/>
            <a:p>
              <a:pPr algn="ctr"/>
              <a:r>
                <a:rPr lang="en-US" sz="2800" b="1" dirty="0" err="1">
                  <a:solidFill>
                    <a:schemeClr val="bg1"/>
                  </a:solidFill>
                </a:rPr>
                <a:t>Stycast</a:t>
              </a:r>
              <a:endParaRPr lang="en-US" sz="2800" b="1" dirty="0">
                <a:solidFill>
                  <a:schemeClr val="bg1"/>
                </a:solidFill>
              </a:endParaRPr>
            </a:p>
          </p:txBody>
        </p:sp>
      </p:grpSp>
      <p:sp>
        <p:nvSpPr>
          <p:cNvPr id="53" name="Rectangle 52">
            <a:extLst>
              <a:ext uri="{FF2B5EF4-FFF2-40B4-BE49-F238E27FC236}">
                <a16:creationId xmlns:a16="http://schemas.microsoft.com/office/drawing/2014/main" id="{F96F9C5F-828B-CCFA-9BDE-A60F8AEA1A93}"/>
              </a:ext>
            </a:extLst>
          </p:cNvPr>
          <p:cNvSpPr/>
          <p:nvPr/>
        </p:nvSpPr>
        <p:spPr>
          <a:xfrm>
            <a:off x="3824986" y="3344179"/>
            <a:ext cx="1588260" cy="1423084"/>
          </a:xfrm>
          <a:prstGeom prst="rect">
            <a:avLst/>
          </a:prstGeom>
          <a:noFill/>
          <a:ln>
            <a:solidFill>
              <a:srgbClr val="FF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4" name="Straight Arrow Connector 53">
            <a:extLst>
              <a:ext uri="{FF2B5EF4-FFF2-40B4-BE49-F238E27FC236}">
                <a16:creationId xmlns:a16="http://schemas.microsoft.com/office/drawing/2014/main" id="{43418D0B-CB82-BC2F-EED5-47CABBC23A92}"/>
              </a:ext>
            </a:extLst>
          </p:cNvPr>
          <p:cNvCxnSpPr>
            <a:cxnSpLocks/>
          </p:cNvCxnSpPr>
          <p:nvPr/>
        </p:nvCxnSpPr>
        <p:spPr>
          <a:xfrm flipH="1">
            <a:off x="3824986" y="1633835"/>
            <a:ext cx="3863701" cy="1710345"/>
          </a:xfrm>
          <a:prstGeom prst="straightConnector1">
            <a:avLst/>
          </a:prstGeom>
          <a:noFill/>
          <a:ln w="9525" cap="flat" cmpd="sng" algn="ctr">
            <a:solidFill>
              <a:srgbClr val="FF00FF"/>
            </a:solidFill>
            <a:prstDash val="solid"/>
            <a:tailEnd type="none" w="lg" len="lg"/>
          </a:ln>
          <a:effectLst/>
        </p:spPr>
      </p:cxnSp>
      <p:cxnSp>
        <p:nvCxnSpPr>
          <p:cNvPr id="57" name="Straight Arrow Connector 56">
            <a:extLst>
              <a:ext uri="{FF2B5EF4-FFF2-40B4-BE49-F238E27FC236}">
                <a16:creationId xmlns:a16="http://schemas.microsoft.com/office/drawing/2014/main" id="{DC0E9938-0853-0FC2-52DE-449F9C1F6656}"/>
              </a:ext>
            </a:extLst>
          </p:cNvPr>
          <p:cNvCxnSpPr>
            <a:cxnSpLocks/>
          </p:cNvCxnSpPr>
          <p:nvPr/>
        </p:nvCxnSpPr>
        <p:spPr>
          <a:xfrm flipH="1" flipV="1">
            <a:off x="3855552" y="4767263"/>
            <a:ext cx="3833135" cy="1684534"/>
          </a:xfrm>
          <a:prstGeom prst="straightConnector1">
            <a:avLst/>
          </a:prstGeom>
          <a:noFill/>
          <a:ln w="9525" cap="flat" cmpd="sng" algn="ctr">
            <a:solidFill>
              <a:srgbClr val="FF00FF"/>
            </a:solidFill>
            <a:prstDash val="solid"/>
            <a:tailEnd type="none" w="lg" len="lg"/>
          </a:ln>
          <a:effectLst/>
        </p:spPr>
      </p:cxnSp>
    </p:spTree>
    <p:extLst>
      <p:ext uri="{BB962C8B-B14F-4D97-AF65-F5344CB8AC3E}">
        <p14:creationId xmlns:p14="http://schemas.microsoft.com/office/powerpoint/2010/main" val="27052835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E5FB8561-D5AD-AA6D-090C-CC68E799D72D}"/>
              </a:ext>
            </a:extLst>
          </p:cNvPr>
          <p:cNvGrpSpPr/>
          <p:nvPr/>
        </p:nvGrpSpPr>
        <p:grpSpPr>
          <a:xfrm>
            <a:off x="21280" y="1533836"/>
            <a:ext cx="4188888" cy="4882782"/>
            <a:chOff x="8224304" y="1300861"/>
            <a:chExt cx="4188888" cy="4882782"/>
          </a:xfrm>
        </p:grpSpPr>
        <p:pic>
          <p:nvPicPr>
            <p:cNvPr id="17" name="Picture 16">
              <a:extLst>
                <a:ext uri="{FF2B5EF4-FFF2-40B4-BE49-F238E27FC236}">
                  <a16:creationId xmlns:a16="http://schemas.microsoft.com/office/drawing/2014/main" id="{41D1C1E3-B11B-5A1D-F458-54EFB3801777}"/>
                </a:ext>
              </a:extLst>
            </p:cNvPr>
            <p:cNvPicPr>
              <a:picLocks noChangeAspect="1"/>
            </p:cNvPicPr>
            <p:nvPr/>
          </p:nvPicPr>
          <p:blipFill rotWithShape="1">
            <a:blip r:embed="rId2" cstate="hqprint">
              <a:grayscl/>
              <a:extLst>
                <a:ext uri="{28A0092B-C50C-407E-A947-70E740481C1C}">
                  <a14:useLocalDpi xmlns:a14="http://schemas.microsoft.com/office/drawing/2010/main"/>
                </a:ext>
              </a:extLst>
            </a:blip>
            <a:srcRect/>
            <a:stretch/>
          </p:blipFill>
          <p:spPr>
            <a:xfrm rot="16200000">
              <a:off x="9181593" y="1965102"/>
              <a:ext cx="2830513" cy="2923452"/>
            </a:xfrm>
            <a:prstGeom prst="rect">
              <a:avLst/>
            </a:prstGeom>
          </p:spPr>
        </p:pic>
        <p:sp>
          <p:nvSpPr>
            <p:cNvPr id="18" name="TextBox 17">
              <a:extLst>
                <a:ext uri="{FF2B5EF4-FFF2-40B4-BE49-F238E27FC236}">
                  <a16:creationId xmlns:a16="http://schemas.microsoft.com/office/drawing/2014/main" id="{41F19E24-3808-2CE4-0003-D227BD50FB8A}"/>
                </a:ext>
              </a:extLst>
            </p:cNvPr>
            <p:cNvSpPr txBox="1"/>
            <p:nvPr/>
          </p:nvSpPr>
          <p:spPr>
            <a:xfrm>
              <a:off x="8224304" y="1300861"/>
              <a:ext cx="4188888" cy="646331"/>
            </a:xfrm>
            <a:prstGeom prst="rect">
              <a:avLst/>
            </a:prstGeom>
            <a:noFill/>
          </p:spPr>
          <p:txBody>
            <a:bodyPr wrap="square">
              <a:spAutoFit/>
            </a:bodyPr>
            <a:lstStyle/>
            <a:p>
              <a:pPr algn="ctr"/>
              <a:r>
                <a:rPr lang="en-US" dirty="0"/>
                <a:t>Diagram of the impregnation </a:t>
              </a:r>
              <a:br>
                <a:rPr lang="en-US" dirty="0"/>
              </a:br>
              <a:r>
                <a:rPr lang="en-US" dirty="0"/>
                <a:t>bag system for </a:t>
              </a:r>
              <a:r>
                <a:rPr lang="en-US" dirty="0" err="1"/>
                <a:t>Stycast</a:t>
              </a:r>
              <a:endParaRPr lang="en-US" dirty="0"/>
            </a:p>
          </p:txBody>
        </p:sp>
        <p:sp>
          <p:nvSpPr>
            <p:cNvPr id="19" name="TextBox 18">
              <a:extLst>
                <a:ext uri="{FF2B5EF4-FFF2-40B4-BE49-F238E27FC236}">
                  <a16:creationId xmlns:a16="http://schemas.microsoft.com/office/drawing/2014/main" id="{0E12D315-B0DC-2311-20A4-58274F229B97}"/>
                </a:ext>
              </a:extLst>
            </p:cNvPr>
            <p:cNvSpPr txBox="1"/>
            <p:nvPr/>
          </p:nvSpPr>
          <p:spPr>
            <a:xfrm>
              <a:off x="9517722" y="2269879"/>
              <a:ext cx="937963" cy="430887"/>
            </a:xfrm>
            <a:prstGeom prst="rect">
              <a:avLst/>
            </a:prstGeom>
            <a:ln>
              <a:noFill/>
            </a:ln>
          </p:spPr>
          <p:txBody>
            <a:bodyPr wrap="square" lIns="0" tIns="0" rIns="0" bIns="0" rtlCol="0" anchor="ctr" anchorCtr="0">
              <a:spAutoFit/>
            </a:bodyPr>
            <a:lstStyle/>
            <a:p>
              <a:pPr marR="0" algn="ctr" defTabSz="4388900" rtl="0" eaLnBrk="1" fontAlgn="auto" latinLnBrk="0" hangingPunct="1">
                <a:lnSpc>
                  <a:spcPct val="100000"/>
                </a:lnSpc>
                <a:spcBef>
                  <a:spcPts val="0"/>
                </a:spcBef>
                <a:spcAft>
                  <a:spcPts val="0"/>
                </a:spcAft>
                <a:buClrTx/>
                <a:buSzTx/>
                <a:buFont typeface="Arial" pitchFamily="34" charset="0"/>
                <a:buNone/>
                <a:tabLst/>
              </a:pPr>
              <a:r>
                <a:rPr kumimoji="0" lang="en-US" sz="1400" i="1" u="none" strike="noStrike" kern="1200" cap="none" spc="0" normalizeH="0" baseline="0" noProof="0" dirty="0">
                  <a:ln>
                    <a:noFill/>
                  </a:ln>
                  <a:effectLst/>
                  <a:uLnTx/>
                  <a:uFillTx/>
                  <a:latin typeface="Arial" panose="020B0604020202020204" pitchFamily="34" charset="0"/>
                  <a:cs typeface="Arial" panose="020B0604020202020204" pitchFamily="34" charset="0"/>
                </a:rPr>
                <a:t>Aluminum plate</a:t>
              </a:r>
            </a:p>
          </p:txBody>
        </p:sp>
        <p:sp>
          <p:nvSpPr>
            <p:cNvPr id="20" name="Rectangle 19">
              <a:extLst>
                <a:ext uri="{FF2B5EF4-FFF2-40B4-BE49-F238E27FC236}">
                  <a16:creationId xmlns:a16="http://schemas.microsoft.com/office/drawing/2014/main" id="{71F90C41-D83B-F83E-BF77-EBD579BDD3C5}"/>
                </a:ext>
              </a:extLst>
            </p:cNvPr>
            <p:cNvSpPr/>
            <p:nvPr/>
          </p:nvSpPr>
          <p:spPr>
            <a:xfrm>
              <a:off x="11189597" y="2011572"/>
              <a:ext cx="71603" cy="2830514"/>
            </a:xfrm>
            <a:prstGeom prst="rect">
              <a:avLst/>
            </a:prstGeom>
            <a:solidFill>
              <a:srgbClr val="00B0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1" name="Straight Arrow Connector 20">
              <a:extLst>
                <a:ext uri="{FF2B5EF4-FFF2-40B4-BE49-F238E27FC236}">
                  <a16:creationId xmlns:a16="http://schemas.microsoft.com/office/drawing/2014/main" id="{6F9D20D2-5529-30D1-1889-5E77D4A4E0CC}"/>
                </a:ext>
              </a:extLst>
            </p:cNvPr>
            <p:cNvCxnSpPr>
              <a:cxnSpLocks/>
            </p:cNvCxnSpPr>
            <p:nvPr/>
          </p:nvCxnSpPr>
          <p:spPr>
            <a:xfrm flipV="1">
              <a:off x="11217778" y="4869017"/>
              <a:ext cx="0" cy="370640"/>
            </a:xfrm>
            <a:prstGeom prst="straightConnector1">
              <a:avLst/>
            </a:prstGeom>
            <a:ln w="952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AD49D1D9-7E31-774A-E61E-CA5EA190BCE9}"/>
                </a:ext>
              </a:extLst>
            </p:cNvPr>
            <p:cNvSpPr txBox="1"/>
            <p:nvPr/>
          </p:nvSpPr>
          <p:spPr>
            <a:xfrm>
              <a:off x="9735992" y="5051557"/>
              <a:ext cx="1887769" cy="303668"/>
            </a:xfrm>
            <a:prstGeom prst="rect">
              <a:avLst/>
            </a:prstGeom>
            <a:ln>
              <a:noFill/>
            </a:ln>
          </p:spPr>
          <p:txBody>
            <a:bodyPr wrap="square" lIns="0" tIns="0" rIns="0" bIns="0" rtlCol="0" anchor="ctr" anchorCtr="0">
              <a:spAutoFit/>
            </a:bodyPr>
            <a:lstStyle/>
            <a:p>
              <a:pPr marR="0" algn="ctr" defTabSz="4388900" rtl="0" eaLnBrk="1" fontAlgn="auto" latinLnBrk="0" hangingPunct="1">
                <a:lnSpc>
                  <a:spcPct val="100000"/>
                </a:lnSpc>
                <a:spcBef>
                  <a:spcPts val="0"/>
                </a:spcBef>
                <a:spcAft>
                  <a:spcPts val="0"/>
                </a:spcAft>
                <a:buClrTx/>
                <a:buSzTx/>
                <a:buFont typeface="Arial" pitchFamily="34" charset="0"/>
                <a:buNone/>
                <a:tabLst/>
              </a:pPr>
              <a:r>
                <a:rPr lang="en-US" sz="1400" i="1" dirty="0">
                  <a:solidFill>
                    <a:srgbClr val="00B050"/>
                  </a:solidFill>
                  <a:latin typeface="Arial" panose="020B0604020202020204" pitchFamily="34" charset="0"/>
                  <a:cs typeface="Arial" panose="020B0604020202020204" pitchFamily="34" charset="0"/>
                </a:rPr>
                <a:t>Peel ply</a:t>
              </a:r>
              <a:endParaRPr kumimoji="0" lang="en-US" sz="1400" i="1" u="none" strike="noStrike" kern="1200" cap="none" spc="0" normalizeH="0" baseline="0" noProof="0" dirty="0">
                <a:ln>
                  <a:noFill/>
                </a:ln>
                <a:solidFill>
                  <a:srgbClr val="00B050"/>
                </a:solidFill>
                <a:effectLst/>
                <a:uLnTx/>
                <a:uFillTx/>
                <a:latin typeface="Arial" panose="020B0604020202020204" pitchFamily="34" charset="0"/>
                <a:cs typeface="Arial" panose="020B0604020202020204" pitchFamily="34" charset="0"/>
              </a:endParaRPr>
            </a:p>
          </p:txBody>
        </p:sp>
        <p:sp>
          <p:nvSpPr>
            <p:cNvPr id="24" name="Rectangle 23">
              <a:extLst>
                <a:ext uri="{FF2B5EF4-FFF2-40B4-BE49-F238E27FC236}">
                  <a16:creationId xmlns:a16="http://schemas.microsoft.com/office/drawing/2014/main" id="{CD38973B-95D9-A0E8-510B-644B6FBABFD3}"/>
                </a:ext>
              </a:extLst>
            </p:cNvPr>
            <p:cNvSpPr/>
            <p:nvPr/>
          </p:nvSpPr>
          <p:spPr>
            <a:xfrm>
              <a:off x="11261199" y="2011572"/>
              <a:ext cx="253307" cy="2830514"/>
            </a:xfrm>
            <a:prstGeom prst="rect">
              <a:avLst/>
            </a:prstGeom>
            <a:solidFill>
              <a:srgbClr val="FFC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5" name="Straight Arrow Connector 24">
              <a:extLst>
                <a:ext uri="{FF2B5EF4-FFF2-40B4-BE49-F238E27FC236}">
                  <a16:creationId xmlns:a16="http://schemas.microsoft.com/office/drawing/2014/main" id="{DF83054F-F90D-E425-CFB2-54F25AA49CCE}"/>
                </a:ext>
              </a:extLst>
            </p:cNvPr>
            <p:cNvCxnSpPr>
              <a:cxnSpLocks/>
            </p:cNvCxnSpPr>
            <p:nvPr/>
          </p:nvCxnSpPr>
          <p:spPr>
            <a:xfrm flipV="1">
              <a:off x="11378884" y="4869017"/>
              <a:ext cx="0" cy="604989"/>
            </a:xfrm>
            <a:prstGeom prst="straightConnector1">
              <a:avLst/>
            </a:prstGeom>
            <a:ln w="952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6095AE64-1D66-CD1E-57ED-4A58BDF97374}"/>
                </a:ext>
              </a:extLst>
            </p:cNvPr>
            <p:cNvSpPr txBox="1"/>
            <p:nvPr/>
          </p:nvSpPr>
          <p:spPr>
            <a:xfrm>
              <a:off x="8987667" y="5366284"/>
              <a:ext cx="2662162" cy="215444"/>
            </a:xfrm>
            <a:prstGeom prst="rect">
              <a:avLst/>
            </a:prstGeom>
            <a:ln>
              <a:noFill/>
            </a:ln>
          </p:spPr>
          <p:txBody>
            <a:bodyPr wrap="square" lIns="0" tIns="0" rIns="0" bIns="0" rtlCol="0" anchor="ctr" anchorCtr="0">
              <a:spAutoFit/>
            </a:bodyPr>
            <a:lstStyle/>
            <a:p>
              <a:pPr marR="0" algn="ctr" defTabSz="4388900" rtl="0" eaLnBrk="1" fontAlgn="auto" latinLnBrk="0" hangingPunct="1">
                <a:lnSpc>
                  <a:spcPct val="100000"/>
                </a:lnSpc>
                <a:spcBef>
                  <a:spcPts val="0"/>
                </a:spcBef>
                <a:spcAft>
                  <a:spcPts val="0"/>
                </a:spcAft>
                <a:buClrTx/>
                <a:buSzTx/>
                <a:buFont typeface="Arial" pitchFamily="34" charset="0"/>
                <a:buNone/>
                <a:tabLst/>
              </a:pPr>
              <a:r>
                <a:rPr lang="en-US" sz="1400" i="1" dirty="0">
                  <a:solidFill>
                    <a:srgbClr val="FFC000"/>
                  </a:solidFill>
                  <a:latin typeface="Arial" panose="020B0604020202020204" pitchFamily="34" charset="0"/>
                  <a:cs typeface="Arial" panose="020B0604020202020204" pitchFamily="34" charset="0"/>
                </a:rPr>
                <a:t>New expanded Flow media</a:t>
              </a:r>
              <a:endParaRPr kumimoji="0" lang="en-US" sz="1400" i="1" u="none" strike="noStrike" kern="1200" cap="none" spc="0" normalizeH="0" baseline="0" noProof="0" dirty="0">
                <a:ln>
                  <a:noFill/>
                </a:ln>
                <a:solidFill>
                  <a:srgbClr val="FFC000"/>
                </a:solidFill>
                <a:effectLst/>
                <a:uLnTx/>
                <a:uFillTx/>
                <a:latin typeface="Arial" panose="020B0604020202020204" pitchFamily="34" charset="0"/>
                <a:cs typeface="Arial" panose="020B0604020202020204" pitchFamily="34" charset="0"/>
              </a:endParaRPr>
            </a:p>
          </p:txBody>
        </p:sp>
        <p:sp>
          <p:nvSpPr>
            <p:cNvPr id="27" name="Rectangle 26">
              <a:extLst>
                <a:ext uri="{FF2B5EF4-FFF2-40B4-BE49-F238E27FC236}">
                  <a16:creationId xmlns:a16="http://schemas.microsoft.com/office/drawing/2014/main" id="{5FF8D0BD-939E-478C-3F42-6CB9927BC99F}"/>
                </a:ext>
              </a:extLst>
            </p:cNvPr>
            <p:cNvSpPr/>
            <p:nvPr/>
          </p:nvSpPr>
          <p:spPr>
            <a:xfrm>
              <a:off x="11514506" y="2012943"/>
              <a:ext cx="64441" cy="2830514"/>
            </a:xfrm>
            <a:prstGeom prst="rect">
              <a:avLst/>
            </a:prstGeom>
            <a:solidFill>
              <a:srgbClr val="92D0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FE8071D2-1017-3980-5667-FE273EABEB3A}"/>
                </a:ext>
              </a:extLst>
            </p:cNvPr>
            <p:cNvSpPr/>
            <p:nvPr/>
          </p:nvSpPr>
          <p:spPr>
            <a:xfrm>
              <a:off x="8948267" y="2007168"/>
              <a:ext cx="192778" cy="2830514"/>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9" name="Straight Arrow Connector 28">
              <a:extLst>
                <a:ext uri="{FF2B5EF4-FFF2-40B4-BE49-F238E27FC236}">
                  <a16:creationId xmlns:a16="http://schemas.microsoft.com/office/drawing/2014/main" id="{D475D0C0-2380-471B-4C9C-920FD3B93D42}"/>
                </a:ext>
              </a:extLst>
            </p:cNvPr>
            <p:cNvCxnSpPr>
              <a:cxnSpLocks/>
            </p:cNvCxnSpPr>
            <p:nvPr/>
          </p:nvCxnSpPr>
          <p:spPr>
            <a:xfrm flipV="1">
              <a:off x="11540898" y="4869017"/>
              <a:ext cx="0" cy="880808"/>
            </a:xfrm>
            <a:prstGeom prst="straightConnector1">
              <a:avLst/>
            </a:prstGeom>
            <a:ln w="952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480BB537-30A8-50A5-21A3-D697017FC565}"/>
                </a:ext>
              </a:extLst>
            </p:cNvPr>
            <p:cNvSpPr txBox="1"/>
            <p:nvPr/>
          </p:nvSpPr>
          <p:spPr>
            <a:xfrm>
              <a:off x="9855494" y="5572158"/>
              <a:ext cx="1887769" cy="303668"/>
            </a:xfrm>
            <a:prstGeom prst="rect">
              <a:avLst/>
            </a:prstGeom>
            <a:ln>
              <a:noFill/>
            </a:ln>
          </p:spPr>
          <p:txBody>
            <a:bodyPr wrap="square" lIns="0" tIns="0" rIns="0" bIns="0" rtlCol="0" anchor="ctr" anchorCtr="0">
              <a:spAutoFit/>
            </a:bodyPr>
            <a:lstStyle/>
            <a:p>
              <a:pPr marR="0" algn="ctr" defTabSz="4388900" rtl="0" eaLnBrk="1" fontAlgn="auto" latinLnBrk="0" hangingPunct="1">
                <a:lnSpc>
                  <a:spcPct val="100000"/>
                </a:lnSpc>
                <a:spcBef>
                  <a:spcPts val="0"/>
                </a:spcBef>
                <a:spcAft>
                  <a:spcPts val="0"/>
                </a:spcAft>
                <a:buClrTx/>
                <a:buSzTx/>
                <a:buFont typeface="Arial" pitchFamily="34" charset="0"/>
                <a:buNone/>
                <a:tabLst/>
              </a:pPr>
              <a:r>
                <a:rPr kumimoji="0" lang="en-US" sz="1400" i="1" u="none" strike="noStrike" kern="1200" cap="none" spc="0" normalizeH="0" baseline="0" noProof="0" dirty="0">
                  <a:ln>
                    <a:noFill/>
                  </a:ln>
                  <a:solidFill>
                    <a:srgbClr val="92D050"/>
                  </a:solidFill>
                  <a:effectLst/>
                  <a:uLnTx/>
                  <a:uFillTx/>
                  <a:latin typeface="Arial" panose="020B0604020202020204" pitchFamily="34" charset="0"/>
                  <a:cs typeface="Arial" panose="020B0604020202020204" pitchFamily="34" charset="0"/>
                </a:rPr>
                <a:t>Vacuum bag</a:t>
              </a:r>
            </a:p>
          </p:txBody>
        </p:sp>
        <p:cxnSp>
          <p:nvCxnSpPr>
            <p:cNvPr id="31" name="Straight Arrow Connector 30">
              <a:extLst>
                <a:ext uri="{FF2B5EF4-FFF2-40B4-BE49-F238E27FC236}">
                  <a16:creationId xmlns:a16="http://schemas.microsoft.com/office/drawing/2014/main" id="{4EF84440-3D00-8E6E-7193-A77973559003}"/>
                </a:ext>
              </a:extLst>
            </p:cNvPr>
            <p:cNvCxnSpPr>
              <a:cxnSpLocks/>
            </p:cNvCxnSpPr>
            <p:nvPr/>
          </p:nvCxnSpPr>
          <p:spPr>
            <a:xfrm flipV="1">
              <a:off x="9003176" y="4856209"/>
              <a:ext cx="0" cy="1175600"/>
            </a:xfrm>
            <a:prstGeom prst="straightConnector1">
              <a:avLst/>
            </a:prstGeom>
            <a:ln w="952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0D4EE3CB-3692-365A-462E-9AD9E89EAD09}"/>
                </a:ext>
              </a:extLst>
            </p:cNvPr>
            <p:cNvSpPr txBox="1"/>
            <p:nvPr/>
          </p:nvSpPr>
          <p:spPr>
            <a:xfrm>
              <a:off x="8360068" y="5879975"/>
              <a:ext cx="3535897" cy="303668"/>
            </a:xfrm>
            <a:prstGeom prst="rect">
              <a:avLst/>
            </a:prstGeom>
            <a:ln>
              <a:noFill/>
            </a:ln>
          </p:spPr>
          <p:txBody>
            <a:bodyPr wrap="square" lIns="0" tIns="0" rIns="0" bIns="0" rtlCol="0" anchor="ctr" anchorCtr="0">
              <a:spAutoFit/>
            </a:bodyPr>
            <a:lstStyle/>
            <a:p>
              <a:pPr marR="0" algn="ctr" defTabSz="4388900" rtl="0" eaLnBrk="1" fontAlgn="auto" latinLnBrk="0" hangingPunct="1">
                <a:lnSpc>
                  <a:spcPct val="100000"/>
                </a:lnSpc>
                <a:spcBef>
                  <a:spcPts val="0"/>
                </a:spcBef>
                <a:spcAft>
                  <a:spcPts val="0"/>
                </a:spcAft>
                <a:buClrTx/>
                <a:buSzTx/>
                <a:buFont typeface="Arial" pitchFamily="34" charset="0"/>
                <a:buNone/>
                <a:tabLst/>
              </a:pPr>
              <a:r>
                <a:rPr kumimoji="0" lang="en-US" sz="1400" i="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External heating elements</a:t>
              </a:r>
            </a:p>
          </p:txBody>
        </p:sp>
        <p:sp>
          <p:nvSpPr>
            <p:cNvPr id="33" name="Rectangle 32">
              <a:extLst>
                <a:ext uri="{FF2B5EF4-FFF2-40B4-BE49-F238E27FC236}">
                  <a16:creationId xmlns:a16="http://schemas.microsoft.com/office/drawing/2014/main" id="{CA379447-2F4E-84CB-5DD5-CD17C3C23892}"/>
                </a:ext>
              </a:extLst>
            </p:cNvPr>
            <p:cNvSpPr/>
            <p:nvPr/>
          </p:nvSpPr>
          <p:spPr>
            <a:xfrm>
              <a:off x="9809642" y="3111205"/>
              <a:ext cx="1350156" cy="737626"/>
            </a:xfrm>
            <a:prstGeom prst="rect">
              <a:avLst/>
            </a:prstGeom>
            <a:pattFill prst="ltDnDiag">
              <a:fgClr>
                <a:schemeClr val="accent1"/>
              </a:fgClr>
              <a:bgClr>
                <a:schemeClr val="bg1"/>
              </a:bgClr>
            </a:patt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B62E576F-33E5-9052-EAF2-5C65651B6A7F}"/>
                </a:ext>
              </a:extLst>
            </p:cNvPr>
            <p:cNvSpPr/>
            <p:nvPr/>
          </p:nvSpPr>
          <p:spPr>
            <a:xfrm>
              <a:off x="9877459" y="3169102"/>
              <a:ext cx="1224073" cy="610170"/>
            </a:xfrm>
            <a:prstGeom prst="rect">
              <a:avLst/>
            </a:prstGeom>
            <a:solidFill>
              <a:schemeClr val="accent6">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CD6ED9A4-7864-44B6-3C95-C81C8E1ACEE2}"/>
                </a:ext>
              </a:extLst>
            </p:cNvPr>
            <p:cNvSpPr txBox="1"/>
            <p:nvPr/>
          </p:nvSpPr>
          <p:spPr>
            <a:xfrm>
              <a:off x="9978552" y="3336787"/>
              <a:ext cx="1011632" cy="303668"/>
            </a:xfrm>
            <a:prstGeom prst="rect">
              <a:avLst/>
            </a:prstGeom>
            <a:ln>
              <a:noFill/>
            </a:ln>
          </p:spPr>
          <p:txBody>
            <a:bodyPr wrap="square" lIns="0" tIns="0" rIns="0" bIns="0" rtlCol="0" anchor="ctr" anchorCtr="0">
              <a:spAutoFit/>
            </a:bodyPr>
            <a:lstStyle/>
            <a:p>
              <a:pPr marR="0" algn="ctr" defTabSz="4388900" rtl="0" eaLnBrk="1" fontAlgn="auto" latinLnBrk="0" hangingPunct="1">
                <a:lnSpc>
                  <a:spcPct val="100000"/>
                </a:lnSpc>
                <a:spcBef>
                  <a:spcPts val="0"/>
                </a:spcBef>
                <a:spcAft>
                  <a:spcPts val="0"/>
                </a:spcAft>
                <a:buClrTx/>
                <a:buSzTx/>
                <a:buFont typeface="Arial" pitchFamily="34" charset="0"/>
                <a:buNone/>
                <a:tabLst/>
              </a:pPr>
              <a:r>
                <a:rPr kumimoji="0" lang="en-US" sz="1400" i="1" u="none" strike="noStrike" kern="1200" cap="none" spc="0" normalizeH="0" baseline="0" noProof="0" dirty="0">
                  <a:ln>
                    <a:noFill/>
                  </a:ln>
                  <a:effectLst/>
                  <a:uLnTx/>
                  <a:uFillTx/>
                  <a:latin typeface="Arial" panose="020B0604020202020204" pitchFamily="34" charset="0"/>
                  <a:cs typeface="Arial" panose="020B0604020202020204" pitchFamily="34" charset="0"/>
                </a:rPr>
                <a:t>Cable</a:t>
              </a:r>
            </a:p>
          </p:txBody>
        </p:sp>
        <p:cxnSp>
          <p:nvCxnSpPr>
            <p:cNvPr id="36" name="Straight Arrow Connector 35">
              <a:extLst>
                <a:ext uri="{FF2B5EF4-FFF2-40B4-BE49-F238E27FC236}">
                  <a16:creationId xmlns:a16="http://schemas.microsoft.com/office/drawing/2014/main" id="{6488F657-326A-2A35-1CA7-1378C4A9E78A}"/>
                </a:ext>
              </a:extLst>
            </p:cNvPr>
            <p:cNvCxnSpPr>
              <a:cxnSpLocks/>
            </p:cNvCxnSpPr>
            <p:nvPr/>
          </p:nvCxnSpPr>
          <p:spPr>
            <a:xfrm flipV="1">
              <a:off x="9146584" y="2014788"/>
              <a:ext cx="0" cy="2827299"/>
            </a:xfrm>
            <a:prstGeom prst="straightConnector1">
              <a:avLst/>
            </a:prstGeom>
            <a:ln w="25400">
              <a:solidFill>
                <a:srgbClr val="00A0FF"/>
              </a:solidFill>
              <a:prstDash val="sysDot"/>
              <a:tailEnd type="none"/>
            </a:ln>
            <a:effectLst/>
          </p:spPr>
          <p:style>
            <a:lnRef idx="1">
              <a:schemeClr val="accent1"/>
            </a:lnRef>
            <a:fillRef idx="0">
              <a:schemeClr val="accent1"/>
            </a:fillRef>
            <a:effectRef idx="0">
              <a:schemeClr val="accent1"/>
            </a:effectRef>
            <a:fontRef idx="minor">
              <a:schemeClr val="tx1"/>
            </a:fontRef>
          </p:style>
        </p:cxnSp>
      </p:grpSp>
      <p:pic>
        <p:nvPicPr>
          <p:cNvPr id="4" name="Picture 3" descr="A picture containing text&#10;&#10;Description automatically generated">
            <a:extLst>
              <a:ext uri="{FF2B5EF4-FFF2-40B4-BE49-F238E27FC236}">
                <a16:creationId xmlns:a16="http://schemas.microsoft.com/office/drawing/2014/main" id="{5AE0FDDF-8E4B-DA3A-DD81-F7B63B551CFF}"/>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rot="16200000">
            <a:off x="3131432" y="2273185"/>
            <a:ext cx="4998949" cy="3746747"/>
          </a:xfrm>
          <a:prstGeom prst="rect">
            <a:avLst/>
          </a:prstGeom>
          <a:ln>
            <a:solidFill>
              <a:sysClr val="windowText" lastClr="000000"/>
            </a:solidFill>
          </a:ln>
        </p:spPr>
      </p:pic>
      <p:sp>
        <p:nvSpPr>
          <p:cNvPr id="2" name="Title 1">
            <a:extLst>
              <a:ext uri="{FF2B5EF4-FFF2-40B4-BE49-F238E27FC236}">
                <a16:creationId xmlns:a16="http://schemas.microsoft.com/office/drawing/2014/main" id="{F4B39753-9B82-2444-A832-A2F5EA35B560}"/>
              </a:ext>
            </a:extLst>
          </p:cNvPr>
          <p:cNvSpPr>
            <a:spLocks noGrp="1"/>
          </p:cNvSpPr>
          <p:nvPr>
            <p:ph type="title"/>
          </p:nvPr>
        </p:nvSpPr>
        <p:spPr/>
        <p:txBody>
          <a:bodyPr/>
          <a:lstStyle/>
          <a:p>
            <a:r>
              <a:rPr lang="en-US" dirty="0"/>
              <a:t>2. Development of the </a:t>
            </a:r>
            <a:r>
              <a:rPr lang="en-US" dirty="0" err="1"/>
              <a:t>Stycast</a:t>
            </a:r>
            <a:r>
              <a:rPr lang="en-US" dirty="0"/>
              <a:t> VPI for CCT</a:t>
            </a:r>
            <a:br>
              <a:rPr lang="en-US" dirty="0"/>
            </a:br>
            <a:endParaRPr lang="en-US" i="1" dirty="0"/>
          </a:p>
        </p:txBody>
      </p:sp>
      <p:sp>
        <p:nvSpPr>
          <p:cNvPr id="6" name="Slide Number Placeholder 5">
            <a:extLst>
              <a:ext uri="{FF2B5EF4-FFF2-40B4-BE49-F238E27FC236}">
                <a16:creationId xmlns:a16="http://schemas.microsoft.com/office/drawing/2014/main" id="{D88A0FD9-2410-8344-ACBE-3B3C27FDD4EB}"/>
              </a:ext>
            </a:extLst>
          </p:cNvPr>
          <p:cNvSpPr>
            <a:spLocks noGrp="1"/>
          </p:cNvSpPr>
          <p:nvPr>
            <p:ph type="sldNum" sz="quarter" idx="16"/>
          </p:nvPr>
        </p:nvSpPr>
        <p:spPr/>
        <p:txBody>
          <a:bodyPr/>
          <a:lstStyle/>
          <a:p>
            <a:fld id="{0EF2EA88-E9D4-0C4F-A5DF-5FE49FAF8E2F}" type="slidenum">
              <a:rPr lang="en-US" smtClean="0"/>
              <a:pPr/>
              <a:t>24</a:t>
            </a:fld>
            <a:endParaRPr lang="en-US" dirty="0"/>
          </a:p>
        </p:txBody>
      </p:sp>
      <p:sp>
        <p:nvSpPr>
          <p:cNvPr id="16" name="Footer Placeholder 21">
            <a:extLst>
              <a:ext uri="{FF2B5EF4-FFF2-40B4-BE49-F238E27FC236}">
                <a16:creationId xmlns:a16="http://schemas.microsoft.com/office/drawing/2014/main" id="{FE1CC5F8-7EDD-490E-A02F-C3C4F0249C11}"/>
              </a:ext>
            </a:extLst>
          </p:cNvPr>
          <p:cNvSpPr txBox="1">
            <a:spLocks/>
          </p:cNvSpPr>
          <p:nvPr/>
        </p:nvSpPr>
        <p:spPr>
          <a:xfrm>
            <a:off x="9312264" y="6356350"/>
            <a:ext cx="1977788"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sz="1000" dirty="0">
                <a:solidFill>
                  <a:prstClr val="black">
                    <a:tint val="75000"/>
                  </a:prstClr>
                </a:solidFill>
              </a:rPr>
              <a:t>J. L. Rudeiros Fernandez et al.</a:t>
            </a:r>
            <a:endParaRPr lang="en-US" sz="1000" dirty="0">
              <a:solidFill>
                <a:prstClr val="black">
                  <a:tint val="75000"/>
                </a:prstClr>
              </a:solidFill>
            </a:endParaRPr>
          </a:p>
        </p:txBody>
      </p:sp>
      <p:sp>
        <p:nvSpPr>
          <p:cNvPr id="9" name="TextBox 8">
            <a:extLst>
              <a:ext uri="{FF2B5EF4-FFF2-40B4-BE49-F238E27FC236}">
                <a16:creationId xmlns:a16="http://schemas.microsoft.com/office/drawing/2014/main" id="{FC5F73EF-B07F-D220-3B7A-63895A6E2697}"/>
              </a:ext>
            </a:extLst>
          </p:cNvPr>
          <p:cNvSpPr txBox="1"/>
          <p:nvPr/>
        </p:nvSpPr>
        <p:spPr>
          <a:xfrm>
            <a:off x="690880" y="1105600"/>
            <a:ext cx="8463280" cy="369332"/>
          </a:xfrm>
          <a:prstGeom prst="rect">
            <a:avLst/>
          </a:prstGeom>
          <a:noFill/>
        </p:spPr>
        <p:txBody>
          <a:bodyPr wrap="square">
            <a:spAutoFit/>
          </a:bodyPr>
          <a:lstStyle/>
          <a:p>
            <a:r>
              <a:rPr lang="en-US" b="1" i="0" dirty="0">
                <a:solidFill>
                  <a:srgbClr val="202122"/>
                </a:solidFill>
                <a:effectLst/>
                <a:latin typeface="Arial" panose="020B0604020202020204" pitchFamily="34" charset="0"/>
              </a:rPr>
              <a:t>Vacuum Assisted Resin Transfer Molding (VARTM)</a:t>
            </a:r>
            <a:r>
              <a:rPr lang="en-US" b="0" i="0" dirty="0">
                <a:solidFill>
                  <a:srgbClr val="202122"/>
                </a:solidFill>
                <a:effectLst/>
                <a:latin typeface="Arial" panose="020B0604020202020204" pitchFamily="34" charset="0"/>
              </a:rPr>
              <a:t> </a:t>
            </a:r>
            <a:endParaRPr lang="en-US" dirty="0"/>
          </a:p>
        </p:txBody>
      </p:sp>
      <p:sp>
        <p:nvSpPr>
          <p:cNvPr id="14" name="Footer Placeholder 4">
            <a:extLst>
              <a:ext uri="{FF2B5EF4-FFF2-40B4-BE49-F238E27FC236}">
                <a16:creationId xmlns:a16="http://schemas.microsoft.com/office/drawing/2014/main" id="{BE9228A0-FB18-AD35-E376-878DFF295AB8}"/>
              </a:ext>
            </a:extLst>
          </p:cNvPr>
          <p:cNvSpPr>
            <a:spLocks noGrp="1"/>
          </p:cNvSpPr>
          <p:nvPr>
            <p:ph type="ftr" sz="quarter" idx="15"/>
          </p:nvPr>
        </p:nvSpPr>
        <p:spPr>
          <a:xfrm>
            <a:off x="576072" y="6356350"/>
            <a:ext cx="9106596" cy="365125"/>
          </a:xfrm>
        </p:spPr>
        <p:txBody>
          <a:bodyPr/>
          <a:lstStyle/>
          <a:p>
            <a:r>
              <a:rPr lang="en-US" sz="1000" dirty="0"/>
              <a:t>Impregnation of CCT with alternative resins </a:t>
            </a:r>
            <a:r>
              <a:rPr lang="en-US" dirty="0"/>
              <a:t>| BERKELEY LAB</a:t>
            </a:r>
          </a:p>
        </p:txBody>
      </p:sp>
      <p:sp>
        <p:nvSpPr>
          <p:cNvPr id="37" name="Rectangle 36">
            <a:extLst>
              <a:ext uri="{FF2B5EF4-FFF2-40B4-BE49-F238E27FC236}">
                <a16:creationId xmlns:a16="http://schemas.microsoft.com/office/drawing/2014/main" id="{B73B2A94-36D3-65E0-36FA-0EDF4FB5C8B2}"/>
              </a:ext>
            </a:extLst>
          </p:cNvPr>
          <p:cNvSpPr/>
          <p:nvPr/>
        </p:nvSpPr>
        <p:spPr>
          <a:xfrm>
            <a:off x="2024537" y="3663814"/>
            <a:ext cx="314248" cy="445499"/>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8" name="Straight Arrow Connector 37">
            <a:extLst>
              <a:ext uri="{FF2B5EF4-FFF2-40B4-BE49-F238E27FC236}">
                <a16:creationId xmlns:a16="http://schemas.microsoft.com/office/drawing/2014/main" id="{55295D9C-73C4-0A1B-5A70-CEFD9FF3FE60}"/>
              </a:ext>
            </a:extLst>
          </p:cNvPr>
          <p:cNvCxnSpPr>
            <a:cxnSpLocks/>
          </p:cNvCxnSpPr>
          <p:nvPr/>
        </p:nvCxnSpPr>
        <p:spPr>
          <a:xfrm flipH="1">
            <a:off x="2024537" y="1633835"/>
            <a:ext cx="1716280" cy="2029979"/>
          </a:xfrm>
          <a:prstGeom prst="straightConnector1">
            <a:avLst/>
          </a:prstGeom>
          <a:noFill/>
          <a:ln w="9525" cap="flat" cmpd="sng" algn="ctr">
            <a:solidFill>
              <a:sysClr val="windowText" lastClr="000000"/>
            </a:solidFill>
            <a:prstDash val="solid"/>
            <a:tailEnd type="none" w="lg" len="lg"/>
          </a:ln>
          <a:effectLst/>
        </p:spPr>
      </p:cxnSp>
      <p:cxnSp>
        <p:nvCxnSpPr>
          <p:cNvPr id="42" name="Straight Arrow Connector 41">
            <a:extLst>
              <a:ext uri="{FF2B5EF4-FFF2-40B4-BE49-F238E27FC236}">
                <a16:creationId xmlns:a16="http://schemas.microsoft.com/office/drawing/2014/main" id="{EB7A499C-0689-B12F-E9F9-DA96D5B9FF03}"/>
              </a:ext>
            </a:extLst>
          </p:cNvPr>
          <p:cNvCxnSpPr>
            <a:cxnSpLocks/>
          </p:cNvCxnSpPr>
          <p:nvPr/>
        </p:nvCxnSpPr>
        <p:spPr>
          <a:xfrm flipH="1" flipV="1">
            <a:off x="2024537" y="4103813"/>
            <a:ext cx="1725039" cy="2542220"/>
          </a:xfrm>
          <a:prstGeom prst="straightConnector1">
            <a:avLst/>
          </a:prstGeom>
          <a:noFill/>
          <a:ln w="9525" cap="flat" cmpd="sng" algn="ctr">
            <a:solidFill>
              <a:sysClr val="windowText" lastClr="000000"/>
            </a:solidFill>
            <a:prstDash val="solid"/>
            <a:tailEnd type="none" w="lg" len="lg"/>
          </a:ln>
          <a:effectLst/>
        </p:spPr>
      </p:cxnSp>
      <p:sp>
        <p:nvSpPr>
          <p:cNvPr id="5" name="TextBox 4">
            <a:extLst>
              <a:ext uri="{FF2B5EF4-FFF2-40B4-BE49-F238E27FC236}">
                <a16:creationId xmlns:a16="http://schemas.microsoft.com/office/drawing/2014/main" id="{5B6B64FD-B175-BAE0-AF6A-30160D406F42}"/>
              </a:ext>
            </a:extLst>
          </p:cNvPr>
          <p:cNvSpPr txBox="1"/>
          <p:nvPr/>
        </p:nvSpPr>
        <p:spPr>
          <a:xfrm>
            <a:off x="4922719" y="6236968"/>
            <a:ext cx="2174917" cy="523220"/>
          </a:xfrm>
          <a:prstGeom prst="rect">
            <a:avLst/>
          </a:prstGeom>
          <a:noFill/>
        </p:spPr>
        <p:txBody>
          <a:bodyPr wrap="square">
            <a:spAutoFit/>
          </a:bodyPr>
          <a:lstStyle/>
          <a:p>
            <a:pPr algn="ctr"/>
            <a:r>
              <a:rPr lang="en-US" sz="2800" b="1" dirty="0"/>
              <a:t>Aluminum</a:t>
            </a:r>
          </a:p>
        </p:txBody>
      </p:sp>
      <p:sp>
        <p:nvSpPr>
          <p:cNvPr id="8" name="TextBox 7">
            <a:extLst>
              <a:ext uri="{FF2B5EF4-FFF2-40B4-BE49-F238E27FC236}">
                <a16:creationId xmlns:a16="http://schemas.microsoft.com/office/drawing/2014/main" id="{5FD55293-058C-06A7-F473-2071945F0290}"/>
              </a:ext>
            </a:extLst>
          </p:cNvPr>
          <p:cNvSpPr txBox="1"/>
          <p:nvPr/>
        </p:nvSpPr>
        <p:spPr>
          <a:xfrm>
            <a:off x="5499183" y="3256705"/>
            <a:ext cx="2174917" cy="954107"/>
          </a:xfrm>
          <a:prstGeom prst="rect">
            <a:avLst/>
          </a:prstGeom>
          <a:noFill/>
        </p:spPr>
        <p:txBody>
          <a:bodyPr wrap="square">
            <a:spAutoFit/>
          </a:bodyPr>
          <a:lstStyle/>
          <a:p>
            <a:pPr algn="ctr"/>
            <a:r>
              <a:rPr lang="en-US" sz="2800" b="1" dirty="0"/>
              <a:t>Nb</a:t>
            </a:r>
            <a:r>
              <a:rPr lang="en-US" sz="2800" b="1" baseline="-25000" dirty="0"/>
              <a:t>3</a:t>
            </a:r>
            <a:r>
              <a:rPr lang="en-US" sz="2800" b="1" dirty="0"/>
              <a:t>Sn Strand</a:t>
            </a:r>
          </a:p>
        </p:txBody>
      </p:sp>
      <p:sp>
        <p:nvSpPr>
          <p:cNvPr id="10" name="TextBox 9">
            <a:extLst>
              <a:ext uri="{FF2B5EF4-FFF2-40B4-BE49-F238E27FC236}">
                <a16:creationId xmlns:a16="http://schemas.microsoft.com/office/drawing/2014/main" id="{8C08B05C-6741-4C1F-8369-FCA9940381FE}"/>
              </a:ext>
            </a:extLst>
          </p:cNvPr>
          <p:cNvSpPr txBox="1"/>
          <p:nvPr/>
        </p:nvSpPr>
        <p:spPr>
          <a:xfrm>
            <a:off x="5104708" y="5382044"/>
            <a:ext cx="2174917" cy="338554"/>
          </a:xfrm>
          <a:prstGeom prst="rect">
            <a:avLst/>
          </a:prstGeom>
          <a:noFill/>
        </p:spPr>
        <p:txBody>
          <a:bodyPr wrap="square">
            <a:spAutoFit/>
          </a:bodyPr>
          <a:lstStyle/>
          <a:p>
            <a:pPr algn="ctr"/>
            <a:r>
              <a:rPr lang="en-US" sz="1600" b="1" dirty="0">
                <a:solidFill>
                  <a:schemeClr val="bg1"/>
                </a:solidFill>
              </a:rPr>
              <a:t>Glass insulation</a:t>
            </a:r>
          </a:p>
        </p:txBody>
      </p:sp>
      <p:sp>
        <p:nvSpPr>
          <p:cNvPr id="22" name="Rectangle 21">
            <a:extLst>
              <a:ext uri="{FF2B5EF4-FFF2-40B4-BE49-F238E27FC236}">
                <a16:creationId xmlns:a16="http://schemas.microsoft.com/office/drawing/2014/main" id="{0CFF5E76-C3BD-9668-244A-5485D44E4484}"/>
              </a:ext>
            </a:extLst>
          </p:cNvPr>
          <p:cNvSpPr/>
          <p:nvPr/>
        </p:nvSpPr>
        <p:spPr>
          <a:xfrm>
            <a:off x="4525546" y="1844948"/>
            <a:ext cx="1588260" cy="1423084"/>
          </a:xfrm>
          <a:prstGeom prst="rect">
            <a:avLst/>
          </a:prstGeom>
          <a:noFill/>
          <a:ln>
            <a:solidFill>
              <a:srgbClr val="FF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9" name="Straight Arrow Connector 38">
            <a:extLst>
              <a:ext uri="{FF2B5EF4-FFF2-40B4-BE49-F238E27FC236}">
                <a16:creationId xmlns:a16="http://schemas.microsoft.com/office/drawing/2014/main" id="{34B76468-EA87-0A6A-E781-3FF95EDEC187}"/>
              </a:ext>
            </a:extLst>
          </p:cNvPr>
          <p:cNvCxnSpPr>
            <a:cxnSpLocks/>
          </p:cNvCxnSpPr>
          <p:nvPr/>
        </p:nvCxnSpPr>
        <p:spPr>
          <a:xfrm flipH="1" flipV="1">
            <a:off x="6113806" y="1857001"/>
            <a:ext cx="5968457" cy="149063"/>
          </a:xfrm>
          <a:prstGeom prst="straightConnector1">
            <a:avLst/>
          </a:prstGeom>
          <a:noFill/>
          <a:ln w="9525" cap="flat" cmpd="sng" algn="ctr">
            <a:solidFill>
              <a:srgbClr val="FF00FF"/>
            </a:solidFill>
            <a:prstDash val="solid"/>
            <a:tailEnd type="none" w="lg" len="lg"/>
          </a:ln>
          <a:effectLst/>
        </p:spPr>
      </p:cxnSp>
      <p:cxnSp>
        <p:nvCxnSpPr>
          <p:cNvPr id="40" name="Straight Arrow Connector 39">
            <a:extLst>
              <a:ext uri="{FF2B5EF4-FFF2-40B4-BE49-F238E27FC236}">
                <a16:creationId xmlns:a16="http://schemas.microsoft.com/office/drawing/2014/main" id="{9D7BAD48-1E4A-9F30-3DF7-5C62F8246E45}"/>
              </a:ext>
            </a:extLst>
          </p:cNvPr>
          <p:cNvCxnSpPr>
            <a:cxnSpLocks/>
          </p:cNvCxnSpPr>
          <p:nvPr/>
        </p:nvCxnSpPr>
        <p:spPr>
          <a:xfrm flipH="1" flipV="1">
            <a:off x="4556112" y="3268032"/>
            <a:ext cx="3329777" cy="2168334"/>
          </a:xfrm>
          <a:prstGeom prst="straightConnector1">
            <a:avLst/>
          </a:prstGeom>
          <a:noFill/>
          <a:ln w="9525" cap="flat" cmpd="sng" algn="ctr">
            <a:solidFill>
              <a:srgbClr val="FF00FF"/>
            </a:solidFill>
            <a:prstDash val="solid"/>
            <a:tailEnd type="none" w="lg" len="lg"/>
          </a:ln>
          <a:effectLst/>
        </p:spPr>
      </p:cxnSp>
      <p:pic>
        <p:nvPicPr>
          <p:cNvPr id="41" name="Picture 40" descr="A picture containing text&#10;&#10;Description automatically generated">
            <a:extLst>
              <a:ext uri="{FF2B5EF4-FFF2-40B4-BE49-F238E27FC236}">
                <a16:creationId xmlns:a16="http://schemas.microsoft.com/office/drawing/2014/main" id="{404DE890-85CE-0662-CB57-16E8B93DB5FF}"/>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rot="16200000">
            <a:off x="8283788" y="1651510"/>
            <a:ext cx="3414388" cy="4155324"/>
          </a:xfrm>
          <a:prstGeom prst="rect">
            <a:avLst/>
          </a:prstGeom>
          <a:ln>
            <a:solidFill>
              <a:sysClr val="windowText" lastClr="000000"/>
            </a:solidFill>
          </a:ln>
        </p:spPr>
      </p:pic>
      <p:sp>
        <p:nvSpPr>
          <p:cNvPr id="56" name="TextBox 55">
            <a:extLst>
              <a:ext uri="{FF2B5EF4-FFF2-40B4-BE49-F238E27FC236}">
                <a16:creationId xmlns:a16="http://schemas.microsoft.com/office/drawing/2014/main" id="{081D3D90-343C-B8FC-2A0B-9DC2A8B08B3A}"/>
              </a:ext>
            </a:extLst>
          </p:cNvPr>
          <p:cNvSpPr txBox="1"/>
          <p:nvPr/>
        </p:nvSpPr>
        <p:spPr>
          <a:xfrm>
            <a:off x="9123043" y="3750637"/>
            <a:ext cx="1527645" cy="523220"/>
          </a:xfrm>
          <a:prstGeom prst="rect">
            <a:avLst/>
          </a:prstGeom>
          <a:noFill/>
        </p:spPr>
        <p:txBody>
          <a:bodyPr wrap="square">
            <a:spAutoFit/>
          </a:bodyPr>
          <a:lstStyle/>
          <a:p>
            <a:pPr algn="ctr"/>
            <a:r>
              <a:rPr lang="en-US" sz="2800" b="1" dirty="0" err="1">
                <a:solidFill>
                  <a:schemeClr val="bg1"/>
                </a:solidFill>
              </a:rPr>
              <a:t>Stycast</a:t>
            </a:r>
            <a:endParaRPr lang="en-US" sz="2800" b="1" dirty="0">
              <a:solidFill>
                <a:schemeClr val="bg1"/>
              </a:solidFill>
            </a:endParaRPr>
          </a:p>
        </p:txBody>
      </p:sp>
      <p:sp>
        <p:nvSpPr>
          <p:cNvPr id="58" name="TextBox 57">
            <a:extLst>
              <a:ext uri="{FF2B5EF4-FFF2-40B4-BE49-F238E27FC236}">
                <a16:creationId xmlns:a16="http://schemas.microsoft.com/office/drawing/2014/main" id="{C548D71C-8332-C449-84F7-B0C9E985D1D1}"/>
              </a:ext>
            </a:extLst>
          </p:cNvPr>
          <p:cNvSpPr txBox="1"/>
          <p:nvPr/>
        </p:nvSpPr>
        <p:spPr>
          <a:xfrm>
            <a:off x="8595209" y="2226875"/>
            <a:ext cx="2174917" cy="954107"/>
          </a:xfrm>
          <a:prstGeom prst="rect">
            <a:avLst/>
          </a:prstGeom>
          <a:noFill/>
        </p:spPr>
        <p:txBody>
          <a:bodyPr wrap="square">
            <a:spAutoFit/>
          </a:bodyPr>
          <a:lstStyle/>
          <a:p>
            <a:pPr algn="ctr"/>
            <a:r>
              <a:rPr lang="en-US" sz="2800" b="1" dirty="0"/>
              <a:t>Nb</a:t>
            </a:r>
            <a:r>
              <a:rPr lang="en-US" sz="2800" b="1" baseline="-25000" dirty="0"/>
              <a:t>3</a:t>
            </a:r>
            <a:r>
              <a:rPr lang="en-US" sz="2800" b="1" dirty="0"/>
              <a:t>Sn Strand</a:t>
            </a:r>
          </a:p>
        </p:txBody>
      </p:sp>
      <p:sp>
        <p:nvSpPr>
          <p:cNvPr id="59" name="TextBox 58">
            <a:extLst>
              <a:ext uri="{FF2B5EF4-FFF2-40B4-BE49-F238E27FC236}">
                <a16:creationId xmlns:a16="http://schemas.microsoft.com/office/drawing/2014/main" id="{4781A0DE-F411-2779-4FF1-2B4DE859C87B}"/>
              </a:ext>
            </a:extLst>
          </p:cNvPr>
          <p:cNvSpPr txBox="1"/>
          <p:nvPr/>
        </p:nvSpPr>
        <p:spPr>
          <a:xfrm>
            <a:off x="9897490" y="4427937"/>
            <a:ext cx="2174917" cy="954107"/>
          </a:xfrm>
          <a:prstGeom prst="rect">
            <a:avLst/>
          </a:prstGeom>
          <a:noFill/>
        </p:spPr>
        <p:txBody>
          <a:bodyPr wrap="square">
            <a:spAutoFit/>
          </a:bodyPr>
          <a:lstStyle/>
          <a:p>
            <a:pPr algn="ctr"/>
            <a:r>
              <a:rPr lang="en-US" sz="2800" b="1" dirty="0"/>
              <a:t>Nb</a:t>
            </a:r>
            <a:r>
              <a:rPr lang="en-US" sz="2800" b="1" baseline="-25000" dirty="0"/>
              <a:t>3</a:t>
            </a:r>
            <a:r>
              <a:rPr lang="en-US" sz="2800" b="1" dirty="0"/>
              <a:t>Sn Strand</a:t>
            </a:r>
          </a:p>
        </p:txBody>
      </p:sp>
      <p:sp>
        <p:nvSpPr>
          <p:cNvPr id="60" name="TextBox 59">
            <a:extLst>
              <a:ext uri="{FF2B5EF4-FFF2-40B4-BE49-F238E27FC236}">
                <a16:creationId xmlns:a16="http://schemas.microsoft.com/office/drawing/2014/main" id="{C5122D04-58AB-4BC0-ABE0-FBBB3C33CCDF}"/>
              </a:ext>
            </a:extLst>
          </p:cNvPr>
          <p:cNvSpPr txBox="1"/>
          <p:nvPr/>
        </p:nvSpPr>
        <p:spPr>
          <a:xfrm>
            <a:off x="7347090" y="4489529"/>
            <a:ext cx="2174917" cy="954107"/>
          </a:xfrm>
          <a:prstGeom prst="rect">
            <a:avLst/>
          </a:prstGeom>
          <a:noFill/>
        </p:spPr>
        <p:txBody>
          <a:bodyPr wrap="square">
            <a:spAutoFit/>
          </a:bodyPr>
          <a:lstStyle/>
          <a:p>
            <a:pPr algn="ctr"/>
            <a:r>
              <a:rPr lang="en-US" sz="2800" b="1" dirty="0"/>
              <a:t>Nb</a:t>
            </a:r>
            <a:r>
              <a:rPr lang="en-US" sz="2800" b="1" baseline="-25000" dirty="0"/>
              <a:t>3</a:t>
            </a:r>
            <a:r>
              <a:rPr lang="en-US" sz="2800" b="1" dirty="0"/>
              <a:t>Sn Strand</a:t>
            </a:r>
          </a:p>
        </p:txBody>
      </p:sp>
    </p:spTree>
    <p:extLst>
      <p:ext uri="{BB962C8B-B14F-4D97-AF65-F5344CB8AC3E}">
        <p14:creationId xmlns:p14="http://schemas.microsoft.com/office/powerpoint/2010/main" val="5474450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E5FB8561-D5AD-AA6D-090C-CC68E799D72D}"/>
              </a:ext>
            </a:extLst>
          </p:cNvPr>
          <p:cNvGrpSpPr/>
          <p:nvPr/>
        </p:nvGrpSpPr>
        <p:grpSpPr>
          <a:xfrm>
            <a:off x="21280" y="1533836"/>
            <a:ext cx="4188888" cy="4882782"/>
            <a:chOff x="8224304" y="1300861"/>
            <a:chExt cx="4188888" cy="4882782"/>
          </a:xfrm>
        </p:grpSpPr>
        <p:pic>
          <p:nvPicPr>
            <p:cNvPr id="17" name="Picture 16">
              <a:extLst>
                <a:ext uri="{FF2B5EF4-FFF2-40B4-BE49-F238E27FC236}">
                  <a16:creationId xmlns:a16="http://schemas.microsoft.com/office/drawing/2014/main" id="{41D1C1E3-B11B-5A1D-F458-54EFB3801777}"/>
                </a:ext>
              </a:extLst>
            </p:cNvPr>
            <p:cNvPicPr>
              <a:picLocks noChangeAspect="1"/>
            </p:cNvPicPr>
            <p:nvPr/>
          </p:nvPicPr>
          <p:blipFill rotWithShape="1">
            <a:blip r:embed="rId2" cstate="hqprint">
              <a:grayscl/>
              <a:extLst>
                <a:ext uri="{28A0092B-C50C-407E-A947-70E740481C1C}">
                  <a14:useLocalDpi xmlns:a14="http://schemas.microsoft.com/office/drawing/2010/main"/>
                </a:ext>
              </a:extLst>
            </a:blip>
            <a:srcRect/>
            <a:stretch/>
          </p:blipFill>
          <p:spPr>
            <a:xfrm rot="16200000">
              <a:off x="9181593" y="1965102"/>
              <a:ext cx="2830513" cy="2923452"/>
            </a:xfrm>
            <a:prstGeom prst="rect">
              <a:avLst/>
            </a:prstGeom>
          </p:spPr>
        </p:pic>
        <p:sp>
          <p:nvSpPr>
            <p:cNvPr id="18" name="TextBox 17">
              <a:extLst>
                <a:ext uri="{FF2B5EF4-FFF2-40B4-BE49-F238E27FC236}">
                  <a16:creationId xmlns:a16="http://schemas.microsoft.com/office/drawing/2014/main" id="{41F19E24-3808-2CE4-0003-D227BD50FB8A}"/>
                </a:ext>
              </a:extLst>
            </p:cNvPr>
            <p:cNvSpPr txBox="1"/>
            <p:nvPr/>
          </p:nvSpPr>
          <p:spPr>
            <a:xfrm>
              <a:off x="8224304" y="1300861"/>
              <a:ext cx="4188888" cy="646331"/>
            </a:xfrm>
            <a:prstGeom prst="rect">
              <a:avLst/>
            </a:prstGeom>
            <a:noFill/>
          </p:spPr>
          <p:txBody>
            <a:bodyPr wrap="square">
              <a:spAutoFit/>
            </a:bodyPr>
            <a:lstStyle/>
            <a:p>
              <a:pPr algn="ctr"/>
              <a:r>
                <a:rPr lang="en-US" dirty="0"/>
                <a:t>Diagram of the impregnation </a:t>
              </a:r>
              <a:br>
                <a:rPr lang="en-US" dirty="0"/>
              </a:br>
              <a:r>
                <a:rPr lang="en-US" dirty="0"/>
                <a:t>bag system for </a:t>
              </a:r>
              <a:r>
                <a:rPr lang="en-US" dirty="0" err="1"/>
                <a:t>Stycast</a:t>
              </a:r>
              <a:endParaRPr lang="en-US" dirty="0"/>
            </a:p>
          </p:txBody>
        </p:sp>
        <p:sp>
          <p:nvSpPr>
            <p:cNvPr id="19" name="TextBox 18">
              <a:extLst>
                <a:ext uri="{FF2B5EF4-FFF2-40B4-BE49-F238E27FC236}">
                  <a16:creationId xmlns:a16="http://schemas.microsoft.com/office/drawing/2014/main" id="{0E12D315-B0DC-2311-20A4-58274F229B97}"/>
                </a:ext>
              </a:extLst>
            </p:cNvPr>
            <p:cNvSpPr txBox="1"/>
            <p:nvPr/>
          </p:nvSpPr>
          <p:spPr>
            <a:xfrm>
              <a:off x="9517722" y="2269879"/>
              <a:ext cx="937963" cy="430887"/>
            </a:xfrm>
            <a:prstGeom prst="rect">
              <a:avLst/>
            </a:prstGeom>
            <a:ln>
              <a:noFill/>
            </a:ln>
          </p:spPr>
          <p:txBody>
            <a:bodyPr wrap="square" lIns="0" tIns="0" rIns="0" bIns="0" rtlCol="0" anchor="ctr" anchorCtr="0">
              <a:spAutoFit/>
            </a:bodyPr>
            <a:lstStyle/>
            <a:p>
              <a:pPr marR="0" algn="ctr" defTabSz="4388900" rtl="0" eaLnBrk="1" fontAlgn="auto" latinLnBrk="0" hangingPunct="1">
                <a:lnSpc>
                  <a:spcPct val="100000"/>
                </a:lnSpc>
                <a:spcBef>
                  <a:spcPts val="0"/>
                </a:spcBef>
                <a:spcAft>
                  <a:spcPts val="0"/>
                </a:spcAft>
                <a:buClrTx/>
                <a:buSzTx/>
                <a:buFont typeface="Arial" pitchFamily="34" charset="0"/>
                <a:buNone/>
                <a:tabLst/>
              </a:pPr>
              <a:r>
                <a:rPr kumimoji="0" lang="en-US" sz="1400" i="1" u="none" strike="noStrike" kern="1200" cap="none" spc="0" normalizeH="0" baseline="0" noProof="0" dirty="0">
                  <a:ln>
                    <a:noFill/>
                  </a:ln>
                  <a:effectLst/>
                  <a:uLnTx/>
                  <a:uFillTx/>
                  <a:latin typeface="Arial" panose="020B0604020202020204" pitchFamily="34" charset="0"/>
                  <a:cs typeface="Arial" panose="020B0604020202020204" pitchFamily="34" charset="0"/>
                </a:rPr>
                <a:t>Aluminum plate</a:t>
              </a:r>
            </a:p>
          </p:txBody>
        </p:sp>
        <p:sp>
          <p:nvSpPr>
            <p:cNvPr id="20" name="Rectangle 19">
              <a:extLst>
                <a:ext uri="{FF2B5EF4-FFF2-40B4-BE49-F238E27FC236}">
                  <a16:creationId xmlns:a16="http://schemas.microsoft.com/office/drawing/2014/main" id="{71F90C41-D83B-F83E-BF77-EBD579BDD3C5}"/>
                </a:ext>
              </a:extLst>
            </p:cNvPr>
            <p:cNvSpPr/>
            <p:nvPr/>
          </p:nvSpPr>
          <p:spPr>
            <a:xfrm>
              <a:off x="11189597" y="2011572"/>
              <a:ext cx="71603" cy="2830514"/>
            </a:xfrm>
            <a:prstGeom prst="rect">
              <a:avLst/>
            </a:prstGeom>
            <a:solidFill>
              <a:srgbClr val="00B0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1" name="Straight Arrow Connector 20">
              <a:extLst>
                <a:ext uri="{FF2B5EF4-FFF2-40B4-BE49-F238E27FC236}">
                  <a16:creationId xmlns:a16="http://schemas.microsoft.com/office/drawing/2014/main" id="{6F9D20D2-5529-30D1-1889-5E77D4A4E0CC}"/>
                </a:ext>
              </a:extLst>
            </p:cNvPr>
            <p:cNvCxnSpPr>
              <a:cxnSpLocks/>
            </p:cNvCxnSpPr>
            <p:nvPr/>
          </p:nvCxnSpPr>
          <p:spPr>
            <a:xfrm flipV="1">
              <a:off x="11217778" y="4869017"/>
              <a:ext cx="0" cy="370640"/>
            </a:xfrm>
            <a:prstGeom prst="straightConnector1">
              <a:avLst/>
            </a:prstGeom>
            <a:ln w="952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AD49D1D9-7E31-774A-E61E-CA5EA190BCE9}"/>
                </a:ext>
              </a:extLst>
            </p:cNvPr>
            <p:cNvSpPr txBox="1"/>
            <p:nvPr/>
          </p:nvSpPr>
          <p:spPr>
            <a:xfrm>
              <a:off x="9735992" y="5051557"/>
              <a:ext cx="1887769" cy="303668"/>
            </a:xfrm>
            <a:prstGeom prst="rect">
              <a:avLst/>
            </a:prstGeom>
            <a:ln>
              <a:noFill/>
            </a:ln>
          </p:spPr>
          <p:txBody>
            <a:bodyPr wrap="square" lIns="0" tIns="0" rIns="0" bIns="0" rtlCol="0" anchor="ctr" anchorCtr="0">
              <a:spAutoFit/>
            </a:bodyPr>
            <a:lstStyle/>
            <a:p>
              <a:pPr marR="0" algn="ctr" defTabSz="4388900" rtl="0" eaLnBrk="1" fontAlgn="auto" latinLnBrk="0" hangingPunct="1">
                <a:lnSpc>
                  <a:spcPct val="100000"/>
                </a:lnSpc>
                <a:spcBef>
                  <a:spcPts val="0"/>
                </a:spcBef>
                <a:spcAft>
                  <a:spcPts val="0"/>
                </a:spcAft>
                <a:buClrTx/>
                <a:buSzTx/>
                <a:buFont typeface="Arial" pitchFamily="34" charset="0"/>
                <a:buNone/>
                <a:tabLst/>
              </a:pPr>
              <a:r>
                <a:rPr lang="en-US" sz="1400" i="1" dirty="0">
                  <a:solidFill>
                    <a:srgbClr val="00B050"/>
                  </a:solidFill>
                  <a:latin typeface="Arial" panose="020B0604020202020204" pitchFamily="34" charset="0"/>
                  <a:cs typeface="Arial" panose="020B0604020202020204" pitchFamily="34" charset="0"/>
                </a:rPr>
                <a:t>Peel ply</a:t>
              </a:r>
              <a:endParaRPr kumimoji="0" lang="en-US" sz="1400" i="1" u="none" strike="noStrike" kern="1200" cap="none" spc="0" normalizeH="0" baseline="0" noProof="0" dirty="0">
                <a:ln>
                  <a:noFill/>
                </a:ln>
                <a:solidFill>
                  <a:srgbClr val="00B050"/>
                </a:solidFill>
                <a:effectLst/>
                <a:uLnTx/>
                <a:uFillTx/>
                <a:latin typeface="Arial" panose="020B0604020202020204" pitchFamily="34" charset="0"/>
                <a:cs typeface="Arial" panose="020B0604020202020204" pitchFamily="34" charset="0"/>
              </a:endParaRPr>
            </a:p>
          </p:txBody>
        </p:sp>
        <p:sp>
          <p:nvSpPr>
            <p:cNvPr id="24" name="Rectangle 23">
              <a:extLst>
                <a:ext uri="{FF2B5EF4-FFF2-40B4-BE49-F238E27FC236}">
                  <a16:creationId xmlns:a16="http://schemas.microsoft.com/office/drawing/2014/main" id="{CD38973B-95D9-A0E8-510B-644B6FBABFD3}"/>
                </a:ext>
              </a:extLst>
            </p:cNvPr>
            <p:cNvSpPr/>
            <p:nvPr/>
          </p:nvSpPr>
          <p:spPr>
            <a:xfrm>
              <a:off x="11261199" y="2011572"/>
              <a:ext cx="253307" cy="2830514"/>
            </a:xfrm>
            <a:prstGeom prst="rect">
              <a:avLst/>
            </a:prstGeom>
            <a:solidFill>
              <a:srgbClr val="FFC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5" name="Straight Arrow Connector 24">
              <a:extLst>
                <a:ext uri="{FF2B5EF4-FFF2-40B4-BE49-F238E27FC236}">
                  <a16:creationId xmlns:a16="http://schemas.microsoft.com/office/drawing/2014/main" id="{DF83054F-F90D-E425-CFB2-54F25AA49CCE}"/>
                </a:ext>
              </a:extLst>
            </p:cNvPr>
            <p:cNvCxnSpPr>
              <a:cxnSpLocks/>
            </p:cNvCxnSpPr>
            <p:nvPr/>
          </p:nvCxnSpPr>
          <p:spPr>
            <a:xfrm flipV="1">
              <a:off x="11378884" y="4869017"/>
              <a:ext cx="0" cy="604989"/>
            </a:xfrm>
            <a:prstGeom prst="straightConnector1">
              <a:avLst/>
            </a:prstGeom>
            <a:ln w="952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6095AE64-1D66-CD1E-57ED-4A58BDF97374}"/>
                </a:ext>
              </a:extLst>
            </p:cNvPr>
            <p:cNvSpPr txBox="1"/>
            <p:nvPr/>
          </p:nvSpPr>
          <p:spPr>
            <a:xfrm>
              <a:off x="8987667" y="5366284"/>
              <a:ext cx="2662162" cy="215444"/>
            </a:xfrm>
            <a:prstGeom prst="rect">
              <a:avLst/>
            </a:prstGeom>
            <a:ln>
              <a:noFill/>
            </a:ln>
          </p:spPr>
          <p:txBody>
            <a:bodyPr wrap="square" lIns="0" tIns="0" rIns="0" bIns="0" rtlCol="0" anchor="ctr" anchorCtr="0">
              <a:spAutoFit/>
            </a:bodyPr>
            <a:lstStyle/>
            <a:p>
              <a:pPr marR="0" algn="ctr" defTabSz="4388900" rtl="0" eaLnBrk="1" fontAlgn="auto" latinLnBrk="0" hangingPunct="1">
                <a:lnSpc>
                  <a:spcPct val="100000"/>
                </a:lnSpc>
                <a:spcBef>
                  <a:spcPts val="0"/>
                </a:spcBef>
                <a:spcAft>
                  <a:spcPts val="0"/>
                </a:spcAft>
                <a:buClrTx/>
                <a:buSzTx/>
                <a:buFont typeface="Arial" pitchFamily="34" charset="0"/>
                <a:buNone/>
                <a:tabLst/>
              </a:pPr>
              <a:r>
                <a:rPr lang="en-US" sz="1400" i="1" dirty="0">
                  <a:solidFill>
                    <a:srgbClr val="FFC000"/>
                  </a:solidFill>
                  <a:latin typeface="Arial" panose="020B0604020202020204" pitchFamily="34" charset="0"/>
                  <a:cs typeface="Arial" panose="020B0604020202020204" pitchFamily="34" charset="0"/>
                </a:rPr>
                <a:t>New expanded Flow media</a:t>
              </a:r>
              <a:endParaRPr kumimoji="0" lang="en-US" sz="1400" i="1" u="none" strike="noStrike" kern="1200" cap="none" spc="0" normalizeH="0" baseline="0" noProof="0" dirty="0">
                <a:ln>
                  <a:noFill/>
                </a:ln>
                <a:solidFill>
                  <a:srgbClr val="FFC000"/>
                </a:solidFill>
                <a:effectLst/>
                <a:uLnTx/>
                <a:uFillTx/>
                <a:latin typeface="Arial" panose="020B0604020202020204" pitchFamily="34" charset="0"/>
                <a:cs typeface="Arial" panose="020B0604020202020204" pitchFamily="34" charset="0"/>
              </a:endParaRPr>
            </a:p>
          </p:txBody>
        </p:sp>
        <p:sp>
          <p:nvSpPr>
            <p:cNvPr id="27" name="Rectangle 26">
              <a:extLst>
                <a:ext uri="{FF2B5EF4-FFF2-40B4-BE49-F238E27FC236}">
                  <a16:creationId xmlns:a16="http://schemas.microsoft.com/office/drawing/2014/main" id="{5FF8D0BD-939E-478C-3F42-6CB9927BC99F}"/>
                </a:ext>
              </a:extLst>
            </p:cNvPr>
            <p:cNvSpPr/>
            <p:nvPr/>
          </p:nvSpPr>
          <p:spPr>
            <a:xfrm>
              <a:off x="11514506" y="2012943"/>
              <a:ext cx="64441" cy="2830514"/>
            </a:xfrm>
            <a:prstGeom prst="rect">
              <a:avLst/>
            </a:prstGeom>
            <a:solidFill>
              <a:srgbClr val="92D0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FE8071D2-1017-3980-5667-FE273EABEB3A}"/>
                </a:ext>
              </a:extLst>
            </p:cNvPr>
            <p:cNvSpPr/>
            <p:nvPr/>
          </p:nvSpPr>
          <p:spPr>
            <a:xfrm>
              <a:off x="8948267" y="2007168"/>
              <a:ext cx="192778" cy="2830514"/>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9" name="Straight Arrow Connector 28">
              <a:extLst>
                <a:ext uri="{FF2B5EF4-FFF2-40B4-BE49-F238E27FC236}">
                  <a16:creationId xmlns:a16="http://schemas.microsoft.com/office/drawing/2014/main" id="{D475D0C0-2380-471B-4C9C-920FD3B93D42}"/>
                </a:ext>
              </a:extLst>
            </p:cNvPr>
            <p:cNvCxnSpPr>
              <a:cxnSpLocks/>
            </p:cNvCxnSpPr>
            <p:nvPr/>
          </p:nvCxnSpPr>
          <p:spPr>
            <a:xfrm flipV="1">
              <a:off x="11540898" y="4869017"/>
              <a:ext cx="0" cy="880808"/>
            </a:xfrm>
            <a:prstGeom prst="straightConnector1">
              <a:avLst/>
            </a:prstGeom>
            <a:ln w="952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480BB537-30A8-50A5-21A3-D697017FC565}"/>
                </a:ext>
              </a:extLst>
            </p:cNvPr>
            <p:cNvSpPr txBox="1"/>
            <p:nvPr/>
          </p:nvSpPr>
          <p:spPr>
            <a:xfrm>
              <a:off x="9855494" y="5572158"/>
              <a:ext cx="1887769" cy="303668"/>
            </a:xfrm>
            <a:prstGeom prst="rect">
              <a:avLst/>
            </a:prstGeom>
            <a:ln>
              <a:noFill/>
            </a:ln>
          </p:spPr>
          <p:txBody>
            <a:bodyPr wrap="square" lIns="0" tIns="0" rIns="0" bIns="0" rtlCol="0" anchor="ctr" anchorCtr="0">
              <a:spAutoFit/>
            </a:bodyPr>
            <a:lstStyle/>
            <a:p>
              <a:pPr marR="0" algn="ctr" defTabSz="4388900" rtl="0" eaLnBrk="1" fontAlgn="auto" latinLnBrk="0" hangingPunct="1">
                <a:lnSpc>
                  <a:spcPct val="100000"/>
                </a:lnSpc>
                <a:spcBef>
                  <a:spcPts val="0"/>
                </a:spcBef>
                <a:spcAft>
                  <a:spcPts val="0"/>
                </a:spcAft>
                <a:buClrTx/>
                <a:buSzTx/>
                <a:buFont typeface="Arial" pitchFamily="34" charset="0"/>
                <a:buNone/>
                <a:tabLst/>
              </a:pPr>
              <a:r>
                <a:rPr kumimoji="0" lang="en-US" sz="1400" i="1" u="none" strike="noStrike" kern="1200" cap="none" spc="0" normalizeH="0" baseline="0" noProof="0" dirty="0">
                  <a:ln>
                    <a:noFill/>
                  </a:ln>
                  <a:solidFill>
                    <a:srgbClr val="92D050"/>
                  </a:solidFill>
                  <a:effectLst/>
                  <a:uLnTx/>
                  <a:uFillTx/>
                  <a:latin typeface="Arial" panose="020B0604020202020204" pitchFamily="34" charset="0"/>
                  <a:cs typeface="Arial" panose="020B0604020202020204" pitchFamily="34" charset="0"/>
                </a:rPr>
                <a:t>Vacuum bag</a:t>
              </a:r>
            </a:p>
          </p:txBody>
        </p:sp>
        <p:cxnSp>
          <p:nvCxnSpPr>
            <p:cNvPr id="31" name="Straight Arrow Connector 30">
              <a:extLst>
                <a:ext uri="{FF2B5EF4-FFF2-40B4-BE49-F238E27FC236}">
                  <a16:creationId xmlns:a16="http://schemas.microsoft.com/office/drawing/2014/main" id="{4EF84440-3D00-8E6E-7193-A77973559003}"/>
                </a:ext>
              </a:extLst>
            </p:cNvPr>
            <p:cNvCxnSpPr>
              <a:cxnSpLocks/>
            </p:cNvCxnSpPr>
            <p:nvPr/>
          </p:nvCxnSpPr>
          <p:spPr>
            <a:xfrm flipV="1">
              <a:off x="9003176" y="4856209"/>
              <a:ext cx="0" cy="1175600"/>
            </a:xfrm>
            <a:prstGeom prst="straightConnector1">
              <a:avLst/>
            </a:prstGeom>
            <a:ln w="952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0D4EE3CB-3692-365A-462E-9AD9E89EAD09}"/>
                </a:ext>
              </a:extLst>
            </p:cNvPr>
            <p:cNvSpPr txBox="1"/>
            <p:nvPr/>
          </p:nvSpPr>
          <p:spPr>
            <a:xfrm>
              <a:off x="8360068" y="5879975"/>
              <a:ext cx="3535897" cy="303668"/>
            </a:xfrm>
            <a:prstGeom prst="rect">
              <a:avLst/>
            </a:prstGeom>
            <a:ln>
              <a:noFill/>
            </a:ln>
          </p:spPr>
          <p:txBody>
            <a:bodyPr wrap="square" lIns="0" tIns="0" rIns="0" bIns="0" rtlCol="0" anchor="ctr" anchorCtr="0">
              <a:spAutoFit/>
            </a:bodyPr>
            <a:lstStyle/>
            <a:p>
              <a:pPr marR="0" algn="ctr" defTabSz="4388900" rtl="0" eaLnBrk="1" fontAlgn="auto" latinLnBrk="0" hangingPunct="1">
                <a:lnSpc>
                  <a:spcPct val="100000"/>
                </a:lnSpc>
                <a:spcBef>
                  <a:spcPts val="0"/>
                </a:spcBef>
                <a:spcAft>
                  <a:spcPts val="0"/>
                </a:spcAft>
                <a:buClrTx/>
                <a:buSzTx/>
                <a:buFont typeface="Arial" pitchFamily="34" charset="0"/>
                <a:buNone/>
                <a:tabLst/>
              </a:pPr>
              <a:r>
                <a:rPr kumimoji="0" lang="en-US" sz="1400" i="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External heating elements</a:t>
              </a:r>
            </a:p>
          </p:txBody>
        </p:sp>
        <p:sp>
          <p:nvSpPr>
            <p:cNvPr id="33" name="Rectangle 32">
              <a:extLst>
                <a:ext uri="{FF2B5EF4-FFF2-40B4-BE49-F238E27FC236}">
                  <a16:creationId xmlns:a16="http://schemas.microsoft.com/office/drawing/2014/main" id="{CA379447-2F4E-84CB-5DD5-CD17C3C23892}"/>
                </a:ext>
              </a:extLst>
            </p:cNvPr>
            <p:cNvSpPr/>
            <p:nvPr/>
          </p:nvSpPr>
          <p:spPr>
            <a:xfrm>
              <a:off x="9809642" y="3111205"/>
              <a:ext cx="1350156" cy="737626"/>
            </a:xfrm>
            <a:prstGeom prst="rect">
              <a:avLst/>
            </a:prstGeom>
            <a:pattFill prst="ltDnDiag">
              <a:fgClr>
                <a:schemeClr val="accent1"/>
              </a:fgClr>
              <a:bgClr>
                <a:schemeClr val="bg1"/>
              </a:bgClr>
            </a:patt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B62E576F-33E5-9052-EAF2-5C65651B6A7F}"/>
                </a:ext>
              </a:extLst>
            </p:cNvPr>
            <p:cNvSpPr/>
            <p:nvPr/>
          </p:nvSpPr>
          <p:spPr>
            <a:xfrm>
              <a:off x="9877459" y="3169102"/>
              <a:ext cx="1224073" cy="610170"/>
            </a:xfrm>
            <a:prstGeom prst="rect">
              <a:avLst/>
            </a:prstGeom>
            <a:solidFill>
              <a:schemeClr val="accent6">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CD6ED9A4-7864-44B6-3C95-C81C8E1ACEE2}"/>
                </a:ext>
              </a:extLst>
            </p:cNvPr>
            <p:cNvSpPr txBox="1"/>
            <p:nvPr/>
          </p:nvSpPr>
          <p:spPr>
            <a:xfrm>
              <a:off x="9978552" y="3336787"/>
              <a:ext cx="1011632" cy="303668"/>
            </a:xfrm>
            <a:prstGeom prst="rect">
              <a:avLst/>
            </a:prstGeom>
            <a:ln>
              <a:noFill/>
            </a:ln>
          </p:spPr>
          <p:txBody>
            <a:bodyPr wrap="square" lIns="0" tIns="0" rIns="0" bIns="0" rtlCol="0" anchor="ctr" anchorCtr="0">
              <a:spAutoFit/>
            </a:bodyPr>
            <a:lstStyle/>
            <a:p>
              <a:pPr marR="0" algn="ctr" defTabSz="4388900" rtl="0" eaLnBrk="1" fontAlgn="auto" latinLnBrk="0" hangingPunct="1">
                <a:lnSpc>
                  <a:spcPct val="100000"/>
                </a:lnSpc>
                <a:spcBef>
                  <a:spcPts val="0"/>
                </a:spcBef>
                <a:spcAft>
                  <a:spcPts val="0"/>
                </a:spcAft>
                <a:buClrTx/>
                <a:buSzTx/>
                <a:buFont typeface="Arial" pitchFamily="34" charset="0"/>
                <a:buNone/>
                <a:tabLst/>
              </a:pPr>
              <a:r>
                <a:rPr kumimoji="0" lang="en-US" sz="1400" i="1" u="none" strike="noStrike" kern="1200" cap="none" spc="0" normalizeH="0" baseline="0" noProof="0" dirty="0">
                  <a:ln>
                    <a:noFill/>
                  </a:ln>
                  <a:effectLst/>
                  <a:uLnTx/>
                  <a:uFillTx/>
                  <a:latin typeface="Arial" panose="020B0604020202020204" pitchFamily="34" charset="0"/>
                  <a:cs typeface="Arial" panose="020B0604020202020204" pitchFamily="34" charset="0"/>
                </a:rPr>
                <a:t>Cable</a:t>
              </a:r>
            </a:p>
          </p:txBody>
        </p:sp>
        <p:cxnSp>
          <p:nvCxnSpPr>
            <p:cNvPr id="36" name="Straight Arrow Connector 35">
              <a:extLst>
                <a:ext uri="{FF2B5EF4-FFF2-40B4-BE49-F238E27FC236}">
                  <a16:creationId xmlns:a16="http://schemas.microsoft.com/office/drawing/2014/main" id="{6488F657-326A-2A35-1CA7-1378C4A9E78A}"/>
                </a:ext>
              </a:extLst>
            </p:cNvPr>
            <p:cNvCxnSpPr>
              <a:cxnSpLocks/>
            </p:cNvCxnSpPr>
            <p:nvPr/>
          </p:nvCxnSpPr>
          <p:spPr>
            <a:xfrm flipV="1">
              <a:off x="9146584" y="2014788"/>
              <a:ext cx="0" cy="2827299"/>
            </a:xfrm>
            <a:prstGeom prst="straightConnector1">
              <a:avLst/>
            </a:prstGeom>
            <a:ln w="25400">
              <a:solidFill>
                <a:srgbClr val="00A0FF"/>
              </a:solidFill>
              <a:prstDash val="sysDot"/>
              <a:tailEnd type="none"/>
            </a:ln>
            <a:effectLst/>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F4B39753-9B82-2444-A832-A2F5EA35B560}"/>
              </a:ext>
            </a:extLst>
          </p:cNvPr>
          <p:cNvSpPr>
            <a:spLocks noGrp="1"/>
          </p:cNvSpPr>
          <p:nvPr>
            <p:ph type="title"/>
          </p:nvPr>
        </p:nvSpPr>
        <p:spPr/>
        <p:txBody>
          <a:bodyPr/>
          <a:lstStyle/>
          <a:p>
            <a:r>
              <a:rPr lang="en-US" dirty="0"/>
              <a:t>2. Development of the </a:t>
            </a:r>
            <a:r>
              <a:rPr lang="en-US" dirty="0" err="1"/>
              <a:t>Stycast</a:t>
            </a:r>
            <a:r>
              <a:rPr lang="en-US" dirty="0"/>
              <a:t> VPI for CCT</a:t>
            </a:r>
            <a:br>
              <a:rPr lang="en-US" dirty="0"/>
            </a:br>
            <a:endParaRPr lang="en-US" i="1" dirty="0"/>
          </a:p>
        </p:txBody>
      </p:sp>
      <p:sp>
        <p:nvSpPr>
          <p:cNvPr id="6" name="Slide Number Placeholder 5">
            <a:extLst>
              <a:ext uri="{FF2B5EF4-FFF2-40B4-BE49-F238E27FC236}">
                <a16:creationId xmlns:a16="http://schemas.microsoft.com/office/drawing/2014/main" id="{D88A0FD9-2410-8344-ACBE-3B3C27FDD4EB}"/>
              </a:ext>
            </a:extLst>
          </p:cNvPr>
          <p:cNvSpPr>
            <a:spLocks noGrp="1"/>
          </p:cNvSpPr>
          <p:nvPr>
            <p:ph type="sldNum" sz="quarter" idx="16"/>
          </p:nvPr>
        </p:nvSpPr>
        <p:spPr/>
        <p:txBody>
          <a:bodyPr/>
          <a:lstStyle/>
          <a:p>
            <a:fld id="{0EF2EA88-E9D4-0C4F-A5DF-5FE49FAF8E2F}" type="slidenum">
              <a:rPr lang="en-US" smtClean="0"/>
              <a:pPr/>
              <a:t>25</a:t>
            </a:fld>
            <a:endParaRPr lang="en-US" dirty="0"/>
          </a:p>
        </p:txBody>
      </p:sp>
      <p:sp>
        <p:nvSpPr>
          <p:cNvPr id="16" name="Footer Placeholder 21">
            <a:extLst>
              <a:ext uri="{FF2B5EF4-FFF2-40B4-BE49-F238E27FC236}">
                <a16:creationId xmlns:a16="http://schemas.microsoft.com/office/drawing/2014/main" id="{FE1CC5F8-7EDD-490E-A02F-C3C4F0249C11}"/>
              </a:ext>
            </a:extLst>
          </p:cNvPr>
          <p:cNvSpPr txBox="1">
            <a:spLocks/>
          </p:cNvSpPr>
          <p:nvPr/>
        </p:nvSpPr>
        <p:spPr>
          <a:xfrm>
            <a:off x="9312264" y="6356350"/>
            <a:ext cx="1977788"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sz="1000" dirty="0">
                <a:solidFill>
                  <a:prstClr val="black">
                    <a:tint val="75000"/>
                  </a:prstClr>
                </a:solidFill>
              </a:rPr>
              <a:t>J. L. Rudeiros Fernandez et al.</a:t>
            </a:r>
            <a:endParaRPr lang="en-US" sz="1000" dirty="0">
              <a:solidFill>
                <a:prstClr val="black">
                  <a:tint val="75000"/>
                </a:prstClr>
              </a:solidFill>
            </a:endParaRPr>
          </a:p>
        </p:txBody>
      </p:sp>
      <p:sp>
        <p:nvSpPr>
          <p:cNvPr id="9" name="TextBox 8">
            <a:extLst>
              <a:ext uri="{FF2B5EF4-FFF2-40B4-BE49-F238E27FC236}">
                <a16:creationId xmlns:a16="http://schemas.microsoft.com/office/drawing/2014/main" id="{FC5F73EF-B07F-D220-3B7A-63895A6E2697}"/>
              </a:ext>
            </a:extLst>
          </p:cNvPr>
          <p:cNvSpPr txBox="1"/>
          <p:nvPr/>
        </p:nvSpPr>
        <p:spPr>
          <a:xfrm>
            <a:off x="690880" y="1105600"/>
            <a:ext cx="8463280" cy="369332"/>
          </a:xfrm>
          <a:prstGeom prst="rect">
            <a:avLst/>
          </a:prstGeom>
          <a:noFill/>
        </p:spPr>
        <p:txBody>
          <a:bodyPr wrap="square">
            <a:spAutoFit/>
          </a:bodyPr>
          <a:lstStyle/>
          <a:p>
            <a:r>
              <a:rPr lang="en-US" b="1" i="0" dirty="0">
                <a:solidFill>
                  <a:srgbClr val="202122"/>
                </a:solidFill>
                <a:effectLst/>
                <a:latin typeface="Arial" panose="020B0604020202020204" pitchFamily="34" charset="0"/>
              </a:rPr>
              <a:t>Vacuum Assisted Resin Transfer Molding (VARTM)</a:t>
            </a:r>
            <a:r>
              <a:rPr lang="en-US" b="0" i="0" dirty="0">
                <a:solidFill>
                  <a:srgbClr val="202122"/>
                </a:solidFill>
                <a:effectLst/>
                <a:latin typeface="Arial" panose="020B0604020202020204" pitchFamily="34" charset="0"/>
              </a:rPr>
              <a:t> </a:t>
            </a:r>
            <a:endParaRPr lang="en-US" dirty="0"/>
          </a:p>
        </p:txBody>
      </p:sp>
      <p:sp>
        <p:nvSpPr>
          <p:cNvPr id="14" name="Footer Placeholder 4">
            <a:extLst>
              <a:ext uri="{FF2B5EF4-FFF2-40B4-BE49-F238E27FC236}">
                <a16:creationId xmlns:a16="http://schemas.microsoft.com/office/drawing/2014/main" id="{BE9228A0-FB18-AD35-E376-878DFF295AB8}"/>
              </a:ext>
            </a:extLst>
          </p:cNvPr>
          <p:cNvSpPr>
            <a:spLocks noGrp="1"/>
          </p:cNvSpPr>
          <p:nvPr>
            <p:ph type="ftr" sz="quarter" idx="15"/>
          </p:nvPr>
        </p:nvSpPr>
        <p:spPr>
          <a:xfrm>
            <a:off x="576072" y="6356350"/>
            <a:ext cx="9106596" cy="365125"/>
          </a:xfrm>
        </p:spPr>
        <p:txBody>
          <a:bodyPr/>
          <a:lstStyle/>
          <a:p>
            <a:r>
              <a:rPr lang="en-US" sz="1000" dirty="0"/>
              <a:t>Impregnation of CCT with alternative resins </a:t>
            </a:r>
            <a:r>
              <a:rPr lang="en-US" dirty="0"/>
              <a:t>| BERKELEY LAB</a:t>
            </a:r>
          </a:p>
        </p:txBody>
      </p:sp>
      <p:sp>
        <p:nvSpPr>
          <p:cNvPr id="10" name="TextBox 9">
            <a:extLst>
              <a:ext uri="{FF2B5EF4-FFF2-40B4-BE49-F238E27FC236}">
                <a16:creationId xmlns:a16="http://schemas.microsoft.com/office/drawing/2014/main" id="{8C08B05C-6741-4C1F-8369-FCA9940381FE}"/>
              </a:ext>
            </a:extLst>
          </p:cNvPr>
          <p:cNvSpPr txBox="1"/>
          <p:nvPr/>
        </p:nvSpPr>
        <p:spPr>
          <a:xfrm>
            <a:off x="5104708" y="5382044"/>
            <a:ext cx="2174917" cy="338554"/>
          </a:xfrm>
          <a:prstGeom prst="rect">
            <a:avLst/>
          </a:prstGeom>
          <a:noFill/>
        </p:spPr>
        <p:txBody>
          <a:bodyPr wrap="square">
            <a:spAutoFit/>
          </a:bodyPr>
          <a:lstStyle/>
          <a:p>
            <a:pPr algn="ctr"/>
            <a:r>
              <a:rPr lang="en-US" sz="1600" b="1" dirty="0">
                <a:solidFill>
                  <a:schemeClr val="bg1"/>
                </a:solidFill>
              </a:rPr>
              <a:t>Glass insulation</a:t>
            </a:r>
          </a:p>
        </p:txBody>
      </p:sp>
      <p:pic>
        <p:nvPicPr>
          <p:cNvPr id="7" name="Picture 6" descr="A picture containing text&#10;&#10;Description automatically generated">
            <a:extLst>
              <a:ext uri="{FF2B5EF4-FFF2-40B4-BE49-F238E27FC236}">
                <a16:creationId xmlns:a16="http://schemas.microsoft.com/office/drawing/2014/main" id="{2198968A-44F8-5B1F-37A7-F2C49C5C539F}"/>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rot="5400000">
            <a:off x="4811224" y="1164949"/>
            <a:ext cx="2497587" cy="5069269"/>
          </a:xfrm>
          <a:prstGeom prst="rect">
            <a:avLst/>
          </a:prstGeom>
        </p:spPr>
      </p:pic>
      <p:pic>
        <p:nvPicPr>
          <p:cNvPr id="12" name="Picture 11" descr="A roll of toilet paper&#10;&#10;Description automatically generated with low confidence">
            <a:extLst>
              <a:ext uri="{FF2B5EF4-FFF2-40B4-BE49-F238E27FC236}">
                <a16:creationId xmlns:a16="http://schemas.microsoft.com/office/drawing/2014/main" id="{ADDEFBE3-4DBB-93C9-DB71-4A4569FE5722}"/>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rot="16200000">
            <a:off x="7613661" y="1691654"/>
            <a:ext cx="5836702" cy="3005889"/>
          </a:xfrm>
          <a:prstGeom prst="rect">
            <a:avLst/>
          </a:prstGeom>
          <a:ln>
            <a:solidFill>
              <a:srgbClr val="FF00FF"/>
            </a:solidFill>
          </a:ln>
        </p:spPr>
      </p:pic>
      <p:sp>
        <p:nvSpPr>
          <p:cNvPr id="15" name="Rectangle 14">
            <a:extLst>
              <a:ext uri="{FF2B5EF4-FFF2-40B4-BE49-F238E27FC236}">
                <a16:creationId xmlns:a16="http://schemas.microsoft.com/office/drawing/2014/main" id="{E0588710-2308-695B-9E6B-F08FE2792B60}"/>
              </a:ext>
            </a:extLst>
          </p:cNvPr>
          <p:cNvSpPr/>
          <p:nvPr/>
        </p:nvSpPr>
        <p:spPr>
          <a:xfrm>
            <a:off x="7680960" y="2502854"/>
            <a:ext cx="615064" cy="1066908"/>
          </a:xfrm>
          <a:prstGeom prst="rect">
            <a:avLst/>
          </a:prstGeom>
          <a:noFill/>
          <a:ln>
            <a:solidFill>
              <a:srgbClr val="FF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3" name="Straight Arrow Connector 42">
            <a:extLst>
              <a:ext uri="{FF2B5EF4-FFF2-40B4-BE49-F238E27FC236}">
                <a16:creationId xmlns:a16="http://schemas.microsoft.com/office/drawing/2014/main" id="{F9BC1DDA-19F1-C619-9C00-5C427EE8FC8D}"/>
              </a:ext>
            </a:extLst>
          </p:cNvPr>
          <p:cNvCxnSpPr>
            <a:cxnSpLocks/>
          </p:cNvCxnSpPr>
          <p:nvPr/>
        </p:nvCxnSpPr>
        <p:spPr>
          <a:xfrm flipH="1">
            <a:off x="7680960" y="276247"/>
            <a:ext cx="1353647" cy="2226606"/>
          </a:xfrm>
          <a:prstGeom prst="straightConnector1">
            <a:avLst/>
          </a:prstGeom>
          <a:noFill/>
          <a:ln w="9525" cap="flat" cmpd="sng" algn="ctr">
            <a:solidFill>
              <a:srgbClr val="FF00FF"/>
            </a:solidFill>
            <a:prstDash val="solid"/>
            <a:tailEnd type="none" w="lg" len="lg"/>
          </a:ln>
          <a:effectLst/>
        </p:spPr>
      </p:cxnSp>
      <p:cxnSp>
        <p:nvCxnSpPr>
          <p:cNvPr id="44" name="Straight Arrow Connector 43">
            <a:extLst>
              <a:ext uri="{FF2B5EF4-FFF2-40B4-BE49-F238E27FC236}">
                <a16:creationId xmlns:a16="http://schemas.microsoft.com/office/drawing/2014/main" id="{D016DFF0-A16C-978D-4B90-9DE2835C7EC9}"/>
              </a:ext>
            </a:extLst>
          </p:cNvPr>
          <p:cNvCxnSpPr>
            <a:cxnSpLocks/>
          </p:cNvCxnSpPr>
          <p:nvPr/>
        </p:nvCxnSpPr>
        <p:spPr>
          <a:xfrm flipH="1" flipV="1">
            <a:off x="7680960" y="3594374"/>
            <a:ext cx="1342567" cy="2514427"/>
          </a:xfrm>
          <a:prstGeom prst="straightConnector1">
            <a:avLst/>
          </a:prstGeom>
          <a:noFill/>
          <a:ln w="9525" cap="flat" cmpd="sng" algn="ctr">
            <a:solidFill>
              <a:srgbClr val="FF00FF"/>
            </a:solidFill>
            <a:prstDash val="solid"/>
            <a:tailEnd type="none" w="lg" len="lg"/>
          </a:ln>
          <a:effectLst/>
        </p:spPr>
      </p:cxnSp>
    </p:spTree>
    <p:extLst>
      <p:ext uri="{BB962C8B-B14F-4D97-AF65-F5344CB8AC3E}">
        <p14:creationId xmlns:p14="http://schemas.microsoft.com/office/powerpoint/2010/main" val="16391577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C64D6D74-F104-4542-BBBD-823877E6D286}"/>
              </a:ext>
            </a:extLst>
          </p:cNvPr>
          <p:cNvSpPr>
            <a:spLocks noGrp="1"/>
          </p:cNvSpPr>
          <p:nvPr>
            <p:ph idx="1"/>
          </p:nvPr>
        </p:nvSpPr>
        <p:spPr>
          <a:xfrm>
            <a:off x="216681" y="2273800"/>
            <a:ext cx="2628000" cy="1828800"/>
          </a:xfrm>
        </p:spPr>
        <p:txBody>
          <a:bodyPr/>
          <a:lstStyle/>
          <a:p>
            <a:r>
              <a:rPr lang="en-US" sz="3200" dirty="0">
                <a:solidFill>
                  <a:schemeClr val="accent6"/>
                </a:solidFill>
              </a:rPr>
              <a:t>01</a:t>
            </a:r>
          </a:p>
          <a:p>
            <a:r>
              <a:rPr lang="en-US" sz="2000" dirty="0"/>
              <a:t>Characterization of adhesion</a:t>
            </a:r>
            <a:endParaRPr lang="en-US" sz="2000" i="1" dirty="0"/>
          </a:p>
        </p:txBody>
      </p:sp>
      <p:sp>
        <p:nvSpPr>
          <p:cNvPr id="9" name="Content Placeholder 8">
            <a:extLst>
              <a:ext uri="{FF2B5EF4-FFF2-40B4-BE49-F238E27FC236}">
                <a16:creationId xmlns:a16="http://schemas.microsoft.com/office/drawing/2014/main" id="{2CBEE79C-84E8-0E4B-B254-1F9614D151DF}"/>
              </a:ext>
            </a:extLst>
          </p:cNvPr>
          <p:cNvSpPr>
            <a:spLocks noGrp="1"/>
          </p:cNvSpPr>
          <p:nvPr>
            <p:ph idx="11"/>
          </p:nvPr>
        </p:nvSpPr>
        <p:spPr>
          <a:xfrm>
            <a:off x="3229604" y="2273800"/>
            <a:ext cx="2628000" cy="1828800"/>
          </a:xfrm>
        </p:spPr>
        <p:txBody>
          <a:bodyPr/>
          <a:lstStyle/>
          <a:p>
            <a:r>
              <a:rPr lang="en-US" sz="3200" dirty="0">
                <a:solidFill>
                  <a:schemeClr val="accent6"/>
                </a:solidFill>
              </a:rPr>
              <a:t>02</a:t>
            </a:r>
          </a:p>
          <a:p>
            <a:r>
              <a:rPr lang="en-US" sz="2000" dirty="0"/>
              <a:t>Development of the </a:t>
            </a:r>
            <a:r>
              <a:rPr lang="en-US" sz="2000" dirty="0" err="1"/>
              <a:t>Stycast</a:t>
            </a:r>
            <a:r>
              <a:rPr lang="en-US" sz="2000" dirty="0"/>
              <a:t> VPI for CCT</a:t>
            </a:r>
          </a:p>
        </p:txBody>
      </p:sp>
      <p:sp>
        <p:nvSpPr>
          <p:cNvPr id="10" name="Content Placeholder 9">
            <a:extLst>
              <a:ext uri="{FF2B5EF4-FFF2-40B4-BE49-F238E27FC236}">
                <a16:creationId xmlns:a16="http://schemas.microsoft.com/office/drawing/2014/main" id="{85A9E089-8A73-1E4B-A85C-4C44820F6851}"/>
              </a:ext>
            </a:extLst>
          </p:cNvPr>
          <p:cNvSpPr>
            <a:spLocks noGrp="1"/>
          </p:cNvSpPr>
          <p:nvPr>
            <p:ph idx="12"/>
          </p:nvPr>
        </p:nvSpPr>
        <p:spPr>
          <a:xfrm>
            <a:off x="6242527" y="2273800"/>
            <a:ext cx="2628000" cy="1828800"/>
          </a:xfrm>
        </p:spPr>
        <p:txBody>
          <a:bodyPr/>
          <a:lstStyle/>
          <a:p>
            <a:r>
              <a:rPr lang="en-US" sz="3200" dirty="0">
                <a:solidFill>
                  <a:schemeClr val="accent6"/>
                </a:solidFill>
              </a:rPr>
              <a:t>03</a:t>
            </a:r>
          </a:p>
          <a:p>
            <a:r>
              <a:rPr lang="en-US" sz="2000" dirty="0"/>
              <a:t>Conclusions and next steps</a:t>
            </a:r>
          </a:p>
        </p:txBody>
      </p:sp>
      <p:sp>
        <p:nvSpPr>
          <p:cNvPr id="7" name="Title 6">
            <a:extLst>
              <a:ext uri="{FF2B5EF4-FFF2-40B4-BE49-F238E27FC236}">
                <a16:creationId xmlns:a16="http://schemas.microsoft.com/office/drawing/2014/main" id="{5FF10101-1B42-7D47-8A74-6B7E853595D3}"/>
              </a:ext>
            </a:extLst>
          </p:cNvPr>
          <p:cNvSpPr>
            <a:spLocks noGrp="1"/>
          </p:cNvSpPr>
          <p:nvPr>
            <p:ph type="title"/>
          </p:nvPr>
        </p:nvSpPr>
        <p:spPr/>
        <p:txBody>
          <a:bodyPr/>
          <a:lstStyle/>
          <a:p>
            <a:r>
              <a:rPr lang="en-US" dirty="0"/>
              <a:t>Table of contents</a:t>
            </a:r>
          </a:p>
        </p:txBody>
      </p:sp>
      <p:sp>
        <p:nvSpPr>
          <p:cNvPr id="5" name="Footer Placeholder 4">
            <a:extLst>
              <a:ext uri="{FF2B5EF4-FFF2-40B4-BE49-F238E27FC236}">
                <a16:creationId xmlns:a16="http://schemas.microsoft.com/office/drawing/2014/main" id="{CA472AA6-E8B4-9F47-B3A6-38674957AFE8}"/>
              </a:ext>
            </a:extLst>
          </p:cNvPr>
          <p:cNvSpPr>
            <a:spLocks noGrp="1"/>
          </p:cNvSpPr>
          <p:nvPr>
            <p:ph type="ftr" sz="quarter" idx="20"/>
          </p:nvPr>
        </p:nvSpPr>
        <p:spPr/>
        <p:txBody>
          <a:bodyPr/>
          <a:lstStyle/>
          <a:p>
            <a:r>
              <a:rPr lang="en-US" dirty="0"/>
              <a:t>Impregnation of CCT with alternative Resins</a:t>
            </a:r>
            <a:r>
              <a:rPr lang="en-US" i="1" dirty="0">
                <a:solidFill>
                  <a:srgbClr val="FFFFFF"/>
                </a:solidFill>
              </a:rPr>
              <a:t> </a:t>
            </a:r>
            <a:r>
              <a:rPr lang="en-US" dirty="0"/>
              <a:t>| BERKELEY LAB</a:t>
            </a:r>
          </a:p>
        </p:txBody>
      </p:sp>
      <p:sp>
        <p:nvSpPr>
          <p:cNvPr id="6" name="Slide Number Placeholder 5">
            <a:extLst>
              <a:ext uri="{FF2B5EF4-FFF2-40B4-BE49-F238E27FC236}">
                <a16:creationId xmlns:a16="http://schemas.microsoft.com/office/drawing/2014/main" id="{AD5F41E7-8DF8-3F4E-ACF4-93E5E9E9E5EB}"/>
              </a:ext>
            </a:extLst>
          </p:cNvPr>
          <p:cNvSpPr>
            <a:spLocks noGrp="1"/>
          </p:cNvSpPr>
          <p:nvPr>
            <p:ph type="sldNum" sz="quarter" idx="21"/>
          </p:nvPr>
        </p:nvSpPr>
        <p:spPr/>
        <p:txBody>
          <a:bodyPr/>
          <a:lstStyle/>
          <a:p>
            <a:fld id="{0EF2EA88-E9D4-0C4F-A5DF-5FE49FAF8E2F}" type="slidenum">
              <a:rPr lang="en-US" smtClean="0"/>
              <a:pPr/>
              <a:t>26</a:t>
            </a:fld>
            <a:endParaRPr lang="en-US" dirty="0"/>
          </a:p>
        </p:txBody>
      </p:sp>
      <p:sp>
        <p:nvSpPr>
          <p:cNvPr id="24" name="Rectangle 23">
            <a:extLst>
              <a:ext uri="{FF2B5EF4-FFF2-40B4-BE49-F238E27FC236}">
                <a16:creationId xmlns:a16="http://schemas.microsoft.com/office/drawing/2014/main" id="{8B8C7C17-B593-476C-9648-FC605FBE732E}"/>
              </a:ext>
            </a:extLst>
          </p:cNvPr>
          <p:cNvSpPr/>
          <p:nvPr/>
        </p:nvSpPr>
        <p:spPr>
          <a:xfrm>
            <a:off x="6242527" y="2273800"/>
            <a:ext cx="2628000" cy="1828800"/>
          </a:xfrm>
          <a:prstGeom prst="rect">
            <a:avLst/>
          </a:prstGeom>
          <a:noFill/>
          <a:ln w="22225">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Footer Placeholder 21">
            <a:extLst>
              <a:ext uri="{FF2B5EF4-FFF2-40B4-BE49-F238E27FC236}">
                <a16:creationId xmlns:a16="http://schemas.microsoft.com/office/drawing/2014/main" id="{23294F37-3E63-4991-9295-50ED4B61FD80}"/>
              </a:ext>
            </a:extLst>
          </p:cNvPr>
          <p:cNvSpPr txBox="1">
            <a:spLocks/>
          </p:cNvSpPr>
          <p:nvPr/>
        </p:nvSpPr>
        <p:spPr>
          <a:xfrm>
            <a:off x="9312264" y="6356350"/>
            <a:ext cx="1977788"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sz="1000" dirty="0">
                <a:solidFill>
                  <a:prstClr val="black">
                    <a:tint val="75000"/>
                  </a:prstClr>
                </a:solidFill>
              </a:rPr>
              <a:t>J. L. Rudeiros Fernandez et al.</a:t>
            </a:r>
            <a:endParaRPr lang="en-US" sz="1000" dirty="0">
              <a:solidFill>
                <a:prstClr val="black">
                  <a:tint val="75000"/>
                </a:prstClr>
              </a:solidFill>
            </a:endParaRPr>
          </a:p>
        </p:txBody>
      </p:sp>
    </p:spTree>
    <p:extLst>
      <p:ext uri="{BB962C8B-B14F-4D97-AF65-F5344CB8AC3E}">
        <p14:creationId xmlns:p14="http://schemas.microsoft.com/office/powerpoint/2010/main" val="15343545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B39753-9B82-2444-A832-A2F5EA35B560}"/>
              </a:ext>
            </a:extLst>
          </p:cNvPr>
          <p:cNvSpPr>
            <a:spLocks noGrp="1"/>
          </p:cNvSpPr>
          <p:nvPr>
            <p:ph type="title"/>
          </p:nvPr>
        </p:nvSpPr>
        <p:spPr/>
        <p:txBody>
          <a:bodyPr/>
          <a:lstStyle/>
          <a:p>
            <a:r>
              <a:rPr lang="en-US" dirty="0"/>
              <a:t>3. Conclusions and next steps</a:t>
            </a:r>
            <a:br>
              <a:rPr lang="en-US" dirty="0"/>
            </a:br>
            <a:endParaRPr lang="en-US" i="1" dirty="0"/>
          </a:p>
        </p:txBody>
      </p:sp>
      <p:sp>
        <p:nvSpPr>
          <p:cNvPr id="5" name="Footer Placeholder 4">
            <a:extLst>
              <a:ext uri="{FF2B5EF4-FFF2-40B4-BE49-F238E27FC236}">
                <a16:creationId xmlns:a16="http://schemas.microsoft.com/office/drawing/2014/main" id="{D55579FB-9C38-2D4A-BB0A-17BF2B14F3EE}"/>
              </a:ext>
            </a:extLst>
          </p:cNvPr>
          <p:cNvSpPr>
            <a:spLocks noGrp="1"/>
          </p:cNvSpPr>
          <p:nvPr>
            <p:ph type="ftr" sz="quarter" idx="15"/>
          </p:nvPr>
        </p:nvSpPr>
        <p:spPr/>
        <p:txBody>
          <a:bodyPr/>
          <a:lstStyle/>
          <a:p>
            <a:r>
              <a:rPr lang="en-US" sz="1000" dirty="0"/>
              <a:t>Development of the paraffin-wax based Canted-Cosine</a:t>
            </a:r>
            <a:r>
              <a:rPr lang="en-US" dirty="0"/>
              <a:t>-Theta subscale magnet | BERKELEY LAB</a:t>
            </a:r>
          </a:p>
        </p:txBody>
      </p:sp>
      <p:sp>
        <p:nvSpPr>
          <p:cNvPr id="6" name="Slide Number Placeholder 5">
            <a:extLst>
              <a:ext uri="{FF2B5EF4-FFF2-40B4-BE49-F238E27FC236}">
                <a16:creationId xmlns:a16="http://schemas.microsoft.com/office/drawing/2014/main" id="{D88A0FD9-2410-8344-ACBE-3B3C27FDD4EB}"/>
              </a:ext>
            </a:extLst>
          </p:cNvPr>
          <p:cNvSpPr>
            <a:spLocks noGrp="1"/>
          </p:cNvSpPr>
          <p:nvPr>
            <p:ph type="sldNum" sz="quarter" idx="16"/>
          </p:nvPr>
        </p:nvSpPr>
        <p:spPr/>
        <p:txBody>
          <a:bodyPr/>
          <a:lstStyle/>
          <a:p>
            <a:fld id="{0EF2EA88-E9D4-0C4F-A5DF-5FE49FAF8E2F}" type="slidenum">
              <a:rPr lang="en-US" smtClean="0"/>
              <a:pPr/>
              <a:t>27</a:t>
            </a:fld>
            <a:endParaRPr lang="en-US" dirty="0"/>
          </a:p>
        </p:txBody>
      </p:sp>
      <p:sp>
        <p:nvSpPr>
          <p:cNvPr id="16" name="Footer Placeholder 21">
            <a:extLst>
              <a:ext uri="{FF2B5EF4-FFF2-40B4-BE49-F238E27FC236}">
                <a16:creationId xmlns:a16="http://schemas.microsoft.com/office/drawing/2014/main" id="{FE1CC5F8-7EDD-490E-A02F-C3C4F0249C11}"/>
              </a:ext>
            </a:extLst>
          </p:cNvPr>
          <p:cNvSpPr txBox="1">
            <a:spLocks/>
          </p:cNvSpPr>
          <p:nvPr/>
        </p:nvSpPr>
        <p:spPr>
          <a:xfrm>
            <a:off x="9312264" y="6356350"/>
            <a:ext cx="1977788"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sz="1000" dirty="0">
                <a:solidFill>
                  <a:prstClr val="black">
                    <a:tint val="75000"/>
                  </a:prstClr>
                </a:solidFill>
              </a:rPr>
              <a:t>J. L. Rudeiros Fernandez et al.</a:t>
            </a:r>
            <a:endParaRPr lang="en-US" sz="1000" dirty="0">
              <a:solidFill>
                <a:prstClr val="black">
                  <a:tint val="75000"/>
                </a:prstClr>
              </a:solidFill>
            </a:endParaRPr>
          </a:p>
        </p:txBody>
      </p:sp>
      <p:sp>
        <p:nvSpPr>
          <p:cNvPr id="3" name="TextBox 2">
            <a:extLst>
              <a:ext uri="{FF2B5EF4-FFF2-40B4-BE49-F238E27FC236}">
                <a16:creationId xmlns:a16="http://schemas.microsoft.com/office/drawing/2014/main" id="{BD03B8EB-C6ED-F524-E9F5-944E983CE22C}"/>
              </a:ext>
            </a:extLst>
          </p:cNvPr>
          <p:cNvSpPr txBox="1"/>
          <p:nvPr/>
        </p:nvSpPr>
        <p:spPr>
          <a:xfrm>
            <a:off x="639233" y="1416526"/>
            <a:ext cx="11416133" cy="4533805"/>
          </a:xfrm>
          <a:prstGeom prst="rect">
            <a:avLst/>
          </a:prstGeom>
          <a:noFill/>
        </p:spPr>
        <p:txBody>
          <a:bodyPr wrap="square">
            <a:spAutoFit/>
          </a:bodyPr>
          <a:lstStyle/>
          <a:p>
            <a:pPr marL="225425" indent="-225425">
              <a:lnSpc>
                <a:spcPct val="110000"/>
              </a:lnSpc>
              <a:spcBef>
                <a:spcPts val="800"/>
              </a:spcBef>
              <a:buClr>
                <a:srgbClr val="4198B5"/>
              </a:buClr>
              <a:buFont typeface="Arial"/>
              <a:buChar char="•"/>
              <a:defRPr/>
            </a:pPr>
            <a:r>
              <a:rPr lang="en-US" sz="2400" dirty="0">
                <a:solidFill>
                  <a:srgbClr val="00303C"/>
                </a:solidFill>
                <a:latin typeface="Arial" panose="020B0604020202020204"/>
              </a:rPr>
              <a:t>A method to measure the adhesion between a copper wire and various resin systems at room temperature and 77 K has been developed.</a:t>
            </a:r>
          </a:p>
          <a:p>
            <a:pPr marL="225425" indent="-225425">
              <a:lnSpc>
                <a:spcPct val="110000"/>
              </a:lnSpc>
              <a:spcBef>
                <a:spcPts val="800"/>
              </a:spcBef>
              <a:buClr>
                <a:srgbClr val="4198B5"/>
              </a:buClr>
              <a:buFont typeface="Arial"/>
              <a:buChar char="•"/>
              <a:defRPr/>
            </a:pPr>
            <a:r>
              <a:rPr kumimoji="0" lang="en-US" sz="2400" b="0" i="0" u="none" strike="noStrike" kern="1200" cap="none" spc="0" normalizeH="0" baseline="0" noProof="0" dirty="0">
                <a:ln>
                  <a:noFill/>
                </a:ln>
                <a:solidFill>
                  <a:srgbClr val="00303C"/>
                </a:solidFill>
                <a:effectLst/>
                <a:uLnTx/>
                <a:uFillTx/>
                <a:latin typeface="Arial" panose="020B0604020202020204"/>
                <a:ea typeface="+mn-ea"/>
                <a:cs typeface="+mn-cs"/>
              </a:rPr>
              <a:t>The paraffin wax interfacial strength with copper wire has been characterized, showing two orders of magnitude lower adhesion in relation to the epoxy resin used for previous CCT magnets (i.e. Mix61).</a:t>
            </a:r>
          </a:p>
          <a:p>
            <a:pPr marL="225425" indent="-225425">
              <a:lnSpc>
                <a:spcPct val="110000"/>
              </a:lnSpc>
              <a:spcBef>
                <a:spcPts val="800"/>
              </a:spcBef>
              <a:buClr>
                <a:srgbClr val="4198B5"/>
              </a:buClr>
              <a:buFont typeface="Arial"/>
              <a:buChar char="•"/>
              <a:defRPr/>
            </a:pPr>
            <a:r>
              <a:rPr lang="en-US" sz="2400" dirty="0">
                <a:solidFill>
                  <a:srgbClr val="00303C"/>
                </a:solidFill>
                <a:latin typeface="Arial" panose="020B0604020202020204"/>
              </a:rPr>
              <a:t>Next steps include measuring adhesion properties at 77 K.</a:t>
            </a:r>
          </a:p>
          <a:p>
            <a:pPr marL="225425" indent="-225425">
              <a:lnSpc>
                <a:spcPct val="110000"/>
              </a:lnSpc>
              <a:spcBef>
                <a:spcPts val="800"/>
              </a:spcBef>
              <a:buClr>
                <a:srgbClr val="4198B5"/>
              </a:buClr>
              <a:buFont typeface="Arial"/>
              <a:buChar char="•"/>
              <a:defRPr/>
            </a:pPr>
            <a:r>
              <a:rPr lang="en-US" sz="2400" dirty="0">
                <a:solidFill>
                  <a:srgbClr val="00303C"/>
                </a:solidFill>
                <a:latin typeface="Arial" panose="020B0604020202020204"/>
              </a:rPr>
              <a:t>A method to successfully impregnate single layer magnets with </a:t>
            </a:r>
            <a:r>
              <a:rPr lang="en-US" sz="2400" dirty="0" err="1">
                <a:solidFill>
                  <a:srgbClr val="00303C"/>
                </a:solidFill>
                <a:latin typeface="Arial" panose="020B0604020202020204"/>
              </a:rPr>
              <a:t>Stycast</a:t>
            </a:r>
            <a:r>
              <a:rPr lang="en-US" sz="2400" dirty="0">
                <a:solidFill>
                  <a:srgbClr val="00303C"/>
                </a:solidFill>
                <a:latin typeface="Arial" panose="020B0604020202020204"/>
              </a:rPr>
              <a:t> 2850 ft based on the VPI method is being developed.</a:t>
            </a:r>
            <a:endParaRPr kumimoji="0" lang="en-US" sz="2400" b="0" i="0" u="none" strike="noStrike" kern="1200" cap="none" spc="0" normalizeH="0" baseline="0" noProof="0" dirty="0">
              <a:ln>
                <a:noFill/>
              </a:ln>
              <a:solidFill>
                <a:srgbClr val="00303C"/>
              </a:solidFill>
              <a:effectLst/>
              <a:uLnTx/>
              <a:uFillTx/>
              <a:latin typeface="Arial" panose="020B0604020202020204"/>
              <a:ea typeface="+mn-ea"/>
              <a:cs typeface="+mn-cs"/>
            </a:endParaRPr>
          </a:p>
          <a:p>
            <a:pPr marL="225425" marR="0" lvl="0" indent="-225425" algn="l" defTabSz="457200" rtl="0" eaLnBrk="1" fontAlgn="auto" latinLnBrk="0" hangingPunct="1">
              <a:lnSpc>
                <a:spcPct val="110000"/>
              </a:lnSpc>
              <a:spcBef>
                <a:spcPts val="800"/>
              </a:spcBef>
              <a:spcAft>
                <a:spcPts val="0"/>
              </a:spcAft>
              <a:buClr>
                <a:srgbClr val="4198B5"/>
              </a:buClr>
              <a:buSzTx/>
              <a:buFont typeface="Arial"/>
              <a:buChar char="•"/>
              <a:tabLst/>
              <a:defRPr/>
            </a:pPr>
            <a:r>
              <a:rPr lang="en-US" sz="2400" dirty="0">
                <a:solidFill>
                  <a:srgbClr val="00303C"/>
                </a:solidFill>
                <a:latin typeface="Arial" panose="020B0604020202020204"/>
              </a:rPr>
              <a:t>Initial results indicate that there is potential for impregnation of single layer coils in which radial impregnation is feasible but substantial challenged remain ahead.</a:t>
            </a:r>
          </a:p>
        </p:txBody>
      </p:sp>
    </p:spTree>
    <p:extLst>
      <p:ext uri="{BB962C8B-B14F-4D97-AF65-F5344CB8AC3E}">
        <p14:creationId xmlns:p14="http://schemas.microsoft.com/office/powerpoint/2010/main" val="19882119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D55579FB-9C38-2D4A-BB0A-17BF2B14F3EE}"/>
              </a:ext>
            </a:extLst>
          </p:cNvPr>
          <p:cNvSpPr>
            <a:spLocks noGrp="1"/>
          </p:cNvSpPr>
          <p:nvPr>
            <p:ph type="ftr" sz="quarter" idx="15"/>
          </p:nvPr>
        </p:nvSpPr>
        <p:spPr/>
        <p:txBody>
          <a:bodyPr/>
          <a:lstStyle/>
          <a:p>
            <a:r>
              <a:rPr lang="en-US" sz="1000" dirty="0"/>
              <a:t>Development of the paraffin-wax based Canted-Cosine</a:t>
            </a:r>
            <a:r>
              <a:rPr lang="en-US" dirty="0"/>
              <a:t>-Theta subscale magnet | BERKELEY LAB</a:t>
            </a:r>
          </a:p>
        </p:txBody>
      </p:sp>
      <p:sp>
        <p:nvSpPr>
          <p:cNvPr id="6" name="Slide Number Placeholder 5">
            <a:extLst>
              <a:ext uri="{FF2B5EF4-FFF2-40B4-BE49-F238E27FC236}">
                <a16:creationId xmlns:a16="http://schemas.microsoft.com/office/drawing/2014/main" id="{D88A0FD9-2410-8344-ACBE-3B3C27FDD4EB}"/>
              </a:ext>
            </a:extLst>
          </p:cNvPr>
          <p:cNvSpPr>
            <a:spLocks noGrp="1"/>
          </p:cNvSpPr>
          <p:nvPr>
            <p:ph type="sldNum" sz="quarter" idx="16"/>
          </p:nvPr>
        </p:nvSpPr>
        <p:spPr/>
        <p:txBody>
          <a:bodyPr/>
          <a:lstStyle/>
          <a:p>
            <a:fld id="{0EF2EA88-E9D4-0C4F-A5DF-5FE49FAF8E2F}" type="slidenum">
              <a:rPr lang="en-US" smtClean="0"/>
              <a:pPr/>
              <a:t>28</a:t>
            </a:fld>
            <a:endParaRPr lang="en-US" dirty="0"/>
          </a:p>
        </p:txBody>
      </p:sp>
      <p:sp>
        <p:nvSpPr>
          <p:cNvPr id="16" name="Footer Placeholder 21">
            <a:extLst>
              <a:ext uri="{FF2B5EF4-FFF2-40B4-BE49-F238E27FC236}">
                <a16:creationId xmlns:a16="http://schemas.microsoft.com/office/drawing/2014/main" id="{FE1CC5F8-7EDD-490E-A02F-C3C4F0249C11}"/>
              </a:ext>
            </a:extLst>
          </p:cNvPr>
          <p:cNvSpPr txBox="1">
            <a:spLocks/>
          </p:cNvSpPr>
          <p:nvPr/>
        </p:nvSpPr>
        <p:spPr>
          <a:xfrm>
            <a:off x="9312264" y="6356350"/>
            <a:ext cx="1977788"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sz="1000" dirty="0">
                <a:solidFill>
                  <a:prstClr val="black">
                    <a:tint val="75000"/>
                  </a:prstClr>
                </a:solidFill>
              </a:rPr>
              <a:t>J. L. Rudeiros Fernandez et al.</a:t>
            </a:r>
            <a:endParaRPr lang="en-US" sz="1000" dirty="0">
              <a:solidFill>
                <a:prstClr val="black">
                  <a:tint val="75000"/>
                </a:prstClr>
              </a:solidFill>
            </a:endParaRPr>
          </a:p>
        </p:txBody>
      </p:sp>
      <p:sp>
        <p:nvSpPr>
          <p:cNvPr id="8" name="Title 7">
            <a:extLst>
              <a:ext uri="{FF2B5EF4-FFF2-40B4-BE49-F238E27FC236}">
                <a16:creationId xmlns:a16="http://schemas.microsoft.com/office/drawing/2014/main" id="{BB04712E-9D3F-6906-62DA-EAF9ED577C3F}"/>
              </a:ext>
            </a:extLst>
          </p:cNvPr>
          <p:cNvSpPr>
            <a:spLocks noGrp="1"/>
          </p:cNvSpPr>
          <p:nvPr>
            <p:ph type="title"/>
          </p:nvPr>
        </p:nvSpPr>
        <p:spPr>
          <a:xfrm>
            <a:off x="3816351" y="2472266"/>
            <a:ext cx="4218515" cy="1502833"/>
          </a:xfrm>
        </p:spPr>
        <p:txBody>
          <a:bodyPr/>
          <a:lstStyle/>
          <a:p>
            <a:r>
              <a:rPr lang="en-US" sz="8000" dirty="0"/>
              <a:t>Thanks!</a:t>
            </a:r>
          </a:p>
        </p:txBody>
      </p:sp>
    </p:spTree>
    <p:extLst>
      <p:ext uri="{BB962C8B-B14F-4D97-AF65-F5344CB8AC3E}">
        <p14:creationId xmlns:p14="http://schemas.microsoft.com/office/powerpoint/2010/main" val="38050111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B39753-9B82-2444-A832-A2F5EA35B560}"/>
              </a:ext>
            </a:extLst>
          </p:cNvPr>
          <p:cNvSpPr>
            <a:spLocks noGrp="1"/>
          </p:cNvSpPr>
          <p:nvPr>
            <p:ph type="title"/>
          </p:nvPr>
        </p:nvSpPr>
        <p:spPr/>
        <p:txBody>
          <a:bodyPr/>
          <a:lstStyle/>
          <a:p>
            <a:r>
              <a:rPr lang="en-US" dirty="0"/>
              <a:t>1. Characterization of adhesion</a:t>
            </a:r>
            <a:endParaRPr lang="en-US" i="1" dirty="0"/>
          </a:p>
        </p:txBody>
      </p:sp>
      <p:sp>
        <p:nvSpPr>
          <p:cNvPr id="6" name="Slide Number Placeholder 5">
            <a:extLst>
              <a:ext uri="{FF2B5EF4-FFF2-40B4-BE49-F238E27FC236}">
                <a16:creationId xmlns:a16="http://schemas.microsoft.com/office/drawing/2014/main" id="{D88A0FD9-2410-8344-ACBE-3B3C27FDD4EB}"/>
              </a:ext>
            </a:extLst>
          </p:cNvPr>
          <p:cNvSpPr>
            <a:spLocks noGrp="1"/>
          </p:cNvSpPr>
          <p:nvPr>
            <p:ph type="sldNum" sz="quarter" idx="16"/>
          </p:nvPr>
        </p:nvSpPr>
        <p:spPr/>
        <p:txBody>
          <a:bodyPr/>
          <a:lstStyle/>
          <a:p>
            <a:fld id="{0EF2EA88-E9D4-0C4F-A5DF-5FE49FAF8E2F}" type="slidenum">
              <a:rPr lang="en-US" smtClean="0"/>
              <a:pPr/>
              <a:t>3</a:t>
            </a:fld>
            <a:endParaRPr lang="en-US" dirty="0"/>
          </a:p>
        </p:txBody>
      </p:sp>
      <p:sp>
        <p:nvSpPr>
          <p:cNvPr id="16" name="Footer Placeholder 21">
            <a:extLst>
              <a:ext uri="{FF2B5EF4-FFF2-40B4-BE49-F238E27FC236}">
                <a16:creationId xmlns:a16="http://schemas.microsoft.com/office/drawing/2014/main" id="{FE1CC5F8-7EDD-490E-A02F-C3C4F0249C11}"/>
              </a:ext>
            </a:extLst>
          </p:cNvPr>
          <p:cNvSpPr txBox="1">
            <a:spLocks/>
          </p:cNvSpPr>
          <p:nvPr/>
        </p:nvSpPr>
        <p:spPr>
          <a:xfrm>
            <a:off x="9312264" y="6356350"/>
            <a:ext cx="1977788"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sz="1000" dirty="0">
                <a:solidFill>
                  <a:prstClr val="black">
                    <a:tint val="75000"/>
                  </a:prstClr>
                </a:solidFill>
              </a:rPr>
              <a:t>J. L. Rudeiros Fernandez et al.</a:t>
            </a:r>
            <a:endParaRPr lang="en-US" sz="1000" dirty="0">
              <a:solidFill>
                <a:prstClr val="black">
                  <a:tint val="75000"/>
                </a:prstClr>
              </a:solidFill>
            </a:endParaRPr>
          </a:p>
        </p:txBody>
      </p:sp>
      <p:sp>
        <p:nvSpPr>
          <p:cNvPr id="12" name="TextBox 11">
            <a:extLst>
              <a:ext uri="{FF2B5EF4-FFF2-40B4-BE49-F238E27FC236}">
                <a16:creationId xmlns:a16="http://schemas.microsoft.com/office/drawing/2014/main" id="{647E5FDB-33E1-AC50-AE43-27A846C72091}"/>
              </a:ext>
            </a:extLst>
          </p:cNvPr>
          <p:cNvSpPr txBox="1"/>
          <p:nvPr/>
        </p:nvSpPr>
        <p:spPr>
          <a:xfrm>
            <a:off x="6306294" y="5939445"/>
            <a:ext cx="2540000" cy="369332"/>
          </a:xfrm>
          <a:prstGeom prst="rect">
            <a:avLst/>
          </a:prstGeom>
          <a:noFill/>
        </p:spPr>
        <p:txBody>
          <a:bodyPr wrap="square">
            <a:spAutoFit/>
          </a:bodyPr>
          <a:lstStyle/>
          <a:p>
            <a:r>
              <a:rPr lang="en-US" sz="1800" b="0" dirty="0">
                <a:solidFill>
                  <a:schemeClr val="bg1"/>
                </a:solidFill>
              </a:rPr>
              <a:t>CCT sub2 </a:t>
            </a:r>
            <a:endParaRPr lang="en-US" dirty="0">
              <a:solidFill>
                <a:schemeClr val="bg1"/>
              </a:solidFill>
            </a:endParaRPr>
          </a:p>
        </p:txBody>
      </p:sp>
      <p:sp>
        <p:nvSpPr>
          <p:cNvPr id="7" name="TextBox 6">
            <a:extLst>
              <a:ext uri="{FF2B5EF4-FFF2-40B4-BE49-F238E27FC236}">
                <a16:creationId xmlns:a16="http://schemas.microsoft.com/office/drawing/2014/main" id="{106734A8-7937-FC75-5F7B-A8DF44233011}"/>
              </a:ext>
            </a:extLst>
          </p:cNvPr>
          <p:cNvSpPr txBox="1"/>
          <p:nvPr/>
        </p:nvSpPr>
        <p:spPr>
          <a:xfrm>
            <a:off x="155007" y="4957887"/>
            <a:ext cx="7544620" cy="900246"/>
          </a:xfrm>
          <a:prstGeom prst="rect">
            <a:avLst/>
          </a:prstGeom>
          <a:noFill/>
        </p:spPr>
        <p:txBody>
          <a:bodyPr wrap="square">
            <a:spAutoFit/>
          </a:bodyPr>
          <a:lstStyle/>
          <a:p>
            <a:r>
              <a:rPr lang="en-US" sz="1050" dirty="0">
                <a:effectLst/>
              </a:rPr>
              <a:t>*Haight, A., Haynes, M. M., </a:t>
            </a:r>
            <a:r>
              <a:rPr lang="en-US" sz="1050" dirty="0" err="1">
                <a:effectLst/>
              </a:rPr>
              <a:t>Krave</a:t>
            </a:r>
            <a:r>
              <a:rPr lang="en-US" sz="1050" dirty="0">
                <a:effectLst/>
              </a:rPr>
              <a:t>, S. T., Rudeiros-Fernandez, J. L., &amp; Shen, T. (2021). Characterization of Candidate Insulation Resins for Training Reduction in High Energy Physics Magnets. </a:t>
            </a:r>
            <a:r>
              <a:rPr lang="en-US" sz="1050" i="1" dirty="0">
                <a:effectLst/>
              </a:rPr>
              <a:t>Submitted for Publication at the CEC-ICMC</a:t>
            </a:r>
            <a:r>
              <a:rPr lang="en-US" sz="1050" dirty="0">
                <a:effectLst/>
              </a:rPr>
              <a:t>.</a:t>
            </a:r>
          </a:p>
          <a:p>
            <a:endParaRPr lang="en-US" sz="1050" dirty="0">
              <a:effectLst/>
            </a:endParaRPr>
          </a:p>
          <a:p>
            <a:r>
              <a:rPr lang="en-US" sz="1050" dirty="0">
                <a:effectLst/>
              </a:rPr>
              <a:t>*</a:t>
            </a:r>
            <a:r>
              <a:rPr lang="en-US" sz="1050" dirty="0" err="1">
                <a:effectLst/>
              </a:rPr>
              <a:t>Krave</a:t>
            </a:r>
            <a:r>
              <a:rPr lang="en-US" sz="1050" dirty="0">
                <a:effectLst/>
              </a:rPr>
              <a:t>, S., Shen, T., &amp; Haight, A. (2021). Exploring New Resin Systems for Nb3Sn Accelerator Magnets. IEEE Transactions on Applied Superconductivity, 31(5), 1-4.</a:t>
            </a:r>
          </a:p>
        </p:txBody>
      </p:sp>
      <p:sp>
        <p:nvSpPr>
          <p:cNvPr id="11" name="Text Placeholder 12">
            <a:extLst>
              <a:ext uri="{FF2B5EF4-FFF2-40B4-BE49-F238E27FC236}">
                <a16:creationId xmlns:a16="http://schemas.microsoft.com/office/drawing/2014/main" id="{B3BBE3F8-D10D-BA25-9702-8CEC41922D93}"/>
              </a:ext>
            </a:extLst>
          </p:cNvPr>
          <p:cNvSpPr txBox="1">
            <a:spLocks/>
          </p:cNvSpPr>
          <p:nvPr/>
        </p:nvSpPr>
        <p:spPr>
          <a:xfrm>
            <a:off x="770137" y="1663559"/>
            <a:ext cx="6026970" cy="553990"/>
          </a:xfrm>
          <a:prstGeom prst="rect">
            <a:avLst/>
          </a:prstGeom>
          <a:noFill/>
        </p:spPr>
        <p:txBody>
          <a:bodyPr wrap="square" lIns="91436" tIns="91436" rIns="91436" bIns="91436" anchor="ctr" anchorCtr="0">
            <a:spAutoFit/>
          </a:bodyPr>
          <a:lstStyle>
            <a:lvl1pPr marL="1644650" indent="-1644650" algn="ctr" defTabSz="4387850" rtl="0" eaLnBrk="0" fontAlgn="base" hangingPunct="0">
              <a:spcBef>
                <a:spcPct val="20000"/>
              </a:spcBef>
              <a:spcAft>
                <a:spcPct val="0"/>
              </a:spcAft>
              <a:buFont typeface="Arial" panose="020B0604020202020204" pitchFamily="34" charset="0"/>
              <a:buNone/>
              <a:defRPr sz="3700" b="1" kern="1200" baseline="0">
                <a:solidFill>
                  <a:schemeClr val="bg1"/>
                </a:solidFill>
                <a:latin typeface="+mn-lt"/>
                <a:ea typeface="ＭＳ Ｐゴシック" charset="-128"/>
                <a:cs typeface="ＭＳ Ｐゴシック" charset="-128"/>
              </a:defRPr>
            </a:lvl1pPr>
            <a:lvl2pPr marL="3565525" indent="-1370013" algn="l" defTabSz="4387850" rtl="0" eaLnBrk="0" fontAlgn="base" hangingPunct="0">
              <a:spcBef>
                <a:spcPct val="20000"/>
              </a:spcBef>
              <a:spcAft>
                <a:spcPct val="0"/>
              </a:spcAft>
              <a:buFont typeface="Arial" panose="020B0604020202020204" pitchFamily="34" charset="0"/>
              <a:buChar char="–"/>
              <a:defRPr sz="13500" kern="1200">
                <a:solidFill>
                  <a:schemeClr val="tx1"/>
                </a:solidFill>
                <a:latin typeface="+mn-lt"/>
                <a:ea typeface="ＭＳ Ｐゴシック" charset="-128"/>
                <a:cs typeface="+mn-cs"/>
              </a:defRPr>
            </a:lvl2pPr>
            <a:lvl3pPr marL="5484813" indent="-1096963" algn="l" defTabSz="4387850" rtl="0" eaLnBrk="0" fontAlgn="base" hangingPunct="0">
              <a:spcBef>
                <a:spcPct val="20000"/>
              </a:spcBef>
              <a:spcAft>
                <a:spcPct val="0"/>
              </a:spcAft>
              <a:buFont typeface="Arial" panose="020B0604020202020204" pitchFamily="34" charset="0"/>
              <a:buChar char="•"/>
              <a:defRPr sz="11600" kern="1200">
                <a:solidFill>
                  <a:schemeClr val="tx1"/>
                </a:solidFill>
                <a:latin typeface="+mn-lt"/>
                <a:ea typeface="ＭＳ Ｐゴシック" charset="-128"/>
                <a:cs typeface="+mn-cs"/>
              </a:defRPr>
            </a:lvl3pPr>
            <a:lvl4pPr marL="7680325" indent="-1096963" algn="l" defTabSz="4387850" rtl="0" eaLnBrk="0" fontAlgn="base" hangingPunct="0">
              <a:spcBef>
                <a:spcPct val="20000"/>
              </a:spcBef>
              <a:spcAft>
                <a:spcPct val="0"/>
              </a:spcAft>
              <a:buFont typeface="Arial" panose="020B0604020202020204" pitchFamily="34" charset="0"/>
              <a:buChar char="–"/>
              <a:defRPr sz="9600" kern="1200">
                <a:solidFill>
                  <a:schemeClr val="tx1"/>
                </a:solidFill>
                <a:latin typeface="+mn-lt"/>
                <a:ea typeface="ＭＳ Ｐゴシック" charset="-128"/>
                <a:cs typeface="+mn-cs"/>
              </a:defRPr>
            </a:lvl4pPr>
            <a:lvl5pPr marL="9874250" indent="-1096963" algn="l" defTabSz="4387850" rtl="0" eaLnBrk="0" fontAlgn="base" hangingPunct="0">
              <a:spcBef>
                <a:spcPct val="20000"/>
              </a:spcBef>
              <a:spcAft>
                <a:spcPct val="0"/>
              </a:spcAft>
              <a:buFont typeface="Arial" panose="020B0604020202020204" pitchFamily="34" charset="0"/>
              <a:buChar char="»"/>
              <a:defRPr sz="9600" kern="1200">
                <a:solidFill>
                  <a:schemeClr val="tx1"/>
                </a:solidFill>
                <a:latin typeface="+mn-lt"/>
                <a:ea typeface="ＭＳ Ｐゴシック" charset="-128"/>
                <a:cs typeface="+mn-cs"/>
              </a:defRPr>
            </a:lvl5pPr>
            <a:lvl6pPr marL="120694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6pPr>
            <a:lvl7pPr marL="142639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7pPr>
            <a:lvl8pPr marL="164583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8pPr>
            <a:lvl9pPr marL="1865282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9pPr>
          </a:lstStyle>
          <a:p>
            <a:pPr marL="0" indent="0">
              <a:spcBef>
                <a:spcPts val="0"/>
              </a:spcBef>
            </a:pPr>
            <a:r>
              <a:rPr lang="en-US" sz="2400" b="0" dirty="0">
                <a:solidFill>
                  <a:srgbClr val="000000"/>
                </a:solidFill>
              </a:rPr>
              <a:t>Resins used for the subscale program </a:t>
            </a:r>
          </a:p>
        </p:txBody>
      </p:sp>
      <p:sp>
        <p:nvSpPr>
          <p:cNvPr id="13" name="Rectangle: Rounded Corners 12">
            <a:extLst>
              <a:ext uri="{FF2B5EF4-FFF2-40B4-BE49-F238E27FC236}">
                <a16:creationId xmlns:a16="http://schemas.microsoft.com/office/drawing/2014/main" id="{3E4393E2-25C8-821D-AACF-CAF1F52040D5}"/>
              </a:ext>
            </a:extLst>
          </p:cNvPr>
          <p:cNvSpPr/>
          <p:nvPr/>
        </p:nvSpPr>
        <p:spPr>
          <a:xfrm>
            <a:off x="155007" y="3428991"/>
            <a:ext cx="2209800" cy="1047750"/>
          </a:xfrm>
          <a:prstGeom prst="roundRect">
            <a:avLst/>
          </a:prstGeom>
          <a:solidFill>
            <a:schemeClr val="tx1">
              <a:lumMod val="90000"/>
              <a:lumOff val="1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CCT sub2</a:t>
            </a:r>
          </a:p>
        </p:txBody>
      </p:sp>
      <p:sp>
        <p:nvSpPr>
          <p:cNvPr id="14" name="Rectangle: Rounded Corners 13">
            <a:extLst>
              <a:ext uri="{FF2B5EF4-FFF2-40B4-BE49-F238E27FC236}">
                <a16:creationId xmlns:a16="http://schemas.microsoft.com/office/drawing/2014/main" id="{39A5EC12-1E22-4AB7-D5C3-C6B03D2E253E}"/>
              </a:ext>
            </a:extLst>
          </p:cNvPr>
          <p:cNvSpPr/>
          <p:nvPr/>
        </p:nvSpPr>
        <p:spPr>
          <a:xfrm>
            <a:off x="2593407" y="3428991"/>
            <a:ext cx="2209800" cy="1047750"/>
          </a:xfrm>
          <a:prstGeom prst="roundRect">
            <a:avLst/>
          </a:prstGeom>
          <a:solidFill>
            <a:schemeClr val="tx1">
              <a:lumMod val="90000"/>
              <a:lumOff val="1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CCT sub3</a:t>
            </a:r>
          </a:p>
        </p:txBody>
      </p:sp>
      <p:sp>
        <p:nvSpPr>
          <p:cNvPr id="15" name="Rectangle: Rounded Corners 14">
            <a:extLst>
              <a:ext uri="{FF2B5EF4-FFF2-40B4-BE49-F238E27FC236}">
                <a16:creationId xmlns:a16="http://schemas.microsoft.com/office/drawing/2014/main" id="{ECFEF7CF-8DB2-28ED-91B9-F06F10700F45}"/>
              </a:ext>
            </a:extLst>
          </p:cNvPr>
          <p:cNvSpPr/>
          <p:nvPr/>
        </p:nvSpPr>
        <p:spPr>
          <a:xfrm>
            <a:off x="5038157" y="3428991"/>
            <a:ext cx="2209800" cy="1047750"/>
          </a:xfrm>
          <a:prstGeom prst="roundRect">
            <a:avLst/>
          </a:prstGeom>
          <a:solidFill>
            <a:schemeClr val="tx1">
              <a:lumMod val="90000"/>
              <a:lumOff val="1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CCT sub4</a:t>
            </a:r>
          </a:p>
        </p:txBody>
      </p:sp>
      <p:sp>
        <p:nvSpPr>
          <p:cNvPr id="17" name="Rectangle: Rounded Corners 16">
            <a:extLst>
              <a:ext uri="{FF2B5EF4-FFF2-40B4-BE49-F238E27FC236}">
                <a16:creationId xmlns:a16="http://schemas.microsoft.com/office/drawing/2014/main" id="{A3A70348-5C6B-5BD5-E756-99449E23F485}"/>
              </a:ext>
            </a:extLst>
          </p:cNvPr>
          <p:cNvSpPr/>
          <p:nvPr/>
        </p:nvSpPr>
        <p:spPr>
          <a:xfrm>
            <a:off x="155007" y="2333677"/>
            <a:ext cx="4648200" cy="1047750"/>
          </a:xfrm>
          <a:prstGeom prst="roundRect">
            <a:avLst/>
          </a:prstGeom>
          <a:solidFill>
            <a:schemeClr val="tx1">
              <a:lumMod val="75000"/>
              <a:lumOff val="2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Epoxy resin </a:t>
            </a:r>
            <a:r>
              <a:rPr lang="en-US" b="1" dirty="0"/>
              <a:t>Mix61</a:t>
            </a:r>
          </a:p>
        </p:txBody>
      </p:sp>
      <p:sp>
        <p:nvSpPr>
          <p:cNvPr id="18" name="Rectangle: Rounded Corners 17">
            <a:extLst>
              <a:ext uri="{FF2B5EF4-FFF2-40B4-BE49-F238E27FC236}">
                <a16:creationId xmlns:a16="http://schemas.microsoft.com/office/drawing/2014/main" id="{408B2322-0382-FAD4-73E7-BF444A64C1AF}"/>
              </a:ext>
            </a:extLst>
          </p:cNvPr>
          <p:cNvSpPr/>
          <p:nvPr/>
        </p:nvSpPr>
        <p:spPr>
          <a:xfrm>
            <a:off x="5038157" y="2333668"/>
            <a:ext cx="2209800" cy="1047750"/>
          </a:xfrm>
          <a:prstGeom prst="roundRect">
            <a:avLst/>
          </a:prstGeom>
          <a:solidFill>
            <a:schemeClr val="accent3"/>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00" b="1" dirty="0">
                <a:solidFill>
                  <a:schemeClr val="bg1"/>
                </a:solidFill>
              </a:rPr>
              <a:t>CTD-701X*</a:t>
            </a:r>
          </a:p>
        </p:txBody>
      </p:sp>
      <p:sp>
        <p:nvSpPr>
          <p:cNvPr id="3" name="TextBox 2">
            <a:extLst>
              <a:ext uri="{FF2B5EF4-FFF2-40B4-BE49-F238E27FC236}">
                <a16:creationId xmlns:a16="http://schemas.microsoft.com/office/drawing/2014/main" id="{5F78725F-0AAB-CBB6-BCFF-A2DFC472DBD2}"/>
              </a:ext>
            </a:extLst>
          </p:cNvPr>
          <p:cNvSpPr txBox="1"/>
          <p:nvPr/>
        </p:nvSpPr>
        <p:spPr>
          <a:xfrm>
            <a:off x="7808887" y="2399812"/>
            <a:ext cx="4053439" cy="2670283"/>
          </a:xfrm>
          <a:prstGeom prst="rect">
            <a:avLst/>
          </a:prstGeom>
          <a:noFill/>
        </p:spPr>
        <p:txBody>
          <a:bodyPr wrap="square">
            <a:spAutoFit/>
          </a:bodyPr>
          <a:lstStyle/>
          <a:p>
            <a:pPr marL="225425" marR="0" lvl="0" indent="-225425" algn="l" defTabSz="457200" rtl="0" eaLnBrk="1" fontAlgn="auto" latinLnBrk="0" hangingPunct="1">
              <a:lnSpc>
                <a:spcPct val="110000"/>
              </a:lnSpc>
              <a:spcBef>
                <a:spcPts val="800"/>
              </a:spcBef>
              <a:spcAft>
                <a:spcPts val="0"/>
              </a:spcAft>
              <a:buClr>
                <a:srgbClr val="4198B5"/>
              </a:buClr>
              <a:buSzTx/>
              <a:buFont typeface="Arial"/>
              <a:buChar char="•"/>
              <a:tabLst/>
              <a:defRPr/>
            </a:pPr>
            <a:r>
              <a:rPr lang="en-US" sz="2200" b="1" dirty="0">
                <a:solidFill>
                  <a:schemeClr val="tx1">
                    <a:lumMod val="50000"/>
                    <a:lumOff val="50000"/>
                  </a:schemeClr>
                </a:solidFill>
                <a:latin typeface="Arial" panose="020B0604020202020204"/>
              </a:rPr>
              <a:t>Training</a:t>
            </a:r>
            <a:r>
              <a:rPr lang="en-US" sz="2200" dirty="0">
                <a:solidFill>
                  <a:srgbClr val="00303C"/>
                </a:solidFill>
                <a:latin typeface="Arial" panose="020B0604020202020204"/>
              </a:rPr>
              <a:t> might be related to </a:t>
            </a:r>
            <a:r>
              <a:rPr lang="en-US" sz="2200" b="1" dirty="0">
                <a:solidFill>
                  <a:schemeClr val="tx1">
                    <a:lumMod val="50000"/>
                    <a:lumOff val="50000"/>
                  </a:schemeClr>
                </a:solidFill>
                <a:latin typeface="Arial" panose="020B0604020202020204"/>
              </a:rPr>
              <a:t>interfacial mechanisms </a:t>
            </a:r>
            <a:r>
              <a:rPr lang="en-US" sz="2200" dirty="0">
                <a:solidFill>
                  <a:srgbClr val="00303C"/>
                </a:solidFill>
                <a:latin typeface="Arial" panose="020B0604020202020204"/>
              </a:rPr>
              <a:t>(heat dissipation due to frictional motion, debonding, crack propagation…) and therefore the change of resin might play a big role.</a:t>
            </a:r>
            <a:endParaRPr kumimoji="0" lang="en-US" sz="2200" b="0" i="0" u="none" strike="noStrike" kern="1200" cap="none" spc="0" normalizeH="0" baseline="0" noProof="0" dirty="0">
              <a:ln>
                <a:noFill/>
              </a:ln>
              <a:solidFill>
                <a:srgbClr val="00303C"/>
              </a:solidFill>
              <a:effectLst/>
              <a:uLnTx/>
              <a:uFillTx/>
              <a:latin typeface="Arial" panose="020B0604020202020204"/>
              <a:ea typeface="+mn-ea"/>
              <a:cs typeface="+mn-cs"/>
            </a:endParaRPr>
          </a:p>
        </p:txBody>
      </p:sp>
      <p:sp>
        <p:nvSpPr>
          <p:cNvPr id="4" name="Footer Placeholder 4">
            <a:extLst>
              <a:ext uri="{FF2B5EF4-FFF2-40B4-BE49-F238E27FC236}">
                <a16:creationId xmlns:a16="http://schemas.microsoft.com/office/drawing/2014/main" id="{4EA4BCE8-CA27-A751-D7ED-C86AE2D24355}"/>
              </a:ext>
            </a:extLst>
          </p:cNvPr>
          <p:cNvSpPr>
            <a:spLocks noGrp="1"/>
          </p:cNvSpPr>
          <p:nvPr>
            <p:ph type="ftr" sz="quarter" idx="15"/>
          </p:nvPr>
        </p:nvSpPr>
        <p:spPr>
          <a:xfrm>
            <a:off x="576072" y="6356350"/>
            <a:ext cx="9106596" cy="365125"/>
          </a:xfrm>
        </p:spPr>
        <p:txBody>
          <a:bodyPr/>
          <a:lstStyle/>
          <a:p>
            <a:r>
              <a:rPr lang="en-US" sz="1000" dirty="0"/>
              <a:t>Impregnation of CCT with alternative resins </a:t>
            </a:r>
            <a:r>
              <a:rPr lang="en-US" dirty="0"/>
              <a:t>| BERKELEY LAB</a:t>
            </a:r>
          </a:p>
        </p:txBody>
      </p:sp>
    </p:spTree>
    <p:extLst>
      <p:ext uri="{BB962C8B-B14F-4D97-AF65-F5344CB8AC3E}">
        <p14:creationId xmlns:p14="http://schemas.microsoft.com/office/powerpoint/2010/main" val="23619562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B39753-9B82-2444-A832-A2F5EA35B560}"/>
              </a:ext>
            </a:extLst>
          </p:cNvPr>
          <p:cNvSpPr>
            <a:spLocks noGrp="1"/>
          </p:cNvSpPr>
          <p:nvPr>
            <p:ph type="title"/>
          </p:nvPr>
        </p:nvSpPr>
        <p:spPr/>
        <p:txBody>
          <a:bodyPr/>
          <a:lstStyle/>
          <a:p>
            <a:r>
              <a:rPr lang="en-US" dirty="0"/>
              <a:t>1. Characterization of adhesion</a:t>
            </a:r>
            <a:endParaRPr lang="en-US" i="1" dirty="0"/>
          </a:p>
        </p:txBody>
      </p:sp>
      <p:sp>
        <p:nvSpPr>
          <p:cNvPr id="6" name="Slide Number Placeholder 5">
            <a:extLst>
              <a:ext uri="{FF2B5EF4-FFF2-40B4-BE49-F238E27FC236}">
                <a16:creationId xmlns:a16="http://schemas.microsoft.com/office/drawing/2014/main" id="{D88A0FD9-2410-8344-ACBE-3B3C27FDD4EB}"/>
              </a:ext>
            </a:extLst>
          </p:cNvPr>
          <p:cNvSpPr>
            <a:spLocks noGrp="1"/>
          </p:cNvSpPr>
          <p:nvPr>
            <p:ph type="sldNum" sz="quarter" idx="16"/>
          </p:nvPr>
        </p:nvSpPr>
        <p:spPr/>
        <p:txBody>
          <a:bodyPr/>
          <a:lstStyle/>
          <a:p>
            <a:fld id="{0EF2EA88-E9D4-0C4F-A5DF-5FE49FAF8E2F}" type="slidenum">
              <a:rPr lang="en-US" smtClean="0"/>
              <a:pPr/>
              <a:t>4</a:t>
            </a:fld>
            <a:endParaRPr lang="en-US" dirty="0"/>
          </a:p>
        </p:txBody>
      </p:sp>
      <p:sp>
        <p:nvSpPr>
          <p:cNvPr id="16" name="Footer Placeholder 21">
            <a:extLst>
              <a:ext uri="{FF2B5EF4-FFF2-40B4-BE49-F238E27FC236}">
                <a16:creationId xmlns:a16="http://schemas.microsoft.com/office/drawing/2014/main" id="{FE1CC5F8-7EDD-490E-A02F-C3C4F0249C11}"/>
              </a:ext>
            </a:extLst>
          </p:cNvPr>
          <p:cNvSpPr txBox="1">
            <a:spLocks/>
          </p:cNvSpPr>
          <p:nvPr/>
        </p:nvSpPr>
        <p:spPr>
          <a:xfrm>
            <a:off x="9312264" y="6356350"/>
            <a:ext cx="1977788"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sz="1000" dirty="0">
                <a:solidFill>
                  <a:prstClr val="black">
                    <a:tint val="75000"/>
                  </a:prstClr>
                </a:solidFill>
              </a:rPr>
              <a:t>J. L. Rudeiros Fernandez et al.</a:t>
            </a:r>
            <a:endParaRPr lang="en-US" sz="1000" dirty="0">
              <a:solidFill>
                <a:prstClr val="black">
                  <a:tint val="75000"/>
                </a:prstClr>
              </a:solidFill>
            </a:endParaRPr>
          </a:p>
        </p:txBody>
      </p:sp>
      <p:sp>
        <p:nvSpPr>
          <p:cNvPr id="12" name="TextBox 11">
            <a:extLst>
              <a:ext uri="{FF2B5EF4-FFF2-40B4-BE49-F238E27FC236}">
                <a16:creationId xmlns:a16="http://schemas.microsoft.com/office/drawing/2014/main" id="{647E5FDB-33E1-AC50-AE43-27A846C72091}"/>
              </a:ext>
            </a:extLst>
          </p:cNvPr>
          <p:cNvSpPr txBox="1"/>
          <p:nvPr/>
        </p:nvSpPr>
        <p:spPr>
          <a:xfrm>
            <a:off x="6306294" y="5939445"/>
            <a:ext cx="2540000" cy="369332"/>
          </a:xfrm>
          <a:prstGeom prst="rect">
            <a:avLst/>
          </a:prstGeom>
          <a:noFill/>
        </p:spPr>
        <p:txBody>
          <a:bodyPr wrap="square">
            <a:spAutoFit/>
          </a:bodyPr>
          <a:lstStyle/>
          <a:p>
            <a:r>
              <a:rPr lang="en-US" sz="1800" b="0" dirty="0">
                <a:solidFill>
                  <a:schemeClr val="bg1"/>
                </a:solidFill>
              </a:rPr>
              <a:t>CCT sub2 </a:t>
            </a:r>
            <a:endParaRPr lang="en-US" dirty="0">
              <a:solidFill>
                <a:schemeClr val="bg1"/>
              </a:solidFill>
            </a:endParaRPr>
          </a:p>
        </p:txBody>
      </p:sp>
      <p:sp>
        <p:nvSpPr>
          <p:cNvPr id="11" name="Text Placeholder 12">
            <a:extLst>
              <a:ext uri="{FF2B5EF4-FFF2-40B4-BE49-F238E27FC236}">
                <a16:creationId xmlns:a16="http://schemas.microsoft.com/office/drawing/2014/main" id="{B3BBE3F8-D10D-BA25-9702-8CEC41922D93}"/>
              </a:ext>
            </a:extLst>
          </p:cNvPr>
          <p:cNvSpPr txBox="1">
            <a:spLocks/>
          </p:cNvSpPr>
          <p:nvPr/>
        </p:nvSpPr>
        <p:spPr>
          <a:xfrm>
            <a:off x="-1630163" y="1148836"/>
            <a:ext cx="6026970" cy="553990"/>
          </a:xfrm>
          <a:prstGeom prst="rect">
            <a:avLst/>
          </a:prstGeom>
          <a:noFill/>
        </p:spPr>
        <p:txBody>
          <a:bodyPr wrap="square" lIns="91436" tIns="91436" rIns="91436" bIns="91436" anchor="ctr" anchorCtr="0">
            <a:spAutoFit/>
          </a:bodyPr>
          <a:lstStyle>
            <a:lvl1pPr marL="1644650" indent="-1644650" algn="ctr" defTabSz="4387850" rtl="0" eaLnBrk="0" fontAlgn="base" hangingPunct="0">
              <a:spcBef>
                <a:spcPct val="20000"/>
              </a:spcBef>
              <a:spcAft>
                <a:spcPct val="0"/>
              </a:spcAft>
              <a:buFont typeface="Arial" panose="020B0604020202020204" pitchFamily="34" charset="0"/>
              <a:buNone/>
              <a:defRPr sz="3700" b="1" kern="1200" baseline="0">
                <a:solidFill>
                  <a:schemeClr val="bg1"/>
                </a:solidFill>
                <a:latin typeface="+mn-lt"/>
                <a:ea typeface="ＭＳ Ｐゴシック" charset="-128"/>
                <a:cs typeface="ＭＳ Ｐゴシック" charset="-128"/>
              </a:defRPr>
            </a:lvl1pPr>
            <a:lvl2pPr marL="3565525" indent="-1370013" algn="l" defTabSz="4387850" rtl="0" eaLnBrk="0" fontAlgn="base" hangingPunct="0">
              <a:spcBef>
                <a:spcPct val="20000"/>
              </a:spcBef>
              <a:spcAft>
                <a:spcPct val="0"/>
              </a:spcAft>
              <a:buFont typeface="Arial" panose="020B0604020202020204" pitchFamily="34" charset="0"/>
              <a:buChar char="–"/>
              <a:defRPr sz="13500" kern="1200">
                <a:solidFill>
                  <a:schemeClr val="tx1"/>
                </a:solidFill>
                <a:latin typeface="+mn-lt"/>
                <a:ea typeface="ＭＳ Ｐゴシック" charset="-128"/>
                <a:cs typeface="+mn-cs"/>
              </a:defRPr>
            </a:lvl2pPr>
            <a:lvl3pPr marL="5484813" indent="-1096963" algn="l" defTabSz="4387850" rtl="0" eaLnBrk="0" fontAlgn="base" hangingPunct="0">
              <a:spcBef>
                <a:spcPct val="20000"/>
              </a:spcBef>
              <a:spcAft>
                <a:spcPct val="0"/>
              </a:spcAft>
              <a:buFont typeface="Arial" panose="020B0604020202020204" pitchFamily="34" charset="0"/>
              <a:buChar char="•"/>
              <a:defRPr sz="11600" kern="1200">
                <a:solidFill>
                  <a:schemeClr val="tx1"/>
                </a:solidFill>
                <a:latin typeface="+mn-lt"/>
                <a:ea typeface="ＭＳ Ｐゴシック" charset="-128"/>
                <a:cs typeface="+mn-cs"/>
              </a:defRPr>
            </a:lvl3pPr>
            <a:lvl4pPr marL="7680325" indent="-1096963" algn="l" defTabSz="4387850" rtl="0" eaLnBrk="0" fontAlgn="base" hangingPunct="0">
              <a:spcBef>
                <a:spcPct val="20000"/>
              </a:spcBef>
              <a:spcAft>
                <a:spcPct val="0"/>
              </a:spcAft>
              <a:buFont typeface="Arial" panose="020B0604020202020204" pitchFamily="34" charset="0"/>
              <a:buChar char="–"/>
              <a:defRPr sz="9600" kern="1200">
                <a:solidFill>
                  <a:schemeClr val="tx1"/>
                </a:solidFill>
                <a:latin typeface="+mn-lt"/>
                <a:ea typeface="ＭＳ Ｐゴシック" charset="-128"/>
                <a:cs typeface="+mn-cs"/>
              </a:defRPr>
            </a:lvl4pPr>
            <a:lvl5pPr marL="9874250" indent="-1096963" algn="l" defTabSz="4387850" rtl="0" eaLnBrk="0" fontAlgn="base" hangingPunct="0">
              <a:spcBef>
                <a:spcPct val="20000"/>
              </a:spcBef>
              <a:spcAft>
                <a:spcPct val="0"/>
              </a:spcAft>
              <a:buFont typeface="Arial" panose="020B0604020202020204" pitchFamily="34" charset="0"/>
              <a:buChar char="»"/>
              <a:defRPr sz="9600" kern="1200">
                <a:solidFill>
                  <a:schemeClr val="tx1"/>
                </a:solidFill>
                <a:latin typeface="+mn-lt"/>
                <a:ea typeface="ＭＳ Ｐゴシック" charset="-128"/>
                <a:cs typeface="+mn-cs"/>
              </a:defRPr>
            </a:lvl5pPr>
            <a:lvl6pPr marL="120694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6pPr>
            <a:lvl7pPr marL="142639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7pPr>
            <a:lvl8pPr marL="164583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8pPr>
            <a:lvl9pPr marL="1865282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9pPr>
          </a:lstStyle>
          <a:p>
            <a:pPr marL="0" indent="0">
              <a:spcBef>
                <a:spcPts val="0"/>
              </a:spcBef>
            </a:pPr>
            <a:r>
              <a:rPr lang="en-US" sz="2400" b="0" dirty="0">
                <a:solidFill>
                  <a:srgbClr val="000000"/>
                </a:solidFill>
              </a:rPr>
              <a:t>Materials</a:t>
            </a:r>
          </a:p>
        </p:txBody>
      </p:sp>
      <p:sp>
        <p:nvSpPr>
          <p:cNvPr id="4" name="Footer Placeholder 4">
            <a:extLst>
              <a:ext uri="{FF2B5EF4-FFF2-40B4-BE49-F238E27FC236}">
                <a16:creationId xmlns:a16="http://schemas.microsoft.com/office/drawing/2014/main" id="{4EA4BCE8-CA27-A751-D7ED-C86AE2D24355}"/>
              </a:ext>
            </a:extLst>
          </p:cNvPr>
          <p:cNvSpPr>
            <a:spLocks noGrp="1"/>
          </p:cNvSpPr>
          <p:nvPr>
            <p:ph type="ftr" sz="quarter" idx="15"/>
          </p:nvPr>
        </p:nvSpPr>
        <p:spPr>
          <a:xfrm>
            <a:off x="576072" y="6356350"/>
            <a:ext cx="9106596" cy="365125"/>
          </a:xfrm>
        </p:spPr>
        <p:txBody>
          <a:bodyPr/>
          <a:lstStyle/>
          <a:p>
            <a:r>
              <a:rPr lang="en-US" sz="1000" dirty="0"/>
              <a:t>Impregnation of CCT with alternative resins </a:t>
            </a:r>
            <a:r>
              <a:rPr lang="en-US" dirty="0"/>
              <a:t>| BERKELEY LAB</a:t>
            </a:r>
          </a:p>
        </p:txBody>
      </p:sp>
      <p:sp>
        <p:nvSpPr>
          <p:cNvPr id="5" name="TextBox 4">
            <a:extLst>
              <a:ext uri="{FF2B5EF4-FFF2-40B4-BE49-F238E27FC236}">
                <a16:creationId xmlns:a16="http://schemas.microsoft.com/office/drawing/2014/main" id="{C395880A-4F84-44B1-EF93-646017E961DD}"/>
              </a:ext>
            </a:extLst>
          </p:cNvPr>
          <p:cNvSpPr txBox="1"/>
          <p:nvPr/>
        </p:nvSpPr>
        <p:spPr>
          <a:xfrm>
            <a:off x="576072" y="1750399"/>
            <a:ext cx="7774996" cy="1569660"/>
          </a:xfrm>
          <a:prstGeom prst="rect">
            <a:avLst/>
          </a:prstGeom>
          <a:noFill/>
        </p:spPr>
        <p:txBody>
          <a:bodyPr wrap="square">
            <a:spAutoFit/>
          </a:bodyPr>
          <a:lstStyle/>
          <a:p>
            <a:r>
              <a:rPr lang="en-US" sz="2400" b="1" i="1" dirty="0">
                <a:solidFill>
                  <a:srgbClr val="000000"/>
                </a:solidFill>
                <a:cs typeface="Arial" panose="020B0604020202020204" pitchFamily="34" charset="0"/>
              </a:rPr>
              <a:t>Wire: </a:t>
            </a:r>
          </a:p>
          <a:p>
            <a:endParaRPr lang="en-US" sz="2400" i="1" dirty="0">
              <a:solidFill>
                <a:srgbClr val="000000"/>
              </a:solidFill>
              <a:cs typeface="Arial" panose="020B0604020202020204" pitchFamily="34" charset="0"/>
            </a:endParaRPr>
          </a:p>
          <a:p>
            <a:endParaRPr lang="en-US" sz="2400" i="1" dirty="0">
              <a:solidFill>
                <a:srgbClr val="000000"/>
              </a:solidFill>
              <a:cs typeface="Arial" panose="020B0604020202020204" pitchFamily="34" charset="0"/>
            </a:endParaRPr>
          </a:p>
          <a:p>
            <a:r>
              <a:rPr lang="en-US" sz="2400" b="1" i="1" dirty="0">
                <a:solidFill>
                  <a:srgbClr val="000000"/>
                </a:solidFill>
                <a:cs typeface="Arial" panose="020B0604020202020204" pitchFamily="34" charset="0"/>
              </a:rPr>
              <a:t>Resins: </a:t>
            </a:r>
          </a:p>
        </p:txBody>
      </p:sp>
      <p:grpSp>
        <p:nvGrpSpPr>
          <p:cNvPr id="8" name="Group 7">
            <a:extLst>
              <a:ext uri="{FF2B5EF4-FFF2-40B4-BE49-F238E27FC236}">
                <a16:creationId xmlns:a16="http://schemas.microsoft.com/office/drawing/2014/main" id="{3173BCCB-9984-B083-3868-55E440DF0579}"/>
              </a:ext>
            </a:extLst>
          </p:cNvPr>
          <p:cNvGrpSpPr/>
          <p:nvPr/>
        </p:nvGrpSpPr>
        <p:grpSpPr>
          <a:xfrm>
            <a:off x="824393" y="2219000"/>
            <a:ext cx="7470571" cy="546190"/>
            <a:chOff x="16147707" y="13717426"/>
            <a:chExt cx="7470571" cy="546190"/>
          </a:xfrm>
        </p:grpSpPr>
        <p:sp>
          <p:nvSpPr>
            <p:cNvPr id="9" name="Rectangle: Rounded Corners 8">
              <a:extLst>
                <a:ext uri="{FF2B5EF4-FFF2-40B4-BE49-F238E27FC236}">
                  <a16:creationId xmlns:a16="http://schemas.microsoft.com/office/drawing/2014/main" id="{927BAE4B-4FBB-BCB9-ED03-D68DC8408F8C}"/>
                </a:ext>
              </a:extLst>
            </p:cNvPr>
            <p:cNvSpPr/>
            <p:nvPr/>
          </p:nvSpPr>
          <p:spPr>
            <a:xfrm>
              <a:off x="16230755" y="13717426"/>
              <a:ext cx="7317880" cy="546190"/>
            </a:xfrm>
            <a:prstGeom prst="roundRect">
              <a:avLst>
                <a:gd name="adj" fmla="val 30090"/>
              </a:avLst>
            </a:prstGeom>
            <a:solidFill>
              <a:srgbClr val="FFD966"/>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2800"/>
            </a:p>
          </p:txBody>
        </p:sp>
        <p:sp>
          <p:nvSpPr>
            <p:cNvPr id="10" name="Rectangle 9">
              <a:extLst>
                <a:ext uri="{FF2B5EF4-FFF2-40B4-BE49-F238E27FC236}">
                  <a16:creationId xmlns:a16="http://schemas.microsoft.com/office/drawing/2014/main" id="{4D0BCB4F-6378-C883-9A28-DA5998FD4399}"/>
                </a:ext>
              </a:extLst>
            </p:cNvPr>
            <p:cNvSpPr/>
            <p:nvPr/>
          </p:nvSpPr>
          <p:spPr>
            <a:xfrm>
              <a:off x="16147707" y="13730120"/>
              <a:ext cx="7470571" cy="461665"/>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400" i="1" dirty="0">
                  <a:solidFill>
                    <a:srgbClr val="000000"/>
                  </a:solidFill>
                  <a:cs typeface="Arial" panose="020B0604020202020204" pitchFamily="34" charset="0"/>
                </a:rPr>
                <a:t>110 Copper wire (mirror-like surface), 1 mm diameter.</a:t>
              </a:r>
              <a:endParaRPr kumimoji="0" lang="en-GB" sz="2400" i="1" u="none" strike="noStrike" kern="0" cap="none" spc="0" normalizeH="0" baseline="0" noProof="0" dirty="0">
                <a:ln>
                  <a:noFill/>
                </a:ln>
                <a:solidFill>
                  <a:prstClr val="black"/>
                </a:solidFill>
                <a:effectLst/>
                <a:uLnTx/>
                <a:uFillTx/>
                <a:latin typeface="+mn-lt"/>
                <a:cs typeface="Arial" panose="020B0604020202020204" pitchFamily="34" charset="0"/>
              </a:endParaRPr>
            </a:p>
          </p:txBody>
        </p:sp>
      </p:grpSp>
      <p:grpSp>
        <p:nvGrpSpPr>
          <p:cNvPr id="19" name="Group 18">
            <a:extLst>
              <a:ext uri="{FF2B5EF4-FFF2-40B4-BE49-F238E27FC236}">
                <a16:creationId xmlns:a16="http://schemas.microsoft.com/office/drawing/2014/main" id="{1660201D-9C1B-6531-193F-C86FB60FF8A5}"/>
              </a:ext>
            </a:extLst>
          </p:cNvPr>
          <p:cNvGrpSpPr/>
          <p:nvPr/>
        </p:nvGrpSpPr>
        <p:grpSpPr>
          <a:xfrm>
            <a:off x="945884" y="3322408"/>
            <a:ext cx="4102405" cy="546190"/>
            <a:chOff x="16147707" y="13717426"/>
            <a:chExt cx="4102405" cy="546190"/>
          </a:xfrm>
        </p:grpSpPr>
        <p:sp>
          <p:nvSpPr>
            <p:cNvPr id="20" name="Rectangle: Rounded Corners 19">
              <a:extLst>
                <a:ext uri="{FF2B5EF4-FFF2-40B4-BE49-F238E27FC236}">
                  <a16:creationId xmlns:a16="http://schemas.microsoft.com/office/drawing/2014/main" id="{B57DD23B-28D3-88B7-657B-0A0032B67737}"/>
                </a:ext>
              </a:extLst>
            </p:cNvPr>
            <p:cNvSpPr/>
            <p:nvPr/>
          </p:nvSpPr>
          <p:spPr>
            <a:xfrm>
              <a:off x="16147707" y="13717426"/>
              <a:ext cx="4015196" cy="546190"/>
            </a:xfrm>
            <a:prstGeom prst="roundRect">
              <a:avLst>
                <a:gd name="adj" fmla="val 30090"/>
              </a:avLst>
            </a:prstGeom>
            <a:solidFill>
              <a:srgbClr val="F8CB79"/>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2800"/>
            </a:p>
          </p:txBody>
        </p:sp>
        <p:sp>
          <p:nvSpPr>
            <p:cNvPr id="21" name="Rectangle 20">
              <a:extLst>
                <a:ext uri="{FF2B5EF4-FFF2-40B4-BE49-F238E27FC236}">
                  <a16:creationId xmlns:a16="http://schemas.microsoft.com/office/drawing/2014/main" id="{0889C70E-7395-156E-EE19-556FFD56B482}"/>
                </a:ext>
              </a:extLst>
            </p:cNvPr>
            <p:cNvSpPr/>
            <p:nvPr/>
          </p:nvSpPr>
          <p:spPr>
            <a:xfrm>
              <a:off x="16147707" y="13730120"/>
              <a:ext cx="4102405" cy="461665"/>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fr-FR" sz="2400" i="1" dirty="0" err="1">
                  <a:solidFill>
                    <a:srgbClr val="000000"/>
                  </a:solidFill>
                  <a:cs typeface="Arial" panose="020B0604020202020204" pitchFamily="34" charset="0"/>
                </a:rPr>
                <a:t>Paraffin</a:t>
              </a:r>
              <a:r>
                <a:rPr lang="fr-FR" sz="2400" i="1" dirty="0">
                  <a:solidFill>
                    <a:srgbClr val="000000"/>
                  </a:solidFill>
                  <a:cs typeface="Arial" panose="020B0604020202020204" pitchFamily="34" charset="0"/>
                </a:rPr>
                <a:t> wax </a:t>
              </a:r>
              <a:r>
                <a:rPr lang="fr-FR" sz="2400" i="1" dirty="0" err="1">
                  <a:solidFill>
                    <a:srgbClr val="000000"/>
                  </a:solidFill>
                  <a:cs typeface="Arial" panose="020B0604020202020204" pitchFamily="34" charset="0"/>
                </a:rPr>
                <a:t>Polarit</a:t>
              </a:r>
              <a:r>
                <a:rPr lang="fr-FR" sz="2400" i="1" dirty="0">
                  <a:solidFill>
                    <a:srgbClr val="000000"/>
                  </a:solidFill>
                  <a:cs typeface="Arial" panose="020B0604020202020204" pitchFamily="34" charset="0"/>
                </a:rPr>
                <a:t> G 54/56</a:t>
              </a:r>
            </a:p>
          </p:txBody>
        </p:sp>
      </p:grpSp>
      <p:grpSp>
        <p:nvGrpSpPr>
          <p:cNvPr id="22" name="Group 21">
            <a:extLst>
              <a:ext uri="{FF2B5EF4-FFF2-40B4-BE49-F238E27FC236}">
                <a16:creationId xmlns:a16="http://schemas.microsoft.com/office/drawing/2014/main" id="{1902E071-0C3C-8931-366A-45EF0B7D024C}"/>
              </a:ext>
            </a:extLst>
          </p:cNvPr>
          <p:cNvGrpSpPr/>
          <p:nvPr/>
        </p:nvGrpSpPr>
        <p:grpSpPr>
          <a:xfrm>
            <a:off x="945884" y="3916088"/>
            <a:ext cx="4656146" cy="546190"/>
            <a:chOff x="16147707" y="13717426"/>
            <a:chExt cx="4656146" cy="546190"/>
          </a:xfrm>
        </p:grpSpPr>
        <p:sp>
          <p:nvSpPr>
            <p:cNvPr id="23" name="Rectangle: Rounded Corners 22">
              <a:extLst>
                <a:ext uri="{FF2B5EF4-FFF2-40B4-BE49-F238E27FC236}">
                  <a16:creationId xmlns:a16="http://schemas.microsoft.com/office/drawing/2014/main" id="{0E015D39-62C0-7A5A-E0CD-BE3C5D90CDA0}"/>
                </a:ext>
              </a:extLst>
            </p:cNvPr>
            <p:cNvSpPr/>
            <p:nvPr/>
          </p:nvSpPr>
          <p:spPr>
            <a:xfrm>
              <a:off x="16184614" y="13717426"/>
              <a:ext cx="4570573" cy="546190"/>
            </a:xfrm>
            <a:prstGeom prst="roundRect">
              <a:avLst>
                <a:gd name="adj" fmla="val 30090"/>
              </a:avLst>
            </a:prstGeom>
            <a:solidFill>
              <a:srgbClr val="C2C2F5"/>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2800"/>
            </a:p>
          </p:txBody>
        </p:sp>
        <p:sp>
          <p:nvSpPr>
            <p:cNvPr id="24" name="Rectangle 23">
              <a:extLst>
                <a:ext uri="{FF2B5EF4-FFF2-40B4-BE49-F238E27FC236}">
                  <a16:creationId xmlns:a16="http://schemas.microsoft.com/office/drawing/2014/main" id="{BB35E7B9-E605-4092-9B17-9DB9DA33220A}"/>
                </a:ext>
              </a:extLst>
            </p:cNvPr>
            <p:cNvSpPr/>
            <p:nvPr/>
          </p:nvSpPr>
          <p:spPr>
            <a:xfrm>
              <a:off x="16147707" y="13730120"/>
              <a:ext cx="4656146" cy="461665"/>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fr-FR" sz="2400" i="1" dirty="0" err="1">
                  <a:solidFill>
                    <a:srgbClr val="000000"/>
                  </a:solidFill>
                  <a:cs typeface="Arial" panose="020B0604020202020204" pitchFamily="34" charset="0"/>
                </a:rPr>
                <a:t>Stycast</a:t>
              </a:r>
              <a:r>
                <a:rPr lang="fr-FR" sz="2400" i="1" dirty="0">
                  <a:solidFill>
                    <a:srgbClr val="000000"/>
                  </a:solidFill>
                  <a:cs typeface="Arial" panose="020B0604020202020204" pitchFamily="34" charset="0"/>
                </a:rPr>
                <a:t> 2850 MT BL + CAT23LV</a:t>
              </a:r>
            </a:p>
          </p:txBody>
        </p:sp>
      </p:grpSp>
      <p:grpSp>
        <p:nvGrpSpPr>
          <p:cNvPr id="25" name="Group 24">
            <a:extLst>
              <a:ext uri="{FF2B5EF4-FFF2-40B4-BE49-F238E27FC236}">
                <a16:creationId xmlns:a16="http://schemas.microsoft.com/office/drawing/2014/main" id="{E08E7C90-A468-656C-325D-F443064FCFC6}"/>
              </a:ext>
            </a:extLst>
          </p:cNvPr>
          <p:cNvGrpSpPr/>
          <p:nvPr/>
        </p:nvGrpSpPr>
        <p:grpSpPr>
          <a:xfrm>
            <a:off x="945884" y="5146773"/>
            <a:ext cx="1122772" cy="546190"/>
            <a:chOff x="16147707" y="13717426"/>
            <a:chExt cx="1122772" cy="546190"/>
          </a:xfrm>
        </p:grpSpPr>
        <p:sp>
          <p:nvSpPr>
            <p:cNvPr id="26" name="Rectangle: Rounded Corners 25">
              <a:extLst>
                <a:ext uri="{FF2B5EF4-FFF2-40B4-BE49-F238E27FC236}">
                  <a16:creationId xmlns:a16="http://schemas.microsoft.com/office/drawing/2014/main" id="{800C20C3-EA2E-3D0A-C1CD-2BC729258FE4}"/>
                </a:ext>
              </a:extLst>
            </p:cNvPr>
            <p:cNvSpPr/>
            <p:nvPr/>
          </p:nvSpPr>
          <p:spPr>
            <a:xfrm>
              <a:off x="16184614" y="13717426"/>
              <a:ext cx="1085865" cy="546190"/>
            </a:xfrm>
            <a:prstGeom prst="roundRect">
              <a:avLst>
                <a:gd name="adj" fmla="val 30090"/>
              </a:avLst>
            </a:prstGeom>
            <a:solidFill>
              <a:srgbClr val="79B979"/>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2800"/>
            </a:p>
          </p:txBody>
        </p:sp>
        <p:sp>
          <p:nvSpPr>
            <p:cNvPr id="27" name="Rectangle 26">
              <a:extLst>
                <a:ext uri="{FF2B5EF4-FFF2-40B4-BE49-F238E27FC236}">
                  <a16:creationId xmlns:a16="http://schemas.microsoft.com/office/drawing/2014/main" id="{D59479B4-FE3D-2C02-4BA3-4F503762B728}"/>
                </a:ext>
              </a:extLst>
            </p:cNvPr>
            <p:cNvSpPr/>
            <p:nvPr/>
          </p:nvSpPr>
          <p:spPr>
            <a:xfrm>
              <a:off x="16147707" y="13730120"/>
              <a:ext cx="1091966" cy="461665"/>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fr-FR" sz="2400" i="1" dirty="0">
                  <a:solidFill>
                    <a:srgbClr val="000000"/>
                  </a:solidFill>
                  <a:cs typeface="Arial" panose="020B0604020202020204" pitchFamily="34" charset="0"/>
                </a:rPr>
                <a:t>Mix 61</a:t>
              </a:r>
            </a:p>
          </p:txBody>
        </p:sp>
      </p:grpSp>
      <p:grpSp>
        <p:nvGrpSpPr>
          <p:cNvPr id="28" name="Group 27">
            <a:extLst>
              <a:ext uri="{FF2B5EF4-FFF2-40B4-BE49-F238E27FC236}">
                <a16:creationId xmlns:a16="http://schemas.microsoft.com/office/drawing/2014/main" id="{75A12EEF-CAC8-B36F-D14F-BAC0350FEFAD}"/>
              </a:ext>
            </a:extLst>
          </p:cNvPr>
          <p:cNvGrpSpPr/>
          <p:nvPr/>
        </p:nvGrpSpPr>
        <p:grpSpPr>
          <a:xfrm>
            <a:off x="945884" y="5740454"/>
            <a:ext cx="1640193" cy="546190"/>
            <a:chOff x="16147707" y="13717426"/>
            <a:chExt cx="1640193" cy="546190"/>
          </a:xfrm>
        </p:grpSpPr>
        <p:sp>
          <p:nvSpPr>
            <p:cNvPr id="29" name="Rectangle: Rounded Corners 28">
              <a:extLst>
                <a:ext uri="{FF2B5EF4-FFF2-40B4-BE49-F238E27FC236}">
                  <a16:creationId xmlns:a16="http://schemas.microsoft.com/office/drawing/2014/main" id="{C04F72FF-8883-5924-41B1-CFDFC75628ED}"/>
                </a:ext>
              </a:extLst>
            </p:cNvPr>
            <p:cNvSpPr/>
            <p:nvPr/>
          </p:nvSpPr>
          <p:spPr>
            <a:xfrm>
              <a:off x="16180417" y="13717426"/>
              <a:ext cx="1596459" cy="546190"/>
            </a:xfrm>
            <a:prstGeom prst="roundRect">
              <a:avLst>
                <a:gd name="adj" fmla="val 30090"/>
              </a:avLst>
            </a:prstGeom>
            <a:solidFill>
              <a:srgbClr val="FFCFC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2800"/>
            </a:p>
          </p:txBody>
        </p:sp>
        <p:sp>
          <p:nvSpPr>
            <p:cNvPr id="30" name="Rectangle 29">
              <a:extLst>
                <a:ext uri="{FF2B5EF4-FFF2-40B4-BE49-F238E27FC236}">
                  <a16:creationId xmlns:a16="http://schemas.microsoft.com/office/drawing/2014/main" id="{3D8E0ACA-3C7C-A170-5B6B-CF9F7EDB8F38}"/>
                </a:ext>
              </a:extLst>
            </p:cNvPr>
            <p:cNvSpPr/>
            <p:nvPr/>
          </p:nvSpPr>
          <p:spPr>
            <a:xfrm>
              <a:off x="16147707" y="13730120"/>
              <a:ext cx="1640193" cy="461665"/>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fr-FR" sz="2400" i="1" dirty="0">
                  <a:solidFill>
                    <a:srgbClr val="000000"/>
                  </a:solidFill>
                  <a:cs typeface="Arial" panose="020B0604020202020204" pitchFamily="34" charset="0"/>
                </a:rPr>
                <a:t>CTD-101K</a:t>
              </a:r>
            </a:p>
          </p:txBody>
        </p:sp>
      </p:grpSp>
      <p:grpSp>
        <p:nvGrpSpPr>
          <p:cNvPr id="31" name="Group 30">
            <a:extLst>
              <a:ext uri="{FF2B5EF4-FFF2-40B4-BE49-F238E27FC236}">
                <a16:creationId xmlns:a16="http://schemas.microsoft.com/office/drawing/2014/main" id="{6A03BE60-17F9-9D87-20AA-65FEF806676A}"/>
              </a:ext>
            </a:extLst>
          </p:cNvPr>
          <p:cNvGrpSpPr/>
          <p:nvPr/>
        </p:nvGrpSpPr>
        <p:grpSpPr>
          <a:xfrm>
            <a:off x="940004" y="4524811"/>
            <a:ext cx="4607480" cy="546190"/>
            <a:chOff x="16147707" y="13717426"/>
            <a:chExt cx="4607480" cy="546190"/>
          </a:xfrm>
        </p:grpSpPr>
        <p:sp>
          <p:nvSpPr>
            <p:cNvPr id="32" name="Rectangle: Rounded Corners 31">
              <a:extLst>
                <a:ext uri="{FF2B5EF4-FFF2-40B4-BE49-F238E27FC236}">
                  <a16:creationId xmlns:a16="http://schemas.microsoft.com/office/drawing/2014/main" id="{60698A11-2346-5EF5-CA6F-3869780454FB}"/>
                </a:ext>
              </a:extLst>
            </p:cNvPr>
            <p:cNvSpPr/>
            <p:nvPr/>
          </p:nvSpPr>
          <p:spPr>
            <a:xfrm>
              <a:off x="16184614" y="13717426"/>
              <a:ext cx="4570573" cy="546190"/>
            </a:xfrm>
            <a:prstGeom prst="roundRect">
              <a:avLst>
                <a:gd name="adj" fmla="val 30090"/>
              </a:avLst>
            </a:prstGeom>
            <a:solidFill>
              <a:srgbClr val="7030A0">
                <a:alpha val="48000"/>
              </a:srgb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2800"/>
            </a:p>
          </p:txBody>
        </p:sp>
        <p:sp>
          <p:nvSpPr>
            <p:cNvPr id="33" name="Rectangle 32">
              <a:extLst>
                <a:ext uri="{FF2B5EF4-FFF2-40B4-BE49-F238E27FC236}">
                  <a16:creationId xmlns:a16="http://schemas.microsoft.com/office/drawing/2014/main" id="{5CF934D4-6DE9-CBF0-2C2A-8A699FA1B4CA}"/>
                </a:ext>
              </a:extLst>
            </p:cNvPr>
            <p:cNvSpPr/>
            <p:nvPr/>
          </p:nvSpPr>
          <p:spPr>
            <a:xfrm>
              <a:off x="16147707" y="13730120"/>
              <a:ext cx="4525085" cy="461665"/>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fr-FR" sz="2400" i="1" dirty="0" err="1">
                  <a:solidFill>
                    <a:srgbClr val="000000"/>
                  </a:solidFill>
                  <a:cs typeface="Arial" panose="020B0604020202020204" pitchFamily="34" charset="0"/>
                </a:rPr>
                <a:t>Stycast</a:t>
              </a:r>
              <a:r>
                <a:rPr lang="fr-FR" sz="2400" i="1" dirty="0">
                  <a:solidFill>
                    <a:srgbClr val="000000"/>
                  </a:solidFill>
                  <a:cs typeface="Arial" panose="020B0604020202020204" pitchFamily="34" charset="0"/>
                </a:rPr>
                <a:t> 2850 FT BL + CAT24LV</a:t>
              </a:r>
            </a:p>
          </p:txBody>
        </p:sp>
      </p:grpSp>
    </p:spTree>
    <p:extLst>
      <p:ext uri="{BB962C8B-B14F-4D97-AF65-F5344CB8AC3E}">
        <p14:creationId xmlns:p14="http://schemas.microsoft.com/office/powerpoint/2010/main" val="5022135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B39753-9B82-2444-A832-A2F5EA35B560}"/>
              </a:ext>
            </a:extLst>
          </p:cNvPr>
          <p:cNvSpPr>
            <a:spLocks noGrp="1"/>
          </p:cNvSpPr>
          <p:nvPr>
            <p:ph type="title"/>
          </p:nvPr>
        </p:nvSpPr>
        <p:spPr/>
        <p:txBody>
          <a:bodyPr/>
          <a:lstStyle/>
          <a:p>
            <a:r>
              <a:rPr lang="en-US" dirty="0"/>
              <a:t>1. Characterization of adhesion</a:t>
            </a:r>
            <a:endParaRPr lang="en-US" i="1" dirty="0"/>
          </a:p>
        </p:txBody>
      </p:sp>
      <p:sp>
        <p:nvSpPr>
          <p:cNvPr id="6" name="Slide Number Placeholder 5">
            <a:extLst>
              <a:ext uri="{FF2B5EF4-FFF2-40B4-BE49-F238E27FC236}">
                <a16:creationId xmlns:a16="http://schemas.microsoft.com/office/drawing/2014/main" id="{D88A0FD9-2410-8344-ACBE-3B3C27FDD4EB}"/>
              </a:ext>
            </a:extLst>
          </p:cNvPr>
          <p:cNvSpPr>
            <a:spLocks noGrp="1"/>
          </p:cNvSpPr>
          <p:nvPr>
            <p:ph type="sldNum" sz="quarter" idx="16"/>
          </p:nvPr>
        </p:nvSpPr>
        <p:spPr/>
        <p:txBody>
          <a:bodyPr/>
          <a:lstStyle/>
          <a:p>
            <a:fld id="{0EF2EA88-E9D4-0C4F-A5DF-5FE49FAF8E2F}" type="slidenum">
              <a:rPr lang="en-US" smtClean="0"/>
              <a:pPr/>
              <a:t>5</a:t>
            </a:fld>
            <a:endParaRPr lang="en-US" dirty="0"/>
          </a:p>
        </p:txBody>
      </p:sp>
      <p:sp>
        <p:nvSpPr>
          <p:cNvPr id="16" name="Footer Placeholder 21">
            <a:extLst>
              <a:ext uri="{FF2B5EF4-FFF2-40B4-BE49-F238E27FC236}">
                <a16:creationId xmlns:a16="http://schemas.microsoft.com/office/drawing/2014/main" id="{FE1CC5F8-7EDD-490E-A02F-C3C4F0249C11}"/>
              </a:ext>
            </a:extLst>
          </p:cNvPr>
          <p:cNvSpPr txBox="1">
            <a:spLocks/>
          </p:cNvSpPr>
          <p:nvPr/>
        </p:nvSpPr>
        <p:spPr>
          <a:xfrm>
            <a:off x="9312264" y="6356350"/>
            <a:ext cx="1977788"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sz="1000" dirty="0">
                <a:solidFill>
                  <a:prstClr val="black">
                    <a:tint val="75000"/>
                  </a:prstClr>
                </a:solidFill>
              </a:rPr>
              <a:t>J. L. Rudeiros Fernandez et al.</a:t>
            </a:r>
            <a:endParaRPr lang="en-US" sz="1000" dirty="0">
              <a:solidFill>
                <a:prstClr val="black">
                  <a:tint val="75000"/>
                </a:prstClr>
              </a:solidFill>
            </a:endParaRPr>
          </a:p>
        </p:txBody>
      </p:sp>
      <p:sp>
        <p:nvSpPr>
          <p:cNvPr id="11" name="Text Placeholder 12">
            <a:extLst>
              <a:ext uri="{FF2B5EF4-FFF2-40B4-BE49-F238E27FC236}">
                <a16:creationId xmlns:a16="http://schemas.microsoft.com/office/drawing/2014/main" id="{B3BBE3F8-D10D-BA25-9702-8CEC41922D93}"/>
              </a:ext>
            </a:extLst>
          </p:cNvPr>
          <p:cNvSpPr txBox="1">
            <a:spLocks/>
          </p:cNvSpPr>
          <p:nvPr/>
        </p:nvSpPr>
        <p:spPr>
          <a:xfrm>
            <a:off x="-897600" y="941940"/>
            <a:ext cx="6026970" cy="553990"/>
          </a:xfrm>
          <a:prstGeom prst="rect">
            <a:avLst/>
          </a:prstGeom>
          <a:noFill/>
        </p:spPr>
        <p:txBody>
          <a:bodyPr wrap="square" lIns="91436" tIns="91436" rIns="91436" bIns="91436" anchor="ctr" anchorCtr="0">
            <a:spAutoFit/>
          </a:bodyPr>
          <a:lstStyle>
            <a:lvl1pPr marL="1644650" indent="-1644650" algn="ctr" defTabSz="4387850" rtl="0" eaLnBrk="0" fontAlgn="base" hangingPunct="0">
              <a:spcBef>
                <a:spcPct val="20000"/>
              </a:spcBef>
              <a:spcAft>
                <a:spcPct val="0"/>
              </a:spcAft>
              <a:buFont typeface="Arial" panose="020B0604020202020204" pitchFamily="34" charset="0"/>
              <a:buNone/>
              <a:defRPr sz="3700" b="1" kern="1200" baseline="0">
                <a:solidFill>
                  <a:schemeClr val="bg1"/>
                </a:solidFill>
                <a:latin typeface="+mn-lt"/>
                <a:ea typeface="ＭＳ Ｐゴシック" charset="-128"/>
                <a:cs typeface="ＭＳ Ｐゴシック" charset="-128"/>
              </a:defRPr>
            </a:lvl1pPr>
            <a:lvl2pPr marL="3565525" indent="-1370013" algn="l" defTabSz="4387850" rtl="0" eaLnBrk="0" fontAlgn="base" hangingPunct="0">
              <a:spcBef>
                <a:spcPct val="20000"/>
              </a:spcBef>
              <a:spcAft>
                <a:spcPct val="0"/>
              </a:spcAft>
              <a:buFont typeface="Arial" panose="020B0604020202020204" pitchFamily="34" charset="0"/>
              <a:buChar char="–"/>
              <a:defRPr sz="13500" kern="1200">
                <a:solidFill>
                  <a:schemeClr val="tx1"/>
                </a:solidFill>
                <a:latin typeface="+mn-lt"/>
                <a:ea typeface="ＭＳ Ｐゴシック" charset="-128"/>
                <a:cs typeface="+mn-cs"/>
              </a:defRPr>
            </a:lvl2pPr>
            <a:lvl3pPr marL="5484813" indent="-1096963" algn="l" defTabSz="4387850" rtl="0" eaLnBrk="0" fontAlgn="base" hangingPunct="0">
              <a:spcBef>
                <a:spcPct val="20000"/>
              </a:spcBef>
              <a:spcAft>
                <a:spcPct val="0"/>
              </a:spcAft>
              <a:buFont typeface="Arial" panose="020B0604020202020204" pitchFamily="34" charset="0"/>
              <a:buChar char="•"/>
              <a:defRPr sz="11600" kern="1200">
                <a:solidFill>
                  <a:schemeClr val="tx1"/>
                </a:solidFill>
                <a:latin typeface="+mn-lt"/>
                <a:ea typeface="ＭＳ Ｐゴシック" charset="-128"/>
                <a:cs typeface="+mn-cs"/>
              </a:defRPr>
            </a:lvl3pPr>
            <a:lvl4pPr marL="7680325" indent="-1096963" algn="l" defTabSz="4387850" rtl="0" eaLnBrk="0" fontAlgn="base" hangingPunct="0">
              <a:spcBef>
                <a:spcPct val="20000"/>
              </a:spcBef>
              <a:spcAft>
                <a:spcPct val="0"/>
              </a:spcAft>
              <a:buFont typeface="Arial" panose="020B0604020202020204" pitchFamily="34" charset="0"/>
              <a:buChar char="–"/>
              <a:defRPr sz="9600" kern="1200">
                <a:solidFill>
                  <a:schemeClr val="tx1"/>
                </a:solidFill>
                <a:latin typeface="+mn-lt"/>
                <a:ea typeface="ＭＳ Ｐゴシック" charset="-128"/>
                <a:cs typeface="+mn-cs"/>
              </a:defRPr>
            </a:lvl4pPr>
            <a:lvl5pPr marL="9874250" indent="-1096963" algn="l" defTabSz="4387850" rtl="0" eaLnBrk="0" fontAlgn="base" hangingPunct="0">
              <a:spcBef>
                <a:spcPct val="20000"/>
              </a:spcBef>
              <a:spcAft>
                <a:spcPct val="0"/>
              </a:spcAft>
              <a:buFont typeface="Arial" panose="020B0604020202020204" pitchFamily="34" charset="0"/>
              <a:buChar char="»"/>
              <a:defRPr sz="9600" kern="1200">
                <a:solidFill>
                  <a:schemeClr val="tx1"/>
                </a:solidFill>
                <a:latin typeface="+mn-lt"/>
                <a:ea typeface="ＭＳ Ｐゴシック" charset="-128"/>
                <a:cs typeface="+mn-cs"/>
              </a:defRPr>
            </a:lvl5pPr>
            <a:lvl6pPr marL="120694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6pPr>
            <a:lvl7pPr marL="142639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7pPr>
            <a:lvl8pPr marL="164583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8pPr>
            <a:lvl9pPr marL="1865282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9pPr>
          </a:lstStyle>
          <a:p>
            <a:pPr marL="0" indent="0">
              <a:spcBef>
                <a:spcPts val="0"/>
              </a:spcBef>
            </a:pPr>
            <a:r>
              <a:rPr lang="en-US" sz="2400" b="0" dirty="0">
                <a:solidFill>
                  <a:srgbClr val="000000"/>
                </a:solidFill>
              </a:rPr>
              <a:t>Sample preparation</a:t>
            </a:r>
          </a:p>
        </p:txBody>
      </p:sp>
      <p:sp>
        <p:nvSpPr>
          <p:cNvPr id="4" name="Footer Placeholder 4">
            <a:extLst>
              <a:ext uri="{FF2B5EF4-FFF2-40B4-BE49-F238E27FC236}">
                <a16:creationId xmlns:a16="http://schemas.microsoft.com/office/drawing/2014/main" id="{4EA4BCE8-CA27-A751-D7ED-C86AE2D24355}"/>
              </a:ext>
            </a:extLst>
          </p:cNvPr>
          <p:cNvSpPr>
            <a:spLocks noGrp="1"/>
          </p:cNvSpPr>
          <p:nvPr>
            <p:ph type="ftr" sz="quarter" idx="15"/>
          </p:nvPr>
        </p:nvSpPr>
        <p:spPr>
          <a:xfrm>
            <a:off x="576072" y="6356350"/>
            <a:ext cx="9106596" cy="365125"/>
          </a:xfrm>
        </p:spPr>
        <p:txBody>
          <a:bodyPr/>
          <a:lstStyle/>
          <a:p>
            <a:r>
              <a:rPr lang="en-US" sz="1000" dirty="0"/>
              <a:t>Impregnation of CCT with alternative resins </a:t>
            </a:r>
            <a:r>
              <a:rPr lang="en-US" dirty="0"/>
              <a:t>| BERKELEY LAB</a:t>
            </a:r>
          </a:p>
        </p:txBody>
      </p:sp>
      <p:sp>
        <p:nvSpPr>
          <p:cNvPr id="44" name="Rectangle 43">
            <a:extLst>
              <a:ext uri="{FF2B5EF4-FFF2-40B4-BE49-F238E27FC236}">
                <a16:creationId xmlns:a16="http://schemas.microsoft.com/office/drawing/2014/main" id="{386AA717-E2E4-DDF5-84D9-80923DE9F18C}"/>
              </a:ext>
            </a:extLst>
          </p:cNvPr>
          <p:cNvSpPr/>
          <p:nvPr/>
        </p:nvSpPr>
        <p:spPr>
          <a:xfrm rot="16200000">
            <a:off x="-405127" y="3346171"/>
            <a:ext cx="1962397" cy="584775"/>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200" i="1" u="none" strike="noStrike" kern="0" cap="none" spc="0" normalizeH="0" baseline="0" noProof="0" dirty="0">
                <a:ln>
                  <a:noFill/>
                </a:ln>
                <a:solidFill>
                  <a:prstClr val="black"/>
                </a:solidFill>
                <a:effectLst/>
                <a:uLnTx/>
                <a:uFillTx/>
                <a:latin typeface="+mn-lt"/>
                <a:cs typeface="Arial" panose="020B0604020202020204" pitchFamily="34" charset="0"/>
              </a:rPr>
              <a:t>Assembly</a:t>
            </a:r>
          </a:p>
        </p:txBody>
      </p:sp>
      <p:sp>
        <p:nvSpPr>
          <p:cNvPr id="45" name="Rectangle 44">
            <a:extLst>
              <a:ext uri="{FF2B5EF4-FFF2-40B4-BE49-F238E27FC236}">
                <a16:creationId xmlns:a16="http://schemas.microsoft.com/office/drawing/2014/main" id="{DC20D024-4DC2-114F-2961-6E5538DDF693}"/>
              </a:ext>
            </a:extLst>
          </p:cNvPr>
          <p:cNvSpPr/>
          <p:nvPr/>
        </p:nvSpPr>
        <p:spPr>
          <a:xfrm>
            <a:off x="6496612" y="1972757"/>
            <a:ext cx="2735044" cy="584775"/>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200" i="1" u="none" strike="noStrike" kern="0" cap="none" spc="0" normalizeH="0" baseline="0" noProof="0" dirty="0">
                <a:ln>
                  <a:noFill/>
                </a:ln>
                <a:solidFill>
                  <a:prstClr val="black"/>
                </a:solidFill>
                <a:effectLst/>
                <a:uLnTx/>
                <a:uFillTx/>
                <a:latin typeface="+mn-lt"/>
                <a:cs typeface="Arial" panose="020B0604020202020204" pitchFamily="34" charset="0"/>
              </a:rPr>
              <a:t>Resin transfer</a:t>
            </a:r>
          </a:p>
        </p:txBody>
      </p:sp>
      <p:sp>
        <p:nvSpPr>
          <p:cNvPr id="46" name="Rectangle 45">
            <a:extLst>
              <a:ext uri="{FF2B5EF4-FFF2-40B4-BE49-F238E27FC236}">
                <a16:creationId xmlns:a16="http://schemas.microsoft.com/office/drawing/2014/main" id="{43B05803-58B8-F1BC-9BBB-AABBAA2E6FB6}"/>
              </a:ext>
            </a:extLst>
          </p:cNvPr>
          <p:cNvSpPr/>
          <p:nvPr/>
        </p:nvSpPr>
        <p:spPr>
          <a:xfrm>
            <a:off x="9815657" y="4917487"/>
            <a:ext cx="2518583" cy="1323439"/>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dirty="0">
                <a:ln>
                  <a:noFill/>
                </a:ln>
                <a:solidFill>
                  <a:prstClr val="black"/>
                </a:solidFill>
                <a:effectLst/>
                <a:uLnTx/>
                <a:uFillTx/>
                <a:latin typeface="+mn-lt"/>
                <a:cs typeface="Arial" panose="020B0604020202020204" pitchFamily="34" charset="0"/>
              </a:rPr>
              <a:t>The specific resin is </a:t>
            </a:r>
            <a:br>
              <a:rPr kumimoji="0" lang="en-US" sz="2000" b="0" i="0" u="none" strike="noStrike" kern="0" cap="none" spc="0" normalizeH="0" baseline="0" dirty="0">
                <a:ln>
                  <a:noFill/>
                </a:ln>
                <a:solidFill>
                  <a:prstClr val="black"/>
                </a:solidFill>
                <a:effectLst/>
                <a:uLnTx/>
                <a:uFillTx/>
                <a:latin typeface="+mn-lt"/>
                <a:cs typeface="Arial" panose="020B0604020202020204" pitchFamily="34" charset="0"/>
              </a:rPr>
            </a:br>
            <a:r>
              <a:rPr kumimoji="0" lang="en-US" sz="2000" b="0" i="0" u="none" strike="noStrike" kern="0" cap="none" spc="0" normalizeH="0" baseline="0" dirty="0">
                <a:ln>
                  <a:noFill/>
                </a:ln>
                <a:solidFill>
                  <a:prstClr val="black"/>
                </a:solidFill>
                <a:effectLst/>
                <a:uLnTx/>
                <a:uFillTx/>
                <a:latin typeface="+mn-lt"/>
                <a:cs typeface="Arial" panose="020B0604020202020204" pitchFamily="34" charset="0"/>
              </a:rPr>
              <a:t>transferred to the mold formed by the assembly.</a:t>
            </a:r>
            <a:endParaRPr kumimoji="0" lang="en-US" sz="2000" b="1" i="0" u="none" strike="noStrike" kern="0" cap="none" spc="0" normalizeH="0" baseline="0" dirty="0">
              <a:ln>
                <a:noFill/>
              </a:ln>
              <a:solidFill>
                <a:prstClr val="black"/>
              </a:solidFill>
              <a:effectLst/>
              <a:uLnTx/>
              <a:uFillTx/>
              <a:latin typeface="+mn-lt"/>
              <a:cs typeface="Arial" panose="020B0604020202020204" pitchFamily="34" charset="0"/>
            </a:endParaRPr>
          </a:p>
        </p:txBody>
      </p:sp>
      <p:grpSp>
        <p:nvGrpSpPr>
          <p:cNvPr id="85" name="Group 84">
            <a:extLst>
              <a:ext uri="{FF2B5EF4-FFF2-40B4-BE49-F238E27FC236}">
                <a16:creationId xmlns:a16="http://schemas.microsoft.com/office/drawing/2014/main" id="{BA4C45AE-1F9D-ADA8-0D93-1A3FD1A46A38}"/>
              </a:ext>
            </a:extLst>
          </p:cNvPr>
          <p:cNvGrpSpPr/>
          <p:nvPr/>
        </p:nvGrpSpPr>
        <p:grpSpPr>
          <a:xfrm>
            <a:off x="9820109" y="3382874"/>
            <a:ext cx="1721303" cy="461665"/>
            <a:chOff x="16230755" y="13730120"/>
            <a:chExt cx="1721303" cy="461665"/>
          </a:xfrm>
        </p:grpSpPr>
        <p:sp>
          <p:nvSpPr>
            <p:cNvPr id="86" name="Rectangle: Rounded Corners 85">
              <a:extLst>
                <a:ext uri="{FF2B5EF4-FFF2-40B4-BE49-F238E27FC236}">
                  <a16:creationId xmlns:a16="http://schemas.microsoft.com/office/drawing/2014/main" id="{9D1C01F2-3EB8-26C5-D405-867972DA5C18}"/>
                </a:ext>
              </a:extLst>
            </p:cNvPr>
            <p:cNvSpPr/>
            <p:nvPr/>
          </p:nvSpPr>
          <p:spPr>
            <a:xfrm>
              <a:off x="16230755" y="13749176"/>
              <a:ext cx="1721303" cy="442608"/>
            </a:xfrm>
            <a:prstGeom prst="roundRect">
              <a:avLst>
                <a:gd name="adj" fmla="val 30090"/>
              </a:avLst>
            </a:prstGeom>
            <a:solidFill>
              <a:srgbClr val="D4ECC4"/>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2400"/>
            </a:p>
          </p:txBody>
        </p:sp>
        <p:sp>
          <p:nvSpPr>
            <p:cNvPr id="87" name="Rectangle 86">
              <a:extLst>
                <a:ext uri="{FF2B5EF4-FFF2-40B4-BE49-F238E27FC236}">
                  <a16:creationId xmlns:a16="http://schemas.microsoft.com/office/drawing/2014/main" id="{2A17BDAE-CC83-E299-3CF3-55A15C695133}"/>
                </a:ext>
              </a:extLst>
            </p:cNvPr>
            <p:cNvSpPr/>
            <p:nvPr/>
          </p:nvSpPr>
          <p:spPr>
            <a:xfrm>
              <a:off x="16340239" y="13730120"/>
              <a:ext cx="1502334" cy="461665"/>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i="1" u="none" strike="noStrike" kern="0" cap="none" spc="0" normalizeH="0" baseline="0" noProof="0" dirty="0">
                  <a:ln>
                    <a:noFill/>
                  </a:ln>
                  <a:solidFill>
                    <a:prstClr val="black"/>
                  </a:solidFill>
                  <a:effectLst/>
                  <a:uLnTx/>
                  <a:uFillTx/>
                  <a:latin typeface="+mn-lt"/>
                  <a:cs typeface="Arial" panose="020B0604020202020204" pitchFamily="34" charset="0"/>
                </a:rPr>
                <a:t>PVC tube</a:t>
              </a:r>
            </a:p>
          </p:txBody>
        </p:sp>
      </p:grpSp>
      <p:cxnSp>
        <p:nvCxnSpPr>
          <p:cNvPr id="88" name="Straight Arrow Connector 87">
            <a:extLst>
              <a:ext uri="{FF2B5EF4-FFF2-40B4-BE49-F238E27FC236}">
                <a16:creationId xmlns:a16="http://schemas.microsoft.com/office/drawing/2014/main" id="{0816ACF1-0AF5-F606-0AC1-51BE3FCB3509}"/>
              </a:ext>
            </a:extLst>
          </p:cNvPr>
          <p:cNvCxnSpPr>
            <a:cxnSpLocks/>
          </p:cNvCxnSpPr>
          <p:nvPr/>
        </p:nvCxnSpPr>
        <p:spPr>
          <a:xfrm flipH="1">
            <a:off x="8498970" y="3611960"/>
            <a:ext cx="1218273" cy="0"/>
          </a:xfrm>
          <a:prstGeom prst="straightConnector1">
            <a:avLst/>
          </a:prstGeom>
          <a:noFill/>
          <a:ln w="31750" cap="flat" cmpd="sng" algn="ctr">
            <a:solidFill>
              <a:sysClr val="windowText" lastClr="000000"/>
            </a:solidFill>
            <a:prstDash val="solid"/>
            <a:tailEnd type="triangle" w="lg" len="lg"/>
          </a:ln>
          <a:effectLst/>
        </p:spPr>
      </p:cxnSp>
      <p:grpSp>
        <p:nvGrpSpPr>
          <p:cNvPr id="118" name="Group 117">
            <a:extLst>
              <a:ext uri="{FF2B5EF4-FFF2-40B4-BE49-F238E27FC236}">
                <a16:creationId xmlns:a16="http://schemas.microsoft.com/office/drawing/2014/main" id="{AC403BC6-8D02-F068-AAB2-A3CB9714977B}"/>
              </a:ext>
            </a:extLst>
          </p:cNvPr>
          <p:cNvGrpSpPr/>
          <p:nvPr/>
        </p:nvGrpSpPr>
        <p:grpSpPr>
          <a:xfrm>
            <a:off x="6026220" y="2717934"/>
            <a:ext cx="3546763" cy="3225487"/>
            <a:chOff x="6026220" y="2717934"/>
            <a:chExt cx="3546763" cy="3225487"/>
          </a:xfrm>
        </p:grpSpPr>
        <p:sp>
          <p:nvSpPr>
            <p:cNvPr id="47" name="Rectangle 46">
              <a:extLst>
                <a:ext uri="{FF2B5EF4-FFF2-40B4-BE49-F238E27FC236}">
                  <a16:creationId xmlns:a16="http://schemas.microsoft.com/office/drawing/2014/main" id="{952C01DF-C775-F2B0-A332-7AE053530CE1}"/>
                </a:ext>
              </a:extLst>
            </p:cNvPr>
            <p:cNvSpPr/>
            <p:nvPr/>
          </p:nvSpPr>
          <p:spPr>
            <a:xfrm rot="16200000">
              <a:off x="7538998" y="3257592"/>
              <a:ext cx="483345" cy="1265620"/>
            </a:xfrm>
            <a:prstGeom prst="rect">
              <a:avLst/>
            </a:prstGeom>
            <a:solidFill>
              <a:srgbClr val="5B9BD5">
                <a:lumMod val="20000"/>
                <a:lumOff val="80000"/>
              </a:srgbClr>
            </a:solidFill>
            <a:ln w="12700" cap="flat" cmpd="sng" algn="ctr">
              <a:solidFill>
                <a:sysClr val="windowText" lastClr="000000"/>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 lastClr="FFFFFF"/>
                </a:solidFill>
                <a:effectLst/>
                <a:uLnTx/>
                <a:uFillTx/>
                <a:latin typeface="Calibri" panose="020F0502020204030204"/>
                <a:ea typeface="+mn-ea"/>
                <a:cs typeface="+mn-cs"/>
              </a:endParaRPr>
            </a:p>
          </p:txBody>
        </p:sp>
        <p:sp>
          <p:nvSpPr>
            <p:cNvPr id="48" name="Rectangle 47">
              <a:extLst>
                <a:ext uri="{FF2B5EF4-FFF2-40B4-BE49-F238E27FC236}">
                  <a16:creationId xmlns:a16="http://schemas.microsoft.com/office/drawing/2014/main" id="{EB414541-2C3F-C917-B15E-660AF77319B8}"/>
                </a:ext>
              </a:extLst>
            </p:cNvPr>
            <p:cNvSpPr/>
            <p:nvPr/>
          </p:nvSpPr>
          <p:spPr>
            <a:xfrm>
              <a:off x="8573254" y="3628389"/>
              <a:ext cx="840311" cy="503683"/>
            </a:xfrm>
            <a:prstGeom prst="rect">
              <a:avLst/>
            </a:prstGeom>
            <a:solidFill>
              <a:srgbClr val="9CA9B9"/>
            </a:solidFill>
            <a:ln>
              <a:solidFill>
                <a:sysClr val="windowText" lastClr="000000"/>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B5321AAA-BB09-7EA3-1DB7-B2CC5F3DB4D4}"/>
                </a:ext>
              </a:extLst>
            </p:cNvPr>
            <p:cNvSpPr/>
            <p:nvPr/>
          </p:nvSpPr>
          <p:spPr>
            <a:xfrm>
              <a:off x="6148425" y="3628392"/>
              <a:ext cx="840311" cy="503683"/>
            </a:xfrm>
            <a:prstGeom prst="rect">
              <a:avLst/>
            </a:prstGeom>
            <a:solidFill>
              <a:srgbClr val="9CA9B9"/>
            </a:solidFill>
            <a:ln>
              <a:solidFill>
                <a:sysClr val="windowText" lastClr="000000"/>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119A3737-93D3-2A8C-33CA-CE2CADEDEFD6}"/>
                </a:ext>
              </a:extLst>
            </p:cNvPr>
            <p:cNvSpPr/>
            <p:nvPr/>
          </p:nvSpPr>
          <p:spPr>
            <a:xfrm>
              <a:off x="6148425" y="4170336"/>
              <a:ext cx="3265139" cy="251842"/>
            </a:xfrm>
            <a:prstGeom prst="rect">
              <a:avLst/>
            </a:prstGeom>
            <a:solidFill>
              <a:srgbClr val="9CA9B9"/>
            </a:solidFill>
            <a:ln>
              <a:solidFill>
                <a:sysClr val="windowText" lastClr="000000"/>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BDC1B3EC-A9CD-8117-43D3-7EB6EF34B157}"/>
                </a:ext>
              </a:extLst>
            </p:cNvPr>
            <p:cNvSpPr/>
            <p:nvPr/>
          </p:nvSpPr>
          <p:spPr>
            <a:xfrm>
              <a:off x="8419075" y="3388627"/>
              <a:ext cx="152608" cy="743446"/>
            </a:xfrm>
            <a:prstGeom prst="rect">
              <a:avLst/>
            </a:prstGeom>
            <a:solidFill>
              <a:schemeClr val="accent4">
                <a:lumMod val="40000"/>
                <a:lumOff val="60000"/>
              </a:schemeClr>
            </a:solidFill>
            <a:ln>
              <a:solidFill>
                <a:sysClr val="windowText" lastClr="000000"/>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78BE7136-3E00-F85F-4535-B5BBF99222A3}"/>
                </a:ext>
              </a:extLst>
            </p:cNvPr>
            <p:cNvSpPr/>
            <p:nvPr/>
          </p:nvSpPr>
          <p:spPr>
            <a:xfrm>
              <a:off x="6990303" y="3388629"/>
              <a:ext cx="152608" cy="743446"/>
            </a:xfrm>
            <a:prstGeom prst="rect">
              <a:avLst/>
            </a:prstGeom>
            <a:solidFill>
              <a:schemeClr val="accent4">
                <a:lumMod val="40000"/>
                <a:lumOff val="60000"/>
              </a:schemeClr>
            </a:solidFill>
            <a:ln>
              <a:solidFill>
                <a:sysClr val="windowText" lastClr="000000"/>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65520A5C-4221-1B6D-1E36-88D4F14BA11C}"/>
                </a:ext>
              </a:extLst>
            </p:cNvPr>
            <p:cNvSpPr/>
            <p:nvPr/>
          </p:nvSpPr>
          <p:spPr>
            <a:xfrm>
              <a:off x="6786904" y="4132072"/>
              <a:ext cx="2010165" cy="45719"/>
            </a:xfrm>
            <a:prstGeom prst="rect">
              <a:avLst/>
            </a:prstGeom>
            <a:solidFill>
              <a:schemeClr val="accent5">
                <a:lumMod val="20000"/>
                <a:lumOff val="80000"/>
              </a:schemeClr>
            </a:solidFill>
            <a:ln>
              <a:solidFill>
                <a:sysClr val="windowText" lastClr="000000"/>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FED721F4-DF2E-0A00-9048-A25004F19054}"/>
                </a:ext>
              </a:extLst>
            </p:cNvPr>
            <p:cNvSpPr/>
            <p:nvPr/>
          </p:nvSpPr>
          <p:spPr>
            <a:xfrm>
              <a:off x="7640828" y="4426332"/>
              <a:ext cx="279681" cy="60231"/>
            </a:xfrm>
            <a:prstGeom prst="rect">
              <a:avLst/>
            </a:prstGeom>
            <a:solidFill>
              <a:schemeClr val="accent6">
                <a:lumMod val="40000"/>
                <a:lumOff val="60000"/>
              </a:schemeClr>
            </a:solidFill>
            <a:ln>
              <a:solidFill>
                <a:sysClr val="windowText" lastClr="000000"/>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3720F6F6-FFFC-E7BD-208C-CDCC5C916A63}"/>
                </a:ext>
              </a:extLst>
            </p:cNvPr>
            <p:cNvSpPr/>
            <p:nvPr/>
          </p:nvSpPr>
          <p:spPr>
            <a:xfrm>
              <a:off x="6150843" y="4492259"/>
              <a:ext cx="3265139" cy="251842"/>
            </a:xfrm>
            <a:prstGeom prst="rect">
              <a:avLst/>
            </a:prstGeom>
            <a:solidFill>
              <a:srgbClr val="9CA9B9"/>
            </a:solidFill>
            <a:ln>
              <a:solidFill>
                <a:sysClr val="windowText" lastClr="000000"/>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B3C33EE2-2F6E-20F4-E49F-C83733D457D5}"/>
                </a:ext>
              </a:extLst>
            </p:cNvPr>
            <p:cNvSpPr/>
            <p:nvPr/>
          </p:nvSpPr>
          <p:spPr>
            <a:xfrm>
              <a:off x="6148098" y="5338773"/>
              <a:ext cx="3265139" cy="504000"/>
            </a:xfrm>
            <a:prstGeom prst="rect">
              <a:avLst/>
            </a:prstGeom>
            <a:solidFill>
              <a:srgbClr val="9CA9B9"/>
            </a:solidFill>
            <a:ln>
              <a:solidFill>
                <a:sysClr val="windowText" lastClr="000000"/>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346C43B3-5CD8-4687-9B19-05941D2594F1}"/>
                </a:ext>
              </a:extLst>
            </p:cNvPr>
            <p:cNvSpPr/>
            <p:nvPr/>
          </p:nvSpPr>
          <p:spPr>
            <a:xfrm>
              <a:off x="7727137" y="2989208"/>
              <a:ext cx="107065" cy="2853565"/>
            </a:xfrm>
            <a:prstGeom prst="rect">
              <a:avLst/>
            </a:prstGeom>
            <a:solidFill>
              <a:srgbClr val="FFD24A"/>
            </a:solidFill>
            <a:ln w="25400" cap="flat" cmpd="sng" algn="ctr">
              <a:no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 lastClr="FFFFFF"/>
                </a:solidFill>
                <a:effectLst/>
                <a:uLnTx/>
                <a:uFillTx/>
                <a:latin typeface="Calibri" panose="020F0502020204030204"/>
                <a:ea typeface="+mn-ea"/>
                <a:cs typeface="+mn-cs"/>
              </a:endParaRPr>
            </a:p>
          </p:txBody>
        </p:sp>
        <p:sp>
          <p:nvSpPr>
            <p:cNvPr id="58" name="Rectangle 57">
              <a:extLst>
                <a:ext uri="{FF2B5EF4-FFF2-40B4-BE49-F238E27FC236}">
                  <a16:creationId xmlns:a16="http://schemas.microsoft.com/office/drawing/2014/main" id="{40882B72-00F0-E29C-5E3D-45504437481C}"/>
                </a:ext>
              </a:extLst>
            </p:cNvPr>
            <p:cNvSpPr/>
            <p:nvPr/>
          </p:nvSpPr>
          <p:spPr>
            <a:xfrm>
              <a:off x="6026220" y="2717934"/>
              <a:ext cx="3546763" cy="3225487"/>
            </a:xfrm>
            <a:prstGeom prst="rect">
              <a:avLst/>
            </a:prstGeom>
            <a:noFill/>
            <a:ln w="19050">
              <a:solidFill>
                <a:srgbClr val="000000"/>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grpSp>
          <p:nvGrpSpPr>
            <p:cNvPr id="73" name="Group 72">
              <a:extLst>
                <a:ext uri="{FF2B5EF4-FFF2-40B4-BE49-F238E27FC236}">
                  <a16:creationId xmlns:a16="http://schemas.microsoft.com/office/drawing/2014/main" id="{627C8CBF-6A14-FCB9-8CC4-F4FBF422E4AF}"/>
                </a:ext>
              </a:extLst>
            </p:cNvPr>
            <p:cNvGrpSpPr/>
            <p:nvPr/>
          </p:nvGrpSpPr>
          <p:grpSpPr>
            <a:xfrm>
              <a:off x="6214255" y="3721160"/>
              <a:ext cx="327791" cy="400110"/>
              <a:chOff x="10766148" y="12794408"/>
              <a:chExt cx="327791" cy="400110"/>
            </a:xfrm>
          </p:grpSpPr>
          <p:sp>
            <p:nvSpPr>
              <p:cNvPr id="74" name="Oval 73">
                <a:extLst>
                  <a:ext uri="{FF2B5EF4-FFF2-40B4-BE49-F238E27FC236}">
                    <a16:creationId xmlns:a16="http://schemas.microsoft.com/office/drawing/2014/main" id="{0D7E75EA-8682-0D1C-A500-70A2FDF613EC}"/>
                  </a:ext>
                </a:extLst>
              </p:cNvPr>
              <p:cNvSpPr>
                <a:spLocks noChangeAspect="1"/>
              </p:cNvSpPr>
              <p:nvPr/>
            </p:nvSpPr>
            <p:spPr>
              <a:xfrm>
                <a:off x="10769939" y="12852554"/>
                <a:ext cx="324000" cy="324275"/>
              </a:xfrm>
              <a:prstGeom prst="ellipse">
                <a:avLst/>
              </a:prstGeom>
              <a:solidFill>
                <a:schemeClr val="accent6">
                  <a:alpha val="30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solidFill>
                    <a:srgbClr val="000000"/>
                  </a:solidFill>
                </a:endParaRPr>
              </a:p>
            </p:txBody>
          </p:sp>
          <p:sp>
            <p:nvSpPr>
              <p:cNvPr id="75" name="Rectangle 74">
                <a:extLst>
                  <a:ext uri="{FF2B5EF4-FFF2-40B4-BE49-F238E27FC236}">
                    <a16:creationId xmlns:a16="http://schemas.microsoft.com/office/drawing/2014/main" id="{D25AA616-83C2-0CAD-8988-523E295077D5}"/>
                  </a:ext>
                </a:extLst>
              </p:cNvPr>
              <p:cNvSpPr/>
              <p:nvPr/>
            </p:nvSpPr>
            <p:spPr>
              <a:xfrm>
                <a:off x="10766148" y="12794408"/>
                <a:ext cx="327334" cy="400110"/>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i="1" u="none" strike="noStrike" kern="0" cap="none" spc="0" normalizeH="0" baseline="0" noProof="0" dirty="0">
                    <a:ln>
                      <a:noFill/>
                    </a:ln>
                    <a:solidFill>
                      <a:prstClr val="black"/>
                    </a:solidFill>
                    <a:effectLst/>
                    <a:uLnTx/>
                    <a:uFillTx/>
                    <a:latin typeface="+mn-lt"/>
                    <a:cs typeface="Arial" panose="020B0604020202020204" pitchFamily="34" charset="0"/>
                  </a:rPr>
                  <a:t>a</a:t>
                </a:r>
              </a:p>
            </p:txBody>
          </p:sp>
        </p:grpSp>
        <p:grpSp>
          <p:nvGrpSpPr>
            <p:cNvPr id="76" name="Group 75">
              <a:extLst>
                <a:ext uri="{FF2B5EF4-FFF2-40B4-BE49-F238E27FC236}">
                  <a16:creationId xmlns:a16="http://schemas.microsoft.com/office/drawing/2014/main" id="{FC90B3E7-2562-F1EE-2850-5BB70E336FBE}"/>
                </a:ext>
              </a:extLst>
            </p:cNvPr>
            <p:cNvGrpSpPr/>
            <p:nvPr/>
          </p:nvGrpSpPr>
          <p:grpSpPr>
            <a:xfrm>
              <a:off x="6214255" y="4074460"/>
              <a:ext cx="327791" cy="400110"/>
              <a:chOff x="10766148" y="12794408"/>
              <a:chExt cx="327791" cy="400110"/>
            </a:xfrm>
          </p:grpSpPr>
          <p:sp>
            <p:nvSpPr>
              <p:cNvPr id="77" name="Oval 76">
                <a:extLst>
                  <a:ext uri="{FF2B5EF4-FFF2-40B4-BE49-F238E27FC236}">
                    <a16:creationId xmlns:a16="http://schemas.microsoft.com/office/drawing/2014/main" id="{05E9E80F-98D8-AF9E-0127-34D966106370}"/>
                  </a:ext>
                </a:extLst>
              </p:cNvPr>
              <p:cNvSpPr>
                <a:spLocks noChangeAspect="1"/>
              </p:cNvSpPr>
              <p:nvPr/>
            </p:nvSpPr>
            <p:spPr>
              <a:xfrm>
                <a:off x="10769939" y="12852554"/>
                <a:ext cx="324000" cy="324275"/>
              </a:xfrm>
              <a:prstGeom prst="ellipse">
                <a:avLst/>
              </a:prstGeom>
              <a:solidFill>
                <a:schemeClr val="accent6">
                  <a:alpha val="30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solidFill>
                    <a:srgbClr val="000000"/>
                  </a:solidFill>
                </a:endParaRPr>
              </a:p>
            </p:txBody>
          </p:sp>
          <p:sp>
            <p:nvSpPr>
              <p:cNvPr id="78" name="Rectangle 77">
                <a:extLst>
                  <a:ext uri="{FF2B5EF4-FFF2-40B4-BE49-F238E27FC236}">
                    <a16:creationId xmlns:a16="http://schemas.microsoft.com/office/drawing/2014/main" id="{FF68E025-1462-F677-6FA6-BD82C89E99A7}"/>
                  </a:ext>
                </a:extLst>
              </p:cNvPr>
              <p:cNvSpPr/>
              <p:nvPr/>
            </p:nvSpPr>
            <p:spPr>
              <a:xfrm>
                <a:off x="10766148" y="12794408"/>
                <a:ext cx="327334" cy="400110"/>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2000" i="1" kern="0" dirty="0">
                    <a:solidFill>
                      <a:prstClr val="black"/>
                    </a:solidFill>
                    <a:latin typeface="+mn-lt"/>
                    <a:cs typeface="Arial" panose="020B0604020202020204" pitchFamily="34" charset="0"/>
                  </a:rPr>
                  <a:t>b</a:t>
                </a:r>
                <a:endParaRPr kumimoji="0" lang="en-GB" sz="2000" i="1" u="none" strike="noStrike" kern="0" cap="none" spc="0" normalizeH="0" baseline="0" noProof="0" dirty="0">
                  <a:ln>
                    <a:noFill/>
                  </a:ln>
                  <a:solidFill>
                    <a:prstClr val="black"/>
                  </a:solidFill>
                  <a:effectLst/>
                  <a:uLnTx/>
                  <a:uFillTx/>
                  <a:latin typeface="+mn-lt"/>
                  <a:cs typeface="Arial" panose="020B0604020202020204" pitchFamily="34" charset="0"/>
                </a:endParaRPr>
              </a:p>
            </p:txBody>
          </p:sp>
        </p:grpSp>
        <p:grpSp>
          <p:nvGrpSpPr>
            <p:cNvPr id="79" name="Group 78">
              <a:extLst>
                <a:ext uri="{FF2B5EF4-FFF2-40B4-BE49-F238E27FC236}">
                  <a16:creationId xmlns:a16="http://schemas.microsoft.com/office/drawing/2014/main" id="{C15EB87A-2548-5952-D740-F91A3A546348}"/>
                </a:ext>
              </a:extLst>
            </p:cNvPr>
            <p:cNvGrpSpPr/>
            <p:nvPr/>
          </p:nvGrpSpPr>
          <p:grpSpPr>
            <a:xfrm>
              <a:off x="6214255" y="4407392"/>
              <a:ext cx="327791" cy="400110"/>
              <a:chOff x="10766148" y="12794408"/>
              <a:chExt cx="327791" cy="400110"/>
            </a:xfrm>
          </p:grpSpPr>
          <p:sp>
            <p:nvSpPr>
              <p:cNvPr id="80" name="Oval 79">
                <a:extLst>
                  <a:ext uri="{FF2B5EF4-FFF2-40B4-BE49-F238E27FC236}">
                    <a16:creationId xmlns:a16="http://schemas.microsoft.com/office/drawing/2014/main" id="{EFD40AA6-014E-0B6F-B18A-D29ED0DA09EB}"/>
                  </a:ext>
                </a:extLst>
              </p:cNvPr>
              <p:cNvSpPr>
                <a:spLocks noChangeAspect="1"/>
              </p:cNvSpPr>
              <p:nvPr/>
            </p:nvSpPr>
            <p:spPr>
              <a:xfrm>
                <a:off x="10769939" y="12852554"/>
                <a:ext cx="324000" cy="324275"/>
              </a:xfrm>
              <a:prstGeom prst="ellipse">
                <a:avLst/>
              </a:prstGeom>
              <a:solidFill>
                <a:schemeClr val="accent6">
                  <a:alpha val="30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solidFill>
                    <a:srgbClr val="000000"/>
                  </a:solidFill>
                </a:endParaRPr>
              </a:p>
            </p:txBody>
          </p:sp>
          <p:sp>
            <p:nvSpPr>
              <p:cNvPr id="81" name="Rectangle 80">
                <a:extLst>
                  <a:ext uri="{FF2B5EF4-FFF2-40B4-BE49-F238E27FC236}">
                    <a16:creationId xmlns:a16="http://schemas.microsoft.com/office/drawing/2014/main" id="{A9E8B76E-9291-0016-06DC-0BF414B5B40D}"/>
                  </a:ext>
                </a:extLst>
              </p:cNvPr>
              <p:cNvSpPr/>
              <p:nvPr/>
            </p:nvSpPr>
            <p:spPr>
              <a:xfrm>
                <a:off x="10766148" y="12794408"/>
                <a:ext cx="312906" cy="400110"/>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i="1" u="none" strike="noStrike" kern="0" cap="none" spc="0" normalizeH="0" baseline="0" noProof="0" dirty="0">
                    <a:ln>
                      <a:noFill/>
                    </a:ln>
                    <a:solidFill>
                      <a:prstClr val="black"/>
                    </a:solidFill>
                    <a:effectLst/>
                    <a:uLnTx/>
                    <a:uFillTx/>
                    <a:latin typeface="+mn-lt"/>
                    <a:cs typeface="Arial" panose="020B0604020202020204" pitchFamily="34" charset="0"/>
                  </a:rPr>
                  <a:t>c</a:t>
                </a:r>
              </a:p>
            </p:txBody>
          </p:sp>
        </p:grpSp>
        <p:grpSp>
          <p:nvGrpSpPr>
            <p:cNvPr id="82" name="Group 81">
              <a:extLst>
                <a:ext uri="{FF2B5EF4-FFF2-40B4-BE49-F238E27FC236}">
                  <a16:creationId xmlns:a16="http://schemas.microsoft.com/office/drawing/2014/main" id="{C4BE3E83-288D-3AB7-4E74-2815D6C4933C}"/>
                </a:ext>
              </a:extLst>
            </p:cNvPr>
            <p:cNvGrpSpPr/>
            <p:nvPr/>
          </p:nvGrpSpPr>
          <p:grpSpPr>
            <a:xfrm>
              <a:off x="6214255" y="5356462"/>
              <a:ext cx="327791" cy="400110"/>
              <a:chOff x="10766148" y="12794408"/>
              <a:chExt cx="327791" cy="400110"/>
            </a:xfrm>
          </p:grpSpPr>
          <p:sp>
            <p:nvSpPr>
              <p:cNvPr id="83" name="Oval 82">
                <a:extLst>
                  <a:ext uri="{FF2B5EF4-FFF2-40B4-BE49-F238E27FC236}">
                    <a16:creationId xmlns:a16="http://schemas.microsoft.com/office/drawing/2014/main" id="{8667BFBB-2AC1-61BC-6E34-FA1A5050EE34}"/>
                  </a:ext>
                </a:extLst>
              </p:cNvPr>
              <p:cNvSpPr>
                <a:spLocks noChangeAspect="1"/>
              </p:cNvSpPr>
              <p:nvPr/>
            </p:nvSpPr>
            <p:spPr>
              <a:xfrm>
                <a:off x="10769939" y="12852554"/>
                <a:ext cx="324000" cy="324275"/>
              </a:xfrm>
              <a:prstGeom prst="ellipse">
                <a:avLst/>
              </a:prstGeom>
              <a:solidFill>
                <a:schemeClr val="accent6">
                  <a:alpha val="30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solidFill>
                    <a:srgbClr val="000000"/>
                  </a:solidFill>
                </a:endParaRPr>
              </a:p>
            </p:txBody>
          </p:sp>
          <p:sp>
            <p:nvSpPr>
              <p:cNvPr id="84" name="Rectangle 83">
                <a:extLst>
                  <a:ext uri="{FF2B5EF4-FFF2-40B4-BE49-F238E27FC236}">
                    <a16:creationId xmlns:a16="http://schemas.microsoft.com/office/drawing/2014/main" id="{DE55FE78-94DA-2B18-EB84-AD46DB3DE1FF}"/>
                  </a:ext>
                </a:extLst>
              </p:cNvPr>
              <p:cNvSpPr/>
              <p:nvPr/>
            </p:nvSpPr>
            <p:spPr>
              <a:xfrm>
                <a:off x="10766148" y="12794408"/>
                <a:ext cx="327334" cy="400110"/>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2000" i="1" kern="0" dirty="0">
                    <a:solidFill>
                      <a:prstClr val="black"/>
                    </a:solidFill>
                    <a:latin typeface="+mn-lt"/>
                    <a:cs typeface="Arial" panose="020B0604020202020204" pitchFamily="34" charset="0"/>
                  </a:rPr>
                  <a:t>d</a:t>
                </a:r>
                <a:endParaRPr kumimoji="0" lang="en-GB" sz="2000" i="1" u="none" strike="noStrike" kern="0" cap="none" spc="0" normalizeH="0" baseline="0" noProof="0" dirty="0">
                  <a:ln>
                    <a:noFill/>
                  </a:ln>
                  <a:solidFill>
                    <a:prstClr val="black"/>
                  </a:solidFill>
                  <a:effectLst/>
                  <a:uLnTx/>
                  <a:uFillTx/>
                  <a:latin typeface="+mn-lt"/>
                  <a:cs typeface="Arial" panose="020B0604020202020204" pitchFamily="34" charset="0"/>
                </a:endParaRPr>
              </a:p>
            </p:txBody>
          </p:sp>
        </p:grpSp>
        <p:grpSp>
          <p:nvGrpSpPr>
            <p:cNvPr id="89" name="Group 88">
              <a:extLst>
                <a:ext uri="{FF2B5EF4-FFF2-40B4-BE49-F238E27FC236}">
                  <a16:creationId xmlns:a16="http://schemas.microsoft.com/office/drawing/2014/main" id="{6B318D8F-48F8-F869-8786-CA5A60415393}"/>
                </a:ext>
              </a:extLst>
            </p:cNvPr>
            <p:cNvGrpSpPr/>
            <p:nvPr/>
          </p:nvGrpSpPr>
          <p:grpSpPr>
            <a:xfrm>
              <a:off x="6668143" y="2794864"/>
              <a:ext cx="973343" cy="461665"/>
              <a:chOff x="16340239" y="13730120"/>
              <a:chExt cx="973343" cy="461665"/>
            </a:xfrm>
          </p:grpSpPr>
          <p:sp>
            <p:nvSpPr>
              <p:cNvPr id="90" name="Rectangle: Rounded Corners 89">
                <a:extLst>
                  <a:ext uri="{FF2B5EF4-FFF2-40B4-BE49-F238E27FC236}">
                    <a16:creationId xmlns:a16="http://schemas.microsoft.com/office/drawing/2014/main" id="{6803B815-AD03-637C-BD02-490C4421A8CE}"/>
                  </a:ext>
                </a:extLst>
              </p:cNvPr>
              <p:cNvSpPr/>
              <p:nvPr/>
            </p:nvSpPr>
            <p:spPr>
              <a:xfrm>
                <a:off x="16365212" y="13749176"/>
                <a:ext cx="942922" cy="442608"/>
              </a:xfrm>
              <a:prstGeom prst="roundRect">
                <a:avLst>
                  <a:gd name="adj" fmla="val 30090"/>
                </a:avLst>
              </a:prstGeom>
              <a:solidFill>
                <a:srgbClr val="DEEBF7"/>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2400"/>
              </a:p>
            </p:txBody>
          </p:sp>
          <p:sp>
            <p:nvSpPr>
              <p:cNvPr id="91" name="Rectangle 90">
                <a:extLst>
                  <a:ext uri="{FF2B5EF4-FFF2-40B4-BE49-F238E27FC236}">
                    <a16:creationId xmlns:a16="http://schemas.microsoft.com/office/drawing/2014/main" id="{07FA86A6-4399-79C9-7181-3364F7487190}"/>
                  </a:ext>
                </a:extLst>
              </p:cNvPr>
              <p:cNvSpPr/>
              <p:nvPr/>
            </p:nvSpPr>
            <p:spPr>
              <a:xfrm>
                <a:off x="16340239" y="13730120"/>
                <a:ext cx="973343" cy="461665"/>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i="1" u="none" strike="noStrike" kern="0" cap="none" spc="0" normalizeH="0" baseline="0" noProof="0" dirty="0">
                    <a:ln>
                      <a:noFill/>
                    </a:ln>
                    <a:solidFill>
                      <a:prstClr val="black"/>
                    </a:solidFill>
                    <a:effectLst/>
                    <a:uLnTx/>
                    <a:uFillTx/>
                    <a:latin typeface="+mn-lt"/>
                    <a:cs typeface="Arial" panose="020B0604020202020204" pitchFamily="34" charset="0"/>
                  </a:rPr>
                  <a:t>Resin</a:t>
                </a:r>
              </a:p>
            </p:txBody>
          </p:sp>
        </p:grpSp>
        <p:cxnSp>
          <p:nvCxnSpPr>
            <p:cNvPr id="92" name="Straight Arrow Connector 91">
              <a:extLst>
                <a:ext uri="{FF2B5EF4-FFF2-40B4-BE49-F238E27FC236}">
                  <a16:creationId xmlns:a16="http://schemas.microsoft.com/office/drawing/2014/main" id="{B0297C5A-0865-0203-100E-8938397129B1}"/>
                </a:ext>
              </a:extLst>
            </p:cNvPr>
            <p:cNvCxnSpPr>
              <a:cxnSpLocks/>
            </p:cNvCxnSpPr>
            <p:nvPr/>
          </p:nvCxnSpPr>
          <p:spPr>
            <a:xfrm>
              <a:off x="7364844" y="3302110"/>
              <a:ext cx="0" cy="458240"/>
            </a:xfrm>
            <a:prstGeom prst="straightConnector1">
              <a:avLst/>
            </a:prstGeom>
            <a:noFill/>
            <a:ln w="31750" cap="flat" cmpd="sng" algn="ctr">
              <a:solidFill>
                <a:sysClr val="windowText" lastClr="000000"/>
              </a:solidFill>
              <a:prstDash val="solid"/>
              <a:tailEnd type="triangle" w="lg" len="lg"/>
            </a:ln>
            <a:effectLst/>
          </p:spPr>
        </p:cxnSp>
      </p:grpSp>
      <p:grpSp>
        <p:nvGrpSpPr>
          <p:cNvPr id="93" name="Group 92">
            <a:extLst>
              <a:ext uri="{FF2B5EF4-FFF2-40B4-BE49-F238E27FC236}">
                <a16:creationId xmlns:a16="http://schemas.microsoft.com/office/drawing/2014/main" id="{F66FF416-E3B9-5350-0406-3DC71505C364}"/>
              </a:ext>
            </a:extLst>
          </p:cNvPr>
          <p:cNvGrpSpPr/>
          <p:nvPr/>
        </p:nvGrpSpPr>
        <p:grpSpPr>
          <a:xfrm>
            <a:off x="9855259" y="3919347"/>
            <a:ext cx="1725693" cy="461665"/>
            <a:chOff x="16226365" y="13730120"/>
            <a:chExt cx="1725693" cy="461665"/>
          </a:xfrm>
        </p:grpSpPr>
        <p:sp>
          <p:nvSpPr>
            <p:cNvPr id="94" name="Rectangle: Rounded Corners 93">
              <a:extLst>
                <a:ext uri="{FF2B5EF4-FFF2-40B4-BE49-F238E27FC236}">
                  <a16:creationId xmlns:a16="http://schemas.microsoft.com/office/drawing/2014/main" id="{D1368D09-E661-E3CE-D6A5-309E9DE9414D}"/>
                </a:ext>
              </a:extLst>
            </p:cNvPr>
            <p:cNvSpPr/>
            <p:nvPr/>
          </p:nvSpPr>
          <p:spPr>
            <a:xfrm>
              <a:off x="16230755" y="13749176"/>
              <a:ext cx="1721303" cy="442608"/>
            </a:xfrm>
            <a:prstGeom prst="roundRect">
              <a:avLst>
                <a:gd name="adj" fmla="val 30090"/>
              </a:avLst>
            </a:prstGeom>
            <a:solidFill>
              <a:srgbClr val="FFFED5"/>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2400"/>
            </a:p>
          </p:txBody>
        </p:sp>
        <p:sp>
          <p:nvSpPr>
            <p:cNvPr id="95" name="Rectangle 94">
              <a:extLst>
                <a:ext uri="{FF2B5EF4-FFF2-40B4-BE49-F238E27FC236}">
                  <a16:creationId xmlns:a16="http://schemas.microsoft.com/office/drawing/2014/main" id="{63DABBA7-BAC7-0F92-2CCD-C8032C777B20}"/>
                </a:ext>
              </a:extLst>
            </p:cNvPr>
            <p:cNvSpPr/>
            <p:nvPr/>
          </p:nvSpPr>
          <p:spPr>
            <a:xfrm>
              <a:off x="16226365" y="13730120"/>
              <a:ext cx="1673856" cy="461665"/>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i="1" u="none" strike="noStrike" kern="0" cap="none" spc="0" normalizeH="0" baseline="0" noProof="0" dirty="0">
                  <a:ln>
                    <a:noFill/>
                  </a:ln>
                  <a:solidFill>
                    <a:prstClr val="black"/>
                  </a:solidFill>
                  <a:effectLst/>
                  <a:uLnTx/>
                  <a:uFillTx/>
                  <a:latin typeface="+mn-lt"/>
                  <a:cs typeface="Arial" panose="020B0604020202020204" pitchFamily="34" charset="0"/>
                </a:rPr>
                <a:t>Teflon disc</a:t>
              </a:r>
            </a:p>
          </p:txBody>
        </p:sp>
      </p:grpSp>
      <p:cxnSp>
        <p:nvCxnSpPr>
          <p:cNvPr id="96" name="Straight Arrow Connector 95">
            <a:extLst>
              <a:ext uri="{FF2B5EF4-FFF2-40B4-BE49-F238E27FC236}">
                <a16:creationId xmlns:a16="http://schemas.microsoft.com/office/drawing/2014/main" id="{C5FC6727-3D6B-7F3E-33D9-8FCB621ECCE0}"/>
              </a:ext>
            </a:extLst>
          </p:cNvPr>
          <p:cNvCxnSpPr>
            <a:cxnSpLocks/>
          </p:cNvCxnSpPr>
          <p:nvPr/>
        </p:nvCxnSpPr>
        <p:spPr>
          <a:xfrm flipH="1">
            <a:off x="8703353" y="4148433"/>
            <a:ext cx="1056606" cy="0"/>
          </a:xfrm>
          <a:prstGeom prst="straightConnector1">
            <a:avLst/>
          </a:prstGeom>
          <a:noFill/>
          <a:ln w="31750" cap="flat" cmpd="sng" algn="ctr">
            <a:solidFill>
              <a:sysClr val="windowText" lastClr="000000"/>
            </a:solidFill>
            <a:prstDash val="solid"/>
            <a:tailEnd type="triangle" w="lg" len="lg"/>
          </a:ln>
          <a:effectLst/>
        </p:spPr>
      </p:cxnSp>
      <p:grpSp>
        <p:nvGrpSpPr>
          <p:cNvPr id="97" name="Group 96">
            <a:extLst>
              <a:ext uri="{FF2B5EF4-FFF2-40B4-BE49-F238E27FC236}">
                <a16:creationId xmlns:a16="http://schemas.microsoft.com/office/drawing/2014/main" id="{8AD538D6-1E8B-81D0-90AC-89B65DFAA5D1}"/>
              </a:ext>
            </a:extLst>
          </p:cNvPr>
          <p:cNvGrpSpPr/>
          <p:nvPr/>
        </p:nvGrpSpPr>
        <p:grpSpPr>
          <a:xfrm>
            <a:off x="9771387" y="4424908"/>
            <a:ext cx="2326278" cy="461665"/>
            <a:chOff x="16147707" y="13730120"/>
            <a:chExt cx="2326278" cy="461665"/>
          </a:xfrm>
        </p:grpSpPr>
        <p:sp>
          <p:nvSpPr>
            <p:cNvPr id="98" name="Rectangle: Rounded Corners 97">
              <a:extLst>
                <a:ext uri="{FF2B5EF4-FFF2-40B4-BE49-F238E27FC236}">
                  <a16:creationId xmlns:a16="http://schemas.microsoft.com/office/drawing/2014/main" id="{3C143D79-AD8B-57BC-FB40-5123FFDBA8EA}"/>
                </a:ext>
              </a:extLst>
            </p:cNvPr>
            <p:cNvSpPr/>
            <p:nvPr/>
          </p:nvSpPr>
          <p:spPr>
            <a:xfrm>
              <a:off x="16230755" y="13749176"/>
              <a:ext cx="2186882" cy="442608"/>
            </a:xfrm>
            <a:prstGeom prst="roundRect">
              <a:avLst>
                <a:gd name="adj" fmla="val 30090"/>
              </a:avLst>
            </a:prstGeom>
            <a:solidFill>
              <a:srgbClr val="FFC4BB"/>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2400"/>
            </a:p>
          </p:txBody>
        </p:sp>
        <p:sp>
          <p:nvSpPr>
            <p:cNvPr id="99" name="Rectangle 98">
              <a:extLst>
                <a:ext uri="{FF2B5EF4-FFF2-40B4-BE49-F238E27FC236}">
                  <a16:creationId xmlns:a16="http://schemas.microsoft.com/office/drawing/2014/main" id="{3E1268B0-AE81-D989-6648-5E96A8A3E741}"/>
                </a:ext>
              </a:extLst>
            </p:cNvPr>
            <p:cNvSpPr/>
            <p:nvPr/>
          </p:nvSpPr>
          <p:spPr>
            <a:xfrm>
              <a:off x="16147707" y="13730120"/>
              <a:ext cx="2326278" cy="461665"/>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i="1" u="none" strike="noStrike" kern="0" cap="none" spc="0" normalizeH="0" baseline="0" noProof="0" dirty="0">
                  <a:ln>
                    <a:noFill/>
                  </a:ln>
                  <a:solidFill>
                    <a:prstClr val="black"/>
                  </a:solidFill>
                  <a:effectLst/>
                  <a:uLnTx/>
                  <a:uFillTx/>
                  <a:latin typeface="+mn-lt"/>
                  <a:cs typeface="Arial" panose="020B0604020202020204" pitchFamily="34" charset="0"/>
                </a:rPr>
                <a:t>Silicone </a:t>
              </a:r>
              <a:r>
                <a:rPr lang="en-GB" sz="2400" i="1" kern="0" dirty="0">
                  <a:solidFill>
                    <a:prstClr val="black"/>
                  </a:solidFill>
                  <a:latin typeface="+mn-lt"/>
                  <a:cs typeface="Arial" panose="020B0604020202020204" pitchFamily="34" charset="0"/>
                </a:rPr>
                <a:t>O</a:t>
              </a:r>
              <a:r>
                <a:rPr kumimoji="0" lang="en-GB" sz="2400" i="1" u="none" strike="noStrike" kern="0" cap="none" spc="0" normalizeH="0" baseline="0" noProof="0" dirty="0">
                  <a:ln>
                    <a:noFill/>
                  </a:ln>
                  <a:solidFill>
                    <a:prstClr val="black"/>
                  </a:solidFill>
                  <a:effectLst/>
                  <a:uLnTx/>
                  <a:uFillTx/>
                  <a:latin typeface="+mn-lt"/>
                  <a:cs typeface="Arial" panose="020B0604020202020204" pitchFamily="34" charset="0"/>
                </a:rPr>
                <a:t>-Ring</a:t>
              </a:r>
            </a:p>
          </p:txBody>
        </p:sp>
      </p:grpSp>
      <p:cxnSp>
        <p:nvCxnSpPr>
          <p:cNvPr id="100" name="Straight Arrow Connector 99">
            <a:extLst>
              <a:ext uri="{FF2B5EF4-FFF2-40B4-BE49-F238E27FC236}">
                <a16:creationId xmlns:a16="http://schemas.microsoft.com/office/drawing/2014/main" id="{46E01A5D-6881-28DA-6C91-966D1F88F788}"/>
              </a:ext>
            </a:extLst>
          </p:cNvPr>
          <p:cNvCxnSpPr>
            <a:cxnSpLocks/>
          </p:cNvCxnSpPr>
          <p:nvPr/>
        </p:nvCxnSpPr>
        <p:spPr>
          <a:xfrm flipH="1" flipV="1">
            <a:off x="7920509" y="4486563"/>
            <a:ext cx="1831060" cy="167431"/>
          </a:xfrm>
          <a:prstGeom prst="straightConnector1">
            <a:avLst/>
          </a:prstGeom>
          <a:noFill/>
          <a:ln w="31750" cap="flat" cmpd="sng" algn="ctr">
            <a:solidFill>
              <a:sysClr val="windowText" lastClr="000000"/>
            </a:solidFill>
            <a:prstDash val="solid"/>
            <a:tailEnd type="triangle" w="lg" len="lg"/>
          </a:ln>
          <a:effectLst/>
        </p:spPr>
      </p:cxnSp>
      <p:grpSp>
        <p:nvGrpSpPr>
          <p:cNvPr id="101" name="Group 100">
            <a:extLst>
              <a:ext uri="{FF2B5EF4-FFF2-40B4-BE49-F238E27FC236}">
                <a16:creationId xmlns:a16="http://schemas.microsoft.com/office/drawing/2014/main" id="{31148ED9-83B3-8DBD-E7E7-95764543E78B}"/>
              </a:ext>
            </a:extLst>
          </p:cNvPr>
          <p:cNvGrpSpPr/>
          <p:nvPr/>
        </p:nvGrpSpPr>
        <p:grpSpPr>
          <a:xfrm>
            <a:off x="9709953" y="2874044"/>
            <a:ext cx="1846980" cy="461665"/>
            <a:chOff x="16147707" y="13730120"/>
            <a:chExt cx="1846980" cy="461665"/>
          </a:xfrm>
        </p:grpSpPr>
        <p:sp>
          <p:nvSpPr>
            <p:cNvPr id="102" name="Rectangle: Rounded Corners 101">
              <a:extLst>
                <a:ext uri="{FF2B5EF4-FFF2-40B4-BE49-F238E27FC236}">
                  <a16:creationId xmlns:a16="http://schemas.microsoft.com/office/drawing/2014/main" id="{2F8B0C64-A652-9D75-B614-134EF508B8FA}"/>
                </a:ext>
              </a:extLst>
            </p:cNvPr>
            <p:cNvSpPr/>
            <p:nvPr/>
          </p:nvSpPr>
          <p:spPr>
            <a:xfrm>
              <a:off x="16230755" y="13749176"/>
              <a:ext cx="1721303" cy="442608"/>
            </a:xfrm>
            <a:prstGeom prst="roundRect">
              <a:avLst>
                <a:gd name="adj" fmla="val 30090"/>
              </a:avLst>
            </a:prstGeom>
            <a:solidFill>
              <a:srgbClr val="FFD966"/>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2400"/>
            </a:p>
          </p:txBody>
        </p:sp>
        <p:sp>
          <p:nvSpPr>
            <p:cNvPr id="103" name="Rectangle 102">
              <a:extLst>
                <a:ext uri="{FF2B5EF4-FFF2-40B4-BE49-F238E27FC236}">
                  <a16:creationId xmlns:a16="http://schemas.microsoft.com/office/drawing/2014/main" id="{93ED68C6-5313-FCDB-BA2D-285B84869AE7}"/>
                </a:ext>
              </a:extLst>
            </p:cNvPr>
            <p:cNvSpPr/>
            <p:nvPr/>
          </p:nvSpPr>
          <p:spPr>
            <a:xfrm>
              <a:off x="16147707" y="13730120"/>
              <a:ext cx="1846980" cy="461665"/>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i="1" u="none" strike="noStrike" kern="0" cap="none" spc="0" normalizeH="0" baseline="0" noProof="0" dirty="0">
                  <a:ln>
                    <a:noFill/>
                  </a:ln>
                  <a:solidFill>
                    <a:prstClr val="black"/>
                  </a:solidFill>
                  <a:effectLst/>
                  <a:uLnTx/>
                  <a:uFillTx/>
                  <a:latin typeface="+mn-lt"/>
                  <a:cs typeface="Arial" panose="020B0604020202020204" pitchFamily="34" charset="0"/>
                </a:rPr>
                <a:t>Copper wire</a:t>
              </a:r>
            </a:p>
          </p:txBody>
        </p:sp>
      </p:grpSp>
      <p:cxnSp>
        <p:nvCxnSpPr>
          <p:cNvPr id="104" name="Straight Arrow Connector 103">
            <a:extLst>
              <a:ext uri="{FF2B5EF4-FFF2-40B4-BE49-F238E27FC236}">
                <a16:creationId xmlns:a16="http://schemas.microsoft.com/office/drawing/2014/main" id="{9B0444E4-FBC9-AF56-03CF-DEB9458CD4F8}"/>
              </a:ext>
            </a:extLst>
          </p:cNvPr>
          <p:cNvCxnSpPr>
            <a:cxnSpLocks/>
          </p:cNvCxnSpPr>
          <p:nvPr/>
        </p:nvCxnSpPr>
        <p:spPr>
          <a:xfrm flipH="1" flipV="1">
            <a:off x="7818459" y="3103130"/>
            <a:ext cx="1871676" cy="0"/>
          </a:xfrm>
          <a:prstGeom prst="straightConnector1">
            <a:avLst/>
          </a:prstGeom>
          <a:noFill/>
          <a:ln w="31750" cap="flat" cmpd="sng" algn="ctr">
            <a:solidFill>
              <a:sysClr val="windowText" lastClr="000000"/>
            </a:solidFill>
            <a:prstDash val="solid"/>
            <a:tailEnd type="triangle" w="lg" len="lg"/>
          </a:ln>
          <a:effectLst/>
        </p:spPr>
      </p:cxnSp>
      <p:grpSp>
        <p:nvGrpSpPr>
          <p:cNvPr id="107" name="Group 106">
            <a:extLst>
              <a:ext uri="{FF2B5EF4-FFF2-40B4-BE49-F238E27FC236}">
                <a16:creationId xmlns:a16="http://schemas.microsoft.com/office/drawing/2014/main" id="{8474C7F9-336B-5DD5-20B5-A9FD60369D5A}"/>
              </a:ext>
            </a:extLst>
          </p:cNvPr>
          <p:cNvGrpSpPr>
            <a:grpSpLocks noChangeAspect="1"/>
          </p:cNvGrpSpPr>
          <p:nvPr/>
        </p:nvGrpSpPr>
        <p:grpSpPr>
          <a:xfrm>
            <a:off x="1705948" y="1357733"/>
            <a:ext cx="4571781" cy="5462492"/>
            <a:chOff x="3801114" y="1889237"/>
            <a:chExt cx="6628094" cy="7919433"/>
          </a:xfrm>
        </p:grpSpPr>
        <p:pic>
          <p:nvPicPr>
            <p:cNvPr id="15" name="Picture 14">
              <a:extLst>
                <a:ext uri="{FF2B5EF4-FFF2-40B4-BE49-F238E27FC236}">
                  <a16:creationId xmlns:a16="http://schemas.microsoft.com/office/drawing/2014/main" id="{26FD83D3-1718-4D43-C55B-06FFE3ED36FD}"/>
                </a:ext>
              </a:extLst>
            </p:cNvPr>
            <p:cNvPicPr>
              <a:picLocks noChangeAspect="1"/>
            </p:cNvPicPr>
            <p:nvPr/>
          </p:nvPicPr>
          <p:blipFill rotWithShape="1">
            <a:blip r:embed="rId2" cstate="hq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3801114" y="1889237"/>
              <a:ext cx="3998137" cy="7919433"/>
            </a:xfrm>
            <a:prstGeom prst="rect">
              <a:avLst/>
            </a:prstGeom>
          </p:spPr>
        </p:pic>
        <p:sp>
          <p:nvSpPr>
            <p:cNvPr id="17" name="Rectangle 16">
              <a:extLst>
                <a:ext uri="{FF2B5EF4-FFF2-40B4-BE49-F238E27FC236}">
                  <a16:creationId xmlns:a16="http://schemas.microsoft.com/office/drawing/2014/main" id="{28685302-86E2-C6F7-31AF-3400D690D725}"/>
                </a:ext>
              </a:extLst>
            </p:cNvPr>
            <p:cNvSpPr/>
            <p:nvPr/>
          </p:nvSpPr>
          <p:spPr>
            <a:xfrm rot="16200000">
              <a:off x="7364439" y="5111119"/>
              <a:ext cx="2605678" cy="758556"/>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dirty="0">
                  <a:ln>
                    <a:noFill/>
                  </a:ln>
                  <a:solidFill>
                    <a:prstClr val="black"/>
                  </a:solidFill>
                  <a:effectLst/>
                  <a:uLnTx/>
                  <a:uFillTx/>
                  <a:latin typeface="+mn-lt"/>
                  <a:cs typeface="Arial" panose="020B0604020202020204" pitchFamily="34" charset="0"/>
                </a:rPr>
                <a:t>Precision machined </a:t>
              </a:r>
              <a:br>
                <a:rPr kumimoji="0" lang="en-US" sz="1400" b="0" i="0" u="none" strike="noStrike" kern="0" cap="none" spc="0" normalizeH="0" baseline="0" dirty="0">
                  <a:ln>
                    <a:noFill/>
                  </a:ln>
                  <a:solidFill>
                    <a:prstClr val="black"/>
                  </a:solidFill>
                  <a:effectLst/>
                  <a:uLnTx/>
                  <a:uFillTx/>
                  <a:latin typeface="+mn-lt"/>
                  <a:cs typeface="Arial" panose="020B0604020202020204" pitchFamily="34" charset="0"/>
                </a:rPr>
              </a:br>
              <a:r>
                <a:rPr kumimoji="0" lang="en-US" sz="1400" b="0" i="0" u="none" strike="noStrike" kern="0" cap="none" spc="0" normalizeH="0" baseline="0" dirty="0">
                  <a:ln>
                    <a:noFill/>
                  </a:ln>
                  <a:solidFill>
                    <a:prstClr val="black"/>
                  </a:solidFill>
                  <a:effectLst/>
                  <a:uLnTx/>
                  <a:uFillTx/>
                  <a:latin typeface="+mn-lt"/>
                  <a:cs typeface="Arial" panose="020B0604020202020204" pitchFamily="34" charset="0"/>
                </a:rPr>
                <a:t>aluminum plates</a:t>
              </a:r>
              <a:endParaRPr kumimoji="0" lang="en-US" sz="1400" b="1" i="0" u="none" strike="noStrike" kern="0" cap="none" spc="0" normalizeH="0" baseline="0" dirty="0">
                <a:ln>
                  <a:noFill/>
                </a:ln>
                <a:solidFill>
                  <a:prstClr val="black"/>
                </a:solidFill>
                <a:effectLst/>
                <a:uLnTx/>
                <a:uFillTx/>
                <a:latin typeface="+mn-lt"/>
                <a:cs typeface="Arial" panose="020B0604020202020204" pitchFamily="34" charset="0"/>
              </a:endParaRPr>
            </a:p>
          </p:txBody>
        </p:sp>
        <p:sp>
          <p:nvSpPr>
            <p:cNvPr id="18" name="Right Brace 17">
              <a:extLst>
                <a:ext uri="{FF2B5EF4-FFF2-40B4-BE49-F238E27FC236}">
                  <a16:creationId xmlns:a16="http://schemas.microsoft.com/office/drawing/2014/main" id="{FA3D127E-C970-46E4-22A9-2DADDC305762}"/>
                </a:ext>
              </a:extLst>
            </p:cNvPr>
            <p:cNvSpPr/>
            <p:nvPr/>
          </p:nvSpPr>
          <p:spPr>
            <a:xfrm>
              <a:off x="7778824" y="3641935"/>
              <a:ext cx="422339" cy="4403474"/>
            </a:xfrm>
            <a:prstGeom prst="rightBrace">
              <a:avLst>
                <a:gd name="adj1" fmla="val 89081"/>
                <a:gd name="adj2" fmla="val 50611"/>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00"/>
            </a:p>
          </p:txBody>
        </p:sp>
        <p:cxnSp>
          <p:nvCxnSpPr>
            <p:cNvPr id="34" name="Straight Connector 33">
              <a:extLst>
                <a:ext uri="{FF2B5EF4-FFF2-40B4-BE49-F238E27FC236}">
                  <a16:creationId xmlns:a16="http://schemas.microsoft.com/office/drawing/2014/main" id="{73D33383-7561-D704-2343-E423B0689A5A}"/>
                </a:ext>
              </a:extLst>
            </p:cNvPr>
            <p:cNvCxnSpPr>
              <a:cxnSpLocks/>
            </p:cNvCxnSpPr>
            <p:nvPr/>
          </p:nvCxnSpPr>
          <p:spPr>
            <a:xfrm>
              <a:off x="6305653" y="4041252"/>
              <a:ext cx="606191" cy="483609"/>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366538A8-CF2B-3575-07BE-EF576930E17A}"/>
                </a:ext>
              </a:extLst>
            </p:cNvPr>
            <p:cNvCxnSpPr>
              <a:cxnSpLocks/>
            </p:cNvCxnSpPr>
            <p:nvPr/>
          </p:nvCxnSpPr>
          <p:spPr>
            <a:xfrm>
              <a:off x="6905777" y="4516921"/>
              <a:ext cx="882" cy="1145770"/>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12E2FD60-36FA-EEE5-115B-995BCC534F1A}"/>
                </a:ext>
              </a:extLst>
            </p:cNvPr>
            <p:cNvCxnSpPr>
              <a:cxnSpLocks/>
            </p:cNvCxnSpPr>
            <p:nvPr/>
          </p:nvCxnSpPr>
          <p:spPr>
            <a:xfrm>
              <a:off x="6308734" y="5179082"/>
              <a:ext cx="606191" cy="483609"/>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9818BF5C-77AE-3F0B-D784-0F494D815706}"/>
                </a:ext>
              </a:extLst>
            </p:cNvPr>
            <p:cNvCxnSpPr>
              <a:cxnSpLocks/>
            </p:cNvCxnSpPr>
            <p:nvPr/>
          </p:nvCxnSpPr>
          <p:spPr>
            <a:xfrm>
              <a:off x="6315347" y="4046872"/>
              <a:ext cx="882" cy="1145770"/>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6C305F6B-18F6-1509-8CB9-A520E5925DF4}"/>
                </a:ext>
              </a:extLst>
            </p:cNvPr>
            <p:cNvCxnSpPr>
              <a:cxnSpLocks/>
            </p:cNvCxnSpPr>
            <p:nvPr/>
          </p:nvCxnSpPr>
          <p:spPr>
            <a:xfrm>
              <a:off x="6580592" y="4128068"/>
              <a:ext cx="0" cy="396793"/>
            </a:xfrm>
            <a:prstGeom prst="line">
              <a:avLst/>
            </a:prstGeom>
            <a:ln w="28575">
              <a:solidFill>
                <a:srgbClr val="FFD966"/>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2362C08-B9DC-4DB0-2850-048C59558BED}"/>
                </a:ext>
              </a:extLst>
            </p:cNvPr>
            <p:cNvCxnSpPr>
              <a:cxnSpLocks/>
            </p:cNvCxnSpPr>
            <p:nvPr/>
          </p:nvCxnSpPr>
          <p:spPr>
            <a:xfrm>
              <a:off x="6580592" y="5210110"/>
              <a:ext cx="0" cy="727075"/>
            </a:xfrm>
            <a:prstGeom prst="line">
              <a:avLst/>
            </a:prstGeom>
            <a:ln w="28575">
              <a:solidFill>
                <a:srgbClr val="FFD966"/>
              </a:solidFill>
            </a:ln>
          </p:spPr>
          <p:style>
            <a:lnRef idx="1">
              <a:schemeClr val="accent1"/>
            </a:lnRef>
            <a:fillRef idx="0">
              <a:schemeClr val="accent1"/>
            </a:fillRef>
            <a:effectRef idx="0">
              <a:schemeClr val="accent1"/>
            </a:effectRef>
            <a:fontRef idx="minor">
              <a:schemeClr val="tx1"/>
            </a:fontRef>
          </p:style>
        </p:cxnSp>
        <p:grpSp>
          <p:nvGrpSpPr>
            <p:cNvPr id="40" name="Group 39">
              <a:extLst>
                <a:ext uri="{FF2B5EF4-FFF2-40B4-BE49-F238E27FC236}">
                  <a16:creationId xmlns:a16="http://schemas.microsoft.com/office/drawing/2014/main" id="{4595D3AF-25E4-5708-96FB-33E683CD87D7}"/>
                </a:ext>
              </a:extLst>
            </p:cNvPr>
            <p:cNvGrpSpPr/>
            <p:nvPr/>
          </p:nvGrpSpPr>
          <p:grpSpPr>
            <a:xfrm>
              <a:off x="8101940" y="2863616"/>
              <a:ext cx="2327268" cy="598556"/>
              <a:chOff x="16147707" y="13730120"/>
              <a:chExt cx="2327268" cy="598556"/>
            </a:xfrm>
          </p:grpSpPr>
          <p:sp>
            <p:nvSpPr>
              <p:cNvPr id="41" name="Rectangle: Rounded Corners 40">
                <a:extLst>
                  <a:ext uri="{FF2B5EF4-FFF2-40B4-BE49-F238E27FC236}">
                    <a16:creationId xmlns:a16="http://schemas.microsoft.com/office/drawing/2014/main" id="{C06367DD-F206-D674-7263-AF873CA41F35}"/>
                  </a:ext>
                </a:extLst>
              </p:cNvPr>
              <p:cNvSpPr/>
              <p:nvPr/>
            </p:nvSpPr>
            <p:spPr>
              <a:xfrm>
                <a:off x="16230755" y="13749176"/>
                <a:ext cx="2244220" cy="579500"/>
              </a:xfrm>
              <a:prstGeom prst="roundRect">
                <a:avLst>
                  <a:gd name="adj" fmla="val 30090"/>
                </a:avLst>
              </a:prstGeom>
              <a:solidFill>
                <a:srgbClr val="FFD966"/>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200"/>
              </a:p>
            </p:txBody>
          </p:sp>
          <p:sp>
            <p:nvSpPr>
              <p:cNvPr id="42" name="Rectangle 41">
                <a:extLst>
                  <a:ext uri="{FF2B5EF4-FFF2-40B4-BE49-F238E27FC236}">
                    <a16:creationId xmlns:a16="http://schemas.microsoft.com/office/drawing/2014/main" id="{88A588D6-3CEC-B6E6-B569-03D88D7A4B16}"/>
                  </a:ext>
                </a:extLst>
              </p:cNvPr>
              <p:cNvSpPr/>
              <p:nvPr/>
            </p:nvSpPr>
            <p:spPr>
              <a:xfrm>
                <a:off x="16147707" y="13730120"/>
                <a:ext cx="1962998" cy="500884"/>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i="1" u="none" strike="noStrike" kern="0" cap="none" spc="0" normalizeH="0" baseline="0" noProof="0" dirty="0">
                    <a:ln>
                      <a:noFill/>
                    </a:ln>
                    <a:solidFill>
                      <a:prstClr val="black"/>
                    </a:solidFill>
                    <a:effectLst/>
                    <a:uLnTx/>
                    <a:uFillTx/>
                    <a:latin typeface="+mn-lt"/>
                    <a:cs typeface="Arial" panose="020B0604020202020204" pitchFamily="34" charset="0"/>
                  </a:rPr>
                  <a:t>Copper wire</a:t>
                </a:r>
              </a:p>
            </p:txBody>
          </p:sp>
        </p:grpSp>
        <p:cxnSp>
          <p:nvCxnSpPr>
            <p:cNvPr id="43" name="Straight Arrow Connector 42">
              <a:extLst>
                <a:ext uri="{FF2B5EF4-FFF2-40B4-BE49-F238E27FC236}">
                  <a16:creationId xmlns:a16="http://schemas.microsoft.com/office/drawing/2014/main" id="{8440C724-21B2-1A95-4563-7918BE668B00}"/>
                </a:ext>
              </a:extLst>
            </p:cNvPr>
            <p:cNvCxnSpPr>
              <a:cxnSpLocks/>
            </p:cNvCxnSpPr>
            <p:nvPr/>
          </p:nvCxnSpPr>
          <p:spPr>
            <a:xfrm flipH="1">
              <a:off x="6566813" y="3192396"/>
              <a:ext cx="1588509" cy="984071"/>
            </a:xfrm>
            <a:prstGeom prst="straightConnector1">
              <a:avLst/>
            </a:prstGeom>
            <a:noFill/>
            <a:ln w="31750" cap="flat" cmpd="sng" algn="ctr">
              <a:solidFill>
                <a:sysClr val="windowText" lastClr="000000"/>
              </a:solidFill>
              <a:prstDash val="solid"/>
              <a:tailEnd type="triangle" w="lg" len="lg"/>
            </a:ln>
            <a:effectLst/>
          </p:spPr>
        </p:cxnSp>
        <p:grpSp>
          <p:nvGrpSpPr>
            <p:cNvPr id="61" name="Group 60">
              <a:extLst>
                <a:ext uri="{FF2B5EF4-FFF2-40B4-BE49-F238E27FC236}">
                  <a16:creationId xmlns:a16="http://schemas.microsoft.com/office/drawing/2014/main" id="{2BE97286-0884-BE9D-EC6E-B9A62B9C0534}"/>
                </a:ext>
              </a:extLst>
            </p:cNvPr>
            <p:cNvGrpSpPr/>
            <p:nvPr/>
          </p:nvGrpSpPr>
          <p:grpSpPr>
            <a:xfrm>
              <a:off x="4294005" y="4099951"/>
              <a:ext cx="355595" cy="385295"/>
              <a:chOff x="10766148" y="12794408"/>
              <a:chExt cx="355595" cy="385295"/>
            </a:xfrm>
          </p:grpSpPr>
          <p:sp>
            <p:nvSpPr>
              <p:cNvPr id="62" name="Oval 61">
                <a:extLst>
                  <a:ext uri="{FF2B5EF4-FFF2-40B4-BE49-F238E27FC236}">
                    <a16:creationId xmlns:a16="http://schemas.microsoft.com/office/drawing/2014/main" id="{2BB83E71-8A18-0725-B9AF-B9022DA5EA3A}"/>
                  </a:ext>
                </a:extLst>
              </p:cNvPr>
              <p:cNvSpPr>
                <a:spLocks noChangeAspect="1"/>
              </p:cNvSpPr>
              <p:nvPr/>
            </p:nvSpPr>
            <p:spPr>
              <a:xfrm>
                <a:off x="10769939" y="12852554"/>
                <a:ext cx="324000" cy="324275"/>
              </a:xfrm>
              <a:prstGeom prst="ellipse">
                <a:avLst/>
              </a:prstGeom>
              <a:solidFill>
                <a:schemeClr val="accent6">
                  <a:alpha val="30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200">
                  <a:solidFill>
                    <a:srgbClr val="000000"/>
                  </a:solidFill>
                </a:endParaRPr>
              </a:p>
            </p:txBody>
          </p:sp>
          <p:sp>
            <p:nvSpPr>
              <p:cNvPr id="63" name="Rectangle 62">
                <a:extLst>
                  <a:ext uri="{FF2B5EF4-FFF2-40B4-BE49-F238E27FC236}">
                    <a16:creationId xmlns:a16="http://schemas.microsoft.com/office/drawing/2014/main" id="{1F938000-7A30-4018-3504-34DFCBBED149}"/>
                  </a:ext>
                </a:extLst>
              </p:cNvPr>
              <p:cNvSpPr/>
              <p:nvPr/>
            </p:nvSpPr>
            <p:spPr>
              <a:xfrm>
                <a:off x="10766148" y="12794408"/>
                <a:ext cx="355595" cy="385295"/>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400" i="1" u="none" strike="noStrike" kern="0" cap="none" spc="0" normalizeH="0" baseline="0" noProof="0" dirty="0">
                    <a:ln>
                      <a:noFill/>
                    </a:ln>
                    <a:solidFill>
                      <a:prstClr val="black"/>
                    </a:solidFill>
                    <a:effectLst/>
                    <a:uLnTx/>
                    <a:uFillTx/>
                    <a:latin typeface="+mn-lt"/>
                    <a:cs typeface="Arial" panose="020B0604020202020204" pitchFamily="34" charset="0"/>
                  </a:rPr>
                  <a:t>a</a:t>
                </a:r>
              </a:p>
            </p:txBody>
          </p:sp>
        </p:grpSp>
        <p:grpSp>
          <p:nvGrpSpPr>
            <p:cNvPr id="64" name="Group 63">
              <a:extLst>
                <a:ext uri="{FF2B5EF4-FFF2-40B4-BE49-F238E27FC236}">
                  <a16:creationId xmlns:a16="http://schemas.microsoft.com/office/drawing/2014/main" id="{14D5E1B3-71CC-887F-C6BF-C604650D5A3F}"/>
                </a:ext>
              </a:extLst>
            </p:cNvPr>
            <p:cNvGrpSpPr/>
            <p:nvPr/>
          </p:nvGrpSpPr>
          <p:grpSpPr>
            <a:xfrm>
              <a:off x="4294005" y="5593881"/>
              <a:ext cx="355595" cy="385295"/>
              <a:chOff x="10766148" y="12794408"/>
              <a:chExt cx="355595" cy="385295"/>
            </a:xfrm>
          </p:grpSpPr>
          <p:sp>
            <p:nvSpPr>
              <p:cNvPr id="65" name="Oval 64">
                <a:extLst>
                  <a:ext uri="{FF2B5EF4-FFF2-40B4-BE49-F238E27FC236}">
                    <a16:creationId xmlns:a16="http://schemas.microsoft.com/office/drawing/2014/main" id="{027AABD9-B392-1BC0-C492-AE14B12E0460}"/>
                  </a:ext>
                </a:extLst>
              </p:cNvPr>
              <p:cNvSpPr>
                <a:spLocks noChangeAspect="1"/>
              </p:cNvSpPr>
              <p:nvPr/>
            </p:nvSpPr>
            <p:spPr>
              <a:xfrm>
                <a:off x="10769939" y="12852554"/>
                <a:ext cx="324000" cy="324275"/>
              </a:xfrm>
              <a:prstGeom prst="ellipse">
                <a:avLst/>
              </a:prstGeom>
              <a:solidFill>
                <a:schemeClr val="accent6">
                  <a:alpha val="30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200">
                  <a:solidFill>
                    <a:srgbClr val="000000"/>
                  </a:solidFill>
                </a:endParaRPr>
              </a:p>
            </p:txBody>
          </p:sp>
          <p:sp>
            <p:nvSpPr>
              <p:cNvPr id="66" name="Rectangle 65">
                <a:extLst>
                  <a:ext uri="{FF2B5EF4-FFF2-40B4-BE49-F238E27FC236}">
                    <a16:creationId xmlns:a16="http://schemas.microsoft.com/office/drawing/2014/main" id="{3E8F370E-DB80-83A9-352D-C6D71AB4412A}"/>
                  </a:ext>
                </a:extLst>
              </p:cNvPr>
              <p:cNvSpPr/>
              <p:nvPr/>
            </p:nvSpPr>
            <p:spPr>
              <a:xfrm>
                <a:off x="10766148" y="12794408"/>
                <a:ext cx="355595" cy="385295"/>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1400" i="1" kern="0" dirty="0">
                    <a:solidFill>
                      <a:prstClr val="black"/>
                    </a:solidFill>
                    <a:latin typeface="+mn-lt"/>
                    <a:cs typeface="Arial" panose="020B0604020202020204" pitchFamily="34" charset="0"/>
                  </a:rPr>
                  <a:t>b</a:t>
                </a:r>
                <a:endParaRPr kumimoji="0" lang="en-GB" sz="1400" i="1" u="none" strike="noStrike" kern="0" cap="none" spc="0" normalizeH="0" baseline="0" noProof="0" dirty="0">
                  <a:ln>
                    <a:noFill/>
                  </a:ln>
                  <a:solidFill>
                    <a:prstClr val="black"/>
                  </a:solidFill>
                  <a:effectLst/>
                  <a:uLnTx/>
                  <a:uFillTx/>
                  <a:latin typeface="+mn-lt"/>
                  <a:cs typeface="Arial" panose="020B0604020202020204" pitchFamily="34" charset="0"/>
                </a:endParaRPr>
              </a:p>
            </p:txBody>
          </p:sp>
        </p:grpSp>
        <p:grpSp>
          <p:nvGrpSpPr>
            <p:cNvPr id="67" name="Group 66">
              <a:extLst>
                <a:ext uri="{FF2B5EF4-FFF2-40B4-BE49-F238E27FC236}">
                  <a16:creationId xmlns:a16="http://schemas.microsoft.com/office/drawing/2014/main" id="{A4C57955-FA03-8A02-F020-5B018DC96E30}"/>
                </a:ext>
              </a:extLst>
            </p:cNvPr>
            <p:cNvGrpSpPr/>
            <p:nvPr/>
          </p:nvGrpSpPr>
          <p:grpSpPr>
            <a:xfrm>
              <a:off x="4294005" y="6361531"/>
              <a:ext cx="343554" cy="385295"/>
              <a:chOff x="10766148" y="12794408"/>
              <a:chExt cx="343554" cy="385295"/>
            </a:xfrm>
          </p:grpSpPr>
          <p:sp>
            <p:nvSpPr>
              <p:cNvPr id="68" name="Oval 67">
                <a:extLst>
                  <a:ext uri="{FF2B5EF4-FFF2-40B4-BE49-F238E27FC236}">
                    <a16:creationId xmlns:a16="http://schemas.microsoft.com/office/drawing/2014/main" id="{27863EC6-F10E-316E-FC96-85F65E9AB784}"/>
                  </a:ext>
                </a:extLst>
              </p:cNvPr>
              <p:cNvSpPr>
                <a:spLocks noChangeAspect="1"/>
              </p:cNvSpPr>
              <p:nvPr/>
            </p:nvSpPr>
            <p:spPr>
              <a:xfrm>
                <a:off x="10769939" y="12852554"/>
                <a:ext cx="324000" cy="324275"/>
              </a:xfrm>
              <a:prstGeom prst="ellipse">
                <a:avLst/>
              </a:prstGeom>
              <a:solidFill>
                <a:schemeClr val="accent6">
                  <a:alpha val="30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200">
                  <a:solidFill>
                    <a:srgbClr val="000000"/>
                  </a:solidFill>
                </a:endParaRPr>
              </a:p>
            </p:txBody>
          </p:sp>
          <p:sp>
            <p:nvSpPr>
              <p:cNvPr id="69" name="Rectangle 68">
                <a:extLst>
                  <a:ext uri="{FF2B5EF4-FFF2-40B4-BE49-F238E27FC236}">
                    <a16:creationId xmlns:a16="http://schemas.microsoft.com/office/drawing/2014/main" id="{4F2A0A2D-E7EB-0B77-393B-94537C7EB8D9}"/>
                  </a:ext>
                </a:extLst>
              </p:cNvPr>
              <p:cNvSpPr/>
              <p:nvPr/>
            </p:nvSpPr>
            <p:spPr>
              <a:xfrm>
                <a:off x="10766148" y="12794408"/>
                <a:ext cx="343554" cy="385295"/>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400" i="1" u="none" strike="noStrike" kern="0" cap="none" spc="0" normalizeH="0" baseline="0" noProof="0" dirty="0">
                    <a:ln>
                      <a:noFill/>
                    </a:ln>
                    <a:solidFill>
                      <a:prstClr val="black"/>
                    </a:solidFill>
                    <a:effectLst/>
                    <a:uLnTx/>
                    <a:uFillTx/>
                    <a:latin typeface="+mn-lt"/>
                    <a:cs typeface="Arial" panose="020B0604020202020204" pitchFamily="34" charset="0"/>
                  </a:rPr>
                  <a:t>c</a:t>
                </a:r>
              </a:p>
            </p:txBody>
          </p:sp>
        </p:grpSp>
        <p:grpSp>
          <p:nvGrpSpPr>
            <p:cNvPr id="70" name="Group 69">
              <a:extLst>
                <a:ext uri="{FF2B5EF4-FFF2-40B4-BE49-F238E27FC236}">
                  <a16:creationId xmlns:a16="http://schemas.microsoft.com/office/drawing/2014/main" id="{C6E676C5-96D6-EB60-5FEC-1ED480CCB6F1}"/>
                </a:ext>
              </a:extLst>
            </p:cNvPr>
            <p:cNvGrpSpPr/>
            <p:nvPr/>
          </p:nvGrpSpPr>
          <p:grpSpPr>
            <a:xfrm>
              <a:off x="4294005" y="7833834"/>
              <a:ext cx="355595" cy="385295"/>
              <a:chOff x="10766148" y="12794408"/>
              <a:chExt cx="355595" cy="385295"/>
            </a:xfrm>
          </p:grpSpPr>
          <p:sp>
            <p:nvSpPr>
              <p:cNvPr id="71" name="Oval 70">
                <a:extLst>
                  <a:ext uri="{FF2B5EF4-FFF2-40B4-BE49-F238E27FC236}">
                    <a16:creationId xmlns:a16="http://schemas.microsoft.com/office/drawing/2014/main" id="{87FAA094-A06A-233C-B1D9-0B4C9B08183F}"/>
                  </a:ext>
                </a:extLst>
              </p:cNvPr>
              <p:cNvSpPr>
                <a:spLocks noChangeAspect="1"/>
              </p:cNvSpPr>
              <p:nvPr/>
            </p:nvSpPr>
            <p:spPr>
              <a:xfrm>
                <a:off x="10769939" y="12852554"/>
                <a:ext cx="324000" cy="324275"/>
              </a:xfrm>
              <a:prstGeom prst="ellipse">
                <a:avLst/>
              </a:prstGeom>
              <a:solidFill>
                <a:schemeClr val="accent6">
                  <a:alpha val="30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200">
                  <a:solidFill>
                    <a:srgbClr val="000000"/>
                  </a:solidFill>
                </a:endParaRPr>
              </a:p>
            </p:txBody>
          </p:sp>
          <p:sp>
            <p:nvSpPr>
              <p:cNvPr id="72" name="Rectangle 71">
                <a:extLst>
                  <a:ext uri="{FF2B5EF4-FFF2-40B4-BE49-F238E27FC236}">
                    <a16:creationId xmlns:a16="http://schemas.microsoft.com/office/drawing/2014/main" id="{5423C4C0-A386-95C2-2F2D-EA20C089C03B}"/>
                  </a:ext>
                </a:extLst>
              </p:cNvPr>
              <p:cNvSpPr/>
              <p:nvPr/>
            </p:nvSpPr>
            <p:spPr>
              <a:xfrm>
                <a:off x="10766148" y="12794408"/>
                <a:ext cx="355595" cy="385295"/>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1400" i="1" kern="0" dirty="0">
                    <a:solidFill>
                      <a:prstClr val="black"/>
                    </a:solidFill>
                    <a:latin typeface="+mn-lt"/>
                    <a:cs typeface="Arial" panose="020B0604020202020204" pitchFamily="34" charset="0"/>
                  </a:rPr>
                  <a:t>d</a:t>
                </a:r>
                <a:endParaRPr kumimoji="0" lang="en-GB" sz="1400" i="1" u="none" strike="noStrike" kern="0" cap="none" spc="0" normalizeH="0" baseline="0" noProof="0" dirty="0">
                  <a:ln>
                    <a:noFill/>
                  </a:ln>
                  <a:solidFill>
                    <a:prstClr val="black"/>
                  </a:solidFill>
                  <a:effectLst/>
                  <a:uLnTx/>
                  <a:uFillTx/>
                  <a:latin typeface="+mn-lt"/>
                  <a:cs typeface="Arial" panose="020B0604020202020204" pitchFamily="34" charset="0"/>
                </a:endParaRPr>
              </a:p>
            </p:txBody>
          </p:sp>
        </p:grpSp>
      </p:grpSp>
      <p:cxnSp>
        <p:nvCxnSpPr>
          <p:cNvPr id="59" name="Straight Arrow Connector 58">
            <a:extLst>
              <a:ext uri="{FF2B5EF4-FFF2-40B4-BE49-F238E27FC236}">
                <a16:creationId xmlns:a16="http://schemas.microsoft.com/office/drawing/2014/main" id="{17E1E248-8B94-580B-DE2A-9F68F2A40E34}"/>
              </a:ext>
            </a:extLst>
          </p:cNvPr>
          <p:cNvCxnSpPr>
            <a:cxnSpLocks/>
          </p:cNvCxnSpPr>
          <p:nvPr/>
        </p:nvCxnSpPr>
        <p:spPr>
          <a:xfrm flipH="1" flipV="1">
            <a:off x="3853724" y="3976023"/>
            <a:ext cx="2157266" cy="1967398"/>
          </a:xfrm>
          <a:prstGeom prst="straightConnector1">
            <a:avLst/>
          </a:prstGeom>
          <a:noFill/>
          <a:ln w="9525" cap="flat" cmpd="sng" algn="ctr">
            <a:solidFill>
              <a:sysClr val="windowText" lastClr="000000"/>
            </a:solidFill>
            <a:prstDash val="solid"/>
            <a:tailEnd type="none" w="lg" len="lg"/>
          </a:ln>
          <a:effectLst/>
        </p:spPr>
      </p:cxnSp>
      <p:cxnSp>
        <p:nvCxnSpPr>
          <p:cNvPr id="112" name="Straight Arrow Connector 111">
            <a:extLst>
              <a:ext uri="{FF2B5EF4-FFF2-40B4-BE49-F238E27FC236}">
                <a16:creationId xmlns:a16="http://schemas.microsoft.com/office/drawing/2014/main" id="{2F2EDFAE-53FE-44C1-E238-94314B85BBE7}"/>
              </a:ext>
            </a:extLst>
          </p:cNvPr>
          <p:cNvCxnSpPr>
            <a:cxnSpLocks/>
          </p:cNvCxnSpPr>
          <p:nvPr/>
        </p:nvCxnSpPr>
        <p:spPr>
          <a:xfrm flipH="1">
            <a:off x="3834802" y="2707833"/>
            <a:ext cx="2167041" cy="475556"/>
          </a:xfrm>
          <a:prstGeom prst="straightConnector1">
            <a:avLst/>
          </a:prstGeom>
          <a:noFill/>
          <a:ln w="9525" cap="flat" cmpd="sng" algn="ctr">
            <a:solidFill>
              <a:sysClr val="windowText" lastClr="000000"/>
            </a:solidFill>
            <a:prstDash val="solid"/>
            <a:tailEnd type="none" w="lg" len="lg"/>
          </a:ln>
          <a:effectLst/>
        </p:spPr>
      </p:cxnSp>
    </p:spTree>
    <p:extLst>
      <p:ext uri="{BB962C8B-B14F-4D97-AF65-F5344CB8AC3E}">
        <p14:creationId xmlns:p14="http://schemas.microsoft.com/office/powerpoint/2010/main" val="18685770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B39753-9B82-2444-A832-A2F5EA35B560}"/>
              </a:ext>
            </a:extLst>
          </p:cNvPr>
          <p:cNvSpPr>
            <a:spLocks noGrp="1"/>
          </p:cNvSpPr>
          <p:nvPr>
            <p:ph type="title"/>
          </p:nvPr>
        </p:nvSpPr>
        <p:spPr/>
        <p:txBody>
          <a:bodyPr/>
          <a:lstStyle/>
          <a:p>
            <a:r>
              <a:rPr lang="en-US" dirty="0"/>
              <a:t>1. Characterization of adhesion</a:t>
            </a:r>
            <a:endParaRPr lang="en-US" i="1" dirty="0"/>
          </a:p>
        </p:txBody>
      </p:sp>
      <p:sp>
        <p:nvSpPr>
          <p:cNvPr id="6" name="Slide Number Placeholder 5">
            <a:extLst>
              <a:ext uri="{FF2B5EF4-FFF2-40B4-BE49-F238E27FC236}">
                <a16:creationId xmlns:a16="http://schemas.microsoft.com/office/drawing/2014/main" id="{D88A0FD9-2410-8344-ACBE-3B3C27FDD4EB}"/>
              </a:ext>
            </a:extLst>
          </p:cNvPr>
          <p:cNvSpPr>
            <a:spLocks noGrp="1"/>
          </p:cNvSpPr>
          <p:nvPr>
            <p:ph type="sldNum" sz="quarter" idx="16"/>
          </p:nvPr>
        </p:nvSpPr>
        <p:spPr/>
        <p:txBody>
          <a:bodyPr/>
          <a:lstStyle/>
          <a:p>
            <a:fld id="{0EF2EA88-E9D4-0C4F-A5DF-5FE49FAF8E2F}" type="slidenum">
              <a:rPr lang="en-US" smtClean="0"/>
              <a:pPr/>
              <a:t>6</a:t>
            </a:fld>
            <a:endParaRPr lang="en-US" dirty="0"/>
          </a:p>
        </p:txBody>
      </p:sp>
      <p:sp>
        <p:nvSpPr>
          <p:cNvPr id="16" name="Footer Placeholder 21">
            <a:extLst>
              <a:ext uri="{FF2B5EF4-FFF2-40B4-BE49-F238E27FC236}">
                <a16:creationId xmlns:a16="http://schemas.microsoft.com/office/drawing/2014/main" id="{FE1CC5F8-7EDD-490E-A02F-C3C4F0249C11}"/>
              </a:ext>
            </a:extLst>
          </p:cNvPr>
          <p:cNvSpPr txBox="1">
            <a:spLocks/>
          </p:cNvSpPr>
          <p:nvPr/>
        </p:nvSpPr>
        <p:spPr>
          <a:xfrm>
            <a:off x="9312264" y="6356350"/>
            <a:ext cx="1977788"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sz="1000" dirty="0">
                <a:solidFill>
                  <a:prstClr val="black">
                    <a:tint val="75000"/>
                  </a:prstClr>
                </a:solidFill>
              </a:rPr>
              <a:t>J. L. Rudeiros Fernandez et al.</a:t>
            </a:r>
            <a:endParaRPr lang="en-US" sz="1000" dirty="0">
              <a:solidFill>
                <a:prstClr val="black">
                  <a:tint val="75000"/>
                </a:prstClr>
              </a:solidFill>
            </a:endParaRPr>
          </a:p>
        </p:txBody>
      </p:sp>
      <p:sp>
        <p:nvSpPr>
          <p:cNvPr id="11" name="Text Placeholder 12">
            <a:extLst>
              <a:ext uri="{FF2B5EF4-FFF2-40B4-BE49-F238E27FC236}">
                <a16:creationId xmlns:a16="http://schemas.microsoft.com/office/drawing/2014/main" id="{B3BBE3F8-D10D-BA25-9702-8CEC41922D93}"/>
              </a:ext>
            </a:extLst>
          </p:cNvPr>
          <p:cNvSpPr txBox="1">
            <a:spLocks/>
          </p:cNvSpPr>
          <p:nvPr/>
        </p:nvSpPr>
        <p:spPr>
          <a:xfrm>
            <a:off x="-897600" y="941940"/>
            <a:ext cx="6026970" cy="553990"/>
          </a:xfrm>
          <a:prstGeom prst="rect">
            <a:avLst/>
          </a:prstGeom>
          <a:noFill/>
        </p:spPr>
        <p:txBody>
          <a:bodyPr wrap="square" lIns="91436" tIns="91436" rIns="91436" bIns="91436" anchor="ctr" anchorCtr="0">
            <a:spAutoFit/>
          </a:bodyPr>
          <a:lstStyle>
            <a:lvl1pPr marL="1644650" indent="-1644650" algn="ctr" defTabSz="4387850" rtl="0" eaLnBrk="0" fontAlgn="base" hangingPunct="0">
              <a:spcBef>
                <a:spcPct val="20000"/>
              </a:spcBef>
              <a:spcAft>
                <a:spcPct val="0"/>
              </a:spcAft>
              <a:buFont typeface="Arial" panose="020B0604020202020204" pitchFamily="34" charset="0"/>
              <a:buNone/>
              <a:defRPr sz="3700" b="1" kern="1200" baseline="0">
                <a:solidFill>
                  <a:schemeClr val="bg1"/>
                </a:solidFill>
                <a:latin typeface="+mn-lt"/>
                <a:ea typeface="ＭＳ Ｐゴシック" charset="-128"/>
                <a:cs typeface="ＭＳ Ｐゴシック" charset="-128"/>
              </a:defRPr>
            </a:lvl1pPr>
            <a:lvl2pPr marL="3565525" indent="-1370013" algn="l" defTabSz="4387850" rtl="0" eaLnBrk="0" fontAlgn="base" hangingPunct="0">
              <a:spcBef>
                <a:spcPct val="20000"/>
              </a:spcBef>
              <a:spcAft>
                <a:spcPct val="0"/>
              </a:spcAft>
              <a:buFont typeface="Arial" panose="020B0604020202020204" pitchFamily="34" charset="0"/>
              <a:buChar char="–"/>
              <a:defRPr sz="13500" kern="1200">
                <a:solidFill>
                  <a:schemeClr val="tx1"/>
                </a:solidFill>
                <a:latin typeface="+mn-lt"/>
                <a:ea typeface="ＭＳ Ｐゴシック" charset="-128"/>
                <a:cs typeface="+mn-cs"/>
              </a:defRPr>
            </a:lvl2pPr>
            <a:lvl3pPr marL="5484813" indent="-1096963" algn="l" defTabSz="4387850" rtl="0" eaLnBrk="0" fontAlgn="base" hangingPunct="0">
              <a:spcBef>
                <a:spcPct val="20000"/>
              </a:spcBef>
              <a:spcAft>
                <a:spcPct val="0"/>
              </a:spcAft>
              <a:buFont typeface="Arial" panose="020B0604020202020204" pitchFamily="34" charset="0"/>
              <a:buChar char="•"/>
              <a:defRPr sz="11600" kern="1200">
                <a:solidFill>
                  <a:schemeClr val="tx1"/>
                </a:solidFill>
                <a:latin typeface="+mn-lt"/>
                <a:ea typeface="ＭＳ Ｐゴシック" charset="-128"/>
                <a:cs typeface="+mn-cs"/>
              </a:defRPr>
            </a:lvl3pPr>
            <a:lvl4pPr marL="7680325" indent="-1096963" algn="l" defTabSz="4387850" rtl="0" eaLnBrk="0" fontAlgn="base" hangingPunct="0">
              <a:spcBef>
                <a:spcPct val="20000"/>
              </a:spcBef>
              <a:spcAft>
                <a:spcPct val="0"/>
              </a:spcAft>
              <a:buFont typeface="Arial" panose="020B0604020202020204" pitchFamily="34" charset="0"/>
              <a:buChar char="–"/>
              <a:defRPr sz="9600" kern="1200">
                <a:solidFill>
                  <a:schemeClr val="tx1"/>
                </a:solidFill>
                <a:latin typeface="+mn-lt"/>
                <a:ea typeface="ＭＳ Ｐゴシック" charset="-128"/>
                <a:cs typeface="+mn-cs"/>
              </a:defRPr>
            </a:lvl4pPr>
            <a:lvl5pPr marL="9874250" indent="-1096963" algn="l" defTabSz="4387850" rtl="0" eaLnBrk="0" fontAlgn="base" hangingPunct="0">
              <a:spcBef>
                <a:spcPct val="20000"/>
              </a:spcBef>
              <a:spcAft>
                <a:spcPct val="0"/>
              </a:spcAft>
              <a:buFont typeface="Arial" panose="020B0604020202020204" pitchFamily="34" charset="0"/>
              <a:buChar char="»"/>
              <a:defRPr sz="9600" kern="1200">
                <a:solidFill>
                  <a:schemeClr val="tx1"/>
                </a:solidFill>
                <a:latin typeface="+mn-lt"/>
                <a:ea typeface="ＭＳ Ｐゴシック" charset="-128"/>
                <a:cs typeface="+mn-cs"/>
              </a:defRPr>
            </a:lvl5pPr>
            <a:lvl6pPr marL="120694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6pPr>
            <a:lvl7pPr marL="142639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7pPr>
            <a:lvl8pPr marL="164583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8pPr>
            <a:lvl9pPr marL="1865282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9pPr>
          </a:lstStyle>
          <a:p>
            <a:pPr marL="0" indent="0">
              <a:spcBef>
                <a:spcPts val="0"/>
              </a:spcBef>
            </a:pPr>
            <a:r>
              <a:rPr lang="en-US" sz="2400" b="0" dirty="0">
                <a:solidFill>
                  <a:srgbClr val="000000"/>
                </a:solidFill>
              </a:rPr>
              <a:t>Sample preparation</a:t>
            </a:r>
          </a:p>
        </p:txBody>
      </p:sp>
      <p:sp>
        <p:nvSpPr>
          <p:cNvPr id="4" name="Footer Placeholder 4">
            <a:extLst>
              <a:ext uri="{FF2B5EF4-FFF2-40B4-BE49-F238E27FC236}">
                <a16:creationId xmlns:a16="http://schemas.microsoft.com/office/drawing/2014/main" id="{4EA4BCE8-CA27-A751-D7ED-C86AE2D24355}"/>
              </a:ext>
            </a:extLst>
          </p:cNvPr>
          <p:cNvSpPr>
            <a:spLocks noGrp="1"/>
          </p:cNvSpPr>
          <p:nvPr>
            <p:ph type="ftr" sz="quarter" idx="15"/>
          </p:nvPr>
        </p:nvSpPr>
        <p:spPr>
          <a:xfrm>
            <a:off x="576072" y="6356350"/>
            <a:ext cx="9106596" cy="365125"/>
          </a:xfrm>
        </p:spPr>
        <p:txBody>
          <a:bodyPr/>
          <a:lstStyle/>
          <a:p>
            <a:r>
              <a:rPr lang="en-US" sz="1000" dirty="0"/>
              <a:t>Impregnation of CCT with alternative resins </a:t>
            </a:r>
            <a:r>
              <a:rPr lang="en-US" dirty="0"/>
              <a:t>| BERKELEY LAB</a:t>
            </a:r>
          </a:p>
        </p:txBody>
      </p:sp>
      <p:pic>
        <p:nvPicPr>
          <p:cNvPr id="3" name="Picture 2" descr="A picture containing table, indoor, counter&#10;&#10;Description automatically generated">
            <a:extLst>
              <a:ext uri="{FF2B5EF4-FFF2-40B4-BE49-F238E27FC236}">
                <a16:creationId xmlns:a16="http://schemas.microsoft.com/office/drawing/2014/main" id="{8BB76E9D-3D7F-7C7E-AB0B-14BDDE4B5315}"/>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293583" y="1856371"/>
            <a:ext cx="4427971" cy="3802873"/>
          </a:xfrm>
          <a:prstGeom prst="rect">
            <a:avLst/>
          </a:prstGeom>
          <a:ln w="25400">
            <a:solidFill>
              <a:srgbClr val="000000"/>
            </a:solidFill>
          </a:ln>
        </p:spPr>
      </p:pic>
      <p:pic>
        <p:nvPicPr>
          <p:cNvPr id="5" name="Picture 4" descr="A group of candles on a table&#10;&#10;Description automatically generated with low confidence">
            <a:extLst>
              <a:ext uri="{FF2B5EF4-FFF2-40B4-BE49-F238E27FC236}">
                <a16:creationId xmlns:a16="http://schemas.microsoft.com/office/drawing/2014/main" id="{68FE545A-C1B1-1BA8-B403-1AD75E7EA186}"/>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4975698" y="1856371"/>
            <a:ext cx="3111026" cy="3802873"/>
          </a:xfrm>
          <a:prstGeom prst="rect">
            <a:avLst/>
          </a:prstGeom>
          <a:ln w="25400">
            <a:solidFill>
              <a:sysClr val="windowText" lastClr="000000"/>
            </a:solidFill>
          </a:ln>
        </p:spPr>
      </p:pic>
      <p:grpSp>
        <p:nvGrpSpPr>
          <p:cNvPr id="132" name="Group 131">
            <a:extLst>
              <a:ext uri="{FF2B5EF4-FFF2-40B4-BE49-F238E27FC236}">
                <a16:creationId xmlns:a16="http://schemas.microsoft.com/office/drawing/2014/main" id="{304E5B35-1B40-DC50-F223-94EFB213E25E}"/>
              </a:ext>
            </a:extLst>
          </p:cNvPr>
          <p:cNvGrpSpPr/>
          <p:nvPr/>
        </p:nvGrpSpPr>
        <p:grpSpPr>
          <a:xfrm>
            <a:off x="8527776" y="2068350"/>
            <a:ext cx="3546763" cy="3225487"/>
            <a:chOff x="6026220" y="2717934"/>
            <a:chExt cx="3546763" cy="3225487"/>
          </a:xfrm>
        </p:grpSpPr>
        <p:sp>
          <p:nvSpPr>
            <p:cNvPr id="133" name="Rectangle 132">
              <a:extLst>
                <a:ext uri="{FF2B5EF4-FFF2-40B4-BE49-F238E27FC236}">
                  <a16:creationId xmlns:a16="http://schemas.microsoft.com/office/drawing/2014/main" id="{2E370EE5-929F-DF51-A0C3-93AA14EE44A0}"/>
                </a:ext>
              </a:extLst>
            </p:cNvPr>
            <p:cNvSpPr/>
            <p:nvPr/>
          </p:nvSpPr>
          <p:spPr>
            <a:xfrm rot="16200000">
              <a:off x="7538998" y="3257592"/>
              <a:ext cx="483345" cy="1265620"/>
            </a:xfrm>
            <a:prstGeom prst="rect">
              <a:avLst/>
            </a:prstGeom>
            <a:solidFill>
              <a:srgbClr val="5B9BD5">
                <a:lumMod val="20000"/>
                <a:lumOff val="80000"/>
              </a:srgbClr>
            </a:solidFill>
            <a:ln w="12700" cap="flat" cmpd="sng" algn="ctr">
              <a:solidFill>
                <a:sysClr val="windowText" lastClr="000000"/>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 lastClr="FFFFFF"/>
                </a:solidFill>
                <a:effectLst/>
                <a:uLnTx/>
                <a:uFillTx/>
                <a:latin typeface="Calibri" panose="020F0502020204030204"/>
                <a:ea typeface="+mn-ea"/>
                <a:cs typeface="+mn-cs"/>
              </a:endParaRPr>
            </a:p>
          </p:txBody>
        </p:sp>
        <p:sp>
          <p:nvSpPr>
            <p:cNvPr id="134" name="Rectangle 133">
              <a:extLst>
                <a:ext uri="{FF2B5EF4-FFF2-40B4-BE49-F238E27FC236}">
                  <a16:creationId xmlns:a16="http://schemas.microsoft.com/office/drawing/2014/main" id="{9CAC209D-7259-DE05-CF39-A3420FEDA4E9}"/>
                </a:ext>
              </a:extLst>
            </p:cNvPr>
            <p:cNvSpPr/>
            <p:nvPr/>
          </p:nvSpPr>
          <p:spPr>
            <a:xfrm>
              <a:off x="8573254" y="3628389"/>
              <a:ext cx="840311" cy="503683"/>
            </a:xfrm>
            <a:prstGeom prst="rect">
              <a:avLst/>
            </a:prstGeom>
            <a:solidFill>
              <a:srgbClr val="9CA9B9"/>
            </a:solidFill>
            <a:ln>
              <a:solidFill>
                <a:sysClr val="windowText" lastClr="000000"/>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135" name="Rectangle 134">
              <a:extLst>
                <a:ext uri="{FF2B5EF4-FFF2-40B4-BE49-F238E27FC236}">
                  <a16:creationId xmlns:a16="http://schemas.microsoft.com/office/drawing/2014/main" id="{266136F3-C21D-EC3B-B9E7-BF9899D27C24}"/>
                </a:ext>
              </a:extLst>
            </p:cNvPr>
            <p:cNvSpPr/>
            <p:nvPr/>
          </p:nvSpPr>
          <p:spPr>
            <a:xfrm>
              <a:off x="6148425" y="3628392"/>
              <a:ext cx="840311" cy="503683"/>
            </a:xfrm>
            <a:prstGeom prst="rect">
              <a:avLst/>
            </a:prstGeom>
            <a:solidFill>
              <a:srgbClr val="9CA9B9"/>
            </a:solidFill>
            <a:ln>
              <a:solidFill>
                <a:sysClr val="windowText" lastClr="000000"/>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136" name="Rectangle 135">
              <a:extLst>
                <a:ext uri="{FF2B5EF4-FFF2-40B4-BE49-F238E27FC236}">
                  <a16:creationId xmlns:a16="http://schemas.microsoft.com/office/drawing/2014/main" id="{E815435D-D619-D142-C23F-C5D4A38E7F64}"/>
                </a:ext>
              </a:extLst>
            </p:cNvPr>
            <p:cNvSpPr/>
            <p:nvPr/>
          </p:nvSpPr>
          <p:spPr>
            <a:xfrm>
              <a:off x="6148425" y="4170336"/>
              <a:ext cx="3265139" cy="251842"/>
            </a:xfrm>
            <a:prstGeom prst="rect">
              <a:avLst/>
            </a:prstGeom>
            <a:solidFill>
              <a:srgbClr val="9CA9B9"/>
            </a:solidFill>
            <a:ln>
              <a:solidFill>
                <a:sysClr val="windowText" lastClr="000000"/>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137" name="Rectangle 136">
              <a:extLst>
                <a:ext uri="{FF2B5EF4-FFF2-40B4-BE49-F238E27FC236}">
                  <a16:creationId xmlns:a16="http://schemas.microsoft.com/office/drawing/2014/main" id="{CAABD309-904B-2992-72F5-4197FB7F9320}"/>
                </a:ext>
              </a:extLst>
            </p:cNvPr>
            <p:cNvSpPr/>
            <p:nvPr/>
          </p:nvSpPr>
          <p:spPr>
            <a:xfrm>
              <a:off x="8419075" y="3388627"/>
              <a:ext cx="152608" cy="743446"/>
            </a:xfrm>
            <a:prstGeom prst="rect">
              <a:avLst/>
            </a:prstGeom>
            <a:solidFill>
              <a:schemeClr val="accent4">
                <a:lumMod val="40000"/>
                <a:lumOff val="60000"/>
              </a:schemeClr>
            </a:solidFill>
            <a:ln>
              <a:solidFill>
                <a:sysClr val="windowText" lastClr="000000"/>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138" name="Rectangle 137">
              <a:extLst>
                <a:ext uri="{FF2B5EF4-FFF2-40B4-BE49-F238E27FC236}">
                  <a16:creationId xmlns:a16="http://schemas.microsoft.com/office/drawing/2014/main" id="{A52717EA-3921-CDC8-32FB-81D574F470A3}"/>
                </a:ext>
              </a:extLst>
            </p:cNvPr>
            <p:cNvSpPr/>
            <p:nvPr/>
          </p:nvSpPr>
          <p:spPr>
            <a:xfrm>
              <a:off x="6990303" y="3388629"/>
              <a:ext cx="152608" cy="743446"/>
            </a:xfrm>
            <a:prstGeom prst="rect">
              <a:avLst/>
            </a:prstGeom>
            <a:solidFill>
              <a:schemeClr val="accent4">
                <a:lumMod val="40000"/>
                <a:lumOff val="60000"/>
              </a:schemeClr>
            </a:solidFill>
            <a:ln>
              <a:solidFill>
                <a:sysClr val="windowText" lastClr="000000"/>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139" name="Rectangle 138">
              <a:extLst>
                <a:ext uri="{FF2B5EF4-FFF2-40B4-BE49-F238E27FC236}">
                  <a16:creationId xmlns:a16="http://schemas.microsoft.com/office/drawing/2014/main" id="{8030BCFD-9EFD-DBB9-EFC9-14AF175AF5CE}"/>
                </a:ext>
              </a:extLst>
            </p:cNvPr>
            <p:cNvSpPr/>
            <p:nvPr/>
          </p:nvSpPr>
          <p:spPr>
            <a:xfrm>
              <a:off x="6786904" y="4132072"/>
              <a:ext cx="2010165" cy="45719"/>
            </a:xfrm>
            <a:prstGeom prst="rect">
              <a:avLst/>
            </a:prstGeom>
            <a:solidFill>
              <a:schemeClr val="accent5">
                <a:lumMod val="20000"/>
                <a:lumOff val="80000"/>
              </a:schemeClr>
            </a:solidFill>
            <a:ln>
              <a:solidFill>
                <a:sysClr val="windowText" lastClr="000000"/>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140" name="Rectangle 139">
              <a:extLst>
                <a:ext uri="{FF2B5EF4-FFF2-40B4-BE49-F238E27FC236}">
                  <a16:creationId xmlns:a16="http://schemas.microsoft.com/office/drawing/2014/main" id="{02DF50B9-D464-70B4-48A3-D86AC5FA3C35}"/>
                </a:ext>
              </a:extLst>
            </p:cNvPr>
            <p:cNvSpPr/>
            <p:nvPr/>
          </p:nvSpPr>
          <p:spPr>
            <a:xfrm>
              <a:off x="7640828" y="4426332"/>
              <a:ext cx="279681" cy="60231"/>
            </a:xfrm>
            <a:prstGeom prst="rect">
              <a:avLst/>
            </a:prstGeom>
            <a:solidFill>
              <a:schemeClr val="accent6">
                <a:lumMod val="40000"/>
                <a:lumOff val="60000"/>
              </a:schemeClr>
            </a:solidFill>
            <a:ln>
              <a:solidFill>
                <a:sysClr val="windowText" lastClr="000000"/>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141" name="Rectangle 140">
              <a:extLst>
                <a:ext uri="{FF2B5EF4-FFF2-40B4-BE49-F238E27FC236}">
                  <a16:creationId xmlns:a16="http://schemas.microsoft.com/office/drawing/2014/main" id="{70BA2890-884D-F0AF-4500-7507F77646E4}"/>
                </a:ext>
              </a:extLst>
            </p:cNvPr>
            <p:cNvSpPr/>
            <p:nvPr/>
          </p:nvSpPr>
          <p:spPr>
            <a:xfrm>
              <a:off x="6150843" y="4492259"/>
              <a:ext cx="3265139" cy="251842"/>
            </a:xfrm>
            <a:prstGeom prst="rect">
              <a:avLst/>
            </a:prstGeom>
            <a:solidFill>
              <a:srgbClr val="9CA9B9"/>
            </a:solidFill>
            <a:ln>
              <a:solidFill>
                <a:sysClr val="windowText" lastClr="000000"/>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142" name="Rectangle 141">
              <a:extLst>
                <a:ext uri="{FF2B5EF4-FFF2-40B4-BE49-F238E27FC236}">
                  <a16:creationId xmlns:a16="http://schemas.microsoft.com/office/drawing/2014/main" id="{BF80A3DC-CFCB-1B30-DB49-13BBFD4235E7}"/>
                </a:ext>
              </a:extLst>
            </p:cNvPr>
            <p:cNvSpPr/>
            <p:nvPr/>
          </p:nvSpPr>
          <p:spPr>
            <a:xfrm>
              <a:off x="6148098" y="5338773"/>
              <a:ext cx="3265139" cy="504000"/>
            </a:xfrm>
            <a:prstGeom prst="rect">
              <a:avLst/>
            </a:prstGeom>
            <a:solidFill>
              <a:srgbClr val="9CA9B9"/>
            </a:solidFill>
            <a:ln>
              <a:solidFill>
                <a:sysClr val="windowText" lastClr="000000"/>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143" name="Rectangle 142">
              <a:extLst>
                <a:ext uri="{FF2B5EF4-FFF2-40B4-BE49-F238E27FC236}">
                  <a16:creationId xmlns:a16="http://schemas.microsoft.com/office/drawing/2014/main" id="{32A40F49-C184-072C-B93F-0D13500C5040}"/>
                </a:ext>
              </a:extLst>
            </p:cNvPr>
            <p:cNvSpPr/>
            <p:nvPr/>
          </p:nvSpPr>
          <p:spPr>
            <a:xfrm>
              <a:off x="7727137" y="2989208"/>
              <a:ext cx="107065" cy="2853565"/>
            </a:xfrm>
            <a:prstGeom prst="rect">
              <a:avLst/>
            </a:prstGeom>
            <a:solidFill>
              <a:srgbClr val="FFD24A"/>
            </a:solidFill>
            <a:ln w="25400" cap="flat" cmpd="sng" algn="ctr">
              <a:no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 lastClr="FFFFFF"/>
                </a:solidFill>
                <a:effectLst/>
                <a:uLnTx/>
                <a:uFillTx/>
                <a:latin typeface="Calibri" panose="020F0502020204030204"/>
                <a:ea typeface="+mn-ea"/>
                <a:cs typeface="+mn-cs"/>
              </a:endParaRPr>
            </a:p>
          </p:txBody>
        </p:sp>
        <p:sp>
          <p:nvSpPr>
            <p:cNvPr id="144" name="Rectangle 143">
              <a:extLst>
                <a:ext uri="{FF2B5EF4-FFF2-40B4-BE49-F238E27FC236}">
                  <a16:creationId xmlns:a16="http://schemas.microsoft.com/office/drawing/2014/main" id="{9933842A-81EF-B15F-EE02-EF15A2BB4BD3}"/>
                </a:ext>
              </a:extLst>
            </p:cNvPr>
            <p:cNvSpPr/>
            <p:nvPr/>
          </p:nvSpPr>
          <p:spPr>
            <a:xfrm>
              <a:off x="6026220" y="2717934"/>
              <a:ext cx="3546763" cy="3225487"/>
            </a:xfrm>
            <a:prstGeom prst="rect">
              <a:avLst/>
            </a:prstGeom>
            <a:noFill/>
            <a:ln w="19050">
              <a:solidFill>
                <a:srgbClr val="000000"/>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grpSp>
          <p:nvGrpSpPr>
            <p:cNvPr id="145" name="Group 144">
              <a:extLst>
                <a:ext uri="{FF2B5EF4-FFF2-40B4-BE49-F238E27FC236}">
                  <a16:creationId xmlns:a16="http://schemas.microsoft.com/office/drawing/2014/main" id="{BF9CC662-5045-8075-899C-3E548C7E6E23}"/>
                </a:ext>
              </a:extLst>
            </p:cNvPr>
            <p:cNvGrpSpPr/>
            <p:nvPr/>
          </p:nvGrpSpPr>
          <p:grpSpPr>
            <a:xfrm>
              <a:off x="6214255" y="3721160"/>
              <a:ext cx="327791" cy="400110"/>
              <a:chOff x="10766148" y="12794408"/>
              <a:chExt cx="327791" cy="400110"/>
            </a:xfrm>
          </p:grpSpPr>
          <p:sp>
            <p:nvSpPr>
              <p:cNvPr id="159" name="Oval 158">
                <a:extLst>
                  <a:ext uri="{FF2B5EF4-FFF2-40B4-BE49-F238E27FC236}">
                    <a16:creationId xmlns:a16="http://schemas.microsoft.com/office/drawing/2014/main" id="{CEDF3EE3-CBF3-E9F3-6621-E50F3D7EA4C1}"/>
                  </a:ext>
                </a:extLst>
              </p:cNvPr>
              <p:cNvSpPr>
                <a:spLocks noChangeAspect="1"/>
              </p:cNvSpPr>
              <p:nvPr/>
            </p:nvSpPr>
            <p:spPr>
              <a:xfrm>
                <a:off x="10769939" y="12852554"/>
                <a:ext cx="324000" cy="324275"/>
              </a:xfrm>
              <a:prstGeom prst="ellipse">
                <a:avLst/>
              </a:prstGeom>
              <a:solidFill>
                <a:schemeClr val="accent6">
                  <a:alpha val="30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solidFill>
                    <a:srgbClr val="000000"/>
                  </a:solidFill>
                </a:endParaRPr>
              </a:p>
            </p:txBody>
          </p:sp>
          <p:sp>
            <p:nvSpPr>
              <p:cNvPr id="160" name="Rectangle 159">
                <a:extLst>
                  <a:ext uri="{FF2B5EF4-FFF2-40B4-BE49-F238E27FC236}">
                    <a16:creationId xmlns:a16="http://schemas.microsoft.com/office/drawing/2014/main" id="{EC4B7268-7EAB-3ED4-96A1-B0E4B5763D65}"/>
                  </a:ext>
                </a:extLst>
              </p:cNvPr>
              <p:cNvSpPr/>
              <p:nvPr/>
            </p:nvSpPr>
            <p:spPr>
              <a:xfrm>
                <a:off x="10766148" y="12794408"/>
                <a:ext cx="327334" cy="400110"/>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i="1" u="none" strike="noStrike" kern="0" cap="none" spc="0" normalizeH="0" baseline="0" noProof="0" dirty="0">
                    <a:ln>
                      <a:noFill/>
                    </a:ln>
                    <a:solidFill>
                      <a:prstClr val="black"/>
                    </a:solidFill>
                    <a:effectLst/>
                    <a:uLnTx/>
                    <a:uFillTx/>
                    <a:latin typeface="+mn-lt"/>
                    <a:cs typeface="Arial" panose="020B0604020202020204" pitchFamily="34" charset="0"/>
                  </a:rPr>
                  <a:t>a</a:t>
                </a:r>
              </a:p>
            </p:txBody>
          </p:sp>
        </p:grpSp>
        <p:grpSp>
          <p:nvGrpSpPr>
            <p:cNvPr id="146" name="Group 145">
              <a:extLst>
                <a:ext uri="{FF2B5EF4-FFF2-40B4-BE49-F238E27FC236}">
                  <a16:creationId xmlns:a16="http://schemas.microsoft.com/office/drawing/2014/main" id="{A1871DCB-18E5-F58B-D2EB-F41E769832BC}"/>
                </a:ext>
              </a:extLst>
            </p:cNvPr>
            <p:cNvGrpSpPr/>
            <p:nvPr/>
          </p:nvGrpSpPr>
          <p:grpSpPr>
            <a:xfrm>
              <a:off x="6214255" y="4074460"/>
              <a:ext cx="327791" cy="400110"/>
              <a:chOff x="10766148" y="12794408"/>
              <a:chExt cx="327791" cy="400110"/>
            </a:xfrm>
          </p:grpSpPr>
          <p:sp>
            <p:nvSpPr>
              <p:cNvPr id="157" name="Oval 156">
                <a:extLst>
                  <a:ext uri="{FF2B5EF4-FFF2-40B4-BE49-F238E27FC236}">
                    <a16:creationId xmlns:a16="http://schemas.microsoft.com/office/drawing/2014/main" id="{C3B5E25D-133E-4CA5-AD4B-7ADB24842C4D}"/>
                  </a:ext>
                </a:extLst>
              </p:cNvPr>
              <p:cNvSpPr>
                <a:spLocks noChangeAspect="1"/>
              </p:cNvSpPr>
              <p:nvPr/>
            </p:nvSpPr>
            <p:spPr>
              <a:xfrm>
                <a:off x="10769939" y="12852554"/>
                <a:ext cx="324000" cy="324275"/>
              </a:xfrm>
              <a:prstGeom prst="ellipse">
                <a:avLst/>
              </a:prstGeom>
              <a:solidFill>
                <a:schemeClr val="accent6">
                  <a:alpha val="30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solidFill>
                    <a:srgbClr val="000000"/>
                  </a:solidFill>
                </a:endParaRPr>
              </a:p>
            </p:txBody>
          </p:sp>
          <p:sp>
            <p:nvSpPr>
              <p:cNvPr id="158" name="Rectangle 157">
                <a:extLst>
                  <a:ext uri="{FF2B5EF4-FFF2-40B4-BE49-F238E27FC236}">
                    <a16:creationId xmlns:a16="http://schemas.microsoft.com/office/drawing/2014/main" id="{6EB9C29C-5987-BAA4-5288-0EAB46101ED7}"/>
                  </a:ext>
                </a:extLst>
              </p:cNvPr>
              <p:cNvSpPr/>
              <p:nvPr/>
            </p:nvSpPr>
            <p:spPr>
              <a:xfrm>
                <a:off x="10766148" y="12794408"/>
                <a:ext cx="327334" cy="400110"/>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2000" i="1" kern="0" dirty="0">
                    <a:solidFill>
                      <a:prstClr val="black"/>
                    </a:solidFill>
                    <a:latin typeface="+mn-lt"/>
                    <a:cs typeface="Arial" panose="020B0604020202020204" pitchFamily="34" charset="0"/>
                  </a:rPr>
                  <a:t>b</a:t>
                </a:r>
                <a:endParaRPr kumimoji="0" lang="en-GB" sz="2000" i="1" u="none" strike="noStrike" kern="0" cap="none" spc="0" normalizeH="0" baseline="0" noProof="0" dirty="0">
                  <a:ln>
                    <a:noFill/>
                  </a:ln>
                  <a:solidFill>
                    <a:prstClr val="black"/>
                  </a:solidFill>
                  <a:effectLst/>
                  <a:uLnTx/>
                  <a:uFillTx/>
                  <a:latin typeface="+mn-lt"/>
                  <a:cs typeface="Arial" panose="020B0604020202020204" pitchFamily="34" charset="0"/>
                </a:endParaRPr>
              </a:p>
            </p:txBody>
          </p:sp>
        </p:grpSp>
        <p:grpSp>
          <p:nvGrpSpPr>
            <p:cNvPr id="147" name="Group 146">
              <a:extLst>
                <a:ext uri="{FF2B5EF4-FFF2-40B4-BE49-F238E27FC236}">
                  <a16:creationId xmlns:a16="http://schemas.microsoft.com/office/drawing/2014/main" id="{ED334D7A-22E0-1118-DA0B-3365493BD9AB}"/>
                </a:ext>
              </a:extLst>
            </p:cNvPr>
            <p:cNvGrpSpPr/>
            <p:nvPr/>
          </p:nvGrpSpPr>
          <p:grpSpPr>
            <a:xfrm>
              <a:off x="6214255" y="4407392"/>
              <a:ext cx="327791" cy="400110"/>
              <a:chOff x="10766148" y="12794408"/>
              <a:chExt cx="327791" cy="400110"/>
            </a:xfrm>
          </p:grpSpPr>
          <p:sp>
            <p:nvSpPr>
              <p:cNvPr id="155" name="Oval 154">
                <a:extLst>
                  <a:ext uri="{FF2B5EF4-FFF2-40B4-BE49-F238E27FC236}">
                    <a16:creationId xmlns:a16="http://schemas.microsoft.com/office/drawing/2014/main" id="{12C105D6-32E8-B91D-202D-09002B0EDBC2}"/>
                  </a:ext>
                </a:extLst>
              </p:cNvPr>
              <p:cNvSpPr>
                <a:spLocks noChangeAspect="1"/>
              </p:cNvSpPr>
              <p:nvPr/>
            </p:nvSpPr>
            <p:spPr>
              <a:xfrm>
                <a:off x="10769939" y="12852554"/>
                <a:ext cx="324000" cy="324275"/>
              </a:xfrm>
              <a:prstGeom prst="ellipse">
                <a:avLst/>
              </a:prstGeom>
              <a:solidFill>
                <a:schemeClr val="accent6">
                  <a:alpha val="30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solidFill>
                    <a:srgbClr val="000000"/>
                  </a:solidFill>
                </a:endParaRPr>
              </a:p>
            </p:txBody>
          </p:sp>
          <p:sp>
            <p:nvSpPr>
              <p:cNvPr id="156" name="Rectangle 155">
                <a:extLst>
                  <a:ext uri="{FF2B5EF4-FFF2-40B4-BE49-F238E27FC236}">
                    <a16:creationId xmlns:a16="http://schemas.microsoft.com/office/drawing/2014/main" id="{13A41B6D-02EF-6307-0549-971BC8A9690F}"/>
                  </a:ext>
                </a:extLst>
              </p:cNvPr>
              <p:cNvSpPr/>
              <p:nvPr/>
            </p:nvSpPr>
            <p:spPr>
              <a:xfrm>
                <a:off x="10766148" y="12794408"/>
                <a:ext cx="312906" cy="400110"/>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i="1" u="none" strike="noStrike" kern="0" cap="none" spc="0" normalizeH="0" baseline="0" noProof="0" dirty="0">
                    <a:ln>
                      <a:noFill/>
                    </a:ln>
                    <a:solidFill>
                      <a:prstClr val="black"/>
                    </a:solidFill>
                    <a:effectLst/>
                    <a:uLnTx/>
                    <a:uFillTx/>
                    <a:latin typeface="+mn-lt"/>
                    <a:cs typeface="Arial" panose="020B0604020202020204" pitchFamily="34" charset="0"/>
                  </a:rPr>
                  <a:t>c</a:t>
                </a:r>
              </a:p>
            </p:txBody>
          </p:sp>
        </p:grpSp>
        <p:grpSp>
          <p:nvGrpSpPr>
            <p:cNvPr id="148" name="Group 147">
              <a:extLst>
                <a:ext uri="{FF2B5EF4-FFF2-40B4-BE49-F238E27FC236}">
                  <a16:creationId xmlns:a16="http://schemas.microsoft.com/office/drawing/2014/main" id="{E0B9FD3C-02A7-B288-66B9-A094EFECF738}"/>
                </a:ext>
              </a:extLst>
            </p:cNvPr>
            <p:cNvGrpSpPr/>
            <p:nvPr/>
          </p:nvGrpSpPr>
          <p:grpSpPr>
            <a:xfrm>
              <a:off x="6214255" y="5356462"/>
              <a:ext cx="327791" cy="400110"/>
              <a:chOff x="10766148" y="12794408"/>
              <a:chExt cx="327791" cy="400110"/>
            </a:xfrm>
          </p:grpSpPr>
          <p:sp>
            <p:nvSpPr>
              <p:cNvPr id="153" name="Oval 152">
                <a:extLst>
                  <a:ext uri="{FF2B5EF4-FFF2-40B4-BE49-F238E27FC236}">
                    <a16:creationId xmlns:a16="http://schemas.microsoft.com/office/drawing/2014/main" id="{8C8E579B-0FF4-7BC4-E5C3-941F493C506E}"/>
                  </a:ext>
                </a:extLst>
              </p:cNvPr>
              <p:cNvSpPr>
                <a:spLocks noChangeAspect="1"/>
              </p:cNvSpPr>
              <p:nvPr/>
            </p:nvSpPr>
            <p:spPr>
              <a:xfrm>
                <a:off x="10769939" y="12852554"/>
                <a:ext cx="324000" cy="324275"/>
              </a:xfrm>
              <a:prstGeom prst="ellipse">
                <a:avLst/>
              </a:prstGeom>
              <a:solidFill>
                <a:schemeClr val="accent6">
                  <a:alpha val="30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solidFill>
                    <a:srgbClr val="000000"/>
                  </a:solidFill>
                </a:endParaRPr>
              </a:p>
            </p:txBody>
          </p:sp>
          <p:sp>
            <p:nvSpPr>
              <p:cNvPr id="154" name="Rectangle 153">
                <a:extLst>
                  <a:ext uri="{FF2B5EF4-FFF2-40B4-BE49-F238E27FC236}">
                    <a16:creationId xmlns:a16="http://schemas.microsoft.com/office/drawing/2014/main" id="{18E72696-5450-F2C1-88AB-6789B065A3B8}"/>
                  </a:ext>
                </a:extLst>
              </p:cNvPr>
              <p:cNvSpPr/>
              <p:nvPr/>
            </p:nvSpPr>
            <p:spPr>
              <a:xfrm>
                <a:off x="10766148" y="12794408"/>
                <a:ext cx="327334" cy="400110"/>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2000" i="1" kern="0" dirty="0">
                    <a:solidFill>
                      <a:prstClr val="black"/>
                    </a:solidFill>
                    <a:latin typeface="+mn-lt"/>
                    <a:cs typeface="Arial" panose="020B0604020202020204" pitchFamily="34" charset="0"/>
                  </a:rPr>
                  <a:t>d</a:t>
                </a:r>
                <a:endParaRPr kumimoji="0" lang="en-GB" sz="2000" i="1" u="none" strike="noStrike" kern="0" cap="none" spc="0" normalizeH="0" baseline="0" noProof="0" dirty="0">
                  <a:ln>
                    <a:noFill/>
                  </a:ln>
                  <a:solidFill>
                    <a:prstClr val="black"/>
                  </a:solidFill>
                  <a:effectLst/>
                  <a:uLnTx/>
                  <a:uFillTx/>
                  <a:latin typeface="+mn-lt"/>
                  <a:cs typeface="Arial" panose="020B0604020202020204" pitchFamily="34" charset="0"/>
                </a:endParaRPr>
              </a:p>
            </p:txBody>
          </p:sp>
        </p:grpSp>
        <p:grpSp>
          <p:nvGrpSpPr>
            <p:cNvPr id="149" name="Group 148">
              <a:extLst>
                <a:ext uri="{FF2B5EF4-FFF2-40B4-BE49-F238E27FC236}">
                  <a16:creationId xmlns:a16="http://schemas.microsoft.com/office/drawing/2014/main" id="{3EAD8BF3-32BB-B2E8-A976-9D80CE8DA323}"/>
                </a:ext>
              </a:extLst>
            </p:cNvPr>
            <p:cNvGrpSpPr/>
            <p:nvPr/>
          </p:nvGrpSpPr>
          <p:grpSpPr>
            <a:xfrm>
              <a:off x="6668143" y="2794864"/>
              <a:ext cx="973343" cy="461665"/>
              <a:chOff x="16340239" y="13730120"/>
              <a:chExt cx="973343" cy="461665"/>
            </a:xfrm>
          </p:grpSpPr>
          <p:sp>
            <p:nvSpPr>
              <p:cNvPr id="151" name="Rectangle: Rounded Corners 150">
                <a:extLst>
                  <a:ext uri="{FF2B5EF4-FFF2-40B4-BE49-F238E27FC236}">
                    <a16:creationId xmlns:a16="http://schemas.microsoft.com/office/drawing/2014/main" id="{8861B53B-30E8-0A58-E68B-3584B7D1057E}"/>
                  </a:ext>
                </a:extLst>
              </p:cNvPr>
              <p:cNvSpPr/>
              <p:nvPr/>
            </p:nvSpPr>
            <p:spPr>
              <a:xfrm>
                <a:off x="16365212" y="13749176"/>
                <a:ext cx="942922" cy="442608"/>
              </a:xfrm>
              <a:prstGeom prst="roundRect">
                <a:avLst>
                  <a:gd name="adj" fmla="val 30090"/>
                </a:avLst>
              </a:prstGeom>
              <a:solidFill>
                <a:srgbClr val="DEEBF7"/>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2400"/>
              </a:p>
            </p:txBody>
          </p:sp>
          <p:sp>
            <p:nvSpPr>
              <p:cNvPr id="152" name="Rectangle 151">
                <a:extLst>
                  <a:ext uri="{FF2B5EF4-FFF2-40B4-BE49-F238E27FC236}">
                    <a16:creationId xmlns:a16="http://schemas.microsoft.com/office/drawing/2014/main" id="{687D994F-2418-7576-429B-A734EAA94CD6}"/>
                  </a:ext>
                </a:extLst>
              </p:cNvPr>
              <p:cNvSpPr/>
              <p:nvPr/>
            </p:nvSpPr>
            <p:spPr>
              <a:xfrm>
                <a:off x="16340239" y="13730120"/>
                <a:ext cx="973343" cy="461665"/>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i="1" u="none" strike="noStrike" kern="0" cap="none" spc="0" normalizeH="0" baseline="0" noProof="0" dirty="0">
                    <a:ln>
                      <a:noFill/>
                    </a:ln>
                    <a:solidFill>
                      <a:prstClr val="black"/>
                    </a:solidFill>
                    <a:effectLst/>
                    <a:uLnTx/>
                    <a:uFillTx/>
                    <a:latin typeface="+mn-lt"/>
                    <a:cs typeface="Arial" panose="020B0604020202020204" pitchFamily="34" charset="0"/>
                  </a:rPr>
                  <a:t>Resin</a:t>
                </a:r>
              </a:p>
            </p:txBody>
          </p:sp>
        </p:grpSp>
        <p:cxnSp>
          <p:nvCxnSpPr>
            <p:cNvPr id="150" name="Straight Arrow Connector 149">
              <a:extLst>
                <a:ext uri="{FF2B5EF4-FFF2-40B4-BE49-F238E27FC236}">
                  <a16:creationId xmlns:a16="http://schemas.microsoft.com/office/drawing/2014/main" id="{D9BF18DD-F015-BCCD-B0A5-DDEE9AC7750D}"/>
                </a:ext>
              </a:extLst>
            </p:cNvPr>
            <p:cNvCxnSpPr>
              <a:cxnSpLocks/>
            </p:cNvCxnSpPr>
            <p:nvPr/>
          </p:nvCxnSpPr>
          <p:spPr>
            <a:xfrm>
              <a:off x="7364844" y="3302110"/>
              <a:ext cx="0" cy="458240"/>
            </a:xfrm>
            <a:prstGeom prst="straightConnector1">
              <a:avLst/>
            </a:prstGeom>
            <a:noFill/>
            <a:ln w="31750" cap="flat" cmpd="sng" algn="ctr">
              <a:solidFill>
                <a:sysClr val="windowText" lastClr="000000"/>
              </a:solidFill>
              <a:prstDash val="solid"/>
              <a:tailEnd type="triangle" w="lg" len="lg"/>
            </a:ln>
            <a:effectLst/>
          </p:spPr>
        </p:cxnSp>
      </p:grpSp>
      <p:cxnSp>
        <p:nvCxnSpPr>
          <p:cNvPr id="161" name="Straight Arrow Connector 160">
            <a:extLst>
              <a:ext uri="{FF2B5EF4-FFF2-40B4-BE49-F238E27FC236}">
                <a16:creationId xmlns:a16="http://schemas.microsoft.com/office/drawing/2014/main" id="{CF3F63E8-9688-8C07-2DCE-30BDBA654C48}"/>
              </a:ext>
            </a:extLst>
          </p:cNvPr>
          <p:cNvCxnSpPr>
            <a:cxnSpLocks/>
          </p:cNvCxnSpPr>
          <p:nvPr/>
        </p:nvCxnSpPr>
        <p:spPr>
          <a:xfrm flipH="1" flipV="1">
            <a:off x="2048958" y="3110766"/>
            <a:ext cx="2889580" cy="2548478"/>
          </a:xfrm>
          <a:prstGeom prst="straightConnector1">
            <a:avLst/>
          </a:prstGeom>
          <a:noFill/>
          <a:ln w="9525" cap="flat" cmpd="sng" algn="ctr">
            <a:solidFill>
              <a:srgbClr val="FF00FF"/>
            </a:solidFill>
            <a:prstDash val="solid"/>
            <a:tailEnd type="none" w="lg" len="lg"/>
          </a:ln>
          <a:effectLst/>
        </p:spPr>
      </p:cxnSp>
      <p:cxnSp>
        <p:nvCxnSpPr>
          <p:cNvPr id="162" name="Straight Arrow Connector 161">
            <a:extLst>
              <a:ext uri="{FF2B5EF4-FFF2-40B4-BE49-F238E27FC236}">
                <a16:creationId xmlns:a16="http://schemas.microsoft.com/office/drawing/2014/main" id="{F6567615-41A4-9710-1DBB-41D2CBD4AB88}"/>
              </a:ext>
            </a:extLst>
          </p:cNvPr>
          <p:cNvCxnSpPr>
            <a:cxnSpLocks/>
          </p:cNvCxnSpPr>
          <p:nvPr/>
        </p:nvCxnSpPr>
        <p:spPr>
          <a:xfrm flipH="1">
            <a:off x="2325599" y="1864068"/>
            <a:ext cx="2650099" cy="874975"/>
          </a:xfrm>
          <a:prstGeom prst="straightConnector1">
            <a:avLst/>
          </a:prstGeom>
          <a:noFill/>
          <a:ln w="9525" cap="flat" cmpd="sng" algn="ctr">
            <a:solidFill>
              <a:srgbClr val="FF00FF"/>
            </a:solidFill>
            <a:prstDash val="solid"/>
            <a:tailEnd type="none" w="lg" len="lg"/>
          </a:ln>
          <a:effectLst/>
        </p:spPr>
      </p:cxnSp>
    </p:spTree>
    <p:extLst>
      <p:ext uri="{BB962C8B-B14F-4D97-AF65-F5344CB8AC3E}">
        <p14:creationId xmlns:p14="http://schemas.microsoft.com/office/powerpoint/2010/main" val="40843656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D88A0FD9-2410-8344-ACBE-3B3C27FDD4EB}"/>
              </a:ext>
            </a:extLst>
          </p:cNvPr>
          <p:cNvSpPr>
            <a:spLocks noGrp="1"/>
          </p:cNvSpPr>
          <p:nvPr>
            <p:ph type="sldNum" sz="quarter" idx="16"/>
          </p:nvPr>
        </p:nvSpPr>
        <p:spPr/>
        <p:txBody>
          <a:bodyPr/>
          <a:lstStyle/>
          <a:p>
            <a:fld id="{0EF2EA88-E9D4-0C4F-A5DF-5FE49FAF8E2F}" type="slidenum">
              <a:rPr lang="en-US" smtClean="0"/>
              <a:pPr/>
              <a:t>7</a:t>
            </a:fld>
            <a:endParaRPr lang="en-US" dirty="0"/>
          </a:p>
        </p:txBody>
      </p:sp>
      <p:sp>
        <p:nvSpPr>
          <p:cNvPr id="16" name="Footer Placeholder 21">
            <a:extLst>
              <a:ext uri="{FF2B5EF4-FFF2-40B4-BE49-F238E27FC236}">
                <a16:creationId xmlns:a16="http://schemas.microsoft.com/office/drawing/2014/main" id="{FE1CC5F8-7EDD-490E-A02F-C3C4F0249C11}"/>
              </a:ext>
            </a:extLst>
          </p:cNvPr>
          <p:cNvSpPr txBox="1">
            <a:spLocks/>
          </p:cNvSpPr>
          <p:nvPr/>
        </p:nvSpPr>
        <p:spPr>
          <a:xfrm>
            <a:off x="9312264" y="6356350"/>
            <a:ext cx="1977788"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sz="1000" dirty="0">
                <a:solidFill>
                  <a:prstClr val="black">
                    <a:tint val="75000"/>
                  </a:prstClr>
                </a:solidFill>
              </a:rPr>
              <a:t>J. L. Rudeiros Fernandez et al.</a:t>
            </a:r>
            <a:endParaRPr lang="en-US" sz="1000" dirty="0">
              <a:solidFill>
                <a:prstClr val="black">
                  <a:tint val="75000"/>
                </a:prstClr>
              </a:solidFill>
            </a:endParaRPr>
          </a:p>
        </p:txBody>
      </p:sp>
      <p:grpSp>
        <p:nvGrpSpPr>
          <p:cNvPr id="30" name="Group 29">
            <a:extLst>
              <a:ext uri="{FF2B5EF4-FFF2-40B4-BE49-F238E27FC236}">
                <a16:creationId xmlns:a16="http://schemas.microsoft.com/office/drawing/2014/main" id="{CC80179F-7879-48FC-3E4D-D71766D2FF91}"/>
              </a:ext>
            </a:extLst>
          </p:cNvPr>
          <p:cNvGrpSpPr>
            <a:grpSpLocks noChangeAspect="1"/>
          </p:cNvGrpSpPr>
          <p:nvPr/>
        </p:nvGrpSpPr>
        <p:grpSpPr>
          <a:xfrm>
            <a:off x="1164482" y="1812060"/>
            <a:ext cx="9255792" cy="4104000"/>
            <a:chOff x="1265508" y="2077590"/>
            <a:chExt cx="9255792" cy="4104000"/>
          </a:xfrm>
        </p:grpSpPr>
        <p:grpSp>
          <p:nvGrpSpPr>
            <p:cNvPr id="4" name="Group 3">
              <a:extLst>
                <a:ext uri="{FF2B5EF4-FFF2-40B4-BE49-F238E27FC236}">
                  <a16:creationId xmlns:a16="http://schemas.microsoft.com/office/drawing/2014/main" id="{F5CB270D-E1F2-8B7B-7ECD-BF8BBC48E948}"/>
                </a:ext>
              </a:extLst>
            </p:cNvPr>
            <p:cNvGrpSpPr/>
            <p:nvPr/>
          </p:nvGrpSpPr>
          <p:grpSpPr>
            <a:xfrm>
              <a:off x="5246187" y="2077590"/>
              <a:ext cx="1250896" cy="4104000"/>
              <a:chOff x="14833716" y="28272562"/>
              <a:chExt cx="1250896" cy="4104000"/>
            </a:xfrm>
          </p:grpSpPr>
          <p:pic>
            <p:nvPicPr>
              <p:cNvPr id="8" name="Picture 7" descr="A picture containing text&#10;&#10;Description automatically generated">
                <a:extLst>
                  <a:ext uri="{FF2B5EF4-FFF2-40B4-BE49-F238E27FC236}">
                    <a16:creationId xmlns:a16="http://schemas.microsoft.com/office/drawing/2014/main" id="{E3E17D61-01BE-C10E-CBF9-93E836D29445}"/>
                  </a:ext>
                </a:extLst>
              </p:cNvPr>
              <p:cNvPicPr>
                <a:picLocks noChangeAspect="1"/>
              </p:cNvPicPr>
              <p:nvPr/>
            </p:nvPicPr>
            <p:blipFill rotWithShape="1">
              <a:blip r:embed="rId2" cstate="hq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p:blipFill>
            <p:spPr>
              <a:xfrm>
                <a:off x="14836852" y="28272562"/>
                <a:ext cx="1247760" cy="4104000"/>
              </a:xfrm>
              <a:prstGeom prst="rect">
                <a:avLst/>
              </a:prstGeom>
              <a:ln w="25400">
                <a:solidFill>
                  <a:srgbClr val="000000"/>
                </a:solidFill>
              </a:ln>
            </p:spPr>
          </p:pic>
          <p:grpSp>
            <p:nvGrpSpPr>
              <p:cNvPr id="10" name="Group 9">
                <a:extLst>
                  <a:ext uri="{FF2B5EF4-FFF2-40B4-BE49-F238E27FC236}">
                    <a16:creationId xmlns:a16="http://schemas.microsoft.com/office/drawing/2014/main" id="{D557173B-1E92-A0BE-39AB-014C39F28C65}"/>
                  </a:ext>
                </a:extLst>
              </p:cNvPr>
              <p:cNvGrpSpPr/>
              <p:nvPr/>
            </p:nvGrpSpPr>
            <p:grpSpPr>
              <a:xfrm rot="16200000">
                <a:off x="14545425" y="29581139"/>
                <a:ext cx="1122772" cy="546190"/>
                <a:chOff x="16147707" y="13717426"/>
                <a:chExt cx="1122772" cy="546190"/>
              </a:xfrm>
            </p:grpSpPr>
            <p:sp>
              <p:nvSpPr>
                <p:cNvPr id="11" name="Rectangle: Rounded Corners 10">
                  <a:extLst>
                    <a:ext uri="{FF2B5EF4-FFF2-40B4-BE49-F238E27FC236}">
                      <a16:creationId xmlns:a16="http://schemas.microsoft.com/office/drawing/2014/main" id="{154F5C12-48C4-02C1-49F7-7C409E089CE5}"/>
                    </a:ext>
                  </a:extLst>
                </p:cNvPr>
                <p:cNvSpPr/>
                <p:nvPr/>
              </p:nvSpPr>
              <p:spPr>
                <a:xfrm>
                  <a:off x="16184614" y="13717426"/>
                  <a:ext cx="1085865" cy="546190"/>
                </a:xfrm>
                <a:prstGeom prst="roundRect">
                  <a:avLst>
                    <a:gd name="adj" fmla="val 30090"/>
                  </a:avLst>
                </a:prstGeom>
                <a:solidFill>
                  <a:srgbClr val="79B979"/>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2800"/>
                </a:p>
              </p:txBody>
            </p:sp>
            <p:sp>
              <p:nvSpPr>
                <p:cNvPr id="13" name="Rectangle 12">
                  <a:extLst>
                    <a:ext uri="{FF2B5EF4-FFF2-40B4-BE49-F238E27FC236}">
                      <a16:creationId xmlns:a16="http://schemas.microsoft.com/office/drawing/2014/main" id="{7C509847-4D75-28F2-4E4C-F29982F578FB}"/>
                    </a:ext>
                  </a:extLst>
                </p:cNvPr>
                <p:cNvSpPr/>
                <p:nvPr/>
              </p:nvSpPr>
              <p:spPr>
                <a:xfrm>
                  <a:off x="16147707" y="13730120"/>
                  <a:ext cx="1091966" cy="461665"/>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fr-FR" sz="2400" i="1" dirty="0">
                      <a:solidFill>
                        <a:srgbClr val="000000"/>
                      </a:solidFill>
                      <a:cs typeface="Arial" panose="020B0604020202020204" pitchFamily="34" charset="0"/>
                    </a:rPr>
                    <a:t>Mix 61</a:t>
                  </a:r>
                </a:p>
              </p:txBody>
            </p:sp>
          </p:grpSp>
        </p:grpSp>
        <p:grpSp>
          <p:nvGrpSpPr>
            <p:cNvPr id="28" name="Group 27">
              <a:extLst>
                <a:ext uri="{FF2B5EF4-FFF2-40B4-BE49-F238E27FC236}">
                  <a16:creationId xmlns:a16="http://schemas.microsoft.com/office/drawing/2014/main" id="{86577E29-9C70-887D-975B-3DD3A54FB542}"/>
                </a:ext>
              </a:extLst>
            </p:cNvPr>
            <p:cNvGrpSpPr/>
            <p:nvPr/>
          </p:nvGrpSpPr>
          <p:grpSpPr>
            <a:xfrm>
              <a:off x="2557267" y="2077590"/>
              <a:ext cx="1182390" cy="4104000"/>
              <a:chOff x="2302616" y="1767662"/>
              <a:chExt cx="1182390" cy="4104000"/>
            </a:xfrm>
          </p:grpSpPr>
          <p:pic>
            <p:nvPicPr>
              <p:cNvPr id="3" name="Picture 2">
                <a:extLst>
                  <a:ext uri="{FF2B5EF4-FFF2-40B4-BE49-F238E27FC236}">
                    <a16:creationId xmlns:a16="http://schemas.microsoft.com/office/drawing/2014/main" id="{CC681836-8FFD-E8AA-2749-D0D0C9AFEAEB}"/>
                  </a:ext>
                </a:extLst>
              </p:cNvPr>
              <p:cNvPicPr>
                <a:picLocks noChangeAspect="1"/>
              </p:cNvPicPr>
              <p:nvPr/>
            </p:nvPicPr>
            <p:blipFill rotWithShape="1">
              <a:blip r:embed="rId4" cstate="hq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rcRect/>
              <a:stretch/>
            </p:blipFill>
            <p:spPr>
              <a:xfrm rot="10800000">
                <a:off x="2322122" y="1767662"/>
                <a:ext cx="1162884" cy="4104000"/>
              </a:xfrm>
              <a:prstGeom prst="rect">
                <a:avLst/>
              </a:prstGeom>
              <a:ln w="25400">
                <a:solidFill>
                  <a:srgbClr val="000000"/>
                </a:solidFill>
              </a:ln>
            </p:spPr>
          </p:pic>
          <p:grpSp>
            <p:nvGrpSpPr>
              <p:cNvPr id="14" name="Group 13">
                <a:extLst>
                  <a:ext uri="{FF2B5EF4-FFF2-40B4-BE49-F238E27FC236}">
                    <a16:creationId xmlns:a16="http://schemas.microsoft.com/office/drawing/2014/main" id="{CC951AFC-B45A-757D-EEA8-4DAEEE4A4162}"/>
                  </a:ext>
                </a:extLst>
              </p:cNvPr>
              <p:cNvGrpSpPr/>
              <p:nvPr/>
            </p:nvGrpSpPr>
            <p:grpSpPr>
              <a:xfrm rot="16200000">
                <a:off x="1338319" y="3057438"/>
                <a:ext cx="2474783" cy="546190"/>
                <a:chOff x="17229285" y="13717426"/>
                <a:chExt cx="3197359" cy="546190"/>
              </a:xfrm>
            </p:grpSpPr>
            <p:sp>
              <p:nvSpPr>
                <p:cNvPr id="15" name="Rectangle: Rounded Corners 14">
                  <a:extLst>
                    <a:ext uri="{FF2B5EF4-FFF2-40B4-BE49-F238E27FC236}">
                      <a16:creationId xmlns:a16="http://schemas.microsoft.com/office/drawing/2014/main" id="{7D12D244-3D8F-C80C-93A7-264687C953B9}"/>
                    </a:ext>
                  </a:extLst>
                </p:cNvPr>
                <p:cNvSpPr/>
                <p:nvPr/>
              </p:nvSpPr>
              <p:spPr>
                <a:xfrm>
                  <a:off x="17229285" y="13717426"/>
                  <a:ext cx="3197359" cy="546190"/>
                </a:xfrm>
                <a:prstGeom prst="roundRect">
                  <a:avLst>
                    <a:gd name="adj" fmla="val 30090"/>
                  </a:avLst>
                </a:prstGeom>
                <a:solidFill>
                  <a:srgbClr val="C2C2F5"/>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2800"/>
                </a:p>
              </p:txBody>
            </p:sp>
            <p:sp>
              <p:nvSpPr>
                <p:cNvPr id="17" name="Rectangle 16">
                  <a:extLst>
                    <a:ext uri="{FF2B5EF4-FFF2-40B4-BE49-F238E27FC236}">
                      <a16:creationId xmlns:a16="http://schemas.microsoft.com/office/drawing/2014/main" id="{70D130A4-8F80-0A99-B2C9-78EBC7F58CE8}"/>
                    </a:ext>
                  </a:extLst>
                </p:cNvPr>
                <p:cNvSpPr/>
                <p:nvPr/>
              </p:nvSpPr>
              <p:spPr>
                <a:xfrm>
                  <a:off x="17229285" y="13730121"/>
                  <a:ext cx="2492990" cy="461665"/>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fr-FR" sz="2400" i="1" dirty="0" err="1">
                      <a:solidFill>
                        <a:srgbClr val="000000"/>
                      </a:solidFill>
                      <a:cs typeface="Arial" panose="020B0604020202020204" pitchFamily="34" charset="0"/>
                    </a:rPr>
                    <a:t>Stycast</a:t>
                  </a:r>
                  <a:r>
                    <a:rPr lang="fr-FR" sz="2400" i="1" dirty="0">
                      <a:solidFill>
                        <a:srgbClr val="000000"/>
                      </a:solidFill>
                      <a:cs typeface="Arial" panose="020B0604020202020204" pitchFamily="34" charset="0"/>
                    </a:rPr>
                    <a:t> 2850 MT</a:t>
                  </a:r>
                </a:p>
              </p:txBody>
            </p:sp>
          </p:grpSp>
        </p:grpSp>
        <p:grpSp>
          <p:nvGrpSpPr>
            <p:cNvPr id="27" name="Group 26">
              <a:extLst>
                <a:ext uri="{FF2B5EF4-FFF2-40B4-BE49-F238E27FC236}">
                  <a16:creationId xmlns:a16="http://schemas.microsoft.com/office/drawing/2014/main" id="{A9D46498-0966-25D6-BDFB-42719338F691}"/>
                </a:ext>
              </a:extLst>
            </p:cNvPr>
            <p:cNvGrpSpPr/>
            <p:nvPr/>
          </p:nvGrpSpPr>
          <p:grpSpPr>
            <a:xfrm>
              <a:off x="1265508" y="2077590"/>
              <a:ext cx="1178035" cy="4104000"/>
              <a:chOff x="738917" y="1767662"/>
              <a:chExt cx="1178035" cy="4104000"/>
            </a:xfrm>
          </p:grpSpPr>
          <p:pic>
            <p:nvPicPr>
              <p:cNvPr id="18" name="Picture 17" descr="A picture containing text&#10;&#10;Description automatically generated">
                <a:extLst>
                  <a:ext uri="{FF2B5EF4-FFF2-40B4-BE49-F238E27FC236}">
                    <a16:creationId xmlns:a16="http://schemas.microsoft.com/office/drawing/2014/main" id="{421B3BFE-56E4-8855-9931-601036A6722C}"/>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758731" y="1767662"/>
                <a:ext cx="1158221" cy="4104000"/>
              </a:xfrm>
              <a:prstGeom prst="rect">
                <a:avLst/>
              </a:prstGeom>
              <a:ln w="25400">
                <a:solidFill>
                  <a:sysClr val="windowText" lastClr="000000"/>
                </a:solidFill>
              </a:ln>
            </p:spPr>
          </p:pic>
          <p:grpSp>
            <p:nvGrpSpPr>
              <p:cNvPr id="19" name="Group 18">
                <a:extLst>
                  <a:ext uri="{FF2B5EF4-FFF2-40B4-BE49-F238E27FC236}">
                    <a16:creationId xmlns:a16="http://schemas.microsoft.com/office/drawing/2014/main" id="{C766049F-2613-6CFD-B616-E94C68AF4141}"/>
                  </a:ext>
                </a:extLst>
              </p:cNvPr>
              <p:cNvGrpSpPr/>
              <p:nvPr/>
            </p:nvGrpSpPr>
            <p:grpSpPr>
              <a:xfrm rot="16200000">
                <a:off x="72491" y="3029745"/>
                <a:ext cx="1879041" cy="546190"/>
                <a:chOff x="16147707" y="13717426"/>
                <a:chExt cx="1879041" cy="546190"/>
              </a:xfrm>
            </p:grpSpPr>
            <p:sp>
              <p:nvSpPr>
                <p:cNvPr id="20" name="Rectangle: Rounded Corners 19">
                  <a:extLst>
                    <a:ext uri="{FF2B5EF4-FFF2-40B4-BE49-F238E27FC236}">
                      <a16:creationId xmlns:a16="http://schemas.microsoft.com/office/drawing/2014/main" id="{8F645CE0-BD3E-122C-6183-4E70C7266687}"/>
                    </a:ext>
                  </a:extLst>
                </p:cNvPr>
                <p:cNvSpPr/>
                <p:nvPr/>
              </p:nvSpPr>
              <p:spPr>
                <a:xfrm>
                  <a:off x="16147707" y="13717426"/>
                  <a:ext cx="1858431" cy="546190"/>
                </a:xfrm>
                <a:prstGeom prst="roundRect">
                  <a:avLst>
                    <a:gd name="adj" fmla="val 30090"/>
                  </a:avLst>
                </a:prstGeom>
                <a:solidFill>
                  <a:srgbClr val="F8CB79"/>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2800"/>
                </a:p>
              </p:txBody>
            </p:sp>
            <p:sp>
              <p:nvSpPr>
                <p:cNvPr id="21" name="Rectangle 20">
                  <a:extLst>
                    <a:ext uri="{FF2B5EF4-FFF2-40B4-BE49-F238E27FC236}">
                      <a16:creationId xmlns:a16="http://schemas.microsoft.com/office/drawing/2014/main" id="{B28124CD-000B-0F04-19ED-EDBAC84B6BCD}"/>
                    </a:ext>
                  </a:extLst>
                </p:cNvPr>
                <p:cNvSpPr/>
                <p:nvPr/>
              </p:nvSpPr>
              <p:spPr>
                <a:xfrm>
                  <a:off x="16147707" y="13730120"/>
                  <a:ext cx="1879041" cy="461665"/>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fr-FR" sz="2400" i="1" dirty="0" err="1">
                      <a:solidFill>
                        <a:srgbClr val="000000"/>
                      </a:solidFill>
                      <a:cs typeface="Arial" panose="020B0604020202020204" pitchFamily="34" charset="0"/>
                    </a:rPr>
                    <a:t>Paraffin</a:t>
                  </a:r>
                  <a:r>
                    <a:rPr lang="fr-FR" sz="2400" i="1" dirty="0">
                      <a:solidFill>
                        <a:srgbClr val="000000"/>
                      </a:solidFill>
                      <a:cs typeface="Arial" panose="020B0604020202020204" pitchFamily="34" charset="0"/>
                    </a:rPr>
                    <a:t> wax</a:t>
                  </a:r>
                </a:p>
              </p:txBody>
            </p:sp>
          </p:grpSp>
        </p:grpSp>
        <p:grpSp>
          <p:nvGrpSpPr>
            <p:cNvPr id="29" name="Group 28">
              <a:extLst>
                <a:ext uri="{FF2B5EF4-FFF2-40B4-BE49-F238E27FC236}">
                  <a16:creationId xmlns:a16="http://schemas.microsoft.com/office/drawing/2014/main" id="{9DCC93A7-3C91-52A1-56BF-564040E741F1}"/>
                </a:ext>
              </a:extLst>
            </p:cNvPr>
            <p:cNvGrpSpPr/>
            <p:nvPr/>
          </p:nvGrpSpPr>
          <p:grpSpPr>
            <a:xfrm>
              <a:off x="3853381" y="2077591"/>
              <a:ext cx="1279082" cy="4103999"/>
              <a:chOff x="2594670" y="1765783"/>
              <a:chExt cx="1279082" cy="4103999"/>
            </a:xfrm>
          </p:grpSpPr>
          <p:pic>
            <p:nvPicPr>
              <p:cNvPr id="22" name="Picture 21" descr="A picture containing text, lamp, distance&#10;&#10;Description automatically generated">
                <a:extLst>
                  <a:ext uri="{FF2B5EF4-FFF2-40B4-BE49-F238E27FC236}">
                    <a16:creationId xmlns:a16="http://schemas.microsoft.com/office/drawing/2014/main" id="{59EB15C4-56DA-ADCD-15DF-9761C9C10D48}"/>
                  </a:ext>
                </a:extLst>
              </p:cNvPr>
              <p:cNvPicPr>
                <a:picLocks noChangeAspect="1"/>
              </p:cNvPicPr>
              <p:nvPr/>
            </p:nvPicPr>
            <p:blipFill rotWithShape="1">
              <a:blip r:embed="rId7" cstate="hqprint">
                <a:extLst>
                  <a:ext uri="{BEBA8EAE-BF5A-486C-A8C5-ECC9F3942E4B}">
                    <a14:imgProps xmlns:a14="http://schemas.microsoft.com/office/drawing/2010/main">
                      <a14:imgLayer r:embed="rId8">
                        <a14:imgEffect>
                          <a14:brightnessContrast bright="20000"/>
                        </a14:imgEffect>
                      </a14:imgLayer>
                    </a14:imgProps>
                  </a:ext>
                  <a:ext uri="{28A0092B-C50C-407E-A947-70E740481C1C}">
                    <a14:useLocalDpi xmlns:a14="http://schemas.microsoft.com/office/drawing/2010/main"/>
                  </a:ext>
                </a:extLst>
              </a:blip>
              <a:srcRect/>
              <a:stretch/>
            </p:blipFill>
            <p:spPr>
              <a:xfrm>
                <a:off x="2594670" y="1765783"/>
                <a:ext cx="1279082" cy="4103999"/>
              </a:xfrm>
              <a:prstGeom prst="rect">
                <a:avLst/>
              </a:prstGeom>
              <a:ln w="25400">
                <a:solidFill>
                  <a:srgbClr val="000000"/>
                </a:solidFill>
              </a:ln>
            </p:spPr>
          </p:pic>
          <p:grpSp>
            <p:nvGrpSpPr>
              <p:cNvPr id="23" name="Group 22">
                <a:extLst>
                  <a:ext uri="{FF2B5EF4-FFF2-40B4-BE49-F238E27FC236}">
                    <a16:creationId xmlns:a16="http://schemas.microsoft.com/office/drawing/2014/main" id="{BA75F30F-8ABF-9EA7-5487-BC52262DACE6}"/>
                  </a:ext>
                </a:extLst>
              </p:cNvPr>
              <p:cNvGrpSpPr/>
              <p:nvPr/>
            </p:nvGrpSpPr>
            <p:grpSpPr>
              <a:xfrm rot="16200000">
                <a:off x="2077240" y="3059532"/>
                <a:ext cx="1640193" cy="546190"/>
                <a:chOff x="16147707" y="13717426"/>
                <a:chExt cx="1640193" cy="546190"/>
              </a:xfrm>
            </p:grpSpPr>
            <p:sp>
              <p:nvSpPr>
                <p:cNvPr id="24" name="Rectangle: Rounded Corners 23">
                  <a:extLst>
                    <a:ext uri="{FF2B5EF4-FFF2-40B4-BE49-F238E27FC236}">
                      <a16:creationId xmlns:a16="http://schemas.microsoft.com/office/drawing/2014/main" id="{4E2AF93F-0FBB-6631-1764-2E333FB102B2}"/>
                    </a:ext>
                  </a:extLst>
                </p:cNvPr>
                <p:cNvSpPr/>
                <p:nvPr/>
              </p:nvSpPr>
              <p:spPr>
                <a:xfrm>
                  <a:off x="16180417" y="13717426"/>
                  <a:ext cx="1596459" cy="546190"/>
                </a:xfrm>
                <a:prstGeom prst="roundRect">
                  <a:avLst>
                    <a:gd name="adj" fmla="val 30090"/>
                  </a:avLst>
                </a:prstGeom>
                <a:solidFill>
                  <a:srgbClr val="FFCFC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2800"/>
                </a:p>
              </p:txBody>
            </p:sp>
            <p:sp>
              <p:nvSpPr>
                <p:cNvPr id="25" name="Rectangle 24">
                  <a:extLst>
                    <a:ext uri="{FF2B5EF4-FFF2-40B4-BE49-F238E27FC236}">
                      <a16:creationId xmlns:a16="http://schemas.microsoft.com/office/drawing/2014/main" id="{A96DD87C-7447-B13F-DD55-ED66BDE0AE3A}"/>
                    </a:ext>
                  </a:extLst>
                </p:cNvPr>
                <p:cNvSpPr/>
                <p:nvPr/>
              </p:nvSpPr>
              <p:spPr>
                <a:xfrm>
                  <a:off x="16147707" y="13730120"/>
                  <a:ext cx="1640193" cy="461665"/>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fr-FR" sz="2400" i="1" dirty="0">
                      <a:solidFill>
                        <a:srgbClr val="000000"/>
                      </a:solidFill>
                      <a:cs typeface="Arial" panose="020B0604020202020204" pitchFamily="34" charset="0"/>
                    </a:rPr>
                    <a:t>CTD-101K</a:t>
                  </a:r>
                </a:p>
              </p:txBody>
            </p:sp>
          </p:grpSp>
        </p:grpSp>
        <p:grpSp>
          <p:nvGrpSpPr>
            <p:cNvPr id="9" name="Group 8">
              <a:extLst>
                <a:ext uri="{FF2B5EF4-FFF2-40B4-BE49-F238E27FC236}">
                  <a16:creationId xmlns:a16="http://schemas.microsoft.com/office/drawing/2014/main" id="{0120C401-4C77-B64C-C50D-A575176196A1}"/>
                </a:ext>
              </a:extLst>
            </p:cNvPr>
            <p:cNvGrpSpPr>
              <a:grpSpLocks noChangeAspect="1"/>
            </p:cNvGrpSpPr>
            <p:nvPr/>
          </p:nvGrpSpPr>
          <p:grpSpPr>
            <a:xfrm>
              <a:off x="7327048" y="2300482"/>
              <a:ext cx="3194252" cy="3361526"/>
              <a:chOff x="20779459" y="19390815"/>
              <a:chExt cx="3546763" cy="3732497"/>
            </a:xfrm>
          </p:grpSpPr>
          <p:sp>
            <p:nvSpPr>
              <p:cNvPr id="12" name="Rectangle 11">
                <a:extLst>
                  <a:ext uri="{FF2B5EF4-FFF2-40B4-BE49-F238E27FC236}">
                    <a16:creationId xmlns:a16="http://schemas.microsoft.com/office/drawing/2014/main" id="{2FF7C59D-51FB-F564-F1CD-C693537B93D5}"/>
                  </a:ext>
                </a:extLst>
              </p:cNvPr>
              <p:cNvSpPr/>
              <p:nvPr/>
            </p:nvSpPr>
            <p:spPr>
              <a:xfrm rot="5400000">
                <a:off x="22330100" y="21318035"/>
                <a:ext cx="483345" cy="1265620"/>
              </a:xfrm>
              <a:prstGeom prst="rect">
                <a:avLst/>
              </a:prstGeom>
              <a:solidFill>
                <a:srgbClr val="5B9BD5">
                  <a:lumMod val="20000"/>
                  <a:lumOff val="80000"/>
                </a:srgbClr>
              </a:solidFill>
              <a:ln w="12700" cap="flat" cmpd="sng" algn="ctr">
                <a:solidFill>
                  <a:sysClr val="windowText" lastClr="000000"/>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sysClr val="window" lastClr="FFFFFF"/>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477DBAA6-6543-76A6-8994-4A1E949ACC00}"/>
                  </a:ext>
                </a:extLst>
              </p:cNvPr>
              <p:cNvSpPr/>
              <p:nvPr/>
            </p:nvSpPr>
            <p:spPr>
              <a:xfrm rot="10800000">
                <a:off x="20779459" y="19390815"/>
                <a:ext cx="3546763" cy="3732497"/>
              </a:xfrm>
              <a:prstGeom prst="rect">
                <a:avLst/>
              </a:prstGeom>
              <a:noFill/>
              <a:ln w="19050">
                <a:solidFill>
                  <a:srgbClr val="000000"/>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100"/>
              </a:p>
            </p:txBody>
          </p:sp>
          <p:sp>
            <p:nvSpPr>
              <p:cNvPr id="34" name="Freeform: Shape 33">
                <a:extLst>
                  <a:ext uri="{FF2B5EF4-FFF2-40B4-BE49-F238E27FC236}">
                    <a16:creationId xmlns:a16="http://schemas.microsoft.com/office/drawing/2014/main" id="{44B9E79E-F15A-1CBC-B375-399B033FB861}"/>
                  </a:ext>
                </a:extLst>
              </p:cNvPr>
              <p:cNvSpPr/>
              <p:nvPr/>
            </p:nvSpPr>
            <p:spPr>
              <a:xfrm rot="10800000">
                <a:off x="20938879" y="21187568"/>
                <a:ext cx="3265140" cy="1879556"/>
              </a:xfrm>
              <a:custGeom>
                <a:avLst/>
                <a:gdLst>
                  <a:gd name="connsiteX0" fmla="*/ 2 w 3265140"/>
                  <a:gd name="connsiteY0" fmla="*/ 0 h 1879556"/>
                  <a:gd name="connsiteX1" fmla="*/ 491566 w 3265140"/>
                  <a:gd name="connsiteY1" fmla="*/ 0 h 1879556"/>
                  <a:gd name="connsiteX2" fmla="*/ 491566 w 3265140"/>
                  <a:gd name="connsiteY2" fmla="*/ 1357952 h 1879556"/>
                  <a:gd name="connsiteX3" fmla="*/ 2773226 w 3265140"/>
                  <a:gd name="connsiteY3" fmla="*/ 1357952 h 1879556"/>
                  <a:gd name="connsiteX4" fmla="*/ 2773226 w 3265140"/>
                  <a:gd name="connsiteY4" fmla="*/ 2992 h 1879556"/>
                  <a:gd name="connsiteX5" fmla="*/ 3264790 w 3265140"/>
                  <a:gd name="connsiteY5" fmla="*/ 2992 h 1879556"/>
                  <a:gd name="connsiteX6" fmla="*/ 3264790 w 3265140"/>
                  <a:gd name="connsiteY6" fmla="*/ 1357952 h 1879556"/>
                  <a:gd name="connsiteX7" fmla="*/ 3265140 w 3265140"/>
                  <a:gd name="connsiteY7" fmla="*/ 1357952 h 1879556"/>
                  <a:gd name="connsiteX8" fmla="*/ 3265140 w 3265140"/>
                  <a:gd name="connsiteY8" fmla="*/ 1879556 h 1879556"/>
                  <a:gd name="connsiteX9" fmla="*/ 0 w 3265140"/>
                  <a:gd name="connsiteY9" fmla="*/ 1879556 h 1879556"/>
                  <a:gd name="connsiteX10" fmla="*/ 0 w 3265140"/>
                  <a:gd name="connsiteY10" fmla="*/ 1357952 h 1879556"/>
                  <a:gd name="connsiteX11" fmla="*/ 2 w 3265140"/>
                  <a:gd name="connsiteY11" fmla="*/ 1357952 h 1879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5140" h="1879556">
                    <a:moveTo>
                      <a:pt x="2" y="0"/>
                    </a:moveTo>
                    <a:lnTo>
                      <a:pt x="491566" y="0"/>
                    </a:lnTo>
                    <a:lnTo>
                      <a:pt x="491566" y="1357952"/>
                    </a:lnTo>
                    <a:lnTo>
                      <a:pt x="2773226" y="1357952"/>
                    </a:lnTo>
                    <a:lnTo>
                      <a:pt x="2773226" y="2992"/>
                    </a:lnTo>
                    <a:lnTo>
                      <a:pt x="3264790" y="2992"/>
                    </a:lnTo>
                    <a:lnTo>
                      <a:pt x="3264790" y="1357952"/>
                    </a:lnTo>
                    <a:lnTo>
                      <a:pt x="3265140" y="1357952"/>
                    </a:lnTo>
                    <a:lnTo>
                      <a:pt x="3265140" y="1879556"/>
                    </a:lnTo>
                    <a:lnTo>
                      <a:pt x="0" y="1879556"/>
                    </a:lnTo>
                    <a:lnTo>
                      <a:pt x="0" y="1357952"/>
                    </a:lnTo>
                    <a:lnTo>
                      <a:pt x="2" y="1357952"/>
                    </a:lnTo>
                    <a:close/>
                  </a:path>
                </a:pathLst>
              </a:custGeom>
              <a:solidFill>
                <a:srgbClr val="9CA9B9"/>
              </a:solidFill>
              <a:ln>
                <a:solidFill>
                  <a:sysClr val="windowText" lastClr="000000"/>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wrap="square" rtlCol="0" anchor="ctr">
                <a:noAutofit/>
              </a:bodyPr>
              <a:lstStyle/>
              <a:p>
                <a:pPr algn="ctr"/>
                <a:endParaRPr lang="en-US" sz="1100"/>
              </a:p>
            </p:txBody>
          </p:sp>
          <p:sp>
            <p:nvSpPr>
              <p:cNvPr id="35" name="Rectangle 34">
                <a:extLst>
                  <a:ext uri="{FF2B5EF4-FFF2-40B4-BE49-F238E27FC236}">
                    <a16:creationId xmlns:a16="http://schemas.microsoft.com/office/drawing/2014/main" id="{31386398-92A9-4FD0-4377-1AAAE8402377}"/>
                  </a:ext>
                </a:extLst>
              </p:cNvPr>
              <p:cNvSpPr/>
              <p:nvPr/>
            </p:nvSpPr>
            <p:spPr>
              <a:xfrm rot="10800000">
                <a:off x="22518241" y="19998474"/>
                <a:ext cx="107065" cy="2853565"/>
              </a:xfrm>
              <a:prstGeom prst="rect">
                <a:avLst/>
              </a:prstGeom>
              <a:solidFill>
                <a:srgbClr val="FFD24A"/>
              </a:solidFill>
              <a:ln w="25400" cap="flat" cmpd="sng" algn="ctr">
                <a:no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sysClr val="window" lastClr="FFFFFF"/>
                  </a:solidFill>
                  <a:effectLst/>
                  <a:uLnTx/>
                  <a:uFillTx/>
                  <a:latin typeface="Calibri" panose="020F0502020204030204"/>
                  <a:ea typeface="+mn-ea"/>
                  <a:cs typeface="+mn-cs"/>
                </a:endParaRPr>
              </a:p>
            </p:txBody>
          </p:sp>
          <p:sp>
            <p:nvSpPr>
              <p:cNvPr id="36" name="Rectangle 35">
                <a:extLst>
                  <a:ext uri="{FF2B5EF4-FFF2-40B4-BE49-F238E27FC236}">
                    <a16:creationId xmlns:a16="http://schemas.microsoft.com/office/drawing/2014/main" id="{B99EEF9E-2C64-A4CE-CD40-B57DE283959A}"/>
                  </a:ext>
                </a:extLst>
              </p:cNvPr>
              <p:cNvSpPr/>
              <p:nvPr/>
            </p:nvSpPr>
            <p:spPr>
              <a:xfrm>
                <a:off x="22517808" y="21782561"/>
                <a:ext cx="532926" cy="255040"/>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400" i="1" u="none" strike="noStrike" kern="0" cap="none" spc="0" normalizeH="0" baseline="0" noProof="0" dirty="0">
                    <a:ln>
                      <a:noFill/>
                    </a:ln>
                    <a:solidFill>
                      <a:prstClr val="black"/>
                    </a:solidFill>
                    <a:effectLst/>
                    <a:uLnTx/>
                    <a:uFillTx/>
                    <a:latin typeface="+mn-lt"/>
                    <a:cs typeface="Arial" panose="020B0604020202020204" pitchFamily="34" charset="0"/>
                  </a:rPr>
                  <a:t>Resin</a:t>
                </a:r>
              </a:p>
            </p:txBody>
          </p:sp>
          <p:cxnSp>
            <p:nvCxnSpPr>
              <p:cNvPr id="37" name="Straight Arrow Connector 36">
                <a:extLst>
                  <a:ext uri="{FF2B5EF4-FFF2-40B4-BE49-F238E27FC236}">
                    <a16:creationId xmlns:a16="http://schemas.microsoft.com/office/drawing/2014/main" id="{B9E4C8A7-91FC-763A-1517-E4AD8E310EF1}"/>
                  </a:ext>
                </a:extLst>
              </p:cNvPr>
              <p:cNvCxnSpPr>
                <a:cxnSpLocks/>
              </p:cNvCxnSpPr>
              <p:nvPr/>
            </p:nvCxnSpPr>
            <p:spPr>
              <a:xfrm flipV="1">
                <a:off x="22571448" y="19479757"/>
                <a:ext cx="0" cy="470668"/>
              </a:xfrm>
              <a:prstGeom prst="straightConnector1">
                <a:avLst/>
              </a:prstGeom>
              <a:noFill/>
              <a:ln w="98425" cap="flat" cmpd="sng" algn="ctr">
                <a:solidFill>
                  <a:srgbClr val="FF0000"/>
                </a:solidFill>
                <a:prstDash val="solid"/>
                <a:miter lim="800000"/>
                <a:tailEnd type="triangle"/>
              </a:ln>
              <a:effectLst/>
            </p:spPr>
          </p:cxnSp>
          <mc:AlternateContent xmlns:mc="http://schemas.openxmlformats.org/markup-compatibility/2006" xmlns:a14="http://schemas.microsoft.com/office/drawing/2010/main">
            <mc:Choice Requires="a14">
              <p:sp>
                <p:nvSpPr>
                  <p:cNvPr id="38" name="Rectangle 37">
                    <a:extLst>
                      <a:ext uri="{FF2B5EF4-FFF2-40B4-BE49-F238E27FC236}">
                        <a16:creationId xmlns:a16="http://schemas.microsoft.com/office/drawing/2014/main" id="{691439A0-B45F-B2B3-63D9-C8A5EEC798CD}"/>
                      </a:ext>
                    </a:extLst>
                  </p:cNvPr>
                  <p:cNvSpPr/>
                  <p:nvPr/>
                </p:nvSpPr>
                <p:spPr>
                  <a:xfrm rot="16200000" flipH="1">
                    <a:off x="22065259" y="19746292"/>
                    <a:ext cx="147032" cy="141337"/>
                  </a:xfrm>
                  <a:prstGeom prst="rect">
                    <a:avLst/>
                  </a:prstGeom>
                </p:spPr>
                <p:txBody>
                  <a:bodyPr wrap="square">
                    <a:no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GB" sz="1600" b="1"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𝑭</m:t>
                          </m:r>
                        </m:oMath>
                      </m:oMathPara>
                    </a14:m>
                    <a:endParaRPr kumimoji="0" lang="en-GB" sz="16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Times New Roman" panose="02020603050405020304" pitchFamily="18" charset="0"/>
                    </a:endParaRPr>
                  </a:p>
                </p:txBody>
              </p:sp>
            </mc:Choice>
            <mc:Fallback xmlns="">
              <p:sp>
                <p:nvSpPr>
                  <p:cNvPr id="59" name="Rectangle 58">
                    <a:extLst>
                      <a:ext uri="{FF2B5EF4-FFF2-40B4-BE49-F238E27FC236}">
                        <a16:creationId xmlns:a16="http://schemas.microsoft.com/office/drawing/2014/main" id="{71F60751-4554-B437-7203-485B293FB9E3}"/>
                      </a:ext>
                    </a:extLst>
                  </p:cNvPr>
                  <p:cNvSpPr>
                    <a:spLocks noRot="1" noChangeAspect="1" noMove="1" noResize="1" noEditPoints="1" noAdjustHandles="1" noChangeArrowheads="1" noChangeShapeType="1" noTextEdit="1"/>
                  </p:cNvSpPr>
                  <p:nvPr/>
                </p:nvSpPr>
                <p:spPr>
                  <a:xfrm rot="16200000" flipH="1">
                    <a:off x="22065259" y="19746292"/>
                    <a:ext cx="147032" cy="141337"/>
                  </a:xfrm>
                  <a:prstGeom prst="rect">
                    <a:avLst/>
                  </a:prstGeom>
                  <a:blipFill>
                    <a:blip r:embed="rId9"/>
                    <a:stretch>
                      <a:fillRect t="-95455" r="-155000" b="-4545"/>
                    </a:stretch>
                  </a:blipFill>
                </p:spPr>
                <p:txBody>
                  <a:bodyPr/>
                  <a:lstStyle/>
                  <a:p>
                    <a:r>
                      <a:rPr lang="en-US">
                        <a:noFill/>
                      </a:rPr>
                      <a:t> </a:t>
                    </a:r>
                  </a:p>
                </p:txBody>
              </p:sp>
            </mc:Fallback>
          </mc:AlternateContent>
          <p:sp>
            <p:nvSpPr>
              <p:cNvPr id="39" name="Rectangle 38">
                <a:extLst>
                  <a:ext uri="{FF2B5EF4-FFF2-40B4-BE49-F238E27FC236}">
                    <a16:creationId xmlns:a16="http://schemas.microsoft.com/office/drawing/2014/main" id="{035015CA-BA1E-0E9C-718E-AD75333E8C9C}"/>
                  </a:ext>
                </a:extLst>
              </p:cNvPr>
              <p:cNvSpPr/>
              <p:nvPr/>
            </p:nvSpPr>
            <p:spPr>
              <a:xfrm>
                <a:off x="22732490" y="21278024"/>
                <a:ext cx="1076212" cy="255040"/>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400" i="1" u="none" strike="noStrike" kern="0" cap="none" spc="0" normalizeH="0" baseline="0" noProof="0" dirty="0">
                    <a:ln>
                      <a:noFill/>
                    </a:ln>
                    <a:solidFill>
                      <a:prstClr val="black"/>
                    </a:solidFill>
                    <a:effectLst/>
                    <a:uLnTx/>
                    <a:uFillTx/>
                    <a:latin typeface="+mn-lt"/>
                    <a:cs typeface="Arial" panose="020B0604020202020204" pitchFamily="34" charset="0"/>
                  </a:rPr>
                  <a:t>Pull-out frame</a:t>
                </a:r>
              </a:p>
            </p:txBody>
          </p:sp>
        </p:grpSp>
      </p:grpSp>
      <p:sp>
        <p:nvSpPr>
          <p:cNvPr id="7" name="Footer Placeholder 4">
            <a:extLst>
              <a:ext uri="{FF2B5EF4-FFF2-40B4-BE49-F238E27FC236}">
                <a16:creationId xmlns:a16="http://schemas.microsoft.com/office/drawing/2014/main" id="{BB311F3F-543B-2DFE-D0E2-13AE68419ACC}"/>
              </a:ext>
            </a:extLst>
          </p:cNvPr>
          <p:cNvSpPr>
            <a:spLocks noGrp="1"/>
          </p:cNvSpPr>
          <p:nvPr>
            <p:ph type="ftr" sz="quarter" idx="15"/>
          </p:nvPr>
        </p:nvSpPr>
        <p:spPr>
          <a:xfrm>
            <a:off x="576072" y="6356350"/>
            <a:ext cx="9106596" cy="365125"/>
          </a:xfrm>
        </p:spPr>
        <p:txBody>
          <a:bodyPr/>
          <a:lstStyle/>
          <a:p>
            <a:r>
              <a:rPr lang="en-US" sz="1000" dirty="0"/>
              <a:t>Impregnation of CCT with alternative resins </a:t>
            </a:r>
            <a:r>
              <a:rPr lang="en-US" dirty="0"/>
              <a:t>| BERKELEY LAB</a:t>
            </a:r>
          </a:p>
        </p:txBody>
      </p:sp>
      <p:sp>
        <p:nvSpPr>
          <p:cNvPr id="26" name="Text Placeholder 12">
            <a:extLst>
              <a:ext uri="{FF2B5EF4-FFF2-40B4-BE49-F238E27FC236}">
                <a16:creationId xmlns:a16="http://schemas.microsoft.com/office/drawing/2014/main" id="{5FED1943-E45D-4133-D968-90D7CDE7C2A4}"/>
              </a:ext>
            </a:extLst>
          </p:cNvPr>
          <p:cNvSpPr txBox="1">
            <a:spLocks/>
          </p:cNvSpPr>
          <p:nvPr/>
        </p:nvSpPr>
        <p:spPr>
          <a:xfrm>
            <a:off x="-1474883" y="941940"/>
            <a:ext cx="6026970" cy="553990"/>
          </a:xfrm>
          <a:prstGeom prst="rect">
            <a:avLst/>
          </a:prstGeom>
          <a:noFill/>
        </p:spPr>
        <p:txBody>
          <a:bodyPr wrap="square" lIns="91436" tIns="91436" rIns="91436" bIns="91436" anchor="ctr" anchorCtr="0">
            <a:spAutoFit/>
          </a:bodyPr>
          <a:lstStyle>
            <a:lvl1pPr marL="1644650" indent="-1644650" algn="ctr" defTabSz="4387850" rtl="0" eaLnBrk="0" fontAlgn="base" hangingPunct="0">
              <a:spcBef>
                <a:spcPct val="20000"/>
              </a:spcBef>
              <a:spcAft>
                <a:spcPct val="0"/>
              </a:spcAft>
              <a:buFont typeface="Arial" panose="020B0604020202020204" pitchFamily="34" charset="0"/>
              <a:buNone/>
              <a:defRPr sz="3700" b="1" kern="1200" baseline="0">
                <a:solidFill>
                  <a:schemeClr val="bg1"/>
                </a:solidFill>
                <a:latin typeface="+mn-lt"/>
                <a:ea typeface="ＭＳ Ｐゴシック" charset="-128"/>
                <a:cs typeface="ＭＳ Ｐゴシック" charset="-128"/>
              </a:defRPr>
            </a:lvl1pPr>
            <a:lvl2pPr marL="3565525" indent="-1370013" algn="l" defTabSz="4387850" rtl="0" eaLnBrk="0" fontAlgn="base" hangingPunct="0">
              <a:spcBef>
                <a:spcPct val="20000"/>
              </a:spcBef>
              <a:spcAft>
                <a:spcPct val="0"/>
              </a:spcAft>
              <a:buFont typeface="Arial" panose="020B0604020202020204" pitchFamily="34" charset="0"/>
              <a:buChar char="–"/>
              <a:defRPr sz="13500" kern="1200">
                <a:solidFill>
                  <a:schemeClr val="tx1"/>
                </a:solidFill>
                <a:latin typeface="+mn-lt"/>
                <a:ea typeface="ＭＳ Ｐゴシック" charset="-128"/>
                <a:cs typeface="+mn-cs"/>
              </a:defRPr>
            </a:lvl2pPr>
            <a:lvl3pPr marL="5484813" indent="-1096963" algn="l" defTabSz="4387850" rtl="0" eaLnBrk="0" fontAlgn="base" hangingPunct="0">
              <a:spcBef>
                <a:spcPct val="20000"/>
              </a:spcBef>
              <a:spcAft>
                <a:spcPct val="0"/>
              </a:spcAft>
              <a:buFont typeface="Arial" panose="020B0604020202020204" pitchFamily="34" charset="0"/>
              <a:buChar char="•"/>
              <a:defRPr sz="11600" kern="1200">
                <a:solidFill>
                  <a:schemeClr val="tx1"/>
                </a:solidFill>
                <a:latin typeface="+mn-lt"/>
                <a:ea typeface="ＭＳ Ｐゴシック" charset="-128"/>
                <a:cs typeface="+mn-cs"/>
              </a:defRPr>
            </a:lvl3pPr>
            <a:lvl4pPr marL="7680325" indent="-1096963" algn="l" defTabSz="4387850" rtl="0" eaLnBrk="0" fontAlgn="base" hangingPunct="0">
              <a:spcBef>
                <a:spcPct val="20000"/>
              </a:spcBef>
              <a:spcAft>
                <a:spcPct val="0"/>
              </a:spcAft>
              <a:buFont typeface="Arial" panose="020B0604020202020204" pitchFamily="34" charset="0"/>
              <a:buChar char="–"/>
              <a:defRPr sz="9600" kern="1200">
                <a:solidFill>
                  <a:schemeClr val="tx1"/>
                </a:solidFill>
                <a:latin typeface="+mn-lt"/>
                <a:ea typeface="ＭＳ Ｐゴシック" charset="-128"/>
                <a:cs typeface="+mn-cs"/>
              </a:defRPr>
            </a:lvl4pPr>
            <a:lvl5pPr marL="9874250" indent="-1096963" algn="l" defTabSz="4387850" rtl="0" eaLnBrk="0" fontAlgn="base" hangingPunct="0">
              <a:spcBef>
                <a:spcPct val="20000"/>
              </a:spcBef>
              <a:spcAft>
                <a:spcPct val="0"/>
              </a:spcAft>
              <a:buFont typeface="Arial" panose="020B0604020202020204" pitchFamily="34" charset="0"/>
              <a:buChar char="»"/>
              <a:defRPr sz="9600" kern="1200">
                <a:solidFill>
                  <a:schemeClr val="tx1"/>
                </a:solidFill>
                <a:latin typeface="+mn-lt"/>
                <a:ea typeface="ＭＳ Ｐゴシック" charset="-128"/>
                <a:cs typeface="+mn-cs"/>
              </a:defRPr>
            </a:lvl5pPr>
            <a:lvl6pPr marL="120694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6pPr>
            <a:lvl7pPr marL="142639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7pPr>
            <a:lvl8pPr marL="164583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8pPr>
            <a:lvl9pPr marL="1865282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9pPr>
          </a:lstStyle>
          <a:p>
            <a:pPr marL="0" indent="0">
              <a:spcBef>
                <a:spcPts val="0"/>
              </a:spcBef>
            </a:pPr>
            <a:r>
              <a:rPr lang="en-US" sz="2400" b="0" dirty="0">
                <a:solidFill>
                  <a:srgbClr val="000000"/>
                </a:solidFill>
              </a:rPr>
              <a:t>Pull-out test</a:t>
            </a:r>
          </a:p>
        </p:txBody>
      </p:sp>
      <p:sp>
        <p:nvSpPr>
          <p:cNvPr id="41" name="Title 1">
            <a:extLst>
              <a:ext uri="{FF2B5EF4-FFF2-40B4-BE49-F238E27FC236}">
                <a16:creationId xmlns:a16="http://schemas.microsoft.com/office/drawing/2014/main" id="{0ADE5FF1-7325-D825-B78D-235B35BC1C6F}"/>
              </a:ext>
            </a:extLst>
          </p:cNvPr>
          <p:cNvSpPr>
            <a:spLocks noGrp="1"/>
          </p:cNvSpPr>
          <p:nvPr>
            <p:ph type="title"/>
          </p:nvPr>
        </p:nvSpPr>
        <p:spPr>
          <a:xfrm>
            <a:off x="573618" y="457200"/>
            <a:ext cx="10972800" cy="548640"/>
          </a:xfrm>
        </p:spPr>
        <p:txBody>
          <a:bodyPr/>
          <a:lstStyle/>
          <a:p>
            <a:r>
              <a:rPr lang="en-US" dirty="0"/>
              <a:t>1. Characterization of adhesion</a:t>
            </a:r>
            <a:endParaRPr lang="en-US" i="1" dirty="0"/>
          </a:p>
        </p:txBody>
      </p:sp>
    </p:spTree>
    <p:extLst>
      <p:ext uri="{BB962C8B-B14F-4D97-AF65-F5344CB8AC3E}">
        <p14:creationId xmlns:p14="http://schemas.microsoft.com/office/powerpoint/2010/main" val="8111550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D88A0FD9-2410-8344-ACBE-3B3C27FDD4EB}"/>
              </a:ext>
            </a:extLst>
          </p:cNvPr>
          <p:cNvSpPr>
            <a:spLocks noGrp="1"/>
          </p:cNvSpPr>
          <p:nvPr>
            <p:ph type="sldNum" sz="quarter" idx="16"/>
          </p:nvPr>
        </p:nvSpPr>
        <p:spPr/>
        <p:txBody>
          <a:bodyPr/>
          <a:lstStyle/>
          <a:p>
            <a:fld id="{0EF2EA88-E9D4-0C4F-A5DF-5FE49FAF8E2F}" type="slidenum">
              <a:rPr lang="en-US" smtClean="0"/>
              <a:pPr/>
              <a:t>8</a:t>
            </a:fld>
            <a:endParaRPr lang="en-US" dirty="0"/>
          </a:p>
        </p:txBody>
      </p:sp>
      <p:sp>
        <p:nvSpPr>
          <p:cNvPr id="16" name="Footer Placeholder 21">
            <a:extLst>
              <a:ext uri="{FF2B5EF4-FFF2-40B4-BE49-F238E27FC236}">
                <a16:creationId xmlns:a16="http://schemas.microsoft.com/office/drawing/2014/main" id="{FE1CC5F8-7EDD-490E-A02F-C3C4F0249C11}"/>
              </a:ext>
            </a:extLst>
          </p:cNvPr>
          <p:cNvSpPr txBox="1">
            <a:spLocks/>
          </p:cNvSpPr>
          <p:nvPr/>
        </p:nvSpPr>
        <p:spPr>
          <a:xfrm>
            <a:off x="9312264" y="6356350"/>
            <a:ext cx="1977788"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sz="1000" dirty="0">
                <a:solidFill>
                  <a:prstClr val="black">
                    <a:tint val="75000"/>
                  </a:prstClr>
                </a:solidFill>
              </a:rPr>
              <a:t>J. L. Rudeiros Fernandez et al.</a:t>
            </a:r>
            <a:endParaRPr lang="en-US" sz="1000" dirty="0">
              <a:solidFill>
                <a:prstClr val="black">
                  <a:tint val="75000"/>
                </a:prstClr>
              </a:solidFill>
            </a:endParaRPr>
          </a:p>
        </p:txBody>
      </p:sp>
      <p:sp>
        <p:nvSpPr>
          <p:cNvPr id="11" name="Footer Placeholder 4">
            <a:extLst>
              <a:ext uri="{FF2B5EF4-FFF2-40B4-BE49-F238E27FC236}">
                <a16:creationId xmlns:a16="http://schemas.microsoft.com/office/drawing/2014/main" id="{D3E81165-F157-9E5A-FA65-1BC122D7B233}"/>
              </a:ext>
            </a:extLst>
          </p:cNvPr>
          <p:cNvSpPr>
            <a:spLocks noGrp="1"/>
          </p:cNvSpPr>
          <p:nvPr>
            <p:ph type="ftr" sz="quarter" idx="15"/>
          </p:nvPr>
        </p:nvSpPr>
        <p:spPr>
          <a:xfrm>
            <a:off x="576072" y="6356350"/>
            <a:ext cx="9106596" cy="365125"/>
          </a:xfrm>
        </p:spPr>
        <p:txBody>
          <a:bodyPr/>
          <a:lstStyle/>
          <a:p>
            <a:r>
              <a:rPr lang="en-US" sz="1000" dirty="0"/>
              <a:t>Impregnation of CCT with alternative resins </a:t>
            </a:r>
            <a:r>
              <a:rPr lang="en-US" dirty="0"/>
              <a:t>| BERKELEY LAB</a:t>
            </a:r>
          </a:p>
        </p:txBody>
      </p:sp>
      <p:pic>
        <p:nvPicPr>
          <p:cNvPr id="13" name="Picture 12" descr="A picture containing projector&#10;&#10;Description automatically generated">
            <a:extLst>
              <a:ext uri="{FF2B5EF4-FFF2-40B4-BE49-F238E27FC236}">
                <a16:creationId xmlns:a16="http://schemas.microsoft.com/office/drawing/2014/main" id="{449D2C54-C4D2-407E-74FC-227814ED86BF}"/>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1352528" y="1102333"/>
            <a:ext cx="2074864" cy="5192916"/>
          </a:xfrm>
          <a:prstGeom prst="rect">
            <a:avLst/>
          </a:prstGeom>
          <a:ln w="25400">
            <a:solidFill>
              <a:sysClr val="windowText" lastClr="000000"/>
            </a:solidFill>
          </a:ln>
        </p:spPr>
      </p:pic>
      <p:cxnSp>
        <p:nvCxnSpPr>
          <p:cNvPr id="14" name="Straight Arrow Connector 13">
            <a:extLst>
              <a:ext uri="{FF2B5EF4-FFF2-40B4-BE49-F238E27FC236}">
                <a16:creationId xmlns:a16="http://schemas.microsoft.com/office/drawing/2014/main" id="{645749A7-BDD9-BC21-CB34-97999C95BB8C}"/>
              </a:ext>
            </a:extLst>
          </p:cNvPr>
          <p:cNvCxnSpPr>
            <a:cxnSpLocks/>
          </p:cNvCxnSpPr>
          <p:nvPr/>
        </p:nvCxnSpPr>
        <p:spPr>
          <a:xfrm flipH="1">
            <a:off x="3245490" y="2081628"/>
            <a:ext cx="254996" cy="0"/>
          </a:xfrm>
          <a:prstGeom prst="straightConnector1">
            <a:avLst/>
          </a:prstGeom>
          <a:noFill/>
          <a:ln w="31750" cap="flat" cmpd="sng" algn="ctr">
            <a:solidFill>
              <a:sysClr val="windowText" lastClr="000000"/>
            </a:solidFill>
            <a:prstDash val="solid"/>
            <a:tailEnd type="triangle" w="lg" len="lg"/>
          </a:ln>
          <a:effectLst/>
        </p:spPr>
      </p:cxnSp>
      <p:grpSp>
        <p:nvGrpSpPr>
          <p:cNvPr id="15" name="Group 14">
            <a:extLst>
              <a:ext uri="{FF2B5EF4-FFF2-40B4-BE49-F238E27FC236}">
                <a16:creationId xmlns:a16="http://schemas.microsoft.com/office/drawing/2014/main" id="{752396EA-96AB-621F-6BA2-898FB6ED09D4}"/>
              </a:ext>
            </a:extLst>
          </p:cNvPr>
          <p:cNvGrpSpPr/>
          <p:nvPr/>
        </p:nvGrpSpPr>
        <p:grpSpPr>
          <a:xfrm>
            <a:off x="3500486" y="1930411"/>
            <a:ext cx="1308371" cy="553707"/>
            <a:chOff x="16147707" y="13695165"/>
            <a:chExt cx="2832233" cy="1198611"/>
          </a:xfrm>
        </p:grpSpPr>
        <p:sp>
          <p:nvSpPr>
            <p:cNvPr id="17" name="Rectangle: Rounded Corners 16">
              <a:extLst>
                <a:ext uri="{FF2B5EF4-FFF2-40B4-BE49-F238E27FC236}">
                  <a16:creationId xmlns:a16="http://schemas.microsoft.com/office/drawing/2014/main" id="{0C1D528D-9C42-366A-7539-6D082CBF8AC0}"/>
                </a:ext>
              </a:extLst>
            </p:cNvPr>
            <p:cNvSpPr/>
            <p:nvPr/>
          </p:nvSpPr>
          <p:spPr>
            <a:xfrm>
              <a:off x="16182598" y="13695165"/>
              <a:ext cx="2641583" cy="1198611"/>
            </a:xfrm>
            <a:prstGeom prst="roundRect">
              <a:avLst>
                <a:gd name="adj" fmla="val 30090"/>
              </a:avLst>
            </a:prstGeom>
            <a:solidFill>
              <a:schemeClr val="accent4">
                <a:lumMod val="40000"/>
                <a:lumOff val="60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400"/>
            </a:p>
          </p:txBody>
        </p:sp>
        <p:sp>
          <p:nvSpPr>
            <p:cNvPr id="18" name="Rectangle 17">
              <a:extLst>
                <a:ext uri="{FF2B5EF4-FFF2-40B4-BE49-F238E27FC236}">
                  <a16:creationId xmlns:a16="http://schemas.microsoft.com/office/drawing/2014/main" id="{7864B117-D3C9-B8D6-F814-49D025B76DE7}"/>
                </a:ext>
              </a:extLst>
            </p:cNvPr>
            <p:cNvSpPr/>
            <p:nvPr/>
          </p:nvSpPr>
          <p:spPr>
            <a:xfrm>
              <a:off x="16147707" y="13730121"/>
              <a:ext cx="2832233" cy="1132615"/>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400" i="1" u="none" strike="noStrike" kern="0" cap="none" spc="0" normalizeH="0" baseline="0" noProof="0" dirty="0">
                  <a:ln>
                    <a:noFill/>
                  </a:ln>
                  <a:solidFill>
                    <a:prstClr val="black"/>
                  </a:solidFill>
                  <a:effectLst/>
                  <a:uLnTx/>
                  <a:uFillTx/>
                  <a:latin typeface="+mn-lt"/>
                  <a:cs typeface="Arial" panose="020B0604020202020204" pitchFamily="34" charset="0"/>
                </a:rPr>
                <a:t>Tensile tester </a:t>
              </a:r>
              <a:br>
                <a:rPr kumimoji="0" lang="en-GB" sz="1400" i="1" u="none" strike="noStrike" kern="0" cap="none" spc="0" normalizeH="0" baseline="0" noProof="0" dirty="0">
                  <a:ln>
                    <a:noFill/>
                  </a:ln>
                  <a:solidFill>
                    <a:prstClr val="black"/>
                  </a:solidFill>
                  <a:effectLst/>
                  <a:uLnTx/>
                  <a:uFillTx/>
                  <a:latin typeface="+mn-lt"/>
                  <a:cs typeface="Arial" panose="020B0604020202020204" pitchFamily="34" charset="0"/>
                </a:rPr>
              </a:br>
              <a:r>
                <a:rPr kumimoji="0" lang="en-GB" sz="1400" i="1" u="none" strike="noStrike" kern="0" cap="none" spc="0" normalizeH="0" baseline="0" noProof="0" dirty="0">
                  <a:ln>
                    <a:noFill/>
                  </a:ln>
                  <a:solidFill>
                    <a:prstClr val="black"/>
                  </a:solidFill>
                  <a:effectLst/>
                  <a:uLnTx/>
                  <a:uFillTx/>
                  <a:latin typeface="+mn-lt"/>
                  <a:cs typeface="Arial" panose="020B0604020202020204" pitchFamily="34" charset="0"/>
                </a:rPr>
                <a:t>adapter</a:t>
              </a:r>
            </a:p>
          </p:txBody>
        </p:sp>
      </p:grpSp>
      <p:sp>
        <p:nvSpPr>
          <p:cNvPr id="20" name="Rectangle 19">
            <a:extLst>
              <a:ext uri="{FF2B5EF4-FFF2-40B4-BE49-F238E27FC236}">
                <a16:creationId xmlns:a16="http://schemas.microsoft.com/office/drawing/2014/main" id="{3D588F0E-2C50-BF52-6B58-D935B8CAF892}"/>
              </a:ext>
            </a:extLst>
          </p:cNvPr>
          <p:cNvSpPr/>
          <p:nvPr/>
        </p:nvSpPr>
        <p:spPr>
          <a:xfrm rot="16200000">
            <a:off x="-425036" y="3601361"/>
            <a:ext cx="2954655" cy="369332"/>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i="1" u="none" strike="noStrike" kern="0" cap="none" spc="0" normalizeH="0" baseline="0" noProof="0" dirty="0">
                <a:ln>
                  <a:noFill/>
                </a:ln>
                <a:solidFill>
                  <a:prstClr val="black"/>
                </a:solidFill>
                <a:effectLst/>
                <a:uLnTx/>
                <a:uFillTx/>
                <a:latin typeface="+mn-lt"/>
                <a:cs typeface="Arial" panose="020B0604020202020204" pitchFamily="34" charset="0"/>
              </a:rPr>
              <a:t>Tensile tester configuration</a:t>
            </a:r>
          </a:p>
        </p:txBody>
      </p:sp>
      <p:sp>
        <p:nvSpPr>
          <p:cNvPr id="22" name="Right Brace 21">
            <a:extLst>
              <a:ext uri="{FF2B5EF4-FFF2-40B4-BE49-F238E27FC236}">
                <a16:creationId xmlns:a16="http://schemas.microsoft.com/office/drawing/2014/main" id="{6DB6A693-CB86-824F-B15B-EBE8E08946AB}"/>
              </a:ext>
            </a:extLst>
          </p:cNvPr>
          <p:cNvSpPr/>
          <p:nvPr/>
        </p:nvSpPr>
        <p:spPr>
          <a:xfrm>
            <a:off x="3018170" y="1153242"/>
            <a:ext cx="195103" cy="1833230"/>
          </a:xfrm>
          <a:prstGeom prst="rightBrace">
            <a:avLst>
              <a:gd name="adj1" fmla="val 89081"/>
              <a:gd name="adj2" fmla="val 50611"/>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100"/>
          </a:p>
        </p:txBody>
      </p:sp>
      <p:cxnSp>
        <p:nvCxnSpPr>
          <p:cNvPr id="23" name="Straight Arrow Connector 22">
            <a:extLst>
              <a:ext uri="{FF2B5EF4-FFF2-40B4-BE49-F238E27FC236}">
                <a16:creationId xmlns:a16="http://schemas.microsoft.com/office/drawing/2014/main" id="{D395DE23-A8BA-EC29-B943-B6C23764042C}"/>
              </a:ext>
            </a:extLst>
          </p:cNvPr>
          <p:cNvCxnSpPr>
            <a:cxnSpLocks/>
          </p:cNvCxnSpPr>
          <p:nvPr/>
        </p:nvCxnSpPr>
        <p:spPr>
          <a:xfrm flipH="1">
            <a:off x="2677577" y="3290443"/>
            <a:ext cx="834723" cy="0"/>
          </a:xfrm>
          <a:prstGeom prst="straightConnector1">
            <a:avLst/>
          </a:prstGeom>
          <a:noFill/>
          <a:ln w="31750" cap="flat" cmpd="sng" algn="ctr">
            <a:solidFill>
              <a:sysClr val="windowText" lastClr="000000"/>
            </a:solidFill>
            <a:prstDash val="solid"/>
            <a:tailEnd type="triangle" w="lg" len="lg"/>
          </a:ln>
          <a:effectLst/>
        </p:spPr>
      </p:cxnSp>
      <p:grpSp>
        <p:nvGrpSpPr>
          <p:cNvPr id="24" name="Group 23">
            <a:extLst>
              <a:ext uri="{FF2B5EF4-FFF2-40B4-BE49-F238E27FC236}">
                <a16:creationId xmlns:a16="http://schemas.microsoft.com/office/drawing/2014/main" id="{C901F778-E121-11DA-09B4-F0D17B1A2616}"/>
              </a:ext>
            </a:extLst>
          </p:cNvPr>
          <p:cNvGrpSpPr/>
          <p:nvPr/>
        </p:nvGrpSpPr>
        <p:grpSpPr>
          <a:xfrm>
            <a:off x="3516212" y="3162697"/>
            <a:ext cx="901209" cy="323925"/>
            <a:chOff x="16147707" y="13695165"/>
            <a:chExt cx="1950849" cy="701201"/>
          </a:xfrm>
        </p:grpSpPr>
        <p:sp>
          <p:nvSpPr>
            <p:cNvPr id="25" name="Rectangle: Rounded Corners 24">
              <a:extLst>
                <a:ext uri="{FF2B5EF4-FFF2-40B4-BE49-F238E27FC236}">
                  <a16:creationId xmlns:a16="http://schemas.microsoft.com/office/drawing/2014/main" id="{0E2E51F8-41F3-B990-2F84-9451B8FDEBB6}"/>
                </a:ext>
              </a:extLst>
            </p:cNvPr>
            <p:cNvSpPr/>
            <p:nvPr/>
          </p:nvSpPr>
          <p:spPr>
            <a:xfrm>
              <a:off x="16182600" y="13695165"/>
              <a:ext cx="1868818" cy="659152"/>
            </a:xfrm>
            <a:prstGeom prst="roundRect">
              <a:avLst>
                <a:gd name="adj" fmla="val 30090"/>
              </a:avLst>
            </a:prstGeom>
            <a:solidFill>
              <a:schemeClr val="accent3">
                <a:lumMod val="40000"/>
                <a:lumOff val="60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400"/>
            </a:p>
          </p:txBody>
        </p:sp>
        <p:sp>
          <p:nvSpPr>
            <p:cNvPr id="26" name="Rectangle 25">
              <a:extLst>
                <a:ext uri="{FF2B5EF4-FFF2-40B4-BE49-F238E27FC236}">
                  <a16:creationId xmlns:a16="http://schemas.microsoft.com/office/drawing/2014/main" id="{95155C1F-C489-F050-3B11-F85EE6DD3E40}"/>
                </a:ext>
              </a:extLst>
            </p:cNvPr>
            <p:cNvSpPr/>
            <p:nvPr/>
          </p:nvSpPr>
          <p:spPr>
            <a:xfrm>
              <a:off x="16147707" y="13730121"/>
              <a:ext cx="1950849" cy="666245"/>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400" i="1" u="none" strike="noStrike" kern="0" cap="none" spc="0" normalizeH="0" baseline="0" noProof="0" dirty="0">
                  <a:ln>
                    <a:noFill/>
                  </a:ln>
                  <a:solidFill>
                    <a:prstClr val="black"/>
                  </a:solidFill>
                  <a:effectLst/>
                  <a:uLnTx/>
                  <a:uFillTx/>
                  <a:latin typeface="+mn-lt"/>
                  <a:cs typeface="Arial" panose="020B0604020202020204" pitchFamily="34" charset="0"/>
                </a:rPr>
                <a:t>Load cell</a:t>
              </a:r>
            </a:p>
          </p:txBody>
        </p:sp>
      </p:grpSp>
      <p:cxnSp>
        <p:nvCxnSpPr>
          <p:cNvPr id="27" name="Straight Arrow Connector 26">
            <a:extLst>
              <a:ext uri="{FF2B5EF4-FFF2-40B4-BE49-F238E27FC236}">
                <a16:creationId xmlns:a16="http://schemas.microsoft.com/office/drawing/2014/main" id="{04CDCD8D-1ACF-793D-03B6-5A27D06FCE9A}"/>
              </a:ext>
            </a:extLst>
          </p:cNvPr>
          <p:cNvCxnSpPr>
            <a:cxnSpLocks/>
          </p:cNvCxnSpPr>
          <p:nvPr/>
        </p:nvCxnSpPr>
        <p:spPr>
          <a:xfrm flipH="1">
            <a:off x="2740182" y="5023810"/>
            <a:ext cx="834723" cy="0"/>
          </a:xfrm>
          <a:prstGeom prst="straightConnector1">
            <a:avLst/>
          </a:prstGeom>
          <a:noFill/>
          <a:ln w="31750" cap="flat" cmpd="sng" algn="ctr">
            <a:solidFill>
              <a:schemeClr val="accent1"/>
            </a:solidFill>
            <a:prstDash val="solid"/>
            <a:tailEnd type="triangle" w="lg" len="lg"/>
          </a:ln>
          <a:effectLst/>
        </p:spPr>
      </p:cxnSp>
      <p:grpSp>
        <p:nvGrpSpPr>
          <p:cNvPr id="28" name="Group 27">
            <a:extLst>
              <a:ext uri="{FF2B5EF4-FFF2-40B4-BE49-F238E27FC236}">
                <a16:creationId xmlns:a16="http://schemas.microsoft.com/office/drawing/2014/main" id="{F9592775-C8F1-D25C-B016-0D0900191D8D}"/>
              </a:ext>
            </a:extLst>
          </p:cNvPr>
          <p:cNvGrpSpPr/>
          <p:nvPr/>
        </p:nvGrpSpPr>
        <p:grpSpPr>
          <a:xfrm>
            <a:off x="3578817" y="4896065"/>
            <a:ext cx="1199367" cy="323926"/>
            <a:chOff x="16147707" y="13695163"/>
            <a:chExt cx="2596272" cy="701203"/>
          </a:xfrm>
        </p:grpSpPr>
        <p:sp>
          <p:nvSpPr>
            <p:cNvPr id="29" name="Rectangle: Rounded Corners 28">
              <a:extLst>
                <a:ext uri="{FF2B5EF4-FFF2-40B4-BE49-F238E27FC236}">
                  <a16:creationId xmlns:a16="http://schemas.microsoft.com/office/drawing/2014/main" id="{175376D2-0A6F-DC7D-E90B-F3312DC17083}"/>
                </a:ext>
              </a:extLst>
            </p:cNvPr>
            <p:cNvSpPr/>
            <p:nvPr/>
          </p:nvSpPr>
          <p:spPr>
            <a:xfrm>
              <a:off x="16182598" y="13695163"/>
              <a:ext cx="2472022" cy="701201"/>
            </a:xfrm>
            <a:prstGeom prst="roundRect">
              <a:avLst>
                <a:gd name="adj" fmla="val 30090"/>
              </a:avLst>
            </a:prstGeom>
            <a:solidFill>
              <a:schemeClr val="accent2">
                <a:lumMod val="40000"/>
                <a:lumOff val="60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400" dirty="0"/>
            </a:p>
          </p:txBody>
        </p:sp>
        <p:sp>
          <p:nvSpPr>
            <p:cNvPr id="30" name="Rectangle 29">
              <a:extLst>
                <a:ext uri="{FF2B5EF4-FFF2-40B4-BE49-F238E27FC236}">
                  <a16:creationId xmlns:a16="http://schemas.microsoft.com/office/drawing/2014/main" id="{37810781-884C-F226-D7AE-00298281FA7C}"/>
                </a:ext>
              </a:extLst>
            </p:cNvPr>
            <p:cNvSpPr/>
            <p:nvPr/>
          </p:nvSpPr>
          <p:spPr>
            <a:xfrm>
              <a:off x="16147707" y="13730121"/>
              <a:ext cx="2596272" cy="666245"/>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400" i="1" u="none" strike="noStrike" kern="0" cap="none" spc="0" normalizeH="0" baseline="0" noProof="0" dirty="0">
                  <a:ln>
                    <a:noFill/>
                  </a:ln>
                  <a:solidFill>
                    <a:prstClr val="black"/>
                  </a:solidFill>
                  <a:effectLst/>
                  <a:uLnTx/>
                  <a:uFillTx/>
                  <a:latin typeface="+mn-lt"/>
                  <a:cs typeface="Arial" panose="020B0604020202020204" pitchFamily="34" charset="0"/>
                </a:rPr>
                <a:t>Tensile grips</a:t>
              </a:r>
            </a:p>
          </p:txBody>
        </p:sp>
      </p:grpSp>
      <p:cxnSp>
        <p:nvCxnSpPr>
          <p:cNvPr id="63" name="Straight Arrow Connector 62">
            <a:extLst>
              <a:ext uri="{FF2B5EF4-FFF2-40B4-BE49-F238E27FC236}">
                <a16:creationId xmlns:a16="http://schemas.microsoft.com/office/drawing/2014/main" id="{0529933B-E586-5D06-9B8C-DFACD1686C8E}"/>
              </a:ext>
            </a:extLst>
          </p:cNvPr>
          <p:cNvCxnSpPr>
            <a:cxnSpLocks/>
          </p:cNvCxnSpPr>
          <p:nvPr/>
        </p:nvCxnSpPr>
        <p:spPr>
          <a:xfrm flipH="1">
            <a:off x="2533605" y="5609878"/>
            <a:ext cx="1023419" cy="0"/>
          </a:xfrm>
          <a:prstGeom prst="straightConnector1">
            <a:avLst/>
          </a:prstGeom>
          <a:noFill/>
          <a:ln w="31750" cap="flat" cmpd="sng" algn="ctr">
            <a:solidFill>
              <a:sysClr val="windowText" lastClr="000000"/>
            </a:solidFill>
            <a:prstDash val="solid"/>
            <a:tailEnd type="triangle" w="lg" len="lg"/>
          </a:ln>
          <a:effectLst/>
        </p:spPr>
      </p:cxnSp>
      <p:grpSp>
        <p:nvGrpSpPr>
          <p:cNvPr id="64" name="Group 63">
            <a:extLst>
              <a:ext uri="{FF2B5EF4-FFF2-40B4-BE49-F238E27FC236}">
                <a16:creationId xmlns:a16="http://schemas.microsoft.com/office/drawing/2014/main" id="{7CCEC415-A36D-7A2E-34DF-93D76F540A91}"/>
              </a:ext>
            </a:extLst>
          </p:cNvPr>
          <p:cNvGrpSpPr/>
          <p:nvPr/>
        </p:nvGrpSpPr>
        <p:grpSpPr>
          <a:xfrm>
            <a:off x="3565891" y="5493546"/>
            <a:ext cx="1298753" cy="342178"/>
            <a:chOff x="16147707" y="13695166"/>
            <a:chExt cx="2811412" cy="740712"/>
          </a:xfrm>
        </p:grpSpPr>
        <p:sp>
          <p:nvSpPr>
            <p:cNvPr id="65" name="Rectangle: Rounded Corners 64">
              <a:extLst>
                <a:ext uri="{FF2B5EF4-FFF2-40B4-BE49-F238E27FC236}">
                  <a16:creationId xmlns:a16="http://schemas.microsoft.com/office/drawing/2014/main" id="{90125160-751E-1326-B3C4-74AECF2385C6}"/>
                </a:ext>
              </a:extLst>
            </p:cNvPr>
            <p:cNvSpPr/>
            <p:nvPr/>
          </p:nvSpPr>
          <p:spPr>
            <a:xfrm>
              <a:off x="16182598" y="13695166"/>
              <a:ext cx="2655759" cy="740712"/>
            </a:xfrm>
            <a:prstGeom prst="roundRect">
              <a:avLst>
                <a:gd name="adj" fmla="val 30090"/>
              </a:avLst>
            </a:prstGeom>
            <a:solidFill>
              <a:schemeClr val="accent4">
                <a:lumMod val="40000"/>
                <a:lumOff val="60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400" dirty="0"/>
            </a:p>
          </p:txBody>
        </p:sp>
        <p:sp>
          <p:nvSpPr>
            <p:cNvPr id="66" name="Rectangle 65">
              <a:extLst>
                <a:ext uri="{FF2B5EF4-FFF2-40B4-BE49-F238E27FC236}">
                  <a16:creationId xmlns:a16="http://schemas.microsoft.com/office/drawing/2014/main" id="{1B5D08EC-1B9D-2EFD-E9B2-8FB77ADD47D6}"/>
                </a:ext>
              </a:extLst>
            </p:cNvPr>
            <p:cNvSpPr/>
            <p:nvPr/>
          </p:nvSpPr>
          <p:spPr>
            <a:xfrm>
              <a:off x="16147707" y="13730119"/>
              <a:ext cx="2811412" cy="666245"/>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400" i="1" u="none" strike="noStrike" kern="0" cap="none" spc="0" normalizeH="0" baseline="0" noProof="0" dirty="0">
                  <a:ln>
                    <a:noFill/>
                  </a:ln>
                  <a:solidFill>
                    <a:prstClr val="black"/>
                  </a:solidFill>
                  <a:effectLst/>
                  <a:uLnTx/>
                  <a:uFillTx/>
                  <a:latin typeface="+mn-lt"/>
                  <a:cs typeface="Arial" panose="020B0604020202020204" pitchFamily="34" charset="0"/>
                </a:rPr>
                <a:t>Pull-out frame</a:t>
              </a:r>
            </a:p>
          </p:txBody>
        </p:sp>
      </p:grpSp>
      <p:sp>
        <p:nvSpPr>
          <p:cNvPr id="67" name="Rectangle 66">
            <a:extLst>
              <a:ext uri="{FF2B5EF4-FFF2-40B4-BE49-F238E27FC236}">
                <a16:creationId xmlns:a16="http://schemas.microsoft.com/office/drawing/2014/main" id="{997FAAAB-4C0C-7513-B24E-27145843846E}"/>
              </a:ext>
            </a:extLst>
          </p:cNvPr>
          <p:cNvSpPr/>
          <p:nvPr/>
        </p:nvSpPr>
        <p:spPr>
          <a:xfrm>
            <a:off x="2015188" y="5339076"/>
            <a:ext cx="748244" cy="705632"/>
          </a:xfrm>
          <a:prstGeom prst="rect">
            <a:avLst/>
          </a:prstGeom>
          <a:noFill/>
          <a:ln w="19050">
            <a:solidFill>
              <a:srgbClr val="FF00FF"/>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100"/>
          </a:p>
        </p:txBody>
      </p:sp>
      <p:cxnSp>
        <p:nvCxnSpPr>
          <p:cNvPr id="68" name="Straight Arrow Connector 67">
            <a:extLst>
              <a:ext uri="{FF2B5EF4-FFF2-40B4-BE49-F238E27FC236}">
                <a16:creationId xmlns:a16="http://schemas.microsoft.com/office/drawing/2014/main" id="{438A4BB7-F592-B53E-4996-42DA44D7D4BA}"/>
              </a:ext>
            </a:extLst>
          </p:cNvPr>
          <p:cNvCxnSpPr>
            <a:cxnSpLocks/>
          </p:cNvCxnSpPr>
          <p:nvPr/>
        </p:nvCxnSpPr>
        <p:spPr>
          <a:xfrm flipV="1">
            <a:off x="2763432" y="5483755"/>
            <a:ext cx="6944501" cy="562759"/>
          </a:xfrm>
          <a:prstGeom prst="straightConnector1">
            <a:avLst/>
          </a:prstGeom>
          <a:noFill/>
          <a:ln w="9525" cap="flat" cmpd="sng" algn="ctr">
            <a:solidFill>
              <a:srgbClr val="FF00FF"/>
            </a:solidFill>
            <a:prstDash val="solid"/>
            <a:tailEnd type="none" w="lg" len="lg"/>
          </a:ln>
          <a:effectLst/>
        </p:spPr>
      </p:cxnSp>
      <p:pic>
        <p:nvPicPr>
          <p:cNvPr id="19" name="Picture 18" descr="A picture containing indoor, wood&#10;&#10;Description automatically generated">
            <a:extLst>
              <a:ext uri="{FF2B5EF4-FFF2-40B4-BE49-F238E27FC236}">
                <a16:creationId xmlns:a16="http://schemas.microsoft.com/office/drawing/2014/main" id="{91D7FFB1-9404-031B-6E48-12D8B9B14246}"/>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6586079" y="1909556"/>
            <a:ext cx="3121854" cy="3543083"/>
          </a:xfrm>
          <a:prstGeom prst="rect">
            <a:avLst/>
          </a:prstGeom>
          <a:ln w="25400">
            <a:solidFill>
              <a:srgbClr val="FF00FF"/>
            </a:solidFill>
          </a:ln>
        </p:spPr>
      </p:pic>
      <p:sp>
        <p:nvSpPr>
          <p:cNvPr id="21" name="Rectangle 20">
            <a:extLst>
              <a:ext uri="{FF2B5EF4-FFF2-40B4-BE49-F238E27FC236}">
                <a16:creationId xmlns:a16="http://schemas.microsoft.com/office/drawing/2014/main" id="{B32D86D2-ACDE-CBD4-BF8E-755EBD66CE21}"/>
              </a:ext>
            </a:extLst>
          </p:cNvPr>
          <p:cNvSpPr/>
          <p:nvPr/>
        </p:nvSpPr>
        <p:spPr>
          <a:xfrm rot="16200000">
            <a:off x="4135424" y="2604322"/>
            <a:ext cx="4521427" cy="555534"/>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i="1" u="none" strike="noStrike" kern="0" cap="none" spc="0" normalizeH="0" baseline="0" noProof="0" dirty="0">
                <a:ln>
                  <a:noFill/>
                </a:ln>
                <a:solidFill>
                  <a:prstClr val="black"/>
                </a:solidFill>
                <a:effectLst/>
                <a:uLnTx/>
                <a:uFillTx/>
                <a:latin typeface="+mn-lt"/>
                <a:cs typeface="Arial" panose="020B0604020202020204" pitchFamily="34" charset="0"/>
              </a:rPr>
              <a:t>Pull-out frame configuration</a:t>
            </a:r>
          </a:p>
        </p:txBody>
      </p:sp>
      <p:grpSp>
        <p:nvGrpSpPr>
          <p:cNvPr id="31" name="Group 30">
            <a:extLst>
              <a:ext uri="{FF2B5EF4-FFF2-40B4-BE49-F238E27FC236}">
                <a16:creationId xmlns:a16="http://schemas.microsoft.com/office/drawing/2014/main" id="{BABA4909-FC91-9CBF-CD5A-5CD68A355027}"/>
              </a:ext>
            </a:extLst>
          </p:cNvPr>
          <p:cNvGrpSpPr/>
          <p:nvPr/>
        </p:nvGrpSpPr>
        <p:grpSpPr>
          <a:xfrm>
            <a:off x="9825200" y="3004252"/>
            <a:ext cx="1729292" cy="462945"/>
            <a:chOff x="16147707" y="13730120"/>
            <a:chExt cx="2488702" cy="666246"/>
          </a:xfrm>
        </p:grpSpPr>
        <p:sp>
          <p:nvSpPr>
            <p:cNvPr id="33" name="Rectangle: Rounded Corners 32">
              <a:extLst>
                <a:ext uri="{FF2B5EF4-FFF2-40B4-BE49-F238E27FC236}">
                  <a16:creationId xmlns:a16="http://schemas.microsoft.com/office/drawing/2014/main" id="{A94950B0-41FE-7195-957E-D9F73BC115D3}"/>
                </a:ext>
              </a:extLst>
            </p:cNvPr>
            <p:cNvSpPr/>
            <p:nvPr/>
          </p:nvSpPr>
          <p:spPr>
            <a:xfrm>
              <a:off x="16230755" y="13749176"/>
              <a:ext cx="1721303" cy="442608"/>
            </a:xfrm>
            <a:prstGeom prst="roundRect">
              <a:avLst>
                <a:gd name="adj" fmla="val 30090"/>
              </a:avLst>
            </a:prstGeom>
            <a:solidFill>
              <a:srgbClr val="FFD966"/>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400"/>
            </a:p>
          </p:txBody>
        </p:sp>
        <p:sp>
          <p:nvSpPr>
            <p:cNvPr id="52" name="Rectangle 51">
              <a:extLst>
                <a:ext uri="{FF2B5EF4-FFF2-40B4-BE49-F238E27FC236}">
                  <a16:creationId xmlns:a16="http://schemas.microsoft.com/office/drawing/2014/main" id="{73FB48DF-9524-622C-42D0-B9618ECB22BE}"/>
                </a:ext>
              </a:extLst>
            </p:cNvPr>
            <p:cNvSpPr/>
            <p:nvPr/>
          </p:nvSpPr>
          <p:spPr>
            <a:xfrm>
              <a:off x="16147707" y="13730120"/>
              <a:ext cx="2488702" cy="666246"/>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400" i="1" u="none" strike="noStrike" kern="0" cap="none" spc="0" normalizeH="0" baseline="0" noProof="0" dirty="0">
                  <a:ln>
                    <a:noFill/>
                  </a:ln>
                  <a:solidFill>
                    <a:prstClr val="black"/>
                  </a:solidFill>
                  <a:effectLst/>
                  <a:uLnTx/>
                  <a:uFillTx/>
                  <a:latin typeface="+mn-lt"/>
                  <a:cs typeface="Arial" panose="020B0604020202020204" pitchFamily="34" charset="0"/>
                </a:rPr>
                <a:t>Copper wire</a:t>
              </a:r>
            </a:p>
          </p:txBody>
        </p:sp>
      </p:grpSp>
      <p:cxnSp>
        <p:nvCxnSpPr>
          <p:cNvPr id="53" name="Straight Arrow Connector 52">
            <a:extLst>
              <a:ext uri="{FF2B5EF4-FFF2-40B4-BE49-F238E27FC236}">
                <a16:creationId xmlns:a16="http://schemas.microsoft.com/office/drawing/2014/main" id="{1EEA2948-7444-D5A4-40C2-840B570EFAE3}"/>
              </a:ext>
            </a:extLst>
          </p:cNvPr>
          <p:cNvCxnSpPr>
            <a:cxnSpLocks/>
          </p:cNvCxnSpPr>
          <p:nvPr/>
        </p:nvCxnSpPr>
        <p:spPr>
          <a:xfrm flipH="1">
            <a:off x="8081930" y="3163435"/>
            <a:ext cx="1729498" cy="0"/>
          </a:xfrm>
          <a:prstGeom prst="straightConnector1">
            <a:avLst/>
          </a:prstGeom>
          <a:noFill/>
          <a:ln w="31750" cap="flat" cmpd="sng" algn="ctr">
            <a:solidFill>
              <a:sysClr val="windowText" lastClr="000000"/>
            </a:solidFill>
            <a:prstDash val="solid"/>
            <a:tailEnd type="triangle" w="lg" len="lg"/>
          </a:ln>
          <a:effectLst/>
        </p:spPr>
      </p:cxnSp>
      <p:grpSp>
        <p:nvGrpSpPr>
          <p:cNvPr id="54" name="Group 53">
            <a:extLst>
              <a:ext uri="{FF2B5EF4-FFF2-40B4-BE49-F238E27FC236}">
                <a16:creationId xmlns:a16="http://schemas.microsoft.com/office/drawing/2014/main" id="{B5B9116C-0D9F-DD56-71AA-BE20D37CB129}"/>
              </a:ext>
            </a:extLst>
          </p:cNvPr>
          <p:cNvGrpSpPr/>
          <p:nvPr/>
        </p:nvGrpSpPr>
        <p:grpSpPr>
          <a:xfrm>
            <a:off x="9832633" y="4014099"/>
            <a:ext cx="1671424" cy="462945"/>
            <a:chOff x="16340239" y="13730120"/>
            <a:chExt cx="2405421" cy="666246"/>
          </a:xfrm>
        </p:grpSpPr>
        <p:sp>
          <p:nvSpPr>
            <p:cNvPr id="55" name="Rectangle: Rounded Corners 54">
              <a:extLst>
                <a:ext uri="{FF2B5EF4-FFF2-40B4-BE49-F238E27FC236}">
                  <a16:creationId xmlns:a16="http://schemas.microsoft.com/office/drawing/2014/main" id="{1DAF4E3E-D179-324A-F259-CC03EBAF0E59}"/>
                </a:ext>
              </a:extLst>
            </p:cNvPr>
            <p:cNvSpPr/>
            <p:nvPr/>
          </p:nvSpPr>
          <p:spPr>
            <a:xfrm>
              <a:off x="16365211" y="13749176"/>
              <a:ext cx="1731473" cy="442608"/>
            </a:xfrm>
            <a:prstGeom prst="roundRect">
              <a:avLst>
                <a:gd name="adj" fmla="val 30090"/>
              </a:avLst>
            </a:prstGeom>
            <a:solidFill>
              <a:srgbClr val="DEEBF7"/>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400" dirty="0"/>
            </a:p>
          </p:txBody>
        </p:sp>
        <p:sp>
          <p:nvSpPr>
            <p:cNvPr id="56" name="Rectangle 55">
              <a:extLst>
                <a:ext uri="{FF2B5EF4-FFF2-40B4-BE49-F238E27FC236}">
                  <a16:creationId xmlns:a16="http://schemas.microsoft.com/office/drawing/2014/main" id="{13F6F7B5-81E7-CE64-AEA0-3455AFF320D6}"/>
                </a:ext>
              </a:extLst>
            </p:cNvPr>
            <p:cNvSpPr/>
            <p:nvPr/>
          </p:nvSpPr>
          <p:spPr>
            <a:xfrm>
              <a:off x="16340239" y="13730120"/>
              <a:ext cx="2405421" cy="666246"/>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400" i="1" u="none" strike="noStrike" kern="0" cap="none" spc="0" normalizeH="0" baseline="0" noProof="0" dirty="0">
                  <a:ln>
                    <a:noFill/>
                  </a:ln>
                  <a:solidFill>
                    <a:prstClr val="black"/>
                  </a:solidFill>
                  <a:effectLst/>
                  <a:uLnTx/>
                  <a:uFillTx/>
                  <a:latin typeface="+mn-lt"/>
                  <a:cs typeface="Arial" panose="020B0604020202020204" pitchFamily="34" charset="0"/>
                </a:rPr>
                <a:t>Resin block</a:t>
              </a:r>
            </a:p>
          </p:txBody>
        </p:sp>
      </p:grpSp>
      <p:cxnSp>
        <p:nvCxnSpPr>
          <p:cNvPr id="57" name="Straight Arrow Connector 56">
            <a:extLst>
              <a:ext uri="{FF2B5EF4-FFF2-40B4-BE49-F238E27FC236}">
                <a16:creationId xmlns:a16="http://schemas.microsoft.com/office/drawing/2014/main" id="{F815B1D2-374E-EF43-983E-AF7A76CAAA5A}"/>
              </a:ext>
            </a:extLst>
          </p:cNvPr>
          <p:cNvCxnSpPr>
            <a:cxnSpLocks/>
          </p:cNvCxnSpPr>
          <p:nvPr/>
        </p:nvCxnSpPr>
        <p:spPr>
          <a:xfrm flipH="1">
            <a:off x="8204031" y="4174805"/>
            <a:ext cx="1596848" cy="0"/>
          </a:xfrm>
          <a:prstGeom prst="straightConnector1">
            <a:avLst/>
          </a:prstGeom>
          <a:noFill/>
          <a:ln w="31750" cap="flat" cmpd="sng" algn="ctr">
            <a:solidFill>
              <a:sysClr val="windowText" lastClr="000000"/>
            </a:solidFill>
            <a:prstDash val="solid"/>
            <a:tailEnd type="triangle" w="lg" len="lg"/>
          </a:ln>
          <a:effectLst/>
        </p:spPr>
      </p:cxnSp>
      <p:cxnSp>
        <p:nvCxnSpPr>
          <p:cNvPr id="58" name="Straight Arrow Connector 57">
            <a:extLst>
              <a:ext uri="{FF2B5EF4-FFF2-40B4-BE49-F238E27FC236}">
                <a16:creationId xmlns:a16="http://schemas.microsoft.com/office/drawing/2014/main" id="{94B951FF-8424-074A-7D31-A7FC1B851404}"/>
              </a:ext>
            </a:extLst>
          </p:cNvPr>
          <p:cNvCxnSpPr>
            <a:cxnSpLocks/>
          </p:cNvCxnSpPr>
          <p:nvPr/>
        </p:nvCxnSpPr>
        <p:spPr>
          <a:xfrm flipH="1">
            <a:off x="8676921" y="2225709"/>
            <a:ext cx="1255556" cy="0"/>
          </a:xfrm>
          <a:prstGeom prst="straightConnector1">
            <a:avLst/>
          </a:prstGeom>
          <a:noFill/>
          <a:ln w="31750" cap="flat" cmpd="sng" algn="ctr">
            <a:solidFill>
              <a:schemeClr val="accent1"/>
            </a:solidFill>
            <a:prstDash val="solid"/>
            <a:tailEnd type="triangle" w="lg" len="lg"/>
          </a:ln>
          <a:effectLst/>
        </p:spPr>
      </p:cxnSp>
      <p:grpSp>
        <p:nvGrpSpPr>
          <p:cNvPr id="59" name="Group 58">
            <a:extLst>
              <a:ext uri="{FF2B5EF4-FFF2-40B4-BE49-F238E27FC236}">
                <a16:creationId xmlns:a16="http://schemas.microsoft.com/office/drawing/2014/main" id="{33BD7F5E-9EE5-F11D-CEDA-0DCFBEFBB015}"/>
              </a:ext>
            </a:extLst>
          </p:cNvPr>
          <p:cNvGrpSpPr/>
          <p:nvPr/>
        </p:nvGrpSpPr>
        <p:grpSpPr>
          <a:xfrm>
            <a:off x="9938361" y="2033557"/>
            <a:ext cx="1804038" cy="487235"/>
            <a:chOff x="16147707" y="13695165"/>
            <a:chExt cx="2596272" cy="701201"/>
          </a:xfrm>
        </p:grpSpPr>
        <p:sp>
          <p:nvSpPr>
            <p:cNvPr id="60" name="Rectangle: Rounded Corners 59">
              <a:extLst>
                <a:ext uri="{FF2B5EF4-FFF2-40B4-BE49-F238E27FC236}">
                  <a16:creationId xmlns:a16="http://schemas.microsoft.com/office/drawing/2014/main" id="{19B48A95-BCAD-BD87-C3F9-CB6CB81B5D41}"/>
                </a:ext>
              </a:extLst>
            </p:cNvPr>
            <p:cNvSpPr/>
            <p:nvPr/>
          </p:nvSpPr>
          <p:spPr>
            <a:xfrm>
              <a:off x="16182599" y="13695165"/>
              <a:ext cx="1913433" cy="534119"/>
            </a:xfrm>
            <a:prstGeom prst="roundRect">
              <a:avLst>
                <a:gd name="adj" fmla="val 30090"/>
              </a:avLst>
            </a:prstGeom>
            <a:solidFill>
              <a:schemeClr val="accent2">
                <a:lumMod val="40000"/>
                <a:lumOff val="60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400"/>
            </a:p>
          </p:txBody>
        </p:sp>
        <p:sp>
          <p:nvSpPr>
            <p:cNvPr id="62" name="Rectangle 61">
              <a:extLst>
                <a:ext uri="{FF2B5EF4-FFF2-40B4-BE49-F238E27FC236}">
                  <a16:creationId xmlns:a16="http://schemas.microsoft.com/office/drawing/2014/main" id="{BE98D920-06BD-3A48-FDE4-D414476E15F8}"/>
                </a:ext>
              </a:extLst>
            </p:cNvPr>
            <p:cNvSpPr/>
            <p:nvPr/>
          </p:nvSpPr>
          <p:spPr>
            <a:xfrm>
              <a:off x="16147707" y="13730121"/>
              <a:ext cx="2596272" cy="666245"/>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400" i="1" u="none" strike="noStrike" kern="0" cap="none" spc="0" normalizeH="0" baseline="0" noProof="0" dirty="0">
                  <a:ln>
                    <a:noFill/>
                  </a:ln>
                  <a:solidFill>
                    <a:prstClr val="black"/>
                  </a:solidFill>
                  <a:effectLst/>
                  <a:uLnTx/>
                  <a:uFillTx/>
                  <a:latin typeface="+mn-lt"/>
                  <a:cs typeface="Arial" panose="020B0604020202020204" pitchFamily="34" charset="0"/>
                </a:rPr>
                <a:t>Tensile grips</a:t>
              </a:r>
            </a:p>
          </p:txBody>
        </p:sp>
      </p:grpSp>
      <p:cxnSp>
        <p:nvCxnSpPr>
          <p:cNvPr id="69" name="Straight Arrow Connector 68">
            <a:extLst>
              <a:ext uri="{FF2B5EF4-FFF2-40B4-BE49-F238E27FC236}">
                <a16:creationId xmlns:a16="http://schemas.microsoft.com/office/drawing/2014/main" id="{08A3AA81-545E-8336-3858-7B81E8CDD3F7}"/>
              </a:ext>
            </a:extLst>
          </p:cNvPr>
          <p:cNvCxnSpPr>
            <a:cxnSpLocks/>
          </p:cNvCxnSpPr>
          <p:nvPr/>
        </p:nvCxnSpPr>
        <p:spPr>
          <a:xfrm flipH="1">
            <a:off x="9065176" y="3734682"/>
            <a:ext cx="774117" cy="0"/>
          </a:xfrm>
          <a:prstGeom prst="straightConnector1">
            <a:avLst/>
          </a:prstGeom>
          <a:noFill/>
          <a:ln w="31750" cap="flat" cmpd="sng" algn="ctr">
            <a:solidFill>
              <a:sysClr val="windowText" lastClr="000000"/>
            </a:solidFill>
            <a:prstDash val="solid"/>
            <a:tailEnd type="triangle" w="lg" len="lg"/>
          </a:ln>
          <a:effectLst/>
        </p:spPr>
      </p:cxnSp>
      <p:grpSp>
        <p:nvGrpSpPr>
          <p:cNvPr id="70" name="Group 69">
            <a:extLst>
              <a:ext uri="{FF2B5EF4-FFF2-40B4-BE49-F238E27FC236}">
                <a16:creationId xmlns:a16="http://schemas.microsoft.com/office/drawing/2014/main" id="{7F04885C-54F6-60CD-FECE-29FD004D10AC}"/>
              </a:ext>
            </a:extLst>
          </p:cNvPr>
          <p:cNvGrpSpPr/>
          <p:nvPr/>
        </p:nvGrpSpPr>
        <p:grpSpPr>
          <a:xfrm>
            <a:off x="9852630" y="3559695"/>
            <a:ext cx="1953530" cy="487233"/>
            <a:chOff x="16147707" y="13695166"/>
            <a:chExt cx="2811412" cy="701198"/>
          </a:xfrm>
        </p:grpSpPr>
        <p:sp>
          <p:nvSpPr>
            <p:cNvPr id="71" name="Rectangle: Rounded Corners 70">
              <a:extLst>
                <a:ext uri="{FF2B5EF4-FFF2-40B4-BE49-F238E27FC236}">
                  <a16:creationId xmlns:a16="http://schemas.microsoft.com/office/drawing/2014/main" id="{FCD5FA2E-4930-AC66-1C84-58D0222DFFAC}"/>
                </a:ext>
              </a:extLst>
            </p:cNvPr>
            <p:cNvSpPr/>
            <p:nvPr/>
          </p:nvSpPr>
          <p:spPr>
            <a:xfrm>
              <a:off x="16182598" y="13695166"/>
              <a:ext cx="2066965" cy="534120"/>
            </a:xfrm>
            <a:prstGeom prst="roundRect">
              <a:avLst>
                <a:gd name="adj" fmla="val 30090"/>
              </a:avLst>
            </a:prstGeom>
            <a:solidFill>
              <a:schemeClr val="accent4">
                <a:lumMod val="40000"/>
                <a:lumOff val="60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400"/>
            </a:p>
          </p:txBody>
        </p:sp>
        <p:sp>
          <p:nvSpPr>
            <p:cNvPr id="72" name="Rectangle 71">
              <a:extLst>
                <a:ext uri="{FF2B5EF4-FFF2-40B4-BE49-F238E27FC236}">
                  <a16:creationId xmlns:a16="http://schemas.microsoft.com/office/drawing/2014/main" id="{7474E590-3325-E7AD-101F-D8D3EA534EC4}"/>
                </a:ext>
              </a:extLst>
            </p:cNvPr>
            <p:cNvSpPr/>
            <p:nvPr/>
          </p:nvSpPr>
          <p:spPr>
            <a:xfrm>
              <a:off x="16147707" y="13730119"/>
              <a:ext cx="2811412" cy="666245"/>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400" i="1" u="none" strike="noStrike" kern="0" cap="none" spc="0" normalizeH="0" baseline="0" noProof="0" dirty="0">
                  <a:ln>
                    <a:noFill/>
                  </a:ln>
                  <a:solidFill>
                    <a:prstClr val="black"/>
                  </a:solidFill>
                  <a:effectLst/>
                  <a:uLnTx/>
                  <a:uFillTx/>
                  <a:latin typeface="+mn-lt"/>
                  <a:cs typeface="Arial" panose="020B0604020202020204" pitchFamily="34" charset="0"/>
                </a:rPr>
                <a:t>Pull-out frame</a:t>
              </a:r>
            </a:p>
          </p:txBody>
        </p:sp>
      </p:grpSp>
      <p:cxnSp>
        <p:nvCxnSpPr>
          <p:cNvPr id="73" name="Straight Arrow Connector 72">
            <a:extLst>
              <a:ext uri="{FF2B5EF4-FFF2-40B4-BE49-F238E27FC236}">
                <a16:creationId xmlns:a16="http://schemas.microsoft.com/office/drawing/2014/main" id="{C99FF83E-3DAB-3B77-A7E3-94FAA4400730}"/>
              </a:ext>
            </a:extLst>
          </p:cNvPr>
          <p:cNvCxnSpPr>
            <a:cxnSpLocks/>
          </p:cNvCxnSpPr>
          <p:nvPr/>
        </p:nvCxnSpPr>
        <p:spPr>
          <a:xfrm flipH="1">
            <a:off x="2015188" y="1885450"/>
            <a:ext cx="4570891" cy="3453626"/>
          </a:xfrm>
          <a:prstGeom prst="straightConnector1">
            <a:avLst/>
          </a:prstGeom>
          <a:noFill/>
          <a:ln w="9525" cap="flat" cmpd="sng" algn="ctr">
            <a:solidFill>
              <a:srgbClr val="FF00FF"/>
            </a:solidFill>
            <a:prstDash val="solid"/>
            <a:tailEnd type="none" w="lg" len="lg"/>
          </a:ln>
          <a:effectLst/>
        </p:spPr>
      </p:cxnSp>
      <p:sp>
        <p:nvSpPr>
          <p:cNvPr id="83" name="Title 1">
            <a:extLst>
              <a:ext uri="{FF2B5EF4-FFF2-40B4-BE49-F238E27FC236}">
                <a16:creationId xmlns:a16="http://schemas.microsoft.com/office/drawing/2014/main" id="{BFB50652-1E0D-9C53-1A9A-74CDD2FFC190}"/>
              </a:ext>
            </a:extLst>
          </p:cNvPr>
          <p:cNvSpPr>
            <a:spLocks noGrp="1"/>
          </p:cNvSpPr>
          <p:nvPr>
            <p:ph type="title"/>
          </p:nvPr>
        </p:nvSpPr>
        <p:spPr>
          <a:xfrm>
            <a:off x="573618" y="457200"/>
            <a:ext cx="10972800" cy="548640"/>
          </a:xfrm>
        </p:spPr>
        <p:txBody>
          <a:bodyPr/>
          <a:lstStyle/>
          <a:p>
            <a:r>
              <a:rPr lang="en-US" dirty="0"/>
              <a:t>1. Characterization of adhesion</a:t>
            </a:r>
            <a:endParaRPr lang="en-US" i="1" dirty="0"/>
          </a:p>
        </p:txBody>
      </p:sp>
    </p:spTree>
    <p:extLst>
      <p:ext uri="{BB962C8B-B14F-4D97-AF65-F5344CB8AC3E}">
        <p14:creationId xmlns:p14="http://schemas.microsoft.com/office/powerpoint/2010/main" val="26154754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indoor, wood&#10;&#10;Description automatically generated">
            <a:extLst>
              <a:ext uri="{FF2B5EF4-FFF2-40B4-BE49-F238E27FC236}">
                <a16:creationId xmlns:a16="http://schemas.microsoft.com/office/drawing/2014/main" id="{39CC9E6A-27EC-0468-4EEE-2B8DFD836C51}"/>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215609" y="1954026"/>
            <a:ext cx="3488611" cy="3959326"/>
          </a:xfrm>
          <a:prstGeom prst="rect">
            <a:avLst/>
          </a:prstGeom>
          <a:ln w="25400">
            <a:solidFill>
              <a:srgbClr val="FF00FF"/>
            </a:solidFill>
          </a:ln>
        </p:spPr>
      </p:pic>
      <p:sp>
        <p:nvSpPr>
          <p:cNvPr id="6" name="Slide Number Placeholder 5">
            <a:extLst>
              <a:ext uri="{FF2B5EF4-FFF2-40B4-BE49-F238E27FC236}">
                <a16:creationId xmlns:a16="http://schemas.microsoft.com/office/drawing/2014/main" id="{D88A0FD9-2410-8344-ACBE-3B3C27FDD4EB}"/>
              </a:ext>
            </a:extLst>
          </p:cNvPr>
          <p:cNvSpPr>
            <a:spLocks noGrp="1"/>
          </p:cNvSpPr>
          <p:nvPr>
            <p:ph type="sldNum" sz="quarter" idx="16"/>
          </p:nvPr>
        </p:nvSpPr>
        <p:spPr/>
        <p:txBody>
          <a:bodyPr/>
          <a:lstStyle/>
          <a:p>
            <a:fld id="{0EF2EA88-E9D4-0C4F-A5DF-5FE49FAF8E2F}" type="slidenum">
              <a:rPr lang="en-US" smtClean="0"/>
              <a:pPr/>
              <a:t>9</a:t>
            </a:fld>
            <a:endParaRPr lang="en-US" dirty="0"/>
          </a:p>
        </p:txBody>
      </p:sp>
      <p:sp>
        <p:nvSpPr>
          <p:cNvPr id="16" name="Footer Placeholder 21">
            <a:extLst>
              <a:ext uri="{FF2B5EF4-FFF2-40B4-BE49-F238E27FC236}">
                <a16:creationId xmlns:a16="http://schemas.microsoft.com/office/drawing/2014/main" id="{FE1CC5F8-7EDD-490E-A02F-C3C4F0249C11}"/>
              </a:ext>
            </a:extLst>
          </p:cNvPr>
          <p:cNvSpPr txBox="1">
            <a:spLocks/>
          </p:cNvSpPr>
          <p:nvPr/>
        </p:nvSpPr>
        <p:spPr>
          <a:xfrm>
            <a:off x="9312264" y="6356350"/>
            <a:ext cx="1977788"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sz="1000" dirty="0">
                <a:solidFill>
                  <a:prstClr val="black">
                    <a:tint val="75000"/>
                  </a:prstClr>
                </a:solidFill>
              </a:rPr>
              <a:t>J. L. Rudeiros Fernandez et al.</a:t>
            </a:r>
            <a:endParaRPr lang="en-US" sz="1000" dirty="0">
              <a:solidFill>
                <a:prstClr val="black">
                  <a:tint val="75000"/>
                </a:prstClr>
              </a:solidFill>
            </a:endParaRPr>
          </a:p>
        </p:txBody>
      </p:sp>
      <p:grpSp>
        <p:nvGrpSpPr>
          <p:cNvPr id="51" name="Group 50">
            <a:extLst>
              <a:ext uri="{FF2B5EF4-FFF2-40B4-BE49-F238E27FC236}">
                <a16:creationId xmlns:a16="http://schemas.microsoft.com/office/drawing/2014/main" id="{E291F6EE-3B21-3442-1AD7-1276704315D9}"/>
              </a:ext>
            </a:extLst>
          </p:cNvPr>
          <p:cNvGrpSpPr>
            <a:grpSpLocks noChangeAspect="1"/>
          </p:cNvGrpSpPr>
          <p:nvPr/>
        </p:nvGrpSpPr>
        <p:grpSpPr>
          <a:xfrm>
            <a:off x="3881986" y="1757357"/>
            <a:ext cx="7893492" cy="4925957"/>
            <a:chOff x="33553530" y="6735693"/>
            <a:chExt cx="10270386" cy="6409265"/>
          </a:xfrm>
        </p:grpSpPr>
        <p:pic>
          <p:nvPicPr>
            <p:cNvPr id="7" name="Graphic 6">
              <a:extLst>
                <a:ext uri="{FF2B5EF4-FFF2-40B4-BE49-F238E27FC236}">
                  <a16:creationId xmlns:a16="http://schemas.microsoft.com/office/drawing/2014/main" id="{7AB1BF48-6E04-ADD1-D131-B5351FE5FD50}"/>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33553530" y="6735693"/>
              <a:ext cx="4572000" cy="6400800"/>
            </a:xfrm>
            <a:prstGeom prst="rect">
              <a:avLst/>
            </a:prstGeom>
          </p:spPr>
        </p:pic>
        <p:grpSp>
          <p:nvGrpSpPr>
            <p:cNvPr id="9" name="Group 8">
              <a:extLst>
                <a:ext uri="{FF2B5EF4-FFF2-40B4-BE49-F238E27FC236}">
                  <a16:creationId xmlns:a16="http://schemas.microsoft.com/office/drawing/2014/main" id="{58DFFE8E-1479-37D1-27AD-C746491E6039}"/>
                </a:ext>
              </a:extLst>
            </p:cNvPr>
            <p:cNvGrpSpPr/>
            <p:nvPr/>
          </p:nvGrpSpPr>
          <p:grpSpPr>
            <a:xfrm>
              <a:off x="35910936" y="11259679"/>
              <a:ext cx="1595309" cy="459293"/>
              <a:chOff x="16147707" y="13717426"/>
              <a:chExt cx="1955248" cy="546190"/>
            </a:xfrm>
          </p:grpSpPr>
          <p:sp>
            <p:nvSpPr>
              <p:cNvPr id="12" name="Rectangle: Rounded Corners 11">
                <a:extLst>
                  <a:ext uri="{FF2B5EF4-FFF2-40B4-BE49-F238E27FC236}">
                    <a16:creationId xmlns:a16="http://schemas.microsoft.com/office/drawing/2014/main" id="{3A12F402-AD45-6CF7-4B89-D1CAD896E59A}"/>
                  </a:ext>
                </a:extLst>
              </p:cNvPr>
              <p:cNvSpPr/>
              <p:nvPr/>
            </p:nvSpPr>
            <p:spPr>
              <a:xfrm>
                <a:off x="16147707" y="13717426"/>
                <a:ext cx="1955248" cy="546190"/>
              </a:xfrm>
              <a:prstGeom prst="roundRect">
                <a:avLst>
                  <a:gd name="adj" fmla="val 30090"/>
                </a:avLst>
              </a:prstGeom>
              <a:solidFill>
                <a:srgbClr val="F8CB79"/>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600"/>
              </a:p>
            </p:txBody>
          </p:sp>
          <p:sp>
            <p:nvSpPr>
              <p:cNvPr id="32" name="Rectangle 31">
                <a:extLst>
                  <a:ext uri="{FF2B5EF4-FFF2-40B4-BE49-F238E27FC236}">
                    <a16:creationId xmlns:a16="http://schemas.microsoft.com/office/drawing/2014/main" id="{F245F41A-2F79-7CAC-C7B0-EF1AD562474D}"/>
                  </a:ext>
                </a:extLst>
              </p:cNvPr>
              <p:cNvSpPr/>
              <p:nvPr/>
            </p:nvSpPr>
            <p:spPr>
              <a:xfrm>
                <a:off x="16147707" y="13730118"/>
                <a:ext cx="1866598" cy="476220"/>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400" i="1" dirty="0">
                    <a:solidFill>
                      <a:srgbClr val="000000"/>
                    </a:solidFill>
                    <a:cs typeface="Arial" panose="020B0604020202020204" pitchFamily="34" charset="0"/>
                  </a:rPr>
                  <a:t>Paraffin wax</a:t>
                </a:r>
              </a:p>
            </p:txBody>
          </p:sp>
        </p:grpSp>
        <p:pic>
          <p:nvPicPr>
            <p:cNvPr id="34" name="Graphic 33">
              <a:extLst>
                <a:ext uri="{FF2B5EF4-FFF2-40B4-BE49-F238E27FC236}">
                  <a16:creationId xmlns:a16="http://schemas.microsoft.com/office/drawing/2014/main" id="{46AD7666-2450-96B4-3409-32505D76845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8542339" y="6744158"/>
              <a:ext cx="4572000" cy="6400800"/>
            </a:xfrm>
            <a:prstGeom prst="rect">
              <a:avLst/>
            </a:prstGeom>
          </p:spPr>
        </p:pic>
        <p:grpSp>
          <p:nvGrpSpPr>
            <p:cNvPr id="35" name="Group 34">
              <a:extLst>
                <a:ext uri="{FF2B5EF4-FFF2-40B4-BE49-F238E27FC236}">
                  <a16:creationId xmlns:a16="http://schemas.microsoft.com/office/drawing/2014/main" id="{851278E6-D605-C34E-8005-2B7ED8429C8E}"/>
                </a:ext>
              </a:extLst>
            </p:cNvPr>
            <p:cNvGrpSpPr/>
            <p:nvPr/>
          </p:nvGrpSpPr>
          <p:grpSpPr>
            <a:xfrm>
              <a:off x="40588500" y="11216230"/>
              <a:ext cx="1122772" cy="546190"/>
              <a:chOff x="16147707" y="13717426"/>
              <a:chExt cx="1122772" cy="546190"/>
            </a:xfrm>
          </p:grpSpPr>
          <p:sp>
            <p:nvSpPr>
              <p:cNvPr id="36" name="Rectangle: Rounded Corners 35">
                <a:extLst>
                  <a:ext uri="{FF2B5EF4-FFF2-40B4-BE49-F238E27FC236}">
                    <a16:creationId xmlns:a16="http://schemas.microsoft.com/office/drawing/2014/main" id="{2874ECD5-667E-E493-0D6C-3E89916537C1}"/>
                  </a:ext>
                </a:extLst>
              </p:cNvPr>
              <p:cNvSpPr/>
              <p:nvPr/>
            </p:nvSpPr>
            <p:spPr>
              <a:xfrm>
                <a:off x="16184614" y="13717426"/>
                <a:ext cx="1085865" cy="546190"/>
              </a:xfrm>
              <a:prstGeom prst="roundRect">
                <a:avLst>
                  <a:gd name="adj" fmla="val 30090"/>
                </a:avLst>
              </a:prstGeom>
              <a:solidFill>
                <a:srgbClr val="79B979"/>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CA22F01B-DD9C-6000-1B3A-D27EF6C0D230}"/>
                  </a:ext>
                </a:extLst>
              </p:cNvPr>
              <p:cNvSpPr/>
              <p:nvPr/>
            </p:nvSpPr>
            <p:spPr>
              <a:xfrm>
                <a:off x="16147707" y="13730120"/>
                <a:ext cx="1026583" cy="440500"/>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fr-FR" sz="1600" i="1" dirty="0">
                    <a:solidFill>
                      <a:srgbClr val="000000"/>
                    </a:solidFill>
                    <a:cs typeface="Arial" panose="020B0604020202020204" pitchFamily="34" charset="0"/>
                  </a:rPr>
                  <a:t>Mix 61</a:t>
                </a:r>
              </a:p>
            </p:txBody>
          </p:sp>
        </p:grpSp>
        <p:cxnSp>
          <p:nvCxnSpPr>
            <p:cNvPr id="38" name="Straight Arrow Connector 37">
              <a:extLst>
                <a:ext uri="{FF2B5EF4-FFF2-40B4-BE49-F238E27FC236}">
                  <a16:creationId xmlns:a16="http://schemas.microsoft.com/office/drawing/2014/main" id="{974BD9DE-A780-45FE-0D57-388EAF3F7FA6}"/>
                </a:ext>
              </a:extLst>
            </p:cNvPr>
            <p:cNvCxnSpPr>
              <a:cxnSpLocks/>
            </p:cNvCxnSpPr>
            <p:nvPr/>
          </p:nvCxnSpPr>
          <p:spPr>
            <a:xfrm>
              <a:off x="40958341" y="7455596"/>
              <a:ext cx="528504" cy="0"/>
            </a:xfrm>
            <a:prstGeom prst="straightConnector1">
              <a:avLst/>
            </a:prstGeom>
            <a:noFill/>
            <a:ln w="31750" cap="flat" cmpd="sng" algn="ctr">
              <a:solidFill>
                <a:sysClr val="windowText" lastClr="000000"/>
              </a:solidFill>
              <a:prstDash val="solid"/>
              <a:tailEnd type="triangle" w="lg" len="lg"/>
            </a:ln>
            <a:effectLst/>
          </p:spPr>
        </p:cxnSp>
        <p:sp>
          <p:nvSpPr>
            <p:cNvPr id="39" name="Rectangle 38">
              <a:extLst>
                <a:ext uri="{FF2B5EF4-FFF2-40B4-BE49-F238E27FC236}">
                  <a16:creationId xmlns:a16="http://schemas.microsoft.com/office/drawing/2014/main" id="{F569C889-73FE-9A51-EF3E-72B85D940822}"/>
                </a:ext>
              </a:extLst>
            </p:cNvPr>
            <p:cNvSpPr/>
            <p:nvPr/>
          </p:nvSpPr>
          <p:spPr>
            <a:xfrm>
              <a:off x="39733730" y="7171230"/>
              <a:ext cx="1145466" cy="680772"/>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400" i="1" dirty="0">
                  <a:solidFill>
                    <a:srgbClr val="000000"/>
                  </a:solidFill>
                  <a:cs typeface="Arial" panose="020B0604020202020204" pitchFamily="34" charset="0"/>
                </a:rPr>
                <a:t>Interface</a:t>
              </a:r>
              <a:br>
                <a:rPr lang="en-US" sz="1400" i="1" dirty="0">
                  <a:solidFill>
                    <a:srgbClr val="000000"/>
                  </a:solidFill>
                  <a:cs typeface="Arial" panose="020B0604020202020204" pitchFamily="34" charset="0"/>
                </a:rPr>
              </a:br>
              <a:r>
                <a:rPr lang="en-US" sz="1400" i="1" dirty="0">
                  <a:solidFill>
                    <a:srgbClr val="000000"/>
                  </a:solidFill>
                  <a:cs typeface="Arial" panose="020B0604020202020204" pitchFamily="34" charset="0"/>
                </a:rPr>
                <a:t>failure</a:t>
              </a:r>
            </a:p>
          </p:txBody>
        </p:sp>
        <p:cxnSp>
          <p:nvCxnSpPr>
            <p:cNvPr id="40" name="Straight Arrow Connector 39">
              <a:extLst>
                <a:ext uri="{FF2B5EF4-FFF2-40B4-BE49-F238E27FC236}">
                  <a16:creationId xmlns:a16="http://schemas.microsoft.com/office/drawing/2014/main" id="{B376FF2A-7FCE-28F2-5EBA-39C89E917A3E}"/>
                </a:ext>
              </a:extLst>
            </p:cNvPr>
            <p:cNvCxnSpPr>
              <a:cxnSpLocks/>
            </p:cNvCxnSpPr>
            <p:nvPr/>
          </p:nvCxnSpPr>
          <p:spPr>
            <a:xfrm flipH="1">
              <a:off x="42542398" y="10717623"/>
              <a:ext cx="288352" cy="656751"/>
            </a:xfrm>
            <a:prstGeom prst="straightConnector1">
              <a:avLst/>
            </a:prstGeom>
            <a:noFill/>
            <a:ln w="31750" cap="flat" cmpd="sng" algn="ctr">
              <a:solidFill>
                <a:sysClr val="windowText" lastClr="000000"/>
              </a:solidFill>
              <a:prstDash val="solid"/>
              <a:tailEnd type="triangle" w="lg" len="lg"/>
            </a:ln>
            <a:effectLst/>
          </p:spPr>
        </p:cxnSp>
        <p:sp>
          <p:nvSpPr>
            <p:cNvPr id="41" name="Rectangle 40">
              <a:extLst>
                <a:ext uri="{FF2B5EF4-FFF2-40B4-BE49-F238E27FC236}">
                  <a16:creationId xmlns:a16="http://schemas.microsoft.com/office/drawing/2014/main" id="{D6D7EDD5-1CC5-87DD-7A17-3F0EEEE6CEF8}"/>
                </a:ext>
              </a:extLst>
            </p:cNvPr>
            <p:cNvSpPr/>
            <p:nvPr/>
          </p:nvSpPr>
          <p:spPr>
            <a:xfrm>
              <a:off x="42755619" y="10363680"/>
              <a:ext cx="1068297" cy="680772"/>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400" i="1" dirty="0">
                  <a:solidFill>
                    <a:srgbClr val="000000"/>
                  </a:solidFill>
                  <a:cs typeface="Arial" panose="020B0604020202020204" pitchFamily="34" charset="0"/>
                </a:rPr>
                <a:t>Friction </a:t>
              </a:r>
              <a:br>
                <a:rPr lang="en-US" sz="1400" i="1" dirty="0">
                  <a:solidFill>
                    <a:srgbClr val="000000"/>
                  </a:solidFill>
                  <a:cs typeface="Arial" panose="020B0604020202020204" pitchFamily="34" charset="0"/>
                </a:rPr>
              </a:br>
              <a:r>
                <a:rPr lang="en-US" sz="1400" i="1" dirty="0">
                  <a:solidFill>
                    <a:srgbClr val="000000"/>
                  </a:solidFill>
                  <a:cs typeface="Arial" panose="020B0604020202020204" pitchFamily="34" charset="0"/>
                </a:rPr>
                <a:t>driven</a:t>
              </a:r>
            </a:p>
          </p:txBody>
        </p:sp>
        <p:cxnSp>
          <p:nvCxnSpPr>
            <p:cNvPr id="42" name="Straight Arrow Connector 41">
              <a:extLst>
                <a:ext uri="{FF2B5EF4-FFF2-40B4-BE49-F238E27FC236}">
                  <a16:creationId xmlns:a16="http://schemas.microsoft.com/office/drawing/2014/main" id="{20D5A942-4DDF-452F-F2F8-8238BC72E573}"/>
                </a:ext>
              </a:extLst>
            </p:cNvPr>
            <p:cNvCxnSpPr>
              <a:cxnSpLocks/>
            </p:cNvCxnSpPr>
            <p:nvPr/>
          </p:nvCxnSpPr>
          <p:spPr>
            <a:xfrm flipH="1">
              <a:off x="41540101" y="7313526"/>
              <a:ext cx="708509" cy="0"/>
            </a:xfrm>
            <a:prstGeom prst="straightConnector1">
              <a:avLst/>
            </a:prstGeom>
            <a:noFill/>
            <a:ln w="12700" cap="flat" cmpd="sng" algn="ctr">
              <a:solidFill>
                <a:sysClr val="windowText" lastClr="000000"/>
              </a:solidFill>
              <a:prstDash val="solid"/>
              <a:headEnd type="triangle"/>
              <a:tailEnd type="triangle" w="med" len="med"/>
            </a:ln>
            <a:effectLst/>
          </p:spPr>
        </p:cxnSp>
        <p:cxnSp>
          <p:nvCxnSpPr>
            <p:cNvPr id="43" name="Straight Connector 42">
              <a:extLst>
                <a:ext uri="{FF2B5EF4-FFF2-40B4-BE49-F238E27FC236}">
                  <a16:creationId xmlns:a16="http://schemas.microsoft.com/office/drawing/2014/main" id="{47733D84-9512-7606-07B1-9A3105C972DB}"/>
                </a:ext>
              </a:extLst>
            </p:cNvPr>
            <p:cNvCxnSpPr>
              <a:cxnSpLocks/>
            </p:cNvCxnSpPr>
            <p:nvPr/>
          </p:nvCxnSpPr>
          <p:spPr>
            <a:xfrm>
              <a:off x="41540101" y="7262155"/>
              <a:ext cx="0" cy="263018"/>
            </a:xfrm>
            <a:prstGeom prst="line">
              <a:avLst/>
            </a:prstGeom>
            <a:ln>
              <a:prstDash val="sysDot"/>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644359B6-90D7-63F8-4790-35293C5555AB}"/>
                </a:ext>
              </a:extLst>
            </p:cNvPr>
            <p:cNvCxnSpPr>
              <a:cxnSpLocks/>
            </p:cNvCxnSpPr>
            <p:nvPr/>
          </p:nvCxnSpPr>
          <p:spPr>
            <a:xfrm>
              <a:off x="42248610" y="7313526"/>
              <a:ext cx="0" cy="4013844"/>
            </a:xfrm>
            <a:prstGeom prst="line">
              <a:avLst/>
            </a:prstGeom>
            <a:ln>
              <a:prstDash val="sysDot"/>
            </a:ln>
          </p:spPr>
          <p:style>
            <a:lnRef idx="1">
              <a:schemeClr val="accent1"/>
            </a:lnRef>
            <a:fillRef idx="0">
              <a:schemeClr val="accent1"/>
            </a:fillRef>
            <a:effectRef idx="0">
              <a:schemeClr val="accent1"/>
            </a:effectRef>
            <a:fontRef idx="minor">
              <a:schemeClr val="tx1"/>
            </a:fontRef>
          </p:style>
        </p:cxnSp>
        <p:sp>
          <p:nvSpPr>
            <p:cNvPr id="45" name="Rectangle 44">
              <a:extLst>
                <a:ext uri="{FF2B5EF4-FFF2-40B4-BE49-F238E27FC236}">
                  <a16:creationId xmlns:a16="http://schemas.microsoft.com/office/drawing/2014/main" id="{59172D48-51CE-08D1-EAE5-F33BB8F3553D}"/>
                </a:ext>
              </a:extLst>
            </p:cNvPr>
            <p:cNvSpPr/>
            <p:nvPr/>
          </p:nvSpPr>
          <p:spPr>
            <a:xfrm>
              <a:off x="41425307" y="6791053"/>
              <a:ext cx="1739892" cy="340386"/>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050" i="1" dirty="0">
                  <a:solidFill>
                    <a:srgbClr val="000000"/>
                  </a:solidFill>
                  <a:cs typeface="Arial" panose="020B0604020202020204" pitchFamily="34" charset="0"/>
                </a:rPr>
                <a:t>Crack propagation</a:t>
              </a:r>
            </a:p>
          </p:txBody>
        </p:sp>
        <p:cxnSp>
          <p:nvCxnSpPr>
            <p:cNvPr id="46" name="Straight Connector 45">
              <a:extLst>
                <a:ext uri="{FF2B5EF4-FFF2-40B4-BE49-F238E27FC236}">
                  <a16:creationId xmlns:a16="http://schemas.microsoft.com/office/drawing/2014/main" id="{8EBD6F90-A9E3-85BC-3CC1-DF141C90CC4A}"/>
                </a:ext>
              </a:extLst>
            </p:cNvPr>
            <p:cNvCxnSpPr>
              <a:stCxn id="45" idx="2"/>
            </p:cNvCxnSpPr>
            <p:nvPr/>
          </p:nvCxnSpPr>
          <p:spPr>
            <a:xfrm flipH="1">
              <a:off x="41947154" y="7131439"/>
              <a:ext cx="348099" cy="142354"/>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2A37F2D0-A468-506C-5713-65A782932FFD}"/>
                </a:ext>
              </a:extLst>
            </p:cNvPr>
            <p:cNvCxnSpPr>
              <a:cxnSpLocks/>
            </p:cNvCxnSpPr>
            <p:nvPr/>
          </p:nvCxnSpPr>
          <p:spPr>
            <a:xfrm flipH="1">
              <a:off x="35935486" y="7242265"/>
              <a:ext cx="488114" cy="0"/>
            </a:xfrm>
            <a:prstGeom prst="straightConnector1">
              <a:avLst/>
            </a:prstGeom>
            <a:noFill/>
            <a:ln w="31750" cap="flat" cmpd="sng" algn="ctr">
              <a:solidFill>
                <a:sysClr val="windowText" lastClr="000000"/>
              </a:solidFill>
              <a:prstDash val="solid"/>
              <a:tailEnd type="triangle" w="lg" len="lg"/>
            </a:ln>
            <a:effectLst/>
          </p:spPr>
        </p:cxnSp>
        <p:sp>
          <p:nvSpPr>
            <p:cNvPr id="48" name="Rectangle 47">
              <a:extLst>
                <a:ext uri="{FF2B5EF4-FFF2-40B4-BE49-F238E27FC236}">
                  <a16:creationId xmlns:a16="http://schemas.microsoft.com/office/drawing/2014/main" id="{D24E3549-25E5-7787-15B6-5EE7B071AC04}"/>
                </a:ext>
              </a:extLst>
            </p:cNvPr>
            <p:cNvSpPr/>
            <p:nvPr/>
          </p:nvSpPr>
          <p:spPr>
            <a:xfrm>
              <a:off x="36494075" y="7011328"/>
              <a:ext cx="1145466" cy="680772"/>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400" i="1" dirty="0">
                  <a:solidFill>
                    <a:srgbClr val="000000"/>
                  </a:solidFill>
                  <a:cs typeface="Arial" panose="020B0604020202020204" pitchFamily="34" charset="0"/>
                </a:rPr>
                <a:t>Interface</a:t>
              </a:r>
              <a:br>
                <a:rPr lang="en-US" sz="1400" i="1" dirty="0">
                  <a:solidFill>
                    <a:srgbClr val="000000"/>
                  </a:solidFill>
                  <a:cs typeface="Arial" panose="020B0604020202020204" pitchFamily="34" charset="0"/>
                </a:rPr>
              </a:br>
              <a:r>
                <a:rPr lang="en-US" sz="1400" i="1" dirty="0">
                  <a:solidFill>
                    <a:srgbClr val="000000"/>
                  </a:solidFill>
                  <a:cs typeface="Arial" panose="020B0604020202020204" pitchFamily="34" charset="0"/>
                </a:rPr>
                <a:t>failure</a:t>
              </a:r>
            </a:p>
          </p:txBody>
        </p:sp>
        <p:cxnSp>
          <p:nvCxnSpPr>
            <p:cNvPr id="49" name="Straight Arrow Connector 48">
              <a:extLst>
                <a:ext uri="{FF2B5EF4-FFF2-40B4-BE49-F238E27FC236}">
                  <a16:creationId xmlns:a16="http://schemas.microsoft.com/office/drawing/2014/main" id="{586264CA-647F-9F03-42DA-DE0087BAC928}"/>
                </a:ext>
              </a:extLst>
            </p:cNvPr>
            <p:cNvCxnSpPr>
              <a:cxnSpLocks/>
            </p:cNvCxnSpPr>
            <p:nvPr/>
          </p:nvCxnSpPr>
          <p:spPr>
            <a:xfrm>
              <a:off x="36903115" y="8544748"/>
              <a:ext cx="0" cy="732932"/>
            </a:xfrm>
            <a:prstGeom prst="straightConnector1">
              <a:avLst/>
            </a:prstGeom>
            <a:noFill/>
            <a:ln w="31750" cap="flat" cmpd="sng" algn="ctr">
              <a:solidFill>
                <a:sysClr val="windowText" lastClr="000000"/>
              </a:solidFill>
              <a:prstDash val="solid"/>
              <a:tailEnd type="triangle" w="lg" len="lg"/>
            </a:ln>
            <a:effectLst/>
          </p:spPr>
        </p:cxnSp>
        <p:sp>
          <p:nvSpPr>
            <p:cNvPr id="50" name="Rectangle 49">
              <a:extLst>
                <a:ext uri="{FF2B5EF4-FFF2-40B4-BE49-F238E27FC236}">
                  <a16:creationId xmlns:a16="http://schemas.microsoft.com/office/drawing/2014/main" id="{0FDF07DB-5233-13CD-AA0E-F70AEE7F9379}"/>
                </a:ext>
              </a:extLst>
            </p:cNvPr>
            <p:cNvSpPr/>
            <p:nvPr/>
          </p:nvSpPr>
          <p:spPr>
            <a:xfrm>
              <a:off x="36501911" y="7871889"/>
              <a:ext cx="1068297" cy="680772"/>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400" i="1" dirty="0">
                  <a:solidFill>
                    <a:srgbClr val="000000"/>
                  </a:solidFill>
                  <a:cs typeface="Arial" panose="020B0604020202020204" pitchFamily="34" charset="0"/>
                </a:rPr>
                <a:t>Friction </a:t>
              </a:r>
              <a:br>
                <a:rPr lang="en-US" sz="1400" i="1" dirty="0">
                  <a:solidFill>
                    <a:srgbClr val="000000"/>
                  </a:solidFill>
                  <a:cs typeface="Arial" panose="020B0604020202020204" pitchFamily="34" charset="0"/>
                </a:rPr>
              </a:br>
              <a:r>
                <a:rPr lang="en-US" sz="1400" i="1" dirty="0">
                  <a:solidFill>
                    <a:srgbClr val="000000"/>
                  </a:solidFill>
                  <a:cs typeface="Arial" panose="020B0604020202020204" pitchFamily="34" charset="0"/>
                </a:rPr>
                <a:t>driven</a:t>
              </a:r>
            </a:p>
          </p:txBody>
        </p:sp>
      </p:grpSp>
      <p:sp>
        <p:nvSpPr>
          <p:cNvPr id="61" name="TextBox 60">
            <a:extLst>
              <a:ext uri="{FF2B5EF4-FFF2-40B4-BE49-F238E27FC236}">
                <a16:creationId xmlns:a16="http://schemas.microsoft.com/office/drawing/2014/main" id="{B833E84A-6647-C7E1-17F4-7FA5E94B3C19}"/>
              </a:ext>
            </a:extLst>
          </p:cNvPr>
          <p:cNvSpPr txBox="1"/>
          <p:nvPr/>
        </p:nvSpPr>
        <p:spPr>
          <a:xfrm>
            <a:off x="718788" y="1195992"/>
            <a:ext cx="10927112" cy="369332"/>
          </a:xfrm>
          <a:prstGeom prst="rect">
            <a:avLst/>
          </a:prstGeom>
          <a:noFill/>
        </p:spPr>
        <p:txBody>
          <a:bodyPr wrap="square">
            <a:spAutoFit/>
          </a:bodyPr>
          <a:lstStyle/>
          <a:p>
            <a:r>
              <a:rPr lang="en-US" dirty="0">
                <a:latin typeface="Arial" panose="020B0604020202020204"/>
              </a:rPr>
              <a:t>Characterization of the apparent interfacial shear strength</a:t>
            </a:r>
            <a:endParaRPr lang="en-US" dirty="0"/>
          </a:p>
        </p:txBody>
      </p:sp>
      <p:cxnSp>
        <p:nvCxnSpPr>
          <p:cNvPr id="8" name="Straight Arrow Connector 7">
            <a:extLst>
              <a:ext uri="{FF2B5EF4-FFF2-40B4-BE49-F238E27FC236}">
                <a16:creationId xmlns:a16="http://schemas.microsoft.com/office/drawing/2014/main" id="{A0DA93CA-39F0-531D-80A2-C1E9FD6FBF28}"/>
              </a:ext>
            </a:extLst>
          </p:cNvPr>
          <p:cNvCxnSpPr>
            <a:cxnSpLocks/>
          </p:cNvCxnSpPr>
          <p:nvPr/>
        </p:nvCxnSpPr>
        <p:spPr>
          <a:xfrm flipV="1">
            <a:off x="1794761" y="2137423"/>
            <a:ext cx="0" cy="780193"/>
          </a:xfrm>
          <a:prstGeom prst="straightConnector1">
            <a:avLst/>
          </a:prstGeom>
          <a:noFill/>
          <a:ln w="98425" cap="flat" cmpd="sng" algn="ctr">
            <a:solidFill>
              <a:srgbClr val="FF0000"/>
            </a:solidFill>
            <a:prstDash val="solid"/>
            <a:miter lim="800000"/>
            <a:tailEnd type="triangle"/>
          </a:ln>
          <a:effectLst/>
        </p:spPr>
      </p:cxnSp>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24E69C1C-7E20-0089-DA59-552F6929CE1D}"/>
                  </a:ext>
                </a:extLst>
              </p:cNvPr>
              <p:cNvSpPr/>
              <p:nvPr/>
            </p:nvSpPr>
            <p:spPr>
              <a:xfrm rot="16200000" flipH="1">
                <a:off x="1138548" y="2678611"/>
                <a:ext cx="243726" cy="234284"/>
              </a:xfrm>
              <a:prstGeom prst="rect">
                <a:avLst/>
              </a:prstGeom>
            </p:spPr>
            <p:txBody>
              <a:bodyPr wrap="square">
                <a:no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GB" sz="2800" b="1"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𝑭</m:t>
                      </m:r>
                    </m:oMath>
                  </m:oMathPara>
                </a14:m>
                <a:endParaRPr kumimoji="0" lang="en-GB" sz="28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Times New Roman" panose="02020603050405020304" pitchFamily="18" charset="0"/>
                </a:endParaRPr>
              </a:p>
            </p:txBody>
          </p:sp>
        </mc:Choice>
        <mc:Fallback xmlns="">
          <p:sp>
            <p:nvSpPr>
              <p:cNvPr id="10" name="Rectangle 9">
                <a:extLst>
                  <a:ext uri="{FF2B5EF4-FFF2-40B4-BE49-F238E27FC236}">
                    <a16:creationId xmlns:a16="http://schemas.microsoft.com/office/drawing/2014/main" id="{24E69C1C-7E20-0089-DA59-552F6929CE1D}"/>
                  </a:ext>
                </a:extLst>
              </p:cNvPr>
              <p:cNvSpPr>
                <a:spLocks noRot="1" noChangeAspect="1" noMove="1" noResize="1" noEditPoints="1" noAdjustHandles="1" noChangeArrowheads="1" noChangeShapeType="1" noTextEdit="1"/>
              </p:cNvSpPr>
              <p:nvPr/>
            </p:nvSpPr>
            <p:spPr>
              <a:xfrm rot="16200000" flipH="1">
                <a:off x="1138548" y="2678611"/>
                <a:ext cx="243726" cy="234284"/>
              </a:xfrm>
              <a:prstGeom prst="rect">
                <a:avLst/>
              </a:prstGeom>
              <a:blipFill>
                <a:blip r:embed="rId7"/>
                <a:stretch>
                  <a:fillRect t="-30000" r="-68421"/>
                </a:stretch>
              </a:blipFill>
            </p:spPr>
            <p:txBody>
              <a:bodyPr/>
              <a:lstStyle/>
              <a:p>
                <a:r>
                  <a:rPr lang="en-US">
                    <a:noFill/>
                  </a:rPr>
                  <a:t> </a:t>
                </a:r>
              </a:p>
            </p:txBody>
          </p:sp>
        </mc:Fallback>
      </mc:AlternateContent>
      <p:sp>
        <p:nvSpPr>
          <p:cNvPr id="11" name="Footer Placeholder 4">
            <a:extLst>
              <a:ext uri="{FF2B5EF4-FFF2-40B4-BE49-F238E27FC236}">
                <a16:creationId xmlns:a16="http://schemas.microsoft.com/office/drawing/2014/main" id="{D3E81165-F157-9E5A-FA65-1BC122D7B233}"/>
              </a:ext>
            </a:extLst>
          </p:cNvPr>
          <p:cNvSpPr>
            <a:spLocks noGrp="1"/>
          </p:cNvSpPr>
          <p:nvPr>
            <p:ph type="ftr" sz="quarter" idx="15"/>
          </p:nvPr>
        </p:nvSpPr>
        <p:spPr>
          <a:xfrm>
            <a:off x="576072" y="6356350"/>
            <a:ext cx="9106596" cy="365125"/>
          </a:xfrm>
        </p:spPr>
        <p:txBody>
          <a:bodyPr/>
          <a:lstStyle/>
          <a:p>
            <a:r>
              <a:rPr lang="en-US" sz="1000" dirty="0"/>
              <a:t>Impregnation of CCT with alternative resins </a:t>
            </a:r>
            <a:r>
              <a:rPr lang="en-US" dirty="0"/>
              <a:t>| BERKELEY LAB</a:t>
            </a:r>
          </a:p>
        </p:txBody>
      </p:sp>
      <p:sp>
        <p:nvSpPr>
          <p:cNvPr id="15" name="Title 1">
            <a:extLst>
              <a:ext uri="{FF2B5EF4-FFF2-40B4-BE49-F238E27FC236}">
                <a16:creationId xmlns:a16="http://schemas.microsoft.com/office/drawing/2014/main" id="{E386F881-CACF-7A4F-3DB0-FC6C1C5AB37A}"/>
              </a:ext>
            </a:extLst>
          </p:cNvPr>
          <p:cNvSpPr>
            <a:spLocks noGrp="1"/>
          </p:cNvSpPr>
          <p:nvPr>
            <p:ph type="title"/>
          </p:nvPr>
        </p:nvSpPr>
        <p:spPr>
          <a:xfrm>
            <a:off x="573618" y="457200"/>
            <a:ext cx="10972800" cy="548640"/>
          </a:xfrm>
        </p:spPr>
        <p:txBody>
          <a:bodyPr/>
          <a:lstStyle/>
          <a:p>
            <a:r>
              <a:rPr lang="en-US" dirty="0"/>
              <a:t>1. Characterization of adhesion</a:t>
            </a:r>
            <a:endParaRPr lang="en-US" i="1" dirty="0"/>
          </a:p>
        </p:txBody>
      </p:sp>
    </p:spTree>
    <p:extLst>
      <p:ext uri="{BB962C8B-B14F-4D97-AF65-F5344CB8AC3E}">
        <p14:creationId xmlns:p14="http://schemas.microsoft.com/office/powerpoint/2010/main" val="1276289083"/>
      </p:ext>
    </p:extLst>
  </p:cSld>
  <p:clrMapOvr>
    <a:masterClrMapping/>
  </p:clrMapOvr>
</p:sld>
</file>

<file path=ppt/theme/theme1.xml><?xml version="1.0" encoding="utf-8"?>
<a:theme xmlns:a="http://schemas.openxmlformats.org/drawingml/2006/main" name="Berkeley Lab Wide PPT Theme">
  <a:themeElements>
    <a:clrScheme name="2020 LBNL Color Theme">
      <a:dk1>
        <a:srgbClr val="00303C"/>
      </a:dk1>
      <a:lt1>
        <a:srgbClr val="FFFFFF"/>
      </a:lt1>
      <a:dk2>
        <a:srgbClr val="00303B"/>
      </a:dk2>
      <a:lt2>
        <a:srgbClr val="B1B3B3"/>
      </a:lt2>
      <a:accent1>
        <a:srgbClr val="007681"/>
      </a:accent1>
      <a:accent2>
        <a:srgbClr val="4198B5"/>
      </a:accent2>
      <a:accent3>
        <a:srgbClr val="D57800"/>
      </a:accent3>
      <a:accent4>
        <a:srgbClr val="74AA50"/>
      </a:accent4>
      <a:accent5>
        <a:srgbClr val="EAAA00"/>
      </a:accent5>
      <a:accent6>
        <a:srgbClr val="E04E38"/>
      </a:accent6>
      <a:hlink>
        <a:srgbClr val="0055D1"/>
      </a:hlink>
      <a:folHlink>
        <a:srgbClr val="66339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LBNL_PPT_WideNew_Template_2020" id="{C6E9C8EA-3D6B-A14A-A256-FF0550AA0259}" vid="{02A6AE1C-0421-BE4C-A2DB-37E0776A5C4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LBNL_PPT_WideNew_Template_2020</Template>
  <TotalTime>26817</TotalTime>
  <Words>1864</Words>
  <Application>Microsoft Office PowerPoint</Application>
  <PresentationFormat>Widescreen</PresentationFormat>
  <Paragraphs>363</Paragraphs>
  <Slides>28</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28</vt:i4>
      </vt:variant>
    </vt:vector>
  </HeadingPairs>
  <TitlesOfParts>
    <vt:vector size="34" baseType="lpstr">
      <vt:lpstr>Arial</vt:lpstr>
      <vt:lpstr>Calibri</vt:lpstr>
      <vt:lpstr>Cambria Math</vt:lpstr>
      <vt:lpstr>Roboto</vt:lpstr>
      <vt:lpstr>Times New Roman</vt:lpstr>
      <vt:lpstr>Berkeley Lab Wide PPT Theme</vt:lpstr>
      <vt:lpstr>PowerPoint Presentation</vt:lpstr>
      <vt:lpstr>Table of contents</vt:lpstr>
      <vt:lpstr>1. Characterization of adhesion</vt:lpstr>
      <vt:lpstr>1. Characterization of adhesion</vt:lpstr>
      <vt:lpstr>1. Characterization of adhesion</vt:lpstr>
      <vt:lpstr>1. Characterization of adhesion</vt:lpstr>
      <vt:lpstr>1. Characterization of adhesion</vt:lpstr>
      <vt:lpstr>1. Characterization of adhesion</vt:lpstr>
      <vt:lpstr>1. Characterization of adhesion</vt:lpstr>
      <vt:lpstr>1. Characterization of adhesion</vt:lpstr>
      <vt:lpstr>1. Characterization of adhesion</vt:lpstr>
      <vt:lpstr>Table of contents</vt:lpstr>
      <vt:lpstr>2. Development of the Stycast VPI for CCT </vt:lpstr>
      <vt:lpstr>2. Development of the Stycast VPI for CCT </vt:lpstr>
      <vt:lpstr>2. Development of the Stycast VPI for CCT </vt:lpstr>
      <vt:lpstr>2. Development of the Stycast VPI for CCT </vt:lpstr>
      <vt:lpstr>2. Development of the Stycast VPI for CCT </vt:lpstr>
      <vt:lpstr>2. Development of the Stycast VPI for CCT </vt:lpstr>
      <vt:lpstr>2. Development of the Stycast VPI for CCT </vt:lpstr>
      <vt:lpstr>2. Development of the Stycast VPI for CCT </vt:lpstr>
      <vt:lpstr>2. Development of the Stycast VPI for CCT </vt:lpstr>
      <vt:lpstr>2. Development of the Stycast VPI for CCT </vt:lpstr>
      <vt:lpstr>2. Development of the Stycast VPI for CCT </vt:lpstr>
      <vt:lpstr>2. Development of the Stycast VPI for CCT </vt:lpstr>
      <vt:lpstr>2. Development of the Stycast VPI for CCT </vt:lpstr>
      <vt:lpstr>Table of contents</vt:lpstr>
      <vt:lpstr>3. Conclusions and next steps </vt:lpstr>
      <vt:lpstr>Thanks!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Mechanical and thermal analysis</dc:title>
  <dc:subject/>
  <dc:creator>Jose Fernandez</dc:creator>
  <cp:keywords/>
  <dc:description/>
  <cp:lastModifiedBy>Jose Fernandez</cp:lastModifiedBy>
  <cp:revision>93</cp:revision>
  <dcterms:created xsi:type="dcterms:W3CDTF">2021-11-07T00:53:49Z</dcterms:created>
  <dcterms:modified xsi:type="dcterms:W3CDTF">2023-03-22T18:28:12Z</dcterms:modified>
  <cp:category/>
</cp:coreProperties>
</file>