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85" r:id="rId4"/>
    <p:sldId id="268" r:id="rId5"/>
    <p:sldId id="276" r:id="rId6"/>
    <p:sldId id="277" r:id="rId7"/>
    <p:sldId id="280" r:id="rId8"/>
    <p:sldId id="284" r:id="rId9"/>
    <p:sldId id="283" r:id="rId10"/>
    <p:sldId id="281" r:id="rId11"/>
    <p:sldId id="275" r:id="rId12"/>
    <p:sldId id="286" r:id="rId13"/>
    <p:sldId id="288" r:id="rId14"/>
    <p:sldId id="287" r:id="rId15"/>
    <p:sldId id="267" r:id="rId16"/>
    <p:sldId id="279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>
      <p:cViewPr>
        <p:scale>
          <a:sx n="117" d="100"/>
          <a:sy n="117" d="100"/>
        </p:scale>
        <p:origin x="58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an&#10;&#10;Description automatically generated">
            <a:extLst>
              <a:ext uri="{FF2B5EF4-FFF2-40B4-BE49-F238E27FC236}">
                <a16:creationId xmlns:a16="http://schemas.microsoft.com/office/drawing/2014/main" id="{4DB2FC24-6582-3E0E-0DFC-D5CBB14FB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0CF2-4150-460E-87C7-94A378F42154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D9FC-D430-4567-A041-940CC5362721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3ABE-1371-4EEF-8322-330E82B65729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F3A3-BCE3-4675-9458-F647FF18D4CF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DB7F-4ACD-4086-8771-E7A0AB82C236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FC58-7940-4C0C-A6F7-429BBB6214EC}" type="datetime1">
              <a:rPr lang="en-US" smtClean="0"/>
              <a:t>3/23/23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9D06-E9AE-47E2-8699-EA5719992BDE}" type="datetime1">
              <a:rPr lang="en-US" smtClean="0"/>
              <a:t>3/23/23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8333-BB7A-48B3-BDCA-DB70185826D0}" type="datetime1">
              <a:rPr lang="en-US" smtClean="0"/>
              <a:t>3/23/23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4CFD-F54B-4D29-9D5A-0F264714056D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ABA4-7794-49E1-8586-B7A0D91383A3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C1C6AAD-A6A6-4E83-8806-4A441106BDBF}" type="datetime1">
              <a:rPr lang="en-US" smtClean="0"/>
              <a:pPr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5500" y="4653136"/>
            <a:ext cx="80010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r>
              <a:rPr lang="en-US" sz="2800" u="none" strike="noStrike" dirty="0">
                <a:effectLst/>
                <a:latin typeface="Roboto" panose="02000000000000000000" pitchFamily="2" charset="0"/>
              </a:rPr>
              <a:t>2023 </a:t>
            </a:r>
            <a:r>
              <a:rPr lang="en-US" sz="2800" dirty="0">
                <a:latin typeface="Roboto" panose="02000000000000000000" pitchFamily="2" charset="0"/>
              </a:rPr>
              <a:t>USMDP Collaboration Meeting</a:t>
            </a:r>
          </a:p>
          <a:p>
            <a:r>
              <a:rPr lang="en-GB" sz="2800" dirty="0"/>
              <a:t>Presenting work of intern Alberto </a:t>
            </a:r>
            <a:r>
              <a:rPr lang="en-GB" sz="2800" dirty="0" err="1"/>
              <a:t>Plebani</a:t>
            </a:r>
            <a:endParaRPr lang="en-GB" sz="2800" dirty="0"/>
          </a:p>
          <a:p>
            <a:r>
              <a:rPr lang="en-GB" sz="2800" dirty="0"/>
              <a:t>Co-supervised by Reed </a:t>
            </a:r>
            <a:r>
              <a:rPr lang="en-GB" sz="2800" dirty="0" err="1"/>
              <a:t>Teyber</a:t>
            </a:r>
            <a:r>
              <a:rPr lang="en-GB" sz="2800" dirty="0"/>
              <a:t> (LBNL), </a:t>
            </a:r>
            <a:r>
              <a:rPr lang="en-GB" sz="2800" dirty="0" err="1"/>
              <a:t>Emanuela</a:t>
            </a:r>
            <a:r>
              <a:rPr lang="en-GB" sz="2800" dirty="0"/>
              <a:t> </a:t>
            </a:r>
            <a:r>
              <a:rPr lang="en-GB" sz="2800" dirty="0" err="1"/>
              <a:t>Barzi</a:t>
            </a:r>
            <a:r>
              <a:rPr lang="en-GB" sz="2800" dirty="0"/>
              <a:t> (FNAL)</a:t>
            </a:r>
          </a:p>
          <a:p>
            <a:r>
              <a:rPr lang="en-GB" sz="2800" dirty="0"/>
              <a:t>With inputs from Maxim </a:t>
            </a:r>
            <a:r>
              <a:rPr lang="en-GB" sz="2800" dirty="0" err="1"/>
              <a:t>Marchevsky</a:t>
            </a:r>
            <a:r>
              <a:rPr lang="en-GB" sz="2800" dirty="0"/>
              <a:t>, Diego Arbelaez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A52A-1C05-4ECC-80F6-B041497D7C06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 dirty="0" err="1"/>
              <a:t>Teyber</a:t>
            </a:r>
            <a:r>
              <a:rPr lang="en-US" dirty="0"/>
              <a:t> - USMDP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</p:spPr>
        <p:txBody>
          <a:bodyPr/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ML QA Data Analysis/Clustering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F9FA-93AD-E2D7-C074-D0D741A6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5CBB-682F-1542-375F-DF1585B7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991600" cy="4713979"/>
          </a:xfrm>
        </p:spPr>
        <p:txBody>
          <a:bodyPr/>
          <a:lstStyle/>
          <a:p>
            <a:r>
              <a:rPr lang="en-US" dirty="0"/>
              <a:t>25 randomly selected “cluster 0” events</a:t>
            </a:r>
          </a:p>
          <a:p>
            <a:pPr lvl="1"/>
            <a:r>
              <a:rPr lang="en-US" dirty="0"/>
              <a:t>Small, fast-decay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F693-F662-0051-F085-45474AF8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F978-5E0B-EE61-E756-D7EC196A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52C39-D6CA-C297-FF30-F30286F4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038" y="2569808"/>
            <a:ext cx="7059561" cy="3709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D8A28-1BFC-0880-31FE-F10796134A64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211497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C839-C93B-E7A4-807F-A8E7CD57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423D-8C56-6B40-EF6C-EE4FFB1F3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81999"/>
            <a:ext cx="7675839" cy="2405845"/>
          </a:xfrm>
        </p:spPr>
        <p:txBody>
          <a:bodyPr>
            <a:normAutofit/>
          </a:bodyPr>
          <a:lstStyle/>
          <a:p>
            <a:r>
              <a:rPr lang="en-US" sz="2400" dirty="0"/>
              <a:t>Presented on Monday</a:t>
            </a:r>
          </a:p>
          <a:p>
            <a:r>
              <a:rPr lang="en-US" sz="2400" dirty="0"/>
              <a:t>Several “cluster 2” events along ramp show similarities with quench events</a:t>
            </a:r>
          </a:p>
          <a:p>
            <a:pPr lvl="1"/>
            <a:r>
              <a:rPr lang="en-US" sz="2000" dirty="0"/>
              <a:t>Suggests disturbances that cause redistribution during ramps – ”small quenches that recover”</a:t>
            </a:r>
          </a:p>
          <a:p>
            <a:pPr lvl="1"/>
            <a:r>
              <a:rPr lang="en-US" sz="1600" dirty="0"/>
              <a:t>Not yet done – </a:t>
            </a:r>
            <a:r>
              <a:rPr lang="en-US" sz="1600" i="1" dirty="0">
                <a:solidFill>
                  <a:schemeClr val="accent5"/>
                </a:solidFill>
              </a:rPr>
              <a:t>analyze trends where this occurs </a:t>
            </a:r>
          </a:p>
          <a:p>
            <a:endParaRPr lang="en-US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93E8-3828-D1E6-F566-392D05BA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5A56-C9DC-5B53-C605-82C40026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82ECE-ED06-D84D-CFD3-84FDB12E4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7" y="3505200"/>
            <a:ext cx="2239974" cy="2519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7B711-37E3-150D-97B2-A9F9F9F83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20" y="3512389"/>
            <a:ext cx="2296480" cy="2607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37B2EF-D580-0760-BA89-9245007A9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59"/>
          <a:stretch/>
        </p:blipFill>
        <p:spPr>
          <a:xfrm>
            <a:off x="7752039" y="1371600"/>
            <a:ext cx="4439961" cy="49344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719A097-EA6A-E434-343D-43BBDD993C8E}"/>
              </a:ext>
            </a:extLst>
          </p:cNvPr>
          <p:cNvSpPr/>
          <p:nvPr/>
        </p:nvSpPr>
        <p:spPr>
          <a:xfrm>
            <a:off x="9829801" y="3581400"/>
            <a:ext cx="1523999" cy="609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28DFE-BFFB-3E6A-7188-4C18C78F3333}"/>
              </a:ext>
            </a:extLst>
          </p:cNvPr>
          <p:cNvSpPr txBox="1"/>
          <p:nvPr/>
        </p:nvSpPr>
        <p:spPr>
          <a:xfrm>
            <a:off x="8234638" y="1658164"/>
            <a:ext cx="3369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Ramp event </a:t>
            </a:r>
          </a:p>
          <a:p>
            <a:r>
              <a:rPr lang="en-US" sz="1400" i="1" dirty="0"/>
              <a:t>– not a quench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99726-F39A-72D3-38F8-EB5398A99DCC}"/>
              </a:ext>
            </a:extLst>
          </p:cNvPr>
          <p:cNvSpPr txBox="1"/>
          <p:nvPr/>
        </p:nvSpPr>
        <p:spPr>
          <a:xfrm>
            <a:off x="8203012" y="314077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Low pass filter</a:t>
            </a:r>
          </a:p>
          <a:p>
            <a:r>
              <a:rPr lang="en-US" sz="1400" i="1" dirty="0"/>
              <a:t>- Looks like a quench!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89A58-8FC6-66E8-48A8-E033D0A07245}"/>
              </a:ext>
            </a:extLst>
          </p:cNvPr>
          <p:cNvSpPr txBox="1"/>
          <p:nvPr/>
        </p:nvSpPr>
        <p:spPr>
          <a:xfrm>
            <a:off x="8234639" y="47214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High pass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7E669-2416-2DC3-6524-02BC3308D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61" t="57825" r="9143" b="6567"/>
          <a:stretch/>
        </p:blipFill>
        <p:spPr>
          <a:xfrm>
            <a:off x="5875724" y="4099622"/>
            <a:ext cx="1090010" cy="1626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1ECC8-EDBC-13E8-E327-41AA289D6DAD}"/>
              </a:ext>
            </a:extLst>
          </p:cNvPr>
          <p:cNvSpPr txBox="1"/>
          <p:nvPr/>
        </p:nvSpPr>
        <p:spPr>
          <a:xfrm>
            <a:off x="5830784" y="3689845"/>
            <a:ext cx="1789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Typical Quench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EFDD5D-9C95-0B3E-E2B7-CD6F751F5D18}"/>
              </a:ext>
            </a:extLst>
          </p:cNvPr>
          <p:cNvCxnSpPr>
            <a:cxnSpLocks/>
          </p:cNvCxnSpPr>
          <p:nvPr/>
        </p:nvCxnSpPr>
        <p:spPr>
          <a:xfrm flipV="1">
            <a:off x="7020855" y="3854417"/>
            <a:ext cx="2732563" cy="7521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7B24BC-9C95-4CDD-EA5D-DDAE0D32670F}"/>
              </a:ext>
            </a:extLst>
          </p:cNvPr>
          <p:cNvSpPr txBox="1"/>
          <p:nvPr/>
        </p:nvSpPr>
        <p:spPr>
          <a:xfrm>
            <a:off x="7070690" y="1069353"/>
            <a:ext cx="3369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Cluster “associated” with redistribution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C487A5-C3B4-D078-F35F-387350574E49}"/>
              </a:ext>
            </a:extLst>
          </p:cNvPr>
          <p:cNvCxnSpPr>
            <a:cxnSpLocks/>
          </p:cNvCxnSpPr>
          <p:nvPr/>
        </p:nvCxnSpPr>
        <p:spPr>
          <a:xfrm>
            <a:off x="9346012" y="1346572"/>
            <a:ext cx="432652" cy="1862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77F471-EDEF-8F37-828C-C6F62ADBAD0C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227950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848E-2EAD-5469-D8FE-68F26AB8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7A72F-1A23-2516-3846-C081161FA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700" dirty="0"/>
              <a:t>Methods employed today are great starting point - but moving forward…</a:t>
            </a:r>
          </a:p>
          <a:p>
            <a:pPr lvl="1"/>
            <a:r>
              <a:rPr lang="en-US" dirty="0"/>
              <a:t>Should use more antennas, more ramps, more features, implement dimensionality reduction,…</a:t>
            </a:r>
          </a:p>
          <a:p>
            <a:pPr lvl="1"/>
            <a:r>
              <a:rPr lang="en-US" dirty="0"/>
              <a:t>More sophisticated clustering techniques e.g. NN-based</a:t>
            </a:r>
          </a:p>
          <a:p>
            <a:pPr lvl="1"/>
            <a:r>
              <a:rPr lang="en-US" dirty="0"/>
              <a:t>Could consider manually labeled events and use supervised techniques </a:t>
            </a:r>
          </a:p>
          <a:p>
            <a:pPr lvl="1"/>
            <a:endParaRPr lang="en-US" dirty="0"/>
          </a:p>
          <a:p>
            <a:r>
              <a:rPr lang="en-US" sz="3700" dirty="0"/>
              <a:t>Excellent work over very short amount of time by Alberto </a:t>
            </a:r>
            <a:r>
              <a:rPr lang="en-US" sz="3700" dirty="0" err="1"/>
              <a:t>Plebani</a:t>
            </a:r>
            <a:endParaRPr lang="en-US" sz="3700" dirty="0"/>
          </a:p>
          <a:p>
            <a:pPr lvl="1"/>
            <a:r>
              <a:rPr lang="en-US" dirty="0"/>
              <a:t>Collaboration with </a:t>
            </a:r>
            <a:r>
              <a:rPr lang="en-US" dirty="0" err="1"/>
              <a:t>Emanuela</a:t>
            </a:r>
            <a:r>
              <a:rPr lang="en-US" dirty="0"/>
              <a:t> </a:t>
            </a:r>
            <a:r>
              <a:rPr lang="en-US" dirty="0" err="1"/>
              <a:t>Barzi</a:t>
            </a:r>
            <a:r>
              <a:rPr lang="en-US" dirty="0"/>
              <a:t> (FNAL) and myself (LBNL)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700" dirty="0"/>
              <a:t>Wish internship was longer – student left as interesting results started being generated</a:t>
            </a:r>
          </a:p>
          <a:p>
            <a:pPr lvl="1"/>
            <a:r>
              <a:rPr lang="en-US" dirty="0"/>
              <a:t>Needs a focused effort – from either myself or a new student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700" dirty="0"/>
              <a:t>Yet, a very nice outcome from experience!</a:t>
            </a:r>
          </a:p>
          <a:p>
            <a:pPr lvl="1"/>
            <a:r>
              <a:rPr lang="en-US" dirty="0"/>
              <a:t>Student presented this work during applications and </a:t>
            </a:r>
            <a:r>
              <a:rPr lang="en-US" dirty="0">
                <a:solidFill>
                  <a:schemeClr val="accent5"/>
                </a:solidFill>
              </a:rPr>
              <a:t>was just offered a Ph.D. position at Cambridge</a:t>
            </a:r>
            <a:r>
              <a:rPr lang="en-US" dirty="0"/>
              <a:t> (ATLAS)!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F11B2-E770-4671-3A91-77B24025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572F-BC62-5429-D7D8-6D2A529F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F314D-B8D6-685F-4736-99724A974B6A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116702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C839-C93B-E7A4-807F-A8E7CD57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423D-8C56-6B40-EF6C-EE4FFB1F3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1181999"/>
            <a:ext cx="8534401" cy="4990201"/>
          </a:xfrm>
        </p:spPr>
        <p:txBody>
          <a:bodyPr>
            <a:normAutofit/>
          </a:bodyPr>
          <a:lstStyle/>
          <a:p>
            <a:r>
              <a:rPr lang="en-US" sz="2400" dirty="0"/>
              <a:t>Quench antennas are historically a diagnostic – ”to be analyzed later”</a:t>
            </a:r>
          </a:p>
          <a:p>
            <a:r>
              <a:rPr lang="en-US" sz="2400" dirty="0"/>
              <a:t>But, if we know what frequency range to look for, and the antenna amplitudes of a quench are “unique”….</a:t>
            </a:r>
          </a:p>
          <a:p>
            <a:pPr lvl="1"/>
            <a:r>
              <a:rPr lang="en-US" sz="2000" dirty="0"/>
              <a:t>Could be interesting to build a real-time quench </a:t>
            </a:r>
            <a:r>
              <a:rPr lang="en-US" sz="2000" i="1" dirty="0">
                <a:solidFill>
                  <a:schemeClr val="accent5"/>
                </a:solidFill>
              </a:rPr>
              <a:t>detection</a:t>
            </a:r>
            <a:r>
              <a:rPr lang="en-US" sz="2000" dirty="0"/>
              <a:t> system!</a:t>
            </a:r>
          </a:p>
          <a:p>
            <a:pPr lvl="1"/>
            <a:r>
              <a:rPr lang="en-US" sz="2000" dirty="0"/>
              <a:t>Microcontrollers these days can do spectral analysis, linear algebra, basic machine learning (TensorFlow Lite),…</a:t>
            </a:r>
          </a:p>
          <a:p>
            <a:endParaRPr lang="en-US" sz="17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93E8-3828-D1E6-F566-392D05BA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5A56-C9DC-5B53-C605-82C40026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F664D1-A56C-FC10-2E91-7ACB2BFDC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7" b="10428"/>
          <a:stretch/>
        </p:blipFill>
        <p:spPr>
          <a:xfrm>
            <a:off x="9852786" y="1904940"/>
            <a:ext cx="1996706" cy="1654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5F2910-2956-77F5-E60B-CF9339AD8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359" y="4191000"/>
            <a:ext cx="3000754" cy="20761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76F553E-AAC1-5818-5B0D-4B8A2A879565}"/>
              </a:ext>
            </a:extLst>
          </p:cNvPr>
          <p:cNvSpPr/>
          <p:nvPr/>
        </p:nvSpPr>
        <p:spPr>
          <a:xfrm>
            <a:off x="8800357" y="4219113"/>
            <a:ext cx="3000755" cy="204803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1AFC8-6C36-552D-B06A-BE792423AEC8}"/>
              </a:ext>
            </a:extLst>
          </p:cNvPr>
          <p:cNvSpPr/>
          <p:nvPr/>
        </p:nvSpPr>
        <p:spPr>
          <a:xfrm>
            <a:off x="10439400" y="2252703"/>
            <a:ext cx="760652" cy="5666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0E425E-9964-156B-D3E7-3AED6D8BA78B}"/>
              </a:ext>
            </a:extLst>
          </p:cNvPr>
          <p:cNvCxnSpPr>
            <a:cxnSpLocks/>
          </p:cNvCxnSpPr>
          <p:nvPr/>
        </p:nvCxnSpPr>
        <p:spPr>
          <a:xfrm flipH="1">
            <a:off x="8800356" y="2819400"/>
            <a:ext cx="1639044" cy="139971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45253E-B1AF-4FA5-0EAA-AEB159CA94CF}"/>
              </a:ext>
            </a:extLst>
          </p:cNvPr>
          <p:cNvCxnSpPr>
            <a:cxnSpLocks/>
          </p:cNvCxnSpPr>
          <p:nvPr/>
        </p:nvCxnSpPr>
        <p:spPr>
          <a:xfrm>
            <a:off x="11200052" y="2819400"/>
            <a:ext cx="601060" cy="139971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39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C106-69C2-032D-8B91-FACF7E27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8502-6349-5517-6F62-5E9CF3FD5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AC99-551B-BAA1-43D2-B6A375AC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86D67-AABB-D42B-97DC-1C0D3F7D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-- Presentation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9186-E8B7-18D6-E7EA-B33A247B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113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29C4E-F8D5-4C75-8E6A-400D05A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BB07E6-3D4F-4C57-A9A5-E37E498E04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36" y="1181149"/>
                <a:ext cx="8138592" cy="5017617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Rate of change of magnetic flux induces antenna voltage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𝑎𝑛𝑡𝑒𝑛𝑛𝑎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𝑙𝑜𝑜𝑝𝑠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𝐵𝑑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Integral of induced antenna voltage gives net change in flux</a:t>
                </a:r>
                <a:r>
                  <a:rPr lang="en-US" i="1" dirty="0"/>
                  <a:t> </a:t>
                </a:r>
              </a:p>
              <a:p>
                <a:pPr lvl="1"/>
                <a:r>
                  <a:rPr lang="en-US" dirty="0"/>
                  <a:t>Displacement of a wire from position a to b through dipole field gives constant, path-independent integrated voltage [V-S]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Quench antennas are sensitive to mechanics and current redistribution– how to isolate quench location? </a:t>
                </a:r>
              </a:p>
              <a:p>
                <a:pPr lvl="1"/>
                <a:r>
                  <a:rPr lang="en-US" dirty="0"/>
                  <a:t>Integral removes periodic content (mechanics / vibration) </a:t>
                </a:r>
              </a:p>
              <a:p>
                <a:pPr lvl="1"/>
                <a:r>
                  <a:rPr lang="en-US" dirty="0"/>
                  <a:t>Quench location - antenna with largest norm of [V-s] up to constant magnet voltage (red vertical line)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signal shown here (location and frequency) is remarkably prevalent in all subscale magnet tests</a:t>
                </a:r>
              </a:p>
              <a:p>
                <a:pPr lvl="1"/>
                <a:r>
                  <a:rPr lang="en-US" dirty="0"/>
                  <a:t>Low frequency (~ 1 kHz) “stationary” signal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BB07E6-3D4F-4C57-A9A5-E37E498E0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36" y="1181149"/>
                <a:ext cx="8138592" cy="5017617"/>
              </a:xfrm>
              <a:blipFill>
                <a:blip r:embed="rId2"/>
                <a:stretch>
                  <a:fillRect l="-935" t="-4293" b="-1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D7074-507C-4453-9F3B-D81B5043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E78837-51FF-42D9-983D-28F085882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89"/>
          <a:stretch/>
        </p:blipFill>
        <p:spPr>
          <a:xfrm>
            <a:off x="8257928" y="1257478"/>
            <a:ext cx="3816424" cy="4941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482BB-00D1-4D0E-974C-D4E6B1C9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504" y="3068960"/>
            <a:ext cx="1571823" cy="16380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857118-1603-0F49-A21C-042D605F2309}"/>
              </a:ext>
            </a:extLst>
          </p:cNvPr>
          <p:cNvCxnSpPr>
            <a:cxnSpLocks/>
          </p:cNvCxnSpPr>
          <p:nvPr/>
        </p:nvCxnSpPr>
        <p:spPr>
          <a:xfrm>
            <a:off x="8458200" y="3232764"/>
            <a:ext cx="0" cy="8820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5F0403D-6742-78CB-471C-8B5915A41C24}"/>
              </a:ext>
            </a:extLst>
          </p:cNvPr>
          <p:cNvSpPr txBox="1"/>
          <p:nvPr/>
        </p:nvSpPr>
        <p:spPr>
          <a:xfrm>
            <a:off x="9296400" y="5415856"/>
            <a:ext cx="132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~ 1 kHz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EE8703-4D39-2AA4-F958-DFEC3B9BDEB4}"/>
              </a:ext>
            </a:extLst>
          </p:cNvPr>
          <p:cNvCxnSpPr>
            <a:cxnSpLocks/>
          </p:cNvCxnSpPr>
          <p:nvPr/>
        </p:nvCxnSpPr>
        <p:spPr>
          <a:xfrm flipV="1">
            <a:off x="10340890" y="5452928"/>
            <a:ext cx="327110" cy="1096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7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F8DD-FB6F-9087-7B92-1CF59382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5DCC-6394-3435-92AF-31B23AC1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72" y="1371599"/>
            <a:ext cx="6931628" cy="4800601"/>
          </a:xfrm>
        </p:spPr>
        <p:txBody>
          <a:bodyPr>
            <a:normAutofit/>
          </a:bodyPr>
          <a:lstStyle/>
          <a:p>
            <a:r>
              <a:rPr lang="en-US" sz="3000" dirty="0"/>
              <a:t>We have to tell K-means how many clusters to look for</a:t>
            </a:r>
          </a:p>
          <a:p>
            <a:pPr lvl="1"/>
            <a:r>
              <a:rPr lang="en-US" sz="2600" dirty="0"/>
              <a:t>Example on right – clustering hand-written digits, would expect 10 clusters</a:t>
            </a:r>
          </a:p>
          <a:p>
            <a:pPr lvl="1"/>
            <a:r>
              <a:rPr lang="en-US" dirty="0"/>
              <a:t>Need to repeat clustering analysis for many # of clusters</a:t>
            </a:r>
          </a:p>
          <a:p>
            <a:pPr lvl="2"/>
            <a:r>
              <a:rPr lang="en-US" dirty="0"/>
              <a:t>Look for “performance” vs. number of clusters</a:t>
            </a:r>
          </a:p>
          <a:p>
            <a:pPr lvl="1"/>
            <a:r>
              <a:rPr lang="en-US" dirty="0"/>
              <a:t>3 chosen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A8C64-1E42-0D6E-FE35-06B3CCE1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4A082-C683-D272-961C-743D004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E479F-2405-6D45-C699-E662F0A9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944" y="4193515"/>
            <a:ext cx="4114800" cy="2092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71576-BB0D-5F92-D048-79EBF194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755" y="1164700"/>
            <a:ext cx="3261989" cy="2745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AD0FB9-AE02-8D84-2AF9-36E0725EE869}"/>
              </a:ext>
            </a:extLst>
          </p:cNvPr>
          <p:cNvSpPr txBox="1"/>
          <p:nvPr/>
        </p:nvSpPr>
        <p:spPr>
          <a:xfrm rot="16200000">
            <a:off x="7466913" y="2350932"/>
            <a:ext cx="223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C000"/>
                </a:solidFill>
              </a:rPr>
              <a:t>Example from scikit-learn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73178C-2C72-EDA3-7241-2A7F3103DD3F}"/>
              </a:ext>
            </a:extLst>
          </p:cNvPr>
          <p:cNvSpPr txBox="1"/>
          <p:nvPr/>
        </p:nvSpPr>
        <p:spPr>
          <a:xfrm>
            <a:off x="8009681" y="4043634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C000"/>
                </a:solidFill>
              </a:rPr>
              <a:t>From Alberto</a:t>
            </a:r>
            <a:endParaRPr lang="en-US" sz="500" i="1" dirty="0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71F75B-3EBA-0FC0-60CC-844CC761F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81" y="4774393"/>
            <a:ext cx="3344119" cy="1511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C60233-383C-6504-127E-42557D0057BA}"/>
              </a:ext>
            </a:extLst>
          </p:cNvPr>
          <p:cNvSpPr txBox="1"/>
          <p:nvPr/>
        </p:nvSpPr>
        <p:spPr>
          <a:xfrm>
            <a:off x="5638800" y="454396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C000"/>
                </a:solidFill>
              </a:rPr>
              <a:t># Clusters</a:t>
            </a:r>
            <a:endParaRPr lang="en-US" sz="5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0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F8DD-FB6F-9087-7B92-1CF59382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5DCC-6394-3435-92AF-31B23AC1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72" y="1371599"/>
            <a:ext cx="7236428" cy="4800601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K-means clustering</a:t>
            </a:r>
          </a:p>
          <a:p>
            <a:pPr lvl="1"/>
            <a:r>
              <a:rPr lang="en-US" sz="2200" dirty="0"/>
              <a:t>A simple but powerful technique to create labels for unlabeled data </a:t>
            </a:r>
          </a:p>
          <a:p>
            <a:pPr lvl="1"/>
            <a:r>
              <a:rPr lang="en-US" sz="2200" dirty="0"/>
              <a:t>Iteratively find new centroids to minimize Euclidean distance from centroids to each ramp event</a:t>
            </a:r>
          </a:p>
          <a:p>
            <a:pPr lvl="1"/>
            <a:r>
              <a:rPr lang="en-US" sz="2200" i="1" dirty="0"/>
              <a:t>Too many features -&gt; run into issues with dimensionality</a:t>
            </a:r>
          </a:p>
          <a:p>
            <a:r>
              <a:rPr lang="en-US" sz="3000" dirty="0"/>
              <a:t>Principal Component Analysis</a:t>
            </a:r>
          </a:p>
          <a:p>
            <a:pPr lvl="1"/>
            <a:r>
              <a:rPr lang="en-US" sz="2200" dirty="0"/>
              <a:t>Singular Value Decomposition-like</a:t>
            </a:r>
          </a:p>
          <a:p>
            <a:pPr lvl="1"/>
            <a:r>
              <a:rPr lang="en-US" sz="2200" i="1" dirty="0"/>
              <a:t>Find new orthogonal axis, reduced in number, that minimizes “data loss” </a:t>
            </a:r>
          </a:p>
          <a:p>
            <a:r>
              <a:rPr lang="en-US" sz="3000" dirty="0"/>
              <a:t>Center and Scale</a:t>
            </a:r>
          </a:p>
          <a:p>
            <a:pPr lvl="1"/>
            <a:r>
              <a:rPr lang="en-US" sz="2200" dirty="0"/>
              <a:t>For each feature, center (subtract mean over all ramp events) and divide by standard deviation</a:t>
            </a:r>
          </a:p>
          <a:p>
            <a:pPr lvl="1"/>
            <a:r>
              <a:rPr lang="en-US" sz="2200" dirty="0">
                <a:solidFill>
                  <a:schemeClr val="accent5"/>
                </a:solidFill>
              </a:rPr>
              <a:t>Failure to do this - clustering will be dominated by the single feature with largest magnitudes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A8C64-1E42-0D6E-FE35-06B3CCE1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4A082-C683-D272-961C-743D004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46240-B95B-9522-F420-D76CDD0E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0" y="4081916"/>
            <a:ext cx="3147028" cy="2157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583D67-4C6D-F5A3-1C16-EAC2AA32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570" y="1107432"/>
            <a:ext cx="4912230" cy="2766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F482A-1141-4B7A-522D-E306553A4293}"/>
              </a:ext>
            </a:extLst>
          </p:cNvPr>
          <p:cNvSpPr txBox="1"/>
          <p:nvPr/>
        </p:nvSpPr>
        <p:spPr>
          <a:xfrm>
            <a:off x="10058400" y="3928027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“New” features (3)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44DFC-651C-7D86-8B6E-A6E69E0A6C62}"/>
              </a:ext>
            </a:extLst>
          </p:cNvPr>
          <p:cNvSpPr txBox="1"/>
          <p:nvPr/>
        </p:nvSpPr>
        <p:spPr>
          <a:xfrm rot="16200000">
            <a:off x="7740050" y="5070072"/>
            <a:ext cx="1896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Original Features (7)</a:t>
            </a:r>
          </a:p>
        </p:txBody>
      </p:sp>
    </p:spTree>
    <p:extLst>
      <p:ext uri="{BB962C8B-B14F-4D97-AF65-F5344CB8AC3E}">
        <p14:creationId xmlns:p14="http://schemas.microsoft.com/office/powerpoint/2010/main" val="138297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3684-742E-47A3-F9C1-8DF8FB11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- Inter-Layer Quench Antennas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BC691-7E6D-9A35-C5BB-3FA82563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CD239-42CF-817D-60A4-49D2A21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CE756-17A4-5C87-9F16-6EDAA175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" t="5789" b="4647"/>
          <a:stretch/>
        </p:blipFill>
        <p:spPr>
          <a:xfrm>
            <a:off x="8077200" y="1165506"/>
            <a:ext cx="4058921" cy="226349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A6B24EE-5774-D283-6F07-0074EFAE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27" y="1232797"/>
            <a:ext cx="7909373" cy="303440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A suite of diagnostics have been implemented in subscale magnets (lead by Maxim </a:t>
            </a:r>
            <a:r>
              <a:rPr lang="en-US" sz="2800" dirty="0" err="1"/>
              <a:t>Marchevsky</a:t>
            </a:r>
            <a:r>
              <a:rPr lang="en-US" sz="2800" dirty="0"/>
              <a:t>)</a:t>
            </a:r>
          </a:p>
          <a:p>
            <a:r>
              <a:rPr lang="en-US" sz="2900" dirty="0"/>
              <a:t>One diagnostic is the inter-layer Quench antennas</a:t>
            </a:r>
          </a:p>
          <a:p>
            <a:pPr lvl="1"/>
            <a:r>
              <a:rPr lang="en-US" sz="2600" dirty="0"/>
              <a:t>Integrated into magnet yielding sensitive measurements</a:t>
            </a:r>
          </a:p>
          <a:p>
            <a:pPr lvl="1"/>
            <a:r>
              <a:rPr lang="en-US" sz="2600" dirty="0"/>
              <a:t>Dipole bucked (left-right)</a:t>
            </a:r>
          </a:p>
          <a:p>
            <a:pPr lvl="1"/>
            <a:r>
              <a:rPr lang="en-US" sz="2600" dirty="0"/>
              <a:t>Elements every 30 degrees</a:t>
            </a:r>
            <a:endParaRPr lang="en-US" sz="2600" i="1" dirty="0"/>
          </a:p>
          <a:p>
            <a:r>
              <a:rPr lang="en-US" sz="2900" dirty="0"/>
              <a:t>Dataset contains 4 magnets, 8 thermal cycles</a:t>
            </a:r>
          </a:p>
          <a:p>
            <a:pPr lvl="1"/>
            <a:r>
              <a:rPr lang="en-US" sz="2600" dirty="0"/>
              <a:t>Recorded at 25 kHz along ramp through quench</a:t>
            </a:r>
          </a:p>
          <a:p>
            <a:endParaRPr lang="en-US" sz="3000" dirty="0"/>
          </a:p>
          <a:p>
            <a:endParaRPr lang="en-US" sz="2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0EAD8-990F-52CF-E81F-04CE3EE6F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8" b="7836"/>
          <a:stretch/>
        </p:blipFill>
        <p:spPr>
          <a:xfrm>
            <a:off x="8133079" y="3834817"/>
            <a:ext cx="3845372" cy="2342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EF3E2C-9B23-17CA-0FAD-DF0245DBC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586"/>
          <a:stretch/>
        </p:blipFill>
        <p:spPr>
          <a:xfrm>
            <a:off x="2419473" y="4191000"/>
            <a:ext cx="5581527" cy="198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343FA-9307-4F70-5C1B-6A3896268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419997"/>
            <a:ext cx="1868048" cy="153610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45C06-C721-C215-2886-10A2B11528E0}"/>
              </a:ext>
            </a:extLst>
          </p:cNvPr>
          <p:cNvCxnSpPr>
            <a:cxnSpLocks/>
          </p:cNvCxnSpPr>
          <p:nvPr/>
        </p:nvCxnSpPr>
        <p:spPr>
          <a:xfrm flipV="1">
            <a:off x="838200" y="4495800"/>
            <a:ext cx="2133600" cy="654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B5AEC8-2EAB-03E3-8821-458238982558}"/>
              </a:ext>
            </a:extLst>
          </p:cNvPr>
          <p:cNvCxnSpPr>
            <a:cxnSpLocks/>
          </p:cNvCxnSpPr>
          <p:nvPr/>
        </p:nvCxnSpPr>
        <p:spPr>
          <a:xfrm>
            <a:off x="838200" y="5181600"/>
            <a:ext cx="2133600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93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3684-742E-47A3-F9C1-8DF8FB11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The Common quench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BC691-7E6D-9A35-C5BB-3FA82563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CD239-42CF-817D-60A4-49D2A21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A6B24EE-5774-D283-6F07-0074EFAE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27" y="1232797"/>
            <a:ext cx="11375244" cy="3711253"/>
          </a:xfrm>
        </p:spPr>
        <p:txBody>
          <a:bodyPr>
            <a:normAutofit fontScale="92500" lnSpcReduction="10000"/>
          </a:bodyPr>
          <a:lstStyle/>
          <a:p>
            <a:r>
              <a:rPr lang="en-US" sz="2900" dirty="0"/>
              <a:t>Many quenches across subscale magnets look remarkably similar</a:t>
            </a:r>
            <a:endParaRPr lang="en-US" sz="2500" dirty="0"/>
          </a:p>
          <a:p>
            <a:pPr lvl="1"/>
            <a:r>
              <a:rPr lang="en-US" sz="2300" dirty="0"/>
              <a:t>A characteristic frequency ~ 1kHz that we associate with current redistribution phenomena</a:t>
            </a:r>
          </a:p>
          <a:p>
            <a:pPr lvl="2"/>
            <a:r>
              <a:rPr lang="en-US" sz="2000" dirty="0"/>
              <a:t>Corroborated by high-resolution cable quench simulations by Ruben Keizer (Twente/CERN)</a:t>
            </a:r>
          </a:p>
          <a:p>
            <a:pPr lvl="1"/>
            <a:r>
              <a:rPr lang="en-US" sz="2300" dirty="0">
                <a:solidFill>
                  <a:schemeClr val="accent5"/>
                </a:solidFill>
              </a:rPr>
              <a:t>We impose this experience on our approach</a:t>
            </a:r>
          </a:p>
          <a:p>
            <a:r>
              <a:rPr lang="en-US" sz="2600" dirty="0"/>
              <a:t>In other words, for quench antennas:</a:t>
            </a:r>
          </a:p>
          <a:p>
            <a:pPr lvl="1"/>
            <a:r>
              <a:rPr lang="en-US" sz="2300" dirty="0"/>
              <a:t>Mechanical activity has many “shapes and sizes”</a:t>
            </a:r>
          </a:p>
          <a:p>
            <a:pPr lvl="1"/>
            <a:r>
              <a:rPr lang="en-US" sz="2300" dirty="0"/>
              <a:t>Current redistribution (i.e. quench) can have clear signatures</a:t>
            </a:r>
          </a:p>
          <a:p>
            <a:pPr lvl="1"/>
            <a:r>
              <a:rPr lang="en-US" sz="2300" dirty="0"/>
              <a:t>Where along ramp do we see redistribution? </a:t>
            </a:r>
          </a:p>
          <a:p>
            <a:pPr lvl="1"/>
            <a:r>
              <a:rPr lang="en-US" sz="2300" dirty="0"/>
              <a:t>What does this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974DD-93F3-5436-9017-7B7DC162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" y="4944050"/>
            <a:ext cx="1965773" cy="136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BF544-E319-3FAE-0288-F6E6B002F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57" y="4957081"/>
            <a:ext cx="2029765" cy="13340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3ECA71-B95F-FE94-C7C6-7144DCF36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77" y="4989781"/>
            <a:ext cx="1965773" cy="1268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84847B-DF1B-C262-38D2-DB99931F4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05" y="4978508"/>
            <a:ext cx="2029765" cy="1291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ED5EA3-03A8-D9C3-2CAD-BF03A680D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325" y="5002165"/>
            <a:ext cx="1955411" cy="124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8E678-2FB2-0C1B-B240-A341E700D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591" y="5005708"/>
            <a:ext cx="1955412" cy="1236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78013-4262-5733-3BFC-50831AEA1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3373394"/>
            <a:ext cx="3773129" cy="142767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AFD585-077D-06E5-F02F-53A19CE6860D}"/>
              </a:ext>
            </a:extLst>
          </p:cNvPr>
          <p:cNvCxnSpPr>
            <a:cxnSpLocks/>
          </p:cNvCxnSpPr>
          <p:nvPr/>
        </p:nvCxnSpPr>
        <p:spPr>
          <a:xfrm flipH="1">
            <a:off x="11752353" y="3362508"/>
            <a:ext cx="200200" cy="57290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68FFEF-91CB-689B-5298-D14DD74D84D3}"/>
              </a:ext>
            </a:extLst>
          </p:cNvPr>
          <p:cNvCxnSpPr>
            <a:cxnSpLocks/>
          </p:cNvCxnSpPr>
          <p:nvPr/>
        </p:nvCxnSpPr>
        <p:spPr>
          <a:xfrm flipH="1">
            <a:off x="8967830" y="3399829"/>
            <a:ext cx="200200" cy="57290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718E17-E98C-D0BB-EDF7-B4A2EBB55A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392" y="1176180"/>
            <a:ext cx="13507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88EA-E933-8BE3-5AF3-B1CA6CD2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6BB2-07FE-3622-A0AD-F155195E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11506200" cy="5029200"/>
          </a:xfrm>
        </p:spPr>
        <p:txBody>
          <a:bodyPr>
            <a:normAutofit/>
          </a:bodyPr>
          <a:lstStyle/>
          <a:p>
            <a:r>
              <a:rPr lang="en-US" sz="3000" dirty="0"/>
              <a:t>Summer internship work of Alberto </a:t>
            </a:r>
            <a:r>
              <a:rPr lang="en-US" sz="3000" dirty="0" err="1"/>
              <a:t>Plebani</a:t>
            </a:r>
            <a:endParaRPr lang="en-US" sz="3000" dirty="0"/>
          </a:p>
          <a:p>
            <a:pPr lvl="1"/>
            <a:r>
              <a:rPr lang="en-US" sz="2400" dirty="0"/>
              <a:t>Co-supervised by myself and </a:t>
            </a:r>
            <a:r>
              <a:rPr lang="en-US" sz="2400" dirty="0" err="1"/>
              <a:t>Emanuela</a:t>
            </a:r>
            <a:r>
              <a:rPr lang="en-US" sz="2400" dirty="0"/>
              <a:t> </a:t>
            </a:r>
            <a:r>
              <a:rPr lang="en-US" sz="2400" dirty="0" err="1"/>
              <a:t>Barzi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Presenting today on his behalf</a:t>
            </a:r>
          </a:p>
          <a:p>
            <a:r>
              <a:rPr lang="en-US" sz="3000" dirty="0"/>
              <a:t>“Birds eye view” - charge to student</a:t>
            </a:r>
          </a:p>
          <a:p>
            <a:pPr lvl="1"/>
            <a:r>
              <a:rPr lang="en-US" sz="2400" dirty="0"/>
              <a:t>Take continuous ramp data, extract all ramp events + quench</a:t>
            </a:r>
          </a:p>
          <a:p>
            <a:pPr lvl="2"/>
            <a:r>
              <a:rPr lang="en-US" sz="1800" i="1" dirty="0"/>
              <a:t>Single antenna element only</a:t>
            </a:r>
          </a:p>
          <a:p>
            <a:pPr lvl="1"/>
            <a:r>
              <a:rPr lang="en-US" sz="2400" dirty="0"/>
              <a:t>Find features that characterize the events</a:t>
            </a:r>
          </a:p>
          <a:p>
            <a:pPr lvl="1"/>
            <a:r>
              <a:rPr lang="en-US" sz="2200" dirty="0"/>
              <a:t>K-means to cluster data</a:t>
            </a:r>
          </a:p>
          <a:p>
            <a:pPr lvl="2"/>
            <a:r>
              <a:rPr lang="en-US" sz="1800" dirty="0"/>
              <a:t>What are the cluster centroids?</a:t>
            </a:r>
          </a:p>
          <a:p>
            <a:pPr lvl="2"/>
            <a:r>
              <a:rPr lang="en-US" sz="1800" b="1" i="1" dirty="0"/>
              <a:t>What ramp events get clustered / show similarities with the quench?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6B9E4-285B-2FE3-0B63-F41BC5FD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0E87-A4DB-D784-C432-9CD3DE5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76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88EA-E933-8BE3-5AF3-B1CA6CD2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ramp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F6BB2-07FE-3622-A0AD-F155195E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5562600" cy="2893121"/>
          </a:xfrm>
        </p:spPr>
        <p:txBody>
          <a:bodyPr>
            <a:normAutofit/>
          </a:bodyPr>
          <a:lstStyle/>
          <a:p>
            <a:r>
              <a:rPr lang="en-US" dirty="0"/>
              <a:t>Threshold to identify events</a:t>
            </a:r>
          </a:p>
          <a:p>
            <a:pPr lvl="1"/>
            <a:r>
              <a:rPr lang="en-US" dirty="0"/>
              <a:t>Explored filtering, various selection, et cetera</a:t>
            </a:r>
          </a:p>
          <a:p>
            <a:pPr marL="457200" lvl="1" indent="0">
              <a:buNone/>
            </a:pPr>
            <a:r>
              <a:rPr lang="en-US" dirty="0"/>
              <a:t>  </a:t>
            </a:r>
          </a:p>
          <a:p>
            <a:endParaRPr lang="en-US" sz="1800" b="1" i="1" dirty="0">
              <a:solidFill>
                <a:schemeClr val="accent5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6B9E4-285B-2FE3-0B63-F41BC5FD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0E87-A4DB-D784-C432-9CD3DE5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A8539-9182-C6E4-56AF-46AB813D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67" y="1163359"/>
            <a:ext cx="6229066" cy="2611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006DC-6558-8033-2212-38ECE4E3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772843"/>
            <a:ext cx="6324600" cy="2475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32568-4A95-4EEB-5AFF-BD2EEC408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74" y="4083892"/>
            <a:ext cx="1980847" cy="1853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FA7E6A-E86F-AFFE-D361-A961CCEEF930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17E8AB-041B-4BD8-EFA9-85A5879D2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3886200"/>
            <a:ext cx="3676652" cy="23622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CE22EC-9840-C91E-6F06-69233A5A35BF}"/>
              </a:ext>
            </a:extLst>
          </p:cNvPr>
          <p:cNvSpPr txBox="1"/>
          <p:nvPr/>
        </p:nvSpPr>
        <p:spPr>
          <a:xfrm>
            <a:off x="381000" y="340514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9 ramps, quench events shown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Some quenches from other magnet locations</a:t>
            </a:r>
          </a:p>
        </p:txBody>
      </p:sp>
    </p:spTree>
    <p:extLst>
      <p:ext uri="{BB962C8B-B14F-4D97-AF65-F5344CB8AC3E}">
        <p14:creationId xmlns:p14="http://schemas.microsoft.com/office/powerpoint/2010/main" val="273362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480F-F863-4439-FC63-6BC0EC6E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9E2E3-CFA2-709C-11E4-6D349720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5562600" cy="4876800"/>
          </a:xfrm>
        </p:spPr>
        <p:txBody>
          <a:bodyPr>
            <a:normAutofit/>
          </a:bodyPr>
          <a:lstStyle/>
          <a:p>
            <a:r>
              <a:rPr lang="en-US" sz="2800" dirty="0"/>
              <a:t>Many, many features explored</a:t>
            </a:r>
          </a:p>
          <a:p>
            <a:pPr lvl="1"/>
            <a:r>
              <a:rPr lang="en-US" sz="2400" dirty="0"/>
              <a:t>Maximum antenna voltage</a:t>
            </a:r>
          </a:p>
          <a:p>
            <a:pPr lvl="1"/>
            <a:r>
              <a:rPr lang="en-US" sz="2400" dirty="0"/>
              <a:t>Maximum voltage integral</a:t>
            </a:r>
          </a:p>
          <a:p>
            <a:pPr lvl="1"/>
            <a:r>
              <a:rPr lang="en-US" sz="2400" dirty="0"/>
              <a:t>Signal Widths / shape</a:t>
            </a:r>
          </a:p>
          <a:p>
            <a:pPr lvl="1"/>
            <a:r>
              <a:rPr lang="en-US" sz="2400" dirty="0"/>
              <a:t>Proxies for frequency content</a:t>
            </a:r>
          </a:p>
          <a:p>
            <a:pPr lvl="2"/>
            <a:r>
              <a:rPr lang="en-US" sz="2000" dirty="0"/>
              <a:t>Dominant frequency</a:t>
            </a:r>
          </a:p>
          <a:p>
            <a:pPr lvl="2"/>
            <a:r>
              <a:rPr lang="en-US" sz="2000" dirty="0"/>
              <a:t>Measure of 1 kHz content </a:t>
            </a:r>
          </a:p>
          <a:p>
            <a:pPr lvl="1"/>
            <a:r>
              <a:rPr lang="en-US" sz="2400" i="1" dirty="0"/>
              <a:t>Many more explored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3C2EF-4ABB-944E-FD6D-FB74B9EA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1098E-A6D5-774F-5E93-81C902A3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A97331-33C6-D4E6-AC06-5074D895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958" y="1499240"/>
            <a:ext cx="6422642" cy="3758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AC923-8908-B215-AD64-88FFD8308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61" t="57825" r="9143" b="6567"/>
          <a:stretch/>
        </p:blipFill>
        <p:spPr>
          <a:xfrm>
            <a:off x="4267200" y="3733800"/>
            <a:ext cx="798481" cy="119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3629E3-EE79-CDCE-C85D-482812AC6624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305900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F8DD-FB6F-9087-7B92-1CF59382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5DCC-6394-3435-92AF-31B23AC1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00" y="1211956"/>
            <a:ext cx="7102952" cy="3106619"/>
          </a:xfrm>
        </p:spPr>
        <p:txBody>
          <a:bodyPr>
            <a:noAutofit/>
          </a:bodyPr>
          <a:lstStyle/>
          <a:p>
            <a:r>
              <a:rPr lang="en-US" sz="2800" dirty="0"/>
              <a:t>K-means clustering – 3 centroids </a:t>
            </a:r>
          </a:p>
          <a:p>
            <a:pPr lvl="1"/>
            <a:r>
              <a:rPr lang="en-US" sz="2000" dirty="0"/>
              <a:t>Iteratively find centroids to minimize distance from centroids to each event</a:t>
            </a:r>
          </a:p>
          <a:p>
            <a:pPr lvl="1"/>
            <a:r>
              <a:rPr lang="en-US" sz="2000" dirty="0"/>
              <a:t>3 features, no dimensionality reduction (presented today)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A8C64-1E42-0D6E-FE35-06B3CCE1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4A082-C683-D272-961C-743D004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77376-7E60-6934-E9D5-B7A109AE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152" y="1371600"/>
            <a:ext cx="4854268" cy="4808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4B852-ED41-B911-9339-BB4E696E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0" y="3072184"/>
            <a:ext cx="5948069" cy="32292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56B6B35-5CE9-6D34-5B76-1040DC5F27BC}"/>
              </a:ext>
            </a:extLst>
          </p:cNvPr>
          <p:cNvSpPr/>
          <p:nvPr/>
        </p:nvSpPr>
        <p:spPr>
          <a:xfrm rot="18689089">
            <a:off x="10393103" y="1927431"/>
            <a:ext cx="1523999" cy="609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18A792-335F-B29C-E926-F1D56AEADDA0}"/>
              </a:ext>
            </a:extLst>
          </p:cNvPr>
          <p:cNvSpPr/>
          <p:nvPr/>
        </p:nvSpPr>
        <p:spPr>
          <a:xfrm>
            <a:off x="9067800" y="2590799"/>
            <a:ext cx="1523999" cy="3200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E2FD7C-C960-7CCF-053C-E7F1A13B3D96}"/>
              </a:ext>
            </a:extLst>
          </p:cNvPr>
          <p:cNvSpPr/>
          <p:nvPr/>
        </p:nvSpPr>
        <p:spPr>
          <a:xfrm rot="16849402">
            <a:off x="8615136" y="1949729"/>
            <a:ext cx="1523999" cy="3200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E006C-3C19-50AF-1448-1F5A80CA74FB}"/>
              </a:ext>
            </a:extLst>
          </p:cNvPr>
          <p:cNvSpPr/>
          <p:nvPr/>
        </p:nvSpPr>
        <p:spPr>
          <a:xfrm rot="20603080">
            <a:off x="10532860" y="3882132"/>
            <a:ext cx="1523999" cy="3200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BEC5DE-2D84-432F-A02E-335AE39DE4C7}"/>
              </a:ext>
            </a:extLst>
          </p:cNvPr>
          <p:cNvSpPr/>
          <p:nvPr/>
        </p:nvSpPr>
        <p:spPr>
          <a:xfrm rot="16200000">
            <a:off x="10029267" y="3552265"/>
            <a:ext cx="1338425" cy="24384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C8F378-7C0A-EF03-6294-5E483483C53F}"/>
              </a:ext>
            </a:extLst>
          </p:cNvPr>
          <p:cNvSpPr/>
          <p:nvPr/>
        </p:nvSpPr>
        <p:spPr>
          <a:xfrm>
            <a:off x="1904999" y="4800600"/>
            <a:ext cx="1295401" cy="1295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34CB9B-CB90-4752-C360-67E9E382DB36}"/>
              </a:ext>
            </a:extLst>
          </p:cNvPr>
          <p:cNvSpPr txBox="1"/>
          <p:nvPr/>
        </p:nvSpPr>
        <p:spPr>
          <a:xfrm>
            <a:off x="1169989" y="4789799"/>
            <a:ext cx="963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C000"/>
                </a:solidFill>
              </a:rPr>
              <a:t>Quench </a:t>
            </a:r>
          </a:p>
          <a:p>
            <a:r>
              <a:rPr lang="en-US" sz="1600" i="1" dirty="0">
                <a:solidFill>
                  <a:srgbClr val="FFC000"/>
                </a:solidFill>
              </a:rPr>
              <a:t>events</a:t>
            </a:r>
            <a:endParaRPr lang="en-US" sz="500" i="1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ACC35-20EC-B7CB-EA12-BDE3D78FB32F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F8BAE-F879-6B2C-A794-BFFCF6055537}"/>
              </a:ext>
            </a:extLst>
          </p:cNvPr>
          <p:cNvSpPr txBox="1"/>
          <p:nvPr/>
        </p:nvSpPr>
        <p:spPr>
          <a:xfrm>
            <a:off x="10422002" y="1227428"/>
            <a:ext cx="1989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High Amp. -&gt; “1kHz”</a:t>
            </a:r>
          </a:p>
        </p:txBody>
      </p:sp>
    </p:spTree>
    <p:extLst>
      <p:ext uri="{BB962C8B-B14F-4D97-AF65-F5344CB8AC3E}">
        <p14:creationId xmlns:p14="http://schemas.microsoft.com/office/powerpoint/2010/main" val="272625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F9FA-93AD-E2D7-C074-D0D741A6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5CBB-682F-1542-375F-DF1585B7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11963400" cy="4713979"/>
          </a:xfrm>
        </p:spPr>
        <p:txBody>
          <a:bodyPr/>
          <a:lstStyle/>
          <a:p>
            <a:r>
              <a:rPr lang="en-US" dirty="0"/>
              <a:t>25 randomly selected “cluster 2” events</a:t>
            </a:r>
          </a:p>
          <a:p>
            <a:pPr lvl="1"/>
            <a:r>
              <a:rPr lang="en-US" dirty="0"/>
              <a:t>Large amplitude, correlated with ~ 1kHz – </a:t>
            </a:r>
            <a:r>
              <a:rPr lang="en-US" i="1" dirty="0">
                <a:solidFill>
                  <a:schemeClr val="accent5"/>
                </a:solidFill>
              </a:rPr>
              <a:t>includes many quenches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F693-F662-0051-F085-45474AF8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F978-5E0B-EE61-E756-D7EC196A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3F42B-164A-9514-D001-DF415831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485079"/>
            <a:ext cx="7277100" cy="37397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160A944-ACF1-F9B1-5927-ECFC971CC6A7}"/>
              </a:ext>
            </a:extLst>
          </p:cNvPr>
          <p:cNvSpPr/>
          <p:nvPr/>
        </p:nvSpPr>
        <p:spPr>
          <a:xfrm>
            <a:off x="2438401" y="4724400"/>
            <a:ext cx="1523999" cy="6653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4D5983-1B5A-1274-22A6-1FA04DBB253B}"/>
              </a:ext>
            </a:extLst>
          </p:cNvPr>
          <p:cNvSpPr/>
          <p:nvPr/>
        </p:nvSpPr>
        <p:spPr>
          <a:xfrm>
            <a:off x="4038601" y="2535039"/>
            <a:ext cx="1523999" cy="6653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EFE927-C7CB-9808-9F68-3219AFEA07F1}"/>
              </a:ext>
            </a:extLst>
          </p:cNvPr>
          <p:cNvSpPr/>
          <p:nvPr/>
        </p:nvSpPr>
        <p:spPr>
          <a:xfrm>
            <a:off x="8305801" y="5430639"/>
            <a:ext cx="1523999" cy="6653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1C5A0-D7E7-DEAD-4EED-5F25C453C6F8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399049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F9FA-93AD-E2D7-C074-D0D741A6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5CBB-682F-1542-375F-DF1585B7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991600" cy="4713979"/>
          </a:xfrm>
        </p:spPr>
        <p:txBody>
          <a:bodyPr/>
          <a:lstStyle/>
          <a:p>
            <a:r>
              <a:rPr lang="en-US" dirty="0"/>
              <a:t>25 randomly selected “cluster 1” events</a:t>
            </a:r>
          </a:p>
          <a:p>
            <a:pPr lvl="1"/>
            <a:r>
              <a:rPr lang="en-US" dirty="0"/>
              <a:t>Long, low-amplitude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F693-F662-0051-F085-45474AF8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C157-C371-49B9-929D-EBE61C5292C5}" type="datetime1">
              <a:rPr lang="en-US" smtClean="0"/>
              <a:t>3/23/23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F978-5E0B-EE61-E756-D7EC196A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A3D7E-655E-F1B0-033C-F7311DF1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572565"/>
            <a:ext cx="7162800" cy="3666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10E85-ECEF-E825-EC0D-D8439011D58A}"/>
              </a:ext>
            </a:extLst>
          </p:cNvPr>
          <p:cNvSpPr txBox="1"/>
          <p:nvPr/>
        </p:nvSpPr>
        <p:spPr>
          <a:xfrm>
            <a:off x="2678846" y="6434924"/>
            <a:ext cx="852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Alberto </a:t>
            </a:r>
            <a:r>
              <a:rPr lang="en-US" sz="1400" dirty="0" err="1">
                <a:solidFill>
                  <a:schemeClr val="bg1"/>
                </a:solidFill>
              </a:rPr>
              <a:t>Plebani</a:t>
            </a:r>
            <a:r>
              <a:rPr lang="en-US" sz="1400" dirty="0">
                <a:solidFill>
                  <a:schemeClr val="bg1"/>
                </a:solidFill>
              </a:rPr>
              <a:t>, Co-supervised by Reed </a:t>
            </a:r>
            <a:r>
              <a:rPr lang="en-US" sz="1400" dirty="0" err="1">
                <a:solidFill>
                  <a:schemeClr val="bg1"/>
                </a:solidFill>
              </a:rPr>
              <a:t>Teyber</a:t>
            </a:r>
            <a:r>
              <a:rPr lang="en-US" sz="1400" dirty="0">
                <a:solidFill>
                  <a:schemeClr val="bg1"/>
                </a:solidFill>
              </a:rPr>
              <a:t> (LBNL) and </a:t>
            </a:r>
            <a:r>
              <a:rPr lang="en-US" sz="1400" dirty="0" err="1">
                <a:solidFill>
                  <a:schemeClr val="bg1"/>
                </a:solidFill>
              </a:rPr>
              <a:t>Emanuela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Barzi</a:t>
            </a:r>
            <a:r>
              <a:rPr lang="en-US" sz="1400" dirty="0">
                <a:solidFill>
                  <a:schemeClr val="bg1"/>
                </a:solidFill>
              </a:rPr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15796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BNL_colors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9E310A55-0BFC-479D-A419-452645A4F021}" vid="{4AA04D56-5B00-4E6E-907B-AC1569C3F4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3535</TotalTime>
  <Words>1119</Words>
  <Application>Microsoft Macintosh PowerPoint</Application>
  <PresentationFormat>Widescreen</PresentationFormat>
  <Paragraphs>178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Roboto</vt:lpstr>
      <vt:lpstr>Office Theme</vt:lpstr>
      <vt:lpstr>ML QA Data Analysis/Clustering</vt:lpstr>
      <vt:lpstr>Background - Inter-Layer Quench Antennas</vt:lpstr>
      <vt:lpstr>Background – The Common quench  </vt:lpstr>
      <vt:lpstr>Outline</vt:lpstr>
      <vt:lpstr>Extract ramp events</vt:lpstr>
      <vt:lpstr>Define Features</vt:lpstr>
      <vt:lpstr>Preliminary Results</vt:lpstr>
      <vt:lpstr>Cluster 2</vt:lpstr>
      <vt:lpstr>Cluster 1</vt:lpstr>
      <vt:lpstr>Cluster 0</vt:lpstr>
      <vt:lpstr>Ramp Activity</vt:lpstr>
      <vt:lpstr>Concluding Remarks (1/2)</vt:lpstr>
      <vt:lpstr>Concluding Remarks (2/2)</vt:lpstr>
      <vt:lpstr>Backup Slides</vt:lpstr>
      <vt:lpstr>Signal Processing</vt:lpstr>
      <vt:lpstr>K-means clustering</vt:lpstr>
      <vt:lpstr>Dimensionality Reduction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Acoustic and Quench Antenna Data Analysis for CCT Sub-scales</dc:title>
  <dc:creator>Reed Teyber</dc:creator>
  <cp:lastModifiedBy>Reed Teyber</cp:lastModifiedBy>
  <cp:revision>411</cp:revision>
  <dcterms:created xsi:type="dcterms:W3CDTF">2023-03-19T21:37:10Z</dcterms:created>
  <dcterms:modified xsi:type="dcterms:W3CDTF">2023-03-23T13:05:06Z</dcterms:modified>
</cp:coreProperties>
</file>