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4"/>
  </p:notesMasterIdLst>
  <p:sldIdLst>
    <p:sldId id="388" r:id="rId4"/>
    <p:sldId id="1731" r:id="rId5"/>
    <p:sldId id="1732" r:id="rId6"/>
    <p:sldId id="316" r:id="rId7"/>
    <p:sldId id="341" r:id="rId8"/>
    <p:sldId id="401" r:id="rId9"/>
    <p:sldId id="396" r:id="rId10"/>
    <p:sldId id="399" r:id="rId11"/>
    <p:sldId id="277" r:id="rId12"/>
    <p:sldId id="366" r:id="rId13"/>
    <p:sldId id="361" r:id="rId14"/>
    <p:sldId id="360" r:id="rId15"/>
    <p:sldId id="362" r:id="rId16"/>
    <p:sldId id="400" r:id="rId17"/>
    <p:sldId id="1719" r:id="rId18"/>
    <p:sldId id="1685" r:id="rId19"/>
    <p:sldId id="1686" r:id="rId20"/>
    <p:sldId id="1715" r:id="rId21"/>
    <p:sldId id="1724" r:id="rId22"/>
    <p:sldId id="1726" r:id="rId23"/>
    <p:sldId id="1676" r:id="rId24"/>
    <p:sldId id="1702" r:id="rId25"/>
    <p:sldId id="1704" r:id="rId26"/>
    <p:sldId id="1705" r:id="rId27"/>
    <p:sldId id="1658" r:id="rId28"/>
    <p:sldId id="1716" r:id="rId29"/>
    <p:sldId id="1691" r:id="rId30"/>
    <p:sldId id="1714" r:id="rId31"/>
    <p:sldId id="1643" r:id="rId32"/>
    <p:sldId id="1733" r:id="rId3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DDDDD"/>
    <a:srgbClr val="CCFF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12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11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394DA70-EF08-4490-942A-EB89BE965B0F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A3FF82F-DC28-43C4-9EAB-FEC2782B7D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021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3FF82F-DC28-43C4-9EAB-FEC2782B7D8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856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1. In this method V-I</a:t>
                </a:r>
                <a:r>
                  <a:rPr lang="en-US" baseline="0" dirty="0" smtClean="0"/>
                  <a:t> curves are measured on shunted brass barrel. Now if we double differentiate the VI signal we can extract the Ic distribution.</a:t>
                </a:r>
              </a:p>
              <a:p>
                <a:endParaRPr lang="en-US" baseline="0" dirty="0" smtClean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 smtClean="0"/>
                  <a:t>2. </a:t>
                </a:r>
                <a:r>
                  <a:rPr lang="en-US" sz="12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Since the factors that affect local critical current are thought to be randomly distributed and uncorrelated,</a:t>
                </a:r>
                <a:r>
                  <a:rPr lang="en-US" sz="1200" i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200" b="0" i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𝜙(𝐼)</a:t>
                </a:r>
                <a:r>
                  <a:rPr lang="en-US" sz="1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should be a Gaussian: Central limit theorem </a:t>
                </a:r>
                <a:endParaRPr lang="en-US" sz="12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 From</a:t>
                </a:r>
                <a:r>
                  <a:rPr lang="en-US" sz="1200" baseline="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the fitted curve we extract mean and std. deviation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baseline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baseline="0" dirty="0" smtClean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8654D-B6F4-42E3-BC18-419A5D0358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201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8654D-B6F4-42E3-BC18-419A5D0358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843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39192-3011-4C39-B1B7-33D8F85B78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59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39192-3011-4C39-B1B7-33D8F85B78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504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8654D-B6F4-42E3-BC18-419A5D0358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818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8654D-B6F4-42E3-BC18-419A5D0358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364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8654D-B6F4-42E3-BC18-419A5D0358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388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3FF82F-DC28-43C4-9EAB-FEC2782B7D8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526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11566-A5CF-4312-8C59-C5C56AF0CA8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570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3FF82F-DC28-43C4-9EAB-FEC2782B7D8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29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04915-894C-474E-A350-6C37AF6E42A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347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04915-894C-474E-A350-6C37AF6E42A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910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04915-894C-474E-A350-6C37AF6E42A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428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8654D-B6F4-42E3-BC18-419A5D0358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814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8654D-B6F4-42E3-BC18-419A5D0358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072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856B-DD8C-4CA7-94A3-F1FD42E3998A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883C7-52EE-4B80-A006-A3F83F8619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72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856B-DD8C-4CA7-94A3-F1FD42E3998A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883C7-52EE-4B80-A006-A3F83F8619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604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856B-DD8C-4CA7-94A3-F1FD42E3998A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883C7-52EE-4B80-A006-A3F83F8619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995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11/16/2018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3F5B-C70D-4014-BD90-2B712DCE5EB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85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31216"/>
          </a:xfrm>
          <a:solidFill>
            <a:srgbClr val="564184"/>
          </a:solidFill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44338"/>
            <a:ext cx="9078012" cy="4932625"/>
          </a:xfrm>
        </p:spPr>
        <p:txBody>
          <a:bodyPr/>
          <a:lstStyle>
            <a:lvl1pPr marL="228600" indent="-228600">
              <a:buClr>
                <a:srgbClr val="564184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564184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56418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564184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11/16/2018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4D28C-713E-4F83-AB3B-D89652BB6B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657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11/16/2018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3F5B-C70D-4014-BD90-2B712DCE5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556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11/16/2018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3F5B-C70D-4014-BD90-2B712DCE5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471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11/16/2018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3F5B-C70D-4014-BD90-2B712DCE5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560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11/16/2018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3F5B-C70D-4014-BD90-2B712DCE5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712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11/16/2018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3F5B-C70D-4014-BD90-2B712DCE5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7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11/16/2018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3F5B-C70D-4014-BD90-2B712DCE5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01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856B-DD8C-4CA7-94A3-F1FD42E3998A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883C7-52EE-4B80-A006-A3F83F8619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335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11/16/2018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3F5B-C70D-4014-BD90-2B712DCE5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421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11/16/2018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3F5B-C70D-4014-BD90-2B712DCE5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58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11/16/2018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3F5B-C70D-4014-BD90-2B712DCE5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3272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5DF90-2C15-47F8-8B81-87B1F0130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8AEF3B-3AB4-47A3-A334-A040AF65A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F7AC1-B7D7-4CF5-A391-4CAC1148D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350"/>
            </a:lvl1pPr>
          </a:lstStyle>
          <a:p>
            <a:r>
              <a:rPr lang="en-US"/>
              <a:t>Presentation ID: 1MOr1A-06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AFC65-9E52-4432-9378-844A6519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61" y="17756"/>
            <a:ext cx="4391022" cy="914400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04753" y="6118242"/>
            <a:ext cx="1415242" cy="7315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pic>
        <p:nvPicPr>
          <p:cNvPr id="19" name="Picture 9" descr="Logo&#10;&#10;Description automatically generated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7771" y="6118242"/>
            <a:ext cx="54864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A picture containing text, sign&#10;&#10;Description automatically generated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00098" y="6118242"/>
            <a:ext cx="54864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Logo&#10;&#10;Description automatically generated">
            <a:extLst>
              <a:ext uri="{FF2B5EF4-FFF2-40B4-BE49-F238E27FC236}">
                <a16:creationId xmlns:a16="http://schemas.microsoft.com/office/drawing/2014/main" id="{969FD6CE-BC67-49CA-8D3F-9CD2B3B53A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1352426" y="6118242"/>
            <a:ext cx="54864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" y="8313"/>
            <a:ext cx="796671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56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04602-2215-436A-AF37-4AA113542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EE2CB-23A6-4F24-9E84-EA5D90711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A4A65-F362-4AC5-9957-0D1683123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9D01D-F993-48C9-AACB-7CCEE6F14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3C97E-FAC9-42CA-BEFA-0FD3E99C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98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7624-8387-4966-9162-31E57BF12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3563F-C1C7-4AAF-AFD7-AD9F241C2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C7CB2-E1B1-45E0-A09C-E10DF290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B28F7-9867-4717-BCA4-5D4B037E7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C6A38-DBB0-4787-B5C6-63032C37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54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CDC11-A8AA-465B-907F-9D9183482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A007C-DCA1-43DC-844A-7F41865FB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01D6AA-3A2F-44A0-9190-9A0E37266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5A5525-07FB-4B9E-A2ED-DD80504A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67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21AB50-15ED-456A-A05C-38B93D12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65172E-C650-4F51-962B-D4797D7A7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43722-DECE-41FA-B3B8-12CD92605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95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856B-DD8C-4CA7-94A3-F1FD42E3998A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883C7-52EE-4B80-A006-A3F83F8619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981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856B-DD8C-4CA7-94A3-F1FD42E3998A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883C7-52EE-4B80-A006-A3F83F8619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103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856B-DD8C-4CA7-94A3-F1FD42E3998A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883C7-52EE-4B80-A006-A3F83F8619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9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856B-DD8C-4CA7-94A3-F1FD42E3998A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883C7-52EE-4B80-A006-A3F83F8619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689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856B-DD8C-4CA7-94A3-F1FD42E3998A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883C7-52EE-4B80-A006-A3F83F8619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884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856B-DD8C-4CA7-94A3-F1FD42E3998A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883C7-52EE-4B80-A006-A3F83F8619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831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856B-DD8C-4CA7-94A3-F1FD42E3998A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883C7-52EE-4B80-A006-A3F83F8619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12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8856B-DD8C-4CA7-94A3-F1FD42E3998A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883C7-52EE-4B80-A006-A3F83F8619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64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11/16/2018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63F5B-C70D-4014-BD90-2B712DCE5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4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ADDE53-2395-4898-8AF1-A01457BCC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86A88-CF6C-47F2-A918-B4EBE02BE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3E733-09B3-4947-8936-3AF3A8E2D6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3EB30-F845-4040-8072-709222A28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81F1C-E2A9-4236-9D69-3174EAC80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91C1D-DFAA-4E38-AB66-4DFB389F2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2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"/><Relationship Id="rId3" Type="http://schemas.openxmlformats.org/officeDocument/2006/relationships/image" Target="../media/image25.tif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50.png"/><Relationship Id="rId7" Type="http://schemas.openxmlformats.org/officeDocument/2006/relationships/image" Target="../media/image3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tiff"/><Relationship Id="rId5" Type="http://schemas.openxmlformats.org/officeDocument/2006/relationships/image" Target="../media/image52.png"/><Relationship Id="rId10" Type="http://schemas.openxmlformats.org/officeDocument/2006/relationships/image" Target="../media/image40.tiff"/><Relationship Id="rId4" Type="http://schemas.openxmlformats.org/officeDocument/2006/relationships/image" Target="../media/image51.png"/><Relationship Id="rId9" Type="http://schemas.openxmlformats.org/officeDocument/2006/relationships/image" Target="../media/image3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tif"/><Relationship Id="rId4" Type="http://schemas.openxmlformats.org/officeDocument/2006/relationships/image" Target="../media/image4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tif"/><Relationship Id="rId5" Type="http://schemas.openxmlformats.org/officeDocument/2006/relationships/image" Target="../media/image48.gif"/><Relationship Id="rId4" Type="http://schemas.openxmlformats.org/officeDocument/2006/relationships/image" Target="../media/image4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tiff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3.tiff"/><Relationship Id="rId4" Type="http://schemas.openxmlformats.org/officeDocument/2006/relationships/image" Target="../media/image62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tif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19.wmf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612" y="629920"/>
            <a:ext cx="8494776" cy="4627880"/>
          </a:xfrm>
        </p:spPr>
        <p:txBody>
          <a:bodyPr>
            <a:normAutofit fontScale="925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7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Bi-2212: a Routine Long-Length Predictable Conductor and Path to </a:t>
            </a:r>
            <a:r>
              <a:rPr lang="en-US" sz="3700" b="1" dirty="0">
                <a:ea typeface="Calibri" panose="020F0502020204030204" pitchFamily="34" charset="0"/>
                <a:cs typeface="Times New Roman" panose="02020603050405020304" pitchFamily="18" charset="0"/>
              </a:rPr>
              <a:t>Improve its Properties</a:t>
            </a:r>
            <a:endParaRPr lang="en-US" sz="37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000FF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rgbClr val="0000FF"/>
                </a:solidFill>
              </a:rPr>
              <a:t>Eric Hellstrom</a:t>
            </a:r>
            <a:r>
              <a:rPr lang="en-US" b="1" dirty="0"/>
              <a:t>, </a:t>
            </a:r>
            <a:r>
              <a:rPr lang="en-US" b="1" i="0" u="sng" strike="noStrike" baseline="0" dirty="0"/>
              <a:t>I. Hossain</a:t>
            </a:r>
            <a:r>
              <a:rPr lang="en-US" b="1" i="0" u="none" strike="noStrike" baseline="0" dirty="0"/>
              <a:t>, </a:t>
            </a:r>
            <a:r>
              <a:rPr lang="en-US" b="1" i="0" u="sng" strike="noStrike" baseline="0" dirty="0"/>
              <a:t>S. Barua</a:t>
            </a:r>
            <a:r>
              <a:rPr lang="en-US" b="1" i="0" u="none" strike="noStrike" baseline="0" dirty="0"/>
              <a:t>, </a:t>
            </a:r>
            <a:r>
              <a:rPr lang="en-US" b="1" i="0" strike="noStrike" baseline="0" dirty="0"/>
              <a:t>J. Jiang</a:t>
            </a:r>
            <a:r>
              <a:rPr lang="en-US" b="1" i="0" u="none" strike="noStrike" baseline="0" dirty="0"/>
              <a:t>, P. Lee, A. Oloye,                     F. Kametani, and D. Larbalestier,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0" u="none" strike="noStrike" baseline="0" dirty="0"/>
          </a:p>
          <a:p>
            <a:pPr>
              <a:spcBef>
                <a:spcPts val="0"/>
              </a:spcBef>
            </a:pPr>
            <a:r>
              <a:rPr lang="en-US" sz="2300" b="1" dirty="0">
                <a:solidFill>
                  <a:srgbClr val="000000"/>
                </a:solidFill>
              </a:rPr>
              <a:t>Applied Superconductivity Center, National High Magnetic Field Laboratory </a:t>
            </a:r>
          </a:p>
          <a:p>
            <a:pPr>
              <a:spcBef>
                <a:spcPts val="0"/>
              </a:spcBef>
            </a:pPr>
            <a:r>
              <a:rPr lang="en-US" sz="2300" b="1" dirty="0">
                <a:solidFill>
                  <a:srgbClr val="000000"/>
                </a:solidFill>
              </a:rPr>
              <a:t>Florida State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0" u="none" strike="noStrike" baseline="0" dirty="0"/>
          </a:p>
          <a:p>
            <a:pPr marR="1170"/>
            <a:r>
              <a:rPr lang="en-US" sz="2000" b="1" i="0" u="none" strike="noStrike" baseline="0" dirty="0"/>
              <a:t>NSF-DMR 2128556, DOE-OHEP DE-SC0010421, DOE-MDP, and the State of Florida</a:t>
            </a:r>
          </a:p>
          <a:p>
            <a:pPr marR="1170"/>
            <a:r>
              <a:rPr lang="en-US" sz="2000" b="1" dirty="0" err="1"/>
              <a:t>MDP</a:t>
            </a:r>
            <a:r>
              <a:rPr lang="en-US" sz="2000" b="1" dirty="0"/>
              <a:t> - Brookhaven National Laboratory – Mar. 21-24, 2023</a:t>
            </a:r>
            <a:endParaRPr lang="en-US" sz="1800" b="0" i="0" u="none" strike="noStrike" baseline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80B599-578E-4A1C-B3CC-148F4CBDA61A}"/>
              </a:ext>
            </a:extLst>
          </p:cNvPr>
          <p:cNvGrpSpPr/>
          <p:nvPr/>
        </p:nvGrpSpPr>
        <p:grpSpPr>
          <a:xfrm>
            <a:off x="1005204" y="5122509"/>
            <a:ext cx="7271953" cy="1280160"/>
            <a:chOff x="1005204" y="5122509"/>
            <a:chExt cx="7271953" cy="1280160"/>
          </a:xfrm>
        </p:grpSpPr>
        <p:pic>
          <p:nvPicPr>
            <p:cNvPr id="4" name="Picture 3" descr="C:\Users\hossain\Desktop\Prospectus defence\Images\Picture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204" y="5213949"/>
              <a:ext cx="1034289" cy="10972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 descr="C:\Users\hossain\Desktop\Prospectus defence\Images\Picture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996" y="5213949"/>
              <a:ext cx="1035248" cy="10972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FSUSig_Horizontal_Stacked_Color.eps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374"/>
            <a:stretch/>
          </p:blipFill>
          <p:spPr>
            <a:xfrm>
              <a:off x="3813747" y="5168229"/>
              <a:ext cx="1255523" cy="1188720"/>
            </a:xfrm>
            <a:prstGeom prst="rect">
              <a:avLst/>
            </a:prstGeom>
          </p:spPr>
        </p:pic>
        <p:pic>
          <p:nvPicPr>
            <p:cNvPr id="7" name="Picture 6" descr="https://upload.wikimedia.org/wikipedia/commons/thumb/1/12/NSF.svg/2000px-NSF.sv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6997" y="5122509"/>
              <a:ext cx="1280160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https://upload.wikimedia.org/wikipedia/commons/thumb/b/bf/US-DeptOfEnergy-Seal.svg/2000px-US-DeptOfEnergy-Seal.sv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8773" y="5168229"/>
              <a:ext cx="1188720" cy="118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7198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A3153-0E81-47E6-B3A7-B83E6AC2B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28" y="1"/>
            <a:ext cx="8238744" cy="945930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Maximum filament bonding occurs in tetragonal bundles, which have minimum filament separation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FC4F1-47CA-4C29-97B6-DC9B3AD28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4D28C-713E-4F83-AB3B-D89652BB6B0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E78F0F-80E3-4841-82D2-255005BC3277}"/>
              </a:ext>
            </a:extLst>
          </p:cNvPr>
          <p:cNvSpPr txBox="1"/>
          <p:nvPr/>
        </p:nvSpPr>
        <p:spPr>
          <a:xfrm>
            <a:off x="2606565" y="2127086"/>
            <a:ext cx="122971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Tetragonal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8A1ED3-B391-4F4B-897A-C3DDF5F2DC18}"/>
              </a:ext>
            </a:extLst>
          </p:cNvPr>
          <p:cNvCxnSpPr/>
          <p:nvPr/>
        </p:nvCxnSpPr>
        <p:spPr>
          <a:xfrm>
            <a:off x="3205655" y="2511972"/>
            <a:ext cx="157655" cy="315311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8BC34B7-01E6-43F1-BCF4-28925E16DA3E}"/>
              </a:ext>
            </a:extLst>
          </p:cNvPr>
          <p:cNvGrpSpPr/>
          <p:nvPr/>
        </p:nvGrpSpPr>
        <p:grpSpPr>
          <a:xfrm>
            <a:off x="32645" y="957492"/>
            <a:ext cx="4206240" cy="3111413"/>
            <a:chOff x="32644" y="957492"/>
            <a:chExt cx="4477020" cy="3111413"/>
          </a:xfrm>
        </p:grpSpPr>
        <p:pic>
          <p:nvPicPr>
            <p:cNvPr id="11" name="Picture 1" descr="Project Path: C:\Users\hossain\Desktop\Origin data\average area of smallest filaments.opju&#10;PE Folder: /average area of smallest filaments/Folder1/&#10;Short Name: Graph13">
              <a:extLst>
                <a:ext uri="{FF2B5EF4-FFF2-40B4-BE49-F238E27FC236}">
                  <a16:creationId xmlns:a16="http://schemas.microsoft.com/office/drawing/2014/main" id="{E07CF1AC-4243-4DC8-A4A7-F6A89A6C7B43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8" t="10744" r="13654" b="3561"/>
            <a:stretch/>
          </p:blipFill>
          <p:spPr bwMode="auto">
            <a:xfrm>
              <a:off x="120544" y="957492"/>
              <a:ext cx="4389120" cy="310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1B2684-AB1F-4EF8-917E-E49498584DD2}"/>
                </a:ext>
              </a:extLst>
            </p:cNvPr>
            <p:cNvSpPr txBox="1"/>
            <p:nvPr/>
          </p:nvSpPr>
          <p:spPr>
            <a:xfrm rot="16200000">
              <a:off x="-962367" y="2165641"/>
              <a:ext cx="229779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Percent of bonded filaments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666AB6F-DAF3-439A-83BF-5460EADA3D09}"/>
                </a:ext>
              </a:extLst>
            </p:cNvPr>
            <p:cNvSpPr txBox="1"/>
            <p:nvPr/>
          </p:nvSpPr>
          <p:spPr>
            <a:xfrm>
              <a:off x="2083323" y="3761128"/>
              <a:ext cx="15208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t</a:t>
              </a:r>
              <a:r>
                <a:rPr lang="en-US" sz="1400" b="1" baseline="-25000" dirty="0"/>
                <a:t>quench </a:t>
              </a:r>
              <a:r>
                <a:rPr lang="en-US" sz="1400" b="1" dirty="0"/>
                <a:t>(h)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D74148-462D-4929-9349-61B5EA963E29}"/>
              </a:ext>
            </a:extLst>
          </p:cNvPr>
          <p:cNvGrpSpPr/>
          <p:nvPr/>
        </p:nvGrpSpPr>
        <p:grpSpPr>
          <a:xfrm>
            <a:off x="4870169" y="929211"/>
            <a:ext cx="4206240" cy="3108960"/>
            <a:chOff x="4700483" y="957492"/>
            <a:chExt cx="4455760" cy="3108960"/>
          </a:xfrm>
        </p:grpSpPr>
        <p:pic>
          <p:nvPicPr>
            <p:cNvPr id="12" name="Picture 1" descr="Project Path: C:\Users\hossain\Desktop\Origin data\average area of smallest filaments.opju&#10;PE Folder: /average area of smallest filaments/Folder1/&#10;Short Name: Graph14">
              <a:extLst>
                <a:ext uri="{FF2B5EF4-FFF2-40B4-BE49-F238E27FC236}">
                  <a16:creationId xmlns:a16="http://schemas.microsoft.com/office/drawing/2014/main" id="{FF661269-60FF-4931-87E0-394D7D624A67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05" t="10097" r="13356" b="3431"/>
            <a:stretch/>
          </p:blipFill>
          <p:spPr bwMode="auto">
            <a:xfrm>
              <a:off x="4767123" y="957492"/>
              <a:ext cx="4389120" cy="310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199082-9749-4086-B6C5-7A303938B3BC}"/>
                </a:ext>
              </a:extLst>
            </p:cNvPr>
            <p:cNvSpPr txBox="1"/>
            <p:nvPr/>
          </p:nvSpPr>
          <p:spPr>
            <a:xfrm rot="16200000">
              <a:off x="3705472" y="2195491"/>
              <a:ext cx="229779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Percent of bonded filaments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70E9C8-2858-4C0C-BC09-F8160FBB6B4E}"/>
                </a:ext>
              </a:extLst>
            </p:cNvPr>
            <p:cNvSpPr txBox="1"/>
            <p:nvPr/>
          </p:nvSpPr>
          <p:spPr>
            <a:xfrm>
              <a:off x="6726223" y="3758675"/>
              <a:ext cx="15208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t</a:t>
              </a:r>
              <a:r>
                <a:rPr lang="en-US" sz="1400" b="1" baseline="-25000" dirty="0"/>
                <a:t>quench </a:t>
              </a:r>
              <a:r>
                <a:rPr lang="en-US" sz="1400" b="1" dirty="0"/>
                <a:t>(h)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A4A2E5D-D199-491F-88A2-18985A8E00AD}"/>
              </a:ext>
            </a:extLst>
          </p:cNvPr>
          <p:cNvGrpSpPr/>
          <p:nvPr/>
        </p:nvGrpSpPr>
        <p:grpSpPr>
          <a:xfrm>
            <a:off x="32644" y="3738128"/>
            <a:ext cx="4206240" cy="3108960"/>
            <a:chOff x="32644" y="3681566"/>
            <a:chExt cx="4490153" cy="3124766"/>
          </a:xfrm>
        </p:grpSpPr>
        <p:pic>
          <p:nvPicPr>
            <p:cNvPr id="13" name="Picture 1" descr="Project Path: C:\Users\hossain\Desktop\Origin data\average area of smallest filaments.opju&#10;PE Folder: /average area of smallest filaments/Folder1/&#10;Short Name: Graph15">
              <a:extLst>
                <a:ext uri="{FF2B5EF4-FFF2-40B4-BE49-F238E27FC236}">
                  <a16:creationId xmlns:a16="http://schemas.microsoft.com/office/drawing/2014/main" id="{0DCA3906-E789-4D6B-A552-C8A44914D2A6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9" t="9968" r="13158" b="3689"/>
            <a:stretch/>
          </p:blipFill>
          <p:spPr bwMode="auto">
            <a:xfrm>
              <a:off x="133677" y="3681566"/>
              <a:ext cx="4389120" cy="310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0779E0-9990-49A0-B237-FE9A8FE7B333}"/>
                </a:ext>
              </a:extLst>
            </p:cNvPr>
            <p:cNvSpPr txBox="1"/>
            <p:nvPr/>
          </p:nvSpPr>
          <p:spPr>
            <a:xfrm rot="16200000">
              <a:off x="-962367" y="4840606"/>
              <a:ext cx="229779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Percent of bonded filaments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BFF9FAF-AA23-4A22-B742-FEC7B74DFED2}"/>
                </a:ext>
              </a:extLst>
            </p:cNvPr>
            <p:cNvSpPr txBox="1"/>
            <p:nvPr/>
          </p:nvSpPr>
          <p:spPr>
            <a:xfrm>
              <a:off x="2083322" y="6498555"/>
              <a:ext cx="15208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t</a:t>
              </a:r>
              <a:r>
                <a:rPr lang="en-US" sz="1400" b="1" baseline="-25000" dirty="0"/>
                <a:t>quench </a:t>
              </a:r>
              <a:r>
                <a:rPr lang="en-US" sz="1400" b="1" dirty="0"/>
                <a:t>(h)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201C0E5-0CF1-4D26-BA75-B2145665F8D0}"/>
              </a:ext>
            </a:extLst>
          </p:cNvPr>
          <p:cNvGrpSpPr/>
          <p:nvPr/>
        </p:nvGrpSpPr>
        <p:grpSpPr>
          <a:xfrm>
            <a:off x="4904270" y="3726224"/>
            <a:ext cx="4206240" cy="3108960"/>
            <a:chOff x="4692624" y="3781490"/>
            <a:chExt cx="4491900" cy="3131775"/>
          </a:xfrm>
        </p:grpSpPr>
        <p:pic>
          <p:nvPicPr>
            <p:cNvPr id="14" name="Picture 1" descr="Project Path: C:\Users\hossain\Desktop\Origin data\average area of smallest filaments.opju&#10;PE Folder: /average area of smallest filaments/Folder1/&#10;Short Name: Graph16">
              <a:extLst>
                <a:ext uri="{FF2B5EF4-FFF2-40B4-BE49-F238E27FC236}">
                  <a16:creationId xmlns:a16="http://schemas.microsoft.com/office/drawing/2014/main" id="{8285D9B9-D8A1-41CD-93DC-59E93EE2D093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8" t="10227" r="13159" b="3948"/>
            <a:stretch/>
          </p:blipFill>
          <p:spPr bwMode="auto">
            <a:xfrm>
              <a:off x="4795404" y="3781490"/>
              <a:ext cx="4389120" cy="310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8BBE94-98DB-41EB-952D-D2509CDC8E18}"/>
                </a:ext>
              </a:extLst>
            </p:cNvPr>
            <p:cNvSpPr txBox="1"/>
            <p:nvPr/>
          </p:nvSpPr>
          <p:spPr>
            <a:xfrm rot="16200000">
              <a:off x="3697613" y="5006250"/>
              <a:ext cx="229779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Percent of bonded filaments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DD2AAD8-02EA-44E7-8C6B-E3C5056E4001}"/>
                </a:ext>
              </a:extLst>
            </p:cNvPr>
            <p:cNvSpPr txBox="1"/>
            <p:nvPr/>
          </p:nvSpPr>
          <p:spPr>
            <a:xfrm>
              <a:off x="6568658" y="6605488"/>
              <a:ext cx="15208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t</a:t>
              </a:r>
              <a:r>
                <a:rPr lang="en-US" sz="1400" b="1" baseline="-25000" dirty="0"/>
                <a:t>quench </a:t>
              </a:r>
              <a:r>
                <a:rPr lang="en-US" sz="1400" b="1" dirty="0"/>
                <a:t>(h)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25DED7B-0EF3-4669-9405-550534535A33}"/>
              </a:ext>
            </a:extLst>
          </p:cNvPr>
          <p:cNvGrpSpPr/>
          <p:nvPr/>
        </p:nvGrpSpPr>
        <p:grpSpPr>
          <a:xfrm>
            <a:off x="8209368" y="4038171"/>
            <a:ext cx="743404" cy="624262"/>
            <a:chOff x="8247076" y="4038171"/>
            <a:chExt cx="743404" cy="62426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016F35C-FBF1-4BFE-978C-BB689960E1BE}"/>
                </a:ext>
              </a:extLst>
            </p:cNvPr>
            <p:cNvSpPr txBox="1"/>
            <p:nvPr/>
          </p:nvSpPr>
          <p:spPr>
            <a:xfrm>
              <a:off x="8247076" y="4293101"/>
              <a:ext cx="743404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60%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FB71379-A4C9-47A8-BB7F-3A7A4028027F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V="1">
              <a:off x="8618778" y="4038171"/>
              <a:ext cx="91589" cy="25493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731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ext, nature, rain&#10;&#10;Description automatically generated">
            <a:extLst>
              <a:ext uri="{FF2B5EF4-FFF2-40B4-BE49-F238E27FC236}">
                <a16:creationId xmlns:a16="http://schemas.microsoft.com/office/drawing/2014/main" id="{70C6AFD7-C3C8-475D-B044-E61BAD778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67" y="4360571"/>
            <a:ext cx="2551884" cy="2377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936D0A-5E5D-4ADB-9D54-675099E82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13121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Filament bonding causes thermally-induced area fluctuation and even pinch-off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7F1DA-8CBF-4B9C-8135-4A25C474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4D28C-713E-4F83-AB3B-D89652BB6B0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40FC42-2664-427B-93AC-ED6F6DC1BBA0}"/>
              </a:ext>
            </a:extLst>
          </p:cNvPr>
          <p:cNvSpPr txBox="1"/>
          <p:nvPr/>
        </p:nvSpPr>
        <p:spPr>
          <a:xfrm>
            <a:off x="794027" y="1237398"/>
            <a:ext cx="2235619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</a:t>
            </a:r>
            <a:r>
              <a:rPr lang="en-US" b="1" baseline="-25000" dirty="0">
                <a:solidFill>
                  <a:schemeClr val="bg1"/>
                </a:solidFill>
              </a:rPr>
              <a:t>quench</a:t>
            </a:r>
            <a:r>
              <a:rPr lang="en-US" b="1" dirty="0">
                <a:solidFill>
                  <a:schemeClr val="bg1"/>
                </a:solidFill>
              </a:rPr>
              <a:t> = 0.2 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DB09BA-1139-481B-8269-226144705B8F}"/>
              </a:ext>
            </a:extLst>
          </p:cNvPr>
          <p:cNvSpPr txBox="1"/>
          <p:nvPr/>
        </p:nvSpPr>
        <p:spPr>
          <a:xfrm>
            <a:off x="3755039" y="1237398"/>
            <a:ext cx="208280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  t</a:t>
            </a:r>
            <a:r>
              <a:rPr lang="en-US" b="1" baseline="-25000" dirty="0">
                <a:solidFill>
                  <a:schemeClr val="bg1"/>
                </a:solidFill>
              </a:rPr>
              <a:t>quench</a:t>
            </a:r>
            <a:r>
              <a:rPr lang="en-US" b="1" dirty="0">
                <a:solidFill>
                  <a:schemeClr val="bg1"/>
                </a:solidFill>
              </a:rPr>
              <a:t> = 4 h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5DA81E3-2B1E-4BF8-94BC-8FDE1D8BF4C2}"/>
              </a:ext>
            </a:extLst>
          </p:cNvPr>
          <p:cNvGrpSpPr/>
          <p:nvPr/>
        </p:nvGrpSpPr>
        <p:grpSpPr>
          <a:xfrm>
            <a:off x="5125506" y="5256323"/>
            <a:ext cx="3865697" cy="779075"/>
            <a:chOff x="4365719" y="4321779"/>
            <a:chExt cx="3827558" cy="75989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56BE1E6-42CE-44BE-8C1A-1C23515041E3}"/>
                </a:ext>
              </a:extLst>
            </p:cNvPr>
            <p:cNvSpPr/>
            <p:nvPr/>
          </p:nvSpPr>
          <p:spPr>
            <a:xfrm rot="18164519">
              <a:off x="4282881" y="4404617"/>
              <a:ext cx="346622" cy="18094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F414BEF-FC3A-4342-9E07-CA4A5A734246}"/>
                </a:ext>
              </a:extLst>
            </p:cNvPr>
            <p:cNvSpPr/>
            <p:nvPr/>
          </p:nvSpPr>
          <p:spPr>
            <a:xfrm>
              <a:off x="5957657" y="4365812"/>
              <a:ext cx="2235620" cy="715863"/>
            </a:xfrm>
            <a:prstGeom prst="rect">
              <a:avLst/>
            </a:prstGeom>
            <a:noFill/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Some filaments are getting smaller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33953F2-3BC3-40C9-8E10-1AF5BC2AE88D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flipH="1" flipV="1">
              <a:off x="4557488" y="4503450"/>
              <a:ext cx="1400169" cy="220294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ABF55A3-EDF9-49FE-B535-8BEE4178C470}"/>
              </a:ext>
            </a:extLst>
          </p:cNvPr>
          <p:cNvSpPr txBox="1"/>
          <p:nvPr/>
        </p:nvSpPr>
        <p:spPr>
          <a:xfrm>
            <a:off x="6165147" y="2155674"/>
            <a:ext cx="2903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7030A0"/>
              </a:buClr>
            </a:pPr>
            <a:r>
              <a:rPr lang="en-US" sz="2000" b="1" dirty="0">
                <a:solidFill>
                  <a:srgbClr val="0000FF"/>
                </a:solidFill>
              </a:rPr>
              <a:t>Area fluctuation occurs because liquid moves to the larger bonded region to reduce interfacial energy.</a:t>
            </a:r>
          </a:p>
        </p:txBody>
      </p:sp>
      <p:pic>
        <p:nvPicPr>
          <p:cNvPr id="19" name="Picture 18" descr="A picture containing text, nature, rain&#10;&#10;Description automatically generated">
            <a:extLst>
              <a:ext uri="{FF2B5EF4-FFF2-40B4-BE49-F238E27FC236}">
                <a16:creationId xmlns:a16="http://schemas.microsoft.com/office/drawing/2014/main" id="{D226A432-2EA8-40B7-A1EA-4E5C18E09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67" y="1748142"/>
            <a:ext cx="2551884" cy="23774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D92A53-DD59-4059-9CCE-1BDC4C22405E}"/>
              </a:ext>
            </a:extLst>
          </p:cNvPr>
          <p:cNvGrpSpPr/>
          <p:nvPr/>
        </p:nvGrpSpPr>
        <p:grpSpPr>
          <a:xfrm>
            <a:off x="-27285" y="1760909"/>
            <a:ext cx="3333756" cy="2373612"/>
            <a:chOff x="-27285" y="1760909"/>
            <a:chExt cx="3333756" cy="237361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07DC69E-EF63-4666-A227-ED851C04147C}"/>
                </a:ext>
              </a:extLst>
            </p:cNvPr>
            <p:cNvSpPr txBox="1"/>
            <p:nvPr/>
          </p:nvSpPr>
          <p:spPr>
            <a:xfrm>
              <a:off x="-27285" y="2077149"/>
              <a:ext cx="946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1.3 mm -  Avg. Separation 4.34 µm</a:t>
              </a:r>
            </a:p>
          </p:txBody>
        </p:sp>
        <p:pic>
          <p:nvPicPr>
            <p:cNvPr id="18" name="Picture 17" descr="A picture containing text, nature&#10;&#10;Description automatically generated">
              <a:extLst>
                <a:ext uri="{FF2B5EF4-FFF2-40B4-BE49-F238E27FC236}">
                  <a16:creationId xmlns:a16="http://schemas.microsoft.com/office/drawing/2014/main" id="{58FAFB93-916B-4301-A1C0-F3AD2CD98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695" y="1760909"/>
              <a:ext cx="2547776" cy="237361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466819C-31DB-45E7-AC66-4F56CA6CD7C6}"/>
              </a:ext>
            </a:extLst>
          </p:cNvPr>
          <p:cNvGrpSpPr/>
          <p:nvPr/>
        </p:nvGrpSpPr>
        <p:grpSpPr>
          <a:xfrm>
            <a:off x="-42230" y="4397390"/>
            <a:ext cx="3337937" cy="2373612"/>
            <a:chOff x="-42230" y="4397390"/>
            <a:chExt cx="3337937" cy="237361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3F8F760-5A4F-4C9B-B097-172DDA24D7B6}"/>
                </a:ext>
              </a:extLst>
            </p:cNvPr>
            <p:cNvSpPr txBox="1"/>
            <p:nvPr/>
          </p:nvSpPr>
          <p:spPr>
            <a:xfrm>
              <a:off x="-42230" y="4749070"/>
              <a:ext cx="946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0.8 mm -  Avg. Separation 2.3 µm</a:t>
              </a:r>
            </a:p>
          </p:txBody>
        </p:sp>
        <p:pic>
          <p:nvPicPr>
            <p:cNvPr id="20" name="Picture 19" descr="A picture containing text, nature, rain&#10;&#10;Description automatically generated">
              <a:extLst>
                <a:ext uri="{FF2B5EF4-FFF2-40B4-BE49-F238E27FC236}">
                  <a16:creationId xmlns:a16="http://schemas.microsoft.com/office/drawing/2014/main" id="{0A85DC6A-53BE-4154-AF98-FD59C9FEB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0" y="4397390"/>
              <a:ext cx="2547777" cy="237361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7FCC03-FC12-42BD-83C5-8593A41D495D}"/>
              </a:ext>
            </a:extLst>
          </p:cNvPr>
          <p:cNvGrpSpPr/>
          <p:nvPr/>
        </p:nvGrpSpPr>
        <p:grpSpPr>
          <a:xfrm>
            <a:off x="4026488" y="4394285"/>
            <a:ext cx="2857130" cy="813291"/>
            <a:chOff x="4026488" y="4394285"/>
            <a:chExt cx="2857130" cy="813291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2067F35-2088-4175-AB56-D50366295813}"/>
                </a:ext>
              </a:extLst>
            </p:cNvPr>
            <p:cNvCxnSpPr>
              <a:cxnSpLocks/>
              <a:stCxn id="28" idx="1"/>
              <a:endCxn id="27" idx="6"/>
            </p:cNvCxnSpPr>
            <p:nvPr/>
          </p:nvCxnSpPr>
          <p:spPr>
            <a:xfrm flipH="1">
              <a:off x="5392589" y="4749069"/>
              <a:ext cx="1491029" cy="205725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A0B4043-B7BB-4B32-A044-5D8B7CD3A64D}"/>
                </a:ext>
              </a:extLst>
            </p:cNvPr>
            <p:cNvSpPr/>
            <p:nvPr/>
          </p:nvSpPr>
          <p:spPr>
            <a:xfrm rot="20027456">
              <a:off x="4925589" y="4919437"/>
              <a:ext cx="492307" cy="288139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FEFF152-1C95-4F83-8599-562A47406241}"/>
                </a:ext>
              </a:extLst>
            </p:cNvPr>
            <p:cNvSpPr/>
            <p:nvPr/>
          </p:nvSpPr>
          <p:spPr>
            <a:xfrm rot="20114863">
              <a:off x="4026488" y="4394285"/>
              <a:ext cx="560441" cy="3941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15C41EB-E335-4C43-AC08-504BC6EEF06B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 flipV="1">
              <a:off x="4572002" y="4514081"/>
              <a:ext cx="2311616" cy="234988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007060-785E-462C-89B0-FC996EBF3936}"/>
              </a:ext>
            </a:extLst>
          </p:cNvPr>
          <p:cNvGrpSpPr/>
          <p:nvPr/>
        </p:nvGrpSpPr>
        <p:grpSpPr>
          <a:xfrm>
            <a:off x="3619893" y="2997724"/>
            <a:ext cx="5303710" cy="2002947"/>
            <a:chOff x="3619893" y="2997724"/>
            <a:chExt cx="5303710" cy="200294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20264D0-A981-4BCE-9FDD-A5B15E5165AA}"/>
                </a:ext>
              </a:extLst>
            </p:cNvPr>
            <p:cNvSpPr/>
            <p:nvPr/>
          </p:nvSpPr>
          <p:spPr>
            <a:xfrm>
              <a:off x="6883618" y="4497467"/>
              <a:ext cx="2039985" cy="503204"/>
            </a:xfrm>
            <a:prstGeom prst="rect">
              <a:avLst/>
            </a:prstGeom>
            <a:noFill/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Bonded filaments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70D2593-1AB0-4C8B-B1D5-CF37158525C8}"/>
                </a:ext>
              </a:extLst>
            </p:cNvPr>
            <p:cNvGrpSpPr/>
            <p:nvPr/>
          </p:nvGrpSpPr>
          <p:grpSpPr>
            <a:xfrm>
              <a:off x="3619893" y="2997724"/>
              <a:ext cx="3263725" cy="1751345"/>
              <a:chOff x="3619893" y="2997724"/>
              <a:chExt cx="3263725" cy="1751345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E081494-E9BD-4CBD-9973-A058654E4696}"/>
                  </a:ext>
                </a:extLst>
              </p:cNvPr>
              <p:cNvSpPr/>
              <p:nvPr/>
            </p:nvSpPr>
            <p:spPr>
              <a:xfrm rot="20381754">
                <a:off x="3619893" y="2997724"/>
                <a:ext cx="273377" cy="431276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26FA3DC2-2B89-469E-AF94-05B9809AA612}"/>
                  </a:ext>
                </a:extLst>
              </p:cNvPr>
              <p:cNvCxnSpPr>
                <a:cxnSpLocks/>
                <a:stCxn id="28" idx="1"/>
              </p:cNvCxnSpPr>
              <p:nvPr/>
            </p:nvCxnSpPr>
            <p:spPr>
              <a:xfrm flipH="1" flipV="1">
                <a:off x="3874010" y="3368033"/>
                <a:ext cx="3009608" cy="1381036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7419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5AC80-599F-4760-832C-5242163BE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484" y="0"/>
            <a:ext cx="8257032" cy="148943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With increasing time in the melt (</a:t>
            </a:r>
            <a:r>
              <a:rPr lang="en-US" sz="3200" dirty="0" err="1">
                <a:solidFill>
                  <a:schemeClr val="tx1"/>
                </a:solidFill>
              </a:rPr>
              <a:t>t</a:t>
            </a:r>
            <a:r>
              <a:rPr lang="en-US" sz="3200" baseline="-25000" dirty="0" err="1">
                <a:solidFill>
                  <a:schemeClr val="tx1"/>
                </a:solidFill>
              </a:rPr>
              <a:t>melt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     Bonded regions increase in area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     Individual filaments decrease in area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E44C9-F8B3-4776-86E8-3606547AA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4D28C-713E-4F83-AB3B-D89652BB6B0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11AE7C-A5CB-4EE4-9F75-3E9E293C735C}"/>
              </a:ext>
            </a:extLst>
          </p:cNvPr>
          <p:cNvSpPr txBox="1"/>
          <p:nvPr/>
        </p:nvSpPr>
        <p:spPr>
          <a:xfrm>
            <a:off x="83157" y="1850595"/>
            <a:ext cx="36177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2400" b="1" dirty="0"/>
              <a:t>Investigated how the area of the smallest 5% of filaments changed with increasing </a:t>
            </a:r>
            <a:r>
              <a:rPr lang="en-US" sz="2400" b="1" dirty="0" err="1"/>
              <a:t>t</a:t>
            </a:r>
            <a:r>
              <a:rPr lang="en-US" sz="2400" b="1" baseline="-25000" dirty="0" err="1"/>
              <a:t>quench</a:t>
            </a:r>
            <a:endParaRPr lang="en-US" sz="2400" b="1" baseline="-25000" dirty="0"/>
          </a:p>
          <a:p>
            <a:pPr marL="285750" indent="-285750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2400" b="1" dirty="0"/>
              <a:t>Bi-2212 less aligned in large regions</a:t>
            </a:r>
          </a:p>
          <a:p>
            <a:pPr marL="285750" indent="-285750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2400" b="1" dirty="0"/>
              <a:t>Small regions can pinch off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244F44-C80C-4DE8-9D13-9588B5FE0138}"/>
              </a:ext>
            </a:extLst>
          </p:cNvPr>
          <p:cNvGrpSpPr/>
          <p:nvPr/>
        </p:nvGrpSpPr>
        <p:grpSpPr>
          <a:xfrm>
            <a:off x="3878683" y="1582338"/>
            <a:ext cx="2579186" cy="3105073"/>
            <a:chOff x="3878683" y="1582338"/>
            <a:chExt cx="2579186" cy="310507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B4D592-46D3-4E82-9D9D-41A90324A6C6}"/>
                </a:ext>
              </a:extLst>
            </p:cNvPr>
            <p:cNvSpPr txBox="1"/>
            <p:nvPr/>
          </p:nvSpPr>
          <p:spPr>
            <a:xfrm>
              <a:off x="3878683" y="1582338"/>
              <a:ext cx="2235619" cy="369332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t</a:t>
              </a:r>
              <a:r>
                <a:rPr lang="en-US" b="1" baseline="-25000" dirty="0">
                  <a:solidFill>
                    <a:schemeClr val="bg1"/>
                  </a:solidFill>
                </a:rPr>
                <a:t>quench</a:t>
              </a:r>
              <a:r>
                <a:rPr lang="en-US" b="1" dirty="0">
                  <a:solidFill>
                    <a:schemeClr val="bg1"/>
                  </a:solidFill>
                </a:rPr>
                <a:t> = 0.2 h</a:t>
              </a:r>
            </a:p>
          </p:txBody>
        </p:sp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6B0D1CBE-B085-46F7-A661-07FC5ACD2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7721" y="2165463"/>
              <a:ext cx="2480148" cy="252194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CDBE2D0-1318-4C52-B39C-C77F3FBAEE22}"/>
              </a:ext>
            </a:extLst>
          </p:cNvPr>
          <p:cNvGrpSpPr/>
          <p:nvPr/>
        </p:nvGrpSpPr>
        <p:grpSpPr>
          <a:xfrm>
            <a:off x="6605721" y="1576275"/>
            <a:ext cx="2478024" cy="3118604"/>
            <a:chOff x="6605721" y="1576275"/>
            <a:chExt cx="2478024" cy="311860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E9910D-94D1-4D5F-BEAB-1CFC84917F97}"/>
                </a:ext>
              </a:extLst>
            </p:cNvPr>
            <p:cNvSpPr txBox="1"/>
            <p:nvPr/>
          </p:nvSpPr>
          <p:spPr>
            <a:xfrm>
              <a:off x="6785647" y="1576275"/>
              <a:ext cx="2082800" cy="369332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  t</a:t>
              </a:r>
              <a:r>
                <a:rPr lang="en-US" b="1" baseline="-25000" dirty="0">
                  <a:solidFill>
                    <a:schemeClr val="bg1"/>
                  </a:solidFill>
                </a:rPr>
                <a:t>quench</a:t>
              </a:r>
              <a:r>
                <a:rPr lang="en-US" b="1" dirty="0">
                  <a:solidFill>
                    <a:schemeClr val="bg1"/>
                  </a:solidFill>
                </a:rPr>
                <a:t> = 4 h</a:t>
              </a:r>
            </a:p>
          </p:txBody>
        </p:sp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022A6FD1-201D-4239-8876-6C1E05223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5721" y="2171135"/>
              <a:ext cx="2478024" cy="252374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40F33E6-4007-4E0B-B54E-B8C6DA703232}"/>
              </a:ext>
            </a:extLst>
          </p:cNvPr>
          <p:cNvGrpSpPr/>
          <p:nvPr/>
        </p:nvGrpSpPr>
        <p:grpSpPr>
          <a:xfrm>
            <a:off x="4508943" y="3208287"/>
            <a:ext cx="1093072" cy="543908"/>
            <a:chOff x="4508943" y="3208287"/>
            <a:chExt cx="1093072" cy="54390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147C7AF-4FB3-42E3-A334-C1FCF9B2E397}"/>
                </a:ext>
              </a:extLst>
            </p:cNvPr>
            <p:cNvSpPr/>
            <p:nvPr/>
          </p:nvSpPr>
          <p:spPr>
            <a:xfrm>
              <a:off x="5181601" y="3397470"/>
              <a:ext cx="178677" cy="186559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BF30409-8DA4-48FE-A5F5-D5D041F9E837}"/>
                </a:ext>
              </a:extLst>
            </p:cNvPr>
            <p:cNvSpPr/>
            <p:nvPr/>
          </p:nvSpPr>
          <p:spPr>
            <a:xfrm>
              <a:off x="5423338" y="3208287"/>
              <a:ext cx="178677" cy="186559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A5A0B8-D789-4756-937F-D634C9766F04}"/>
                </a:ext>
              </a:extLst>
            </p:cNvPr>
            <p:cNvSpPr/>
            <p:nvPr/>
          </p:nvSpPr>
          <p:spPr>
            <a:xfrm>
              <a:off x="4508943" y="3565636"/>
              <a:ext cx="178677" cy="186559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4652618-5BED-464F-89C2-116798D39A4A}"/>
              </a:ext>
            </a:extLst>
          </p:cNvPr>
          <p:cNvGrpSpPr/>
          <p:nvPr/>
        </p:nvGrpSpPr>
        <p:grpSpPr>
          <a:xfrm>
            <a:off x="6842233" y="3155734"/>
            <a:ext cx="1334810" cy="407277"/>
            <a:chOff x="6842233" y="3155734"/>
            <a:chExt cx="1334810" cy="40727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8B4AE7D-264A-4F99-A67F-43CD1CE46133}"/>
                </a:ext>
              </a:extLst>
            </p:cNvPr>
            <p:cNvSpPr/>
            <p:nvPr/>
          </p:nvSpPr>
          <p:spPr>
            <a:xfrm>
              <a:off x="7824946" y="3224052"/>
              <a:ext cx="178677" cy="186559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C72162-05A2-4794-8047-54ECF314589C}"/>
                </a:ext>
              </a:extLst>
            </p:cNvPr>
            <p:cNvSpPr/>
            <p:nvPr/>
          </p:nvSpPr>
          <p:spPr>
            <a:xfrm>
              <a:off x="7998366" y="3155734"/>
              <a:ext cx="178677" cy="186559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C185F98-3658-4783-B9C6-27A67D105DEF}"/>
                </a:ext>
              </a:extLst>
            </p:cNvPr>
            <p:cNvSpPr/>
            <p:nvPr/>
          </p:nvSpPr>
          <p:spPr>
            <a:xfrm>
              <a:off x="6842233" y="3376452"/>
              <a:ext cx="178677" cy="186559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08662DA6-D2DA-4A2A-001C-D8D35D96A3F2}"/>
              </a:ext>
            </a:extLst>
          </p:cNvPr>
          <p:cNvSpPr txBox="1">
            <a:spLocks/>
          </p:cNvSpPr>
          <p:nvPr/>
        </p:nvSpPr>
        <p:spPr>
          <a:xfrm>
            <a:off x="443484" y="1"/>
            <a:ext cx="8257032" cy="148943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With increasing time in the melt (</a:t>
            </a:r>
            <a:r>
              <a:rPr lang="en-US" sz="3200" dirty="0" err="1">
                <a:solidFill>
                  <a:schemeClr val="tx1"/>
                </a:solidFill>
              </a:rPr>
              <a:t>t</a:t>
            </a:r>
            <a:r>
              <a:rPr lang="en-US" sz="3200" baseline="-25000" dirty="0" err="1">
                <a:solidFill>
                  <a:schemeClr val="tx1"/>
                </a:solidFill>
              </a:rPr>
              <a:t>melt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     Bonded regions increase in area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     Individual filaments decrease in area</a:t>
            </a:r>
          </a:p>
        </p:txBody>
      </p:sp>
    </p:spTree>
    <p:extLst>
      <p:ext uri="{BB962C8B-B14F-4D97-AF65-F5344CB8AC3E}">
        <p14:creationId xmlns:p14="http://schemas.microsoft.com/office/powerpoint/2010/main" val="116110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EAF3E-AD30-4B8C-BD2A-505D56654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28" y="237745"/>
            <a:ext cx="8238744" cy="950976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J</a:t>
            </a:r>
            <a:r>
              <a:rPr lang="en-US" baseline="-25000" dirty="0">
                <a:solidFill>
                  <a:schemeClr val="tx1"/>
                </a:solidFill>
              </a:rPr>
              <a:t>c</a:t>
            </a:r>
            <a:r>
              <a:rPr lang="en-US" dirty="0">
                <a:solidFill>
                  <a:schemeClr val="tx1"/>
                </a:solidFill>
              </a:rPr>
              <a:t> decreases with increasing t</a:t>
            </a:r>
            <a:r>
              <a:rPr lang="en-US" baseline="-25000" dirty="0">
                <a:solidFill>
                  <a:schemeClr val="tx1"/>
                </a:solidFill>
              </a:rPr>
              <a:t>melt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BCD98-2451-447E-8B29-F45B06458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4D28C-713E-4F83-AB3B-D89652BB6B05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D48CCD-FCFF-475A-B69E-36E9F5FE281D}"/>
              </a:ext>
            </a:extLst>
          </p:cNvPr>
          <p:cNvGrpSpPr/>
          <p:nvPr/>
        </p:nvGrpSpPr>
        <p:grpSpPr>
          <a:xfrm>
            <a:off x="418841" y="2280405"/>
            <a:ext cx="4383464" cy="3816253"/>
            <a:chOff x="395926" y="1918493"/>
            <a:chExt cx="4383464" cy="381625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D6AFB3A-8345-42E0-A5A4-9BF246A43C24}"/>
                </a:ext>
              </a:extLst>
            </p:cNvPr>
            <p:cNvSpPr txBox="1"/>
            <p:nvPr/>
          </p:nvSpPr>
          <p:spPr>
            <a:xfrm>
              <a:off x="1783090" y="1918493"/>
              <a:ext cx="1687398" cy="461665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>
                  <a:solidFill>
                    <a:schemeClr val="bg1"/>
                  </a:solidFill>
                </a:rPr>
                <a:t>J</a:t>
              </a:r>
              <a:r>
                <a:rPr lang="en-US" sz="2400" b="1" i="1" baseline="-25000" dirty="0">
                  <a:solidFill>
                    <a:schemeClr val="bg1"/>
                  </a:solidFill>
                </a:rPr>
                <a:t>c </a:t>
              </a:r>
              <a:r>
                <a:rPr lang="en-US" sz="2400" b="1" dirty="0">
                  <a:solidFill>
                    <a:schemeClr val="bg1"/>
                  </a:solidFill>
                </a:rPr>
                <a:t>vs </a:t>
              </a:r>
              <a:r>
                <a:rPr lang="en-US" sz="2400" b="1" i="1" dirty="0">
                  <a:solidFill>
                    <a:schemeClr val="bg1"/>
                  </a:solidFill>
                </a:rPr>
                <a:t>t</a:t>
              </a:r>
              <a:r>
                <a:rPr lang="en-US" sz="2400" b="1" i="1" baseline="-25000" dirty="0">
                  <a:solidFill>
                    <a:schemeClr val="bg1"/>
                  </a:solidFill>
                </a:rPr>
                <a:t>melt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A517DBE-B63F-417D-99B9-7F1B1E5596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78" t="5120" r="7599" b="9644"/>
            <a:stretch/>
          </p:blipFill>
          <p:spPr>
            <a:xfrm>
              <a:off x="395926" y="2279824"/>
              <a:ext cx="4383464" cy="345492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2EAD300-4A12-4119-9601-5363C8EC4A4B}"/>
              </a:ext>
            </a:extLst>
          </p:cNvPr>
          <p:cNvSpPr txBox="1"/>
          <p:nvPr/>
        </p:nvSpPr>
        <p:spPr>
          <a:xfrm rot="16200000">
            <a:off x="-923185" y="3826128"/>
            <a:ext cx="2390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J</a:t>
            </a:r>
            <a:r>
              <a:rPr lang="en-US" sz="1600" b="1" i="1" baseline="-25000" dirty="0"/>
              <a:t>c</a:t>
            </a:r>
            <a:r>
              <a:rPr lang="en-US" sz="1600" b="1" baseline="-25000" dirty="0"/>
              <a:t> </a:t>
            </a:r>
            <a:r>
              <a:rPr lang="en-US" sz="1600" b="1" dirty="0"/>
              <a:t>(4.2 K, 5 T) (A/mm</a:t>
            </a:r>
            <a:r>
              <a:rPr lang="en-US" sz="1600" b="1" baseline="30000" dirty="0"/>
              <a:t>2</a:t>
            </a:r>
            <a:r>
              <a:rPr lang="en-US" sz="1600" b="1" dirty="0"/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7351CD-557E-4DB6-A45A-64A8CF4CBC66}"/>
              </a:ext>
            </a:extLst>
          </p:cNvPr>
          <p:cNvSpPr txBox="1"/>
          <p:nvPr/>
        </p:nvSpPr>
        <p:spPr>
          <a:xfrm>
            <a:off x="1806005" y="6048317"/>
            <a:ext cx="1741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</a:t>
            </a:r>
            <a:r>
              <a:rPr lang="en-US" sz="1600" b="1" baseline="-25000" dirty="0"/>
              <a:t>melt </a:t>
            </a:r>
            <a:r>
              <a:rPr lang="en-US" sz="1600" b="1" dirty="0"/>
              <a:t>(h)</a:t>
            </a:r>
            <a:r>
              <a:rPr lang="en-US" sz="1600" b="1" baseline="-25000" dirty="0"/>
              <a:t> </a:t>
            </a:r>
            <a:endParaRPr lang="en-US" sz="1600" b="1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D4D4117-7369-4D49-A528-70B7A872E025}"/>
              </a:ext>
            </a:extLst>
          </p:cNvPr>
          <p:cNvSpPr/>
          <p:nvPr/>
        </p:nvSpPr>
        <p:spPr>
          <a:xfrm rot="16200000">
            <a:off x="1001839" y="3489280"/>
            <a:ext cx="338554" cy="1870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7D77A4-3553-4AB5-8545-273C8166E808}"/>
              </a:ext>
            </a:extLst>
          </p:cNvPr>
          <p:cNvGrpSpPr/>
          <p:nvPr/>
        </p:nvGrpSpPr>
        <p:grpSpPr>
          <a:xfrm>
            <a:off x="4764466" y="2350828"/>
            <a:ext cx="4846655" cy="3986778"/>
            <a:chOff x="4837618" y="1857052"/>
            <a:chExt cx="4846655" cy="398677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E7B524D-62AD-44A9-AC84-E98229C28590}"/>
                </a:ext>
              </a:extLst>
            </p:cNvPr>
            <p:cNvGrpSpPr/>
            <p:nvPr/>
          </p:nvGrpSpPr>
          <p:grpSpPr>
            <a:xfrm>
              <a:off x="4837618" y="1857052"/>
              <a:ext cx="4622177" cy="3986778"/>
              <a:chOff x="4837618" y="1857052"/>
              <a:chExt cx="4622177" cy="398677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BDE530C-A27E-4D58-B32E-5B8D78000DEB}"/>
                  </a:ext>
                </a:extLst>
              </p:cNvPr>
              <p:cNvGrpSpPr/>
              <p:nvPr/>
            </p:nvGrpSpPr>
            <p:grpSpPr>
              <a:xfrm>
                <a:off x="5120363" y="1857052"/>
                <a:ext cx="4339432" cy="3643209"/>
                <a:chOff x="5015061" y="2201522"/>
                <a:chExt cx="4339432" cy="3643209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9E567A55-F52C-41AC-BE90-0BDF00F38087}"/>
                    </a:ext>
                  </a:extLst>
                </p:cNvPr>
                <p:cNvGrpSpPr/>
                <p:nvPr/>
              </p:nvGrpSpPr>
              <p:grpSpPr>
                <a:xfrm>
                  <a:off x="5015061" y="2201522"/>
                  <a:ext cx="3937378" cy="3643209"/>
                  <a:chOff x="4605160" y="1539372"/>
                  <a:chExt cx="3937378" cy="3643209"/>
                </a:xfrm>
              </p:grpSpPr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A377F338-6C26-41A2-9DCF-DBA9DA466B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12324" t="7733" r="11464" b="9872"/>
                  <a:stretch/>
                </p:blipFill>
                <p:spPr>
                  <a:xfrm>
                    <a:off x="4605160" y="1930334"/>
                    <a:ext cx="3937378" cy="3252247"/>
                  </a:xfrm>
                  <a:prstGeom prst="rect">
                    <a:avLst/>
                  </a:prstGeom>
                </p:spPr>
              </p:pic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0828F794-B7B3-49F6-B5AD-B29986642694}"/>
                      </a:ext>
                    </a:extLst>
                  </p:cNvPr>
                  <p:cNvSpPr txBox="1"/>
                  <p:nvPr/>
                </p:nvSpPr>
                <p:spPr>
                  <a:xfrm>
                    <a:off x="5675171" y="1539372"/>
                    <a:ext cx="2405209" cy="461665"/>
                  </a:xfrm>
                  <a:prstGeom prst="rect">
                    <a:avLst/>
                  </a:prstGeom>
                  <a:solidFill>
                    <a:srgbClr val="7030A0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b="1" i="1" dirty="0">
                        <a:solidFill>
                          <a:schemeClr val="bg1"/>
                        </a:solidFill>
                      </a:rPr>
                      <a:t>n</a:t>
                    </a:r>
                    <a:r>
                      <a:rPr lang="en-US" sz="2400" b="1" dirty="0">
                        <a:solidFill>
                          <a:schemeClr val="bg1"/>
                        </a:solidFill>
                      </a:rPr>
                      <a:t> value</a:t>
                    </a:r>
                    <a:r>
                      <a:rPr lang="en-US" sz="2400" b="1" baseline="-25000" dirty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z="2400" b="1" dirty="0">
                        <a:solidFill>
                          <a:schemeClr val="bg1"/>
                        </a:solidFill>
                      </a:rPr>
                      <a:t>vs </a:t>
                    </a:r>
                    <a:r>
                      <a:rPr lang="en-US" sz="2400" b="1" i="1" dirty="0">
                        <a:solidFill>
                          <a:schemeClr val="bg1"/>
                        </a:solidFill>
                      </a:rPr>
                      <a:t>t</a:t>
                    </a:r>
                    <a:r>
                      <a:rPr lang="en-US" sz="2400" b="1" i="1" baseline="-25000" dirty="0">
                        <a:solidFill>
                          <a:schemeClr val="bg1"/>
                        </a:solidFill>
                      </a:rPr>
                      <a:t>melt</a:t>
                    </a:r>
                    <a:endParaRPr lang="en-US" sz="2400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8741DB4-E7AF-4CBA-B72C-2F9A4EDB8F1C}"/>
                    </a:ext>
                  </a:extLst>
                </p:cNvPr>
                <p:cNvSpPr txBox="1"/>
                <p:nvPr/>
              </p:nvSpPr>
              <p:spPr>
                <a:xfrm>
                  <a:off x="8318699" y="4334797"/>
                  <a:ext cx="103579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00CC66"/>
                      </a:solidFill>
                    </a:rPr>
                    <a:t>0.8 mm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4C1BAC0-BB8B-4114-8DBD-254DE4CCEFA1}"/>
                    </a:ext>
                  </a:extLst>
                </p:cNvPr>
                <p:cNvSpPr txBox="1"/>
                <p:nvPr/>
              </p:nvSpPr>
              <p:spPr>
                <a:xfrm>
                  <a:off x="8360566" y="3529253"/>
                  <a:ext cx="8367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1.3 mm</a:t>
                  </a: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EA28E0-BF4D-4FEB-9F65-14A24C71C943}"/>
                  </a:ext>
                </a:extLst>
              </p:cNvPr>
              <p:cNvSpPr txBox="1"/>
              <p:nvPr/>
            </p:nvSpPr>
            <p:spPr>
              <a:xfrm>
                <a:off x="6113837" y="5505276"/>
                <a:ext cx="174146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t</a:t>
                </a:r>
                <a:r>
                  <a:rPr lang="en-US" sz="1600" b="1" baseline="-25000" dirty="0"/>
                  <a:t>melt </a:t>
                </a:r>
                <a:r>
                  <a:rPr lang="en-US" sz="1600" b="1" dirty="0"/>
                  <a:t>(h)</a:t>
                </a:r>
                <a:r>
                  <a:rPr lang="en-US" sz="1600" b="1" baseline="-25000" dirty="0"/>
                  <a:t> </a:t>
                </a:r>
                <a:endParaRPr lang="en-US" sz="1600" b="1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C76EEAA-DDA7-4847-AD8B-D54760DE4710}"/>
                  </a:ext>
                </a:extLst>
              </p:cNvPr>
              <p:cNvSpPr txBox="1"/>
              <p:nvPr/>
            </p:nvSpPr>
            <p:spPr>
              <a:xfrm rot="16200000">
                <a:off x="3930721" y="3451378"/>
                <a:ext cx="21523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i="1" dirty="0"/>
                  <a:t>n </a:t>
                </a:r>
                <a:r>
                  <a:rPr lang="en-US" sz="1600" b="1" dirty="0"/>
                  <a:t>value (4.2 K, 5 T)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CB29CF-95F2-447E-AA8E-A947B17EBB58}"/>
                </a:ext>
              </a:extLst>
            </p:cNvPr>
            <p:cNvSpPr txBox="1"/>
            <p:nvPr/>
          </p:nvSpPr>
          <p:spPr>
            <a:xfrm>
              <a:off x="8467439" y="3403169"/>
              <a:ext cx="1216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1.2 mm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D08DF0-B4DA-453C-9DD5-EBAC62EC12CB}"/>
                </a:ext>
              </a:extLst>
            </p:cNvPr>
            <p:cNvSpPr txBox="1"/>
            <p:nvPr/>
          </p:nvSpPr>
          <p:spPr>
            <a:xfrm>
              <a:off x="8450153" y="3630985"/>
              <a:ext cx="1216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5">
                      <a:lumMod val="75000"/>
                    </a:schemeClr>
                  </a:solidFill>
                </a:rPr>
                <a:t>1.0 mm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7A3A8A-15F8-4A37-BD99-FD5FC3B83E4C}"/>
              </a:ext>
            </a:extLst>
          </p:cNvPr>
          <p:cNvGrpSpPr/>
          <p:nvPr/>
        </p:nvGrpSpPr>
        <p:grpSpPr>
          <a:xfrm>
            <a:off x="1001504" y="3218122"/>
            <a:ext cx="3698500" cy="1260509"/>
            <a:chOff x="1074656" y="2724346"/>
            <a:chExt cx="3698500" cy="12605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0545BF8-DF60-4F99-B4CA-872108F5CAEE}"/>
                </a:ext>
              </a:extLst>
            </p:cNvPr>
            <p:cNvSpPr txBox="1"/>
            <p:nvPr/>
          </p:nvSpPr>
          <p:spPr>
            <a:xfrm>
              <a:off x="1074656" y="2724346"/>
              <a:ext cx="1385740" cy="7682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9D1C88-D7C2-437B-8EDC-BFF697AD485C}"/>
                </a:ext>
              </a:extLst>
            </p:cNvPr>
            <p:cNvSpPr txBox="1"/>
            <p:nvPr/>
          </p:nvSpPr>
          <p:spPr>
            <a:xfrm rot="793800">
              <a:off x="2443391" y="3151342"/>
              <a:ext cx="2329765" cy="8335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D770B72-A7F9-9082-7E73-1C165D01A8B3}"/>
              </a:ext>
            </a:extLst>
          </p:cNvPr>
          <p:cNvSpPr txBox="1"/>
          <p:nvPr/>
        </p:nvSpPr>
        <p:spPr>
          <a:xfrm>
            <a:off x="859536" y="694047"/>
            <a:ext cx="7375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2000" b="1" i="1" dirty="0">
                <a:solidFill>
                  <a:srgbClr val="0000FF"/>
                </a:solidFill>
              </a:rPr>
              <a:t>J</a:t>
            </a:r>
            <a:r>
              <a:rPr lang="en-US" sz="2000" b="1" i="1" baseline="-25000" dirty="0">
                <a:solidFill>
                  <a:srgbClr val="0000FF"/>
                </a:solidFill>
              </a:rPr>
              <a:t>C</a:t>
            </a:r>
            <a:r>
              <a:rPr lang="en-US" sz="2000" b="1" dirty="0">
                <a:solidFill>
                  <a:srgbClr val="0000FF"/>
                </a:solidFill>
              </a:rPr>
              <a:t> decreases fastest in 0.8 and 1.0 mm wires that have the smallest filament separation</a:t>
            </a:r>
          </a:p>
          <a:p>
            <a:pPr marL="285750" indent="-285750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00FF"/>
                </a:solidFill>
              </a:rPr>
              <a:t>Reduced </a:t>
            </a:r>
            <a:r>
              <a:rPr lang="en-US" sz="2000" b="1" i="1" dirty="0">
                <a:solidFill>
                  <a:srgbClr val="0000FF"/>
                </a:solidFill>
              </a:rPr>
              <a:t>J</a:t>
            </a:r>
            <a:r>
              <a:rPr lang="en-US" sz="2000" b="1" i="1" baseline="-25000" dirty="0">
                <a:solidFill>
                  <a:srgbClr val="0000FF"/>
                </a:solidFill>
              </a:rPr>
              <a:t>c </a:t>
            </a:r>
            <a:r>
              <a:rPr lang="en-US" sz="2000" b="1" dirty="0">
                <a:solidFill>
                  <a:srgbClr val="0000FF"/>
                </a:solidFill>
              </a:rPr>
              <a:t>and </a:t>
            </a:r>
            <a:r>
              <a:rPr lang="en-US" sz="2000" b="1" i="1" dirty="0">
                <a:solidFill>
                  <a:srgbClr val="0000FF"/>
                </a:solidFill>
              </a:rPr>
              <a:t>n</a:t>
            </a:r>
            <a:r>
              <a:rPr lang="en-US" sz="2000" b="1" dirty="0">
                <a:solidFill>
                  <a:srgbClr val="0000FF"/>
                </a:solidFill>
              </a:rPr>
              <a:t> value with increasing </a:t>
            </a:r>
            <a:r>
              <a:rPr lang="en-US" sz="2000" b="1" i="1" dirty="0" err="1">
                <a:solidFill>
                  <a:srgbClr val="0000FF"/>
                </a:solidFill>
              </a:rPr>
              <a:t>t</a:t>
            </a:r>
            <a:r>
              <a:rPr lang="en-US" sz="2000" b="1" i="1" baseline="-25000" dirty="0" err="1">
                <a:solidFill>
                  <a:srgbClr val="0000FF"/>
                </a:solidFill>
              </a:rPr>
              <a:t>melt</a:t>
            </a:r>
            <a:r>
              <a:rPr lang="en-US" sz="2000" b="1" baseline="-25000" dirty="0">
                <a:solidFill>
                  <a:srgbClr val="0000FF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point to possible degradation of filament continuity along the length of the wire.</a:t>
            </a:r>
          </a:p>
        </p:txBody>
      </p:sp>
    </p:spTree>
    <p:extLst>
      <p:ext uri="{BB962C8B-B14F-4D97-AF65-F5344CB8AC3E}">
        <p14:creationId xmlns:p14="http://schemas.microsoft.com/office/powerpoint/2010/main" val="75820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EAF3E-AD30-4B8C-BD2A-505D56654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13121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Summary – filament geometry/bonding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463282E-F2B6-4EF7-9F87-8FB083562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888" y="1244338"/>
            <a:ext cx="8831124" cy="4932625"/>
          </a:xfrm>
        </p:spPr>
        <p:txBody>
          <a:bodyPr/>
          <a:lstStyle/>
          <a:p>
            <a:r>
              <a:rPr lang="en-US" b="1" dirty="0"/>
              <a:t>Filaments in tetragonal bundles have the smallest area and separation, and they develop the most bonding</a:t>
            </a:r>
          </a:p>
          <a:p>
            <a:r>
              <a:rPr lang="en-US" b="1" i="1" dirty="0"/>
              <a:t>J</a:t>
            </a:r>
            <a:r>
              <a:rPr lang="en-US" b="1" i="1" baseline="-25000" dirty="0"/>
              <a:t>C</a:t>
            </a:r>
            <a:r>
              <a:rPr lang="en-US" b="1" dirty="0"/>
              <a:t> may degrade more in tetragonal bundles than in the other two shape bundles</a:t>
            </a:r>
          </a:p>
          <a:p>
            <a:r>
              <a:rPr lang="en-US" b="1" dirty="0"/>
              <a:t>Wires with uniform filament size, shape, and controlled separation should increase </a:t>
            </a:r>
            <a:r>
              <a:rPr lang="en-US" b="1" i="1" dirty="0"/>
              <a:t>J</a:t>
            </a:r>
            <a:r>
              <a:rPr lang="en-US" b="1" i="1" baseline="-25000" dirty="0"/>
              <a:t>C</a:t>
            </a:r>
            <a:r>
              <a:rPr lang="en-US" b="1" baseline="-250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BCD98-2451-447E-8B29-F45B06458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4D28C-713E-4F83-AB3B-D89652BB6B0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153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28550"/>
            <a:ext cx="7886700" cy="1325563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latin typeface="+mn-lt"/>
              </a:rPr>
              <a:t>Driving questions – </a:t>
            </a:r>
            <a:r>
              <a:rPr lang="en-US" sz="3200" b="1" i="1" dirty="0">
                <a:latin typeface="+mn-lt"/>
              </a:rPr>
              <a:t>J</a:t>
            </a:r>
            <a:r>
              <a:rPr lang="en-US" sz="3200" b="1" i="1" baseline="-25000" dirty="0">
                <a:latin typeface="+mn-lt"/>
              </a:rPr>
              <a:t>C</a:t>
            </a:r>
            <a:r>
              <a:rPr lang="en-US" sz="3200" b="1" dirty="0">
                <a:latin typeface="+mn-lt"/>
              </a:rPr>
              <a:t>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8725"/>
            <a:ext cx="8322469" cy="4042025"/>
          </a:xfrm>
        </p:spPr>
        <p:txBody>
          <a:bodyPr>
            <a:normAutofit fontScale="77500" lnSpcReduction="20000"/>
          </a:bodyPr>
          <a:lstStyle/>
          <a:p>
            <a:r>
              <a:rPr lang="en-US" sz="3825" b="1" dirty="0"/>
              <a:t>Bi-2212 is delivered in single lengths &gt; 1 km</a:t>
            </a:r>
          </a:p>
          <a:p>
            <a:pPr lvl="1"/>
            <a:r>
              <a:rPr lang="en-US" sz="3300" b="1" dirty="0"/>
              <a:t>Some early coils made with </a:t>
            </a:r>
            <a:r>
              <a:rPr lang="en-US" sz="3300" b="1" dirty="0">
                <a:solidFill>
                  <a:srgbClr val="0000FF"/>
                </a:solidFill>
              </a:rPr>
              <a:t>Nexans powder wire </a:t>
            </a:r>
            <a:r>
              <a:rPr lang="en-US" sz="3300" b="1" dirty="0"/>
              <a:t>exhibited some unforeseen damage that is not seen in recent coils made with </a:t>
            </a:r>
            <a:r>
              <a:rPr lang="en-US" sz="3300" b="1" dirty="0">
                <a:solidFill>
                  <a:srgbClr val="0000FF"/>
                </a:solidFill>
              </a:rPr>
              <a:t>Engi-Mat powder wire</a:t>
            </a:r>
          </a:p>
          <a:p>
            <a:pPr lvl="1"/>
            <a:r>
              <a:rPr lang="en-US" sz="3300" b="1" dirty="0"/>
              <a:t>Are there serious defects in the present-day wire that would make a coil unusable?</a:t>
            </a:r>
            <a:endParaRPr lang="en-US" sz="3300" b="1" dirty="0">
              <a:solidFill>
                <a:srgbClr val="FF0000"/>
              </a:solidFill>
            </a:endParaRPr>
          </a:p>
          <a:p>
            <a:pPr lvl="1"/>
            <a:r>
              <a:rPr lang="en-US" sz="3300" b="1" dirty="0"/>
              <a:t>Are we ready to scale up to coils with 1000 m of wire?</a:t>
            </a:r>
          </a:p>
          <a:p>
            <a:r>
              <a:rPr lang="en-US" sz="3825" b="1" dirty="0"/>
              <a:t>Is there a test to evaluate the </a:t>
            </a:r>
            <a:r>
              <a:rPr lang="en-US" sz="3825" b="1" i="1" dirty="0"/>
              <a:t>J</a:t>
            </a:r>
            <a:r>
              <a:rPr lang="en-US" sz="3825" b="1" baseline="-25000" dirty="0"/>
              <a:t>c</a:t>
            </a:r>
            <a:r>
              <a:rPr lang="en-US" sz="3825" b="1" dirty="0"/>
              <a:t> distribution in Bi-2212 wires that could help answer these 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8E91C1D-DFAA-4E38-AB66-4DFB389F2C8B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5064" y="5696037"/>
            <a:ext cx="8671942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82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[1] Brown, M. D. </a:t>
            </a:r>
            <a:r>
              <a:rPr lang="en-US" sz="825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US" sz="82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Prediction of the </a:t>
            </a:r>
            <a:r>
              <a:rPr lang="en-US" sz="825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825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82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825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82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behavior of Bi-2212 wires at high field. </a:t>
            </a:r>
            <a:r>
              <a:rPr lang="en-US" sz="825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Trans. Appl. Supercond.</a:t>
            </a:r>
            <a:r>
              <a:rPr lang="en-US" sz="82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25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</a:t>
            </a:r>
            <a:r>
              <a:rPr lang="en-US" sz="82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1–4 (2019).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0C4898-6365-00A3-8735-C7616DF56B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8662" r="8437" b="16878"/>
          <a:stretch/>
        </p:blipFill>
        <p:spPr>
          <a:xfrm>
            <a:off x="7579146" y="353740"/>
            <a:ext cx="707232" cy="6834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AD2C36-C28D-2E8D-BB8B-DA82A27F3C5D}"/>
              </a:ext>
            </a:extLst>
          </p:cNvPr>
          <p:cNvSpPr txBox="1"/>
          <p:nvPr/>
        </p:nvSpPr>
        <p:spPr>
          <a:xfrm>
            <a:off x="7132320" y="1005919"/>
            <a:ext cx="158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Shaon Barua</a:t>
            </a:r>
          </a:p>
        </p:txBody>
      </p:sp>
    </p:spTree>
    <p:extLst>
      <p:ext uri="{BB962C8B-B14F-4D97-AF65-F5344CB8AC3E}">
        <p14:creationId xmlns:p14="http://schemas.microsoft.com/office/powerpoint/2010/main" val="38859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>
                <a:latin typeface="+mn-lt"/>
              </a:rPr>
              <a:t>Double differentiation of the V-I signal to extract the I</a:t>
            </a:r>
            <a:r>
              <a:rPr lang="en-US" sz="3200" b="1" baseline="-25000" dirty="0">
                <a:latin typeface="+mn-lt"/>
              </a:rPr>
              <a:t>c</a:t>
            </a:r>
            <a:r>
              <a:rPr lang="en-US" sz="3200" b="1" dirty="0">
                <a:latin typeface="+mn-lt"/>
              </a:rPr>
              <a:t> distribution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F4C9F40-B079-4B71-A627-7266DFEA7F0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BC1CB5-A8EA-4D39-9106-69106C34E01C}"/>
              </a:ext>
            </a:extLst>
          </p:cNvPr>
          <p:cNvSpPr txBox="1">
            <a:spLocks/>
          </p:cNvSpPr>
          <p:nvPr/>
        </p:nvSpPr>
        <p:spPr bwMode="auto">
          <a:xfrm>
            <a:off x="234755" y="66163"/>
            <a:ext cx="9052560" cy="82764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defTabSz="685800"/>
            <a:endParaRPr lang="en-US" sz="2550" dirty="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C7838-4234-4D5A-9123-1BF9BCF085D8}"/>
              </a:ext>
            </a:extLst>
          </p:cNvPr>
          <p:cNvSpPr txBox="1"/>
          <p:nvPr/>
        </p:nvSpPr>
        <p:spPr>
          <a:xfrm>
            <a:off x="5245930" y="2279916"/>
            <a:ext cx="36879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Wingdings" panose="05000000000000000000" pitchFamily="2" charset="2"/>
              <a:buChar char="§"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Proposed by Baixeras and Fournet [1] and used by Warnes </a:t>
            </a:r>
            <a:r>
              <a:rPr lang="en-US" sz="1500" b="1" i="1" dirty="0">
                <a:solidFill>
                  <a:prstClr val="black"/>
                </a:solidFill>
                <a:latin typeface="Calibri" panose="020F0502020204030204"/>
              </a:rPr>
              <a:t>­et al. 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[2]</a:t>
            </a:r>
            <a:r>
              <a:rPr lang="en-US" sz="1500" b="1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to study filament-sausaging degradation of critical current density (</a:t>
            </a:r>
            <a:r>
              <a:rPr lang="en-GB" sz="1500" b="1" i="1" dirty="0">
                <a:solidFill>
                  <a:prstClr val="black"/>
                </a:solidFill>
                <a:latin typeface="Calibri" panose="020F0502020204030204"/>
              </a:rPr>
              <a:t>J</a:t>
            </a:r>
            <a:r>
              <a:rPr lang="en-GB" sz="1500" b="1" baseline="-25000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) in Nb-Ti.</a:t>
            </a:r>
          </a:p>
          <a:p>
            <a:pPr defTabSz="685800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14313" indent="-214313" defTabSz="685800">
              <a:buFont typeface="Wingdings" panose="05000000000000000000" pitchFamily="2" charset="2"/>
              <a:buChar char="§"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Edelman for 2223 [3] showed that the model had an operational validity even if the strict assumptions of Baixeras and Fournet were not fulfilled – Edelman suggested it use for 2212 too.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5064" y="5274555"/>
            <a:ext cx="8671942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825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[1] Baixeras, J. &amp; Fournet, G. Vortex displacement losses in a non-ideal type II superconductor. </a:t>
            </a:r>
            <a:r>
              <a:rPr lang="en-US" sz="825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 of Physics and Chemistry of Solids</a:t>
            </a:r>
            <a:r>
              <a:rPr lang="en-US" sz="825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25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en-US" sz="825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1541–1547 (1967).</a:t>
            </a:r>
          </a:p>
          <a:p>
            <a:pPr defTabSz="685800"/>
            <a:r>
              <a:rPr lang="en-US" sz="82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[2] Warnes, W. H. &amp; Larbalestier, D. C. Critical current distributions in superconducting composites. </a:t>
            </a:r>
            <a:r>
              <a:rPr lang="en-US" sz="825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Cryogenics</a:t>
            </a:r>
            <a:r>
              <a:rPr lang="en-US" sz="82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25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  <a:r>
              <a:rPr lang="en-US" sz="82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643–653 (1986).</a:t>
            </a:r>
          </a:p>
          <a:p>
            <a:pPr defTabSz="685800"/>
            <a:r>
              <a:rPr lang="en-US" sz="82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[3] Edelman, H. S. &amp; Larbalestier, D. C. Resistive transitions and the origin of the n value in superconductors with a Gaussian critical‐current distribution. </a:t>
            </a:r>
            <a:r>
              <a:rPr lang="en-US" sz="825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Journal of Applied Physics</a:t>
            </a:r>
            <a:r>
              <a:rPr lang="en-US" sz="82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25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74</a:t>
            </a:r>
            <a:r>
              <a:rPr lang="en-US" sz="82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3312–3315 (1993).</a:t>
            </a:r>
          </a:p>
          <a:p>
            <a:pPr defTabSz="685800"/>
            <a:endParaRPr lang="en-US" sz="825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03363" y="1943564"/>
            <a:ext cx="4379426" cy="3344300"/>
            <a:chOff x="937818" y="1448419"/>
            <a:chExt cx="5839234" cy="44590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0C820EF-8933-47B3-AA0E-D296C7E00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827" y="1448419"/>
              <a:ext cx="2975225" cy="445906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75" t="26476" r="17710" b="7800"/>
            <a:stretch/>
          </p:blipFill>
          <p:spPr>
            <a:xfrm rot="5400000">
              <a:off x="597935" y="2346959"/>
              <a:ext cx="3444157" cy="2764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432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57950" y="6408312"/>
            <a:ext cx="2057400" cy="273844"/>
          </a:xfrm>
        </p:spPr>
        <p:txBody>
          <a:bodyPr/>
          <a:lstStyle/>
          <a:p>
            <a:pPr defTabSz="685800"/>
            <a:fld id="{5F4C9F40-B079-4B71-A627-7266DFEA7F0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BC1CB5-A8EA-4D39-9106-69106C34E01C}"/>
              </a:ext>
            </a:extLst>
          </p:cNvPr>
          <p:cNvSpPr txBox="1">
            <a:spLocks/>
          </p:cNvSpPr>
          <p:nvPr/>
        </p:nvSpPr>
        <p:spPr bwMode="auto">
          <a:xfrm>
            <a:off x="234755" y="66163"/>
            <a:ext cx="9052560" cy="82764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defTabSz="685800"/>
            <a:endParaRPr lang="en-US" sz="2550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4C7838-4234-4D5A-9123-1BF9BCF085D8}"/>
                  </a:ext>
                </a:extLst>
              </p:cNvPr>
              <p:cNvSpPr txBox="1"/>
              <p:nvPr/>
            </p:nvSpPr>
            <p:spPr>
              <a:xfrm>
                <a:off x="5376070" y="4346227"/>
                <a:ext cx="37679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1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Since the factors that affect local critical current are thought to be randomly distributed and uncorrelated,</a:t>
                </a:r>
                <a:r>
                  <a:rPr lang="en-US" sz="1200" i="1" dirty="0">
                    <a:solidFill>
                      <a:prstClr val="black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should be a Gaussian: Central limit theorem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4C7838-4234-4D5A-9123-1BF9BCF08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070" y="4346227"/>
                <a:ext cx="3767930" cy="646331"/>
              </a:xfrm>
              <a:prstGeom prst="rect">
                <a:avLst/>
              </a:prstGeom>
              <a:blipFill>
                <a:blip r:embed="rId3"/>
                <a:stretch>
                  <a:fillRect l="-162" t="-943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993025" y="2511433"/>
                <a:ext cx="3639263" cy="2076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1" i="1">
                          <a:solidFill>
                            <a:prstClr val="black"/>
                          </a:solidFill>
                          <a:latin typeface="Cambria Math"/>
                        </a:rPr>
                        <m:t>𝑽</m:t>
                      </m:r>
                      <m:d>
                        <m:dPr>
                          <m:ctrlPr>
                            <a:rPr lang="en-US" sz="15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𝑰</m:t>
                          </m:r>
                        </m:e>
                      </m:d>
                      <m:r>
                        <a:rPr lang="en-US" sz="1500" b="1" i="1">
                          <a:solidFill>
                            <a:prstClr val="black"/>
                          </a:solidFill>
                          <a:latin typeface="Cambria Math"/>
                        </a:rPr>
                        <m:t> =</m:t>
                      </m:r>
                      <m:nary>
                        <m:naryPr>
                          <m:ctrlPr>
                            <a:rPr lang="en-US" sz="15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500" b="1" i="1" dirty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  <m:sup>
                          <m:r>
                            <a:rPr lang="en-US" sz="1500" b="1" i="1" dirty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𝑰</m:t>
                          </m:r>
                        </m:sup>
                        <m:e>
                          <m:sSub>
                            <m:sSubPr>
                              <m:ctrlPr>
                                <a:rPr lang="en-US" sz="15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1500" b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𝐞𝐟𝐟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5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  <m:r>
                                <a:rPr lang="en-US" sz="15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5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e>
                                <m:sub>
                                  <m:r>
                                    <a:rPr lang="en-US" sz="1500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  <m:r>
                            <a:rPr lang="en-US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e>
                            <m:sub>
                              <m:r>
                                <a:rPr lang="en-US" sz="15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𝐜</m:t>
                              </m:r>
                            </m:sub>
                          </m:sSub>
                          <m:r>
                            <a:rPr lang="en-US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𝒅𝒊</m:t>
                          </m:r>
                          <m:r>
                            <a:rPr lang="en-US" sz="1500" b="1" i="1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</m:nary>
                    </m:oMath>
                  </m:oMathPara>
                </a14:m>
                <a:endParaRPr lang="en-US" sz="135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685800"/>
                <a:endParaRPr lang="en-US" sz="135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685800"/>
                <a:endParaRPr lang="en-US" sz="135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685800"/>
                <a:endParaRPr lang="en-US" sz="135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685800"/>
                <a:endParaRPr lang="en-US" sz="135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3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35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35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p>
                              <m:r>
                                <a:rPr lang="en-US" sz="135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3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  <m:r>
                            <a:rPr lang="en-US" sz="13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3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  <m:r>
                            <a:rPr lang="en-US" sz="13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3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sSup>
                            <m:sSupPr>
                              <m:ctrlPr>
                                <a:rPr lang="en-US" sz="135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35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p>
                              <m:r>
                                <a:rPr lang="en-US" sz="135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135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3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1350" b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𝐞𝐟𝐟</m:t>
                          </m:r>
                        </m:sub>
                      </m:sSub>
                      <m:r>
                        <a:rPr lang="en-US" sz="135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5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𝝓</m:t>
                      </m:r>
                      <m:d>
                        <m:dPr>
                          <m:ctrlPr>
                            <a:rPr lang="en-US" sz="13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</m:oMath>
                  </m:oMathPara>
                </a14:m>
                <a:endParaRPr lang="en-US" sz="135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685800"/>
                <a:endParaRPr lang="en-US" sz="1350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025" y="2511433"/>
                <a:ext cx="3639263" cy="20767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/>
          <p:cNvGrpSpPr/>
          <p:nvPr/>
        </p:nvGrpSpPr>
        <p:grpSpPr>
          <a:xfrm>
            <a:off x="5770508" y="2142925"/>
            <a:ext cx="3475054" cy="574619"/>
            <a:chOff x="7694009" y="1714232"/>
            <a:chExt cx="4633404" cy="7661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7694009" y="1714232"/>
                  <a:ext cx="46334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85800"/>
                  <a:r>
                    <a:rPr lang="en-US" sz="1200" dirty="0">
                      <a:solidFill>
                        <a:srgbClr val="FF0000"/>
                      </a:solidFill>
                      <a:latin typeface="Calibri" panose="020F0502020204030204"/>
                    </a:rPr>
                    <a:t>Number of sections with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sz="1200" i="1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1200" i="1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200" i="1">
                          <a:solidFill>
                            <a:srgbClr val="FF0000"/>
                          </a:solidFill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sz="1200" i="1">
                          <a:solidFill>
                            <a:srgbClr val="FF0000"/>
                          </a:solidFill>
                          <a:latin typeface="Cambria Math"/>
                        </a:rPr>
                        <m:t>&lt;</m:t>
                      </m:r>
                      <m:r>
                        <a:rPr lang="en-US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sz="1200" i="1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1200" i="1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1200" dirty="0">
                    <a:solidFill>
                      <a:srgbClr val="FF0000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4009" y="1714232"/>
                  <a:ext cx="4633404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75" t="-2222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ight Brace 21"/>
            <p:cNvSpPr/>
            <p:nvPr/>
          </p:nvSpPr>
          <p:spPr>
            <a:xfrm rot="16200000">
              <a:off x="10161490" y="1888008"/>
              <a:ext cx="304004" cy="880761"/>
            </a:xfrm>
            <a:prstGeom prst="righ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/>
              <a:endParaRPr lang="en-US" sz="10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9857478-8FF4-48DB-9B62-D8CB893977CA}"/>
              </a:ext>
            </a:extLst>
          </p:cNvPr>
          <p:cNvGrpSpPr/>
          <p:nvPr/>
        </p:nvGrpSpPr>
        <p:grpSpPr>
          <a:xfrm>
            <a:off x="5672711" y="3001015"/>
            <a:ext cx="2444286" cy="678338"/>
            <a:chOff x="2965586" y="5186651"/>
            <a:chExt cx="2843608" cy="913896"/>
          </a:xfrm>
        </p:grpSpPr>
        <p:sp>
          <p:nvSpPr>
            <p:cNvPr id="24" name="Right Brace 23"/>
            <p:cNvSpPr/>
            <p:nvPr/>
          </p:nvSpPr>
          <p:spPr>
            <a:xfrm rot="5400000">
              <a:off x="4264580" y="4791752"/>
              <a:ext cx="245622" cy="1035419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/>
              <a:endParaRPr lang="en-US" sz="10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65586" y="5478565"/>
              <a:ext cx="2843608" cy="6219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dirty="0">
                  <a:solidFill>
                    <a:prstClr val="black"/>
                  </a:solidFill>
                  <a:latin typeface="Calibri" panose="020F0502020204030204"/>
                </a:rPr>
                <a:t>Voltage contribution of infinitesimally short length of wire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5950"/>
            <a:ext cx="5376070" cy="4114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5950"/>
            <a:ext cx="5376070" cy="41148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5950"/>
            <a:ext cx="5376070" cy="4114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5950"/>
            <a:ext cx="5376070" cy="41148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5094"/>
            <a:ext cx="5376070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>
                <a:latin typeface="+mn-lt"/>
              </a:rPr>
              <a:t>Double differentiation of the V-I signal to extract the I</a:t>
            </a:r>
            <a:r>
              <a:rPr lang="en-US" sz="3200" b="1" baseline="-25000" dirty="0">
                <a:latin typeface="+mn-lt"/>
              </a:rPr>
              <a:t>c</a:t>
            </a:r>
            <a:r>
              <a:rPr lang="en-US" sz="3200" b="1" dirty="0">
                <a:latin typeface="+mn-lt"/>
              </a:rPr>
              <a:t> distribution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249008" y="5018119"/>
            <a:ext cx="3712553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en-US" sz="825" b="1" dirty="0">
                <a:solidFill>
                  <a:prstClr val="black"/>
                </a:solidFill>
                <a:latin typeface="Calibri" panose="020F0502020204030204"/>
              </a:rPr>
              <a:t>For a more detailed treatment:</a:t>
            </a:r>
          </a:p>
          <a:p>
            <a:pPr algn="just" defTabSz="685800"/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[1] Warnes, W. H. &amp; Larbalestier, D. C. Critical current distributions in superconducting composites. </a:t>
            </a:r>
            <a:r>
              <a:rPr lang="en-US" sz="825" i="1" dirty="0">
                <a:solidFill>
                  <a:prstClr val="black"/>
                </a:solidFill>
                <a:latin typeface="Calibri" panose="020F0502020204030204"/>
              </a:rPr>
              <a:t>Cryogenics</a:t>
            </a:r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825" b="1" dirty="0">
                <a:solidFill>
                  <a:prstClr val="black"/>
                </a:solidFill>
                <a:latin typeface="Calibri" panose="020F0502020204030204"/>
              </a:rPr>
              <a:t>26</a:t>
            </a:r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, 643–653 (1986).</a:t>
            </a:r>
          </a:p>
          <a:p>
            <a:pPr algn="just" defTabSz="685800"/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[2] Plummer, C. &amp; Evetts, J. Dependence of the shape of the resistive transition on composite inhomogeneity in multifilamentary wires. IEEE Trans. </a:t>
            </a:r>
            <a:r>
              <a:rPr lang="en-US" sz="825" dirty="0" err="1">
                <a:solidFill>
                  <a:prstClr val="black"/>
                </a:solidFill>
                <a:latin typeface="Calibri" panose="020F0502020204030204"/>
              </a:rPr>
              <a:t>Magn</a:t>
            </a:r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825" b="1" dirty="0">
                <a:solidFill>
                  <a:prstClr val="black"/>
                </a:solidFill>
                <a:latin typeface="Calibri" panose="020F0502020204030204"/>
              </a:rPr>
              <a:t>23</a:t>
            </a:r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, 1179–1182 (1987).</a:t>
            </a:r>
          </a:p>
        </p:txBody>
      </p:sp>
    </p:spTree>
    <p:extLst>
      <p:ext uri="{BB962C8B-B14F-4D97-AF65-F5344CB8AC3E}">
        <p14:creationId xmlns:p14="http://schemas.microsoft.com/office/powerpoint/2010/main" val="405451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57950" y="6390024"/>
            <a:ext cx="2057400" cy="273844"/>
          </a:xfrm>
        </p:spPr>
        <p:txBody>
          <a:bodyPr/>
          <a:lstStyle/>
          <a:p>
            <a:pPr defTabSz="685800"/>
            <a:fld id="{5F4C9F40-B079-4B71-A627-7266DFEA7F0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BC1CB5-A8EA-4D39-9106-69106C34E01C}"/>
              </a:ext>
            </a:extLst>
          </p:cNvPr>
          <p:cNvSpPr txBox="1">
            <a:spLocks/>
          </p:cNvSpPr>
          <p:nvPr/>
        </p:nvSpPr>
        <p:spPr bwMode="auto">
          <a:xfrm>
            <a:off x="234755" y="66163"/>
            <a:ext cx="9052560" cy="82764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defTabSz="685800"/>
            <a:endParaRPr lang="en-US" sz="2550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5950"/>
            <a:ext cx="5376071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276088" y="2611825"/>
                <a:ext cx="3659287" cy="2139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1" defTabSz="685800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num>
                      <m:den>
                        <m:r>
                          <a:rPr lang="el-GR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prstClr val="black"/>
                    </a:solidFill>
                    <a:latin typeface="Bookman Old Style" panose="02050604050505020204" pitchFamily="18" charset="0"/>
                  </a:rPr>
                  <a:t> ↓</a:t>
                </a:r>
                <a:r>
                  <a:rPr lang="en-US" sz="2700" b="1" dirty="0">
                    <a:solidFill>
                      <a:prstClr val="black"/>
                    </a:solidFill>
                    <a:latin typeface="Bookman Old Style" panose="02050604050505020204" pitchFamily="18" charset="0"/>
                  </a:rPr>
                  <a:t>  </a:t>
                </a:r>
                <a:r>
                  <a:rPr lang="en-US" sz="3000" b="1" dirty="0">
                    <a:solidFill>
                      <a:prstClr val="black"/>
                    </a:solidFill>
                    <a:latin typeface="Calibri" panose="020F0502020204030204"/>
                  </a:rPr>
                  <a:t>Connectivity</a:t>
                </a:r>
                <a:r>
                  <a:rPr lang="en-US" sz="2700" b="1" dirty="0">
                    <a:solidFill>
                      <a:prstClr val="black"/>
                    </a:solidFill>
                    <a:latin typeface="Calibri "/>
                  </a:rPr>
                  <a:t> </a:t>
                </a:r>
                <a:r>
                  <a:rPr lang="en-US" sz="3600" b="1" dirty="0">
                    <a:solidFill>
                      <a:prstClr val="black"/>
                    </a:solidFill>
                    <a:latin typeface="Bookman Old Style" panose="02050604050505020204" pitchFamily="18" charset="0"/>
                  </a:rPr>
                  <a:t>↑</a:t>
                </a:r>
              </a:p>
              <a:p>
                <a:pPr marL="342900" lvl="1" defTabSz="685800"/>
                <a:endParaRPr lang="en-US" sz="3600" b="1" dirty="0">
                  <a:solidFill>
                    <a:prstClr val="black"/>
                  </a:solidFill>
                  <a:latin typeface="Bookman Old Style" panose="02050604050505020204" pitchFamily="18" charset="0"/>
                </a:endParaRPr>
              </a:p>
              <a:p>
                <a:pPr marL="342900" lvl="1" defTabSz="685800"/>
                <a:r>
                  <a:rPr lang="en-US" sz="2400" b="1" u="sng" dirty="0">
                    <a:solidFill>
                      <a:prstClr val="black"/>
                    </a:solidFill>
                    <a:latin typeface="Calibri" panose="020F0502020204030204"/>
                  </a:rPr>
                  <a:t>At 5T:</a:t>
                </a:r>
              </a:p>
              <a:p>
                <a:pPr marL="342900" lvl="1" defTabSz="685800"/>
                <a14:m>
                  <m:oMath xmlns:m="http://schemas.openxmlformats.org/officeDocument/2006/math">
                    <m:r>
                      <a:rPr lang="el-GR" sz="2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sz="2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l-GR" sz="2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sz="2100" b="1" dirty="0">
                    <a:solidFill>
                      <a:prstClr val="black"/>
                    </a:solidFill>
                    <a:latin typeface="Calibri" panose="020F0502020204030204"/>
                  </a:rPr>
                  <a:t> of Nb-Ti </a:t>
                </a:r>
                <a:r>
                  <a:rPr lang="en-US" sz="2100" b="1" dirty="0">
                    <a:solidFill>
                      <a:prstClr val="black"/>
                    </a:solidFill>
                    <a:latin typeface="Calibri" panose="020F0502020204030204"/>
                    <a:cs typeface="Calibri" panose="020F0502020204030204" pitchFamily="34" charset="0"/>
                  </a:rPr>
                  <a:t>≈ </a:t>
                </a:r>
                <a:r>
                  <a:rPr lang="en-US" sz="2100" b="1" dirty="0">
                    <a:solidFill>
                      <a:srgbClr val="FF0000"/>
                    </a:solidFill>
                    <a:latin typeface="Calibri" panose="020F0502020204030204"/>
                    <a:cs typeface="Calibri" panose="020F0502020204030204" pitchFamily="34" charset="0"/>
                  </a:rPr>
                  <a:t>3-5%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6088" y="2611825"/>
                <a:ext cx="3659287" cy="2139368"/>
              </a:xfrm>
              <a:prstGeom prst="rect">
                <a:avLst/>
              </a:prstGeom>
              <a:blipFill>
                <a:blip r:embed="rId4"/>
                <a:stretch>
                  <a:fillRect t="-1994" r="-4667" b="-4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>
                <a:latin typeface="+mn-lt"/>
              </a:rPr>
              <a:t>Double differentiation of the V-I signal to extract the I</a:t>
            </a:r>
            <a:r>
              <a:rPr lang="en-US" sz="3200" b="1" baseline="-25000" dirty="0">
                <a:latin typeface="+mn-lt"/>
              </a:rPr>
              <a:t>c</a:t>
            </a:r>
            <a:r>
              <a:rPr lang="en-US" sz="3200" b="1" dirty="0">
                <a:latin typeface="+mn-lt"/>
              </a:rPr>
              <a:t> distribution</a:t>
            </a:r>
          </a:p>
        </p:txBody>
      </p:sp>
    </p:spTree>
    <p:extLst>
      <p:ext uri="{BB962C8B-B14F-4D97-AF65-F5344CB8AC3E}">
        <p14:creationId xmlns:p14="http://schemas.microsoft.com/office/powerpoint/2010/main" val="2585249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64" y="1680210"/>
            <a:ext cx="6504077" cy="43205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F4C9F40-B079-4B71-A627-7266DFEA7F0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1680" y="2277441"/>
            <a:ext cx="1732634" cy="7848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NbTi current distribution curves are narrow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6480" y="1768307"/>
            <a:ext cx="10309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Transverse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80333" y="1768307"/>
            <a:ext cx="11737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Longitudinal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19862" y="1768307"/>
            <a:ext cx="7570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500" b="1" i="1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en-US" sz="1500" b="1" i="1" baseline="3000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en-US" sz="1500" b="1" i="1" dirty="0">
                <a:solidFill>
                  <a:prstClr val="black"/>
                </a:solidFill>
                <a:latin typeface="Calibri" panose="020F0502020204030204"/>
              </a:rPr>
              <a:t>V/dI</a:t>
            </a:r>
            <a:r>
              <a:rPr lang="en-US" sz="1500" b="1" i="1" baseline="30000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58563" y="3189566"/>
            <a:ext cx="3593592" cy="2369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25891" y="3237767"/>
            <a:ext cx="2195879" cy="2103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03E2CB-F744-A84F-7976-3F58E9B27616}"/>
              </a:ext>
            </a:extLst>
          </p:cNvPr>
          <p:cNvSpPr txBox="1">
            <a:spLocks/>
          </p:cNvSpPr>
          <p:nvPr/>
        </p:nvSpPr>
        <p:spPr>
          <a:xfrm>
            <a:off x="424053" y="577714"/>
            <a:ext cx="829589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Is wire uniformity in 1 km long wires a concern?</a:t>
            </a:r>
          </a:p>
        </p:txBody>
      </p:sp>
    </p:spTree>
    <p:extLst>
      <p:ext uri="{BB962C8B-B14F-4D97-AF65-F5344CB8AC3E}">
        <p14:creationId xmlns:p14="http://schemas.microsoft.com/office/powerpoint/2010/main" val="885427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B4522-55C2-7445-B6A7-CAC8FAA1C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97" y="365126"/>
            <a:ext cx="7591806" cy="1325563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latin typeface="+mn-lt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4C707-FF12-06B3-BFB2-D3C271D3B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Presentation will be in two parts:</a:t>
            </a:r>
          </a:p>
          <a:p>
            <a:pPr lvl="1"/>
            <a:r>
              <a:rPr lang="en-US" b="1" dirty="0"/>
              <a:t>Effect of filament geometry and architecture on filament bonding</a:t>
            </a:r>
          </a:p>
          <a:p>
            <a:pPr lvl="1"/>
            <a:r>
              <a:rPr lang="en-US" b="1" dirty="0"/>
              <a:t>Characterize I</a:t>
            </a:r>
            <a:r>
              <a:rPr lang="en-US" b="1" baseline="-25000" dirty="0"/>
              <a:t>C</a:t>
            </a:r>
            <a:r>
              <a:rPr lang="en-US" b="1" dirty="0"/>
              <a:t> distribution in long length wires </a:t>
            </a:r>
          </a:p>
          <a:p>
            <a:pPr marL="0" indent="0">
              <a:buNone/>
            </a:pPr>
            <a:r>
              <a:rPr lang="en-US" b="1" dirty="0"/>
              <a:t>Driving questions</a:t>
            </a:r>
          </a:p>
          <a:p>
            <a:pPr marL="685800" lvl="2"/>
            <a:r>
              <a:rPr lang="en-US" sz="2400" b="1" dirty="0"/>
              <a:t>What influences how filaments bond during the overpressure heat treatment?</a:t>
            </a:r>
          </a:p>
          <a:p>
            <a:pPr marL="685800" lvl="2"/>
            <a:r>
              <a:rPr lang="en-US" sz="2400" b="1" dirty="0"/>
              <a:t>How does this affect J</a:t>
            </a:r>
            <a:r>
              <a:rPr lang="en-US" sz="2400" b="1" baseline="-25000" dirty="0"/>
              <a:t>C</a:t>
            </a:r>
            <a:r>
              <a:rPr lang="en-US" sz="2400" b="1" dirty="0"/>
              <a:t>?</a:t>
            </a:r>
          </a:p>
          <a:p>
            <a:pPr marL="685800" lvl="2"/>
            <a:r>
              <a:rPr lang="en-US" sz="2400" b="1" dirty="0"/>
              <a:t>Is the uniformity of long-length wires good enough to build large coils?</a:t>
            </a:r>
          </a:p>
        </p:txBody>
      </p:sp>
    </p:spTree>
    <p:extLst>
      <p:ext uri="{BB962C8B-B14F-4D97-AF65-F5344CB8AC3E}">
        <p14:creationId xmlns:p14="http://schemas.microsoft.com/office/powerpoint/2010/main" val="352732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64" y="1680210"/>
            <a:ext cx="6504077" cy="43205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F4C9F40-B079-4B71-A627-7266DFEA7F0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1680" y="2277441"/>
            <a:ext cx="1732634" cy="7848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NbTi current distribution curves are narrow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6480" y="1768307"/>
            <a:ext cx="10309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Transverse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80333" y="1768307"/>
            <a:ext cx="11737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Longitudinal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19862" y="1768307"/>
            <a:ext cx="7570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500" b="1" i="1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en-US" sz="1500" b="1" i="1" baseline="3000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en-US" sz="1500" b="1" i="1" dirty="0">
                <a:solidFill>
                  <a:prstClr val="black"/>
                </a:solidFill>
                <a:latin typeface="Calibri" panose="020F0502020204030204"/>
              </a:rPr>
              <a:t>V/dI</a:t>
            </a:r>
            <a:r>
              <a:rPr lang="en-US" sz="1500" b="1" i="1" baseline="30000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25891" y="3237767"/>
            <a:ext cx="2195879" cy="2103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81680" y="3400984"/>
            <a:ext cx="1732634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1500" b="1" i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I</a:t>
            </a:r>
            <a:r>
              <a:rPr lang="en-US" sz="1500" b="1" baseline="-25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of Bi-2212 RWs could be increased further if the filament quality is improved.</a:t>
            </a:r>
          </a:p>
          <a:p>
            <a:pPr defTabSz="685800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85AA86-8F25-105A-2C96-3CBBA95A87FE}"/>
              </a:ext>
            </a:extLst>
          </p:cNvPr>
          <p:cNvSpPr txBox="1">
            <a:spLocks/>
          </p:cNvSpPr>
          <p:nvPr/>
        </p:nvSpPr>
        <p:spPr>
          <a:xfrm>
            <a:off x="424053" y="577714"/>
            <a:ext cx="829589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Is wire uniformity in 1 km long wires a concern?</a:t>
            </a:r>
          </a:p>
        </p:txBody>
      </p:sp>
    </p:spTree>
    <p:extLst>
      <p:ext uri="{BB962C8B-B14F-4D97-AF65-F5344CB8AC3E}">
        <p14:creationId xmlns:p14="http://schemas.microsoft.com/office/powerpoint/2010/main" val="304078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95" y="981635"/>
            <a:ext cx="8254719" cy="67627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b="1" dirty="0">
                <a:latin typeface="+mn-lt"/>
              </a:rPr>
              <a:t>What is the quality of filaments in as-delivered wires?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F4C9F40-B079-4B71-A627-7266DFEA7F0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56432" y="1755648"/>
            <a:ext cx="1152144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6813" y="1876247"/>
                <a:ext cx="40254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en-US" b="1" dirty="0">
                    <a:solidFill>
                      <a:prstClr val="black"/>
                    </a:solidFill>
                    <a:latin typeface="Calibri" panose="020F0502020204030204"/>
                  </a:rPr>
                  <a:t>Billet No.: </a:t>
                </a:r>
                <a:r>
                  <a:rPr lang="en-US" b="1" dirty="0" err="1">
                    <a:solidFill>
                      <a:prstClr val="black"/>
                    </a:solidFill>
                    <a:latin typeface="Calibri" panose="020F0502020204030204"/>
                  </a:rPr>
                  <a:t>PMM180410</a:t>
                </a:r>
                <a:r>
                  <a:rPr lang="en-US" b="1" dirty="0">
                    <a:solidFill>
                      <a:prstClr val="black"/>
                    </a:solidFill>
                    <a:latin typeface="Calibri" panose="020F0502020204030204"/>
                  </a:rPr>
                  <a:t>, 85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>
                    <a:solidFill>
                      <a:prstClr val="black"/>
                    </a:solidFill>
                    <a:latin typeface="Calibri" panose="020F0502020204030204"/>
                  </a:rPr>
                  <a:t>18, Ø 1 mm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13" y="1876247"/>
                <a:ext cx="4025461" cy="369332"/>
              </a:xfrm>
              <a:prstGeom prst="rect">
                <a:avLst/>
              </a:prstGeom>
              <a:blipFill>
                <a:blip r:embed="rId3"/>
                <a:stretch>
                  <a:fillRect l="-1210" t="-10000" r="-45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17" y="2273232"/>
            <a:ext cx="3212131" cy="3086100"/>
          </a:xfrm>
          <a:prstGeom prst="rect">
            <a:avLst/>
          </a:prstGeom>
        </p:spPr>
      </p:pic>
      <p:grpSp>
        <p:nvGrpSpPr>
          <p:cNvPr id="115" name="Group 114"/>
          <p:cNvGrpSpPr/>
          <p:nvPr/>
        </p:nvGrpSpPr>
        <p:grpSpPr>
          <a:xfrm>
            <a:off x="758734" y="2356694"/>
            <a:ext cx="3164042" cy="2969968"/>
            <a:chOff x="1011646" y="1999259"/>
            <a:chExt cx="4218722" cy="3959956"/>
          </a:xfrm>
        </p:grpSpPr>
        <p:grpSp>
          <p:nvGrpSpPr>
            <p:cNvPr id="114" name="Group 113"/>
            <p:cNvGrpSpPr/>
            <p:nvPr/>
          </p:nvGrpSpPr>
          <p:grpSpPr>
            <a:xfrm>
              <a:off x="1011646" y="1999259"/>
              <a:ext cx="4218722" cy="3959956"/>
              <a:chOff x="1011646" y="1999259"/>
              <a:chExt cx="4218722" cy="3959956"/>
            </a:xfrm>
          </p:grpSpPr>
          <p:sp>
            <p:nvSpPr>
              <p:cNvPr id="10" name="Hexagon 9"/>
              <p:cNvSpPr/>
              <p:nvPr/>
            </p:nvSpPr>
            <p:spPr>
              <a:xfrm rot="20692040">
                <a:off x="3244242" y="3114452"/>
                <a:ext cx="832746" cy="767266"/>
              </a:xfrm>
              <a:prstGeom prst="hexagon">
                <a:avLst/>
              </a:prstGeom>
              <a:noFill/>
              <a:ln w="28575">
                <a:solidFill>
                  <a:schemeClr val="accent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92" name="Group 91"/>
              <p:cNvGrpSpPr/>
              <p:nvPr/>
            </p:nvGrpSpPr>
            <p:grpSpPr>
              <a:xfrm>
                <a:off x="1753657" y="2549050"/>
                <a:ext cx="917715" cy="907797"/>
                <a:chOff x="1761277" y="2556670"/>
                <a:chExt cx="917715" cy="907797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 flipV="1">
                  <a:off x="1766888" y="2556670"/>
                  <a:ext cx="490097" cy="476250"/>
                </a:xfrm>
                <a:prstGeom prst="line">
                  <a:avLst/>
                </a:prstGeom>
                <a:ln w="28575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H="1" flipV="1">
                  <a:off x="1761277" y="3026678"/>
                  <a:ext cx="412805" cy="437789"/>
                </a:xfrm>
                <a:prstGeom prst="line">
                  <a:avLst/>
                </a:prstGeom>
                <a:ln w="28575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H="1" flipV="1">
                  <a:off x="2256986" y="2556670"/>
                  <a:ext cx="422005" cy="431548"/>
                </a:xfrm>
                <a:prstGeom prst="line">
                  <a:avLst/>
                </a:prstGeom>
                <a:ln w="28575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H="1">
                  <a:off x="2174082" y="3398045"/>
                  <a:ext cx="361944" cy="66422"/>
                </a:xfrm>
                <a:prstGeom prst="line">
                  <a:avLst/>
                </a:prstGeom>
                <a:ln w="28575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H="1">
                  <a:off x="2536026" y="2983708"/>
                  <a:ext cx="142966" cy="414337"/>
                </a:xfrm>
                <a:prstGeom prst="line">
                  <a:avLst/>
                </a:prstGeom>
                <a:ln w="28575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/>
            </p:nvGrpSpPr>
            <p:grpSpPr>
              <a:xfrm rot="7373932">
                <a:off x="1647823" y="4330365"/>
                <a:ext cx="859050" cy="980172"/>
                <a:chOff x="3969548" y="3977112"/>
                <a:chExt cx="794515" cy="996538"/>
              </a:xfrm>
            </p:grpSpPr>
            <p:cxnSp>
              <p:nvCxnSpPr>
                <p:cNvPr id="66" name="Straight Connector 65"/>
                <p:cNvCxnSpPr/>
                <p:nvPr/>
              </p:nvCxnSpPr>
              <p:spPr>
                <a:xfrm rot="21170849" flipH="1">
                  <a:off x="4136202" y="4011833"/>
                  <a:ext cx="627861" cy="13760"/>
                </a:xfrm>
                <a:prstGeom prst="line">
                  <a:avLst/>
                </a:prstGeom>
                <a:ln w="28575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rot="21170849" flipH="1" flipV="1">
                  <a:off x="4078779" y="4528398"/>
                  <a:ext cx="426282" cy="445252"/>
                </a:xfrm>
                <a:prstGeom prst="line">
                  <a:avLst/>
                </a:prstGeom>
                <a:ln w="28575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 rot="14226068" flipH="1" flipV="1">
                  <a:off x="3956460" y="4146291"/>
                  <a:ext cx="337636" cy="311459"/>
                </a:xfrm>
                <a:prstGeom prst="line">
                  <a:avLst/>
                </a:prstGeom>
                <a:ln w="28575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H="1">
                  <a:off x="4531121" y="3977111"/>
                  <a:ext cx="229642" cy="968269"/>
                </a:xfrm>
                <a:prstGeom prst="line">
                  <a:avLst/>
                </a:prstGeom>
                <a:ln w="28575"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4" name="TextBox 93"/>
              <p:cNvSpPr txBox="1"/>
              <p:nvPr/>
            </p:nvSpPr>
            <p:spPr>
              <a:xfrm>
                <a:off x="1125769" y="1999259"/>
                <a:ext cx="1446744" cy="400109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1350" b="1" dirty="0">
                    <a:solidFill>
                      <a:prstClr val="white"/>
                    </a:solidFill>
                    <a:latin typeface="Calibri" panose="020F0502020204030204"/>
                  </a:rPr>
                  <a:t>Pentagonal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3876352" y="2176406"/>
                <a:ext cx="1354016" cy="400109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1350" b="1" dirty="0">
                    <a:solidFill>
                      <a:prstClr val="white"/>
                    </a:solidFill>
                    <a:latin typeface="Calibri" panose="020F0502020204030204"/>
                  </a:rPr>
                  <a:t>Hexagonal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1011646" y="5559106"/>
                <a:ext cx="1402370" cy="400109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1350" b="1" dirty="0">
                    <a:solidFill>
                      <a:prstClr val="white"/>
                    </a:solidFill>
                    <a:latin typeface="Calibri" panose="020F0502020204030204"/>
                  </a:rPr>
                  <a:t>Tetragonal</a:t>
                </a:r>
              </a:p>
            </p:txBody>
          </p:sp>
          <p:cxnSp>
            <p:nvCxnSpPr>
              <p:cNvPr id="98" name="Straight Arrow Connector 97"/>
              <p:cNvCxnSpPr>
                <a:cxnSpLocks/>
                <a:stCxn id="94" idx="2"/>
              </p:cNvCxnSpPr>
              <p:nvPr/>
            </p:nvCxnSpPr>
            <p:spPr>
              <a:xfrm>
                <a:off x="1849141" y="2399368"/>
                <a:ext cx="155175" cy="365456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>
                <a:cxnSpLocks/>
                <a:stCxn id="95" idx="2"/>
              </p:cNvCxnSpPr>
              <p:nvPr/>
            </p:nvCxnSpPr>
            <p:spPr>
              <a:xfrm flipH="1">
                <a:off x="3942502" y="2576515"/>
                <a:ext cx="610859" cy="623899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6" name="Straight Arrow Connector 105"/>
            <p:cNvCxnSpPr>
              <a:cxnSpLocks/>
              <a:stCxn id="96" idx="0"/>
            </p:cNvCxnSpPr>
            <p:nvPr/>
          </p:nvCxnSpPr>
          <p:spPr>
            <a:xfrm flipV="1">
              <a:off x="1712831" y="5108194"/>
              <a:ext cx="188444" cy="450912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/>
          <p:cNvGrpSpPr/>
          <p:nvPr/>
        </p:nvGrpSpPr>
        <p:grpSpPr>
          <a:xfrm>
            <a:off x="4540011" y="1885950"/>
            <a:ext cx="4379446" cy="4114800"/>
            <a:chOff x="6053347" y="1371600"/>
            <a:chExt cx="5839261" cy="5486400"/>
          </a:xfrm>
        </p:grpSpPr>
        <p:grpSp>
          <p:nvGrpSpPr>
            <p:cNvPr id="118" name="Group 117"/>
            <p:cNvGrpSpPr/>
            <p:nvPr/>
          </p:nvGrpSpPr>
          <p:grpSpPr>
            <a:xfrm>
              <a:off x="6053347" y="1371600"/>
              <a:ext cx="5839261" cy="5486400"/>
              <a:chOff x="6053347" y="1371600"/>
              <a:chExt cx="5839261" cy="5486400"/>
            </a:xfrm>
          </p:grpSpPr>
          <p:pic>
            <p:nvPicPr>
              <p:cNvPr id="116" name="Picture 115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3347" y="1371600"/>
                <a:ext cx="5321779" cy="5486400"/>
              </a:xfrm>
              <a:prstGeom prst="rect">
                <a:avLst/>
              </a:prstGeom>
            </p:spPr>
          </p:pic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87833" y="1632323"/>
                <a:ext cx="904775" cy="4572000"/>
              </a:xfrm>
              <a:prstGeom prst="rect">
                <a:avLst/>
              </a:prstGeom>
            </p:spPr>
          </p:pic>
        </p:grpSp>
        <p:sp>
          <p:nvSpPr>
            <p:cNvPr id="119" name="TextBox 118"/>
            <p:cNvSpPr txBox="1"/>
            <p:nvPr/>
          </p:nvSpPr>
          <p:spPr>
            <a:xfrm>
              <a:off x="7046407" y="1421999"/>
              <a:ext cx="341820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b="1" dirty="0">
                  <a:solidFill>
                    <a:prstClr val="black"/>
                  </a:solidFill>
                  <a:latin typeface="Calibri" panose="020F0502020204030204"/>
                </a:rPr>
                <a:t>Filament Area[</a:t>
              </a:r>
              <a:r>
                <a:rPr lang="en-US" b="1" dirty="0">
                  <a:solidFill>
                    <a:prstClr val="black"/>
                  </a:solidFill>
                  <a:latin typeface="Symbol" panose="05050102010706020507" pitchFamily="18" charset="2"/>
                </a:rPr>
                <a:t>m</a:t>
              </a:r>
              <a:r>
                <a:rPr lang="en-US" b="1" dirty="0">
                  <a:solidFill>
                    <a:prstClr val="black"/>
                  </a:solidFill>
                  <a:latin typeface="Calibri" panose="020F0502020204030204"/>
                </a:rPr>
                <a:t>m</a:t>
              </a:r>
              <a:r>
                <a:rPr lang="en-US" b="1" baseline="30000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  <a:r>
                <a:rPr lang="en-US" b="1" dirty="0">
                  <a:solidFill>
                    <a:prstClr val="black"/>
                  </a:solidFill>
                  <a:latin typeface="Calibri" panose="020F0502020204030204"/>
                </a:rPr>
                <a:t>] Map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843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11" y="1885950"/>
            <a:ext cx="3991334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713" y="981635"/>
            <a:ext cx="8254719" cy="67627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b="1" dirty="0">
                <a:latin typeface="+mn-lt"/>
              </a:rPr>
              <a:t>Filament sausaging in as-delivered wires is significant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F4C9F40-B079-4B71-A627-7266DFEA7F03}" type="slidenum">
              <a:rPr lang="en-US" b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22</a:t>
            </a:fld>
            <a:endParaRPr lang="en-US" b="1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56432" y="1755648"/>
            <a:ext cx="1152144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b="1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6813" y="1876247"/>
                <a:ext cx="40254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en-US" b="1" dirty="0">
                    <a:solidFill>
                      <a:prstClr val="black"/>
                    </a:solidFill>
                    <a:latin typeface="Calibri" panose="020F0502020204030204"/>
                  </a:rPr>
                  <a:t>Billet No.: PMM180410, 85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>
                    <a:solidFill>
                      <a:prstClr val="black"/>
                    </a:solidFill>
                    <a:latin typeface="Calibri" panose="020F0502020204030204"/>
                  </a:rPr>
                  <a:t>18, Ø 1 mm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13" y="1876247"/>
                <a:ext cx="4025461" cy="369332"/>
              </a:xfrm>
              <a:prstGeom prst="rect">
                <a:avLst/>
              </a:prstGeom>
              <a:blipFill>
                <a:blip r:embed="rId3"/>
                <a:stretch>
                  <a:fillRect l="-1210" t="-10000" r="-45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75" y="2081492"/>
            <a:ext cx="678581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4805" y="1923749"/>
            <a:ext cx="256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Filament Area[</a:t>
            </a:r>
            <a:r>
              <a:rPr lang="en-US" b="1" dirty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m</a:t>
            </a:r>
            <a:r>
              <a:rPr lang="en-US" b="1" baseline="3000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] Map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12656" y="2242926"/>
            <a:ext cx="5949230" cy="3106133"/>
            <a:chOff x="816874" y="1847568"/>
            <a:chExt cx="7932307" cy="4141510"/>
          </a:xfrm>
        </p:grpSpPr>
        <p:grpSp>
          <p:nvGrpSpPr>
            <p:cNvPr id="70" name="Group 69"/>
            <p:cNvGrpSpPr/>
            <p:nvPr/>
          </p:nvGrpSpPr>
          <p:grpSpPr>
            <a:xfrm>
              <a:off x="816874" y="1847568"/>
              <a:ext cx="7932307" cy="4141510"/>
              <a:chOff x="816874" y="1847568"/>
              <a:chExt cx="7932307" cy="414151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874" y="1860923"/>
                <a:ext cx="4419599" cy="4114800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</p:pic>
          <p:sp>
            <p:nvSpPr>
              <p:cNvPr id="29" name="Oval 28"/>
              <p:cNvSpPr/>
              <p:nvPr/>
            </p:nvSpPr>
            <p:spPr>
              <a:xfrm>
                <a:off x="8383421" y="3072367"/>
                <a:ext cx="365760" cy="36576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 b="1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8" name="Straight Connector 17"/>
              <p:cNvCxnSpPr>
                <a:stCxn id="29" idx="0"/>
              </p:cNvCxnSpPr>
              <p:nvPr/>
            </p:nvCxnSpPr>
            <p:spPr>
              <a:xfrm flipH="1" flipV="1">
                <a:off x="5236473" y="1847568"/>
                <a:ext cx="3329828" cy="122479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29" idx="4"/>
              </p:cNvCxnSpPr>
              <p:nvPr/>
            </p:nvCxnSpPr>
            <p:spPr>
              <a:xfrm flipH="1">
                <a:off x="5236473" y="3438127"/>
                <a:ext cx="3329828" cy="255095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Rectangle 7"/>
            <p:cNvSpPr/>
            <p:nvPr/>
          </p:nvSpPr>
          <p:spPr>
            <a:xfrm>
              <a:off x="2071202" y="5392309"/>
              <a:ext cx="1647033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b="1" dirty="0">
                  <a:solidFill>
                    <a:prstClr val="black"/>
                  </a:solidFill>
                  <a:latin typeface="Calibri" panose="020F0502020204030204"/>
                </a:rPr>
                <a:t>Area [</a:t>
              </a:r>
              <a:r>
                <a:rPr lang="en-US" b="1" dirty="0">
                  <a:solidFill>
                    <a:prstClr val="black"/>
                  </a:solidFill>
                  <a:latin typeface="Symbol" panose="05050102010706020507" pitchFamily="18" charset="2"/>
                </a:rPr>
                <a:t>m</a:t>
              </a:r>
              <a:r>
                <a:rPr lang="en-US" b="1" dirty="0">
                  <a:solidFill>
                    <a:prstClr val="black"/>
                  </a:solidFill>
                  <a:latin typeface="Calibri" panose="020F0502020204030204"/>
                </a:rPr>
                <a:t>m</a:t>
              </a:r>
              <a:r>
                <a:rPr lang="en-US" b="1" baseline="30000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  <a:r>
                <a:rPr lang="en-US" b="1" dirty="0">
                  <a:solidFill>
                    <a:prstClr val="black"/>
                  </a:solidFill>
                  <a:latin typeface="Calibri" panose="020F0502020204030204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508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09" y="1885950"/>
            <a:ext cx="3991337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713" y="981635"/>
            <a:ext cx="8254719" cy="67627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b="1" dirty="0">
                <a:latin typeface="+mn-lt"/>
              </a:rPr>
              <a:t>Filament sausaging in as-delivered wires is significant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F4C9F40-B079-4B71-A627-7266DFEA7F0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56432" y="1755648"/>
            <a:ext cx="1152144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6813" y="1876247"/>
                <a:ext cx="40254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en-US" b="1" dirty="0">
                    <a:solidFill>
                      <a:prstClr val="black"/>
                    </a:solidFill>
                    <a:latin typeface="Calibri" panose="020F0502020204030204"/>
                  </a:rPr>
                  <a:t>Billet No.: PMM180410, 85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>
                    <a:solidFill>
                      <a:prstClr val="black"/>
                    </a:solidFill>
                    <a:latin typeface="Calibri" panose="020F0502020204030204"/>
                  </a:rPr>
                  <a:t>18, Ø 1 mm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13" y="1876247"/>
                <a:ext cx="4025461" cy="369332"/>
              </a:xfrm>
              <a:prstGeom prst="rect">
                <a:avLst/>
              </a:prstGeom>
              <a:blipFill>
                <a:blip r:embed="rId3"/>
                <a:stretch>
                  <a:fillRect l="-1210" t="-10000" r="-45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75" y="2081492"/>
            <a:ext cx="678581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75" y="2072008"/>
            <a:ext cx="678581" cy="34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55" y="2252942"/>
            <a:ext cx="3314700" cy="3086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6813" y="52554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/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Sausaging in as-delivered wire is considerably greater than for Nb-Ti and Nb</a:t>
            </a:r>
            <a:r>
              <a:rPr lang="en-US" b="1" baseline="-25000" dirty="0">
                <a:solidFill>
                  <a:prstClr val="black"/>
                </a:solidFill>
                <a:latin typeface="Calibri" panose="020F0502020204030204"/>
              </a:rPr>
              <a:t>3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Sn wires</a:t>
            </a:r>
          </a:p>
        </p:txBody>
      </p:sp>
    </p:spTree>
    <p:extLst>
      <p:ext uri="{BB962C8B-B14F-4D97-AF65-F5344CB8AC3E}">
        <p14:creationId xmlns:p14="http://schemas.microsoft.com/office/powerpoint/2010/main" val="3428097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09" y="1885950"/>
            <a:ext cx="3991337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713" y="981635"/>
            <a:ext cx="8254719" cy="67627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b="1" dirty="0">
                <a:latin typeface="+mn-lt"/>
              </a:rPr>
              <a:t>Filament sausaging in as-delivered wires is significant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F4C9F40-B079-4B71-A627-7266DFEA7F0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56432" y="1755648"/>
            <a:ext cx="1152144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6813" y="1876247"/>
                <a:ext cx="40254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en-US" b="1" dirty="0">
                    <a:solidFill>
                      <a:prstClr val="black"/>
                    </a:solidFill>
                    <a:latin typeface="Calibri" panose="020F0502020204030204"/>
                  </a:rPr>
                  <a:t>Billet No.: PMM180410, 85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>
                    <a:solidFill>
                      <a:prstClr val="black"/>
                    </a:solidFill>
                    <a:latin typeface="Calibri" panose="020F0502020204030204"/>
                  </a:rPr>
                  <a:t>18, Ø 1 mm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13" y="1876247"/>
                <a:ext cx="4025461" cy="369332"/>
              </a:xfrm>
              <a:prstGeom prst="rect">
                <a:avLst/>
              </a:prstGeom>
              <a:blipFill>
                <a:blip r:embed="rId3"/>
                <a:stretch>
                  <a:fillRect l="-1210" t="-10000" r="-45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75" y="2081492"/>
            <a:ext cx="678581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75" y="2072008"/>
            <a:ext cx="678581" cy="3429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6813" y="52554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/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Sausaging in as-delivered wire is considerably greater than for Nb-Ti and Nb</a:t>
            </a:r>
            <a:r>
              <a:rPr lang="en-US" b="1" baseline="-25000" dirty="0">
                <a:solidFill>
                  <a:prstClr val="black"/>
                </a:solidFill>
                <a:latin typeface="Calibri" panose="020F0502020204030204"/>
              </a:rPr>
              <a:t>3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Sn wires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55" y="2243458"/>
            <a:ext cx="3314700" cy="3086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75" y="2072008"/>
            <a:ext cx="678581" cy="3429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698733" y="2739340"/>
            <a:ext cx="3138256" cy="1388645"/>
            <a:chOff x="2264977" y="2509452"/>
            <a:chExt cx="4184341" cy="1851527"/>
          </a:xfrm>
        </p:grpSpPr>
        <p:sp>
          <p:nvSpPr>
            <p:cNvPr id="19" name="TextBox 18"/>
            <p:cNvSpPr txBox="1"/>
            <p:nvPr/>
          </p:nvSpPr>
          <p:spPr>
            <a:xfrm>
              <a:off x="3700344" y="2509452"/>
              <a:ext cx="27489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b="1" dirty="0">
                  <a:solidFill>
                    <a:srgbClr val="FF0000"/>
                  </a:solidFill>
                  <a:latin typeface="Calibri" panose="020F0502020204030204"/>
                </a:rPr>
                <a:t>Merged Filaments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3492028" y="4093958"/>
              <a:ext cx="601427" cy="26702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 rot="3552681">
              <a:off x="2124643" y="3928549"/>
              <a:ext cx="543750" cy="26308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2" name="Straight Arrow Connector 11"/>
            <p:cNvCxnSpPr>
              <a:stCxn id="19" idx="2"/>
            </p:cNvCxnSpPr>
            <p:nvPr/>
          </p:nvCxnSpPr>
          <p:spPr>
            <a:xfrm flipH="1">
              <a:off x="2396518" y="3001895"/>
              <a:ext cx="2678313" cy="84725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3816496" y="2971117"/>
              <a:ext cx="1258335" cy="108897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146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12" y="2371201"/>
            <a:ext cx="3429000" cy="1848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12" y="2057400"/>
            <a:ext cx="3353605" cy="27432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00100" y="660269"/>
            <a:ext cx="7550944" cy="67627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sz="3200" b="1" dirty="0">
                <a:latin typeface="+mn-lt"/>
              </a:rPr>
              <a:t>There are clear trends that </a:t>
            </a:r>
            <a:r>
              <a:rPr lang="en-GB" sz="3200" b="1" i="1" dirty="0">
                <a:latin typeface="+mn-lt"/>
              </a:rPr>
              <a:t>J</a:t>
            </a:r>
            <a:r>
              <a:rPr lang="en-GB" sz="3200" b="1" i="1" baseline="-25000" dirty="0">
                <a:latin typeface="+mn-lt"/>
              </a:rPr>
              <a:t>c</a:t>
            </a:r>
            <a:r>
              <a:rPr lang="en-GB" sz="3200" b="1" dirty="0">
                <a:latin typeface="+mn-lt"/>
              </a:rPr>
              <a:t> rises as σ/μ</a:t>
            </a:r>
            <a:r>
              <a:rPr lang="en-US" sz="3200" b="1" dirty="0">
                <a:latin typeface="+mn-lt"/>
              </a:rPr>
              <a:t> declines</a:t>
            </a:r>
            <a:br>
              <a:rPr lang="en-US" sz="3200" b="1" dirty="0">
                <a:latin typeface="+mn-lt"/>
              </a:rPr>
            </a:br>
            <a:r>
              <a:rPr lang="en-US" sz="1300" b="1" dirty="0">
                <a:latin typeface="+mn-lt"/>
              </a:rPr>
              <a:t> </a:t>
            </a:r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Lower </a:t>
            </a:r>
            <a:r>
              <a:rPr lang="en-US" sz="3200" b="1" i="1" dirty="0">
                <a:latin typeface="+mn-lt"/>
              </a:rPr>
              <a:t>J</a:t>
            </a:r>
            <a:r>
              <a:rPr lang="en-US" sz="3200" b="1" i="1" baseline="-25000" dirty="0">
                <a:latin typeface="+mn-lt"/>
              </a:rPr>
              <a:t>c</a:t>
            </a:r>
            <a:r>
              <a:rPr lang="en-US" sz="3200" b="1" dirty="0">
                <a:latin typeface="+mn-lt"/>
              </a:rPr>
              <a:t> for T</a:t>
            </a:r>
            <a:r>
              <a:rPr lang="en-US" sz="3200" b="1" baseline="-25000" dirty="0">
                <a:latin typeface="+mn-lt"/>
              </a:rPr>
              <a:t>max</a:t>
            </a:r>
            <a:r>
              <a:rPr lang="en-US" sz="3200" b="1" dirty="0">
                <a:latin typeface="+mn-lt"/>
              </a:rPr>
              <a:t> = 896 °C - correlates to higher non-uniformity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F4C9F40-B079-4B71-A627-7266DFEA7F0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493169" y="14998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161926" y="2118926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Rectangle 28"/>
          <p:cNvSpPr>
            <a:spLocks noChangeArrowheads="1"/>
          </p:cNvSpPr>
          <p:nvPr/>
        </p:nvSpPr>
        <p:spPr bwMode="auto">
          <a:xfrm>
            <a:off x="542926" y="1520724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12252" y="1537868"/>
            <a:ext cx="124119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84" y="2057400"/>
            <a:ext cx="3250944" cy="274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84" y="2057400"/>
            <a:ext cx="3250944" cy="274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84" y="2057400"/>
            <a:ext cx="3250944" cy="2743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6484" y="5164489"/>
            <a:ext cx="653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b="1" i="1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US" b="1" baseline="-25000" dirty="0">
                <a:solidFill>
                  <a:prstClr val="black"/>
                </a:solidFill>
                <a:latin typeface="Calibri" panose="020F0502020204030204"/>
              </a:rPr>
              <a:t>max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= Maximum temperature during over pressure heat treatment</a:t>
            </a:r>
            <a:endParaRPr lang="en-US" b="1" baseline="-25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107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12" y="2057400"/>
            <a:ext cx="3353605" cy="2743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F4C9F40-B079-4B71-A627-7266DFEA7F0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493169" y="14998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161926" y="2118926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Rectangle 28"/>
          <p:cNvSpPr>
            <a:spLocks noChangeArrowheads="1"/>
          </p:cNvSpPr>
          <p:nvPr/>
        </p:nvSpPr>
        <p:spPr bwMode="auto">
          <a:xfrm>
            <a:off x="542926" y="1520724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12252" y="1537868"/>
            <a:ext cx="124119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4829" y="4571230"/>
            <a:ext cx="2871509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u="sng" dirty="0">
                <a:solidFill>
                  <a:prstClr val="black"/>
                </a:solidFill>
                <a:latin typeface="Calibri" panose="020F0502020204030204"/>
              </a:rPr>
              <a:t>Image Analysis </a:t>
            </a: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Filament Area Distribution (</a:t>
            </a:r>
            <a:r>
              <a:rPr lang="en-US" sz="1350" b="1" i="1" dirty="0">
                <a:solidFill>
                  <a:prstClr val="black"/>
                </a:solidFill>
                <a:latin typeface="Symbol" panose="05050102010706020507" pitchFamily="18" charset="2"/>
              </a:rPr>
              <a:t>s/m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):</a:t>
            </a:r>
          </a:p>
          <a:p>
            <a:pPr defTabSz="685800"/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Engi-Mat: 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0.19</a:t>
            </a:r>
          </a:p>
          <a:p>
            <a:pPr defTabSz="685800"/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Nexans: 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0.21</a:t>
            </a:r>
          </a:p>
          <a:p>
            <a:pPr defTabSz="685800"/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Nb47wt.%Ti: </a:t>
            </a:r>
            <a:r>
              <a:rPr lang="en-US" sz="1500" b="1" dirty="0">
                <a:solidFill>
                  <a:srgbClr val="FF0000"/>
                </a:solidFill>
                <a:latin typeface="Calibri" panose="020F0502020204030204"/>
              </a:rPr>
              <a:t>0.05</a:t>
            </a:r>
            <a:endParaRPr lang="en-US" sz="12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05678" y="4935071"/>
            <a:ext cx="3722504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Both the area and the critical current distributions are closely correlated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12" y="2057400"/>
            <a:ext cx="3353605" cy="2743200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542925" y="1692520"/>
            <a:ext cx="5725983" cy="2726664"/>
            <a:chOff x="723900" y="1113693"/>
            <a:chExt cx="7634644" cy="3635552"/>
          </a:xfrm>
        </p:grpSpPr>
        <p:grpSp>
          <p:nvGrpSpPr>
            <p:cNvPr id="33" name="Group 32"/>
            <p:cNvGrpSpPr/>
            <p:nvPr/>
          </p:nvGrpSpPr>
          <p:grpSpPr>
            <a:xfrm>
              <a:off x="723900" y="1703939"/>
              <a:ext cx="7634644" cy="3045306"/>
              <a:chOff x="723900" y="1703939"/>
              <a:chExt cx="7634644" cy="3045306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900" y="1721915"/>
                <a:ext cx="4572000" cy="3018232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7364775" y="3532337"/>
                <a:ext cx="993769" cy="35858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3" name="Straight Connector 12"/>
              <p:cNvCxnSpPr>
                <a:stCxn id="11" idx="1"/>
              </p:cNvCxnSpPr>
              <p:nvPr/>
            </p:nvCxnSpPr>
            <p:spPr>
              <a:xfrm flipH="1" flipV="1">
                <a:off x="5304999" y="1703939"/>
                <a:ext cx="2059776" cy="200769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11" idx="1"/>
              </p:cNvCxnSpPr>
              <p:nvPr/>
            </p:nvCxnSpPr>
            <p:spPr>
              <a:xfrm flipH="1">
                <a:off x="5304999" y="3711631"/>
                <a:ext cx="2059776" cy="1037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>
              <a:off x="812800" y="1113693"/>
              <a:ext cx="3887251" cy="3547509"/>
              <a:chOff x="812800" y="1113693"/>
              <a:chExt cx="3887251" cy="3547509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>
                <a:off x="812800" y="4565650"/>
                <a:ext cx="1517650" cy="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889000" y="4230315"/>
                <a:ext cx="125427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en-US" sz="1500" b="1" dirty="0">
                    <a:solidFill>
                      <a:prstClr val="white"/>
                    </a:solidFill>
                    <a:latin typeface="Calibri" panose="020F0502020204030204"/>
                  </a:rPr>
                  <a:t>Wire Axis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812800" y="2418732"/>
                <a:ext cx="210545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en-US" sz="1500" b="1" dirty="0">
                    <a:solidFill>
                      <a:prstClr val="white"/>
                    </a:solidFill>
                    <a:latin typeface="Calibri" panose="020F0502020204030204"/>
                  </a:rPr>
                  <a:t>Bi-2212 filaments</a:t>
                </a:r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 flipV="1">
                <a:off x="2891196" y="2363416"/>
                <a:ext cx="372704" cy="25537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2891195" y="2609637"/>
                <a:ext cx="322187" cy="210728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1841500" y="1613862"/>
                <a:ext cx="256341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1500" b="1" dirty="0">
                    <a:solidFill>
                      <a:prstClr val="white"/>
                    </a:solidFill>
                    <a:latin typeface="Calibri" panose="020F0502020204030204"/>
                  </a:rPr>
                  <a:t>Ag-0.2wt.%Mg sheath</a:t>
                </a:r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2891194" y="2609637"/>
                <a:ext cx="433031" cy="92245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1657351" y="1113693"/>
                <a:ext cx="3042700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prstClr val="black"/>
                    </a:solidFill>
                    <a:latin typeface="Calibri" panose="020F0502020204030204"/>
                  </a:rPr>
                  <a:t>Reacted filaments</a:t>
                </a:r>
              </a:p>
            </p:txBody>
          </p:sp>
        </p:grp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03206B94-6A61-0B34-3A80-D793CD7D5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60269"/>
            <a:ext cx="7550944" cy="67627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sz="3200" b="1" dirty="0">
                <a:latin typeface="+mn-lt"/>
              </a:rPr>
              <a:t>There are clear trends that </a:t>
            </a:r>
            <a:r>
              <a:rPr lang="en-GB" sz="3200" b="1" i="1" dirty="0">
                <a:latin typeface="+mn-lt"/>
              </a:rPr>
              <a:t>J</a:t>
            </a:r>
            <a:r>
              <a:rPr lang="en-GB" sz="3200" b="1" i="1" baseline="-25000" dirty="0">
                <a:latin typeface="+mn-lt"/>
              </a:rPr>
              <a:t>c</a:t>
            </a:r>
            <a:r>
              <a:rPr lang="en-GB" sz="3200" b="1" dirty="0">
                <a:latin typeface="+mn-lt"/>
              </a:rPr>
              <a:t> rises as σ/μ</a:t>
            </a:r>
            <a:r>
              <a:rPr lang="en-US" sz="3200" b="1" dirty="0">
                <a:latin typeface="+mn-lt"/>
              </a:rPr>
              <a:t> declines</a:t>
            </a:r>
            <a:br>
              <a:rPr lang="en-US" sz="3200" b="1" dirty="0">
                <a:latin typeface="+mn-lt"/>
              </a:rPr>
            </a:br>
            <a:r>
              <a:rPr lang="en-US" sz="1300" b="1" dirty="0">
                <a:latin typeface="+mn-lt"/>
              </a:rPr>
              <a:t> </a:t>
            </a:r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Lower </a:t>
            </a:r>
            <a:r>
              <a:rPr lang="en-US" sz="3200" b="1" i="1" dirty="0">
                <a:latin typeface="+mn-lt"/>
              </a:rPr>
              <a:t>J</a:t>
            </a:r>
            <a:r>
              <a:rPr lang="en-US" sz="3200" b="1" i="1" baseline="-25000" dirty="0">
                <a:latin typeface="+mn-lt"/>
              </a:rPr>
              <a:t>c</a:t>
            </a:r>
            <a:r>
              <a:rPr lang="en-US" sz="3200" b="1" dirty="0">
                <a:latin typeface="+mn-lt"/>
              </a:rPr>
              <a:t> for T</a:t>
            </a:r>
            <a:r>
              <a:rPr lang="en-US" sz="3200" b="1" baseline="-25000" dirty="0">
                <a:latin typeface="+mn-lt"/>
              </a:rPr>
              <a:t>max</a:t>
            </a:r>
            <a:r>
              <a:rPr lang="en-US" sz="3200" b="1" dirty="0">
                <a:latin typeface="+mn-lt"/>
              </a:rPr>
              <a:t> = 896 °C - correlates to higher non-uniformity </a:t>
            </a:r>
          </a:p>
        </p:txBody>
      </p:sp>
    </p:spTree>
    <p:extLst>
      <p:ext uri="{BB962C8B-B14F-4D97-AF65-F5344CB8AC3E}">
        <p14:creationId xmlns:p14="http://schemas.microsoft.com/office/powerpoint/2010/main" val="359458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8E91C1D-DFAA-4E38-AB66-4DFB389F2C8B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" y="1714500"/>
            <a:ext cx="4480058" cy="3429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" y="1714500"/>
            <a:ext cx="4480058" cy="3429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" y="1714500"/>
            <a:ext cx="4480058" cy="3429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" y="1714500"/>
            <a:ext cx="4480058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" y="1714500"/>
            <a:ext cx="4480058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4227"/>
            <a:ext cx="7829550" cy="119181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b="1" dirty="0">
                <a:latin typeface="+mn-lt"/>
              </a:rPr>
              <a:t>How uniform is a ~1 km long Bi-2212 wire?</a:t>
            </a:r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A complete strand map of the whole 10 kg billet might be able to answer our queries on long length uniformity</a:t>
            </a:r>
          </a:p>
        </p:txBody>
      </p:sp>
    </p:spTree>
    <p:extLst>
      <p:ext uri="{BB962C8B-B14F-4D97-AF65-F5344CB8AC3E}">
        <p14:creationId xmlns:p14="http://schemas.microsoft.com/office/powerpoint/2010/main" val="302055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8E91C1D-DFAA-4E38-AB66-4DFB389F2C8B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" y="1714500"/>
            <a:ext cx="4480058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48" y="1714500"/>
            <a:ext cx="4480058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08718"/>
            <a:ext cx="7886700" cy="9941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>
                <a:latin typeface="+mn-lt"/>
              </a:rPr>
              <a:t>1200 m lengths of wire do not exhibit significant difference in performance</a:t>
            </a:r>
          </a:p>
        </p:txBody>
      </p:sp>
    </p:spTree>
    <p:extLst>
      <p:ext uri="{BB962C8B-B14F-4D97-AF65-F5344CB8AC3E}">
        <p14:creationId xmlns:p14="http://schemas.microsoft.com/office/powerpoint/2010/main" val="1636802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70D7F-710B-499E-8535-68A7833FC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>
                <a:latin typeface="+mn-lt"/>
              </a:rPr>
              <a:t>Takeaway messages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Autofit/>
          </a:bodyPr>
          <a:lstStyle/>
          <a:p>
            <a:pPr algn="just"/>
            <a:r>
              <a:rPr lang="en-US" b="1" dirty="0"/>
              <a:t>Conductors as presently made have highly irregular filaments, which means that sausaging is built in, not something that develops as in Nb-Ti by over-drawing</a:t>
            </a:r>
          </a:p>
          <a:p>
            <a:pPr lvl="1" algn="just"/>
            <a:r>
              <a:rPr lang="en-US" sz="2100" b="1" dirty="0"/>
              <a:t>Although these irregularities become much worse during OPHT wires have high </a:t>
            </a:r>
            <a:r>
              <a:rPr lang="en-US" sz="2100" b="1" i="1" dirty="0"/>
              <a:t>J</a:t>
            </a:r>
            <a:r>
              <a:rPr lang="en-US" sz="2100" b="1" i="1" baseline="-25000" dirty="0"/>
              <a:t>E</a:t>
            </a:r>
            <a:r>
              <a:rPr lang="en-US" sz="2100" b="1" dirty="0"/>
              <a:t> that is usable for coils</a:t>
            </a:r>
          </a:p>
          <a:p>
            <a:pPr algn="just"/>
            <a:r>
              <a:rPr lang="en-US" b="1" dirty="0"/>
              <a:t>Wires that have filaments with uniform size, shape, and controlled separation in transverse and longitudinal sections provide a great opportunity for higher </a:t>
            </a:r>
            <a:r>
              <a:rPr lang="en-US" b="1" i="1" dirty="0"/>
              <a:t>J</a:t>
            </a:r>
            <a:r>
              <a:rPr lang="en-US" b="1" baseline="-25000" dirty="0"/>
              <a:t>c</a:t>
            </a:r>
          </a:p>
          <a:p>
            <a:pPr algn="just"/>
            <a:r>
              <a:rPr lang="en-US" b="1" dirty="0"/>
              <a:t>Long length uniformity of Bi-2212 wire is sufficiently good to wind km-lengths into magnets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52E1A-1DE8-4433-AC12-87FD4733A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46EDDE2-92C9-4E68-AE22-C7AD8BF7AF28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310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3364"/>
            <a:ext cx="8229600" cy="716034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dirty="0">
                <a:latin typeface="+mn-lt"/>
              </a:rPr>
              <a:t>Champion Bi-2212 powder and wire – </a:t>
            </a:r>
            <a:r>
              <a:rPr lang="en-US" sz="3600" b="1" dirty="0" err="1">
                <a:latin typeface="+mn-lt"/>
              </a:rPr>
              <a:t>LXB</a:t>
            </a:r>
            <a:r>
              <a:rPr lang="en-US" sz="3600" b="1" dirty="0">
                <a:latin typeface="+mn-lt"/>
              </a:rPr>
              <a:t>-52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AA46-24F9-49C6-9419-9C6B05D759A6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958F0-2FB0-485A-91FA-76D3CF0CF2D4}"/>
              </a:ext>
            </a:extLst>
          </p:cNvPr>
          <p:cNvSpPr txBox="1"/>
          <p:nvPr/>
        </p:nvSpPr>
        <p:spPr>
          <a:xfrm>
            <a:off x="4580573" y="6396637"/>
            <a:ext cx="3649027" cy="276999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/>
            </a:lvl1pPr>
          </a:lstStyle>
          <a:p>
            <a:pPr>
              <a:defRPr/>
            </a:pPr>
            <a:r>
              <a:rPr lang="en-US" dirty="0">
                <a:latin typeface="Calibri" panose="020F0502020204030204"/>
              </a:rPr>
              <a:t>Jiang et al., </a:t>
            </a:r>
            <a:r>
              <a:rPr lang="en-US" sz="1050" i="1" dirty="0"/>
              <a:t>IEEE Trans. Appl. </a:t>
            </a:r>
            <a:r>
              <a:rPr lang="en-US" sz="1050" i="1" dirty="0" err="1"/>
              <a:t>Supercond</a:t>
            </a:r>
            <a:r>
              <a:rPr lang="en-US" sz="1050" i="1" dirty="0"/>
              <a:t>. </a:t>
            </a:r>
            <a:r>
              <a:rPr lang="en-US" sz="1050" dirty="0"/>
              <a:t>29, 6400405 (2019)</a:t>
            </a:r>
            <a:endParaRPr lang="en-US" dirty="0">
              <a:latin typeface="Calibri" panose="020F0502020204030204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A6F5EF-08D1-FE71-C218-FF1E0505917C}"/>
              </a:ext>
            </a:extLst>
          </p:cNvPr>
          <p:cNvGrpSpPr/>
          <p:nvPr/>
        </p:nvGrpSpPr>
        <p:grpSpPr>
          <a:xfrm>
            <a:off x="261270" y="2924614"/>
            <a:ext cx="3429000" cy="3162433"/>
            <a:chOff x="261270" y="2174806"/>
            <a:chExt cx="3429000" cy="3162433"/>
          </a:xfrm>
        </p:grpSpPr>
        <p:pic>
          <p:nvPicPr>
            <p:cNvPr id="6" name="Picture 5" descr="A close-up of the moon&#10;&#10;Description automatically generated with medium confidence">
              <a:extLst>
                <a:ext uri="{FF2B5EF4-FFF2-40B4-BE49-F238E27FC236}">
                  <a16:creationId xmlns:a16="http://schemas.microsoft.com/office/drawing/2014/main" id="{5C5EF269-9CC5-421D-8944-20C711EA4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270" y="2765489"/>
              <a:ext cx="3429000" cy="25717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30CEBB-1C95-4A2D-BC81-C2D3A3A0EA48}"/>
                </a:ext>
              </a:extLst>
            </p:cNvPr>
            <p:cNvSpPr txBox="1"/>
            <p:nvPr/>
          </p:nvSpPr>
          <p:spPr>
            <a:xfrm>
              <a:off x="611600" y="2174806"/>
              <a:ext cx="2708200" cy="46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en-US" b="1" dirty="0"/>
                <a:t>Powder: Engi-Mat LXB-52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5B1222-F210-9877-CE90-C9C0926C2797}"/>
              </a:ext>
            </a:extLst>
          </p:cNvPr>
          <p:cNvGrpSpPr/>
          <p:nvPr/>
        </p:nvGrpSpPr>
        <p:grpSpPr>
          <a:xfrm>
            <a:off x="2843784" y="2587752"/>
            <a:ext cx="2880360" cy="1051560"/>
            <a:chOff x="2843784" y="1837944"/>
            <a:chExt cx="2880360" cy="10515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0FB4399-256F-EE8E-44B5-953DFA258AD2}"/>
                </a:ext>
              </a:extLst>
            </p:cNvPr>
            <p:cNvSpPr txBox="1"/>
            <p:nvPr/>
          </p:nvSpPr>
          <p:spPr>
            <a:xfrm>
              <a:off x="3383280" y="1837944"/>
              <a:ext cx="2340864" cy="374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Alkaline earth cuprate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9541A26-0E6E-B444-098E-9DC5710480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43784" y="2267712"/>
              <a:ext cx="1252728" cy="621792"/>
            </a:xfrm>
            <a:prstGeom prst="straightConnector1">
              <a:avLst/>
            </a:prstGeom>
            <a:ln w="34925">
              <a:solidFill>
                <a:srgbClr val="0000FF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011FDC-127D-D543-0BAC-514EA65C44C7}"/>
              </a:ext>
            </a:extLst>
          </p:cNvPr>
          <p:cNvGrpSpPr/>
          <p:nvPr/>
        </p:nvGrpSpPr>
        <p:grpSpPr>
          <a:xfrm>
            <a:off x="4727448" y="2944627"/>
            <a:ext cx="4178808" cy="3142420"/>
            <a:chOff x="4727448" y="2194819"/>
            <a:chExt cx="4178808" cy="3142420"/>
          </a:xfrm>
        </p:grpSpPr>
        <p:pic>
          <p:nvPicPr>
            <p:cNvPr id="4" name="Picture 3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5066F9A7-7AA5-4F3E-B0E5-28AE12F44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3054" y="2765489"/>
              <a:ext cx="3429000" cy="257175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593E7E-3D3D-4613-BCCA-83C2136150B0}"/>
                </a:ext>
              </a:extLst>
            </p:cNvPr>
            <p:cNvSpPr txBox="1"/>
            <p:nvPr/>
          </p:nvSpPr>
          <p:spPr>
            <a:xfrm>
              <a:off x="5134736" y="2194819"/>
              <a:ext cx="3771520" cy="46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50000"/>
                </a:lnSpc>
                <a:spcBef>
                  <a:spcPts val="450"/>
                </a:spcBef>
                <a:spcAft>
                  <a:spcPts val="450"/>
                </a:spcAft>
                <a:defRPr sz="1500" b="1"/>
              </a:lvl1pPr>
            </a:lstStyle>
            <a:p>
              <a:r>
                <a:rPr lang="en-US" sz="1800" dirty="0"/>
                <a:t>Wire: PMM170123 (0.8 mm, 55x18)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D304D83-79E9-CC6C-79D4-8DD0C925AC5C}"/>
                </a:ext>
              </a:extLst>
            </p:cNvPr>
            <p:cNvCxnSpPr>
              <a:cxnSpLocks/>
            </p:cNvCxnSpPr>
            <p:nvPr/>
          </p:nvCxnSpPr>
          <p:spPr>
            <a:xfrm>
              <a:off x="4727448" y="2267712"/>
              <a:ext cx="1088136" cy="804672"/>
            </a:xfrm>
            <a:prstGeom prst="straightConnector1">
              <a:avLst/>
            </a:prstGeom>
            <a:ln w="34925">
              <a:solidFill>
                <a:srgbClr val="0000FF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1BED61D-45F8-AD65-E72F-09F5B3DEA4B3}"/>
              </a:ext>
            </a:extLst>
          </p:cNvPr>
          <p:cNvSpPr txBox="1"/>
          <p:nvPr/>
        </p:nvSpPr>
        <p:spPr>
          <a:xfrm>
            <a:off x="827532" y="1636776"/>
            <a:ext cx="7488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Powder is a mixture of phases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Grain size is small, so it does not degrade wire drawing</a:t>
            </a:r>
          </a:p>
        </p:txBody>
      </p:sp>
    </p:spTree>
    <p:extLst>
      <p:ext uri="{BB962C8B-B14F-4D97-AF65-F5344CB8AC3E}">
        <p14:creationId xmlns:p14="http://schemas.microsoft.com/office/powerpoint/2010/main" val="24884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26C7F-57F3-233E-0B5E-5FE52F908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8550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Thoughts on developing a Bi-2212 powder 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CC139-9E75-0B17-B19E-03A46667A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Specify </a:t>
            </a:r>
          </a:p>
          <a:p>
            <a:r>
              <a:rPr lang="en-US" b="1" dirty="0"/>
              <a:t>Overall composition</a:t>
            </a:r>
          </a:p>
          <a:p>
            <a:r>
              <a:rPr lang="en-US" b="1" dirty="0"/>
              <a:t>Maximum fraction of each of the non-superconducting phases in powder</a:t>
            </a:r>
          </a:p>
          <a:p>
            <a:r>
              <a:rPr lang="en-US" b="1" dirty="0"/>
              <a:t>Maximum particle size of non-superconducting phases in powder</a:t>
            </a:r>
          </a:p>
          <a:p>
            <a:r>
              <a:rPr lang="en-US" b="1"/>
              <a:t>Particle </a:t>
            </a:r>
            <a:r>
              <a:rPr lang="en-US" b="1" dirty="0"/>
              <a:t>size of Bi-2212</a:t>
            </a:r>
          </a:p>
          <a:p>
            <a:r>
              <a:rPr lang="en-US" b="1" dirty="0"/>
              <a:t>Maximum C and H (H</a:t>
            </a:r>
            <a:r>
              <a:rPr lang="en-US" b="1" baseline="-25000" dirty="0"/>
              <a:t>2</a:t>
            </a:r>
            <a:r>
              <a:rPr lang="en-US" b="1" dirty="0"/>
              <a:t>O) contents</a:t>
            </a:r>
          </a:p>
        </p:txBody>
      </p:sp>
    </p:spTree>
    <p:extLst>
      <p:ext uri="{BB962C8B-B14F-4D97-AF65-F5344CB8AC3E}">
        <p14:creationId xmlns:p14="http://schemas.microsoft.com/office/powerpoint/2010/main" val="2508130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1"/>
            <a:ext cx="8247888" cy="113121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Outline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64D28C-713E-4F83-AB3B-D89652BB6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591" y="1254642"/>
            <a:ext cx="88356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Clr>
                <a:srgbClr val="564184"/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prstClr val="black"/>
                </a:solidFill>
              </a:rPr>
              <a:t>Observed three bundle shapes in 85x18 wires </a:t>
            </a:r>
          </a:p>
          <a:p>
            <a:pPr marL="285750" indent="-285750" defTabSz="914400">
              <a:buClr>
                <a:srgbClr val="564184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Investigated and analyzed filament geometry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filament bonding for the three bundle shapes </a:t>
            </a:r>
          </a:p>
          <a:p>
            <a:pPr marL="742950" lvl="1" indent="-285750" defTabSz="914400">
              <a:buClr>
                <a:srgbClr val="564184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as-received 85x18 wire</a:t>
            </a:r>
          </a:p>
          <a:p>
            <a:pPr marL="742950" lvl="1" indent="-285750" defTabSz="914400">
              <a:buClr>
                <a:srgbClr val="564184"/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In wires quenched from the melt state</a:t>
            </a:r>
            <a:endParaRPr kumimoji="0" lang="en-US" sz="24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75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>
            <a:extLst>
              <a:ext uri="{FF2B5EF4-FFF2-40B4-BE49-F238E27FC236}">
                <a16:creationId xmlns:a16="http://schemas.microsoft.com/office/drawing/2014/main" id="{39A8575A-FE84-4FA9-9C8C-4677B701F013}"/>
              </a:ext>
            </a:extLst>
          </p:cNvPr>
          <p:cNvGrpSpPr/>
          <p:nvPr/>
        </p:nvGrpSpPr>
        <p:grpSpPr>
          <a:xfrm>
            <a:off x="4386272" y="1853066"/>
            <a:ext cx="4151587" cy="3998640"/>
            <a:chOff x="4386272" y="1853066"/>
            <a:chExt cx="4151587" cy="3998640"/>
          </a:xfrm>
        </p:grpSpPr>
        <p:pic>
          <p:nvPicPr>
            <p:cNvPr id="82" name="Picture 81" descr="A close up of a logo&#10;&#10;Description automatically generated">
              <a:extLst>
                <a:ext uri="{FF2B5EF4-FFF2-40B4-BE49-F238E27FC236}">
                  <a16:creationId xmlns:a16="http://schemas.microsoft.com/office/drawing/2014/main" id="{99A71E2E-3A77-423E-A1F9-9D26C4294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6272" y="1853066"/>
              <a:ext cx="4151587" cy="3998640"/>
            </a:xfrm>
            <a:prstGeom prst="rect">
              <a:avLst/>
            </a:prstGeom>
          </p:spPr>
        </p:pic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24052F0F-F7D1-45FC-9AB6-6B3DB48B5124}"/>
                </a:ext>
              </a:extLst>
            </p:cNvPr>
            <p:cNvGrpSpPr/>
            <p:nvPr/>
          </p:nvGrpSpPr>
          <p:grpSpPr>
            <a:xfrm>
              <a:off x="4519098" y="5429534"/>
              <a:ext cx="974619" cy="369332"/>
              <a:chOff x="4332399" y="5947049"/>
              <a:chExt cx="974619" cy="369332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ACDE9E3-3751-48F4-A0D3-89C0EFF414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2063" y="5947049"/>
                <a:ext cx="374198" cy="0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D53169C-0E7A-46CB-A037-F4703CFD9C85}"/>
                  </a:ext>
                </a:extLst>
              </p:cNvPr>
              <p:cNvSpPr txBox="1"/>
              <p:nvPr/>
            </p:nvSpPr>
            <p:spPr>
              <a:xfrm>
                <a:off x="4332399" y="5947049"/>
                <a:ext cx="9746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100 µm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C2355B-C5EF-4C2C-8301-915AD906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484" y="1"/>
            <a:ext cx="8257032" cy="1350556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The filament geometry in the three bundle shapes in the 85x18 wires is different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2F298-0875-4148-83C8-D54AD81B7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6804" y="6356350"/>
            <a:ext cx="2057400" cy="365125"/>
          </a:xfrm>
        </p:spPr>
        <p:txBody>
          <a:bodyPr/>
          <a:lstStyle/>
          <a:p>
            <a:fld id="{1864D28C-713E-4F83-AB3B-D89652BB6B05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A375520-EE24-4C3F-B7DA-9D5260091C69}"/>
              </a:ext>
            </a:extLst>
          </p:cNvPr>
          <p:cNvGrpSpPr/>
          <p:nvPr/>
        </p:nvGrpSpPr>
        <p:grpSpPr>
          <a:xfrm>
            <a:off x="4885861" y="1823438"/>
            <a:ext cx="1414063" cy="1687646"/>
            <a:chOff x="4603481" y="2094893"/>
            <a:chExt cx="1414063" cy="1687646"/>
          </a:xfrm>
        </p:grpSpPr>
        <p:sp>
          <p:nvSpPr>
            <p:cNvPr id="38" name="Flowchart: Manual Operation 37">
              <a:extLst>
                <a:ext uri="{FF2B5EF4-FFF2-40B4-BE49-F238E27FC236}">
                  <a16:creationId xmlns:a16="http://schemas.microsoft.com/office/drawing/2014/main" id="{D1C1338D-B6CB-417C-91BE-489B8523D75F}"/>
                </a:ext>
              </a:extLst>
            </p:cNvPr>
            <p:cNvSpPr/>
            <p:nvPr/>
          </p:nvSpPr>
          <p:spPr>
            <a:xfrm rot="18227254">
              <a:off x="4685083" y="3067705"/>
              <a:ext cx="865616" cy="564051"/>
            </a:xfrm>
            <a:prstGeom prst="flowChartManualOperation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EBDBD5D-8911-42F5-9818-B84D8FCD7D21}"/>
                </a:ext>
              </a:extLst>
            </p:cNvPr>
            <p:cNvCxnSpPr>
              <a:cxnSpLocks/>
            </p:cNvCxnSpPr>
            <p:nvPr/>
          </p:nvCxnSpPr>
          <p:spPr>
            <a:xfrm>
              <a:off x="4939684" y="2433447"/>
              <a:ext cx="91725" cy="50250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086E5D6-CCD6-43D5-A2D3-A3D1526C333A}"/>
                </a:ext>
              </a:extLst>
            </p:cNvPr>
            <p:cNvSpPr txBox="1"/>
            <p:nvPr/>
          </p:nvSpPr>
          <p:spPr>
            <a:xfrm>
              <a:off x="4603481" y="2094893"/>
              <a:ext cx="14140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Tetragonal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099C679-4147-484B-8520-15CF1EF771A4}"/>
              </a:ext>
            </a:extLst>
          </p:cNvPr>
          <p:cNvGrpSpPr/>
          <p:nvPr/>
        </p:nvGrpSpPr>
        <p:grpSpPr>
          <a:xfrm>
            <a:off x="5929095" y="1853066"/>
            <a:ext cx="1414063" cy="1626888"/>
            <a:chOff x="5929095" y="1818967"/>
            <a:chExt cx="1414063" cy="1660987"/>
          </a:xfrm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71414140-97FD-4C5F-A589-8DE0D91DF659}"/>
                </a:ext>
              </a:extLst>
            </p:cNvPr>
            <p:cNvSpPr/>
            <p:nvPr/>
          </p:nvSpPr>
          <p:spPr>
            <a:xfrm>
              <a:off x="6155703" y="2790739"/>
              <a:ext cx="772998" cy="689215"/>
            </a:xfrm>
            <a:prstGeom prst="hexagon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E96ABF2-DE07-4AB0-9B2D-62D677F4048B}"/>
                </a:ext>
              </a:extLst>
            </p:cNvPr>
            <p:cNvCxnSpPr>
              <a:cxnSpLocks/>
            </p:cNvCxnSpPr>
            <p:nvPr/>
          </p:nvCxnSpPr>
          <p:spPr>
            <a:xfrm>
              <a:off x="6476804" y="2107036"/>
              <a:ext cx="91725" cy="68370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251F65D-6BA9-4779-9113-CD2CD46A90D0}"/>
                </a:ext>
              </a:extLst>
            </p:cNvPr>
            <p:cNvSpPr txBox="1"/>
            <p:nvPr/>
          </p:nvSpPr>
          <p:spPr>
            <a:xfrm>
              <a:off x="5929095" y="1818967"/>
              <a:ext cx="14140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Hexagonal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B48D905-2A63-43A2-ACBE-0FB640319F36}"/>
              </a:ext>
            </a:extLst>
          </p:cNvPr>
          <p:cNvGrpSpPr/>
          <p:nvPr/>
        </p:nvGrpSpPr>
        <p:grpSpPr>
          <a:xfrm>
            <a:off x="6879692" y="1768482"/>
            <a:ext cx="2273190" cy="1433279"/>
            <a:chOff x="6887783" y="1769125"/>
            <a:chExt cx="2273190" cy="1433279"/>
          </a:xfrm>
        </p:grpSpPr>
        <p:sp>
          <p:nvSpPr>
            <p:cNvPr id="36" name="Flowchart: Off-page Connector 35">
              <a:extLst>
                <a:ext uri="{FF2B5EF4-FFF2-40B4-BE49-F238E27FC236}">
                  <a16:creationId xmlns:a16="http://schemas.microsoft.com/office/drawing/2014/main" id="{093278F7-99A5-4B8C-BE42-F5F9B7982EE7}"/>
                </a:ext>
              </a:extLst>
            </p:cNvPr>
            <p:cNvSpPr/>
            <p:nvPr/>
          </p:nvSpPr>
          <p:spPr>
            <a:xfrm rot="2288934">
              <a:off x="6887783" y="2427270"/>
              <a:ext cx="669542" cy="775134"/>
            </a:xfrm>
            <a:prstGeom prst="flowChartOffpageConnector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7CAD110-7A26-4FE1-BBD3-BCF8AE0D3C60}"/>
                </a:ext>
              </a:extLst>
            </p:cNvPr>
            <p:cNvCxnSpPr>
              <a:cxnSpLocks/>
              <a:endCxn id="36" idx="0"/>
            </p:cNvCxnSpPr>
            <p:nvPr/>
          </p:nvCxnSpPr>
          <p:spPr>
            <a:xfrm flipH="1">
              <a:off x="7461957" y="2028156"/>
              <a:ext cx="650929" cy="48189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0E6167B-AE8A-4799-8DE9-A366876CB82F}"/>
                </a:ext>
              </a:extLst>
            </p:cNvPr>
            <p:cNvSpPr txBox="1"/>
            <p:nvPr/>
          </p:nvSpPr>
          <p:spPr>
            <a:xfrm>
              <a:off x="7480210" y="1769125"/>
              <a:ext cx="16807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Pentagonal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C87676F-8C7C-4E55-BD36-263692F72775}"/>
              </a:ext>
            </a:extLst>
          </p:cNvPr>
          <p:cNvGrpSpPr/>
          <p:nvPr/>
        </p:nvGrpSpPr>
        <p:grpSpPr>
          <a:xfrm>
            <a:off x="856164" y="4765647"/>
            <a:ext cx="1557304" cy="1965289"/>
            <a:chOff x="7100870" y="3237533"/>
            <a:chExt cx="1557304" cy="1965289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C03DDD3-6474-4C2A-880D-9EBB9EE920F8}"/>
                </a:ext>
              </a:extLst>
            </p:cNvPr>
            <p:cNvCxnSpPr/>
            <p:nvPr/>
          </p:nvCxnSpPr>
          <p:spPr>
            <a:xfrm flipV="1">
              <a:off x="7833272" y="5004069"/>
              <a:ext cx="455" cy="198753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65C4C2E-A162-4326-A48A-BA0DA5F46889}"/>
                </a:ext>
              </a:extLst>
            </p:cNvPr>
            <p:cNvCxnSpPr/>
            <p:nvPr/>
          </p:nvCxnSpPr>
          <p:spPr>
            <a:xfrm flipH="1">
              <a:off x="8307482" y="4568178"/>
              <a:ext cx="207868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1AE54F1-468B-4B6B-8A90-B9A7D47A0B8B}"/>
                </a:ext>
              </a:extLst>
            </p:cNvPr>
            <p:cNvCxnSpPr/>
            <p:nvPr/>
          </p:nvCxnSpPr>
          <p:spPr>
            <a:xfrm>
              <a:off x="7143636" y="4568178"/>
              <a:ext cx="209300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B1FEAB6-0180-4531-A6DD-64EB2F623D14}"/>
                </a:ext>
              </a:extLst>
            </p:cNvPr>
            <p:cNvCxnSpPr/>
            <p:nvPr/>
          </p:nvCxnSpPr>
          <p:spPr>
            <a:xfrm>
              <a:off x="7288397" y="4067988"/>
              <a:ext cx="163304" cy="158243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AC0CBEC-2BE8-4CF0-9F92-FE308B8A7859}"/>
                </a:ext>
              </a:extLst>
            </p:cNvPr>
            <p:cNvCxnSpPr/>
            <p:nvPr/>
          </p:nvCxnSpPr>
          <p:spPr>
            <a:xfrm>
              <a:off x="7833726" y="3903816"/>
              <a:ext cx="0" cy="202551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5CABC37-8A60-44FC-AEDF-5C4BEF0ED6E7}"/>
                </a:ext>
              </a:extLst>
            </p:cNvPr>
            <p:cNvCxnSpPr/>
            <p:nvPr/>
          </p:nvCxnSpPr>
          <p:spPr>
            <a:xfrm flipV="1">
              <a:off x="7288397" y="4866680"/>
              <a:ext cx="162397" cy="158243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DB3C2B2-8216-46DC-87EB-A0D7602BD6BB}"/>
                </a:ext>
              </a:extLst>
            </p:cNvPr>
            <p:cNvCxnSpPr/>
            <p:nvPr/>
          </p:nvCxnSpPr>
          <p:spPr>
            <a:xfrm flipH="1">
              <a:off x="8167394" y="4035881"/>
              <a:ext cx="162397" cy="158243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B41C98A-A96F-45EB-BD49-5A45702E8881}"/>
                </a:ext>
              </a:extLst>
            </p:cNvPr>
            <p:cNvCxnSpPr/>
            <p:nvPr/>
          </p:nvCxnSpPr>
          <p:spPr>
            <a:xfrm flipH="1" flipV="1">
              <a:off x="8196510" y="4845827"/>
              <a:ext cx="162397" cy="158243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741A8F-3716-46FD-AA41-706F32E02E3E}"/>
                </a:ext>
              </a:extLst>
            </p:cNvPr>
            <p:cNvSpPr txBox="1"/>
            <p:nvPr/>
          </p:nvSpPr>
          <p:spPr>
            <a:xfrm>
              <a:off x="7100870" y="3237533"/>
              <a:ext cx="1557304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50 bar  overpressure</a:t>
              </a:r>
            </a:p>
          </p:txBody>
        </p:sp>
        <p:pic>
          <p:nvPicPr>
            <p:cNvPr id="35" name="Picture 2" descr="http://www.materials360online.com/data/images/full/2147502014/2147502014_FULL_SIZE.jpg">
              <a:extLst>
                <a:ext uri="{FF2B5EF4-FFF2-40B4-BE49-F238E27FC236}">
                  <a16:creationId xmlns:a16="http://schemas.microsoft.com/office/drawing/2014/main" id="{CC2885AA-631A-444C-81E6-B5B8A7608C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6909" y="4174036"/>
              <a:ext cx="769255" cy="75341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80B544D-E4AC-4E8A-B075-2B6ED6790544}"/>
              </a:ext>
            </a:extLst>
          </p:cNvPr>
          <p:cNvGrpSpPr/>
          <p:nvPr/>
        </p:nvGrpSpPr>
        <p:grpSpPr>
          <a:xfrm>
            <a:off x="3978112" y="1471972"/>
            <a:ext cx="5081047" cy="4432296"/>
            <a:chOff x="3978112" y="1471972"/>
            <a:chExt cx="5081047" cy="443229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F14E759-2C30-4DE1-AEA5-832FB634FD4B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7" r="3759" b="51791"/>
            <a:stretch/>
          </p:blipFill>
          <p:spPr bwMode="auto">
            <a:xfrm>
              <a:off x="3978112" y="1854460"/>
              <a:ext cx="5081047" cy="4049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6093B6-1D05-4FB3-BE42-0CB46F12F737}"/>
                </a:ext>
              </a:extLst>
            </p:cNvPr>
            <p:cNvSpPr txBox="1"/>
            <p:nvPr/>
          </p:nvSpPr>
          <p:spPr>
            <a:xfrm>
              <a:off x="5090626" y="1471972"/>
              <a:ext cx="1822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ImageJ used to do the analysis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11EE2C15-1A2E-4EE3-BD0C-E962183C4736}"/>
              </a:ext>
            </a:extLst>
          </p:cNvPr>
          <p:cNvSpPr txBox="1"/>
          <p:nvPr/>
        </p:nvSpPr>
        <p:spPr>
          <a:xfrm>
            <a:off x="234685" y="1402729"/>
            <a:ext cx="41178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Samples</a:t>
            </a: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2200" b="1" dirty="0"/>
              <a:t>85x18 architecture</a:t>
            </a: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2200" b="1" dirty="0"/>
              <a:t>1.3, 1.2, 1.0, &amp; 0.8 mm diameter wires</a:t>
            </a:r>
          </a:p>
          <a:p>
            <a:pPr marL="342891" indent="-342891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2200" b="1" dirty="0"/>
              <a:t>Densified wires at 820 ˚C and 50 bar for 12 h to remove void space</a:t>
            </a:r>
          </a:p>
          <a:p>
            <a:pPr marL="342891" indent="-342891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2200" b="1" dirty="0"/>
              <a:t>Analyzed the three bundle shapes individually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E0422-358F-2C9A-9E2F-CD40A9DC88C1}"/>
              </a:ext>
            </a:extLst>
          </p:cNvPr>
          <p:cNvSpPr txBox="1"/>
          <p:nvPr/>
        </p:nvSpPr>
        <p:spPr>
          <a:xfrm>
            <a:off x="7656474" y="1148221"/>
            <a:ext cx="1422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Imam Hossain</a:t>
            </a:r>
          </a:p>
        </p:txBody>
      </p:sp>
      <p:pic>
        <p:nvPicPr>
          <p:cNvPr id="5" name="Picture 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B93AD20A-1E7B-42C5-C70C-4021A42FC8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730" y="249401"/>
            <a:ext cx="680921" cy="9138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167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0B3063E-7A7D-409A-ACC3-0B076A7027E0}"/>
              </a:ext>
            </a:extLst>
          </p:cNvPr>
          <p:cNvGrpSpPr/>
          <p:nvPr/>
        </p:nvGrpSpPr>
        <p:grpSpPr>
          <a:xfrm>
            <a:off x="1" y="1393967"/>
            <a:ext cx="8670462" cy="461665"/>
            <a:chOff x="1" y="1393967"/>
            <a:chExt cx="8670462" cy="46166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2012D18-2D94-490F-BE16-E25A1DC42995}"/>
                </a:ext>
              </a:extLst>
            </p:cNvPr>
            <p:cNvGrpSpPr/>
            <p:nvPr/>
          </p:nvGrpSpPr>
          <p:grpSpPr>
            <a:xfrm>
              <a:off x="7588224" y="1520348"/>
              <a:ext cx="1082239" cy="250964"/>
              <a:chOff x="7771104" y="1520348"/>
              <a:chExt cx="1082239" cy="250964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D64351C7-797C-478D-A622-CEDC5070CEC2}"/>
                  </a:ext>
                </a:extLst>
              </p:cNvPr>
              <p:cNvSpPr/>
              <p:nvPr/>
            </p:nvSpPr>
            <p:spPr>
              <a:xfrm>
                <a:off x="7771104" y="1520348"/>
                <a:ext cx="244508" cy="250964"/>
              </a:xfrm>
              <a:custGeom>
                <a:avLst/>
                <a:gdLst>
                  <a:gd name="connsiteX0" fmla="*/ 75414 w 452486"/>
                  <a:gd name="connsiteY0" fmla="*/ 0 h 509047"/>
                  <a:gd name="connsiteX1" fmla="*/ 75414 w 452486"/>
                  <a:gd name="connsiteY1" fmla="*/ 0 h 509047"/>
                  <a:gd name="connsiteX2" fmla="*/ 141402 w 452486"/>
                  <a:gd name="connsiteY2" fmla="*/ 75414 h 509047"/>
                  <a:gd name="connsiteX3" fmla="*/ 311084 w 452486"/>
                  <a:gd name="connsiteY3" fmla="*/ 47134 h 509047"/>
                  <a:gd name="connsiteX4" fmla="*/ 377072 w 452486"/>
                  <a:gd name="connsiteY4" fmla="*/ 75414 h 509047"/>
                  <a:gd name="connsiteX5" fmla="*/ 405352 w 452486"/>
                  <a:gd name="connsiteY5" fmla="*/ 188536 h 509047"/>
                  <a:gd name="connsiteX6" fmla="*/ 424206 w 452486"/>
                  <a:gd name="connsiteY6" fmla="*/ 245097 h 509047"/>
                  <a:gd name="connsiteX7" fmla="*/ 452486 w 452486"/>
                  <a:gd name="connsiteY7" fmla="*/ 301657 h 509047"/>
                  <a:gd name="connsiteX8" fmla="*/ 386498 w 452486"/>
                  <a:gd name="connsiteY8" fmla="*/ 424206 h 509047"/>
                  <a:gd name="connsiteX9" fmla="*/ 329938 w 452486"/>
                  <a:gd name="connsiteY9" fmla="*/ 509047 h 509047"/>
                  <a:gd name="connsiteX10" fmla="*/ 282804 w 452486"/>
                  <a:gd name="connsiteY10" fmla="*/ 480767 h 509047"/>
                  <a:gd name="connsiteX11" fmla="*/ 245096 w 452486"/>
                  <a:gd name="connsiteY11" fmla="*/ 377072 h 509047"/>
                  <a:gd name="connsiteX12" fmla="*/ 226243 w 452486"/>
                  <a:gd name="connsiteY12" fmla="*/ 348791 h 509047"/>
                  <a:gd name="connsiteX13" fmla="*/ 84841 w 452486"/>
                  <a:gd name="connsiteY13" fmla="*/ 367645 h 509047"/>
                  <a:gd name="connsiteX14" fmla="*/ 75414 w 452486"/>
                  <a:gd name="connsiteY14" fmla="*/ 311084 h 509047"/>
                  <a:gd name="connsiteX15" fmla="*/ 65987 w 452486"/>
                  <a:gd name="connsiteY15" fmla="*/ 282804 h 509047"/>
                  <a:gd name="connsiteX16" fmla="*/ 56560 w 452486"/>
                  <a:gd name="connsiteY16" fmla="*/ 179109 h 509047"/>
                  <a:gd name="connsiteX17" fmla="*/ 28280 w 452486"/>
                  <a:gd name="connsiteY17" fmla="*/ 160255 h 509047"/>
                  <a:gd name="connsiteX18" fmla="*/ 0 w 452486"/>
                  <a:gd name="connsiteY18" fmla="*/ 122548 h 509047"/>
                  <a:gd name="connsiteX19" fmla="*/ 28280 w 452486"/>
                  <a:gd name="connsiteY19" fmla="*/ 56560 h 509047"/>
                  <a:gd name="connsiteX20" fmla="*/ 75414 w 452486"/>
                  <a:gd name="connsiteY20" fmla="*/ 0 h 509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52486" h="509047">
                    <a:moveTo>
                      <a:pt x="75414" y="0"/>
                    </a:moveTo>
                    <a:lnTo>
                      <a:pt x="75414" y="0"/>
                    </a:lnTo>
                    <a:cubicBezTo>
                      <a:pt x="97410" y="25138"/>
                      <a:pt x="109284" y="66238"/>
                      <a:pt x="141402" y="75414"/>
                    </a:cubicBezTo>
                    <a:cubicBezTo>
                      <a:pt x="170357" y="83687"/>
                      <a:pt x="264039" y="58894"/>
                      <a:pt x="311084" y="47134"/>
                    </a:cubicBezTo>
                    <a:cubicBezTo>
                      <a:pt x="333080" y="56561"/>
                      <a:pt x="359186" y="59515"/>
                      <a:pt x="377072" y="75414"/>
                    </a:cubicBezTo>
                    <a:cubicBezTo>
                      <a:pt x="398467" y="94432"/>
                      <a:pt x="401029" y="169804"/>
                      <a:pt x="405352" y="188536"/>
                    </a:cubicBezTo>
                    <a:cubicBezTo>
                      <a:pt x="409821" y="207901"/>
                      <a:pt x="413182" y="228561"/>
                      <a:pt x="424206" y="245097"/>
                    </a:cubicBezTo>
                    <a:cubicBezTo>
                      <a:pt x="448571" y="281645"/>
                      <a:pt x="439476" y="262629"/>
                      <a:pt x="452486" y="301657"/>
                    </a:cubicBezTo>
                    <a:cubicBezTo>
                      <a:pt x="417709" y="458150"/>
                      <a:pt x="464281" y="332280"/>
                      <a:pt x="386498" y="424206"/>
                    </a:cubicBezTo>
                    <a:cubicBezTo>
                      <a:pt x="364543" y="450152"/>
                      <a:pt x="329938" y="509047"/>
                      <a:pt x="329938" y="509047"/>
                    </a:cubicBezTo>
                    <a:cubicBezTo>
                      <a:pt x="314227" y="499620"/>
                      <a:pt x="296715" y="492691"/>
                      <a:pt x="282804" y="480767"/>
                    </a:cubicBezTo>
                    <a:cubicBezTo>
                      <a:pt x="254625" y="456613"/>
                      <a:pt x="255154" y="404730"/>
                      <a:pt x="245096" y="377072"/>
                    </a:cubicBezTo>
                    <a:cubicBezTo>
                      <a:pt x="241224" y="366424"/>
                      <a:pt x="232527" y="358218"/>
                      <a:pt x="226243" y="348791"/>
                    </a:cubicBezTo>
                    <a:cubicBezTo>
                      <a:pt x="207064" y="355184"/>
                      <a:pt x="117079" y="399883"/>
                      <a:pt x="84841" y="367645"/>
                    </a:cubicBezTo>
                    <a:cubicBezTo>
                      <a:pt x="71326" y="354130"/>
                      <a:pt x="79560" y="329743"/>
                      <a:pt x="75414" y="311084"/>
                    </a:cubicBezTo>
                    <a:cubicBezTo>
                      <a:pt x="73258" y="301384"/>
                      <a:pt x="69129" y="292231"/>
                      <a:pt x="65987" y="282804"/>
                    </a:cubicBezTo>
                    <a:cubicBezTo>
                      <a:pt x="62845" y="248239"/>
                      <a:pt x="66767" y="212282"/>
                      <a:pt x="56560" y="179109"/>
                    </a:cubicBezTo>
                    <a:cubicBezTo>
                      <a:pt x="53228" y="168280"/>
                      <a:pt x="36291" y="168266"/>
                      <a:pt x="28280" y="160255"/>
                    </a:cubicBezTo>
                    <a:cubicBezTo>
                      <a:pt x="17171" y="149145"/>
                      <a:pt x="9427" y="135117"/>
                      <a:pt x="0" y="122548"/>
                    </a:cubicBezTo>
                    <a:cubicBezTo>
                      <a:pt x="8984" y="86611"/>
                      <a:pt x="5029" y="84461"/>
                      <a:pt x="28280" y="56560"/>
                    </a:cubicBezTo>
                    <a:lnTo>
                      <a:pt x="7541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DC74D83-E927-4552-931D-9BCB0355DA1F}"/>
                  </a:ext>
                </a:extLst>
              </p:cNvPr>
              <p:cNvSpPr/>
              <p:nvPr/>
            </p:nvSpPr>
            <p:spPr>
              <a:xfrm>
                <a:off x="8643031" y="1540674"/>
                <a:ext cx="210312" cy="21031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AB9778C9-1D2A-40BA-8FCA-5693612A39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8639" y="1645830"/>
                <a:ext cx="375281" cy="0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781B920-0673-462E-AC26-64B38DB81DF7}"/>
                </a:ext>
              </a:extLst>
            </p:cNvPr>
            <p:cNvSpPr txBox="1"/>
            <p:nvPr/>
          </p:nvSpPr>
          <p:spPr>
            <a:xfrm>
              <a:off x="1" y="1393967"/>
              <a:ext cx="7503736" cy="461665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Measured filament area &amp; calculated equivalent diameter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C2355B-C5EF-4C2C-8301-915AD906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28" y="1"/>
            <a:ext cx="8238744" cy="135055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Different bundle shapes have different average filament area and filament separation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2F298-0875-4148-83C8-D54AD81B7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4D28C-713E-4F83-AB3B-D89652BB6B05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192F4C-5D8F-45D2-9197-2558B6BB8965}"/>
              </a:ext>
            </a:extLst>
          </p:cNvPr>
          <p:cNvGrpSpPr/>
          <p:nvPr/>
        </p:nvGrpSpPr>
        <p:grpSpPr>
          <a:xfrm>
            <a:off x="138601" y="2760629"/>
            <a:ext cx="4361036" cy="4069090"/>
            <a:chOff x="279747" y="2640472"/>
            <a:chExt cx="3707969" cy="3758965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69EC8AA-A1D1-4FC0-BAC1-F4AD598E92FF}"/>
                </a:ext>
              </a:extLst>
            </p:cNvPr>
            <p:cNvGrpSpPr/>
            <p:nvPr/>
          </p:nvGrpSpPr>
          <p:grpSpPr>
            <a:xfrm>
              <a:off x="279747" y="2640472"/>
              <a:ext cx="3707969" cy="3758965"/>
              <a:chOff x="637966" y="219134"/>
              <a:chExt cx="3707969" cy="3758965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02B5F076-DBE7-4455-92B3-2D0B6E883D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852" t="5161" r="13324" b="3608"/>
              <a:stretch/>
            </p:blipFill>
            <p:spPr>
              <a:xfrm>
                <a:off x="707010" y="219134"/>
                <a:ext cx="3638925" cy="3734597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CAA3D98-C940-4C72-B752-F36FF0F0B13E}"/>
                  </a:ext>
                </a:extLst>
              </p:cNvPr>
              <p:cNvSpPr txBox="1"/>
              <p:nvPr/>
            </p:nvSpPr>
            <p:spPr>
              <a:xfrm rot="16200000">
                <a:off x="-774617" y="1893348"/>
                <a:ext cx="313294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Average filament diameter (µm)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FE65343-2F1A-48E3-BAA6-4E69E24E6DB9}"/>
                  </a:ext>
                </a:extLst>
              </p:cNvPr>
              <p:cNvSpPr txBox="1"/>
              <p:nvPr/>
            </p:nvSpPr>
            <p:spPr>
              <a:xfrm>
                <a:off x="1914000" y="3670322"/>
                <a:ext cx="167797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Bundle shape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D1381A4-05E2-4A3B-A3AC-6D4EED5E3570}"/>
                </a:ext>
              </a:extLst>
            </p:cNvPr>
            <p:cNvSpPr txBox="1"/>
            <p:nvPr/>
          </p:nvSpPr>
          <p:spPr>
            <a:xfrm rot="20258518">
              <a:off x="1531805" y="3398111"/>
              <a:ext cx="8578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1.3 mm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A5A70C6-9DED-420A-8D25-02403A2C1D03}"/>
                </a:ext>
              </a:extLst>
            </p:cNvPr>
            <p:cNvSpPr txBox="1"/>
            <p:nvPr/>
          </p:nvSpPr>
          <p:spPr>
            <a:xfrm rot="20290191">
              <a:off x="1576288" y="3733050"/>
              <a:ext cx="8644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1.2 mm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67799CE-6E96-4D0C-A874-B3720EE15D8A}"/>
                </a:ext>
              </a:extLst>
            </p:cNvPr>
            <p:cNvSpPr txBox="1"/>
            <p:nvPr/>
          </p:nvSpPr>
          <p:spPr>
            <a:xfrm rot="20500301">
              <a:off x="1577428" y="4323636"/>
              <a:ext cx="8636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00FF"/>
                  </a:solidFill>
                </a:rPr>
                <a:t>1.0 mm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8419718-0306-4D47-A0AE-F3CB90C7F31C}"/>
                </a:ext>
              </a:extLst>
            </p:cNvPr>
            <p:cNvSpPr txBox="1"/>
            <p:nvPr/>
          </p:nvSpPr>
          <p:spPr>
            <a:xfrm rot="20593721">
              <a:off x="1579904" y="4957911"/>
              <a:ext cx="8596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B050"/>
                  </a:solidFill>
                </a:rPr>
                <a:t>0.8 mm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4983F3-B015-41D0-8248-3A783302D6E9}"/>
                </a:ext>
              </a:extLst>
            </p:cNvPr>
            <p:cNvSpPr txBox="1"/>
            <p:nvPr/>
          </p:nvSpPr>
          <p:spPr>
            <a:xfrm>
              <a:off x="348791" y="2640472"/>
              <a:ext cx="2387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4E04E0-5398-4CBD-9210-97B1A9552488}"/>
                </a:ext>
              </a:extLst>
            </p:cNvPr>
            <p:cNvSpPr txBox="1"/>
            <p:nvPr/>
          </p:nvSpPr>
          <p:spPr>
            <a:xfrm>
              <a:off x="856426" y="2832611"/>
              <a:ext cx="746798" cy="8764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EFC07AE6-4DAE-42E3-A3A4-886B55A42B99}"/>
              </a:ext>
            </a:extLst>
          </p:cNvPr>
          <p:cNvSpPr txBox="1"/>
          <p:nvPr/>
        </p:nvSpPr>
        <p:spPr>
          <a:xfrm>
            <a:off x="0" y="189880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00FF"/>
                </a:solidFill>
              </a:rPr>
              <a:t>Tetragonal bundles have the smallest average filament area</a:t>
            </a:r>
          </a:p>
          <a:p>
            <a:pPr marL="228600" indent="-228600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00FF"/>
                </a:solidFill>
              </a:rPr>
              <a:t>Tetragonal bundles have the smallest filament separation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1E18CD2-917D-41B0-BB35-5FDB8C8B3DC2}"/>
              </a:ext>
            </a:extLst>
          </p:cNvPr>
          <p:cNvGrpSpPr/>
          <p:nvPr/>
        </p:nvGrpSpPr>
        <p:grpSpPr>
          <a:xfrm>
            <a:off x="4696624" y="2919811"/>
            <a:ext cx="4198140" cy="3855563"/>
            <a:chOff x="4721449" y="2902742"/>
            <a:chExt cx="4198140" cy="3855563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20BE784-F4DB-46A8-9C75-7D59A53D8CDF}"/>
                </a:ext>
              </a:extLst>
            </p:cNvPr>
            <p:cNvGrpSpPr/>
            <p:nvPr/>
          </p:nvGrpSpPr>
          <p:grpSpPr>
            <a:xfrm>
              <a:off x="4721449" y="2902742"/>
              <a:ext cx="4198140" cy="3855563"/>
              <a:chOff x="4721449" y="2902742"/>
              <a:chExt cx="4198140" cy="3855563"/>
            </a:xfrm>
          </p:grpSpPr>
          <p:pic>
            <p:nvPicPr>
              <p:cNvPr id="60" name="Picture 1" descr="Project Path: C:\Users\hossain\Desktop\Origin data\UNTITLED.opju&#10;PE Folder: /UNTITLED/Folder1/&#10;Short Name: Graph2">
                <a:extLst>
                  <a:ext uri="{FF2B5EF4-FFF2-40B4-BE49-F238E27FC236}">
                    <a16:creationId xmlns:a16="http://schemas.microsoft.com/office/drawing/2014/main" id="{481EEDAA-8A10-4C42-B7FB-34694FB8E3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24" t="9485" r="18413" b="5429"/>
              <a:stretch/>
            </p:blipFill>
            <p:spPr bwMode="auto">
              <a:xfrm>
                <a:off x="4721449" y="2902742"/>
                <a:ext cx="4198140" cy="3855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13600540-D0AE-4131-B8FE-EEEB1BD20A2A}"/>
                  </a:ext>
                </a:extLst>
              </p:cNvPr>
              <p:cNvSpPr/>
              <p:nvPr/>
            </p:nvSpPr>
            <p:spPr>
              <a:xfrm>
                <a:off x="5242869" y="3055142"/>
                <a:ext cx="1046375" cy="8491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B8BD0E7-5FEA-4C72-8DE4-F5FB22A6687E}"/>
                </a:ext>
              </a:extLst>
            </p:cNvPr>
            <p:cNvSpPr txBox="1"/>
            <p:nvPr/>
          </p:nvSpPr>
          <p:spPr>
            <a:xfrm>
              <a:off x="5167454" y="4477732"/>
              <a:ext cx="6865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1.3 mm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9B7BEE4-ED16-40A1-A1B8-C39170B5BEAA}"/>
                </a:ext>
              </a:extLst>
            </p:cNvPr>
            <p:cNvSpPr txBox="1"/>
            <p:nvPr/>
          </p:nvSpPr>
          <p:spPr>
            <a:xfrm>
              <a:off x="5159726" y="4754731"/>
              <a:ext cx="6865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1.2 mm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7686801-2AD9-4099-A07B-E3B73DAF09AF}"/>
                </a:ext>
              </a:extLst>
            </p:cNvPr>
            <p:cNvSpPr txBox="1"/>
            <p:nvPr/>
          </p:nvSpPr>
          <p:spPr>
            <a:xfrm>
              <a:off x="5159726" y="5031730"/>
              <a:ext cx="6865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00FF"/>
                  </a:solidFill>
                </a:rPr>
                <a:t>1.0 mm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BDA6899-0A07-459D-BB8F-02B9A92C8E2F}"/>
                </a:ext>
              </a:extLst>
            </p:cNvPr>
            <p:cNvSpPr txBox="1"/>
            <p:nvPr/>
          </p:nvSpPr>
          <p:spPr>
            <a:xfrm>
              <a:off x="5159726" y="5537293"/>
              <a:ext cx="6865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B050"/>
                  </a:solidFill>
                </a:rPr>
                <a:t>0.8 mm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3C4F3C8-EF04-42C7-AA41-29659D621AA2}"/>
              </a:ext>
            </a:extLst>
          </p:cNvPr>
          <p:cNvGrpSpPr/>
          <p:nvPr/>
        </p:nvGrpSpPr>
        <p:grpSpPr>
          <a:xfrm>
            <a:off x="5218044" y="4158257"/>
            <a:ext cx="3684448" cy="1963619"/>
            <a:chOff x="5218044" y="3445025"/>
            <a:chExt cx="3684448" cy="1963619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06B20BF-ECE2-4BFC-A63D-50451B618389}"/>
                </a:ext>
              </a:extLst>
            </p:cNvPr>
            <p:cNvSpPr txBox="1"/>
            <p:nvPr/>
          </p:nvSpPr>
          <p:spPr>
            <a:xfrm>
              <a:off x="5218044" y="4002005"/>
              <a:ext cx="3684448" cy="14066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4F62183-1BA4-4846-AC1D-8FA236711E9F}"/>
                </a:ext>
              </a:extLst>
            </p:cNvPr>
            <p:cNvSpPr txBox="1"/>
            <p:nvPr/>
          </p:nvSpPr>
          <p:spPr>
            <a:xfrm rot="19906618">
              <a:off x="6008593" y="3610150"/>
              <a:ext cx="1337806" cy="5233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A59CD1E-8D59-4F8E-A401-1B4227695738}"/>
                </a:ext>
              </a:extLst>
            </p:cNvPr>
            <p:cNvSpPr txBox="1"/>
            <p:nvPr/>
          </p:nvSpPr>
          <p:spPr>
            <a:xfrm rot="478618">
              <a:off x="7026069" y="3445025"/>
              <a:ext cx="1723411" cy="70827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56DA8A6-1ABF-4E7D-85A6-35C028694AE3}"/>
              </a:ext>
            </a:extLst>
          </p:cNvPr>
          <p:cNvGrpSpPr/>
          <p:nvPr/>
        </p:nvGrpSpPr>
        <p:grpSpPr>
          <a:xfrm>
            <a:off x="5715226" y="3117472"/>
            <a:ext cx="2875858" cy="1510607"/>
            <a:chOff x="5715226" y="2404240"/>
            <a:chExt cx="2875858" cy="1510607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39CE3CA-3DBD-448E-8AD6-9C8E2B76B157}"/>
                </a:ext>
              </a:extLst>
            </p:cNvPr>
            <p:cNvSpPr txBox="1"/>
            <p:nvPr/>
          </p:nvSpPr>
          <p:spPr>
            <a:xfrm>
              <a:off x="5715226" y="3243689"/>
              <a:ext cx="121597" cy="6711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AD9987D-23F9-4C60-9905-3BC22F68C8FB}"/>
                </a:ext>
              </a:extLst>
            </p:cNvPr>
            <p:cNvSpPr txBox="1"/>
            <p:nvPr/>
          </p:nvSpPr>
          <p:spPr>
            <a:xfrm>
              <a:off x="7057477" y="2404240"/>
              <a:ext cx="186740" cy="8315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FC5FF1A-9411-47DA-A7E2-DD19C9845566}"/>
                </a:ext>
              </a:extLst>
            </p:cNvPr>
            <p:cNvSpPr txBox="1"/>
            <p:nvPr/>
          </p:nvSpPr>
          <p:spPr>
            <a:xfrm>
              <a:off x="8404344" y="2620652"/>
              <a:ext cx="186740" cy="8315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EABC096-B939-4A46-88C4-CCD4DE82FAFA}"/>
              </a:ext>
            </a:extLst>
          </p:cNvPr>
          <p:cNvGrpSpPr/>
          <p:nvPr/>
        </p:nvGrpSpPr>
        <p:grpSpPr>
          <a:xfrm>
            <a:off x="5754183" y="3328552"/>
            <a:ext cx="2763440" cy="1892683"/>
            <a:chOff x="6093549" y="1700920"/>
            <a:chExt cx="2763440" cy="1892683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CCF9252D-71A7-4142-AD89-1D42D1E7B32F}"/>
                </a:ext>
              </a:extLst>
            </p:cNvPr>
            <p:cNvGrpSpPr/>
            <p:nvPr/>
          </p:nvGrpSpPr>
          <p:grpSpPr>
            <a:xfrm>
              <a:off x="6093549" y="2397823"/>
              <a:ext cx="65804" cy="1195780"/>
              <a:chOff x="5746127" y="3328325"/>
              <a:chExt cx="65804" cy="1195780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C644A7C4-EF21-4D9C-91EB-10CCF1A76C87}"/>
                  </a:ext>
                </a:extLst>
              </p:cNvPr>
              <p:cNvGrpSpPr/>
              <p:nvPr/>
            </p:nvGrpSpPr>
            <p:grpSpPr>
              <a:xfrm>
                <a:off x="5746127" y="3971240"/>
                <a:ext cx="64008" cy="552865"/>
                <a:chOff x="1343025" y="4213781"/>
                <a:chExt cx="64008" cy="552865"/>
              </a:xfrm>
            </p:grpSpPr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E94B5DCD-48E6-41E9-89AA-961A3954C09C}"/>
                    </a:ext>
                  </a:extLst>
                </p:cNvPr>
                <p:cNvCxnSpPr/>
                <p:nvPr/>
              </p:nvCxnSpPr>
              <p:spPr>
                <a:xfrm>
                  <a:off x="1376314" y="4213781"/>
                  <a:ext cx="0" cy="5486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E8F00F17-E618-4050-9937-E98E2EC3023B}"/>
                    </a:ext>
                  </a:extLst>
                </p:cNvPr>
                <p:cNvCxnSpPr/>
                <p:nvPr/>
              </p:nvCxnSpPr>
              <p:spPr>
                <a:xfrm>
                  <a:off x="1343025" y="4766646"/>
                  <a:ext cx="6400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8B70A9B-D07E-4D42-A7EC-9C331BD435B7}"/>
                  </a:ext>
                </a:extLst>
              </p:cNvPr>
              <p:cNvGrpSpPr/>
              <p:nvPr/>
            </p:nvGrpSpPr>
            <p:grpSpPr>
              <a:xfrm rot="10800000">
                <a:off x="5747923" y="3328325"/>
                <a:ext cx="64008" cy="598151"/>
                <a:chOff x="1343025" y="4213781"/>
                <a:chExt cx="64008" cy="552139"/>
              </a:xfrm>
            </p:grpSpPr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36F6F4A9-4D4F-4AA1-8C7E-BC0DDA9EA7EC}"/>
                    </a:ext>
                  </a:extLst>
                </p:cNvPr>
                <p:cNvCxnSpPr/>
                <p:nvPr/>
              </p:nvCxnSpPr>
              <p:spPr>
                <a:xfrm>
                  <a:off x="1376314" y="4213781"/>
                  <a:ext cx="0" cy="5486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F0E69957-0173-4087-934E-2E196BC82845}"/>
                    </a:ext>
                  </a:extLst>
                </p:cNvPr>
                <p:cNvCxnSpPr/>
                <p:nvPr/>
              </p:nvCxnSpPr>
              <p:spPr>
                <a:xfrm>
                  <a:off x="1343025" y="4765920"/>
                  <a:ext cx="6400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90674595-F85F-42C5-9D23-D3FF860D6BE3}"/>
                </a:ext>
              </a:extLst>
            </p:cNvPr>
            <p:cNvGrpSpPr/>
            <p:nvPr/>
          </p:nvGrpSpPr>
          <p:grpSpPr>
            <a:xfrm>
              <a:off x="7437091" y="1700920"/>
              <a:ext cx="65804" cy="1195780"/>
              <a:chOff x="7089669" y="2631422"/>
              <a:chExt cx="65804" cy="1195780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8AE6D699-ADFB-4CF6-A5A1-148F47D6DE3F}"/>
                  </a:ext>
                </a:extLst>
              </p:cNvPr>
              <p:cNvGrpSpPr/>
              <p:nvPr/>
            </p:nvGrpSpPr>
            <p:grpSpPr>
              <a:xfrm>
                <a:off x="7089669" y="3274337"/>
                <a:ext cx="64008" cy="552865"/>
                <a:chOff x="1343025" y="4213781"/>
                <a:chExt cx="64008" cy="552865"/>
              </a:xfrm>
            </p:grpSpPr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86F200A3-4570-4B48-89BB-23B3CE8ED9A3}"/>
                    </a:ext>
                  </a:extLst>
                </p:cNvPr>
                <p:cNvCxnSpPr/>
                <p:nvPr/>
              </p:nvCxnSpPr>
              <p:spPr>
                <a:xfrm>
                  <a:off x="1376314" y="4213781"/>
                  <a:ext cx="0" cy="5486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EA7CD4A1-8AD3-40BF-BD81-7B1614DC838D}"/>
                    </a:ext>
                  </a:extLst>
                </p:cNvPr>
                <p:cNvCxnSpPr/>
                <p:nvPr/>
              </p:nvCxnSpPr>
              <p:spPr>
                <a:xfrm>
                  <a:off x="1343025" y="4766646"/>
                  <a:ext cx="6400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1188C6C5-82E4-44A4-9A53-AB7569B340B9}"/>
                  </a:ext>
                </a:extLst>
              </p:cNvPr>
              <p:cNvGrpSpPr/>
              <p:nvPr/>
            </p:nvGrpSpPr>
            <p:grpSpPr>
              <a:xfrm rot="10800000">
                <a:off x="7091465" y="2631422"/>
                <a:ext cx="64008" cy="598151"/>
                <a:chOff x="1343025" y="4213781"/>
                <a:chExt cx="64008" cy="552139"/>
              </a:xfrm>
            </p:grpSpPr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CA036EB9-8AF4-419E-A9D8-E477A6293491}"/>
                    </a:ext>
                  </a:extLst>
                </p:cNvPr>
                <p:cNvCxnSpPr/>
                <p:nvPr/>
              </p:nvCxnSpPr>
              <p:spPr>
                <a:xfrm>
                  <a:off x="1376314" y="4213781"/>
                  <a:ext cx="0" cy="5486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E5D3961E-1AE4-4B45-858F-6F82B03256F3}"/>
                    </a:ext>
                  </a:extLst>
                </p:cNvPr>
                <p:cNvCxnSpPr/>
                <p:nvPr/>
              </p:nvCxnSpPr>
              <p:spPr>
                <a:xfrm>
                  <a:off x="1343025" y="4765920"/>
                  <a:ext cx="6400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20870038-671F-4CC2-9A8D-75BC844EB001}"/>
                </a:ext>
              </a:extLst>
            </p:cNvPr>
            <p:cNvGrpSpPr/>
            <p:nvPr/>
          </p:nvGrpSpPr>
          <p:grpSpPr>
            <a:xfrm>
              <a:off x="8791185" y="1946904"/>
              <a:ext cx="65804" cy="1195780"/>
              <a:chOff x="8443763" y="2877406"/>
              <a:chExt cx="65804" cy="1195780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84C42F54-D4E7-404C-BDD3-E75AA0176829}"/>
                  </a:ext>
                </a:extLst>
              </p:cNvPr>
              <p:cNvGrpSpPr/>
              <p:nvPr/>
            </p:nvGrpSpPr>
            <p:grpSpPr>
              <a:xfrm>
                <a:off x="8443763" y="3520321"/>
                <a:ext cx="64008" cy="552865"/>
                <a:chOff x="1343025" y="4213781"/>
                <a:chExt cx="64008" cy="552865"/>
              </a:xfrm>
            </p:grpSpPr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8C6A2E59-0044-47D0-AA62-4886D4D5728A}"/>
                    </a:ext>
                  </a:extLst>
                </p:cNvPr>
                <p:cNvCxnSpPr/>
                <p:nvPr/>
              </p:nvCxnSpPr>
              <p:spPr>
                <a:xfrm>
                  <a:off x="1376314" y="4213781"/>
                  <a:ext cx="0" cy="5486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3605199C-2381-4391-BE63-EAADC2C39720}"/>
                    </a:ext>
                  </a:extLst>
                </p:cNvPr>
                <p:cNvCxnSpPr/>
                <p:nvPr/>
              </p:nvCxnSpPr>
              <p:spPr>
                <a:xfrm>
                  <a:off x="1343025" y="4766646"/>
                  <a:ext cx="6400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C8B4B29F-512C-485C-BEA5-C17F326B49FA}"/>
                  </a:ext>
                </a:extLst>
              </p:cNvPr>
              <p:cNvGrpSpPr/>
              <p:nvPr/>
            </p:nvGrpSpPr>
            <p:grpSpPr>
              <a:xfrm rot="10800000">
                <a:off x="8445559" y="2877406"/>
                <a:ext cx="64008" cy="598151"/>
                <a:chOff x="1343025" y="4213781"/>
                <a:chExt cx="64008" cy="552139"/>
              </a:xfrm>
            </p:grpSpPr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E8F9411-A4E0-43A5-B62B-2718E8F622E9}"/>
                    </a:ext>
                  </a:extLst>
                </p:cNvPr>
                <p:cNvCxnSpPr/>
                <p:nvPr/>
              </p:nvCxnSpPr>
              <p:spPr>
                <a:xfrm>
                  <a:off x="1376314" y="4213781"/>
                  <a:ext cx="0" cy="5486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543DC5DA-DF9F-4903-A16E-2E3ECFEA8D21}"/>
                    </a:ext>
                  </a:extLst>
                </p:cNvPr>
                <p:cNvCxnSpPr/>
                <p:nvPr/>
              </p:nvCxnSpPr>
              <p:spPr>
                <a:xfrm>
                  <a:off x="1343025" y="4765920"/>
                  <a:ext cx="6400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CBAFB14-7222-4721-911E-6749F421FE57}"/>
              </a:ext>
            </a:extLst>
          </p:cNvPr>
          <p:cNvGrpSpPr/>
          <p:nvPr/>
        </p:nvGrpSpPr>
        <p:grpSpPr>
          <a:xfrm>
            <a:off x="1271016" y="4013995"/>
            <a:ext cx="2743200" cy="2085053"/>
            <a:chOff x="1271016" y="4013995"/>
            <a:chExt cx="2743200" cy="208505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88C55E9-1333-43F1-932D-B86E896F5202}"/>
                </a:ext>
              </a:extLst>
            </p:cNvPr>
            <p:cNvSpPr/>
            <p:nvPr/>
          </p:nvSpPr>
          <p:spPr>
            <a:xfrm>
              <a:off x="1271016" y="4480560"/>
              <a:ext cx="2743200" cy="1618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1E300D02-194B-4A56-85A6-4A5FE09BB8ED}"/>
                </a:ext>
              </a:extLst>
            </p:cNvPr>
            <p:cNvSpPr/>
            <p:nvPr/>
          </p:nvSpPr>
          <p:spPr>
            <a:xfrm rot="20079460">
              <a:off x="1706256" y="4013995"/>
              <a:ext cx="1161227" cy="1558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1F3F3B9-82E6-40E5-A875-39009A07918C}"/>
                </a:ext>
              </a:extLst>
            </p:cNvPr>
            <p:cNvSpPr/>
            <p:nvPr/>
          </p:nvSpPr>
          <p:spPr>
            <a:xfrm rot="173131">
              <a:off x="2521137" y="4038101"/>
              <a:ext cx="1416276" cy="1558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E99A6F-7FDE-EF1F-B9E0-0ED2DC19A725}"/>
              </a:ext>
            </a:extLst>
          </p:cNvPr>
          <p:cNvGrpSpPr/>
          <p:nvPr/>
        </p:nvGrpSpPr>
        <p:grpSpPr>
          <a:xfrm>
            <a:off x="1124712" y="3014472"/>
            <a:ext cx="3041904" cy="756428"/>
            <a:chOff x="1124712" y="3014472"/>
            <a:chExt cx="3041904" cy="75642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A3D63C7-7C10-AB80-ADA3-21CD96EB33F4}"/>
                </a:ext>
              </a:extLst>
            </p:cNvPr>
            <p:cNvSpPr txBox="1"/>
            <p:nvPr/>
          </p:nvSpPr>
          <p:spPr>
            <a:xfrm>
              <a:off x="1124712" y="3401568"/>
              <a:ext cx="502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/>
                <a:t>tet</a:t>
              </a:r>
              <a:endParaRPr lang="en-US" b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08DD97-152E-F460-F646-5C7DDB36C174}"/>
                </a:ext>
              </a:extLst>
            </p:cNvPr>
            <p:cNvSpPr txBox="1"/>
            <p:nvPr/>
          </p:nvSpPr>
          <p:spPr>
            <a:xfrm>
              <a:off x="2292096" y="3014472"/>
              <a:ext cx="679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223AA7-1EC2-B26F-6C29-DF55942AA2DA}"/>
                </a:ext>
              </a:extLst>
            </p:cNvPr>
            <p:cNvSpPr txBox="1"/>
            <p:nvPr/>
          </p:nvSpPr>
          <p:spPr>
            <a:xfrm>
              <a:off x="3486912" y="3029712"/>
              <a:ext cx="679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hex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7C8E7-9F85-0564-9F64-A9DC9579481B}"/>
              </a:ext>
            </a:extLst>
          </p:cNvPr>
          <p:cNvGrpSpPr/>
          <p:nvPr/>
        </p:nvGrpSpPr>
        <p:grpSpPr>
          <a:xfrm>
            <a:off x="5529072" y="2855976"/>
            <a:ext cx="3233928" cy="1021604"/>
            <a:chOff x="5529072" y="2855976"/>
            <a:chExt cx="3233928" cy="102160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C2299B-4906-D28E-0FE0-6A95D11CFAAC}"/>
                </a:ext>
              </a:extLst>
            </p:cNvPr>
            <p:cNvSpPr txBox="1"/>
            <p:nvPr/>
          </p:nvSpPr>
          <p:spPr>
            <a:xfrm>
              <a:off x="5529072" y="3508248"/>
              <a:ext cx="502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/>
                <a:t>tet</a:t>
              </a:r>
              <a:endParaRPr lang="en-US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3703A5-A4CB-6CFD-65A2-040D391E8090}"/>
                </a:ext>
              </a:extLst>
            </p:cNvPr>
            <p:cNvSpPr txBox="1"/>
            <p:nvPr/>
          </p:nvSpPr>
          <p:spPr>
            <a:xfrm>
              <a:off x="6787896" y="2855976"/>
              <a:ext cx="679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pent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0B491E5-4E47-9EAD-CAF8-F1545EB1A9CA}"/>
                </a:ext>
              </a:extLst>
            </p:cNvPr>
            <p:cNvSpPr txBox="1"/>
            <p:nvPr/>
          </p:nvSpPr>
          <p:spPr>
            <a:xfrm>
              <a:off x="8083296" y="3008376"/>
              <a:ext cx="679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hex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5642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484" y="1"/>
            <a:ext cx="8257032" cy="113121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What happens to the filaments during the overpressure heat treatment?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6197BF-7461-481B-B42E-AD1C7D33E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Designed and built an overpressure (OP) quench furnace</a:t>
            </a:r>
          </a:p>
          <a:p>
            <a:r>
              <a:rPr lang="en-US" b="1" dirty="0"/>
              <a:t>OP quench furnace freezes-in filament microstructure from the melt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64D28C-713E-4F83-AB3B-D89652BB6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EF7580-BA1B-4050-B22E-F2C286836205}"/>
              </a:ext>
            </a:extLst>
          </p:cNvPr>
          <p:cNvSpPr txBox="1"/>
          <p:nvPr/>
        </p:nvSpPr>
        <p:spPr>
          <a:xfrm>
            <a:off x="180753" y="4223217"/>
            <a:ext cx="8334597" cy="772997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6E9CD0-A485-4B1C-A787-243558AA9AB4}"/>
              </a:ext>
            </a:extLst>
          </p:cNvPr>
          <p:cNvSpPr txBox="1"/>
          <p:nvPr/>
        </p:nvSpPr>
        <p:spPr>
          <a:xfrm>
            <a:off x="537327" y="2516957"/>
            <a:ext cx="8334596" cy="1040883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37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32572127-26E6-4495-B6EC-01281CBE8F0F}"/>
              </a:ext>
            </a:extLst>
          </p:cNvPr>
          <p:cNvGrpSpPr/>
          <p:nvPr/>
        </p:nvGrpSpPr>
        <p:grpSpPr>
          <a:xfrm>
            <a:off x="292231" y="1316736"/>
            <a:ext cx="8467307" cy="4911682"/>
            <a:chOff x="292231" y="1316736"/>
            <a:chExt cx="8467307" cy="4911682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9753A42-D863-4F20-BD13-4A7FF88A759A}"/>
                </a:ext>
              </a:extLst>
            </p:cNvPr>
            <p:cNvGrpSpPr/>
            <p:nvPr/>
          </p:nvGrpSpPr>
          <p:grpSpPr>
            <a:xfrm>
              <a:off x="292231" y="2545240"/>
              <a:ext cx="8467307" cy="3683178"/>
              <a:chOff x="292231" y="2545240"/>
              <a:chExt cx="8467307" cy="3683178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77A35EE9-5734-4C15-A84A-84684CD50D88}"/>
                  </a:ext>
                </a:extLst>
              </p:cNvPr>
              <p:cNvGrpSpPr/>
              <p:nvPr/>
            </p:nvGrpSpPr>
            <p:grpSpPr>
              <a:xfrm>
                <a:off x="292231" y="2545240"/>
                <a:ext cx="8467307" cy="3683178"/>
                <a:chOff x="0" y="2790335"/>
                <a:chExt cx="8467307" cy="3683178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33E0F8D9-4E00-4758-BE71-1A13EE5D0C13}"/>
                    </a:ext>
                  </a:extLst>
                </p:cNvPr>
                <p:cNvGrpSpPr/>
                <p:nvPr/>
              </p:nvGrpSpPr>
              <p:grpSpPr>
                <a:xfrm>
                  <a:off x="0" y="2790335"/>
                  <a:ext cx="8467307" cy="3683178"/>
                  <a:chOff x="0" y="2790335"/>
                  <a:chExt cx="8467307" cy="3683178"/>
                </a:xfrm>
              </p:grpSpPr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20D925A2-A387-44D9-A13E-53DCF75E28E2}"/>
                      </a:ext>
                    </a:extLst>
                  </p:cNvPr>
                  <p:cNvSpPr/>
                  <p:nvPr/>
                </p:nvSpPr>
                <p:spPr>
                  <a:xfrm>
                    <a:off x="3448986" y="3361738"/>
                    <a:ext cx="1121134" cy="55659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pic>
                <p:nvPicPr>
                  <p:cNvPr id="51" name="Picture 50" descr="Shape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D8CAC355-9A5D-4ACB-B556-7754A961E8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2790335"/>
                    <a:ext cx="8467307" cy="368317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BE1DB78-1FC7-49FB-AF10-27E76C744E6F}"/>
                    </a:ext>
                  </a:extLst>
                </p:cNvPr>
                <p:cNvSpPr/>
                <p:nvPr/>
              </p:nvSpPr>
              <p:spPr>
                <a:xfrm>
                  <a:off x="3364726" y="2882348"/>
                  <a:ext cx="1121134" cy="2835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2A6CB25D-0C76-4292-8D0A-4A596B09BE0A}"/>
                    </a:ext>
                  </a:extLst>
                </p:cNvPr>
                <p:cNvSpPr/>
                <p:nvPr/>
              </p:nvSpPr>
              <p:spPr>
                <a:xfrm>
                  <a:off x="4681994" y="3037398"/>
                  <a:ext cx="589722" cy="3922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676D8996-AEC9-484C-96DC-F31AEEF89B2B}"/>
                  </a:ext>
                </a:extLst>
              </p:cNvPr>
              <p:cNvSpPr/>
              <p:nvPr/>
            </p:nvSpPr>
            <p:spPr>
              <a:xfrm>
                <a:off x="3719446" y="3091522"/>
                <a:ext cx="1121134" cy="5565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5BC3EEF-B588-457A-B316-4421219C8BCF}"/>
                </a:ext>
              </a:extLst>
            </p:cNvPr>
            <p:cNvSpPr txBox="1"/>
            <p:nvPr/>
          </p:nvSpPr>
          <p:spPr>
            <a:xfrm>
              <a:off x="347472" y="1316736"/>
              <a:ext cx="31638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Standard overpressure heat treatment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E781F9F-1672-4107-95FC-5EE36EDD5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28" y="1"/>
            <a:ext cx="8238744" cy="1131216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Study how the filament microstructure changes in the melt state – filament bonding occurs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37F48-D0E7-49E7-AF79-FF7576418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4D28C-713E-4F83-AB3B-D89652BB6B05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68E800F-DCEA-42AD-849C-5AD9C8735B58}"/>
              </a:ext>
            </a:extLst>
          </p:cNvPr>
          <p:cNvGrpSpPr/>
          <p:nvPr/>
        </p:nvGrpSpPr>
        <p:grpSpPr>
          <a:xfrm>
            <a:off x="1239701" y="2543608"/>
            <a:ext cx="2182198" cy="1975859"/>
            <a:chOff x="947470" y="2788703"/>
            <a:chExt cx="2182198" cy="197585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071E4C2-87BB-483F-BA89-F66E0982579C}"/>
                </a:ext>
              </a:extLst>
            </p:cNvPr>
            <p:cNvGrpSpPr/>
            <p:nvPr/>
          </p:nvGrpSpPr>
          <p:grpSpPr>
            <a:xfrm>
              <a:off x="947470" y="2807907"/>
              <a:ext cx="2159991" cy="602419"/>
              <a:chOff x="2270051" y="2733329"/>
              <a:chExt cx="2159991" cy="60241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09E167-F943-4149-8B3C-50B5E3FF3B75}"/>
                  </a:ext>
                </a:extLst>
              </p:cNvPr>
              <p:cNvSpPr txBox="1"/>
              <p:nvPr/>
            </p:nvSpPr>
            <p:spPr>
              <a:xfrm>
                <a:off x="2270051" y="2733329"/>
                <a:ext cx="1371524" cy="58477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alibri" panose="020F0502020204030204" pitchFamily="34" charset="0"/>
                  </a:rPr>
                  <a:t>Bi-2212 melts at ≈ </a:t>
                </a:r>
                <a:r>
                  <a:rPr lang="en-US" sz="1600" b="1" dirty="0">
                    <a:latin typeface="Calibri" panose="020F0502020204030204" pitchFamily="34" charset="0"/>
                    <a:cs typeface="Arial"/>
                  </a:rPr>
                  <a:t>884°</a:t>
                </a:r>
                <a:r>
                  <a:rPr lang="en-US" sz="1600" b="1" dirty="0">
                    <a:latin typeface="Calibri" panose="020F0502020204030204" pitchFamily="34" charset="0"/>
                  </a:rPr>
                  <a:t>C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46FA2237-5B9B-4153-A4D7-77C50C722416}"/>
                  </a:ext>
                </a:extLst>
              </p:cNvPr>
              <p:cNvCxnSpPr>
                <a:cxnSpLocks/>
                <a:stCxn id="7" idx="3"/>
              </p:cNvCxnSpPr>
              <p:nvPr/>
            </p:nvCxnSpPr>
            <p:spPr>
              <a:xfrm>
                <a:off x="3641575" y="3025717"/>
                <a:ext cx="788467" cy="310031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72A400D-EB54-4D37-B47A-DE402665E82A}"/>
                </a:ext>
              </a:extLst>
            </p:cNvPr>
            <p:cNvCxnSpPr/>
            <p:nvPr/>
          </p:nvCxnSpPr>
          <p:spPr>
            <a:xfrm>
              <a:off x="3129668" y="2788703"/>
              <a:ext cx="0" cy="1975859"/>
            </a:xfrm>
            <a:prstGeom prst="line">
              <a:avLst/>
            </a:prstGeom>
            <a:ln w="158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53EB67D-FE2F-4272-B4A9-211DC9A14CB5}"/>
              </a:ext>
            </a:extLst>
          </p:cNvPr>
          <p:cNvGrpSpPr/>
          <p:nvPr/>
        </p:nvGrpSpPr>
        <p:grpSpPr>
          <a:xfrm>
            <a:off x="3421901" y="3919335"/>
            <a:ext cx="1659146" cy="698097"/>
            <a:chOff x="3129670" y="4164430"/>
            <a:chExt cx="1659146" cy="698097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166EA54-465D-4047-9DD4-2B1365CDDB1E}"/>
                </a:ext>
              </a:extLst>
            </p:cNvPr>
            <p:cNvCxnSpPr>
              <a:cxnSpLocks/>
            </p:cNvCxnSpPr>
            <p:nvPr/>
          </p:nvCxnSpPr>
          <p:spPr>
            <a:xfrm>
              <a:off x="3129670" y="4164430"/>
              <a:ext cx="1659146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02A7E30-26C2-433F-8D85-A27DDBDF4B22}"/>
                </a:ext>
              </a:extLst>
            </p:cNvPr>
            <p:cNvSpPr txBox="1"/>
            <p:nvPr/>
          </p:nvSpPr>
          <p:spPr>
            <a:xfrm>
              <a:off x="3205114" y="4277752"/>
              <a:ext cx="1451728" cy="5847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444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</a:rPr>
                <a:t>Bi-2212 is in the melt state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45BD453-54FD-400C-8113-15C209843FFE}"/>
              </a:ext>
            </a:extLst>
          </p:cNvPr>
          <p:cNvGrpSpPr/>
          <p:nvPr/>
        </p:nvGrpSpPr>
        <p:grpSpPr>
          <a:xfrm>
            <a:off x="5058910" y="2255649"/>
            <a:ext cx="2483197" cy="2258860"/>
            <a:chOff x="4766679" y="2500744"/>
            <a:chExt cx="2483197" cy="2258860"/>
          </a:xfrm>
          <a:solidFill>
            <a:schemeClr val="bg1">
              <a:lumMod val="95000"/>
            </a:schemeClr>
          </a:solidFill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7381CE1-20FF-4D94-B25D-F5606C7B42B9}"/>
                </a:ext>
              </a:extLst>
            </p:cNvPr>
            <p:cNvGrpSpPr/>
            <p:nvPr/>
          </p:nvGrpSpPr>
          <p:grpSpPr>
            <a:xfrm>
              <a:off x="4791718" y="2500744"/>
              <a:ext cx="2458158" cy="969823"/>
              <a:chOff x="5661812" y="2360182"/>
              <a:chExt cx="2458158" cy="969823"/>
            </a:xfrm>
            <a:grpFill/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488743-A3D6-4AB1-8D31-9DCAB4885DE0}"/>
                  </a:ext>
                </a:extLst>
              </p:cNvPr>
              <p:cNvSpPr txBox="1"/>
              <p:nvPr/>
            </p:nvSpPr>
            <p:spPr>
              <a:xfrm>
                <a:off x="6576890" y="2360182"/>
                <a:ext cx="154308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alibri" panose="020F0502020204030204" pitchFamily="34" charset="0"/>
                  </a:rPr>
                  <a:t>Solidification starts at </a:t>
                </a:r>
                <a:r>
                  <a:rPr lang="en-US" sz="1600" b="1" dirty="0">
                    <a:latin typeface="Calibri" panose="020F0502020204030204" pitchFamily="34" charset="0"/>
                    <a:cs typeface="Arial"/>
                  </a:rPr>
                  <a:t>872°</a:t>
                </a:r>
                <a:r>
                  <a:rPr lang="en-US" sz="1600" b="1" dirty="0">
                    <a:latin typeface="Calibri" panose="020F0502020204030204" pitchFamily="34" charset="0"/>
                  </a:rPr>
                  <a:t>C 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6659AD59-F62C-4960-BF37-0C8723A959F4}"/>
                  </a:ext>
                </a:extLst>
              </p:cNvPr>
              <p:cNvCxnSpPr>
                <a:cxnSpLocks/>
                <a:stCxn id="10" idx="1"/>
              </p:cNvCxnSpPr>
              <p:nvPr/>
            </p:nvCxnSpPr>
            <p:spPr>
              <a:xfrm flipH="1">
                <a:off x="5661812" y="2652570"/>
                <a:ext cx="915078" cy="677435"/>
              </a:xfrm>
              <a:prstGeom prst="straightConnector1">
                <a:avLst/>
              </a:prstGeom>
              <a:grpFill/>
              <a:ln w="25400">
                <a:solidFill>
                  <a:srgbClr val="0000FF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F1EDBFE-3555-4907-915E-A3977E812F7B}"/>
                </a:ext>
              </a:extLst>
            </p:cNvPr>
            <p:cNvCxnSpPr/>
            <p:nvPr/>
          </p:nvCxnSpPr>
          <p:spPr>
            <a:xfrm flipH="1">
              <a:off x="4766679" y="2795991"/>
              <a:ext cx="0" cy="1963613"/>
            </a:xfrm>
            <a:prstGeom prst="line">
              <a:avLst/>
            </a:prstGeom>
            <a:grpFill/>
            <a:ln w="158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242D086-A19B-47FA-BC0B-00EEFD56A355}"/>
              </a:ext>
            </a:extLst>
          </p:cNvPr>
          <p:cNvGrpSpPr/>
          <p:nvPr/>
        </p:nvGrpSpPr>
        <p:grpSpPr>
          <a:xfrm>
            <a:off x="3695176" y="1557941"/>
            <a:ext cx="4287536" cy="1647172"/>
            <a:chOff x="5478099" y="2528170"/>
            <a:chExt cx="4287536" cy="1647172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0D97D9E-C6B9-4581-8E54-1FC433266878}"/>
                </a:ext>
              </a:extLst>
            </p:cNvPr>
            <p:cNvSpPr txBox="1"/>
            <p:nvPr/>
          </p:nvSpPr>
          <p:spPr>
            <a:xfrm>
              <a:off x="5478099" y="2528170"/>
              <a:ext cx="4287536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</a:rPr>
                <a:t>Quench at </a:t>
              </a:r>
              <a:r>
                <a:rPr lang="en-US" sz="1600" b="1" dirty="0">
                  <a:latin typeface="Calibri" panose="020F0502020204030204" pitchFamily="34" charset="0"/>
                  <a:cs typeface="Arial"/>
                </a:rPr>
                <a:t>875 °</a:t>
              </a:r>
              <a:r>
                <a:rPr lang="en-US" sz="1600" b="1" dirty="0">
                  <a:latin typeface="Calibri" panose="020F0502020204030204" pitchFamily="34" charset="0"/>
                </a:rPr>
                <a:t>C – before solidification starts 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4F6EF185-DA78-4490-80AF-6004C59077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9703" y="2888395"/>
              <a:ext cx="3693" cy="1286947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0603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0"/>
            <a:ext cx="8238744" cy="1107440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Quench samples from the melt state to study how the filament microstructure evolves in the melt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13754" y="6347207"/>
            <a:ext cx="2057400" cy="365125"/>
          </a:xfrm>
        </p:spPr>
        <p:txBody>
          <a:bodyPr/>
          <a:lstStyle/>
          <a:p>
            <a:fld id="{2F27AA2A-9E4A-416E-BFA5-CF2C78B89F93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97" name="Group 96"/>
          <p:cNvGrpSpPr/>
          <p:nvPr/>
        </p:nvGrpSpPr>
        <p:grpSpPr>
          <a:xfrm>
            <a:off x="634940" y="2607125"/>
            <a:ext cx="3895202" cy="3551310"/>
            <a:chOff x="213376" y="1759129"/>
            <a:chExt cx="3895202" cy="3551310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629919" y="3720278"/>
              <a:ext cx="486224" cy="151212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118739" y="3720278"/>
              <a:ext cx="89169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48284" y="3343096"/>
              <a:ext cx="12526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latin typeface="Calibri" panose="020F0502020204030204" pitchFamily="34" charset="0"/>
                </a:rPr>
                <a:t>820 </a:t>
              </a:r>
              <a:r>
                <a:rPr lang="en-US" sz="1600" b="1" dirty="0">
                  <a:latin typeface="Calibri" panose="020F0502020204030204" pitchFamily="34" charset="0"/>
                  <a:cs typeface="Arial"/>
                </a:rPr>
                <a:t>°</a:t>
              </a:r>
              <a:r>
                <a:rPr lang="en-US" sz="1600" b="1" dirty="0">
                  <a:latin typeface="Calibri" panose="020F0502020204030204" pitchFamily="34" charset="0"/>
                </a:rPr>
                <a:t>C – 2h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3376" y="4971885"/>
              <a:ext cx="9583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</a:rPr>
                <a:t>RT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>
              <a:off x="2010434" y="2211126"/>
              <a:ext cx="766984" cy="150915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2777416" y="2205434"/>
              <a:ext cx="100653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485929" y="1759129"/>
              <a:ext cx="16226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887 </a:t>
              </a:r>
              <a:r>
                <a:rPr lang="en-US" sz="1600" b="1" dirty="0">
                  <a:latin typeface="Calibri" panose="020F0502020204030204" pitchFamily="34" charset="0"/>
                </a:rPr>
                <a:t>°C - 0.2 h</a:t>
              </a:r>
              <a:endParaRPr lang="en-US" sz="1600" b="1" dirty="0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3008376" y="3053430"/>
            <a:ext cx="1197134" cy="3524530"/>
            <a:chOff x="2586812" y="2205434"/>
            <a:chExt cx="1197134" cy="3524530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3783946" y="2205434"/>
              <a:ext cx="0" cy="3105005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09"/>
            <p:cNvGrpSpPr/>
            <p:nvPr/>
          </p:nvGrpSpPr>
          <p:grpSpPr>
            <a:xfrm>
              <a:off x="2586812" y="5141324"/>
              <a:ext cx="1179576" cy="588640"/>
              <a:chOff x="2586812" y="5141324"/>
              <a:chExt cx="1179576" cy="588640"/>
            </a:xfrm>
          </p:grpSpPr>
          <p:sp>
            <p:nvSpPr>
              <p:cNvPr id="106" name="TextBox 105"/>
              <p:cNvSpPr txBox="1"/>
              <p:nvPr/>
            </p:nvSpPr>
            <p:spPr>
              <a:xfrm>
                <a:off x="2586812" y="5391410"/>
                <a:ext cx="115746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Quenching</a:t>
                </a:r>
              </a:p>
            </p:txBody>
          </p:sp>
          <p:cxnSp>
            <p:nvCxnSpPr>
              <p:cNvPr id="108" name="Straight Arrow Connector 107"/>
              <p:cNvCxnSpPr>
                <a:cxnSpLocks/>
              </p:cNvCxnSpPr>
              <p:nvPr/>
            </p:nvCxnSpPr>
            <p:spPr>
              <a:xfrm flipV="1">
                <a:off x="3290900" y="5141324"/>
                <a:ext cx="475488" cy="30175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788A19A-179D-40E7-97C1-328DB084651A}"/>
              </a:ext>
            </a:extLst>
          </p:cNvPr>
          <p:cNvGrpSpPr/>
          <p:nvPr/>
        </p:nvGrpSpPr>
        <p:grpSpPr>
          <a:xfrm>
            <a:off x="4626534" y="2754402"/>
            <a:ext cx="1111579" cy="3403297"/>
            <a:chOff x="4204970" y="1906406"/>
            <a:chExt cx="1111579" cy="3403297"/>
          </a:xfrm>
        </p:grpSpPr>
        <p:cxnSp>
          <p:nvCxnSpPr>
            <p:cNvPr id="53" name="Straight Connector 52"/>
            <p:cNvCxnSpPr>
              <a:cxnSpLocks/>
            </p:cNvCxnSpPr>
            <p:nvPr/>
          </p:nvCxnSpPr>
          <p:spPr>
            <a:xfrm>
              <a:off x="4892598" y="2875277"/>
              <a:ext cx="423951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D2D3A36-FDA6-41BC-8267-747C659E1321}"/>
                </a:ext>
              </a:extLst>
            </p:cNvPr>
            <p:cNvGrpSpPr/>
            <p:nvPr/>
          </p:nvGrpSpPr>
          <p:grpSpPr>
            <a:xfrm>
              <a:off x="4204970" y="1906406"/>
              <a:ext cx="1110734" cy="3403297"/>
              <a:chOff x="4204970" y="1906406"/>
              <a:chExt cx="1110734" cy="34032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5E51C22-82A9-4ECE-A800-432AF0595575}"/>
                  </a:ext>
                </a:extLst>
              </p:cNvPr>
              <p:cNvGrpSpPr/>
              <p:nvPr/>
            </p:nvGrpSpPr>
            <p:grpSpPr>
              <a:xfrm>
                <a:off x="4206263" y="1906406"/>
                <a:ext cx="1109441" cy="656791"/>
                <a:chOff x="4206263" y="1906406"/>
                <a:chExt cx="1109441" cy="656791"/>
              </a:xfrm>
            </p:grpSpPr>
            <p:sp>
              <p:nvSpPr>
                <p:cNvPr id="62" name="TextBox 61"/>
                <p:cNvSpPr txBox="1"/>
                <p:nvPr/>
              </p:nvSpPr>
              <p:spPr>
                <a:xfrm>
                  <a:off x="4417000" y="1906406"/>
                  <a:ext cx="89870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/>
                    <a:t>880 </a:t>
                  </a:r>
                  <a:r>
                    <a:rPr lang="en-US" sz="1600" b="1" dirty="0">
                      <a:latin typeface="Calibri" panose="020F0502020204030204" pitchFamily="34" charset="0"/>
                    </a:rPr>
                    <a:t>°C</a:t>
                  </a:r>
                  <a:endParaRPr lang="en-US" sz="1600" dirty="0"/>
                </a:p>
              </p:txBody>
            </p:sp>
            <p:cxnSp>
              <p:nvCxnSpPr>
                <p:cNvPr id="67" name="Straight Arrow Connector 66"/>
                <p:cNvCxnSpPr>
                  <a:cxnSpLocks/>
                </p:cNvCxnSpPr>
                <p:nvPr/>
              </p:nvCxnSpPr>
              <p:spPr>
                <a:xfrm flipH="1">
                  <a:off x="4206263" y="2145828"/>
                  <a:ext cx="325101" cy="417369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7" name="Straight Connector 86"/>
              <p:cNvCxnSpPr>
                <a:cxnSpLocks/>
              </p:cNvCxnSpPr>
              <p:nvPr/>
            </p:nvCxnSpPr>
            <p:spPr>
              <a:xfrm flipH="1">
                <a:off x="5283010" y="2874544"/>
                <a:ext cx="14685" cy="2435159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>
                <a:cxnSpLocks/>
              </p:cNvCxnSpPr>
              <p:nvPr/>
            </p:nvCxnSpPr>
            <p:spPr>
              <a:xfrm>
                <a:off x="4204970" y="2575365"/>
                <a:ext cx="1075950" cy="29806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4" name="Straight Connector 83"/>
          <p:cNvCxnSpPr>
            <a:cxnSpLocks/>
          </p:cNvCxnSpPr>
          <p:nvPr/>
        </p:nvCxnSpPr>
        <p:spPr>
          <a:xfrm flipH="1">
            <a:off x="5287916" y="3723276"/>
            <a:ext cx="14685" cy="2435159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7E2DD1E-21DC-4907-A6C3-7EF3381EABE5}"/>
              </a:ext>
            </a:extLst>
          </p:cNvPr>
          <p:cNvGrpSpPr/>
          <p:nvPr/>
        </p:nvGrpSpPr>
        <p:grpSpPr>
          <a:xfrm>
            <a:off x="4424604" y="2507170"/>
            <a:ext cx="1736615" cy="3659612"/>
            <a:chOff x="4003040" y="1659174"/>
            <a:chExt cx="1736615" cy="3659612"/>
          </a:xfrm>
        </p:grpSpPr>
        <p:cxnSp>
          <p:nvCxnSpPr>
            <p:cNvPr id="37" name="Straight Connector 36"/>
            <p:cNvCxnSpPr>
              <a:cxnSpLocks/>
            </p:cNvCxnSpPr>
            <p:nvPr/>
          </p:nvCxnSpPr>
          <p:spPr>
            <a:xfrm>
              <a:off x="4003040" y="2400870"/>
              <a:ext cx="1733820" cy="4642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AD159D2-D3A2-4E11-8D31-AB1E906DB83B}"/>
                </a:ext>
              </a:extLst>
            </p:cNvPr>
            <p:cNvGrpSpPr/>
            <p:nvPr/>
          </p:nvGrpSpPr>
          <p:grpSpPr>
            <a:xfrm>
              <a:off x="5315704" y="2873433"/>
              <a:ext cx="423951" cy="2445353"/>
              <a:chOff x="5315704" y="2873433"/>
              <a:chExt cx="423951" cy="2445353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 flipH="1">
                <a:off x="5722175" y="2883627"/>
                <a:ext cx="14685" cy="2435159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B8FBCFED-621E-477C-9F4C-C130967192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5704" y="2873433"/>
                <a:ext cx="423951" cy="0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D7F3C79-E533-42D4-A1AC-F0D3A8C02D63}"/>
                </a:ext>
              </a:extLst>
            </p:cNvPr>
            <p:cNvGrpSpPr/>
            <p:nvPr/>
          </p:nvGrpSpPr>
          <p:grpSpPr>
            <a:xfrm>
              <a:off x="4017607" y="1659174"/>
              <a:ext cx="1104122" cy="726918"/>
              <a:chOff x="4017607" y="1659174"/>
              <a:chExt cx="1104122" cy="726918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4288609" y="1659174"/>
                <a:ext cx="8331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882 </a:t>
                </a:r>
                <a:r>
                  <a:rPr lang="en-US" sz="1600" b="1" dirty="0">
                    <a:latin typeface="Calibri" panose="020F0502020204030204" pitchFamily="34" charset="0"/>
                  </a:rPr>
                  <a:t>°C</a:t>
                </a:r>
                <a:endParaRPr lang="en-US" sz="1600" dirty="0"/>
              </a:p>
            </p:txBody>
          </p:sp>
          <p:cxnSp>
            <p:nvCxnSpPr>
              <p:cNvPr id="66" name="Straight Arrow Connector 65"/>
              <p:cNvCxnSpPr>
                <a:cxnSpLocks/>
              </p:cNvCxnSpPr>
              <p:nvPr/>
            </p:nvCxnSpPr>
            <p:spPr>
              <a:xfrm flipH="1">
                <a:off x="4017607" y="1965720"/>
                <a:ext cx="315177" cy="420372"/>
              </a:xfrm>
              <a:prstGeom prst="straightConnector1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189D61B-5106-4393-B415-C26B0B112C85}"/>
              </a:ext>
            </a:extLst>
          </p:cNvPr>
          <p:cNvGrpSpPr/>
          <p:nvPr/>
        </p:nvGrpSpPr>
        <p:grpSpPr>
          <a:xfrm>
            <a:off x="3240666" y="2736114"/>
            <a:ext cx="5153526" cy="1461181"/>
            <a:chOff x="2819102" y="1888118"/>
            <a:chExt cx="5153526" cy="1461181"/>
          </a:xfrm>
        </p:grpSpPr>
        <p:cxnSp>
          <p:nvCxnSpPr>
            <p:cNvPr id="15" name="Straight Connector 14"/>
            <p:cNvCxnSpPr>
              <a:cxnSpLocks/>
            </p:cNvCxnSpPr>
            <p:nvPr/>
          </p:nvCxnSpPr>
          <p:spPr>
            <a:xfrm>
              <a:off x="4399273" y="2737168"/>
              <a:ext cx="499773" cy="12795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67031D0-9F7A-4099-A38F-D5FBA820719D}"/>
                </a:ext>
              </a:extLst>
            </p:cNvPr>
            <p:cNvGrpSpPr/>
            <p:nvPr/>
          </p:nvGrpSpPr>
          <p:grpSpPr>
            <a:xfrm>
              <a:off x="3888972" y="2796129"/>
              <a:ext cx="872355" cy="553170"/>
              <a:chOff x="3888972" y="2796129"/>
              <a:chExt cx="872355" cy="553170"/>
            </a:xfrm>
          </p:grpSpPr>
          <p:sp>
            <p:nvSpPr>
              <p:cNvPr id="103" name="TextBox 102"/>
              <p:cNvSpPr txBox="1"/>
              <p:nvPr/>
            </p:nvSpPr>
            <p:spPr>
              <a:xfrm>
                <a:off x="3888972" y="3010745"/>
                <a:ext cx="8723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2.5 °C/h</a:t>
                </a: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252458E5-EA6C-4BA9-BC35-9B3E9E28CF5A}"/>
                  </a:ext>
                </a:extLst>
              </p:cNvPr>
              <p:cNvCxnSpPr>
                <a:cxnSpLocks/>
                <a:stCxn id="103" idx="0"/>
              </p:cNvCxnSpPr>
              <p:nvPr/>
            </p:nvCxnSpPr>
            <p:spPr>
              <a:xfrm flipV="1">
                <a:off x="4325150" y="2796129"/>
                <a:ext cx="239172" cy="2146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393E783-94C9-4B02-AF50-C4528B1F1F4E}"/>
                </a:ext>
              </a:extLst>
            </p:cNvPr>
            <p:cNvGrpSpPr/>
            <p:nvPr/>
          </p:nvGrpSpPr>
          <p:grpSpPr>
            <a:xfrm>
              <a:off x="2819102" y="1888118"/>
              <a:ext cx="5153526" cy="952287"/>
              <a:chOff x="2819102" y="1888118"/>
              <a:chExt cx="5153526" cy="952287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0E5915BE-49F9-4FF4-99AC-D4CCF360D36C}"/>
                  </a:ext>
                </a:extLst>
              </p:cNvPr>
              <p:cNvGrpSpPr/>
              <p:nvPr/>
            </p:nvGrpSpPr>
            <p:grpSpPr>
              <a:xfrm>
                <a:off x="2819102" y="2132221"/>
                <a:ext cx="2678816" cy="613481"/>
                <a:chOff x="2819102" y="2132221"/>
                <a:chExt cx="2678816" cy="613481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D7C8D61A-6019-4482-888C-E671D69C12DE}"/>
                    </a:ext>
                  </a:extLst>
                </p:cNvPr>
                <p:cNvGrpSpPr/>
                <p:nvPr/>
              </p:nvGrpSpPr>
              <p:grpSpPr>
                <a:xfrm>
                  <a:off x="4394918" y="2132221"/>
                  <a:ext cx="1103000" cy="584980"/>
                  <a:chOff x="4394918" y="2132221"/>
                  <a:chExt cx="1103000" cy="584980"/>
                </a:xfrm>
              </p:grpSpPr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4664798" y="2132221"/>
                    <a:ext cx="83312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/>
                      <a:t>878 </a:t>
                    </a:r>
                    <a:r>
                      <a:rPr lang="en-US" sz="1600" b="1" dirty="0">
                        <a:latin typeface="Calibri" panose="020F0502020204030204" pitchFamily="34" charset="0"/>
                      </a:rPr>
                      <a:t>°C</a:t>
                    </a:r>
                    <a:endParaRPr lang="en-US" sz="1600" dirty="0"/>
                  </a:p>
                </p:txBody>
              </p:sp>
              <p:cxnSp>
                <p:nvCxnSpPr>
                  <p:cNvPr id="68" name="Straight Arrow Connector 67"/>
                  <p:cNvCxnSpPr>
                    <a:cxnSpLocks/>
                  </p:cNvCxnSpPr>
                  <p:nvPr/>
                </p:nvCxnSpPr>
                <p:spPr>
                  <a:xfrm flipH="1">
                    <a:off x="4394918" y="2301671"/>
                    <a:ext cx="310251" cy="415530"/>
                  </a:xfrm>
                  <a:prstGeom prst="straightConnector1">
                    <a:avLst/>
                  </a:prstGeom>
                  <a:ln w="12700">
                    <a:solidFill>
                      <a:schemeClr val="tx1">
                        <a:lumMod val="95000"/>
                        <a:lumOff val="5000"/>
                      </a:schemeClr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7EEA20E6-B9A5-4F53-9F8B-D5F3FA33E9D6}"/>
                    </a:ext>
                  </a:extLst>
                </p:cNvPr>
                <p:cNvGrpSpPr/>
                <p:nvPr/>
              </p:nvGrpSpPr>
              <p:grpSpPr>
                <a:xfrm>
                  <a:off x="2819102" y="2205434"/>
                  <a:ext cx="1580172" cy="540268"/>
                  <a:chOff x="2819102" y="2205434"/>
                  <a:chExt cx="1580172" cy="540268"/>
                </a:xfrm>
              </p:grpSpPr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3783946" y="2205434"/>
                    <a:ext cx="615328" cy="536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4" name="Group 53">
                    <a:extLst>
                      <a:ext uri="{FF2B5EF4-FFF2-40B4-BE49-F238E27FC236}">
                        <a16:creationId xmlns:a16="http://schemas.microsoft.com/office/drawing/2014/main" id="{3F1A2F28-446B-418B-A843-A740ECE3C09F}"/>
                      </a:ext>
                    </a:extLst>
                  </p:cNvPr>
                  <p:cNvGrpSpPr/>
                  <p:nvPr/>
                </p:nvGrpSpPr>
                <p:grpSpPr>
                  <a:xfrm>
                    <a:off x="2819102" y="2407148"/>
                    <a:ext cx="1246531" cy="338554"/>
                    <a:chOff x="2819102" y="2407148"/>
                    <a:chExt cx="1246531" cy="338554"/>
                  </a:xfrm>
                </p:grpSpPr>
                <p:sp>
                  <p:nvSpPr>
                    <p:cNvPr id="112" name="TextBox 111"/>
                    <p:cNvSpPr txBox="1"/>
                    <p:nvPr/>
                  </p:nvSpPr>
                  <p:spPr>
                    <a:xfrm>
                      <a:off x="2819102" y="2407148"/>
                      <a:ext cx="855297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600" b="1" dirty="0"/>
                        <a:t>10 </a:t>
                      </a:r>
                      <a:r>
                        <a:rPr lang="en-US" sz="1600" b="1" dirty="0">
                          <a:latin typeface="Calibri" panose="020F0502020204030204" pitchFamily="34" charset="0"/>
                        </a:rPr>
                        <a:t>°C/h</a:t>
                      </a:r>
                      <a:endParaRPr lang="en-US" sz="1600" b="1" dirty="0"/>
                    </a:p>
                  </p:txBody>
                </p:sp>
                <p:cxnSp>
                  <p:nvCxnSpPr>
                    <p:cNvPr id="114" name="Straight Arrow Connector 113"/>
                    <p:cNvCxnSpPr/>
                    <p:nvPr/>
                  </p:nvCxnSpPr>
                  <p:spPr>
                    <a:xfrm flipV="1">
                      <a:off x="3553334" y="2470775"/>
                      <a:ext cx="512299" cy="82495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5100368C-E9E6-44A1-ADAA-6A6CDD072031}"/>
                  </a:ext>
                </a:extLst>
              </p:cNvPr>
              <p:cNvGrpSpPr/>
              <p:nvPr/>
            </p:nvGrpSpPr>
            <p:grpSpPr>
              <a:xfrm>
                <a:off x="4883881" y="1888118"/>
                <a:ext cx="3088747" cy="952287"/>
                <a:chOff x="4883881" y="1888118"/>
                <a:chExt cx="3088747" cy="952287"/>
              </a:xfrm>
            </p:grpSpPr>
            <p:sp>
              <p:nvSpPr>
                <p:cNvPr id="95" name="TextBox 94"/>
                <p:cNvSpPr txBox="1"/>
                <p:nvPr/>
              </p:nvSpPr>
              <p:spPr>
                <a:xfrm>
                  <a:off x="6088773" y="1888118"/>
                  <a:ext cx="188385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0000FF"/>
                      </a:solidFill>
                    </a:rPr>
                    <a:t>Quench from 875 </a:t>
                  </a:r>
                  <a:r>
                    <a:rPr lang="en-US" sz="1600" b="1" dirty="0">
                      <a:solidFill>
                        <a:srgbClr val="0000FF"/>
                      </a:solidFill>
                      <a:latin typeface="Calibri" panose="020F0502020204030204" pitchFamily="34" charset="0"/>
                    </a:rPr>
                    <a:t>°C </a:t>
                  </a:r>
                </a:p>
                <a:p>
                  <a:r>
                    <a:rPr lang="en-US" sz="1600" b="1" dirty="0">
                      <a:solidFill>
                        <a:srgbClr val="0000FF"/>
                      </a:solidFill>
                      <a:latin typeface="Calibri" panose="020F0502020204030204" pitchFamily="34" charset="0"/>
                    </a:rPr>
                    <a:t>(Just before </a:t>
                  </a:r>
                </a:p>
                <a:p>
                  <a:r>
                    <a:rPr lang="en-US" sz="1600" b="1" dirty="0">
                      <a:solidFill>
                        <a:srgbClr val="0000FF"/>
                      </a:solidFill>
                      <a:latin typeface="Calibri" panose="020F0502020204030204" pitchFamily="34" charset="0"/>
                    </a:rPr>
                    <a:t>solidification starts)</a:t>
                  </a:r>
                  <a:endParaRPr lang="en-US" sz="1600" dirty="0">
                    <a:solidFill>
                      <a:srgbClr val="0000FF"/>
                    </a:solidFill>
                  </a:endParaRPr>
                </a:p>
              </p:txBody>
            </p: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3628407B-926B-4A00-8161-03AB8A0519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83881" y="2160380"/>
                  <a:ext cx="1214227" cy="68002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E885D738-1B97-4107-AB47-242CE74A001B}"/>
              </a:ext>
            </a:extLst>
          </p:cNvPr>
          <p:cNvSpPr txBox="1"/>
          <p:nvPr/>
        </p:nvSpPr>
        <p:spPr>
          <a:xfrm>
            <a:off x="859536" y="1169535"/>
            <a:ext cx="7375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00FF"/>
                </a:solidFill>
              </a:rPr>
              <a:t>Quenched samples after 0.2, 2, 3 and 4 h in the melt state</a:t>
            </a:r>
          </a:p>
          <a:p>
            <a:pPr marL="285750" indent="-285750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00FF"/>
                </a:solidFill>
              </a:rPr>
              <a:t>Increasing time in the melt for the filaments to bond together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858E0D-5805-4B0E-9116-7F8FFAF11C85}"/>
              </a:ext>
            </a:extLst>
          </p:cNvPr>
          <p:cNvCxnSpPr>
            <a:cxnSpLocks/>
          </p:cNvCxnSpPr>
          <p:nvPr/>
        </p:nvCxnSpPr>
        <p:spPr>
          <a:xfrm>
            <a:off x="3089350" y="3278098"/>
            <a:ext cx="0" cy="2888684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0E928D3-3DF6-4A91-BA63-0D0B620C3FDA}"/>
              </a:ext>
            </a:extLst>
          </p:cNvPr>
          <p:cNvCxnSpPr>
            <a:cxnSpLocks/>
          </p:cNvCxnSpPr>
          <p:nvPr/>
        </p:nvCxnSpPr>
        <p:spPr>
          <a:xfrm>
            <a:off x="3089350" y="4191092"/>
            <a:ext cx="1108611" cy="0"/>
          </a:xfrm>
          <a:prstGeom prst="line">
            <a:avLst/>
          </a:prstGeom>
          <a:ln w="254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8554FFA-A51A-4DB7-B27C-89BC9EBBE6B1}"/>
              </a:ext>
            </a:extLst>
          </p:cNvPr>
          <p:cNvCxnSpPr>
            <a:cxnSpLocks/>
          </p:cNvCxnSpPr>
          <p:nvPr/>
        </p:nvCxnSpPr>
        <p:spPr>
          <a:xfrm>
            <a:off x="3096899" y="4811578"/>
            <a:ext cx="2217263" cy="0"/>
          </a:xfrm>
          <a:prstGeom prst="line">
            <a:avLst/>
          </a:prstGeom>
          <a:ln w="254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E8C83F1-4597-41E4-A0CE-D10BB0215FED}"/>
              </a:ext>
            </a:extLst>
          </p:cNvPr>
          <p:cNvCxnSpPr>
            <a:cxnSpLocks/>
          </p:cNvCxnSpPr>
          <p:nvPr/>
        </p:nvCxnSpPr>
        <p:spPr>
          <a:xfrm>
            <a:off x="3089350" y="5213734"/>
            <a:ext cx="2622566" cy="0"/>
          </a:xfrm>
          <a:prstGeom prst="line">
            <a:avLst/>
          </a:prstGeom>
          <a:ln w="254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300AC05-E241-44C1-BDCC-835B625C9899}"/>
              </a:ext>
            </a:extLst>
          </p:cNvPr>
          <p:cNvCxnSpPr>
            <a:cxnSpLocks/>
          </p:cNvCxnSpPr>
          <p:nvPr/>
        </p:nvCxnSpPr>
        <p:spPr>
          <a:xfrm>
            <a:off x="3089350" y="5647421"/>
            <a:ext cx="3054389" cy="0"/>
          </a:xfrm>
          <a:prstGeom prst="line">
            <a:avLst/>
          </a:prstGeom>
          <a:ln w="254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B979649-89C9-40D6-9A7D-703E002BC1D1}"/>
              </a:ext>
            </a:extLst>
          </p:cNvPr>
          <p:cNvSpPr txBox="1"/>
          <p:nvPr/>
        </p:nvSpPr>
        <p:spPr>
          <a:xfrm>
            <a:off x="3106326" y="4265127"/>
            <a:ext cx="1089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</a:t>
            </a:r>
            <a:r>
              <a:rPr lang="en-US" sz="1400" b="1" baseline="-25000" dirty="0"/>
              <a:t>quench</a:t>
            </a:r>
            <a:r>
              <a:rPr lang="en-US" sz="1400" b="1" dirty="0"/>
              <a:t> 0.2 h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7E6FB22-2212-49FB-BEC1-E5A8099605C9}"/>
              </a:ext>
            </a:extLst>
          </p:cNvPr>
          <p:cNvSpPr txBox="1"/>
          <p:nvPr/>
        </p:nvSpPr>
        <p:spPr>
          <a:xfrm>
            <a:off x="1118120" y="2670835"/>
            <a:ext cx="14834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Calibri" panose="020F0502020204030204" pitchFamily="34" charset="0"/>
              </a:rPr>
              <a:t>Bi-2212 melts at ≈ </a:t>
            </a:r>
            <a:r>
              <a:rPr lang="en-US" sz="1500" b="1" dirty="0">
                <a:latin typeface="Calibri" panose="020F0502020204030204" pitchFamily="34" charset="0"/>
                <a:cs typeface="Arial"/>
              </a:rPr>
              <a:t>884°</a:t>
            </a:r>
            <a:r>
              <a:rPr lang="en-US" sz="1500" b="1" dirty="0">
                <a:latin typeface="Calibri" panose="020F0502020204030204" pitchFamily="34" charset="0"/>
              </a:rPr>
              <a:t>C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64594D5-2DF2-4293-A0EE-844F5D3BD2FB}"/>
              </a:ext>
            </a:extLst>
          </p:cNvPr>
          <p:cNvCxnSpPr>
            <a:stCxn id="79" idx="3"/>
          </p:cNvCxnSpPr>
          <p:nvPr/>
        </p:nvCxnSpPr>
        <p:spPr>
          <a:xfrm>
            <a:off x="2601598" y="2947834"/>
            <a:ext cx="487752" cy="298371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D89074E0-4BF2-4E73-9AE0-28B6A7774C0E}"/>
              </a:ext>
            </a:extLst>
          </p:cNvPr>
          <p:cNvCxnSpPr>
            <a:cxnSpLocks/>
          </p:cNvCxnSpPr>
          <p:nvPr/>
        </p:nvCxnSpPr>
        <p:spPr>
          <a:xfrm flipH="1">
            <a:off x="6165944" y="3149667"/>
            <a:ext cx="392472" cy="550284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2677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3.3|8.9|5.2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3.3|8.9|5.2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4.9|3.7|3.5|6.2|11.5|6.2|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9.9|9.7|2.4|3.9|9.2|1.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8574</TotalTime>
  <Words>1843</Words>
  <Application>Microsoft Office PowerPoint</Application>
  <PresentationFormat>On-screen Show (4:3)</PresentationFormat>
  <Paragraphs>263</Paragraphs>
  <Slides>30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Bookman Old Style</vt:lpstr>
      <vt:lpstr>Calibri</vt:lpstr>
      <vt:lpstr>Calibri </vt:lpstr>
      <vt:lpstr>Calibri Light</vt:lpstr>
      <vt:lpstr>Cambria Math</vt:lpstr>
      <vt:lpstr>Symbol</vt:lpstr>
      <vt:lpstr>Wingdings</vt:lpstr>
      <vt:lpstr>Office Theme</vt:lpstr>
      <vt:lpstr>1_Office Theme</vt:lpstr>
      <vt:lpstr>2_Office Theme</vt:lpstr>
      <vt:lpstr>PowerPoint Presentation</vt:lpstr>
      <vt:lpstr>Overview</vt:lpstr>
      <vt:lpstr>Champion Bi-2212 powder and wire – LXB-52</vt:lpstr>
      <vt:lpstr>Outline 1</vt:lpstr>
      <vt:lpstr>The filament geometry in the three bundle shapes in the 85x18 wires is different</vt:lpstr>
      <vt:lpstr>Different bundle shapes have different average filament area and filament separation</vt:lpstr>
      <vt:lpstr>What happens to the filaments during the overpressure heat treatment?</vt:lpstr>
      <vt:lpstr>Study how the filament microstructure changes in the melt state – filament bonding occurs </vt:lpstr>
      <vt:lpstr>Quench samples from the melt state to study how the filament microstructure evolves in the melt state</vt:lpstr>
      <vt:lpstr>Maximum filament bonding occurs in tetragonal bundles, which have minimum filament separation</vt:lpstr>
      <vt:lpstr>Filament bonding causes thermally-induced area fluctuation and even pinch-off</vt:lpstr>
      <vt:lpstr>With increasing time in the melt (tmelt)      Bonded regions increase in area      Individual filaments decrease in area</vt:lpstr>
      <vt:lpstr>Jc decreases with increasing tmelt </vt:lpstr>
      <vt:lpstr>Summary – filament geometry/bonding</vt:lpstr>
      <vt:lpstr>Driving questions – JC distribution</vt:lpstr>
      <vt:lpstr>Double differentiation of the V-I signal to extract the Ic distribution</vt:lpstr>
      <vt:lpstr>Double differentiation of the V-I signal to extract the Ic distribution</vt:lpstr>
      <vt:lpstr>Double differentiation of the V-I signal to extract the Ic distribution</vt:lpstr>
      <vt:lpstr>PowerPoint Presentation</vt:lpstr>
      <vt:lpstr>PowerPoint Presentation</vt:lpstr>
      <vt:lpstr>What is the quality of filaments in as-delivered wires?</vt:lpstr>
      <vt:lpstr>Filament sausaging in as-delivered wires is significant </vt:lpstr>
      <vt:lpstr>Filament sausaging in as-delivered wires is significant </vt:lpstr>
      <vt:lpstr>Filament sausaging in as-delivered wires is significant </vt:lpstr>
      <vt:lpstr>There are clear trends that Jc rises as σ/μ declines   Lower Jc for Tmax = 896 °C - correlates to higher non-uniformity </vt:lpstr>
      <vt:lpstr>There are clear trends that Jc rises as σ/μ declines   Lower Jc for Tmax = 896 °C - correlates to higher non-uniformity </vt:lpstr>
      <vt:lpstr>How uniform is a ~1 km long Bi-2212 wire? A complete strand map of the whole 10 kg billet might be able to answer our queries on long length uniformity</vt:lpstr>
      <vt:lpstr>1200 m lengths of wire do not exhibit significant difference in performance</vt:lpstr>
      <vt:lpstr>Takeaway messages </vt:lpstr>
      <vt:lpstr>Thoughts on developing a Bi-2212 powder specification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S. Imam Hossain</dc:creator>
  <cp:lastModifiedBy>Eric Hellstrom</cp:lastModifiedBy>
  <cp:revision>298</cp:revision>
  <cp:lastPrinted>2022-03-28T15:58:33Z</cp:lastPrinted>
  <dcterms:created xsi:type="dcterms:W3CDTF">2022-03-23T14:42:48Z</dcterms:created>
  <dcterms:modified xsi:type="dcterms:W3CDTF">2023-03-23T15:50:12Z</dcterms:modified>
</cp:coreProperties>
</file>