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6" r:id="rId2"/>
    <p:sldMasterId id="2147483672" r:id="rId3"/>
  </p:sldMasterIdLst>
  <p:notesMasterIdLst>
    <p:notesMasterId r:id="rId26"/>
  </p:notesMasterIdLst>
  <p:handoutMasterIdLst>
    <p:handoutMasterId r:id="rId27"/>
  </p:handoutMasterIdLst>
  <p:sldIdLst>
    <p:sldId id="783" r:id="rId4"/>
    <p:sldId id="846" r:id="rId5"/>
    <p:sldId id="854" r:id="rId6"/>
    <p:sldId id="855" r:id="rId7"/>
    <p:sldId id="261" r:id="rId8"/>
    <p:sldId id="259" r:id="rId9"/>
    <p:sldId id="263" r:id="rId10"/>
    <p:sldId id="264" r:id="rId11"/>
    <p:sldId id="270" r:id="rId12"/>
    <p:sldId id="842" r:id="rId13"/>
    <p:sldId id="843" r:id="rId14"/>
    <p:sldId id="268" r:id="rId15"/>
    <p:sldId id="267" r:id="rId16"/>
    <p:sldId id="844" r:id="rId17"/>
    <p:sldId id="257" r:id="rId18"/>
    <p:sldId id="845" r:id="rId19"/>
    <p:sldId id="258" r:id="rId20"/>
    <p:sldId id="847" r:id="rId21"/>
    <p:sldId id="848" r:id="rId22"/>
    <p:sldId id="849" r:id="rId23"/>
    <p:sldId id="269" r:id="rId24"/>
    <p:sldId id="850" r:id="rId2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Davis" initials="DD" lastIdx="2" clrIdx="0">
    <p:extLst>
      <p:ext uri="{19B8F6BF-5375-455C-9EA6-DF929625EA0E}">
        <p15:presenceInfo xmlns:p15="http://schemas.microsoft.com/office/powerpoint/2012/main" userId="S::dsd08@fsu.edu::9bdb0854-9885-446f-b5db-c8b06e3476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400FF"/>
    <a:srgbClr val="0000FD"/>
    <a:srgbClr val="0000FF"/>
    <a:srgbClr val="FF0000"/>
    <a:srgbClr val="00BC00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 autoAdjust="0"/>
    <p:restoredTop sz="91573" autoAdjust="0"/>
  </p:normalViewPr>
  <p:slideViewPr>
    <p:cSldViewPr snapToGrid="0">
      <p:cViewPr varScale="1">
        <p:scale>
          <a:sx n="122" d="100"/>
          <a:sy n="122" d="100"/>
        </p:scale>
        <p:origin x="30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611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DE1BE2-AD5E-42D0-AF99-C10C86A4AF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32433-C1DC-418A-9C3C-0D75570A46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57365-FEA2-4DBD-A476-D3B52237ADC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1DBB35-F38B-4975-AFC3-AD3D98CA94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894C8-161A-4101-A1BE-E9F4E266A6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9927C-7357-4505-8519-657B96545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59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613DF-9D11-4621-AF23-8781541FCECF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9B7E6-32E9-43A0-BA62-D3104A27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3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3140/RG.2.2.34827.13602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de-ed.org/NDETechniques/Ultrasonics/ultrasound.xhtml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t.bme.hu/meca/Courses/AIT/8_4.html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DOI: </a:t>
            </a:r>
            <a:r>
              <a:rPr lang="en-US" b="0" i="0" u="sng" dirty="0">
                <a:solidFill>
                  <a:srgbClr val="777777"/>
                </a:solidFill>
                <a:effectLst/>
                <a:latin typeface="inherit"/>
                <a:hlinkClick r:id="rId3"/>
              </a:rPr>
              <a:t>10.13140/RG.2.2.34827.13602</a:t>
            </a:r>
            <a:endParaRPr lang="en-US" b="0" i="0" u="sng" dirty="0">
              <a:solidFill>
                <a:srgbClr val="777777"/>
              </a:solidFill>
              <a:effectLst/>
              <a:latin typeface="inheri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97D2"/>
                </a:solidFill>
                <a:latin typeface="AdvTTe692faf0"/>
              </a:rPr>
              <a:t>Journal of Power Sources Advances 6 (2020) 100035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Nondestructive Evaluation Techniques :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Ultrasound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 (nde-ed.org)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98AB8-D2A6-433A-B325-8E1C2DF56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12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MECA courses - Home (bme.hu)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98AB8-D2A6-433A-B325-8E1C2DF56D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35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98AB8-D2A6-433A-B325-8E1C2DF56D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98AB8-D2A6-433A-B325-8E1C2DF56D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4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200151"/>
            <a:ext cx="8289075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50" y="4743450"/>
            <a:ext cx="516675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84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60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9434"/>
            <a:ext cx="9144000" cy="63231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4800600"/>
            <a:ext cx="516675" cy="260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0050" y="1085851"/>
            <a:ext cx="8289075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38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4800600"/>
            <a:ext cx="516675" cy="260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0050" y="1085851"/>
            <a:ext cx="8289075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640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1A71C-5633-4185-BCFC-EB81011F0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30BC3-F822-4DCD-B85D-A0C1F4595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8BF4B-C0CF-4358-AB61-7692C4930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0A95F-3981-4691-A5F2-DA3C8395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3DEBCDA-536F-4873-B360-91003C5FCE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625" y="4639681"/>
            <a:ext cx="440532" cy="44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D5ADF4-4475-463D-8CB4-B2635CD6A2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20" y="4682873"/>
            <a:ext cx="395274" cy="39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15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7E0-B33B-47FC-A764-2AB1B9FDF5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"/>
            <a:ext cx="9144000" cy="6857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9538" y="85725"/>
            <a:ext cx="8899291" cy="5143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278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5FBC-6CC0-7CF9-F5D6-BE6B019C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59E6E-7E12-D013-4BB3-6C45DB325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4D5A4-6022-F589-5C6F-F7082AE01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9FD13-D456-AABE-C3DC-7D697A9A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EA8F5-E4C4-4A0F-BE6F-AA7266DD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200151"/>
            <a:ext cx="8289075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50" y="4743450"/>
            <a:ext cx="516675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7813E7-07E4-894D-A99F-D4B7A426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15300" y="4743450"/>
            <a:ext cx="6119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5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20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9600" y="4800600"/>
            <a:ext cx="516675" cy="260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15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417" y="1200151"/>
            <a:ext cx="823444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06972"/>
            <a:ext cx="9447494" cy="5353494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157" y="4770214"/>
            <a:ext cx="5094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6CECB91-BE97-4B83-8301-114A465320F4}"/>
              </a:ext>
            </a:extLst>
          </p:cNvPr>
          <p:cNvSpPr/>
          <p:nvPr userDrawn="1"/>
        </p:nvSpPr>
        <p:spPr>
          <a:xfrm>
            <a:off x="-14416" y="653823"/>
            <a:ext cx="9151216" cy="4571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5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0" r:id="rId5"/>
    <p:sldLayoutId id="2147483671" r:id="rId6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Calibri" charset="0"/>
          <a:ea typeface="Calibri" charset="0"/>
          <a:cs typeface="Calibri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417" y="1200151"/>
            <a:ext cx="823444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06972"/>
            <a:ext cx="9447494" cy="5353494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0" name="Picture 49" descr="RGB_White-Seal_White-Mark_SC_Horizontal.png">
            <a:extLst>
              <a:ext uri="{FF2B5EF4-FFF2-40B4-BE49-F238E27FC236}">
                <a16:creationId xmlns:a16="http://schemas.microsoft.com/office/drawing/2014/main" id="{D0FC1251-9BFE-214D-9A96-658D94CF13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767697"/>
            <a:ext cx="1714500" cy="28779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DB98448C-F9A5-154C-B2C0-08CFA44F2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7388" y="4770214"/>
            <a:ext cx="50941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787C1-6812-4A7D-9E4C-4C4DBC3A8F92}"/>
              </a:ext>
            </a:extLst>
          </p:cNvPr>
          <p:cNvSpPr/>
          <p:nvPr userDrawn="1"/>
        </p:nvSpPr>
        <p:spPr>
          <a:xfrm>
            <a:off x="-14416" y="653823"/>
            <a:ext cx="9151216" cy="45719"/>
          </a:xfrm>
          <a:prstGeom prst="rect">
            <a:avLst/>
          </a:prstGeom>
          <a:solidFill>
            <a:srgbClr val="3C33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9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FF509C-73BA-1EB6-8C0C-0A4DC8826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F0EBE-DFAC-0A80-9503-F82884F06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DFC84-47CA-6D1F-4347-7BB234388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F58F9-A2D9-F0FA-FC24-A461EECB2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05836-DBD1-F4F7-ABCE-1F8EEE8F6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55CE8-ECED-432F-B30F-571154ED3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0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F82570-DCAA-4832-B3A5-93A560657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095" y="1255014"/>
            <a:ext cx="7441810" cy="1377458"/>
          </a:xfrm>
          <a:effectLst/>
        </p:spPr>
        <p:txBody>
          <a:bodyPr vert="horz" lIns="137160" tIns="45720" rIns="137160" bIns="45720" rtlCol="0" anchor="ctr" anchorCtr="0">
            <a:noAutofit/>
          </a:bodyPr>
          <a:lstStyle/>
          <a:p>
            <a:r>
              <a:rPr lang="en-US" sz="2800"/>
              <a:t>Photo-Acoustic </a:t>
            </a:r>
            <a:r>
              <a:rPr lang="en-US" sz="2800" dirty="0"/>
              <a:t>Detection of Interfacial Failures in High Field Magnets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C0D28BE-DDB4-4714-A511-E20C14238A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 anchorCtr="0">
            <a:normAutofit/>
          </a:bodyPr>
          <a:lstStyle/>
          <a:p>
            <a:r>
              <a:rPr lang="en-US" dirty="0"/>
              <a:t>Daniel S. Davis, Aixia Xu</a:t>
            </a:r>
          </a:p>
          <a:p>
            <a:r>
              <a:rPr lang="en-US" dirty="0"/>
              <a:t>U.P. Trociewitz, A. Juliao, E. Martin, G. Bradford, </a:t>
            </a:r>
            <a:br>
              <a:rPr lang="en-US" dirty="0"/>
            </a:br>
            <a:r>
              <a:rPr lang="en-US" dirty="0"/>
              <a:t>Y. Kim, G. Miller, C.T. Brady, A. Hernandez Chapa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CB433E-60D8-4132-860E-D4B241CB46F4}"/>
              </a:ext>
            </a:extLst>
          </p:cNvPr>
          <p:cNvSpPr txBox="1"/>
          <p:nvPr/>
        </p:nvSpPr>
        <p:spPr>
          <a:xfrm>
            <a:off x="-23161" y="4435614"/>
            <a:ext cx="7747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This work is funded by a DOE-OHEP award no. STTR DE-SC0022901, PIs Aixia Xu (Advanced Superconducting Materials LLC) &amp; Daniel Davis (ASC-NHMFL). Work at ASC-NHMFL is also supported by US DOE-OHEP (DE-SC0010421, DE-SC0018666, DE-SC0018683), the NHMFL Core Grant support of NSF (award no. 1157490), the Florida State University special allocation (DCL PI) for Bi-2212 commercialization, the state of Florida, and the US Magnet Development Program Collaboration for much context and many collaborations</a:t>
            </a:r>
            <a:r>
              <a:rPr lang="en-US" sz="10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sz="1000" dirty="0"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A5205E59-38F2-5262-00A2-8F97A004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8167" y="126461"/>
            <a:ext cx="2826838" cy="38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rociew\Desktop\doeeeee.jpg">
            <a:extLst>
              <a:ext uri="{FF2B5EF4-FFF2-40B4-BE49-F238E27FC236}">
                <a16:creationId xmlns:a16="http://schemas.microsoft.com/office/drawing/2014/main" id="{38E29173-9A41-E753-B878-996E325BF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" t="12778" r="-6551" b="12414"/>
          <a:stretch/>
        </p:blipFill>
        <p:spPr bwMode="auto">
          <a:xfrm>
            <a:off x="48995" y="48888"/>
            <a:ext cx="2146974" cy="54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9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966E4-AD33-4021-A025-F08D1667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Take-Away:  Another Possible Tool for the Diagnostic Toolbox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AE525-3DBC-4D37-B844-CF985322C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D8F88-D484-4969-BB64-834C2E0FD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072" y="948064"/>
            <a:ext cx="8779032" cy="3714749"/>
          </a:xfrm>
        </p:spPr>
        <p:txBody>
          <a:bodyPr>
            <a:normAutofit/>
          </a:bodyPr>
          <a:lstStyle/>
          <a:p>
            <a:r>
              <a:rPr lang="en-US" dirty="0"/>
              <a:t>Photo-Acoustic scanning system successful at imaging epoxy defects</a:t>
            </a:r>
          </a:p>
          <a:p>
            <a:r>
              <a:rPr lang="en-US" dirty="0"/>
              <a:t>Modeling elastic wave propagation induced by thermal expansion from laser successfully. </a:t>
            </a:r>
          </a:p>
          <a:p>
            <a:pPr lvl="1"/>
            <a:r>
              <a:rPr lang="en-US" dirty="0"/>
              <a:t>Adding cracks or materials is very easy.</a:t>
            </a:r>
          </a:p>
          <a:p>
            <a:pPr lvl="1"/>
            <a:r>
              <a:rPr lang="en-US" dirty="0"/>
              <a:t>Complicated geometries can be imported into COMSOL and boundaries between materials can be treated correctly.</a:t>
            </a:r>
          </a:p>
          <a:p>
            <a:pPr lvl="1"/>
            <a:r>
              <a:rPr lang="en-US" dirty="0"/>
              <a:t>Can add viscoelastic material parameters for epoxy.</a:t>
            </a:r>
          </a:p>
          <a:p>
            <a:r>
              <a:rPr lang="en-US" dirty="0"/>
              <a:t>Phase II goals</a:t>
            </a:r>
          </a:p>
          <a:p>
            <a:pPr lvl="1"/>
            <a:r>
              <a:rPr lang="en-US" dirty="0"/>
              <a:t>Procure Laser-Doppler Vibrometer to move to non-contact scanning</a:t>
            </a:r>
          </a:p>
          <a:p>
            <a:pPr lvl="1"/>
            <a:r>
              <a:rPr lang="en-US" dirty="0"/>
              <a:t>Scan intact coils before/after testing</a:t>
            </a:r>
          </a:p>
          <a:p>
            <a:pPr lvl="1"/>
            <a:r>
              <a:rPr lang="en-US" dirty="0"/>
              <a:t>Further explore resolution, damping, and material interactions</a:t>
            </a:r>
          </a:p>
          <a:p>
            <a:pPr lvl="1"/>
            <a:r>
              <a:rPr lang="en-US" dirty="0"/>
              <a:t>Look into low-T operation for applications including interface debonding, training, and maybe even quench detection</a:t>
            </a:r>
          </a:p>
        </p:txBody>
      </p:sp>
    </p:spTree>
    <p:extLst>
      <p:ext uri="{BB962C8B-B14F-4D97-AF65-F5344CB8AC3E}">
        <p14:creationId xmlns:p14="http://schemas.microsoft.com/office/powerpoint/2010/main" val="943385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859104-BCC8-A56D-B5A5-4F235CB193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32813" y="4743450"/>
            <a:ext cx="611187" cy="274638"/>
          </a:xfrm>
        </p:spPr>
        <p:txBody>
          <a:bodyPr/>
          <a:lstStyle/>
          <a:p>
            <a:fld id="{877EA8F5-E4C4-4A0F-BE6F-AA7266DD290B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1BE79-7B72-5710-9030-D50831720B98}"/>
              </a:ext>
            </a:extLst>
          </p:cNvPr>
          <p:cNvSpPr txBox="1"/>
          <p:nvPr/>
        </p:nvSpPr>
        <p:spPr>
          <a:xfrm>
            <a:off x="2702491" y="1891430"/>
            <a:ext cx="3739018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48851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F3C0-798B-B96D-D91C-AB30951B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b="1" dirty="0"/>
              <a:t>Point (4, 2) before hole 1 drilled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7E00D-4B17-F3E5-AAB7-EC43ADD01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77" y="722820"/>
            <a:ext cx="8161256" cy="44206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0FF26-77A0-2CC6-D7E1-2520EF9E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EA8F5-E4C4-4A0F-BE6F-AA7266DD29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65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9F5FACB-E9F5-24F8-2673-3918D385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381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b="1" dirty="0"/>
              <a:t>Point (4, 2) of hole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0799A1-2C7C-E7D2-626B-AC8B0A6A0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44" y="779675"/>
            <a:ext cx="7762613" cy="42047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69F6D7-6EDC-ACEB-40F2-0BC620E7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EA8F5-E4C4-4A0F-BE6F-AA7266DD29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74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0F987-0DC3-45AA-91E4-EA0DE327F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dirty="0"/>
              <a:t>System: Laser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D09D1-7A85-4E73-9960-81A0FA13C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6" y="994172"/>
            <a:ext cx="8749145" cy="1340319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1500" dirty="0"/>
              <a:t>Flare NX laser system (Coherent): Flare NX 1030-1.0-2 Laser Head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Need a computer to operate the system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500" dirty="0"/>
              <a:t>ALC Q-switched </a:t>
            </a:r>
            <a:r>
              <a:rPr lang="en-US" sz="1500" dirty="0" err="1"/>
              <a:t>microlaser</a:t>
            </a:r>
            <a:r>
              <a:rPr lang="en-US" sz="1500" dirty="0"/>
              <a:t> (Amoco Laser Company): 1053-EHQ with programable laser controller 120894)</a:t>
            </a:r>
          </a:p>
          <a:p>
            <a:pPr lvl="1"/>
            <a:r>
              <a:rPr lang="en-US" sz="1200" dirty="0"/>
              <a:t>The original controller, which can adjust laser power, is dead. </a:t>
            </a:r>
          </a:p>
          <a:p>
            <a:pPr lvl="1"/>
            <a:r>
              <a:rPr lang="en-US" sz="1200" dirty="0"/>
              <a:t>Current generator does not have power adjusting function, and could not enable single shot mode.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C163CFF-8509-470D-ACE5-07D246DE80A2}"/>
              </a:ext>
            </a:extLst>
          </p:cNvPr>
          <p:cNvGraphicFramePr>
            <a:graphicFrameLocks noGrp="1"/>
          </p:cNvGraphicFramePr>
          <p:nvPr/>
        </p:nvGraphicFramePr>
        <p:xfrm>
          <a:off x="752474" y="2412694"/>
          <a:ext cx="6897835" cy="1329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435">
                  <a:extLst>
                    <a:ext uri="{9D8B030D-6E8A-4147-A177-3AD203B41FA5}">
                      <a16:colId xmlns:a16="http://schemas.microsoft.com/office/drawing/2014/main" val="282683519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033260185"/>
                    </a:ext>
                  </a:extLst>
                </a:gridCol>
                <a:gridCol w="630383">
                  <a:extLst>
                    <a:ext uri="{9D8B030D-6E8A-4147-A177-3AD203B41FA5}">
                      <a16:colId xmlns:a16="http://schemas.microsoft.com/office/drawing/2014/main" val="3061193064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73668418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1168234408"/>
                    </a:ext>
                  </a:extLst>
                </a:gridCol>
                <a:gridCol w="521905">
                  <a:extLst>
                    <a:ext uri="{9D8B030D-6E8A-4147-A177-3AD203B41FA5}">
                      <a16:colId xmlns:a16="http://schemas.microsoft.com/office/drawing/2014/main" val="3017323188"/>
                    </a:ext>
                  </a:extLst>
                </a:gridCol>
                <a:gridCol w="1143239">
                  <a:extLst>
                    <a:ext uri="{9D8B030D-6E8A-4147-A177-3AD203B41FA5}">
                      <a16:colId xmlns:a16="http://schemas.microsoft.com/office/drawing/2014/main" val="3916350853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200" dirty="0"/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Wavelength (nm)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Power (</a:t>
                      </a:r>
                      <a:r>
                        <a:rPr lang="en-US" sz="1200" dirty="0" err="1"/>
                        <a:t>mW</a:t>
                      </a:r>
                      <a:r>
                        <a:rPr lang="en-US" sz="12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 length (ns)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 power (</a:t>
                      </a:r>
                      <a:r>
                        <a:rPr lang="en-US" sz="1200" dirty="0">
                          <a:sym typeface="Symbol" panose="05050102010706020507" pitchFamily="18" charset="2"/>
                        </a:rPr>
                        <a:t>J)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Single shot?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 repetition frequency (kHz)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77293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Flare NX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1077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1.58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538.5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 to </a:t>
                      </a:r>
                      <a:r>
                        <a:rPr lang="en-US" sz="1200" dirty="0">
                          <a:sym typeface="Symbol" panose="05050102010706020507" pitchFamily="18" charset="2"/>
                        </a:rPr>
                        <a:t>25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172144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 dirty="0"/>
                        <a:t>ALC Q-switched </a:t>
                      </a:r>
                      <a:r>
                        <a:rPr lang="en-US" sz="1200" dirty="0" err="1"/>
                        <a:t>microlaser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10-200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20-50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ym typeface="Symbol" panose="05050102010706020507" pitchFamily="18" charset="2"/>
                        </a:rPr>
                        <a:t>25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741525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9E1E2-C536-45CA-EAAE-87E0CA54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36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8382-3A22-4B4E-BD3C-A952B0806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123"/>
            <a:ext cx="7886700" cy="597019"/>
          </a:xfrm>
        </p:spPr>
        <p:txBody>
          <a:bodyPr>
            <a:normAutofit/>
          </a:bodyPr>
          <a:lstStyle/>
          <a:p>
            <a:r>
              <a:rPr lang="en-US" sz="2400" dirty="0"/>
              <a:t>Mica, transmission, 50Hz</a:t>
            </a: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EDBD0-523A-4045-9788-77DE039F5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0662" y="1148315"/>
            <a:ext cx="4351338" cy="3263504"/>
          </a:xfrm>
        </p:spPr>
      </p:pic>
      <p:pic>
        <p:nvPicPr>
          <p:cNvPr id="7" name="Picture 6" descr="A picture containing text, indoor, electronics, display&#10;&#10;Description automatically generated">
            <a:extLst>
              <a:ext uri="{FF2B5EF4-FFF2-40B4-BE49-F238E27FC236}">
                <a16:creationId xmlns:a16="http://schemas.microsoft.com/office/drawing/2014/main" id="{524CAE73-92DB-4EEE-9152-2A12D342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92662" y="1148315"/>
            <a:ext cx="4351339" cy="3263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D46BD4-9CB3-481C-92BD-C3E6EE6FDC78}"/>
              </a:ext>
            </a:extLst>
          </p:cNvPr>
          <p:cNvSpPr txBox="1"/>
          <p:nvPr/>
        </p:nvSpPr>
        <p:spPr>
          <a:xfrm>
            <a:off x="1821873" y="4675909"/>
            <a:ext cx="156556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0.3mm thick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90FCC-B122-E29E-A37A-E9542D0F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94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CC21-F546-4152-B450-9581E4BDF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68"/>
            <a:ext cx="7886700" cy="623222"/>
          </a:xfrm>
        </p:spPr>
        <p:txBody>
          <a:bodyPr>
            <a:normAutofit/>
          </a:bodyPr>
          <a:lstStyle/>
          <a:p>
            <a:r>
              <a:rPr lang="en-US" sz="2400" dirty="0"/>
              <a:t>Inconel, transmission, 50 Hz</a:t>
            </a:r>
          </a:p>
        </p:txBody>
      </p:sp>
      <p:pic>
        <p:nvPicPr>
          <p:cNvPr id="5" name="Content Placeholder 4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20DA90C5-7378-4526-93E8-DCDAC8963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4178" y="1016039"/>
            <a:ext cx="4351338" cy="3263504"/>
          </a:xfrm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AA3FD5B-8E0C-4516-A319-FCD255905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4034" y="1016039"/>
            <a:ext cx="4351339" cy="32635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FFB38-12EC-B000-2BA6-98AF2FB04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20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8CCB7-DFF3-403A-981A-94658C90D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picture containing text, electronics, display, flat&#10;&#10;Description automatically generated">
            <a:extLst>
              <a:ext uri="{FF2B5EF4-FFF2-40B4-BE49-F238E27FC236}">
                <a16:creationId xmlns:a16="http://schemas.microsoft.com/office/drawing/2014/main" id="{D00C8B9D-106C-4ED2-9019-8785027F2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64061" y="1168766"/>
            <a:ext cx="4219004" cy="3164253"/>
          </a:xfrm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FABA222-1E82-446D-A6AE-F7809351B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3121" y="1213653"/>
            <a:ext cx="4159154" cy="31193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EA92FF-C0F2-4DF8-BE54-CCCE3B145F17}"/>
              </a:ext>
            </a:extLst>
          </p:cNvPr>
          <p:cNvSpPr txBox="1">
            <a:spLocks/>
          </p:cNvSpPr>
          <p:nvPr/>
        </p:nvSpPr>
        <p:spPr>
          <a:xfrm>
            <a:off x="0" y="73123"/>
            <a:ext cx="7886700" cy="61267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Epoxy, reflection, 50Hz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B9EF35-473C-DA0B-CDD4-6971B3BB7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322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E642-1974-4B73-ADC8-F3A2BE44B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649555"/>
          </a:xfrm>
        </p:spPr>
        <p:txBody>
          <a:bodyPr>
            <a:normAutofit/>
          </a:bodyPr>
          <a:lstStyle/>
          <a:p>
            <a:r>
              <a:rPr lang="en-US" sz="2400" dirty="0"/>
              <a:t>Ultrasound nonintrusive detection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C7850-E989-444A-8495-00173297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7C95-A827-4DA7-9B71-69432004A3BD}" type="slidenum">
              <a:rPr lang="en-US" smtClean="0"/>
              <a:t>18</a:t>
            </a:fld>
            <a:endParaRPr lang="en-US"/>
          </a:p>
        </p:txBody>
      </p:sp>
      <p:pic>
        <p:nvPicPr>
          <p:cNvPr id="2062" name="Picture 14" descr="Picture">
            <a:extLst>
              <a:ext uri="{FF2B5EF4-FFF2-40B4-BE49-F238E27FC236}">
                <a16:creationId xmlns:a16="http://schemas.microsoft.com/office/drawing/2014/main" id="{3F6C004F-D5C0-4851-B469-6BFC3090B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9" y="905603"/>
            <a:ext cx="3467846" cy="33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9CF43C-397D-4CD5-8670-093756E8D8A3}"/>
              </a:ext>
            </a:extLst>
          </p:cNvPr>
          <p:cNvSpPr txBox="1"/>
          <p:nvPr/>
        </p:nvSpPr>
        <p:spPr>
          <a:xfrm>
            <a:off x="-42852" y="4684893"/>
            <a:ext cx="4004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Journal of Power Sources Advances 6 (2020) 1000352;</a:t>
            </a:r>
          </a:p>
          <a:p>
            <a:r>
              <a:rPr lang="en-US" sz="1200" dirty="0"/>
              <a:t>Applied Microscopy (2020) 50:25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EB38BEC-DEB8-49AC-B17C-2B0C7372A9F1}"/>
              </a:ext>
            </a:extLst>
          </p:cNvPr>
          <p:cNvGrpSpPr/>
          <p:nvPr/>
        </p:nvGrpSpPr>
        <p:grpSpPr>
          <a:xfrm>
            <a:off x="4214591" y="653475"/>
            <a:ext cx="1861102" cy="2155234"/>
            <a:chOff x="5619454" y="871300"/>
            <a:chExt cx="2481469" cy="28736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4D08BE-33AE-4FC7-8F77-4DFEB258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454" y="1207470"/>
              <a:ext cx="2481469" cy="253747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788992-0570-41CB-84D5-298D1AF1EDD4}"/>
                </a:ext>
              </a:extLst>
            </p:cNvPr>
            <p:cNvSpPr txBox="1"/>
            <p:nvPr/>
          </p:nvSpPr>
          <p:spPr>
            <a:xfrm>
              <a:off x="5709649" y="871300"/>
              <a:ext cx="1924346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b="1" dirty="0">
                  <a:solidFill>
                    <a:srgbClr val="0000FF"/>
                  </a:solidFill>
                </a:rPr>
                <a:t>Coin cell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6673EB-F943-4099-8FBD-D91E94D28107}"/>
              </a:ext>
            </a:extLst>
          </p:cNvPr>
          <p:cNvGrpSpPr/>
          <p:nvPr/>
        </p:nvGrpSpPr>
        <p:grpSpPr>
          <a:xfrm>
            <a:off x="6241876" y="123235"/>
            <a:ext cx="2902124" cy="2982753"/>
            <a:chOff x="8322500" y="164313"/>
            <a:chExt cx="3869499" cy="397700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64D362-E53C-4517-BB7B-7C8DDC223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27" t="1858" r="3449" b="13942"/>
            <a:stretch/>
          </p:blipFill>
          <p:spPr>
            <a:xfrm>
              <a:off x="8322500" y="697674"/>
              <a:ext cx="3472760" cy="34436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1D260A-AA0B-4214-ABFC-87FE728BA68F}"/>
                </a:ext>
              </a:extLst>
            </p:cNvPr>
            <p:cNvSpPr txBox="1"/>
            <p:nvPr/>
          </p:nvSpPr>
          <p:spPr>
            <a:xfrm>
              <a:off x="8322500" y="164313"/>
              <a:ext cx="3869499" cy="53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b="1" dirty="0" err="1">
                  <a:solidFill>
                    <a:srgbClr val="0000FF"/>
                  </a:solidFill>
                </a:rPr>
                <a:t>Microvessels</a:t>
              </a:r>
              <a:r>
                <a:rPr lang="en-US" sz="1013" b="1" dirty="0">
                  <a:solidFill>
                    <a:srgbClr val="0000FF"/>
                  </a:solidFill>
                </a:rPr>
                <a:t> (open circles) and hair follicles (arrows) below scalp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1153C9F-26F7-435B-BCD3-6B3F010826AF}"/>
              </a:ext>
            </a:extLst>
          </p:cNvPr>
          <p:cNvGrpSpPr/>
          <p:nvPr/>
        </p:nvGrpSpPr>
        <p:grpSpPr>
          <a:xfrm>
            <a:off x="4330792" y="2890456"/>
            <a:ext cx="3668075" cy="2233019"/>
            <a:chOff x="5774389" y="3853941"/>
            <a:chExt cx="4890767" cy="297735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02B63D-5709-40B0-A53F-6FCBF79F0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0869" y="4141317"/>
              <a:ext cx="4824287" cy="268998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B04DDCA-DEBD-4DE5-9609-8115587187BC}"/>
                </a:ext>
              </a:extLst>
            </p:cNvPr>
            <p:cNvSpPr txBox="1"/>
            <p:nvPr/>
          </p:nvSpPr>
          <p:spPr>
            <a:xfrm>
              <a:off x="5774389" y="3853941"/>
              <a:ext cx="1924345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b="1" dirty="0">
                  <a:solidFill>
                    <a:srgbClr val="0000FF"/>
                  </a:solidFill>
                </a:rPr>
                <a:t>PCB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7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2F76-A85C-45C4-A7CB-9ECE78334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dirty="0"/>
              <a:t>Ultrasound in superconductivity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FD74B-CE9D-4E62-B070-2A3E2B618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207" y="696799"/>
            <a:ext cx="8932793" cy="3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FF00FF"/>
                </a:solidFill>
              </a:rPr>
              <a:t>Swiss ETH: debonding between SC and Al stabilizer Fermi Al-stabilized Rutherford </a:t>
            </a:r>
            <a:r>
              <a:rPr lang="en-US" sz="1500" b="1" dirty="0" err="1">
                <a:solidFill>
                  <a:srgbClr val="FF00FF"/>
                </a:solidFill>
              </a:rPr>
              <a:t>NbTi</a:t>
            </a:r>
            <a:r>
              <a:rPr lang="en-US" sz="1500" b="1" dirty="0">
                <a:solidFill>
                  <a:srgbClr val="FF00FF"/>
                </a:solidFill>
              </a:rPr>
              <a:t> cable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1F6B3-8003-486E-999D-2499E937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7C95-A827-4DA7-9B71-69432004A3BD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511FDE-641B-4ED6-A0F4-B3A1904F7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7" y="1411942"/>
            <a:ext cx="3743564" cy="2195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183A74-9E66-4490-9183-3FD4D6F88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900" y="1170541"/>
            <a:ext cx="4004747" cy="30841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AA5800-EDFD-4200-8D88-45181008BDEE}"/>
              </a:ext>
            </a:extLst>
          </p:cNvPr>
          <p:cNvSpPr txBox="1"/>
          <p:nvPr/>
        </p:nvSpPr>
        <p:spPr>
          <a:xfrm>
            <a:off x="1" y="4723762"/>
            <a:ext cx="7171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dirty="0"/>
              <a:t>J. Neuenschwander, Th. Luthi, </a:t>
            </a:r>
            <a:r>
              <a:rPr lang="en-US" sz="1200" dirty="0"/>
              <a:t>L. L. Horvath, and V. </a:t>
            </a:r>
            <a:r>
              <a:rPr lang="en-US" sz="1200" dirty="0" err="1"/>
              <a:t>Pasquer</a:t>
            </a:r>
            <a:r>
              <a:rPr lang="en-US" sz="1200" dirty="0"/>
              <a:t>, 7th European Conference on Non-Destructive Testing (ECNDT) </a:t>
            </a:r>
            <a:r>
              <a:rPr lang="de-DE" sz="1200" dirty="0"/>
              <a:t>May 26-29, 1998, Copenhagen, Denmark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215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B77E4-075F-4A15-B81F-3ABC43E1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54695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Principles of Operation: Ultrasound Scanning , Laser-Induced Ultrasound, </a:t>
            </a:r>
            <a:br>
              <a:rPr lang="en-US" sz="2400" dirty="0"/>
            </a:br>
            <a:r>
              <a:rPr lang="en-US" sz="2400" dirty="0"/>
              <a:t>Laser Doppler Vibrometer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255CB-399F-41DB-8365-3B69B34F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7C95-A827-4DA7-9B71-69432004A3BD}" type="slidenum">
              <a:rPr lang="en-US" smtClean="0"/>
              <a:t>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93BCF8-6DBA-4706-AF69-20D68D2E21CE}"/>
              </a:ext>
            </a:extLst>
          </p:cNvPr>
          <p:cNvSpPr/>
          <p:nvPr/>
        </p:nvSpPr>
        <p:spPr>
          <a:xfrm>
            <a:off x="18068" y="1006466"/>
            <a:ext cx="2163959" cy="12179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ADABAC-01D6-4AE8-884F-79F52DDE3716}"/>
              </a:ext>
            </a:extLst>
          </p:cNvPr>
          <p:cNvCxnSpPr>
            <a:cxnSpLocks/>
          </p:cNvCxnSpPr>
          <p:nvPr/>
        </p:nvCxnSpPr>
        <p:spPr>
          <a:xfrm>
            <a:off x="1110662" y="1007509"/>
            <a:ext cx="0" cy="1231769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0AE8C3-9C58-4202-8EEC-CBFAAD3F7A81}"/>
              </a:ext>
            </a:extLst>
          </p:cNvPr>
          <p:cNvCxnSpPr>
            <a:cxnSpLocks/>
          </p:cNvCxnSpPr>
          <p:nvPr/>
        </p:nvCxnSpPr>
        <p:spPr>
          <a:xfrm flipV="1">
            <a:off x="1351432" y="1021165"/>
            <a:ext cx="1" cy="1188590"/>
          </a:xfrm>
          <a:prstGeom prst="straightConnector1">
            <a:avLst/>
          </a:prstGeom>
          <a:ln>
            <a:solidFill>
              <a:srgbClr val="0000FF"/>
            </a:solidFill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DB1620FD-CC61-4F94-8D15-7E1FB9A63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3" y="2471099"/>
            <a:ext cx="2127456" cy="18871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32B89C1-B352-4217-8CEA-DC2C36CF5FAC}"/>
              </a:ext>
            </a:extLst>
          </p:cNvPr>
          <p:cNvSpPr txBox="1"/>
          <p:nvPr/>
        </p:nvSpPr>
        <p:spPr>
          <a:xfrm>
            <a:off x="1924248" y="1476963"/>
            <a:ext cx="2029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d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BA201D6-748C-4306-86FE-10FE0495AB29}"/>
              </a:ext>
            </a:extLst>
          </p:cNvPr>
          <p:cNvCxnSpPr>
            <a:stCxn id="34" idx="0"/>
          </p:cNvCxnSpPr>
          <p:nvPr/>
        </p:nvCxnSpPr>
        <p:spPr>
          <a:xfrm flipV="1">
            <a:off x="2025719" y="1021165"/>
            <a:ext cx="0" cy="455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F99F489-E5CC-4E2C-9AAF-4E5C6B817A61}"/>
              </a:ext>
            </a:extLst>
          </p:cNvPr>
          <p:cNvCxnSpPr>
            <a:cxnSpLocks/>
          </p:cNvCxnSpPr>
          <p:nvPr/>
        </p:nvCxnSpPr>
        <p:spPr>
          <a:xfrm>
            <a:off x="2025719" y="1753962"/>
            <a:ext cx="0" cy="470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When a transducer is moved over the surface of a part with defects, inspectors read waveforms of the sound's echoes off of both the object's surfaces and it's defects.">
            <a:extLst>
              <a:ext uri="{FF2B5EF4-FFF2-40B4-BE49-F238E27FC236}">
                <a16:creationId xmlns:a16="http://schemas.microsoft.com/office/drawing/2014/main" id="{DEDBF3F1-DAC3-452B-84CE-B8828A1B73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29" y="992599"/>
            <a:ext cx="2163959" cy="30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DD97D117-AA61-4B3E-A35E-EBE4E9D6644A}"/>
              </a:ext>
            </a:extLst>
          </p:cNvPr>
          <p:cNvGrpSpPr/>
          <p:nvPr/>
        </p:nvGrpSpPr>
        <p:grpSpPr>
          <a:xfrm>
            <a:off x="1006784" y="632347"/>
            <a:ext cx="1926839" cy="393278"/>
            <a:chOff x="2052556" y="843129"/>
            <a:chExt cx="2569119" cy="52437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96BB870-7CC5-4316-BE1B-3394155D7F4A}"/>
                </a:ext>
              </a:extLst>
            </p:cNvPr>
            <p:cNvSpPr/>
            <p:nvPr/>
          </p:nvSpPr>
          <p:spPr>
            <a:xfrm>
              <a:off x="2381460" y="1279432"/>
              <a:ext cx="261257" cy="88067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8BCBB0B-14DE-4C81-8D17-4CFB0659B226}"/>
                </a:ext>
              </a:extLst>
            </p:cNvPr>
            <p:cNvSpPr/>
            <p:nvPr/>
          </p:nvSpPr>
          <p:spPr>
            <a:xfrm>
              <a:off x="2052556" y="1279431"/>
              <a:ext cx="261257" cy="88067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60A28CB-B1A2-4C46-BF86-7A55B275BFF8}"/>
                </a:ext>
              </a:extLst>
            </p:cNvPr>
            <p:cNvSpPr txBox="1"/>
            <p:nvPr/>
          </p:nvSpPr>
          <p:spPr>
            <a:xfrm>
              <a:off x="3150704" y="843129"/>
              <a:ext cx="1470971" cy="33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/>
                <a:t>Transducers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EAB945A-BF33-4DC4-803C-A75579F4DBB5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 flipH="1">
              <a:off x="2191061" y="1008602"/>
              <a:ext cx="959643" cy="21939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78B165B-E669-4E1D-BD35-D6BDA34BF5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2088" y="1090318"/>
              <a:ext cx="638616" cy="12720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" name="TextBox 1023">
            <a:extLst>
              <a:ext uri="{FF2B5EF4-FFF2-40B4-BE49-F238E27FC236}">
                <a16:creationId xmlns:a16="http://schemas.microsoft.com/office/drawing/2014/main" id="{5E92BC86-52E0-46DC-9D0E-99164961FBF1}"/>
              </a:ext>
            </a:extLst>
          </p:cNvPr>
          <p:cNvSpPr txBox="1"/>
          <p:nvPr/>
        </p:nvSpPr>
        <p:spPr>
          <a:xfrm>
            <a:off x="1376909" y="2085650"/>
            <a:ext cx="84176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/>
              <a:t>Interface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09B133-B4C2-4626-AEE1-ED4BA23B0FCD}"/>
              </a:ext>
            </a:extLst>
          </p:cNvPr>
          <p:cNvSpPr txBox="1"/>
          <p:nvPr/>
        </p:nvSpPr>
        <p:spPr>
          <a:xfrm>
            <a:off x="6113" y="2179191"/>
            <a:ext cx="96174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Material 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18D6F74-F62B-4499-ACAC-559B39CB33D0}"/>
              </a:ext>
            </a:extLst>
          </p:cNvPr>
          <p:cNvSpPr txBox="1"/>
          <p:nvPr/>
        </p:nvSpPr>
        <p:spPr>
          <a:xfrm>
            <a:off x="0" y="1947370"/>
            <a:ext cx="96785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Material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454FD8-0030-86F0-4726-0914E6961B02}"/>
              </a:ext>
            </a:extLst>
          </p:cNvPr>
          <p:cNvGrpSpPr/>
          <p:nvPr/>
        </p:nvGrpSpPr>
        <p:grpSpPr>
          <a:xfrm>
            <a:off x="4814608" y="745044"/>
            <a:ext cx="4231492" cy="1849965"/>
            <a:chOff x="-844669" y="3329658"/>
            <a:chExt cx="5641989" cy="24666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98DC8E-AB85-A7D0-887D-0E13CF980669}"/>
                </a:ext>
              </a:extLst>
            </p:cNvPr>
            <p:cNvSpPr txBox="1"/>
            <p:nvPr/>
          </p:nvSpPr>
          <p:spPr>
            <a:xfrm>
              <a:off x="2861541" y="3344867"/>
              <a:ext cx="1935779" cy="1200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050" dirty="0">
                  <a:latin typeface="URWPalladioL-Bold"/>
                </a:rPr>
                <a:t>S. Wang, J. </a:t>
              </a:r>
              <a:r>
                <a:rPr lang="en-US" sz="1050" dirty="0" err="1">
                  <a:latin typeface="URWPalladioL-Bold"/>
                </a:rPr>
                <a:t>Echeverry</a:t>
              </a:r>
              <a:r>
                <a:rPr lang="en-US" sz="1050" dirty="0">
                  <a:latin typeface="URWPalladioL-Bold"/>
                </a:rPr>
                <a:t>, L. </a:t>
              </a:r>
              <a:r>
                <a:rPr lang="en-US" sz="1050" dirty="0" err="1">
                  <a:latin typeface="URWPalladioL-Bold"/>
                </a:rPr>
                <a:t>Trevisi</a:t>
              </a:r>
              <a:r>
                <a:rPr lang="en-US" sz="1050" dirty="0">
                  <a:latin typeface="URWPalladioL-Bold"/>
                </a:rPr>
                <a:t>, K. Prather, L. Xiang, and Y. Liu, Applied Sciences, 10, 2106 (2020)</a:t>
              </a:r>
              <a:endParaRPr lang="en-US" sz="105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C049FAC-0E78-F2C5-E0E1-3579885E5C46}"/>
                </a:ext>
              </a:extLst>
            </p:cNvPr>
            <p:cNvGrpSpPr/>
            <p:nvPr/>
          </p:nvGrpSpPr>
          <p:grpSpPr>
            <a:xfrm>
              <a:off x="-844669" y="3329658"/>
              <a:ext cx="3722052" cy="2466618"/>
              <a:chOff x="-129609" y="3200399"/>
              <a:chExt cx="3834557" cy="2575057"/>
            </a:xfrm>
          </p:grpSpPr>
          <p:pic>
            <p:nvPicPr>
              <p:cNvPr id="9" name="Content Placeholder 3">
                <a:extLst>
                  <a:ext uri="{FF2B5EF4-FFF2-40B4-BE49-F238E27FC236}">
                    <a16:creationId xmlns:a16="http://schemas.microsoft.com/office/drawing/2014/main" id="{2B08E8B7-CB3A-FE9D-C4BC-5405B8811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29609" y="3256997"/>
                <a:ext cx="3834557" cy="251845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F395CCD-31F9-BE5C-0C2B-0888C2066612}"/>
                  </a:ext>
                </a:extLst>
              </p:cNvPr>
              <p:cNvSpPr/>
              <p:nvPr/>
            </p:nvSpPr>
            <p:spPr>
              <a:xfrm>
                <a:off x="1244417" y="3200399"/>
                <a:ext cx="236513" cy="4440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DB39CE-5FD9-08CC-C345-2F92BE86A1EC}"/>
              </a:ext>
            </a:extLst>
          </p:cNvPr>
          <p:cNvGrpSpPr/>
          <p:nvPr/>
        </p:nvGrpSpPr>
        <p:grpSpPr>
          <a:xfrm>
            <a:off x="4616990" y="2764448"/>
            <a:ext cx="4530938" cy="2437916"/>
            <a:chOff x="5791376" y="3200400"/>
            <a:chExt cx="6041251" cy="32505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CCD1F49-F7B2-4DA1-0D5F-19588DABB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1378" y="3200400"/>
              <a:ext cx="6041249" cy="28000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C2640B-186B-C47F-1BB5-4A2E4D2FB391}"/>
                </a:ext>
              </a:extLst>
            </p:cNvPr>
            <p:cNvSpPr txBox="1"/>
            <p:nvPr/>
          </p:nvSpPr>
          <p:spPr>
            <a:xfrm>
              <a:off x="5791376" y="5896957"/>
              <a:ext cx="6041251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050" dirty="0">
                  <a:latin typeface="AdvOT07517017"/>
                </a:rPr>
                <a:t>X. Zhang, J. R. </a:t>
              </a:r>
              <a:r>
                <a:rPr lang="en-US" sz="1050" dirty="0" err="1">
                  <a:latin typeface="AdvOT07517017"/>
                </a:rPr>
                <a:t>Fincke</a:t>
              </a:r>
              <a:r>
                <a:rPr lang="en-US" sz="1050" dirty="0">
                  <a:latin typeface="AdvOT07517017"/>
                </a:rPr>
                <a:t>, C. M. Wynn, M. R. Johnson, R. W. Haupt3 and</a:t>
              </a:r>
              <a:r>
                <a:rPr lang="en-US" sz="1050" baseline="-25000" dirty="0">
                  <a:latin typeface="AdvOT07517017"/>
                </a:rPr>
                <a:t> </a:t>
              </a:r>
              <a:r>
                <a:rPr lang="en-US" sz="1050" dirty="0">
                  <a:latin typeface="AdvOT07517017"/>
                </a:rPr>
                <a:t>B. W. Anthony, </a:t>
              </a:r>
              <a:r>
                <a:rPr lang="en-US" sz="1050" dirty="0">
                  <a:latin typeface="AdvOT65f8a23b.I"/>
                </a:rPr>
                <a:t>Light: Science &amp; Applications </a:t>
              </a:r>
              <a:r>
                <a:rPr lang="en-US" sz="1050" dirty="0">
                  <a:latin typeface="AdvMyriad_R"/>
                </a:rPr>
                <a:t>(2019) 8:119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27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2F76-A85C-45C4-A7CB-9ECE78334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17805"/>
          </a:xfrm>
        </p:spPr>
        <p:txBody>
          <a:bodyPr>
            <a:normAutofit/>
          </a:bodyPr>
          <a:lstStyle/>
          <a:p>
            <a:r>
              <a:rPr lang="en-US" sz="2400" dirty="0"/>
              <a:t>Ultrasound in superconductivity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FD74B-CE9D-4E62-B070-2A3E2B618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59" y="648943"/>
            <a:ext cx="5610639" cy="3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FF00FF"/>
                </a:solidFill>
              </a:rPr>
              <a:t>CERN: Joint soldering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1F6B3-8003-486E-999D-2499E937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7C95-A827-4DA7-9B71-69432004A3BD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2BD48-6E69-4CDE-832E-E74D2A159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30" y="1316629"/>
            <a:ext cx="2813749" cy="2081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1566BD-4747-48DA-8B51-B9D6107A1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019" y="1251091"/>
            <a:ext cx="2465621" cy="2146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BBA18C-123A-4F98-B583-D374659BB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544" y="497086"/>
            <a:ext cx="3458456" cy="4459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2208A2-046B-41E3-AF5F-95945FA5E8F6}"/>
              </a:ext>
            </a:extLst>
          </p:cNvPr>
          <p:cNvSpPr txBox="1"/>
          <p:nvPr/>
        </p:nvSpPr>
        <p:spPr>
          <a:xfrm>
            <a:off x="0" y="4684893"/>
            <a:ext cx="5610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Times-Roman"/>
              </a:rPr>
              <a:t>R. Principe , L. Mora Vallejo, J. Bailey , R. </a:t>
            </a:r>
            <a:r>
              <a:rPr lang="en-US" sz="1200" dirty="0" err="1">
                <a:latin typeface="Times-Roman"/>
              </a:rPr>
              <a:t>Berthet</a:t>
            </a:r>
            <a:r>
              <a:rPr lang="en-US" sz="1200" dirty="0">
                <a:latin typeface="Times-Roman"/>
              </a:rPr>
              <a:t>, L. Favier, L. Grand-Clement , and F. </a:t>
            </a:r>
            <a:r>
              <a:rPr lang="en-US" sz="1200" dirty="0" err="1">
                <a:latin typeface="Times-Roman"/>
              </a:rPr>
              <a:t>Savary</a:t>
            </a:r>
            <a:r>
              <a:rPr lang="en-US" sz="1200" dirty="0">
                <a:latin typeface="Times-Roman"/>
              </a:rPr>
              <a:t>, </a:t>
            </a:r>
            <a:r>
              <a:rPr lang="it-IT" sz="1200" dirty="0">
                <a:latin typeface="Times-Roman"/>
              </a:rPr>
              <a:t>IEEE Appl. Supercond. 28, 9000708 (2018);</a:t>
            </a:r>
          </a:p>
        </p:txBody>
      </p:sp>
    </p:spTree>
    <p:extLst>
      <p:ext uri="{BB962C8B-B14F-4D97-AF65-F5344CB8AC3E}">
        <p14:creationId xmlns:p14="http://schemas.microsoft.com/office/powerpoint/2010/main" val="281414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2F76-A85C-45C4-A7CB-9ECE78334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dirty="0"/>
              <a:t>Ultrasound in superconductivity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FD74B-CE9D-4E62-B070-2A3E2B618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481" y="769896"/>
            <a:ext cx="5610639" cy="3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FF00FF"/>
                </a:solidFill>
              </a:rPr>
              <a:t>LBNL: Quench detection</a:t>
            </a:r>
            <a:endParaRPr lang="en-US" sz="1500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1F6B3-8003-486E-999D-2499E937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7C95-A827-4DA7-9B71-69432004A3BD}" type="slidenum">
              <a:rPr lang="en-US" smtClean="0"/>
              <a:t>21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A83A57-2DEC-403B-9511-894E785E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60" y="1168624"/>
            <a:ext cx="3688543" cy="28062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223E88-7657-448D-BE4C-62051F060A2D}"/>
              </a:ext>
            </a:extLst>
          </p:cNvPr>
          <p:cNvSpPr txBox="1"/>
          <p:nvPr/>
        </p:nvSpPr>
        <p:spPr>
          <a:xfrm>
            <a:off x="0" y="4866502"/>
            <a:ext cx="5610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-Roman"/>
              </a:rPr>
              <a:t>M. </a:t>
            </a:r>
            <a:r>
              <a:rPr lang="en-US" sz="1200" dirty="0" err="1">
                <a:latin typeface="Times-Roman"/>
              </a:rPr>
              <a:t>Marchevsky</a:t>
            </a:r>
            <a:r>
              <a:rPr lang="en-US" sz="1200" dirty="0">
                <a:latin typeface="Times-Roman"/>
              </a:rPr>
              <a:t> and S. A. </a:t>
            </a:r>
            <a:r>
              <a:rPr lang="en-US" sz="1200" dirty="0" err="1">
                <a:latin typeface="Times-Roman"/>
              </a:rPr>
              <a:t>Gourlay</a:t>
            </a:r>
            <a:r>
              <a:rPr lang="en-US" sz="1200" dirty="0">
                <a:latin typeface="Times-Roman"/>
              </a:rPr>
              <a:t>, </a:t>
            </a:r>
            <a:r>
              <a:rPr lang="fr-FR" sz="1200" dirty="0">
                <a:latin typeface="Times-Roman"/>
              </a:rPr>
              <a:t>Appl. Phys. </a:t>
            </a:r>
            <a:r>
              <a:rPr lang="fr-FR" sz="1200" dirty="0" err="1">
                <a:latin typeface="Times-Roman"/>
              </a:rPr>
              <a:t>Lett</a:t>
            </a:r>
            <a:r>
              <a:rPr lang="fr-FR" sz="1200" dirty="0">
                <a:latin typeface="Times-Roman"/>
              </a:rPr>
              <a:t>. 110, 012601 (2017)</a:t>
            </a:r>
            <a:endParaRPr lang="en-US" sz="1200" dirty="0">
              <a:latin typeface="Times-Roman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A293A9-EB8F-4649-B7D6-16E53897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72229"/>
            <a:ext cx="4234070" cy="26321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1967656-59D5-4906-BB69-6EC4E46816A9}"/>
              </a:ext>
            </a:extLst>
          </p:cNvPr>
          <p:cNvSpPr/>
          <p:nvPr/>
        </p:nvSpPr>
        <p:spPr>
          <a:xfrm>
            <a:off x="4472609" y="1319420"/>
            <a:ext cx="447261" cy="444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0632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2F76-A85C-45C4-A7CB-9ECE78334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dirty="0"/>
              <a:t>Ultrasound in superconductivity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FD74B-CE9D-4E62-B070-2A3E2B618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481" y="769896"/>
            <a:ext cx="5610639" cy="3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" b="1" dirty="0">
                <a:solidFill>
                  <a:srgbClr val="FF00FF"/>
                </a:solidFill>
              </a:rPr>
              <a:t>NASA: porosity in YBCO bulk</a:t>
            </a:r>
            <a:endParaRPr lang="en-US" sz="1500" dirty="0">
              <a:solidFill>
                <a:srgbClr val="FF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1F6B3-8003-486E-999D-2499E937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D7C95-A827-4DA7-9B71-69432004A3BD}" type="slidenum">
              <a:rPr lang="en-US" smtClean="0"/>
              <a:t>22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32520E-6DF4-4372-A6EC-E4973AEF2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1503008"/>
            <a:ext cx="3950494" cy="1756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C20742-6825-4578-AE29-C345762F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575" y="994173"/>
            <a:ext cx="4632425" cy="28217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99ACE7-570C-4973-BD0A-CA066219B449}"/>
              </a:ext>
            </a:extLst>
          </p:cNvPr>
          <p:cNvSpPr txBox="1"/>
          <p:nvPr/>
        </p:nvSpPr>
        <p:spPr>
          <a:xfrm>
            <a:off x="0" y="4904185"/>
            <a:ext cx="74618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</a:rPr>
              <a:t>D.J. Roth, E.R. </a:t>
            </a:r>
            <a:r>
              <a:rPr lang="en-US" sz="1200" dirty="0" err="1">
                <a:latin typeface="Times New Roman" panose="02020603050405020304" pitchFamily="18" charset="0"/>
              </a:rPr>
              <a:t>Generazio</a:t>
            </a:r>
            <a:r>
              <a:rPr lang="en-US" sz="1200" dirty="0">
                <a:latin typeface="Times New Roman" panose="02020603050405020304" pitchFamily="18" charset="0"/>
              </a:rPr>
              <a:t>, D. B. </a:t>
            </a:r>
            <a:r>
              <a:rPr lang="en-US" sz="1200" dirty="0" err="1">
                <a:latin typeface="Times New Roman" panose="02020603050405020304" pitchFamily="18" charset="0"/>
              </a:rPr>
              <a:t>Stang</a:t>
            </a:r>
            <a:r>
              <a:rPr lang="en-US" sz="1200" dirty="0">
                <a:latin typeface="Times New Roman" panose="02020603050405020304" pitchFamily="18" charset="0"/>
              </a:rPr>
              <a:t>, and A. F. </a:t>
            </a:r>
            <a:r>
              <a:rPr lang="en-US" sz="1200" dirty="0" err="1">
                <a:latin typeface="Times New Roman" panose="02020603050405020304" pitchFamily="18" charset="0"/>
              </a:rPr>
              <a:t>Hepp</a:t>
            </a:r>
            <a:r>
              <a:rPr lang="en-US" sz="1200" dirty="0">
                <a:latin typeface="Times New Roman" panose="02020603050405020304" pitchFamily="18" charset="0"/>
              </a:rPr>
              <a:t>, NASA Technical Memorandum !02130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464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07FE3-5DA9-4860-B205-33B49F65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COMSOL Multi-Physics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0B1B3-DF03-45E1-B4F1-D98801EAF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608954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COMSOL allows for the coupling of laser generated elastic waves and piezoelectric transducer.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Laser simulated as gaussian pulse from deposited beam power in Heat transfer module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Laser induces thermal expansion of small area rapidly and elastic waves are generated.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Elastic waves propagate through sample and scatter off cracks.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Piezoelectric receiver picks up voltage relating to intensity of elastic wave.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561D08-A3CF-4CD4-9F01-5E1EE55B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066" y="3571756"/>
            <a:ext cx="1218965" cy="2817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AFF947-D27A-4693-A7D7-E4947591B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42350">
            <a:off x="3885793" y="2403212"/>
            <a:ext cx="880184" cy="73719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A22C99-F3A8-479B-ACF7-0FBFDFE88D81}"/>
              </a:ext>
            </a:extLst>
          </p:cNvPr>
          <p:cNvCxnSpPr>
            <a:cxnSpLocks/>
          </p:cNvCxnSpPr>
          <p:nvPr/>
        </p:nvCxnSpPr>
        <p:spPr>
          <a:xfrm>
            <a:off x="4371536" y="2292756"/>
            <a:ext cx="0" cy="520694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7F5294A-9E81-4606-85D7-E84A42F07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658" y="2410533"/>
            <a:ext cx="1668748" cy="4987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5A2479-AF91-4B9F-824C-F56B68BA2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867" y="3571757"/>
            <a:ext cx="1254266" cy="61183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B5317-26D6-AE08-8612-2CB92B3C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1E2B261-61CD-4F6B-BCDF-AC5319CACC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/>
          <a:stretch/>
        </p:blipFill>
        <p:spPr>
          <a:xfrm>
            <a:off x="5485093" y="1077077"/>
            <a:ext cx="3253442" cy="4011930"/>
          </a:xfrm>
          <a:prstGeom prst="rect">
            <a:avLst/>
          </a:prstGeo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A6853B25-C34B-48E6-A385-CBD1099C9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 b="6440"/>
          <a:stretch/>
        </p:blipFill>
        <p:spPr>
          <a:xfrm>
            <a:off x="761517" y="1258628"/>
            <a:ext cx="3894786" cy="3648827"/>
          </a:xfr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8F0D53A-46F8-496E-98C7-0AD71F9D709F}"/>
              </a:ext>
            </a:extLst>
          </p:cNvPr>
          <p:cNvSpPr/>
          <p:nvPr/>
        </p:nvSpPr>
        <p:spPr>
          <a:xfrm>
            <a:off x="1711056" y="722829"/>
            <a:ext cx="116602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Hole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0EF245-E4B2-4F17-A7EC-D00190481F7B}"/>
              </a:ext>
            </a:extLst>
          </p:cNvPr>
          <p:cNvSpPr/>
          <p:nvPr/>
        </p:nvSpPr>
        <p:spPr>
          <a:xfrm>
            <a:off x="6748413" y="729271"/>
            <a:ext cx="72680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1E5AF04-74C0-4D12-A6A5-735DB4D0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5419"/>
          </a:xfrm>
        </p:spPr>
        <p:txBody>
          <a:bodyPr/>
          <a:lstStyle/>
          <a:p>
            <a:r>
              <a:rPr lang="en-US" dirty="0"/>
              <a:t>Total Acoustic Pressure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7C839F4-ACEF-7D4F-26A8-C8C90212D8BE}"/>
              </a:ext>
            </a:extLst>
          </p:cNvPr>
          <p:cNvCxnSpPr>
            <a:cxnSpLocks/>
          </p:cNvCxnSpPr>
          <p:nvPr/>
        </p:nvCxnSpPr>
        <p:spPr>
          <a:xfrm flipH="1">
            <a:off x="2508585" y="1470860"/>
            <a:ext cx="200326" cy="55946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3E70A19-1B3A-56AD-343D-DCB6EF9E810D}"/>
              </a:ext>
            </a:extLst>
          </p:cNvPr>
          <p:cNvCxnSpPr>
            <a:cxnSpLocks/>
          </p:cNvCxnSpPr>
          <p:nvPr/>
        </p:nvCxnSpPr>
        <p:spPr>
          <a:xfrm flipH="1">
            <a:off x="7073407" y="1371600"/>
            <a:ext cx="200326" cy="65872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843D647-1252-F284-90D8-19BA2031D752}"/>
              </a:ext>
            </a:extLst>
          </p:cNvPr>
          <p:cNvSpPr/>
          <p:nvPr/>
        </p:nvSpPr>
        <p:spPr>
          <a:xfrm>
            <a:off x="2342396" y="1169750"/>
            <a:ext cx="1411027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Laser Source</a:t>
            </a:r>
            <a:endParaRPr lang="en-US" sz="21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9E6466-8A73-D2EB-24E2-16C75EC69FAA}"/>
              </a:ext>
            </a:extLst>
          </p:cNvPr>
          <p:cNvSpPr/>
          <p:nvPr/>
        </p:nvSpPr>
        <p:spPr>
          <a:xfrm>
            <a:off x="6932002" y="1096602"/>
            <a:ext cx="1411027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Laser Source</a:t>
            </a:r>
            <a:endParaRPr lang="en-US" sz="21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928F3D-DFD5-D29A-D965-82A3C3EEB214}"/>
              </a:ext>
            </a:extLst>
          </p:cNvPr>
          <p:cNvCxnSpPr>
            <a:cxnSpLocks/>
          </p:cNvCxnSpPr>
          <p:nvPr/>
        </p:nvCxnSpPr>
        <p:spPr>
          <a:xfrm flipV="1">
            <a:off x="1989723" y="4110463"/>
            <a:ext cx="217718" cy="31020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5157CE-549B-2272-1215-18F543BCE5E9}"/>
              </a:ext>
            </a:extLst>
          </p:cNvPr>
          <p:cNvCxnSpPr>
            <a:cxnSpLocks/>
          </p:cNvCxnSpPr>
          <p:nvPr/>
        </p:nvCxnSpPr>
        <p:spPr>
          <a:xfrm flipV="1">
            <a:off x="6303044" y="4490962"/>
            <a:ext cx="450379" cy="1787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4E98B83-4A4E-657A-7201-F7CFDEDB5112}"/>
              </a:ext>
            </a:extLst>
          </p:cNvPr>
          <p:cNvSpPr/>
          <p:nvPr/>
        </p:nvSpPr>
        <p:spPr>
          <a:xfrm>
            <a:off x="1313922" y="4379241"/>
            <a:ext cx="1217898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Transducer</a:t>
            </a:r>
            <a:endParaRPr lang="en-US" sz="21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06F718-57E5-CC31-B496-E4BC6A69E1BC}"/>
              </a:ext>
            </a:extLst>
          </p:cNvPr>
          <p:cNvSpPr/>
          <p:nvPr/>
        </p:nvSpPr>
        <p:spPr>
          <a:xfrm>
            <a:off x="5461857" y="4567397"/>
            <a:ext cx="1217898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Transducer</a:t>
            </a:r>
            <a:endParaRPr lang="en-US" sz="21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E9562-9D09-3A54-B97F-EB746CA2A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7325" y="4743450"/>
            <a:ext cx="516675" cy="273844"/>
          </a:xfrm>
        </p:spPr>
        <p:txBody>
          <a:bodyPr/>
          <a:lstStyle/>
          <a:p>
            <a:fld id="{D260E43B-7F43-FA45-AAB7-E054FD6CC4E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247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CE59-88A5-4369-BFE6-B6CE17B1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27611"/>
          </a:xfrm>
        </p:spPr>
        <p:txBody>
          <a:bodyPr/>
          <a:lstStyle/>
          <a:p>
            <a:r>
              <a:rPr lang="en-US" dirty="0"/>
              <a:t>Voltage reading from piezoelectric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CFDB1F-7A3C-4C65-A85A-5F45BDD37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1"/>
          <a:stretch/>
        </p:blipFill>
        <p:spPr>
          <a:xfrm>
            <a:off x="187492" y="718012"/>
            <a:ext cx="3927308" cy="24749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7DF8CD5-6163-4FD8-8E6D-BFF1C4CBD015}"/>
              </a:ext>
            </a:extLst>
          </p:cNvPr>
          <p:cNvSpPr/>
          <p:nvPr/>
        </p:nvSpPr>
        <p:spPr>
          <a:xfrm>
            <a:off x="3080385" y="811530"/>
            <a:ext cx="994410" cy="22860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0E6071-4578-4A8A-BDF0-6019D2ABF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9"/>
          <a:stretch/>
        </p:blipFill>
        <p:spPr>
          <a:xfrm>
            <a:off x="4657762" y="674370"/>
            <a:ext cx="4073696" cy="44119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5A06B4D-56DA-4619-A041-6460378B8F96}"/>
              </a:ext>
            </a:extLst>
          </p:cNvPr>
          <p:cNvSpPr/>
          <p:nvPr/>
        </p:nvSpPr>
        <p:spPr>
          <a:xfrm>
            <a:off x="4617720" y="674370"/>
            <a:ext cx="4113738" cy="441198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712EB1-E4BE-42F2-9C77-67C59CCAE67E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577591" y="3097530"/>
            <a:ext cx="1036760" cy="198882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97161C-A39D-41F3-B893-9F950F71D8E9}"/>
              </a:ext>
            </a:extLst>
          </p:cNvPr>
          <p:cNvCxnSpPr>
            <a:cxnSpLocks/>
          </p:cNvCxnSpPr>
          <p:nvPr/>
        </p:nvCxnSpPr>
        <p:spPr>
          <a:xfrm flipV="1">
            <a:off x="3577590" y="687898"/>
            <a:ext cx="1080173" cy="12363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B752767A-AD99-4BE0-B36C-06730EA61F23}"/>
              </a:ext>
            </a:extLst>
          </p:cNvPr>
          <p:cNvSpPr/>
          <p:nvPr/>
        </p:nvSpPr>
        <p:spPr>
          <a:xfrm>
            <a:off x="0" y="3708723"/>
            <a:ext cx="3674303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257175" indent="-257175" algn="ctr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Amplitude of transmitted signal reduced by scattering off defect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9600A7-1CDE-E511-C51C-09FBE7108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9546" y="4743450"/>
            <a:ext cx="516675" cy="273844"/>
          </a:xfrm>
        </p:spPr>
        <p:txBody>
          <a:bodyPr/>
          <a:lstStyle/>
          <a:p>
            <a:fld id="{D260E43B-7F43-FA45-AAB7-E054FD6CC4E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86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890DE-461B-4ABE-B24E-28546C738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4" y="0"/>
            <a:ext cx="9067335" cy="635619"/>
          </a:xfrm>
        </p:spPr>
        <p:txBody>
          <a:bodyPr>
            <a:normAutofit/>
          </a:bodyPr>
          <a:lstStyle/>
          <a:p>
            <a:r>
              <a:rPr lang="en-US" dirty="0"/>
              <a:t>Photo-Acoustic Scanning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CDF7787-C0B3-110C-D52B-A2C26B3C9697}"/>
              </a:ext>
            </a:extLst>
          </p:cNvPr>
          <p:cNvGrpSpPr/>
          <p:nvPr/>
        </p:nvGrpSpPr>
        <p:grpSpPr>
          <a:xfrm>
            <a:off x="6103319" y="1511846"/>
            <a:ext cx="2819906" cy="2887260"/>
            <a:chOff x="6214622" y="2133024"/>
            <a:chExt cx="2819906" cy="2887260"/>
          </a:xfrm>
        </p:grpSpPr>
        <p:pic>
          <p:nvPicPr>
            <p:cNvPr id="6" name="Picture 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FFD3F22-8203-938A-EBCD-68F3BD3C2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8"/>
            <a:stretch/>
          </p:blipFill>
          <p:spPr>
            <a:xfrm rot="5400000">
              <a:off x="6180945" y="2166701"/>
              <a:ext cx="2887260" cy="28199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C916D4-4BF0-1F78-900F-464BBCFCBF78}"/>
                </a:ext>
              </a:extLst>
            </p:cNvPr>
            <p:cNvSpPr txBox="1"/>
            <p:nvPr/>
          </p:nvSpPr>
          <p:spPr>
            <a:xfrm>
              <a:off x="6469398" y="3238100"/>
              <a:ext cx="2027857" cy="338554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Digital Oscilloscope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692EBF5-CB03-176F-7E7F-38B013D81BAD}"/>
              </a:ext>
            </a:extLst>
          </p:cNvPr>
          <p:cNvGrpSpPr/>
          <p:nvPr/>
        </p:nvGrpSpPr>
        <p:grpSpPr>
          <a:xfrm>
            <a:off x="163406" y="1429046"/>
            <a:ext cx="4114232" cy="3085674"/>
            <a:chOff x="163406" y="1859969"/>
            <a:chExt cx="4114232" cy="3085674"/>
          </a:xfrm>
        </p:grpSpPr>
        <p:pic>
          <p:nvPicPr>
            <p:cNvPr id="11" name="Picture 10" descr="Engineering drawing&#10;&#10;Description automatically generated with low confidence">
              <a:extLst>
                <a:ext uri="{FF2B5EF4-FFF2-40B4-BE49-F238E27FC236}">
                  <a16:creationId xmlns:a16="http://schemas.microsoft.com/office/drawing/2014/main" id="{41EE5CA8-C751-01DE-C4E3-1FED8A41E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06" y="1859969"/>
              <a:ext cx="4114232" cy="308567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C9E078-92A8-3798-7D83-484ECAE42A47}"/>
                </a:ext>
              </a:extLst>
            </p:cNvPr>
            <p:cNvSpPr txBox="1"/>
            <p:nvPr/>
          </p:nvSpPr>
          <p:spPr>
            <a:xfrm>
              <a:off x="2873012" y="3407377"/>
              <a:ext cx="978742" cy="338554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IR Laser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146F21-D52E-B036-5562-CE7FE6ED02EF}"/>
                </a:ext>
              </a:extLst>
            </p:cNvPr>
            <p:cNvSpPr txBox="1"/>
            <p:nvPr/>
          </p:nvSpPr>
          <p:spPr>
            <a:xfrm>
              <a:off x="1662258" y="3898057"/>
              <a:ext cx="978742" cy="4616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Ultra-sound Transducer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5C9C871-37A2-5E4E-6A69-8AC72A87570E}"/>
                </a:ext>
              </a:extLst>
            </p:cNvPr>
            <p:cNvCxnSpPr>
              <a:stCxn id="18" idx="0"/>
            </p:cNvCxnSpPr>
            <p:nvPr/>
          </p:nvCxnSpPr>
          <p:spPr>
            <a:xfrm flipV="1">
              <a:off x="2151629" y="3319397"/>
              <a:ext cx="9111" cy="57866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A737C4-0FC7-86BE-EC68-ACB5F84D24FB}"/>
                </a:ext>
              </a:extLst>
            </p:cNvPr>
            <p:cNvSpPr txBox="1"/>
            <p:nvPr/>
          </p:nvSpPr>
          <p:spPr>
            <a:xfrm>
              <a:off x="2695604" y="2319355"/>
              <a:ext cx="701801" cy="27699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Sample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8EC98F9-E557-B80F-5ADC-7124BE3DE682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2423532" y="2596354"/>
              <a:ext cx="622973" cy="641746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D932D1E-74F1-12BA-D8EB-88A029397E41}"/>
                </a:ext>
              </a:extLst>
            </p:cNvPr>
            <p:cNvSpPr txBox="1"/>
            <p:nvPr/>
          </p:nvSpPr>
          <p:spPr>
            <a:xfrm>
              <a:off x="288544" y="1950023"/>
              <a:ext cx="1004925" cy="646331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3 axis CNC Scanning Table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14AEC7F-2F28-EE94-4890-78714AD30E02}"/>
              </a:ext>
            </a:extLst>
          </p:cNvPr>
          <p:cNvSpPr txBox="1"/>
          <p:nvPr/>
        </p:nvSpPr>
        <p:spPr>
          <a:xfrm>
            <a:off x="4326903" y="1309925"/>
            <a:ext cx="187227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Laser, pulsed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Wavelength: 1030 nm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Pulse rate: 20 Hz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Pulse width: 1.58 ns</a:t>
            </a:r>
          </a:p>
          <a:p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pls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538.5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nJ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Transducer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5 MHz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Scanner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Resolution: 1 um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Step size used: 0.2 – 1.0 mm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Oscilloscope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100 MHz, 4 channel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D1F16-481F-65C2-CBC3-7924884D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37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B8099EF-3BB0-2DED-1DD5-B89D19F710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895676"/>
              </p:ext>
            </p:extLst>
          </p:nvPr>
        </p:nvGraphicFramePr>
        <p:xfrm>
          <a:off x="3765025" y="1600313"/>
          <a:ext cx="4927895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B8099EF-3BB0-2DED-1DD5-B89D19F710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5025" y="1600313"/>
                        <a:ext cx="4927895" cy="377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7991A8E-5E1A-CBF6-2A1F-AA8D9805C806}"/>
              </a:ext>
            </a:extLst>
          </p:cNvPr>
          <p:cNvSpPr/>
          <p:nvPr/>
        </p:nvSpPr>
        <p:spPr>
          <a:xfrm>
            <a:off x="7544010" y="1198115"/>
            <a:ext cx="838200" cy="3771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F0EAA4-7EA1-C560-CAF8-066EE715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86700" cy="676404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/>
              <a:t>Ultrasound signal map: epoxy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C50ABD-34B9-95BD-C0CD-CF428CDF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EA8F5-E4C4-4A0F-BE6F-AA7266DD290B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58D6B36-1018-0E2C-1469-2D4075DE72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91148"/>
              </p:ext>
            </p:extLst>
          </p:nvPr>
        </p:nvGraphicFramePr>
        <p:xfrm>
          <a:off x="-500740" y="554572"/>
          <a:ext cx="4927895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440" imgH="7502760" progId="Origin95.Graph">
                  <p:embed/>
                </p:oleObj>
              </mc:Choice>
              <mc:Fallback>
                <p:oleObj name="Graph" r:id="rId4" imgW="9802440" imgH="7502760" progId="Origin95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58D6B36-1018-0E2C-1469-2D4075DE72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00740" y="554572"/>
                        <a:ext cx="4927895" cy="377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44A06D9-A1CC-5312-D246-883AA61F9C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275" r="7496"/>
          <a:stretch/>
        </p:blipFill>
        <p:spPr>
          <a:xfrm>
            <a:off x="7233300" y="2369819"/>
            <a:ext cx="692869" cy="3267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667C51-9102-BC9B-AB68-F9F6EB00D2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84" r="18307" b="33905"/>
          <a:stretch/>
        </p:blipFill>
        <p:spPr>
          <a:xfrm>
            <a:off x="6666745" y="0"/>
            <a:ext cx="2470055" cy="2675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39095C-418F-C01C-59DA-F482016FF892}"/>
              </a:ext>
            </a:extLst>
          </p:cNvPr>
          <p:cNvSpPr txBox="1"/>
          <p:nvPr/>
        </p:nvSpPr>
        <p:spPr>
          <a:xfrm>
            <a:off x="451080" y="4289381"/>
            <a:ext cx="4008748" cy="559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Experimental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013" dirty="0"/>
              <a:t>Laser repetition rate: 20 Hz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013" dirty="0"/>
              <a:t>Scanning step: 1 mm</a:t>
            </a:r>
          </a:p>
        </p:txBody>
      </p:sp>
    </p:spTree>
    <p:extLst>
      <p:ext uri="{BB962C8B-B14F-4D97-AF65-F5344CB8AC3E}">
        <p14:creationId xmlns:p14="http://schemas.microsoft.com/office/powerpoint/2010/main" val="91543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16EF151-C785-848D-44B0-402B192480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017870"/>
              </p:ext>
            </p:extLst>
          </p:nvPr>
        </p:nvGraphicFramePr>
        <p:xfrm>
          <a:off x="3754747" y="1620034"/>
          <a:ext cx="4927895" cy="377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440" imgH="7502760" progId="Origin95.Graph">
                  <p:embed/>
                </p:oleObj>
              </mc:Choice>
              <mc:Fallback>
                <p:oleObj name="Graph" r:id="rId2" imgW="9802440" imgH="7502760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16EF151-C785-848D-44B0-402B192480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54747" y="1620034"/>
                        <a:ext cx="4927895" cy="377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D140F33-638F-F4C4-8215-2DEEE262683B}"/>
              </a:ext>
            </a:extLst>
          </p:cNvPr>
          <p:cNvSpPr/>
          <p:nvPr/>
        </p:nvSpPr>
        <p:spPr>
          <a:xfrm>
            <a:off x="7544010" y="1198115"/>
            <a:ext cx="838200" cy="3771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DE745-B655-2F3E-5BAA-3B8BC9397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6799" cy="676405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/>
              <a:t>Signal difference before and after holes drilled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FE77F6-3E9E-D25C-381D-CDA2D55C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EA8F5-E4C4-4A0F-BE6F-AA7266DD290B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5B2DEC1-3F54-6584-3E75-645DBDEBD5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666996"/>
              </p:ext>
            </p:extLst>
          </p:nvPr>
        </p:nvGraphicFramePr>
        <p:xfrm>
          <a:off x="-447040" y="744128"/>
          <a:ext cx="4775200" cy="3655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440" imgH="7502760" progId="Origin95.Graph">
                  <p:embed/>
                </p:oleObj>
              </mc:Choice>
              <mc:Fallback>
                <p:oleObj name="Graph" r:id="rId4" imgW="9802440" imgH="7502760" progId="Origin95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5B2DEC1-3F54-6584-3E75-645DBDEBD5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47040" y="744128"/>
                        <a:ext cx="4775200" cy="3655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E8718A2-29D3-43E2-F2A8-CB983A0664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510" t="9171" b="-1"/>
          <a:stretch/>
        </p:blipFill>
        <p:spPr>
          <a:xfrm>
            <a:off x="7236168" y="2758440"/>
            <a:ext cx="988890" cy="28080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B7A627-79B2-E5D2-9DF4-B439B8CA99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84" r="18307" b="33905"/>
          <a:stretch/>
        </p:blipFill>
        <p:spPr>
          <a:xfrm>
            <a:off x="6666745" y="0"/>
            <a:ext cx="2470055" cy="267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37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DAD45C-B8AE-B4AA-0B59-5CBEC591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EA8F5-E4C4-4A0F-BE6F-AA7266DD290B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F4695F0-F55E-829F-B041-49CCA3CB8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27071" r="17091" b="20262"/>
          <a:stretch/>
        </p:blipFill>
        <p:spPr bwMode="auto">
          <a:xfrm>
            <a:off x="149179" y="1059656"/>
            <a:ext cx="39814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475F76F-951D-D0ED-89F3-4009971448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6701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/>
              <a:t>A 0.2 mm scanning step can resolve the crack structure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8C57892-EFE5-E33C-29B2-0F463CF687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30629" y="977504"/>
          <a:ext cx="5308997" cy="406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440" imgH="7502760" progId="Origin95.Graph">
                  <p:embed/>
                </p:oleObj>
              </mc:Choice>
              <mc:Fallback>
                <p:oleObj name="Graph" r:id="rId3" imgW="9802440" imgH="7502760" progId="Origin95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8C57892-EFE5-E33C-29B2-0F463CF687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0629" y="977504"/>
                        <a:ext cx="5308997" cy="4063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426EC2E-0723-E154-72C8-3C293FBD0EEE}"/>
              </a:ext>
            </a:extLst>
          </p:cNvPr>
          <p:cNvSpPr txBox="1"/>
          <p:nvPr/>
        </p:nvSpPr>
        <p:spPr>
          <a:xfrm>
            <a:off x="7484943" y="1090612"/>
            <a:ext cx="1633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FFFFFF"/>
                </a:highlight>
                <a:latin typeface="+mj-lt"/>
              </a:rPr>
              <a:t>Peak-Peak Voltage</a:t>
            </a:r>
          </a:p>
        </p:txBody>
      </p:sp>
    </p:spTree>
    <p:extLst>
      <p:ext uri="{BB962C8B-B14F-4D97-AF65-F5344CB8AC3E}">
        <p14:creationId xmlns:p14="http://schemas.microsoft.com/office/powerpoint/2010/main" val="706325473"/>
      </p:ext>
    </p:extLst>
  </p:cSld>
  <p:clrMapOvr>
    <a:masterClrMapping/>
  </p:clrMapOvr>
</p:sld>
</file>

<file path=ppt/theme/theme1.xml><?xml version="1.0" encoding="utf-8"?>
<a:theme xmlns:a="http://schemas.openxmlformats.org/drawingml/2006/main" name="4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5_ATAP Blue Footer">
  <a:themeElements>
    <a:clrScheme name="ATAP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4666</TotalTime>
  <Words>959</Words>
  <Application>Microsoft Office PowerPoint</Application>
  <PresentationFormat>On-screen Show (16:9)</PresentationFormat>
  <Paragraphs>157</Paragraphs>
  <Slides>22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AdvMyriad_R</vt:lpstr>
      <vt:lpstr>AdvOT07517017</vt:lpstr>
      <vt:lpstr>AdvOT65f8a23b.I</vt:lpstr>
      <vt:lpstr>AdvTTe692faf0</vt:lpstr>
      <vt:lpstr>Arial</vt:lpstr>
      <vt:lpstr>Calibri</vt:lpstr>
      <vt:lpstr>Calibri Light</vt:lpstr>
      <vt:lpstr>Courier New</vt:lpstr>
      <vt:lpstr>Franklin Gothic Book</vt:lpstr>
      <vt:lpstr>Franklin Gothic Medium</vt:lpstr>
      <vt:lpstr>inherit</vt:lpstr>
      <vt:lpstr>Roboto</vt:lpstr>
      <vt:lpstr>Symbol</vt:lpstr>
      <vt:lpstr>Times New Roman</vt:lpstr>
      <vt:lpstr>Times-Roman</vt:lpstr>
      <vt:lpstr>URWPalladioL-Bold</vt:lpstr>
      <vt:lpstr>4_ATAP Blue Footer</vt:lpstr>
      <vt:lpstr>5_ATAP Blue Footer</vt:lpstr>
      <vt:lpstr>Custom Design</vt:lpstr>
      <vt:lpstr>Graph</vt:lpstr>
      <vt:lpstr>Photo-Acoustic Detection of Interfacial Failures in High Field Magnets</vt:lpstr>
      <vt:lpstr>Principles of Operation: Ultrasound Scanning , Laser-Induced Ultrasound,  Laser Doppler Vibrometer</vt:lpstr>
      <vt:lpstr>COMSOL Multi-Physics</vt:lpstr>
      <vt:lpstr>Total Acoustic Pressure</vt:lpstr>
      <vt:lpstr>Voltage reading from piezoelectric</vt:lpstr>
      <vt:lpstr>Photo-Acoustic Scanning</vt:lpstr>
      <vt:lpstr>Ultrasound signal map: epoxy </vt:lpstr>
      <vt:lpstr>Signal difference before and after holes drilled </vt:lpstr>
      <vt:lpstr>A 0.2 mm scanning step can resolve the crack structure</vt:lpstr>
      <vt:lpstr>Take-Away:  Another Possible Tool for the Diagnostic Toolbox</vt:lpstr>
      <vt:lpstr>PowerPoint Presentation</vt:lpstr>
      <vt:lpstr>Point (4, 2) before hole 1 drilled</vt:lpstr>
      <vt:lpstr>Point (4, 2) of hole 1</vt:lpstr>
      <vt:lpstr>System: Laser system</vt:lpstr>
      <vt:lpstr>Mica, transmission, 50Hz</vt:lpstr>
      <vt:lpstr>Inconel, transmission, 50 Hz</vt:lpstr>
      <vt:lpstr> </vt:lpstr>
      <vt:lpstr>Ultrasound nonintrusive detection </vt:lpstr>
      <vt:lpstr>Ultrasound in superconductivity applications</vt:lpstr>
      <vt:lpstr>Ultrasound in superconductivity applications</vt:lpstr>
      <vt:lpstr>Ultrasound in superconductivity applications</vt:lpstr>
      <vt:lpstr>Ultrasound in superconductivity applications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Reinforced Baby-Ruth Coils: +2 T in 14 T LTS</dc:title>
  <dc:creator>Daniel Davis</dc:creator>
  <cp:lastModifiedBy>Daniel Davis</cp:lastModifiedBy>
  <cp:revision>158</cp:revision>
  <dcterms:created xsi:type="dcterms:W3CDTF">2022-01-14T19:08:01Z</dcterms:created>
  <dcterms:modified xsi:type="dcterms:W3CDTF">2023-03-23T17:50:54Z</dcterms:modified>
</cp:coreProperties>
</file>