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37D_4C3DEAE1.xml" ContentType="application/vnd.ms-powerpoint.comment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889" r:id="rId6"/>
    <p:sldId id="890" r:id="rId7"/>
    <p:sldId id="891" r:id="rId8"/>
    <p:sldId id="892" r:id="rId9"/>
    <p:sldId id="316" r:id="rId10"/>
    <p:sldId id="323" r:id="rId11"/>
    <p:sldId id="320" r:id="rId12"/>
    <p:sldId id="894" r:id="rId13"/>
    <p:sldId id="300" r:id="rId14"/>
    <p:sldId id="453" r:id="rId15"/>
    <p:sldId id="895" r:id="rId16"/>
    <p:sldId id="388" r:id="rId17"/>
    <p:sldId id="393" r:id="rId18"/>
    <p:sldId id="411" r:id="rId19"/>
    <p:sldId id="443" r:id="rId20"/>
    <p:sldId id="893" r:id="rId21"/>
    <p:sldId id="89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93BF1D-0CB9-4EE8-AF08-87EBFF513DBA}">
          <p14:sldIdLst>
            <p14:sldId id="256"/>
            <p14:sldId id="889"/>
            <p14:sldId id="890"/>
            <p14:sldId id="891"/>
            <p14:sldId id="892"/>
            <p14:sldId id="316"/>
            <p14:sldId id="323"/>
            <p14:sldId id="320"/>
            <p14:sldId id="894"/>
            <p14:sldId id="300"/>
            <p14:sldId id="453"/>
            <p14:sldId id="895"/>
            <p14:sldId id="388"/>
            <p14:sldId id="393"/>
            <p14:sldId id="411"/>
            <p14:sldId id="443"/>
            <p14:sldId id="893"/>
            <p14:sldId id="896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06123-1A3B-F8D0-6C2A-057375A34881}" name="Ian Pong" initials="IP" userId="S::ipong@lbl.gov::16e277fc-3e10-4f23-b71a-5df2caa3c228" providerId="AD"/>
  <p188:author id="{9DE597AD-3078-1502-C7DF-B07396BFB33F}" name="Ian Pong" initials="IP" userId="S::IPong@lbl.gov::16e277fc-3e10-4f23-b71a-5df2caa3c2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45"/>
    <a:srgbClr val="218A20"/>
    <a:srgbClr val="63666A"/>
    <a:srgbClr val="313C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327"/>
  </p:normalViewPr>
  <p:slideViewPr>
    <p:cSldViewPr snapToGrid="0" snapToObjects="1" showGuides="1">
      <p:cViewPr varScale="1">
        <p:scale>
          <a:sx n="102" d="100"/>
          <a:sy n="102" d="100"/>
        </p:scale>
        <p:origin x="162" y="96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modernComment_37D_4C3DEA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74DFB5-B32D-4A83-A10F-9F4587303463}" authorId="{9DE597AD-3078-1502-C7DF-B07396BFB33F}" created="2023-03-15T09:00:19.3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79126241" sldId="893"/>
      <ac:spMk id="9" creationId="{150D441F-0DC4-EAF4-122A-1C3422FB6F68}"/>
      <ac:txMk cp="695" len="80">
        <ac:context len="814" hash="2302095399"/>
      </ac:txMk>
    </ac:txMkLst>
    <p188:pos x="9840137" y="3419060"/>
    <p188:txBody>
      <a:bodyPr/>
      <a:lstStyle/>
      <a:p>
        <a:r>
          <a:rPr lang="en-US"/>
          <a:t>Avoid GIGO.
Example: HT, SSS, RRR</a:t>
        </a:r>
      </a:p>
    </p188:txBody>
  </p188:cm>
  <p188:cm id="{CAA2F32E-0C17-458C-8A73-92BB44B1CBF7}" authorId="{9DE597AD-3078-1502-C7DF-B07396BFB33F}" created="2023-03-15T09:00:51.60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79126241" sldId="893"/>
      <ac:spMk id="9" creationId="{150D441F-0DC4-EAF4-122A-1C3422FB6F68}"/>
      <ac:txMk cp="776" len="36">
        <ac:context len="814" hash="2302095399"/>
      </ac:txMk>
    </ac:txMkLst>
    <p188:pos x="5039537" y="3806686"/>
    <p188:txBody>
      <a:bodyPr/>
      <a:lstStyle/>
      <a:p>
        <a:r>
          <a:rPr lang="en-US"/>
          <a:t>Fractograph vs polished
Magnification
Standards</a:t>
        </a:r>
      </a:p>
    </p188:txBody>
  </p188:cm>
  <p188:cm id="{29F8D0DD-7623-4C50-A9A4-DA36D6F9F1C6}" authorId="{9DE597AD-3078-1502-C7DF-B07396BFB33F}" created="2023-03-15T09:08:08.5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79126241" sldId="893"/>
      <ac:spMk id="9" creationId="{150D441F-0DC4-EAF4-122A-1C3422FB6F68}"/>
      <ac:txMk cp="626" len="68">
        <ac:context len="814" hash="2302095399"/>
      </ac:txMk>
    </ac:txMkLst>
    <p188:pos x="9064885" y="3419060"/>
    <p188:txBody>
      <a:bodyPr/>
      <a:lstStyle/>
      <a:p>
        <a:r>
          <a:rPr lang="en-US"/>
          <a:t>Regardless of materials, so for both LTS and HTS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2023-03-15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2023-03-15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7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labels on</a:t>
            </a:r>
          </a:p>
        </p:txBody>
      </p:sp>
    </p:spTree>
    <p:extLst>
      <p:ext uri="{BB962C8B-B14F-4D97-AF65-F5344CB8AC3E}">
        <p14:creationId xmlns:p14="http://schemas.microsoft.com/office/powerpoint/2010/main" val="122936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one and done approach, but required iterative tweaks to the model architecture and training regiment parameters </a:t>
            </a:r>
          </a:p>
          <a:p>
            <a:endParaRPr lang="en-US"/>
          </a:p>
          <a:p>
            <a:r>
              <a:rPr lang="en-US"/>
              <a:t>Methods for getting relevant data:</a:t>
            </a:r>
          </a:p>
          <a:p>
            <a:r>
              <a:rPr lang="en-US"/>
              <a:t>Atom probe tomography</a:t>
            </a:r>
          </a:p>
          <a:p>
            <a:r>
              <a:rPr lang="en-US"/>
              <a:t>TEM</a:t>
            </a:r>
          </a:p>
          <a:p>
            <a:r>
              <a:rPr lang="en-US"/>
              <a:t>Small angle 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1248922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60714_001-2-Edit_blueppt.jpg">
            <a:extLst>
              <a:ext uri="{FF2B5EF4-FFF2-40B4-BE49-F238E27FC236}">
                <a16:creationId xmlns:a16="http://schemas.microsoft.com/office/drawing/2014/main" id="{5BF32EE8-56CD-94BC-AFFC-60C9EA0F69F2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F2F7F0A4-2038-FD04-D261-3F44675A6277}"/>
              </a:ext>
            </a:extLst>
          </p:cNvPr>
          <p:cNvSpPr/>
          <p:nvPr userDrawn="1"/>
        </p:nvSpPr>
        <p:spPr>
          <a:xfrm>
            <a:off x="2100" y="-1"/>
            <a:ext cx="12187800" cy="6857999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7700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pic>
        <p:nvPicPr>
          <p:cNvPr id="2" name="Picture 1" descr="DOE_Office_Science_white.png">
            <a:extLst>
              <a:ext uri="{FF2B5EF4-FFF2-40B4-BE49-F238E27FC236}">
                <a16:creationId xmlns:a16="http://schemas.microsoft.com/office/drawing/2014/main" id="{CAE2A5DA-C648-74FC-7DC1-2BCE0FF0C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7EB751-F3DB-2E6F-92CD-6E5432CA38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11F176-8AE2-81E4-FCE1-D50FD290F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F97E3C-24E7-F684-B5C0-0DA7227B2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53">
            <a:extLst>
              <a:ext uri="{FF2B5EF4-FFF2-40B4-BE49-F238E27FC236}">
                <a16:creationId xmlns:a16="http://schemas.microsoft.com/office/drawing/2014/main" id="{A675AEC6-0F10-D3EC-B8FD-3AFBF58B9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1C7947-FBCE-CEB5-1DAB-8CDB627735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0366" y="5550196"/>
            <a:ext cx="3324808" cy="11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728AA-1137-AC26-C9EC-CFE48C2CB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A1FAE-8DB4-AFD2-0A24-0895F93E0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7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8CDA4-F1F5-F3C5-E7AE-1C344781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0E0068-BBFF-AB01-6D54-32C1E07B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2AAAB9-4486-3467-F66E-9CC9F3E83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1/25/2023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8596" y="6391186"/>
            <a:ext cx="9106596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A. Baskys. ML for Nb3Sn wire image analysis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82296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780906"/>
          </a:xfrm>
        </p:spPr>
        <p:txBody>
          <a:bodyPr>
            <a:normAutofit/>
          </a:bodyPr>
          <a:lstStyle>
            <a:lvl1pPr algn="l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38917-8A3C-42DE-7953-07E7BC1B3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54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1/25/2023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82296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780906"/>
          </a:xfrm>
        </p:spPr>
        <p:txBody>
          <a:bodyPr>
            <a:normAutofit/>
          </a:bodyPr>
          <a:lstStyle>
            <a:lvl1pPr algn="l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0F02B-9FD9-28BE-8DD9-101930E4F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4FBE97-3079-7B52-1E08-513B3408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8596" y="6391186"/>
            <a:ext cx="9106596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A. Baskys. ML for Nb3Sn wire image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3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1/25/2023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82296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780906"/>
          </a:xfrm>
        </p:spPr>
        <p:txBody>
          <a:bodyPr>
            <a:normAutofit/>
          </a:bodyPr>
          <a:lstStyle>
            <a:lvl1pPr algn="l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0E10-C7F2-AF76-732E-3EE56CE2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41F6AC-A749-0944-77DD-A00995B6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8596" y="6391186"/>
            <a:ext cx="9106596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A. Baskys. ML for Nb3Sn wire image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0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0851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2011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3/1/2023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fractograph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3/1/2023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fractograph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12/7/2022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wire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66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12/7/2022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wire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60714_001-2-Edit_blueppt.jpg">
            <a:extLst>
              <a:ext uri="{FF2B5EF4-FFF2-40B4-BE49-F238E27FC236}">
                <a16:creationId xmlns:a16="http://schemas.microsoft.com/office/drawing/2014/main" id="{5BF32EE8-56CD-94BC-AFFC-60C9EA0F69F2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F2F7F0A4-2038-FD04-D261-3F44675A6277}"/>
              </a:ext>
            </a:extLst>
          </p:cNvPr>
          <p:cNvSpPr/>
          <p:nvPr userDrawn="1"/>
        </p:nvSpPr>
        <p:spPr>
          <a:xfrm>
            <a:off x="2100" y="-1"/>
            <a:ext cx="12187800" cy="6857999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7700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pic>
        <p:nvPicPr>
          <p:cNvPr id="2" name="Picture 1" descr="DOE_Office_Science_white.png">
            <a:extLst>
              <a:ext uri="{FF2B5EF4-FFF2-40B4-BE49-F238E27FC236}">
                <a16:creationId xmlns:a16="http://schemas.microsoft.com/office/drawing/2014/main" id="{CAE2A5DA-C648-74FC-7DC1-2BCE0FF0C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11F176-8AE2-81E4-FCE1-D50FD290F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5F97E3C-24E7-F684-B5C0-0DA7227B2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53">
            <a:extLst>
              <a:ext uri="{FF2B5EF4-FFF2-40B4-BE49-F238E27FC236}">
                <a16:creationId xmlns:a16="http://schemas.microsoft.com/office/drawing/2014/main" id="{A675AEC6-0F10-D3EC-B8FD-3AFBF58B9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1C7947-FBCE-CEB5-1DAB-8CDB627735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640" y="188429"/>
            <a:ext cx="3424859" cy="12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81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3/1/2023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fractograph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088" y="6387157"/>
            <a:ext cx="1292658" cy="4196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3/1/2023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A. Baskys. ML for Nb₃Sn fractograph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524000"/>
            <a:ext cx="10515600" cy="4530725"/>
          </a:xfrm>
        </p:spPr>
        <p:txBody>
          <a:bodyPr lIns="182880" rIns="182880">
            <a:normAutofit/>
          </a:bodyPr>
          <a:lstStyle>
            <a:lvl1pPr marL="270000" indent="-270000">
              <a:defRPr sz="2200"/>
            </a:lvl1pPr>
            <a:lvl2pPr marL="540000" indent="-360000">
              <a:buFont typeface="Courier New" panose="02070309020205020404" pitchFamily="49" charset="0"/>
              <a:buChar char="o"/>
              <a:defRPr sz="2200"/>
            </a:lvl2pPr>
            <a:lvl3pPr marL="900000" indent="-360000">
              <a:buFont typeface="Wingdings" pitchFamily="2" charset="2"/>
              <a:buChar char="Ø"/>
              <a:defRPr sz="2200"/>
            </a:lvl3pPr>
            <a:lvl4pPr marL="1170000" indent="-270000">
              <a:buFont typeface="Wingdings" pitchFamily="2" charset="2"/>
              <a:buChar char="ü"/>
              <a:defRPr sz="2200"/>
            </a:lvl4pPr>
            <a:lvl5pPr marL="1620000" indent="-270000">
              <a:defRPr sz="2200"/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2100" y="-2887"/>
            <a:ext cx="12187800" cy="113895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22854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2370"/>
            <a:ext cx="11880000" cy="1088448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3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94764" y="6356349"/>
            <a:ext cx="914400" cy="365125"/>
          </a:xfrm>
        </p:spPr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6C309AF-4D84-9B9C-333D-9970F908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EDEC6-C033-4098-2075-B6B9AC5A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1AC88BE-6F3F-79FE-F492-7D50E0E7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84264-648F-E906-2366-33C6437D2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73CFEB-C4A9-3BA8-697C-1A6421E10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FF3244B-DABC-A06A-CDEF-2ABAC53F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43B0B-45AC-C535-1EBB-8CEA012CB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25BBF7-D84D-B2C2-AEDC-30BFD23F4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EEC0F0D-152F-019C-6991-8D4E2AC3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B107A-3CA1-8DB1-7BE6-63E398E55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2B3446-B727-91EE-CD41-5395C1B7F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0C9EEE0-671C-AB01-893C-B3A0FDC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4C742-E90F-5C2F-1AF2-E27B8D754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C7D09-5448-DC6C-2928-2F2E76F6BB3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408EE61-2336-8248-4C47-C4EC2E04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3AD40-F5E6-C449-0A7D-E09C2700A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D6B21C-2DC9-3FDF-BE6C-DBB49E686388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C0BC590-F69A-A7F4-8A77-299F5FAF8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23950" y="6356350"/>
            <a:ext cx="8010840" cy="365125"/>
          </a:xfrm>
        </p:spPr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7B298-3534-8DDF-3A89-DE67B5F51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245"/>
          <a:stretch/>
        </p:blipFill>
        <p:spPr>
          <a:xfrm>
            <a:off x="553788" y="6346824"/>
            <a:ext cx="493930" cy="4052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CEF30-82D7-4A48-7C2B-0ECBA101A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764" y="635634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2023 03 23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78" r:id="rId3"/>
    <p:sldLayoutId id="2147483658" r:id="rId4"/>
    <p:sldLayoutId id="2147483651" r:id="rId5"/>
    <p:sldLayoutId id="2147483664" r:id="rId6"/>
    <p:sldLayoutId id="2147483652" r:id="rId7"/>
    <p:sldLayoutId id="2147483653" r:id="rId8"/>
    <p:sldLayoutId id="2147483660" r:id="rId9"/>
    <p:sldLayoutId id="2147483682" r:id="rId10"/>
    <p:sldLayoutId id="2147483655" r:id="rId11"/>
    <p:sldLayoutId id="2147483687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6.JP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1.png"/><Relationship Id="rId21" Type="http://schemas.openxmlformats.org/officeDocument/2006/relationships/image" Target="../media/image45.png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30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microsoft.com/office/2007/relationships/hdphoto" Target="../media/hdphoto7.wdp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hyperlink" Target="https://pytorch.org/hub/mateuszbuda_brain-segmentation-pytorch_unet/" TargetMode="External"/><Relationship Id="rId4" Type="http://schemas.openxmlformats.org/officeDocument/2006/relationships/hyperlink" Target="http://arxiv.org/abs/1505.04597" TargetMode="External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7D_4C3DEA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Conductor AI-ML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Ian Pong for Al Baskys</a:t>
            </a:r>
          </a:p>
          <a:p>
            <a:r>
              <a:rPr lang="en-US" sz="2800" dirty="0"/>
              <a:t>on behalf of the Superconductor ML Working Group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8257A1-BAE6-6431-A4EA-2C5C55630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/>
              <a:t>MDP 7</a:t>
            </a:r>
            <a:r>
              <a:rPr lang="en-GB" sz="1800" baseline="30000" dirty="0"/>
              <a:t>th</a:t>
            </a:r>
            <a:r>
              <a:rPr lang="en-GB" sz="1800" dirty="0"/>
              <a:t> Collaboration Meeting</a:t>
            </a:r>
          </a:p>
          <a:p>
            <a:r>
              <a:rPr lang="en-GB" sz="1800" dirty="0"/>
              <a:t>Brookhaven National Laboratory</a:t>
            </a:r>
          </a:p>
          <a:p>
            <a:r>
              <a:rPr lang="en-GB" sz="1800" dirty="0"/>
              <a:t>2023 03 23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15D95-BA9A-F999-2DE1-5C17311922DB}"/>
              </a:ext>
            </a:extLst>
          </p:cNvPr>
          <p:cNvSpPr txBox="1"/>
          <p:nvPr/>
        </p:nvSpPr>
        <p:spPr>
          <a:xfrm>
            <a:off x="10895988" y="6496121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ipong@lbl.gov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01724F-B126-817D-2E79-999277F3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  <a:endParaRPr lang="en-US" dirty="0"/>
          </a:p>
        </p:txBody>
      </p:sp>
      <p:sp>
        <p:nvSpPr>
          <p:cNvPr id="122" name="Footer Placeholder 5">
            <a:extLst>
              <a:ext uri="{FF2B5EF4-FFF2-40B4-BE49-F238E27FC236}">
                <a16:creationId xmlns:a16="http://schemas.microsoft.com/office/drawing/2014/main" id="{0BCC15CE-1169-0096-4D61-1C7CF9F3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17BC96-2DDA-9FF4-3715-8C8C6B73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335FAA-A006-7F60-5A25-507E2E6C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study of </a:t>
            </a:r>
            <a:r>
              <a:rPr lang="en-US" dirty="0" err="1"/>
              <a:t>nanoprecipiate</a:t>
            </a:r>
            <a:r>
              <a:rPr lang="en-US" dirty="0"/>
              <a:t> size distribution 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DDF9C3-EF10-43B1-DE7F-A7A1B3A485BF}"/>
              </a:ext>
            </a:extLst>
          </p:cNvPr>
          <p:cNvSpPr txBox="1"/>
          <p:nvPr/>
        </p:nvSpPr>
        <p:spPr>
          <a:xfrm>
            <a:off x="0" y="92732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APC Nb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Sn wires reacted with different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HTs.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Microstructural characterization combining FIB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and TEM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to understand the correlations between the size and density of ZrO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and HfO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nanoprecipitates (PP) and HT. </a:t>
            </a:r>
            <a:endParaRPr lang="en-US" dirty="0">
              <a:latin typeface="+mj-lt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D188F22-0806-725E-AC8E-F9FDFE16E96D}"/>
              </a:ext>
            </a:extLst>
          </p:cNvPr>
          <p:cNvGrpSpPr/>
          <p:nvPr/>
        </p:nvGrpSpPr>
        <p:grpSpPr>
          <a:xfrm>
            <a:off x="446262" y="1848670"/>
            <a:ext cx="11299475" cy="4262956"/>
            <a:chOff x="773518" y="1887356"/>
            <a:chExt cx="11299475" cy="426295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28C26BE-43DC-C83B-93B6-70E9F2144E2C}"/>
                </a:ext>
              </a:extLst>
            </p:cNvPr>
            <p:cNvGrpSpPr/>
            <p:nvPr/>
          </p:nvGrpSpPr>
          <p:grpSpPr>
            <a:xfrm>
              <a:off x="773518" y="2413056"/>
              <a:ext cx="11299475" cy="3191870"/>
              <a:chOff x="5820777" y="439275"/>
              <a:chExt cx="8030011" cy="2268313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FACF8DF-C41E-D96A-66B7-CD1E014AF064}"/>
                  </a:ext>
                </a:extLst>
              </p:cNvPr>
              <p:cNvGrpSpPr/>
              <p:nvPr/>
            </p:nvGrpSpPr>
            <p:grpSpPr>
              <a:xfrm>
                <a:off x="5820777" y="610579"/>
                <a:ext cx="8030011" cy="2097009"/>
                <a:chOff x="6096000" y="610579"/>
                <a:chExt cx="8030011" cy="2097009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50E1F1B6-AB88-B775-8D16-B61D6F4AFC80}"/>
                    </a:ext>
                  </a:extLst>
                </p:cNvPr>
                <p:cNvGrpSpPr/>
                <p:nvPr/>
              </p:nvGrpSpPr>
              <p:grpSpPr>
                <a:xfrm>
                  <a:off x="6096000" y="610579"/>
                  <a:ext cx="5644735" cy="2097009"/>
                  <a:chOff x="6096000" y="610579"/>
                  <a:chExt cx="5644735" cy="2097009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831FD18B-40EA-A505-D701-99E16573F93E}"/>
                      </a:ext>
                    </a:extLst>
                  </p:cNvPr>
                  <p:cNvGrpSpPr/>
                  <p:nvPr/>
                </p:nvGrpSpPr>
                <p:grpSpPr>
                  <a:xfrm>
                    <a:off x="6096000" y="610579"/>
                    <a:ext cx="5304876" cy="2097009"/>
                    <a:chOff x="6096000" y="610579"/>
                    <a:chExt cx="5304876" cy="2097009"/>
                  </a:xfrm>
                </p:grpSpPr>
                <p:pic>
                  <p:nvPicPr>
                    <p:cNvPr id="112" name="Picture 111">
                      <a:extLst>
                        <a:ext uri="{FF2B5EF4-FFF2-40B4-BE49-F238E27FC236}">
                          <a16:creationId xmlns:a16="http://schemas.microsoft.com/office/drawing/2014/main" id="{B6D59590-A897-5AF6-C1B0-F5728F08E0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6096000" y="610579"/>
                      <a:ext cx="5304876" cy="20970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D026D873-DB31-4948-DE04-F5DD189D7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25529" y="1068512"/>
                      <a:ext cx="246579" cy="421241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2FC304A1-0530-498C-0D43-4EA023995B53}"/>
                      </a:ext>
                    </a:extLst>
                  </p:cNvPr>
                  <p:cNvCxnSpPr>
                    <a:cxnSpLocks/>
                    <a:endCxn id="103" idx="1"/>
                  </p:cNvCxnSpPr>
                  <p:nvPr/>
                </p:nvCxnSpPr>
                <p:spPr>
                  <a:xfrm>
                    <a:off x="10432784" y="1319778"/>
                    <a:ext cx="1307951" cy="255589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0E16109B-4B82-AFF8-A879-947EE74E5A8D}"/>
                    </a:ext>
                  </a:extLst>
                </p:cNvPr>
                <p:cNvSpPr txBox="1"/>
                <p:nvPr/>
              </p:nvSpPr>
              <p:spPr>
                <a:xfrm>
                  <a:off x="12717835" y="1161259"/>
                  <a:ext cx="1408176" cy="6999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2"/>
                      </a:solidFill>
                    </a:rPr>
                    <a:t>3 areas per lamella selected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2"/>
                      </a:solidFill>
                    </a:rPr>
                    <a:t>through TEM/STEM imaging</a:t>
                  </a: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342D1BE-0C78-1C0B-3A84-0C535CDA5514}"/>
                  </a:ext>
                </a:extLst>
              </p:cNvPr>
              <p:cNvSpPr txBox="1"/>
              <p:nvPr/>
            </p:nvSpPr>
            <p:spPr>
              <a:xfrm>
                <a:off x="6051260" y="439275"/>
                <a:ext cx="29976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/>
                    </a:solidFill>
                  </a:rPr>
                  <a:t>Wire cross-section post polishing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588358-005C-533C-3829-B9CFAB55856C}"/>
                  </a:ext>
                </a:extLst>
              </p:cNvPr>
              <p:cNvSpPr txBox="1"/>
              <p:nvPr/>
            </p:nvSpPr>
            <p:spPr>
              <a:xfrm>
                <a:off x="9104327" y="439275"/>
                <a:ext cx="265245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/>
                    </a:solidFill>
                  </a:rPr>
                  <a:t>FIB Lamella for TEM imaging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9A45CF1-387F-0357-0673-116ED50DBAA3}"/>
                </a:ext>
              </a:extLst>
            </p:cNvPr>
            <p:cNvGrpSpPr/>
            <p:nvPr/>
          </p:nvGrpSpPr>
          <p:grpSpPr>
            <a:xfrm>
              <a:off x="8716538" y="1887356"/>
              <a:ext cx="1331404" cy="4262956"/>
              <a:chOff x="9029161" y="1244185"/>
              <a:chExt cx="1331404" cy="4262956"/>
            </a:xfrm>
          </p:grpSpPr>
          <p:pic>
            <p:nvPicPr>
              <p:cNvPr id="102" name="Grafik 61">
                <a:extLst>
                  <a:ext uri="{FF2B5EF4-FFF2-40B4-BE49-F238E27FC236}">
                    <a16:creationId xmlns:a16="http://schemas.microsoft.com/office/drawing/2014/main" id="{8656051F-936C-2208-365C-84CB98502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1" y="1244185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Grafik 65">
                <a:extLst>
                  <a:ext uri="{FF2B5EF4-FFF2-40B4-BE49-F238E27FC236}">
                    <a16:creationId xmlns:a16="http://schemas.microsoft.com/office/drawing/2014/main" id="{5F500779-6C7B-1A8F-BDC1-700231394A2E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2" y="2702842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Grafik 73">
                <a:extLst>
                  <a:ext uri="{FF2B5EF4-FFF2-40B4-BE49-F238E27FC236}">
                    <a16:creationId xmlns:a16="http://schemas.microsoft.com/office/drawing/2014/main" id="{68873E16-8C43-1670-4521-44983C1B1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9162" y="4175738"/>
                <a:ext cx="1331403" cy="13314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6490FB5-0474-A374-4816-E8E731FBA8AD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6876048" y="3652061"/>
              <a:ext cx="1840491" cy="183255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79A4A25-66B9-3A3F-5522-CD9B62AA8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6048" y="2919387"/>
              <a:ext cx="1840491" cy="71096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11B0C42-C40C-59D4-9950-398AC2584527}"/>
              </a:ext>
            </a:extLst>
          </p:cNvPr>
          <p:cNvGrpSpPr/>
          <p:nvPr/>
        </p:nvGrpSpPr>
        <p:grpSpPr>
          <a:xfrm>
            <a:off x="594793" y="2024609"/>
            <a:ext cx="11194007" cy="4141072"/>
            <a:chOff x="594793" y="2024609"/>
            <a:chExt cx="11194007" cy="414107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C42D3B0-9B12-7D8C-6230-98E1698DAF4D}"/>
                </a:ext>
              </a:extLst>
            </p:cNvPr>
            <p:cNvGrpSpPr/>
            <p:nvPr/>
          </p:nvGrpSpPr>
          <p:grpSpPr>
            <a:xfrm>
              <a:off x="594793" y="2024609"/>
              <a:ext cx="11194007" cy="4141072"/>
              <a:chOff x="594793" y="2024609"/>
              <a:chExt cx="11194007" cy="4141072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DBA6DD2-7F8A-36E4-F36A-22F52EB65C38}"/>
                  </a:ext>
                </a:extLst>
              </p:cNvPr>
              <p:cNvGrpSpPr/>
              <p:nvPr/>
            </p:nvGrpSpPr>
            <p:grpSpPr>
              <a:xfrm>
                <a:off x="594793" y="2024609"/>
                <a:ext cx="7316255" cy="4141072"/>
                <a:chOff x="2598659" y="2079731"/>
                <a:chExt cx="6994681" cy="3959058"/>
              </a:xfrm>
            </p:grpSpPr>
            <p:pic>
              <p:nvPicPr>
                <p:cNvPr id="115" name="Picture 114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43A17600-E4BA-2AC0-FE68-7A6F6E42EA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8659" y="2348366"/>
                  <a:ext cx="6994681" cy="3690423"/>
                </a:xfrm>
                <a:prstGeom prst="rect">
                  <a:avLst/>
                </a:prstGeom>
              </p:spPr>
            </p:pic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5444443-5A23-63A0-B65C-0F6EDEC7C283}"/>
                    </a:ext>
                  </a:extLst>
                </p:cNvPr>
                <p:cNvSpPr txBox="1"/>
                <p:nvPr/>
              </p:nvSpPr>
              <p:spPr>
                <a:xfrm>
                  <a:off x="5187237" y="2079731"/>
                  <a:ext cx="2500624" cy="235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en-US" sz="1600" dirty="0">
                      <a:solidFill>
                        <a:schemeClr val="tx2"/>
                      </a:solidFill>
                    </a:rPr>
                    <a:t>PP sizes evaluated manually</a:t>
                  </a: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D4FFD6C-6D32-2CBA-5176-338E53EC9471}"/>
                  </a:ext>
                </a:extLst>
              </p:cNvPr>
              <p:cNvSpPr txBox="1"/>
              <p:nvPr/>
            </p:nvSpPr>
            <p:spPr>
              <a:xfrm>
                <a:off x="8512803" y="3366211"/>
                <a:ext cx="3275997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Digital Micrograph 3 (DM3) by </a:t>
                </a:r>
                <a:r>
                  <a:rPr lang="en-US" sz="1600" dirty="0" err="1">
                    <a:solidFill>
                      <a:schemeClr val="tx2"/>
                    </a:solidFill>
                  </a:rPr>
                  <a:t>Gatan</a:t>
                </a:r>
                <a:r>
                  <a:rPr lang="en-US" sz="1600" dirty="0">
                    <a:solidFill>
                      <a:schemeClr val="tx2"/>
                    </a:solidFill>
                  </a:rPr>
                  <a:t> to analyze PP size manually</a:t>
                </a:r>
                <a:r>
                  <a:rPr lang="en-US" sz="1600" dirty="0">
                    <a:solidFill>
                      <a:srgbClr val="FF0000"/>
                    </a:solidFill>
                  </a:rPr>
                  <a:t> (VERY TIME CONSUMING)</a:t>
                </a:r>
              </a:p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 +</a:t>
                </a:r>
              </a:p>
              <a:p>
                <a:pPr algn="ctr"/>
                <a:r>
                  <a:rPr lang="en-US" sz="1600" dirty="0">
                    <a:solidFill>
                      <a:schemeClr val="tx2"/>
                    </a:solidFill>
                  </a:rPr>
                  <a:t>Origin software to plot relative frequency vs size and determine the average PP size per sample</a:t>
                </a: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14CC83-1BCF-39CA-E904-B3AE9DEF0593}"/>
                </a:ext>
              </a:extLst>
            </p:cNvPr>
            <p:cNvSpPr txBox="1"/>
            <p:nvPr/>
          </p:nvSpPr>
          <p:spPr>
            <a:xfrm>
              <a:off x="8384062" y="2387928"/>
              <a:ext cx="327599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200-900 PP within an area of approx. 0.40 µm</a:t>
              </a:r>
              <a:r>
                <a:rPr lang="en-US" sz="1600" baseline="30000" dirty="0">
                  <a:solidFill>
                    <a:schemeClr val="tx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6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7ABAC-315F-451B-CF6D-399D7C17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3/1/2023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B0F9E-FE01-AEF8-D899-98F4A6DB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Baskys. ML for Nb₃Sn fractograph image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DC31D-C807-AB5E-C4A4-5AC5EB48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0B9397-91B1-F225-C914-4C02F045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SEM/HIM study of artificial pinning centers</a:t>
            </a:r>
          </a:p>
        </p:txBody>
      </p:sp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98220E3C-99D5-6E76-B233-DAA78C3F2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849" y="3970800"/>
            <a:ext cx="2009152" cy="219751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1818616-0330-BE96-5EFC-CD9D981FDA6F}"/>
              </a:ext>
            </a:extLst>
          </p:cNvPr>
          <p:cNvGrpSpPr/>
          <p:nvPr/>
        </p:nvGrpSpPr>
        <p:grpSpPr>
          <a:xfrm>
            <a:off x="0" y="3618881"/>
            <a:ext cx="12192000" cy="1281039"/>
            <a:chOff x="0" y="7277249"/>
            <a:chExt cx="24384000" cy="25620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ED123C-B2D2-EC0F-C7B0-017B8B32860F}"/>
                </a:ext>
              </a:extLst>
            </p:cNvPr>
            <p:cNvSpPr/>
            <p:nvPr/>
          </p:nvSpPr>
          <p:spPr>
            <a:xfrm>
              <a:off x="20996333" y="9658350"/>
              <a:ext cx="428762" cy="180975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114376-C7B7-4904-3EC6-0B5292C4EC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77249"/>
              <a:ext cx="20996333" cy="2562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46CDE2-D997-93C5-776E-A4EDBEC5D6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25095" y="7277249"/>
              <a:ext cx="2958905" cy="25620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picture containing text, invertebrate, ctenophore&#10;&#10;Description automatically generated">
            <a:extLst>
              <a:ext uri="{FF2B5EF4-FFF2-40B4-BE49-F238E27FC236}">
                <a16:creationId xmlns:a16="http://schemas.microsoft.com/office/drawing/2014/main" id="{B3FB5E25-2BEA-824F-CCA7-DF50796E1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10943"/>
          <a:stretch/>
        </p:blipFill>
        <p:spPr>
          <a:xfrm>
            <a:off x="0" y="1332140"/>
            <a:ext cx="12192000" cy="2286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8BAD69-1594-FCE1-8F12-663688911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6"/>
          <a:stretch/>
        </p:blipFill>
        <p:spPr bwMode="auto">
          <a:xfrm>
            <a:off x="4019604" y="1206844"/>
            <a:ext cx="8172397" cy="2598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43761B-1E10-F4E3-3FA6-1FAC84BCFA88}"/>
              </a:ext>
            </a:extLst>
          </p:cNvPr>
          <p:cNvSpPr txBox="1"/>
          <p:nvPr/>
        </p:nvSpPr>
        <p:spPr>
          <a:xfrm>
            <a:off x="280220" y="1950329"/>
            <a:ext cx="373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APC Nb</a:t>
            </a:r>
            <a:r>
              <a:rPr lang="en-US" baseline="-25000" dirty="0"/>
              <a:t>3</a:t>
            </a:r>
            <a:r>
              <a:rPr lang="en-US" dirty="0"/>
              <a:t>Sn wire</a:t>
            </a:r>
          </a:p>
          <a:p>
            <a:r>
              <a:rPr lang="en-US" dirty="0"/>
              <a:t>HT (2h @ 700C)</a:t>
            </a:r>
          </a:p>
          <a:p>
            <a:r>
              <a:rPr lang="en-US" dirty="0"/>
              <a:t>Sample provided by X. Xu (FNAL)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3C820-5C02-F71D-D74F-5E18526F24CB}"/>
              </a:ext>
            </a:extLst>
          </p:cNvPr>
          <p:cNvSpPr txBox="1"/>
          <p:nvPr/>
        </p:nvSpPr>
        <p:spPr>
          <a:xfrm>
            <a:off x="156000" y="4326392"/>
            <a:ext cx="929400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Distribution of nanoprecipitates across the subelement is far from uniform within the Nb</a:t>
            </a:r>
            <a:r>
              <a:rPr lang="en-US" baseline="-25000" dirty="0"/>
              <a:t>3</a:t>
            </a:r>
            <a:r>
              <a:rPr lang="en-US" dirty="0"/>
              <a:t>Sn layer, even when it is still thin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nanoprecipitates nucleate at/near the Nb</a:t>
            </a:r>
            <a:r>
              <a:rPr lang="en-US" baseline="-25000" dirty="0"/>
              <a:t>3</a:t>
            </a:r>
            <a:r>
              <a:rPr lang="en-US" dirty="0"/>
              <a:t>Sn/Nb-alloy interface, ppts near the core are coarsening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Sampling location very important (especially when using TEM or APT)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306E3C-8080-7EEB-CDAA-67AEF2AC674A}"/>
              </a:ext>
            </a:extLst>
          </p:cNvPr>
          <p:cNvGrpSpPr/>
          <p:nvPr/>
        </p:nvGrpSpPr>
        <p:grpSpPr>
          <a:xfrm>
            <a:off x="4019604" y="3805247"/>
            <a:ext cx="8172397" cy="1114417"/>
            <a:chOff x="8039207" y="7610493"/>
            <a:chExt cx="16344793" cy="22288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32537B-A177-255C-C529-57752DD82D54}"/>
                </a:ext>
              </a:extLst>
            </p:cNvPr>
            <p:cNvSpPr/>
            <p:nvPr/>
          </p:nvSpPr>
          <p:spPr>
            <a:xfrm>
              <a:off x="20996333" y="9658350"/>
              <a:ext cx="168217" cy="180976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A491B3-7B3C-3C38-4D0E-78189087188D}"/>
                </a:ext>
              </a:extLst>
            </p:cNvPr>
            <p:cNvCxnSpPr/>
            <p:nvPr/>
          </p:nvCxnSpPr>
          <p:spPr>
            <a:xfrm>
              <a:off x="8039207" y="7610494"/>
              <a:ext cx="12957126" cy="2228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980E193-6CBC-4A0B-F2E4-BB486D4B5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64550" y="7610493"/>
              <a:ext cx="3219450" cy="2228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22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ECB8D-8306-125C-176E-5BDBF8E0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34C11-0635-6B85-55B7-C188A210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ML for Nb</a:t>
            </a:r>
            <a:r>
              <a:rPr lang="en-US" baseline="-25000" dirty="0"/>
              <a:t>3</a:t>
            </a:r>
            <a:r>
              <a:rPr lang="en-US" dirty="0"/>
              <a:t>Sn wire image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99A40-D147-CCF2-C2AE-0EE01831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4A3401-804D-72FB-ED21-3B365003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5" y="1537866"/>
            <a:ext cx="11512731" cy="17857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D41B52-7A1C-4562-3C15-B0903159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</a:t>
            </a:r>
            <a:r>
              <a:rPr lang="en-US" sz="3200" b="1" dirty="0"/>
              <a:t>ugment hand-labeled data with synthetic data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879634-7F49-6F14-9638-3FACDC4C047F}"/>
              </a:ext>
            </a:extLst>
          </p:cNvPr>
          <p:cNvSpPr txBox="1"/>
          <p:nvPr/>
        </p:nvSpPr>
        <p:spPr>
          <a:xfrm>
            <a:off x="470145" y="3730626"/>
            <a:ext cx="9553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“Data” and label created together: real ground truth</a:t>
            </a:r>
          </a:p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0000"/>
                </a:solidFill>
                <a:sym typeface="Calibri"/>
              </a:rPr>
              <a:t>One-to-one grain properties comparison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Straight forward to automate and to create large dataset for training</a:t>
            </a:r>
          </a:p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0000"/>
                </a:solidFill>
                <a:sym typeface="Calibri"/>
              </a:rPr>
              <a:t>Variants possible to study sensitivity to real life sample and image 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  <a:p>
            <a:pPr marL="571500" marR="0" lvl="0" indent="-5715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5364DA6-8252-1A46-B775-9399E942222D}"/>
              </a:ext>
            </a:extLst>
          </p:cNvPr>
          <p:cNvSpPr txBox="1">
            <a:spLocks/>
          </p:cNvSpPr>
          <p:nvPr/>
        </p:nvSpPr>
        <p:spPr>
          <a:xfrm>
            <a:off x="156000" y="1260000"/>
            <a:ext cx="11880000" cy="1064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Shaded to resemble images taken with electron microscope (secondary electron detector)</a:t>
            </a:r>
          </a:p>
          <a:p>
            <a:pPr lvl="1"/>
            <a:r>
              <a:rPr lang="en-US" sz="1800" dirty="0"/>
              <a:t>Roughness added to the fracture surface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2" name="Picture 31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0D52350-5B1F-B090-9DF9-C7C7741F5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204720"/>
            <a:ext cx="2438400" cy="1828800"/>
          </a:xfrm>
          <a:prstGeom prst="rect">
            <a:avLst/>
          </a:prstGeom>
        </p:spPr>
      </p:pic>
      <p:pic>
        <p:nvPicPr>
          <p:cNvPr id="33" name="Picture 32" descr="A picture containing honeycomb, fence, web, outdoor object&#10;&#10;Description automatically generated">
            <a:extLst>
              <a:ext uri="{FF2B5EF4-FFF2-40B4-BE49-F238E27FC236}">
                <a16:creationId xmlns:a16="http://schemas.microsoft.com/office/drawing/2014/main" id="{64940ED1-B078-C5DB-DD0F-D90AEAF5E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4177783"/>
            <a:ext cx="2438400" cy="1828800"/>
          </a:xfrm>
          <a:prstGeom prst="rect">
            <a:avLst/>
          </a:prstGeom>
        </p:spPr>
      </p:pic>
      <p:pic>
        <p:nvPicPr>
          <p:cNvPr id="34" name="Picture 33" descr="A picture containing brick, stone, rock&#10;&#10;Description automatically generated">
            <a:extLst>
              <a:ext uri="{FF2B5EF4-FFF2-40B4-BE49-F238E27FC236}">
                <a16:creationId xmlns:a16="http://schemas.microsoft.com/office/drawing/2014/main" id="{F095B2AC-2DE1-7FD7-4C78-725DD7FAD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74" y="2204720"/>
            <a:ext cx="2438400" cy="1828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E4A1F5-B38C-FFBD-203C-16414E9A2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95" y="2204720"/>
            <a:ext cx="24384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9CB78FD-50C4-3FA1-5A4F-0369FDC65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59" y="2208050"/>
            <a:ext cx="2438400" cy="1828800"/>
          </a:xfrm>
          <a:prstGeom prst="rect">
            <a:avLst/>
          </a:prstGeom>
        </p:spPr>
      </p:pic>
      <p:pic>
        <p:nvPicPr>
          <p:cNvPr id="37" name="Picture 36" descr="A picture containing honeycomb, fence, web, outdoor object&#10;&#10;Description automatically generated">
            <a:extLst>
              <a:ext uri="{FF2B5EF4-FFF2-40B4-BE49-F238E27FC236}">
                <a16:creationId xmlns:a16="http://schemas.microsoft.com/office/drawing/2014/main" id="{22335A5B-ECCA-FE8B-ACCE-075B2C39F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59" y="4190468"/>
            <a:ext cx="2438400" cy="1828800"/>
          </a:xfrm>
          <a:prstGeom prst="rect">
            <a:avLst/>
          </a:prstGeom>
        </p:spPr>
      </p:pic>
      <p:pic>
        <p:nvPicPr>
          <p:cNvPr id="38" name="Picture 37" descr="A picture containing honeycomb, fence, outdoor object, web&#10;&#10;Description automatically generated">
            <a:extLst>
              <a:ext uri="{FF2B5EF4-FFF2-40B4-BE49-F238E27FC236}">
                <a16:creationId xmlns:a16="http://schemas.microsoft.com/office/drawing/2014/main" id="{86194BE1-B972-783C-6EB4-9837660A8C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74" y="4190468"/>
            <a:ext cx="2438400" cy="1828800"/>
          </a:xfrm>
          <a:prstGeom prst="rect">
            <a:avLst/>
          </a:prstGeom>
        </p:spPr>
      </p:pic>
      <p:pic>
        <p:nvPicPr>
          <p:cNvPr id="39" name="Picture 38" descr="A picture containing fence, web, honeycomb, outdoor object&#10;&#10;Description automatically generated">
            <a:extLst>
              <a:ext uri="{FF2B5EF4-FFF2-40B4-BE49-F238E27FC236}">
                <a16:creationId xmlns:a16="http://schemas.microsoft.com/office/drawing/2014/main" id="{7696287F-2A41-7654-7F7A-763D1D255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95" y="4190468"/>
            <a:ext cx="24384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0DB1B29-74E0-08F9-E5A5-E50DA41BD758}"/>
              </a:ext>
            </a:extLst>
          </p:cNvPr>
          <p:cNvSpPr txBox="1"/>
          <p:nvPr/>
        </p:nvSpPr>
        <p:spPr>
          <a:xfrm rot="16200000">
            <a:off x="76267" y="2901285"/>
            <a:ext cx="68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99E247-E560-9E38-6936-F6E629F7F0D5}"/>
              </a:ext>
            </a:extLst>
          </p:cNvPr>
          <p:cNvSpPr txBox="1"/>
          <p:nvPr/>
        </p:nvSpPr>
        <p:spPr>
          <a:xfrm rot="16200000">
            <a:off x="29607" y="4858327"/>
            <a:ext cx="77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Label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0706231-70F1-4707-2517-D45BD155AFA5}"/>
              </a:ext>
            </a:extLst>
          </p:cNvPr>
          <p:cNvSpPr txBox="1">
            <a:spLocks/>
          </p:cNvSpPr>
          <p:nvPr/>
        </p:nvSpPr>
        <p:spPr>
          <a:xfrm>
            <a:off x="156000" y="1260000"/>
            <a:ext cx="11880000" cy="1313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Variable blurring (soft images due to microscope limitations or imperfect alignment)</a:t>
            </a:r>
          </a:p>
          <a:p>
            <a:pPr lvl="1"/>
            <a:r>
              <a:rPr lang="en-US" sz="1800" dirty="0"/>
              <a:t>Variable levels of noise (various acquisition speeds (scan speed))</a:t>
            </a:r>
          </a:p>
          <a:p>
            <a:pPr lvl="1"/>
            <a:r>
              <a:rPr lang="en-US" sz="1800" dirty="0"/>
              <a:t>Variable levels of scale (take care using variable scaling, as mask line thickness changes)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3" name="Picture 42" descr="A picture containing outdoor object, white, close, rock&#10;&#10;Description automatically generated">
            <a:extLst>
              <a:ext uri="{FF2B5EF4-FFF2-40B4-BE49-F238E27FC236}">
                <a16:creationId xmlns:a16="http://schemas.microsoft.com/office/drawing/2014/main" id="{DAFF3CAC-A9FB-6BF6-CAB1-A967E7F358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9" y="2768512"/>
            <a:ext cx="1872653" cy="1872653"/>
          </a:xfrm>
          <a:prstGeom prst="rect">
            <a:avLst/>
          </a:prstGeom>
        </p:spPr>
      </p:pic>
      <p:pic>
        <p:nvPicPr>
          <p:cNvPr id="44" name="Picture 43" descr="A picture containing indoor, outdoor object, rock, close&#10;&#10;Description automatically generated">
            <a:extLst>
              <a:ext uri="{FF2B5EF4-FFF2-40B4-BE49-F238E27FC236}">
                <a16:creationId xmlns:a16="http://schemas.microsoft.com/office/drawing/2014/main" id="{922C5F68-802B-C72F-F40A-C50761DD3D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40" y="2768512"/>
            <a:ext cx="1872653" cy="18726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822F16-80F8-F2D2-73BB-D2E33C3D5A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30" y="2768512"/>
            <a:ext cx="1872653" cy="1872653"/>
          </a:xfrm>
          <a:prstGeom prst="rect">
            <a:avLst/>
          </a:prstGeom>
        </p:spPr>
      </p:pic>
      <p:pic>
        <p:nvPicPr>
          <p:cNvPr id="46" name="Picture 45" descr="A picture containing indoor, outdoor object, rock&#10;&#10;Description automatically generated">
            <a:extLst>
              <a:ext uri="{FF2B5EF4-FFF2-40B4-BE49-F238E27FC236}">
                <a16:creationId xmlns:a16="http://schemas.microsoft.com/office/drawing/2014/main" id="{91338430-5537-5F7A-FF62-DC31FA9B67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94" y="2768512"/>
            <a:ext cx="1872653" cy="1872653"/>
          </a:xfrm>
          <a:prstGeom prst="rect">
            <a:avLst/>
          </a:prstGeom>
        </p:spPr>
      </p:pic>
      <p:pic>
        <p:nvPicPr>
          <p:cNvPr id="47" name="Picture 46" descr="A picture containing indoor, rock&#10;&#10;Description automatically generated">
            <a:extLst>
              <a:ext uri="{FF2B5EF4-FFF2-40B4-BE49-F238E27FC236}">
                <a16:creationId xmlns:a16="http://schemas.microsoft.com/office/drawing/2014/main" id="{A5FA2115-385B-D86A-F112-6726EECB4C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57" y="2768512"/>
            <a:ext cx="1872653" cy="18726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901B070-DB20-D0D6-BF0B-DC197C2E4D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48" y="2768512"/>
            <a:ext cx="1872653" cy="1872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EA97535-8277-04C5-57EE-0462985CB3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2452" y="842037"/>
            <a:ext cx="10959548" cy="58294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53B93B-189D-5009-D37C-F242365CBD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862596"/>
            <a:ext cx="12192000" cy="51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1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Synthetic data 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50B23-CE04-C691-A29E-49AF87CB3658}"/>
              </a:ext>
            </a:extLst>
          </p:cNvPr>
          <p:cNvSpPr txBox="1"/>
          <p:nvPr/>
        </p:nvSpPr>
        <p:spPr>
          <a:xfrm>
            <a:off x="1807292" y="6406036"/>
            <a:ext cx="6536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[1] “Standard Test Methods for Determining Average Grain Size“, ASTM E112-13(2021), DOI: 10.1520/E0112-13R21 </a:t>
            </a:r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64CD62-0BFA-AB76-AC29-991303C3828D}"/>
              </a:ext>
            </a:extLst>
          </p:cNvPr>
          <p:cNvGrpSpPr/>
          <p:nvPr/>
        </p:nvGrpSpPr>
        <p:grpSpPr>
          <a:xfrm>
            <a:off x="7245607" y="825947"/>
            <a:ext cx="4873240" cy="5813141"/>
            <a:chOff x="16205442" y="2271071"/>
            <a:chExt cx="8178558" cy="105846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5E5A2A-FE4B-03AD-34ED-BC46059DD555}"/>
                </a:ext>
              </a:extLst>
            </p:cNvPr>
            <p:cNvGrpSpPr/>
            <p:nvPr/>
          </p:nvGrpSpPr>
          <p:grpSpPr>
            <a:xfrm>
              <a:off x="17502985" y="2271071"/>
              <a:ext cx="6744944" cy="9680282"/>
              <a:chOff x="17502985" y="2271071"/>
              <a:chExt cx="6744944" cy="9680282"/>
            </a:xfrm>
          </p:grpSpPr>
          <p:pic>
            <p:nvPicPr>
              <p:cNvPr id="10" name="Picture 9" descr="Chart&#10;&#10;Description automatically generated">
                <a:extLst>
                  <a:ext uri="{FF2B5EF4-FFF2-40B4-BE49-F238E27FC236}">
                    <a16:creationId xmlns:a16="http://schemas.microsoft.com/office/drawing/2014/main" id="{0B969D83-2222-2443-B697-49E359C37A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" t="11253" r="11059"/>
              <a:stretch/>
            </p:blipFill>
            <p:spPr>
              <a:xfrm>
                <a:off x="17675057" y="2271071"/>
                <a:ext cx="6400800" cy="4913782"/>
              </a:xfrm>
              <a:prstGeom prst="rect">
                <a:avLst/>
              </a:prstGeom>
            </p:spPr>
          </p:pic>
          <p:pic>
            <p:nvPicPr>
              <p:cNvPr id="13" name="Picture 12" descr="Chart&#10;&#10;Description automatically generated">
                <a:extLst>
                  <a:ext uri="{FF2B5EF4-FFF2-40B4-BE49-F238E27FC236}">
                    <a16:creationId xmlns:a16="http://schemas.microsoft.com/office/drawing/2014/main" id="{2BCCEDC1-8262-A010-FACD-FA115C99FA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9" t="12211" r="8559"/>
              <a:stretch/>
            </p:blipFill>
            <p:spPr>
              <a:xfrm>
                <a:off x="17675057" y="7098177"/>
                <a:ext cx="6572872" cy="485317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712DEA-DD0C-8101-69AF-643635FE8B5C}"/>
                  </a:ext>
                </a:extLst>
              </p:cNvPr>
              <p:cNvSpPr txBox="1"/>
              <p:nvPr/>
            </p:nvSpPr>
            <p:spPr>
              <a:xfrm>
                <a:off x="17502985" y="2300279"/>
                <a:ext cx="925288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>
                    <a:latin typeface="Times New Roman" panose="02020603050405020304" pitchFamily="18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</a:t>
                </a:r>
                <a:endParaRPr lang="en-US" sz="9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DD5AAB-BF36-14C5-26C5-7C74673A1910}"/>
                  </a:ext>
                </a:extLst>
              </p:cNvPr>
              <p:cNvSpPr txBox="1"/>
              <p:nvPr/>
            </p:nvSpPr>
            <p:spPr>
              <a:xfrm>
                <a:off x="17577083" y="7063665"/>
                <a:ext cx="925288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>
                    <a:latin typeface="Times New Roman" panose="02020603050405020304" pitchFamily="18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</a:t>
                </a:r>
                <a:endParaRPr lang="en-US" sz="9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C00741-296F-EDE5-A7FE-DA9898271FE1}"/>
                </a:ext>
              </a:extLst>
            </p:cNvPr>
            <p:cNvSpPr txBox="1"/>
            <p:nvPr/>
          </p:nvSpPr>
          <p:spPr>
            <a:xfrm>
              <a:off x="16205442" y="11846996"/>
              <a:ext cx="8178558" cy="100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+mj-lt"/>
                  <a:ea typeface="Yu Mincho" panose="02020400000000000000" pitchFamily="18" charset="-128"/>
                  <a:cs typeface="Arial" panose="020B0604020202020204" pitchFamily="34" charset="0"/>
                </a:rPr>
                <a:t>Grain diameter based on volume vs. grain size based on a) 2D projection are of a fractography; b) 2D projection of a polished specimen. Figures based on a grain structure generated using Voronoi construction. (Kevin Gillespie).</a:t>
              </a:r>
              <a:endParaRPr lang="en-US" sz="1000" dirty="0">
                <a:latin typeface="+mj-lt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DEA6F50-CFAB-ED54-3B0C-2C0FCF396FB3}"/>
              </a:ext>
            </a:extLst>
          </p:cNvPr>
          <p:cNvSpPr txBox="1"/>
          <p:nvPr/>
        </p:nvSpPr>
        <p:spPr>
          <a:xfrm>
            <a:off x="9858324" y="1187675"/>
            <a:ext cx="103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Flat polish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0B060B-FED9-7A04-9542-7ACA3D7A913E}"/>
              </a:ext>
            </a:extLst>
          </p:cNvPr>
          <p:cNvSpPr txBox="1"/>
          <p:nvPr/>
        </p:nvSpPr>
        <p:spPr>
          <a:xfrm>
            <a:off x="9757569" y="3539047"/>
            <a:ext cx="12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Fractography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C67AFC-4BB3-7981-1D09-7F2107184021}"/>
              </a:ext>
            </a:extLst>
          </p:cNvPr>
          <p:cNvGrpSpPr/>
          <p:nvPr/>
        </p:nvGrpSpPr>
        <p:grpSpPr>
          <a:xfrm>
            <a:off x="668412" y="3846824"/>
            <a:ext cx="5915257" cy="2800109"/>
            <a:chOff x="4942761" y="7424600"/>
            <a:chExt cx="11186480" cy="49914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CD9D5-0B5E-93DC-3C11-D6E2CC71123B}"/>
                </a:ext>
              </a:extLst>
            </p:cNvPr>
            <p:cNvGrpSpPr/>
            <p:nvPr/>
          </p:nvGrpSpPr>
          <p:grpSpPr>
            <a:xfrm>
              <a:off x="10011509" y="7424600"/>
              <a:ext cx="6117732" cy="4991426"/>
              <a:chOff x="204125" y="682325"/>
              <a:chExt cx="4948149" cy="3980900"/>
            </a:xfrm>
          </p:grpSpPr>
          <p:pic>
            <p:nvPicPr>
              <p:cNvPr id="20" name="Google Shape;1438;p28">
                <a:extLst>
                  <a:ext uri="{FF2B5EF4-FFF2-40B4-BE49-F238E27FC236}">
                    <a16:creationId xmlns:a16="http://schemas.microsoft.com/office/drawing/2014/main" id="{9B7A4CDC-6FC8-0926-F79F-8F9F3EA3D972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04125" y="682325"/>
                <a:ext cx="4948149" cy="398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1439;p28">
                <a:extLst>
                  <a:ext uri="{FF2B5EF4-FFF2-40B4-BE49-F238E27FC236}">
                    <a16:creationId xmlns:a16="http://schemas.microsoft.com/office/drawing/2014/main" id="{3CDD884C-5573-9E4D-CE6B-D17A33E55722}"/>
                  </a:ext>
                </a:extLst>
              </p:cNvPr>
              <p:cNvSpPr/>
              <p:nvPr/>
            </p:nvSpPr>
            <p:spPr>
              <a:xfrm>
                <a:off x="1314325" y="2732150"/>
                <a:ext cx="289800" cy="24840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3" name="Google Shape;1440;p28">
                <a:extLst>
                  <a:ext uri="{FF2B5EF4-FFF2-40B4-BE49-F238E27FC236}">
                    <a16:creationId xmlns:a16="http://schemas.microsoft.com/office/drawing/2014/main" id="{20A4FAD8-24CF-E7E1-8295-D2DA3B2479A9}"/>
                  </a:ext>
                </a:extLst>
              </p:cNvPr>
              <p:cNvSpPr/>
              <p:nvPr/>
            </p:nvSpPr>
            <p:spPr>
              <a:xfrm>
                <a:off x="1695950" y="4050525"/>
                <a:ext cx="435900" cy="48990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4" name="Google Shape;1441;p28">
                <a:extLst>
                  <a:ext uri="{FF2B5EF4-FFF2-40B4-BE49-F238E27FC236}">
                    <a16:creationId xmlns:a16="http://schemas.microsoft.com/office/drawing/2014/main" id="{B5437AF5-7793-5089-B65C-51C6DF75E3C1}"/>
                  </a:ext>
                </a:extLst>
              </p:cNvPr>
              <p:cNvSpPr/>
              <p:nvPr/>
            </p:nvSpPr>
            <p:spPr>
              <a:xfrm>
                <a:off x="3215725" y="1535800"/>
                <a:ext cx="289800" cy="24840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5" name="Google Shape;1442;p28">
                <a:extLst>
                  <a:ext uri="{FF2B5EF4-FFF2-40B4-BE49-F238E27FC236}">
                    <a16:creationId xmlns:a16="http://schemas.microsoft.com/office/drawing/2014/main" id="{264955B5-FA17-3DA7-70ED-0A851B11B278}"/>
                  </a:ext>
                </a:extLst>
              </p:cNvPr>
              <p:cNvSpPr/>
              <p:nvPr/>
            </p:nvSpPr>
            <p:spPr>
              <a:xfrm>
                <a:off x="3802775" y="3415200"/>
                <a:ext cx="289800" cy="31530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26" name="Google Shape;1443;p28">
                <a:extLst>
                  <a:ext uri="{FF2B5EF4-FFF2-40B4-BE49-F238E27FC236}">
                    <a16:creationId xmlns:a16="http://schemas.microsoft.com/office/drawing/2014/main" id="{96DF321B-D17F-2CBF-C68B-4225A18846FC}"/>
                  </a:ext>
                </a:extLst>
              </p:cNvPr>
              <p:cNvSpPr/>
              <p:nvPr/>
            </p:nvSpPr>
            <p:spPr>
              <a:xfrm>
                <a:off x="4282200" y="1632300"/>
                <a:ext cx="289800" cy="31530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A505156-2FB3-E2E5-5A04-43A9A309533A}"/>
                </a:ext>
              </a:extLst>
            </p:cNvPr>
            <p:cNvSpPr txBox="1"/>
            <p:nvPr/>
          </p:nvSpPr>
          <p:spPr>
            <a:xfrm>
              <a:off x="4942761" y="9807913"/>
              <a:ext cx="4226485" cy="60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Flat polish observation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E9BD4F-9728-2BD4-637D-B685A3324F41}"/>
                </a:ext>
              </a:extLst>
            </p:cNvPr>
            <p:cNvSpPr txBox="1"/>
            <p:nvPr/>
          </p:nvSpPr>
          <p:spPr>
            <a:xfrm>
              <a:off x="5090681" y="10500370"/>
              <a:ext cx="3708101" cy="60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D7825F"/>
                  </a:solidFill>
                </a:rPr>
                <a:t>Hidden grain shape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DAAD37-D230-C646-E802-474B6835F777}"/>
                </a:ext>
              </a:extLst>
            </p:cNvPr>
            <p:cNvCxnSpPr>
              <a:cxnSpLocks/>
            </p:cNvCxnSpPr>
            <p:nvPr/>
          </p:nvCxnSpPr>
          <p:spPr>
            <a:xfrm>
              <a:off x="9744075" y="10150487"/>
              <a:ext cx="1597333" cy="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6D9B7A-4D0F-0682-E930-6EAD23680E49}"/>
                </a:ext>
              </a:extLst>
            </p:cNvPr>
            <p:cNvCxnSpPr>
              <a:cxnSpLocks/>
            </p:cNvCxnSpPr>
            <p:nvPr/>
          </p:nvCxnSpPr>
          <p:spPr>
            <a:xfrm>
              <a:off x="9296881" y="10823535"/>
              <a:ext cx="1597333" cy="0"/>
            </a:xfrm>
            <a:prstGeom prst="straightConnector1">
              <a:avLst/>
            </a:prstGeom>
            <a:ln w="57150">
              <a:solidFill>
                <a:srgbClr val="D782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57C5AE7-F008-AF28-B328-561B224E65C5}"/>
                </a:ext>
              </a:extLst>
            </p:cNvPr>
            <p:cNvCxnSpPr>
              <a:cxnSpLocks/>
            </p:cNvCxnSpPr>
            <p:nvPr/>
          </p:nvCxnSpPr>
          <p:spPr>
            <a:xfrm>
              <a:off x="13461596" y="8350061"/>
              <a:ext cx="273358" cy="15240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9808A0-80A0-14DE-AD20-C012EFE102D6}"/>
                </a:ext>
              </a:extLst>
            </p:cNvPr>
            <p:cNvCxnSpPr>
              <a:cxnSpLocks/>
            </p:cNvCxnSpPr>
            <p:nvPr/>
          </p:nvCxnSpPr>
          <p:spPr>
            <a:xfrm>
              <a:off x="14731165" y="8615720"/>
              <a:ext cx="273358" cy="15240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679371-F367-0340-BC51-9190F9CA847E}"/>
                </a:ext>
              </a:extLst>
            </p:cNvPr>
            <p:cNvCxnSpPr>
              <a:cxnSpLocks/>
            </p:cNvCxnSpPr>
            <p:nvPr/>
          </p:nvCxnSpPr>
          <p:spPr>
            <a:xfrm>
              <a:off x="14190368" y="10831718"/>
              <a:ext cx="273358" cy="15240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E389849-2168-E84E-0FF8-13436A967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643073" y="11564618"/>
              <a:ext cx="273358" cy="15240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6A5DB9-A94D-B897-D81F-DC123F1CD5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73809" y="11274255"/>
              <a:ext cx="0" cy="280838"/>
            </a:xfrm>
            <a:prstGeom prst="straightConnector1">
              <a:avLst/>
            </a:prstGeom>
            <a:ln w="57150">
              <a:solidFill>
                <a:srgbClr val="D782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01ECBA4-8355-CF8E-393B-45CC1F222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91803" y="8464361"/>
              <a:ext cx="159131" cy="214690"/>
            </a:xfrm>
            <a:prstGeom prst="straightConnector1">
              <a:avLst/>
            </a:prstGeom>
            <a:ln w="57150">
              <a:solidFill>
                <a:srgbClr val="D782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B667C8B-B56F-F2FD-5005-B27B4999E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63274" y="11952641"/>
              <a:ext cx="178869" cy="172684"/>
            </a:xfrm>
            <a:prstGeom prst="straightConnector1">
              <a:avLst/>
            </a:prstGeom>
            <a:ln w="57150">
              <a:solidFill>
                <a:srgbClr val="D782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C6A1A89-2051-6995-5EFC-A1FD50FEEF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02853" y="9136721"/>
              <a:ext cx="222500" cy="207329"/>
            </a:xfrm>
            <a:prstGeom prst="straightConnector1">
              <a:avLst/>
            </a:prstGeom>
            <a:ln w="57150">
              <a:solidFill>
                <a:srgbClr val="D782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2B1954-E8B6-0EDE-AAEC-B7B66F6A7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700" y="896195"/>
            <a:ext cx="7783505" cy="3510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Synthetic data used for developing statistical relations of what we see (2D projections) and grain size based on volume:</a:t>
            </a:r>
          </a:p>
          <a:p>
            <a:r>
              <a:rPr lang="en-US" sz="1800" dirty="0"/>
              <a:t>Validating ASTM E112 methods (which are based on analytical formulae with many assumptions) with an otherwise impractically large population of data and improving decades old materials understanding </a:t>
            </a:r>
          </a:p>
          <a:p>
            <a:r>
              <a:rPr lang="en-US" sz="1800" dirty="0"/>
              <a:t>Sample preparation differences (</a:t>
            </a:r>
            <a:r>
              <a:rPr lang="en-US" sz="1800" dirty="0" err="1"/>
              <a:t>fractographs</a:t>
            </a:r>
            <a:r>
              <a:rPr lang="en-US" sz="1800" dirty="0"/>
              <a:t> and polished samples)</a:t>
            </a:r>
          </a:p>
          <a:p>
            <a:r>
              <a:rPr lang="en-US" sz="1800" dirty="0"/>
              <a:t>Grain size distributions (equiaxed or columnar grains)</a:t>
            </a:r>
          </a:p>
          <a:p>
            <a:r>
              <a:rPr lang="en-US" sz="1800" dirty="0"/>
              <a:t>Limitations on the microscopy (limited resolution/magnification)</a:t>
            </a:r>
          </a:p>
        </p:txBody>
      </p:sp>
    </p:spTree>
    <p:extLst>
      <p:ext uri="{BB962C8B-B14F-4D97-AF65-F5344CB8AC3E}">
        <p14:creationId xmlns:p14="http://schemas.microsoft.com/office/powerpoint/2010/main" val="29555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S and Molecular Foundry Funded to Lead the Development of New Artificial  Intelligence and Machine Learning Tools">
            <a:extLst>
              <a:ext uri="{FF2B5EF4-FFF2-40B4-BE49-F238E27FC236}">
                <a16:creationId xmlns:a16="http://schemas.microsoft.com/office/drawing/2014/main" id="{48BF708C-FE38-D682-AADF-58D86AF4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31" y="2941676"/>
            <a:ext cx="5113826" cy="38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Infrastructure for analyzing and disseminating 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1/25/2023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A81275-77ED-4F53-56AB-1D5A5783C35F}"/>
              </a:ext>
            </a:extLst>
          </p:cNvPr>
          <p:cNvSpPr txBox="1">
            <a:spLocks/>
          </p:cNvSpPr>
          <p:nvPr/>
        </p:nvSpPr>
        <p:spPr>
          <a:xfrm>
            <a:off x="208379" y="1034676"/>
            <a:ext cx="6850252" cy="1907000"/>
          </a:xfrm>
          <a:prstGeom prst="rect">
            <a:avLst/>
          </a:prstGeom>
        </p:spPr>
        <p:txBody>
          <a:bodyPr vert="horz" lIns="91440" tIns="22860" rIns="91440" bIns="22860" rtlCol="0">
            <a:normAutofit/>
          </a:bodyPr>
          <a:lstStyle>
            <a:lvl1pPr marL="540000" indent="-54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100000"/>
              </a:lnSpc>
            </a:pPr>
            <a:r>
              <a:rPr lang="en-US" sz="1800" dirty="0"/>
              <a:t>Models are trained using Perlmutter supercomputer at NERSC through ERCAP award</a:t>
            </a:r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Model refinement (hyperparameter tuning) is an iterative process that can yield substantial improvements to performance</a:t>
            </a:r>
          </a:p>
          <a:p>
            <a:pPr marL="180975" indent="-180975">
              <a:lnSpc>
                <a:spcPct val="100000"/>
              </a:lnSpc>
            </a:pPr>
            <a:r>
              <a:rPr lang="en-US" sz="1800" dirty="0"/>
              <a:t>Dissemination via </a:t>
            </a:r>
            <a:r>
              <a:rPr lang="en-US" sz="1800" dirty="0" err="1"/>
              <a:t>MLExchange</a:t>
            </a:r>
            <a:r>
              <a:rPr lang="en-US" sz="1800" dirty="0"/>
              <a:t> and other platforms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84362-ADAB-8CB7-B836-632A9B26F8C8}"/>
              </a:ext>
            </a:extLst>
          </p:cNvPr>
          <p:cNvSpPr txBox="1"/>
          <p:nvPr/>
        </p:nvSpPr>
        <p:spPr>
          <a:xfrm>
            <a:off x="1755410" y="6409004"/>
            <a:ext cx="396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[1] </a:t>
            </a:r>
            <a:r>
              <a:rPr lang="en-US" sz="900">
                <a:solidFill>
                  <a:schemeClr val="bg1"/>
                </a:solidFill>
                <a:latin typeface="+mj-lt"/>
                <a:ea typeface="Yu Mincho" panose="02020400000000000000" pitchFamily="18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http://arxiv.org/abs/1505.04597</a:t>
            </a:r>
            <a:endParaRPr lang="en-US" sz="900">
              <a:solidFill>
                <a:schemeClr val="bg1"/>
              </a:solidFill>
              <a:latin typeface="+mj-lt"/>
              <a:ea typeface="Yu Mincho" panose="02020400000000000000" pitchFamily="18" charset="-128"/>
            </a:endParaRPr>
          </a:p>
          <a:p>
            <a:r>
              <a:rPr lang="en-US" sz="900">
                <a:solidFill>
                  <a:schemeClr val="bg1"/>
                </a:solidFill>
                <a:latin typeface="+mj-lt"/>
                <a:ea typeface="Yu Mincho" panose="02020400000000000000" pitchFamily="18" charset="-128"/>
              </a:rPr>
              <a:t>[2] </a:t>
            </a:r>
            <a:r>
              <a:rPr lang="en-US" sz="90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https://pytorch.org/hub/mateuszbuda_brain-segmentation-pytorch_unet/</a:t>
            </a:r>
            <a:r>
              <a:rPr lang="en-US" sz="900">
                <a:solidFill>
                  <a:schemeClr val="bg1"/>
                </a:solidFill>
                <a:latin typeface="+mj-lt"/>
              </a:rPr>
              <a:t> </a:t>
            </a:r>
            <a:endParaRPr lang="en-US" sz="900">
              <a:solidFill>
                <a:schemeClr val="bg1"/>
              </a:solidFill>
              <a:latin typeface="+mj-lt"/>
              <a:ea typeface="Yu Mincho" panose="02020400000000000000" pitchFamily="18" charset="-128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333A9C9-A074-A53D-FE8A-B03191E751A0}"/>
              </a:ext>
            </a:extLst>
          </p:cNvPr>
          <p:cNvSpPr txBox="1">
            <a:spLocks/>
          </p:cNvSpPr>
          <p:nvPr/>
        </p:nvSpPr>
        <p:spPr>
          <a:xfrm>
            <a:off x="193835" y="5056890"/>
            <a:ext cx="7135138" cy="1088448"/>
          </a:xfrm>
          <a:prstGeom prst="rect">
            <a:avLst/>
          </a:prstGeom>
        </p:spPr>
        <p:txBody>
          <a:bodyPr vert="horz" lIns="91440" tIns="22860" rIns="91440" bIns="22860" rtlCol="0">
            <a:normAutofit/>
          </a:bodyPr>
          <a:lstStyle>
            <a:lvl1pPr marL="540000" indent="-54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6C5C0FD3-8B26-EE68-35DA-30F5E53BA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267" y="3212942"/>
            <a:ext cx="5113826" cy="2783035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81206F88-2290-2A52-3E79-D907D301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70" y="960812"/>
            <a:ext cx="4878630" cy="18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6060A2-C176-2EFB-16AB-C2642AA38B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959" y="2941676"/>
            <a:ext cx="998028" cy="670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7D10A-9F4C-F46C-F181-1F557AAAE93C}"/>
              </a:ext>
            </a:extLst>
          </p:cNvPr>
          <p:cNvSpPr txBox="1"/>
          <p:nvPr/>
        </p:nvSpPr>
        <p:spPr>
          <a:xfrm>
            <a:off x="1199159" y="6191391"/>
            <a:ext cx="352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Model training schematic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60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D28CAE-26D9-5699-59FA-A89FB0C5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3/1/2023</a:t>
            </a:r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86BC31F4-4A00-8281-9016-65AAE0B3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ML for </a:t>
            </a:r>
            <a:r>
              <a:rPr lang="en-US" dirty="0" err="1"/>
              <a:t>Nb₃Sn</a:t>
            </a:r>
            <a:r>
              <a:rPr lang="en-US" dirty="0"/>
              <a:t> </a:t>
            </a:r>
            <a:r>
              <a:rPr lang="en-US" dirty="0" err="1"/>
              <a:t>fractograph</a:t>
            </a:r>
            <a:r>
              <a:rPr lang="en-US" dirty="0"/>
              <a:t> image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0C0BA-8DFD-575F-EC31-97663E45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CC65F9-EB79-FC28-297B-C40219D4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with artificial pinning centers (APC)</a:t>
            </a:r>
          </a:p>
        </p:txBody>
      </p:sp>
      <p:pic>
        <p:nvPicPr>
          <p:cNvPr id="11" name="Picture 10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D6FE93D0-6DC7-7A41-08C2-E91907D4D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6" y="3069856"/>
            <a:ext cx="2880485" cy="2880485"/>
          </a:xfrm>
          <a:prstGeom prst="rect">
            <a:avLst/>
          </a:prstGeom>
        </p:spPr>
      </p:pic>
      <p:pic>
        <p:nvPicPr>
          <p:cNvPr id="12" name="Picture 11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B318AD20-53EB-7C48-9CC6-93DA72316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4" y="3069856"/>
            <a:ext cx="2880485" cy="2880485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B012515-E122-8F9D-412C-D96E7A74C7EA}"/>
              </a:ext>
            </a:extLst>
          </p:cNvPr>
          <p:cNvSpPr txBox="1">
            <a:spLocks/>
          </p:cNvSpPr>
          <p:nvPr/>
        </p:nvSpPr>
        <p:spPr>
          <a:xfrm>
            <a:off x="6442759" y="4956685"/>
            <a:ext cx="5547549" cy="1379316"/>
          </a:xfrm>
          <a:prstGeom prst="rect">
            <a:avLst/>
          </a:prstGeom>
        </p:spPr>
        <p:txBody>
          <a:bodyPr vert="horz" lIns="91440" tIns="22860" rIns="91440" bIns="22860" rtlCol="0">
            <a:normAutofit/>
          </a:bodyPr>
          <a:lstStyle>
            <a:lvl1pPr marL="540000" indent="-54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0" indent="-72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0" indent="-54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Other parameters to check:</a:t>
            </a:r>
          </a:p>
          <a:p>
            <a:r>
              <a:rPr lang="en-US" sz="1800" dirty="0"/>
              <a:t>Identification of PPs regardless of their size</a:t>
            </a:r>
          </a:p>
          <a:p>
            <a:r>
              <a:rPr lang="en-US" sz="1800" dirty="0"/>
              <a:t>Size comparison of correctly identified PPs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46190F9-9DFE-112B-49DB-0C97FFC02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22" y="1382694"/>
            <a:ext cx="4893756" cy="3262504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4EFF5F-9F4F-1A11-8054-9F5B91082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01" y="1332744"/>
            <a:ext cx="6608482" cy="14717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Initial results after hyperparameter tuning.</a:t>
            </a:r>
          </a:p>
          <a:p>
            <a:r>
              <a:rPr lang="en-US" sz="1800" dirty="0"/>
              <a:t>Model seems to capture most features of interest</a:t>
            </a:r>
          </a:p>
          <a:p>
            <a:r>
              <a:rPr lang="en-US" sz="1800" b="1" dirty="0"/>
              <a:t>DSC</a:t>
            </a:r>
            <a:r>
              <a:rPr lang="en-US" sz="1800" dirty="0"/>
              <a:t> of </a:t>
            </a:r>
            <a:r>
              <a:rPr lang="en-US" sz="1800" b="1" dirty="0"/>
              <a:t>0.72</a:t>
            </a:r>
            <a:r>
              <a:rPr lang="en-US" sz="1800" dirty="0"/>
              <a:t> is a great start</a:t>
            </a:r>
            <a:endParaRPr lang="en-US" sz="1800" b="1" dirty="0"/>
          </a:p>
          <a:p>
            <a:r>
              <a:rPr lang="en-US" sz="1800" dirty="0"/>
              <a:t>There is some </a:t>
            </a:r>
            <a:r>
              <a:rPr lang="en-US" sz="1800" b="1" dirty="0"/>
              <a:t>ambiguity in the data labels</a:t>
            </a:r>
            <a:r>
              <a:rPr lang="en-US" sz="1800" dirty="0"/>
              <a:t> with makes the evaluation difficult.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E7E43-0469-8EF6-68A3-9BEE51FAE571}"/>
              </a:ext>
            </a:extLst>
          </p:cNvPr>
          <p:cNvSpPr txBox="1"/>
          <p:nvPr/>
        </p:nvSpPr>
        <p:spPr>
          <a:xfrm rot="5400000">
            <a:off x="10067048" y="275464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18A20"/>
                </a:solidFill>
              </a:rPr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3F324-23FC-4330-55A1-20E67432CCB7}"/>
              </a:ext>
            </a:extLst>
          </p:cNvPr>
          <p:cNvSpPr txBox="1"/>
          <p:nvPr/>
        </p:nvSpPr>
        <p:spPr>
          <a:xfrm rot="5400000">
            <a:off x="10600009" y="27416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6245"/>
                </a:solidFill>
              </a:rPr>
              <a:t>Mean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B35BAC-983F-CE64-FB14-88950D73FA7D}"/>
              </a:ext>
            </a:extLst>
          </p:cNvPr>
          <p:cNvGrpSpPr/>
          <p:nvPr/>
        </p:nvGrpSpPr>
        <p:grpSpPr>
          <a:xfrm>
            <a:off x="6655787" y="1681968"/>
            <a:ext cx="866586" cy="2450016"/>
            <a:chOff x="6655787" y="1681968"/>
            <a:chExt cx="866586" cy="245001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D35789-86D1-6972-CDAA-653EAF183774}"/>
                </a:ext>
              </a:extLst>
            </p:cNvPr>
            <p:cNvSpPr txBox="1"/>
            <p:nvPr/>
          </p:nvSpPr>
          <p:spPr>
            <a:xfrm rot="16200000">
              <a:off x="6199131" y="2689085"/>
              <a:ext cx="11441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Samples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307DC1-BC0C-7A70-3D74-9C930280404B}"/>
                </a:ext>
              </a:extLst>
            </p:cNvPr>
            <p:cNvSpPr/>
            <p:nvPr/>
          </p:nvSpPr>
          <p:spPr>
            <a:xfrm>
              <a:off x="7055644" y="1727397"/>
              <a:ext cx="362872" cy="125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766015-4774-7CB0-07C7-73A5736C185E}"/>
                </a:ext>
              </a:extLst>
            </p:cNvPr>
            <p:cNvSpPr/>
            <p:nvPr/>
          </p:nvSpPr>
          <p:spPr>
            <a:xfrm>
              <a:off x="7055644" y="2290487"/>
              <a:ext cx="362872" cy="125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9D6C89-C63F-AAB7-5EA9-63C458490799}"/>
                </a:ext>
              </a:extLst>
            </p:cNvPr>
            <p:cNvSpPr txBox="1"/>
            <p:nvPr/>
          </p:nvSpPr>
          <p:spPr>
            <a:xfrm>
              <a:off x="6831158" y="1681968"/>
              <a:ext cx="6912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160kx – 01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130D3B-96C3-A71A-A010-CB0C71F10E02}"/>
                </a:ext>
              </a:extLst>
            </p:cNvPr>
            <p:cNvSpPr/>
            <p:nvPr/>
          </p:nvSpPr>
          <p:spPr>
            <a:xfrm>
              <a:off x="7055644" y="2853577"/>
              <a:ext cx="362872" cy="125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7171A8-21CC-BB71-1259-189D8110E2D9}"/>
                </a:ext>
              </a:extLst>
            </p:cNvPr>
            <p:cNvSpPr txBox="1"/>
            <p:nvPr/>
          </p:nvSpPr>
          <p:spPr>
            <a:xfrm>
              <a:off x="6831158" y="2240611"/>
              <a:ext cx="6912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160kx – 02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CFEC8F-AB63-6D3B-BA65-EF25A7B68D68}"/>
                </a:ext>
              </a:extLst>
            </p:cNvPr>
            <p:cNvSpPr/>
            <p:nvPr/>
          </p:nvSpPr>
          <p:spPr>
            <a:xfrm>
              <a:off x="7055644" y="3416667"/>
              <a:ext cx="362872" cy="125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3F5CC7-4909-8734-8DDB-46B598D02544}"/>
                </a:ext>
              </a:extLst>
            </p:cNvPr>
            <p:cNvSpPr txBox="1"/>
            <p:nvPr/>
          </p:nvSpPr>
          <p:spPr>
            <a:xfrm>
              <a:off x="6888866" y="2799254"/>
              <a:ext cx="6335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80kx – 01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799472-203F-5850-ACE7-A3175780166E}"/>
                </a:ext>
              </a:extLst>
            </p:cNvPr>
            <p:cNvSpPr/>
            <p:nvPr/>
          </p:nvSpPr>
          <p:spPr>
            <a:xfrm>
              <a:off x="7062787" y="3970233"/>
              <a:ext cx="362872" cy="125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1CA5E5-321C-708C-F5BA-C6C1821F9646}"/>
                </a:ext>
              </a:extLst>
            </p:cNvPr>
            <p:cNvSpPr txBox="1"/>
            <p:nvPr/>
          </p:nvSpPr>
          <p:spPr>
            <a:xfrm>
              <a:off x="6831158" y="3357897"/>
              <a:ext cx="6912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640kx – 01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BB37B7-C8B3-54D8-185C-3FC9A5CEC4D9}"/>
                </a:ext>
              </a:extLst>
            </p:cNvPr>
            <p:cNvSpPr txBox="1"/>
            <p:nvPr/>
          </p:nvSpPr>
          <p:spPr>
            <a:xfrm>
              <a:off x="6831158" y="3916540"/>
              <a:ext cx="6912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160kx – 03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78CE66-1FD8-F03E-CF72-DED4D88D043F}"/>
              </a:ext>
            </a:extLst>
          </p:cNvPr>
          <p:cNvGrpSpPr/>
          <p:nvPr/>
        </p:nvGrpSpPr>
        <p:grpSpPr>
          <a:xfrm>
            <a:off x="7291068" y="4348643"/>
            <a:ext cx="4570810" cy="375528"/>
            <a:chOff x="7291068" y="4348643"/>
            <a:chExt cx="4570810" cy="3755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B441407-5A10-BCA8-1F44-F11504F139FC}"/>
                </a:ext>
              </a:extLst>
            </p:cNvPr>
            <p:cNvSpPr/>
            <p:nvPr/>
          </p:nvSpPr>
          <p:spPr>
            <a:xfrm>
              <a:off x="7392746" y="4420633"/>
              <a:ext cx="4469132" cy="167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B04413-0F33-57A8-AE63-18F7584446DE}"/>
                </a:ext>
              </a:extLst>
            </p:cNvPr>
            <p:cNvSpPr txBox="1"/>
            <p:nvPr/>
          </p:nvSpPr>
          <p:spPr>
            <a:xfrm>
              <a:off x="7291068" y="4356766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0.0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D0E831-F5E0-1416-0807-9DF392DB1793}"/>
                </a:ext>
              </a:extLst>
            </p:cNvPr>
            <p:cNvSpPr txBox="1"/>
            <p:nvPr/>
          </p:nvSpPr>
          <p:spPr>
            <a:xfrm>
              <a:off x="7734261" y="4348643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0.1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69AC8C-F502-6097-D73C-79189663D889}"/>
                </a:ext>
              </a:extLst>
            </p:cNvPr>
            <p:cNvSpPr txBox="1"/>
            <p:nvPr/>
          </p:nvSpPr>
          <p:spPr>
            <a:xfrm>
              <a:off x="8177454" y="4350044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0.2</a:t>
              </a:r>
              <a:endParaRPr lang="en-US" sz="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B0AA15-D76D-2DD7-C4DA-CE90877C373C}"/>
                </a:ext>
              </a:extLst>
            </p:cNvPr>
            <p:cNvSpPr txBox="1"/>
            <p:nvPr/>
          </p:nvSpPr>
          <p:spPr>
            <a:xfrm>
              <a:off x="8620647" y="4351445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0.3</a:t>
              </a:r>
              <a:endParaRPr lang="en-US" sz="8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EE141B-6729-8967-2C5E-41FEEE789626}"/>
                </a:ext>
              </a:extLst>
            </p:cNvPr>
            <p:cNvSpPr txBox="1"/>
            <p:nvPr/>
          </p:nvSpPr>
          <p:spPr>
            <a:xfrm>
              <a:off x="9063840" y="4352846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0.4</a:t>
              </a:r>
              <a:endParaRPr lang="en-US" sz="8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6DAE55-ECD7-FB42-A178-753B21D1A0B6}"/>
                </a:ext>
              </a:extLst>
            </p:cNvPr>
            <p:cNvSpPr txBox="1"/>
            <p:nvPr/>
          </p:nvSpPr>
          <p:spPr>
            <a:xfrm>
              <a:off x="9507033" y="4354247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0.5</a:t>
              </a:r>
              <a:endParaRPr lang="en-US" sz="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928F25-833B-7089-D6FE-8B695D5A0634}"/>
                </a:ext>
              </a:extLst>
            </p:cNvPr>
            <p:cNvSpPr txBox="1"/>
            <p:nvPr/>
          </p:nvSpPr>
          <p:spPr>
            <a:xfrm>
              <a:off x="9950226" y="4355648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0.6</a:t>
              </a:r>
              <a:endParaRPr lang="en-US" sz="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EBD81F-7764-2D21-56AC-2B796ECDF527}"/>
                </a:ext>
              </a:extLst>
            </p:cNvPr>
            <p:cNvSpPr txBox="1"/>
            <p:nvPr/>
          </p:nvSpPr>
          <p:spPr>
            <a:xfrm>
              <a:off x="10393419" y="4357049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/>
                <a:t>0.7</a:t>
              </a:r>
              <a:endParaRPr lang="en-US" sz="8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63ACF4-A82B-E750-3708-AA03F0560A96}"/>
                </a:ext>
              </a:extLst>
            </p:cNvPr>
            <p:cNvSpPr txBox="1"/>
            <p:nvPr/>
          </p:nvSpPr>
          <p:spPr>
            <a:xfrm>
              <a:off x="10836612" y="4358450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0.8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1BAB18-F61E-B8E0-4A73-947D2529E7F8}"/>
                </a:ext>
              </a:extLst>
            </p:cNvPr>
            <p:cNvSpPr txBox="1"/>
            <p:nvPr/>
          </p:nvSpPr>
          <p:spPr>
            <a:xfrm>
              <a:off x="11236941" y="4359851"/>
              <a:ext cx="3289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0.9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5ECDBF-0C2A-257B-4E4A-5DFCEF532F21}"/>
                </a:ext>
              </a:extLst>
            </p:cNvPr>
            <p:cNvSpPr txBox="1"/>
            <p:nvPr/>
          </p:nvSpPr>
          <p:spPr>
            <a:xfrm>
              <a:off x="9135760" y="4493339"/>
              <a:ext cx="9669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Dice coefficient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62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458B8-6D5C-6593-AF84-F6BF51DC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3/1/2023</a:t>
            </a: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732BAA9-A791-2F9D-D721-7FF916F2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Alice Moros | ML methods applied to APC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AF604-8828-56D2-19E6-47F84A81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41BE9A-AA0C-7543-D248-B2F9D28C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Nb</a:t>
            </a:r>
            <a:r>
              <a:rPr lang="en-US" baseline="-25000"/>
              <a:t>3</a:t>
            </a:r>
            <a:r>
              <a:rPr lang="en-US"/>
              <a:t>Sn with artificial pinning centers (APC)</a:t>
            </a:r>
          </a:p>
        </p:txBody>
      </p:sp>
      <p:pic>
        <p:nvPicPr>
          <p:cNvPr id="3076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66C6452-DFC1-3BCF-5C53-2FCD601E9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5905"/>
          <a:stretch/>
        </p:blipFill>
        <p:spPr bwMode="auto">
          <a:xfrm>
            <a:off x="5943600" y="3335761"/>
            <a:ext cx="5672380" cy="285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318D8-0A5C-A9FF-F381-76189C816298}"/>
              </a:ext>
            </a:extLst>
          </p:cNvPr>
          <p:cNvSpPr txBox="1"/>
          <p:nvPr/>
        </p:nvSpPr>
        <p:spPr>
          <a:xfrm>
            <a:off x="6096000" y="3012596"/>
            <a:ext cx="2366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Model outcome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95706-F819-4736-758A-D04A0114CE04}"/>
              </a:ext>
            </a:extLst>
          </p:cNvPr>
          <p:cNvSpPr txBox="1"/>
          <p:nvPr/>
        </p:nvSpPr>
        <p:spPr>
          <a:xfrm>
            <a:off x="8915400" y="3012595"/>
            <a:ext cx="2366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Labeled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1CA3AA-A2AB-0115-2A0F-9970654A9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404" y="1322522"/>
            <a:ext cx="11145353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Alice Moros at CERN (Materials, Metrology and Non-Destructive Testing (MM) Section):</a:t>
            </a:r>
          </a:p>
          <a:p>
            <a:r>
              <a:rPr lang="en-US" dirty="0"/>
              <a:t>YOLO (You Only Look Once) model on same dataset</a:t>
            </a:r>
          </a:p>
          <a:p>
            <a:r>
              <a:rPr lang="en-US" dirty="0"/>
              <a:t>Object detection (vs. semantic segmentation)</a:t>
            </a:r>
          </a:p>
          <a:p>
            <a:r>
              <a:rPr lang="en-US" dirty="0"/>
              <a:t>Robust, but lose some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4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A5525E-9065-E9DA-8B00-EB088011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0D441F-0DC4-EAF4-122A-1C3422FB6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070811"/>
            <a:ext cx="10972800" cy="5161547"/>
          </a:xfrm>
        </p:spPr>
        <p:txBody>
          <a:bodyPr/>
          <a:lstStyle/>
          <a:p>
            <a:r>
              <a:rPr lang="en-US" dirty="0"/>
              <a:t>Continue building synthetic data, and train model with labeled data: we are only scratching the surface of ML capabilities; then acquire images and apply ML </a:t>
            </a:r>
          </a:p>
          <a:p>
            <a:r>
              <a:rPr lang="en-US" dirty="0"/>
              <a:t>Our goals:</a:t>
            </a:r>
          </a:p>
          <a:p>
            <a:pPr lvl="1"/>
            <a:r>
              <a:rPr lang="en-US" dirty="0"/>
              <a:t>Analysis at the point of image acquisition</a:t>
            </a:r>
          </a:p>
          <a:p>
            <a:pPr lvl="1"/>
            <a:r>
              <a:rPr lang="en-US" dirty="0"/>
              <a:t>A platform of automation – work smarter and focus on science</a:t>
            </a:r>
          </a:p>
          <a:p>
            <a:pPr lvl="1"/>
            <a:r>
              <a:rPr lang="en-US" dirty="0"/>
              <a:t>Characterization of nano-features over macroscale (filament, subelement, wire, cable, coil)</a:t>
            </a:r>
          </a:p>
          <a:p>
            <a:r>
              <a:rPr lang="en-US" dirty="0"/>
              <a:t>AUP treasure trove: &gt;5 M cable images + &gt;10k metallography: Need resources to harvest</a:t>
            </a:r>
          </a:p>
          <a:p>
            <a:r>
              <a:rPr lang="en-US" dirty="0"/>
              <a:t>What we have learnt:</a:t>
            </a:r>
          </a:p>
          <a:p>
            <a:pPr lvl="1"/>
            <a:r>
              <a:rPr lang="en-US" dirty="0"/>
              <a:t>Preliminary work produced very promising results; but each individual problem requires slightly different approach and there are many problems to tackle </a:t>
            </a:r>
          </a:p>
          <a:p>
            <a:pPr lvl="1"/>
            <a:r>
              <a:rPr lang="en-US" dirty="0"/>
              <a:t>Comprehensive understanding needed for new designs and new processes</a:t>
            </a:r>
          </a:p>
          <a:p>
            <a:pPr lvl="1"/>
            <a:r>
              <a:rPr lang="en-US" dirty="0"/>
              <a:t>Data of many kind – requires expert knowledge in both AI-ML and material science</a:t>
            </a:r>
          </a:p>
          <a:p>
            <a:pPr lvl="1"/>
            <a:r>
              <a:rPr lang="en-US" dirty="0"/>
              <a:t>Impacts on superconductor and beyond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12FEB-D44E-FCA2-3FFF-9EBDDD02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64A1A-B88C-1C7D-2E6E-EB1512CA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A589A-A4C3-88DC-DF06-66321CE9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262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Conductor AI-ML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Ian Pong for Al Baskys</a:t>
            </a:r>
          </a:p>
          <a:p>
            <a:r>
              <a:rPr lang="en-US" sz="2800" dirty="0"/>
              <a:t>on behalf of the Superconductor ML Working Group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8257A1-BAE6-6431-A4EA-2C5C55630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/>
              <a:t>MDP 7</a:t>
            </a:r>
            <a:r>
              <a:rPr lang="en-GB" sz="1800" baseline="30000" dirty="0"/>
              <a:t>th</a:t>
            </a:r>
            <a:r>
              <a:rPr lang="en-GB" sz="1800" dirty="0"/>
              <a:t> Collaboration Meeting</a:t>
            </a:r>
          </a:p>
          <a:p>
            <a:r>
              <a:rPr lang="en-GB" sz="1800" dirty="0"/>
              <a:t>Brookhaven National Laboratory</a:t>
            </a:r>
          </a:p>
          <a:p>
            <a:r>
              <a:rPr lang="en-GB" sz="1800" dirty="0"/>
              <a:t>2023 03 23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15D95-BA9A-F999-2DE1-5C17311922DB}"/>
              </a:ext>
            </a:extLst>
          </p:cNvPr>
          <p:cNvSpPr txBox="1"/>
          <p:nvPr/>
        </p:nvSpPr>
        <p:spPr>
          <a:xfrm>
            <a:off x="10895988" y="6496121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ipong@lbl.gov</a:t>
            </a:r>
          </a:p>
        </p:txBody>
      </p:sp>
    </p:spTree>
    <p:extLst>
      <p:ext uri="{BB962C8B-B14F-4D97-AF65-F5344CB8AC3E}">
        <p14:creationId xmlns:p14="http://schemas.microsoft.com/office/powerpoint/2010/main" val="80075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6D267AEF-1F0B-A13D-8DC9-F02FDC80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7F28-DCD8-4291-8734-292A3258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24D34-91E7-5690-FAFA-0D648C11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3B00-38D1-489D-8072-3571AD3B3E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E8E4F-1007-87C4-B663-CC30C1854164}"/>
              </a:ext>
            </a:extLst>
          </p:cNvPr>
          <p:cNvSpPr txBox="1"/>
          <p:nvPr/>
        </p:nvSpPr>
        <p:spPr>
          <a:xfrm>
            <a:off x="188403" y="4248608"/>
            <a:ext cx="119353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effectLst/>
                <a:latin typeface="Arial" panose="020B0604020202020204" pitchFamily="34" charset="0"/>
              </a:rPr>
              <a:t>The work performed at LBNL was supported by the Office of High Energy and Nuclear Physics, U. S. Department of Energy, under contract No. DE-AC02-05CH11231.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100" b="0" dirty="0">
                <a:effectLst/>
              </a:rPr>
            </a:br>
            <a:r>
              <a:rPr lang="en-US" sz="1100" b="0" i="0" u="none" strike="noStrike" dirty="0">
                <a:effectLst/>
                <a:latin typeface="Arial" panose="020B0604020202020204" pitchFamily="34" charset="0"/>
              </a:rPr>
              <a:t>The work performed at NHMFL was supported in part by the Office of High Energy and Nuclear Physics, U. S. Department of Energy, under contract No. DE-SC0010421, DE-SC0012083, DE-AC02-98CH10886, and by the National Science Foundation under DMR-1157490 and DMR-1644779 by the state of Florida.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100" b="0" dirty="0">
                <a:effectLst/>
              </a:rPr>
            </a:br>
            <a:r>
              <a:rPr lang="en-US" sz="1100" b="0" i="0" u="none" strike="noStrike" dirty="0">
                <a:effectLst/>
                <a:latin typeface="Arial" panose="020B0604020202020204" pitchFamily="34" charset="0"/>
              </a:rPr>
              <a:t>The work performed at FNAL was supported by the Office of High Energy and Nuclear Physics, U. S. Department of Energy, under contract No. DE-AC02-07CH11259.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100" b="0" dirty="0">
                <a:effectLst/>
              </a:rPr>
            </a:br>
            <a:r>
              <a:rPr lang="en-US" sz="1100" b="0" i="0" u="none" strike="noStrike" dirty="0">
                <a:effectLst/>
                <a:latin typeface="Arial" panose="020B0604020202020204" pitchFamily="34" charset="0"/>
              </a:rPr>
              <a:t>The work at UW-</a:t>
            </a:r>
            <a:r>
              <a:rPr lang="en-US" sz="1100" b="0" i="0" u="none" strike="noStrike" dirty="0" err="1">
                <a:effectLst/>
                <a:latin typeface="Arial" panose="020B0604020202020204" pitchFamily="34" charset="0"/>
              </a:rPr>
              <a:t>Eau</a:t>
            </a:r>
            <a:r>
              <a:rPr lang="en-US" sz="1100" b="0" i="0" u="none" strike="noStrike" dirty="0">
                <a:effectLst/>
                <a:latin typeface="Arial" panose="020B0604020202020204" pitchFamily="34" charset="0"/>
              </a:rPr>
              <a:t> Claire was financially supported by the U.S. Dept. of Energy Office of High Energy Physics, award DE-SC0020984.</a:t>
            </a:r>
            <a:endParaRPr lang="en-US" sz="1100" b="0" dirty="0">
              <a:effectLst/>
            </a:endParaRPr>
          </a:p>
          <a:p>
            <a:br>
              <a:rPr lang="en-US" sz="1100" dirty="0"/>
            </a:br>
            <a:r>
              <a:rPr lang="en-US" sz="1100" dirty="0"/>
              <a:t>This research used resources of the National Energy Research Scientific Computing Center (NERSC), a U.S. Department of Energy Office of Science User Facility located at LBNL, operated under Contract No. DE-AC02-05CH11231 using NERSC award “Nb3Sn wire and cable ML” HEP-ERCAP0022029 and HEP-ERCAP0024852.</a:t>
            </a:r>
          </a:p>
          <a:p>
            <a:endParaRPr lang="en-US" sz="1100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B23DD2D-5089-284A-ED8D-7AD580E7B183}"/>
              </a:ext>
            </a:extLst>
          </p:cNvPr>
          <p:cNvSpPr txBox="1">
            <a:spLocks/>
          </p:cNvSpPr>
          <p:nvPr/>
        </p:nvSpPr>
        <p:spPr>
          <a:xfrm>
            <a:off x="890847" y="1365802"/>
            <a:ext cx="2589828" cy="222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pPr marL="0" indent="0">
              <a:buNone/>
            </a:pPr>
            <a:r>
              <a:rPr lang="en-US" dirty="0"/>
              <a:t>Who we are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B41D66-F2D5-A16C-5595-A1236FA06A33}"/>
              </a:ext>
            </a:extLst>
          </p:cNvPr>
          <p:cNvSpPr txBox="1">
            <a:spLocks/>
          </p:cNvSpPr>
          <p:nvPr/>
        </p:nvSpPr>
        <p:spPr>
          <a:xfrm>
            <a:off x="4677407" y="1365802"/>
            <a:ext cx="2589828" cy="222581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</a:rPr>
              <a:t>What we do: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Overview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HTS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LTS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085C84A-5667-BE49-0FF6-E1DADBF7E254}"/>
              </a:ext>
            </a:extLst>
          </p:cNvPr>
          <p:cNvSpPr txBox="1">
            <a:spLocks/>
          </p:cNvSpPr>
          <p:nvPr/>
        </p:nvSpPr>
        <p:spPr>
          <a:xfrm>
            <a:off x="8463967" y="1365802"/>
            <a:ext cx="2589828" cy="222581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3200" dirty="0">
                <a:solidFill>
                  <a:schemeClr val="accent6"/>
                </a:solidFill>
              </a:rPr>
              <a:t>03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</a:rPr>
              <a:t>What’s next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504E9D-D4CD-AE85-131B-98DFC85ECE0F}"/>
              </a:ext>
            </a:extLst>
          </p:cNvPr>
          <p:cNvCxnSpPr>
            <a:cxnSpLocks/>
          </p:cNvCxnSpPr>
          <p:nvPr/>
        </p:nvCxnSpPr>
        <p:spPr>
          <a:xfrm>
            <a:off x="483524" y="3771907"/>
            <a:ext cx="11224952" cy="0"/>
          </a:xfrm>
          <a:prstGeom prst="line">
            <a:avLst/>
          </a:prstGeom>
          <a:ln w="127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3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D4DA-2770-EA04-0219-77A630BE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4162-1F41-4551-A89F-3CC75DEDD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Primarily conductor researchers who joined force in the AI-ML proposal (DE-FOA-0002705) led by Al Baskys, also other researchers, observers and guest speakers</a:t>
            </a:r>
          </a:p>
          <a:p>
            <a:pPr lvl="1"/>
            <a:r>
              <a:rPr lang="en-US" dirty="0"/>
              <a:t>LBNL: Al Baskys*, Jean-Francois Croteau, Kevin Gillespie, Ian Pong</a:t>
            </a:r>
          </a:p>
          <a:p>
            <a:pPr lvl="1"/>
            <a:r>
              <a:rPr lang="en-US" dirty="0"/>
              <a:t>ASC/FSU/NHMFL: Peter Lee, Dima </a:t>
            </a:r>
            <a:r>
              <a:rPr lang="en-US" dirty="0" err="1"/>
              <a:t>Abraimov</a:t>
            </a:r>
            <a:r>
              <a:rPr lang="en-US" dirty="0"/>
              <a:t>, Jonathan Lee, </a:t>
            </a:r>
            <a:r>
              <a:rPr lang="en-US" dirty="0" err="1"/>
              <a:t>Keyou</a:t>
            </a:r>
            <a:r>
              <a:rPr lang="en-US" dirty="0"/>
              <a:t> Mao, Yavuz Oz </a:t>
            </a:r>
          </a:p>
          <a:p>
            <a:pPr lvl="1"/>
            <a:r>
              <a:rPr lang="en-US" dirty="0"/>
              <a:t>CERN: Simon Hopkins, Alice Moros</a:t>
            </a:r>
          </a:p>
          <a:p>
            <a:pPr lvl="1"/>
            <a:r>
              <a:rPr lang="en-US" dirty="0"/>
              <a:t>FNAL: Xingchen Xu</a:t>
            </a:r>
          </a:p>
          <a:p>
            <a:pPr lvl="1"/>
            <a:r>
              <a:rPr lang="en-US" dirty="0"/>
              <a:t>UWEC: Matt Jewell, Reed Oberg</a:t>
            </a:r>
          </a:p>
          <a:p>
            <a:r>
              <a:rPr lang="en-US" dirty="0"/>
              <a:t>Membership loosely formed and evolving, no mandate and no dedicated funding (yet)  </a:t>
            </a:r>
          </a:p>
          <a:p>
            <a:r>
              <a:rPr lang="en-US" dirty="0"/>
              <a:t>Aim: To learn together, bring awareness, explore further opportunities, accelerate the pace of research and development in this specific area</a:t>
            </a:r>
          </a:p>
          <a:p>
            <a:r>
              <a:rPr lang="en-US" dirty="0"/>
              <a:t>We share preliminary, unpublished results, but not publishing as a group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6B76-0B1B-7385-7F51-EFAE971F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4F3C2-1E10-8670-C8F4-98C9A46B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D06E3-B075-5D85-98D0-4B5700FC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8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0451-C249-A7EA-DC08-F71EA60B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 –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C9669-63BD-1B99-5C70-2ABE50789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AI-ML techniques to achieve results in </a:t>
            </a:r>
            <a:r>
              <a:rPr lang="en-US" u="sng" dirty="0"/>
              <a:t>conductor</a:t>
            </a:r>
            <a:r>
              <a:rPr lang="en-US" dirty="0"/>
              <a:t> research that cannot otherwise be done</a:t>
            </a:r>
          </a:p>
          <a:p>
            <a:r>
              <a:rPr lang="en-US" dirty="0"/>
              <a:t>As a start, we chose to develop image analysis tools </a:t>
            </a:r>
          </a:p>
          <a:p>
            <a:pPr lvl="1"/>
            <a:r>
              <a:rPr lang="en-US" dirty="0"/>
              <a:t>that are related to our expertise (conductor microstructure)</a:t>
            </a:r>
          </a:p>
          <a:p>
            <a:pPr lvl="1"/>
            <a:r>
              <a:rPr lang="en-US" dirty="0"/>
              <a:t>that have the potential to grow into a platform for wider applications</a:t>
            </a:r>
          </a:p>
          <a:p>
            <a:r>
              <a:rPr lang="en-US" dirty="0"/>
              <a:t>We are conscious of other players’ efforts, e.g.:</a:t>
            </a:r>
          </a:p>
          <a:p>
            <a:pPr lvl="1"/>
            <a:r>
              <a:rPr lang="en-US" dirty="0" err="1"/>
              <a:t>UniGe</a:t>
            </a:r>
            <a:r>
              <a:rPr lang="en-US" dirty="0"/>
              <a:t> and collaborators on XMT of Nb</a:t>
            </a:r>
            <a:r>
              <a:rPr lang="en-US" baseline="-25000" dirty="0"/>
              <a:t>3</a:t>
            </a:r>
            <a:r>
              <a:rPr lang="en-US" dirty="0"/>
              <a:t>Sn at micron voxel resolution scale void analysis</a:t>
            </a:r>
          </a:p>
          <a:p>
            <a:pPr lvl="1"/>
            <a:r>
              <a:rPr lang="en-US" dirty="0"/>
              <a:t>REBCO suppliers’ Big Data approach for production QC and process optimization</a:t>
            </a:r>
          </a:p>
          <a:p>
            <a:pPr lvl="1"/>
            <a:r>
              <a:rPr lang="en-US" dirty="0"/>
              <a:t>Non-conductor related MDP areas such as quench detection and protection</a:t>
            </a:r>
          </a:p>
          <a:p>
            <a:r>
              <a:rPr lang="en-US" dirty="0"/>
              <a:t>Some selected examples on</a:t>
            </a:r>
          </a:p>
          <a:p>
            <a:pPr lvl="1"/>
            <a:r>
              <a:rPr lang="en-US" dirty="0"/>
              <a:t>HTS (2212)</a:t>
            </a:r>
          </a:p>
          <a:p>
            <a:pPr lvl="1"/>
            <a:r>
              <a:rPr lang="en-US" dirty="0"/>
              <a:t>LTS (Nb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88555-882D-95C2-4243-6C08D23E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D1071-B777-B432-208A-59966977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FBF4E-B963-8447-9154-83643834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A9D6-7000-7E46-9DE4-6A2EDBE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we do – HTS (2212)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5AE51C-8C97-BD78-809C-F992DB788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 of Prof. Matt Jewell et al. at University of Wisconsin – </a:t>
            </a:r>
            <a:r>
              <a:rPr lang="en-US" dirty="0" err="1">
                <a:solidFill>
                  <a:schemeClr val="tx1"/>
                </a:solidFill>
              </a:rPr>
              <a:t>Eau</a:t>
            </a:r>
            <a:r>
              <a:rPr lang="en-US" dirty="0">
                <a:solidFill>
                  <a:schemeClr val="tx1"/>
                </a:solidFill>
              </a:rPr>
              <a:t> Claire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7DA8C1-8DAA-8A12-2DD4-E61B5D069EC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41E03-05A1-E0E8-1833-0E3B8D190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99CF3-3B26-ED66-C1E8-CA1C99F0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7EB3-2F4E-B93C-1D6F-CAEFAF53C0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3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67E9-A25D-45DF-A363-F57964E3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741"/>
            <a:ext cx="10515601" cy="2298700"/>
          </a:xfrm>
        </p:spPr>
        <p:txBody>
          <a:bodyPr>
            <a:normAutofit/>
          </a:bodyPr>
          <a:lstStyle/>
          <a:p>
            <a:r>
              <a:rPr lang="en-US" dirty="0"/>
              <a:t>We built a semantic segmentation model to classify filaments as </a:t>
            </a:r>
            <a:r>
              <a:rPr lang="en-US" b="1" dirty="0">
                <a:solidFill>
                  <a:srgbClr val="0B43F5"/>
                </a:solidFill>
              </a:rPr>
              <a:t>individual</a:t>
            </a:r>
            <a:r>
              <a:rPr lang="en-US" dirty="0"/>
              <a:t> or </a:t>
            </a:r>
            <a:r>
              <a:rPr lang="en-US" b="1" dirty="0">
                <a:solidFill>
                  <a:srgbClr val="FF0000"/>
                </a:solidFill>
              </a:rPr>
              <a:t>conjoined</a:t>
            </a:r>
            <a:r>
              <a:rPr lang="en-US" dirty="0"/>
              <a:t>.</a:t>
            </a:r>
          </a:p>
          <a:p>
            <a:r>
              <a:rPr lang="en-US" dirty="0"/>
              <a:t>Manually colorized 4,662 filaments for training, based on SEM images that were sectioned into bundles and </a:t>
            </a:r>
            <a:r>
              <a:rPr lang="en-US" dirty="0" err="1"/>
              <a:t>thresholded</a:t>
            </a:r>
            <a:r>
              <a:rPr lang="en-US" dirty="0"/>
              <a:t>.</a:t>
            </a:r>
          </a:p>
          <a:p>
            <a:r>
              <a:rPr lang="en-US" dirty="0"/>
              <a:t>This will help us quantify filament bridging for studying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, losses, current uniformity, and the impact of mechanical deformation such as rolling.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08E754-521E-4DFB-B8C3-069739EC7700}"/>
              </a:ext>
            </a:extLst>
          </p:cNvPr>
          <p:cNvSpPr txBox="1">
            <a:spLocks/>
          </p:cNvSpPr>
          <p:nvPr/>
        </p:nvSpPr>
        <p:spPr>
          <a:xfrm>
            <a:off x="648709" y="311879"/>
            <a:ext cx="10515600" cy="72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Study of filament bridging in Bi-2212 via ML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BB28F-73FD-4D17-8E07-9573E5E62696}"/>
              </a:ext>
            </a:extLst>
          </p:cNvPr>
          <p:cNvSpPr/>
          <p:nvPr/>
        </p:nvSpPr>
        <p:spPr>
          <a:xfrm>
            <a:off x="648709" y="1336285"/>
            <a:ext cx="11436823" cy="230580"/>
          </a:xfrm>
          <a:prstGeom prst="rect">
            <a:avLst/>
          </a:prstGeom>
          <a:gradFill flip="none" rotWithShape="1">
            <a:gsLst>
              <a:gs pos="98000">
                <a:schemeClr val="bg1"/>
              </a:gs>
              <a:gs pos="3000">
                <a:srgbClr val="EAA44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ight Arrow 52">
            <a:extLst>
              <a:ext uri="{FF2B5EF4-FFF2-40B4-BE49-F238E27FC236}">
                <a16:creationId xmlns:a16="http://schemas.microsoft.com/office/drawing/2014/main" id="{D77DBFE6-921C-4B57-B5B0-BB6E9AE4B27B}"/>
              </a:ext>
            </a:extLst>
          </p:cNvPr>
          <p:cNvSpPr/>
          <p:nvPr/>
        </p:nvSpPr>
        <p:spPr>
          <a:xfrm>
            <a:off x="3790517" y="5172834"/>
            <a:ext cx="364310" cy="218586"/>
          </a:xfrm>
          <a:prstGeom prst="rightArrow">
            <a:avLst/>
          </a:prstGeom>
          <a:solidFill>
            <a:srgbClr val="BEAD80"/>
          </a:solidFill>
          <a:ln w="57150">
            <a:solidFill>
              <a:srgbClr val="264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53">
            <a:extLst>
              <a:ext uri="{FF2B5EF4-FFF2-40B4-BE49-F238E27FC236}">
                <a16:creationId xmlns:a16="http://schemas.microsoft.com/office/drawing/2014/main" id="{FC304698-41EC-4665-B100-EB3E467E888E}"/>
              </a:ext>
            </a:extLst>
          </p:cNvPr>
          <p:cNvSpPr/>
          <p:nvPr/>
        </p:nvSpPr>
        <p:spPr>
          <a:xfrm>
            <a:off x="7149034" y="5172834"/>
            <a:ext cx="364310" cy="218586"/>
          </a:xfrm>
          <a:prstGeom prst="rightArrow">
            <a:avLst/>
          </a:prstGeom>
          <a:solidFill>
            <a:srgbClr val="BEAD80"/>
          </a:solidFill>
          <a:ln w="57150">
            <a:solidFill>
              <a:srgbClr val="264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CEAE6-8D8E-414A-926C-F306B4383E06}"/>
              </a:ext>
            </a:extLst>
          </p:cNvPr>
          <p:cNvSpPr txBox="1"/>
          <p:nvPr/>
        </p:nvSpPr>
        <p:spPr>
          <a:xfrm>
            <a:off x="1138935" y="3727746"/>
            <a:ext cx="2526287" cy="400110"/>
          </a:xfrm>
          <a:prstGeom prst="rect">
            <a:avLst/>
          </a:prstGeom>
          <a:solidFill>
            <a:srgbClr val="BEAD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Imaging + stitching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BC5DF6-67C1-482F-8F12-BC49FCC2B7AF}"/>
              </a:ext>
            </a:extLst>
          </p:cNvPr>
          <p:cNvSpPr txBox="1"/>
          <p:nvPr/>
        </p:nvSpPr>
        <p:spPr>
          <a:xfrm>
            <a:off x="4220262" y="3727746"/>
            <a:ext cx="2772000" cy="400110"/>
          </a:xfrm>
          <a:prstGeom prst="rect">
            <a:avLst/>
          </a:prstGeom>
          <a:solidFill>
            <a:srgbClr val="BEAD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Section + Threshold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329153-437A-418D-B288-23DD6677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4" r="4507" b="1059"/>
          <a:stretch/>
        </p:blipFill>
        <p:spPr>
          <a:xfrm>
            <a:off x="1280527" y="4189625"/>
            <a:ext cx="2243102" cy="2277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32398-78CA-4F1D-A07E-451779CA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75" y="4229347"/>
            <a:ext cx="2237775" cy="2237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C80A7F-B637-42B6-A7A3-71DD03FAD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244" y="4273071"/>
            <a:ext cx="2107792" cy="2107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331114-0766-48D8-855A-6676950CF813}"/>
              </a:ext>
            </a:extLst>
          </p:cNvPr>
          <p:cNvSpPr txBox="1"/>
          <p:nvPr/>
        </p:nvSpPr>
        <p:spPr>
          <a:xfrm>
            <a:off x="7444140" y="3727960"/>
            <a:ext cx="2916000" cy="400110"/>
          </a:xfrm>
          <a:prstGeom prst="rect">
            <a:avLst/>
          </a:prstGeom>
          <a:solidFill>
            <a:srgbClr val="BEAD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Separate into classes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9A584-924C-4EFE-9FA9-52FA9448F781}"/>
              </a:ext>
            </a:extLst>
          </p:cNvPr>
          <p:cNvSpPr txBox="1"/>
          <p:nvPr/>
        </p:nvSpPr>
        <p:spPr>
          <a:xfrm>
            <a:off x="10450046" y="4273071"/>
            <a:ext cx="16051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B43F5"/>
                </a:solidFill>
              </a:rPr>
              <a:t>Blue = individual filaments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Red = conjoined filaments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05AEE-3F9D-5836-E269-4F5BC172586C}"/>
              </a:ext>
            </a:extLst>
          </p:cNvPr>
          <p:cNvSpPr txBox="1"/>
          <p:nvPr/>
        </p:nvSpPr>
        <p:spPr>
          <a:xfrm>
            <a:off x="720436" y="923785"/>
            <a:ext cx="9892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Matt Jewell and Reed Oberg, University of Wisconsin – Eau Claire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3CB40F-B832-90D3-44DC-90D5AF920B68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0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67E9-A25D-45DF-A363-F57964E3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01" y="1312655"/>
            <a:ext cx="3027982" cy="5078620"/>
          </a:xfrm>
        </p:spPr>
        <p:txBody>
          <a:bodyPr>
            <a:normAutofit/>
          </a:bodyPr>
          <a:lstStyle/>
          <a:p>
            <a:r>
              <a:rPr lang="en-US" dirty="0"/>
              <a:t>The model is able to intuitively classify filaments as </a:t>
            </a:r>
            <a:r>
              <a:rPr lang="en-US" dirty="0">
                <a:solidFill>
                  <a:srgbClr val="FF0000"/>
                </a:solidFill>
              </a:rPr>
              <a:t>conjoined</a:t>
            </a:r>
            <a:r>
              <a:rPr lang="en-US" dirty="0"/>
              <a:t> or </a:t>
            </a:r>
            <a:r>
              <a:rPr lang="en-US" dirty="0">
                <a:solidFill>
                  <a:srgbClr val="093AD5"/>
                </a:solidFill>
              </a:rPr>
              <a:t>individual</a:t>
            </a:r>
            <a:r>
              <a:rPr lang="en-US" dirty="0"/>
              <a:t> under two levels of sensitivity on test image.</a:t>
            </a:r>
          </a:p>
          <a:p>
            <a:r>
              <a:rPr lang="en-US" dirty="0"/>
              <a:t>Overall pixel accuracy of </a:t>
            </a:r>
            <a:r>
              <a:rPr lang="en-US" b="1" dirty="0"/>
              <a:t>94-95%</a:t>
            </a:r>
          </a:p>
          <a:p>
            <a:r>
              <a:rPr lang="en-US" dirty="0"/>
              <a:t>Filament accuracy of </a:t>
            </a:r>
            <a:r>
              <a:rPr lang="en-US" b="1" dirty="0"/>
              <a:t>73-75%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08E754-521E-4DFB-B8C3-069739EC7700}"/>
              </a:ext>
            </a:extLst>
          </p:cNvPr>
          <p:cNvSpPr txBox="1">
            <a:spLocks/>
          </p:cNvSpPr>
          <p:nvPr/>
        </p:nvSpPr>
        <p:spPr>
          <a:xfrm>
            <a:off x="838200" y="-253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Model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BB28F-73FD-4D17-8E07-9573E5E62696}"/>
              </a:ext>
            </a:extLst>
          </p:cNvPr>
          <p:cNvSpPr/>
          <p:nvPr/>
        </p:nvSpPr>
        <p:spPr>
          <a:xfrm>
            <a:off x="648709" y="880940"/>
            <a:ext cx="7974956" cy="306666"/>
          </a:xfrm>
          <a:prstGeom prst="rect">
            <a:avLst/>
          </a:prstGeom>
          <a:gradFill flip="none" rotWithShape="1">
            <a:gsLst>
              <a:gs pos="98000">
                <a:schemeClr val="bg1"/>
              </a:gs>
              <a:gs pos="3000">
                <a:srgbClr val="EAA44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36484-13A4-4499-9B36-2F16711D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669" y="1701586"/>
            <a:ext cx="1521268" cy="1521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38951-F40B-4D2E-8303-7AD5F25B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69" y="3256158"/>
            <a:ext cx="1521268" cy="1521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F1240-E2C4-4A6A-B5C9-842E85C9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501" y="4815207"/>
            <a:ext cx="1523709" cy="1523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068F8-FEC5-4AED-92C6-8C17855DD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082" y="1701586"/>
            <a:ext cx="1521267" cy="1521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E7A82-7ACA-436B-BDBA-754808F0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84" y="3256158"/>
            <a:ext cx="1521266" cy="1521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9881A-4474-4CB9-B37B-1A13B2CD2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082" y="4815207"/>
            <a:ext cx="1521266" cy="152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0E1DC9-B693-4B25-8960-D1977701B8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28" y="1701586"/>
            <a:ext cx="1501407" cy="150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A70D8-92D1-4E25-BA13-83E16BDB7A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28" y="3256158"/>
            <a:ext cx="1501407" cy="150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0A161-1663-41F7-B8BA-CB606F9B65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28" y="4815207"/>
            <a:ext cx="1501407" cy="150140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741F81F-2332-42D2-ACF4-8C16BB43E6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33" y="1701586"/>
            <a:ext cx="1501408" cy="1501408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FB49F422-5880-4AB0-B1D2-DE783AFC71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30" y="3256158"/>
            <a:ext cx="1501408" cy="15014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4B9DA8-8F62-4727-87A0-36E2FC6465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27" y="4815207"/>
            <a:ext cx="1501408" cy="15014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86BAD3C-3997-4390-A3CC-8072BAE2E640}"/>
              </a:ext>
            </a:extLst>
          </p:cNvPr>
          <p:cNvSpPr/>
          <p:nvPr/>
        </p:nvSpPr>
        <p:spPr>
          <a:xfrm>
            <a:off x="3578455" y="1611253"/>
            <a:ext cx="1704975" cy="48148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5C870-9A2A-4051-B521-4575C7B75460}"/>
              </a:ext>
            </a:extLst>
          </p:cNvPr>
          <p:cNvSpPr txBox="1"/>
          <p:nvPr/>
        </p:nvSpPr>
        <p:spPr>
          <a:xfrm>
            <a:off x="3465126" y="1192026"/>
            <a:ext cx="367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Liberal definition of </a:t>
            </a:r>
            <a:r>
              <a:rPr lang="en-US" b="1" dirty="0">
                <a:solidFill>
                  <a:srgbClr val="FF0000"/>
                </a:solidFill>
              </a:rPr>
              <a:t>conjoined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48B0A-81B6-4C9A-BA0B-83944FA7B8F3}"/>
              </a:ext>
            </a:extLst>
          </p:cNvPr>
          <p:cNvSpPr/>
          <p:nvPr/>
        </p:nvSpPr>
        <p:spPr>
          <a:xfrm>
            <a:off x="5472921" y="1611253"/>
            <a:ext cx="1704975" cy="48148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FCE49C-3D90-4184-BDFB-203F17B092DA}"/>
              </a:ext>
            </a:extLst>
          </p:cNvPr>
          <p:cNvSpPr txBox="1"/>
          <p:nvPr/>
        </p:nvSpPr>
        <p:spPr>
          <a:xfrm>
            <a:off x="3643661" y="6448198"/>
            <a:ext cx="158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025119-B56E-4F98-8C36-6FA3AF27685E}"/>
              </a:ext>
            </a:extLst>
          </p:cNvPr>
          <p:cNvSpPr txBox="1"/>
          <p:nvPr/>
        </p:nvSpPr>
        <p:spPr>
          <a:xfrm>
            <a:off x="5362449" y="6448198"/>
            <a:ext cx="19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prediction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6F3CA8-9A12-49BC-8881-745CBFAACAF8}"/>
              </a:ext>
            </a:extLst>
          </p:cNvPr>
          <p:cNvSpPr/>
          <p:nvPr/>
        </p:nvSpPr>
        <p:spPr>
          <a:xfrm>
            <a:off x="7660478" y="1623742"/>
            <a:ext cx="1704975" cy="48148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12AE71-77E1-4D86-8791-63F0878859D1}"/>
              </a:ext>
            </a:extLst>
          </p:cNvPr>
          <p:cNvSpPr/>
          <p:nvPr/>
        </p:nvSpPr>
        <p:spPr>
          <a:xfrm>
            <a:off x="9554944" y="1623742"/>
            <a:ext cx="1704975" cy="48148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DE3E8-3F7B-44EC-903B-742404992C2A}"/>
              </a:ext>
            </a:extLst>
          </p:cNvPr>
          <p:cNvSpPr txBox="1"/>
          <p:nvPr/>
        </p:nvSpPr>
        <p:spPr>
          <a:xfrm>
            <a:off x="7719010" y="6448198"/>
            <a:ext cx="158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193098-4C9C-4744-9EB7-ECE53599ACEB}"/>
              </a:ext>
            </a:extLst>
          </p:cNvPr>
          <p:cNvSpPr txBox="1"/>
          <p:nvPr/>
        </p:nvSpPr>
        <p:spPr>
          <a:xfrm>
            <a:off x="9444472" y="6448198"/>
            <a:ext cx="19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prediction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CBA88C-4B87-48F2-941D-56CDBA2062CA}"/>
              </a:ext>
            </a:extLst>
          </p:cNvPr>
          <p:cNvSpPr txBox="1"/>
          <p:nvPr/>
        </p:nvSpPr>
        <p:spPr>
          <a:xfrm>
            <a:off x="7320472" y="1192026"/>
            <a:ext cx="42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Conservative definition of </a:t>
            </a:r>
            <a:r>
              <a:rPr lang="en-US" b="1" dirty="0">
                <a:solidFill>
                  <a:srgbClr val="FF0000"/>
                </a:solidFill>
              </a:rPr>
              <a:t>conjoined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B8384F5-8716-C742-6DCF-9D04FE7E3479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67E9-A25D-45DF-A363-F57964E3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89" y="1216028"/>
            <a:ext cx="11172602" cy="2051051"/>
          </a:xfrm>
        </p:spPr>
        <p:txBody>
          <a:bodyPr>
            <a:normAutofit/>
          </a:bodyPr>
          <a:lstStyle/>
          <a:p>
            <a:r>
              <a:rPr lang="en-US" dirty="0"/>
              <a:t>The model is suitably classifying filaments, however there is some consistent bias towards individual filaments, so we expect some continued improvement by increasing the </a:t>
            </a:r>
            <a:r>
              <a:rPr lang="en-US" dirty="0">
                <a:solidFill>
                  <a:srgbClr val="FF0000"/>
                </a:solidFill>
              </a:rPr>
              <a:t>dataset size</a:t>
            </a:r>
            <a:r>
              <a:rPr lang="en-US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08E754-521E-4DFB-B8C3-069739EC7700}"/>
              </a:ext>
            </a:extLst>
          </p:cNvPr>
          <p:cNvSpPr txBox="1">
            <a:spLocks/>
          </p:cNvSpPr>
          <p:nvPr/>
        </p:nvSpPr>
        <p:spPr>
          <a:xfrm>
            <a:off x="801256" y="-244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Implications and next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2BB28F-73FD-4D17-8E07-9573E5E62696}"/>
              </a:ext>
            </a:extLst>
          </p:cNvPr>
          <p:cNvSpPr/>
          <p:nvPr/>
        </p:nvSpPr>
        <p:spPr>
          <a:xfrm>
            <a:off x="611765" y="850514"/>
            <a:ext cx="11436823" cy="230580"/>
          </a:xfrm>
          <a:prstGeom prst="rect">
            <a:avLst/>
          </a:prstGeom>
          <a:gradFill flip="none" rotWithShape="1">
            <a:gsLst>
              <a:gs pos="98000">
                <a:schemeClr val="bg1"/>
              </a:gs>
              <a:gs pos="3000">
                <a:srgbClr val="EAA44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9E141A-F5EB-423E-B33A-8DB5ACFD3D67}"/>
              </a:ext>
            </a:extLst>
          </p:cNvPr>
          <p:cNvSpPr txBox="1">
            <a:spLocks/>
          </p:cNvSpPr>
          <p:nvPr/>
        </p:nvSpPr>
        <p:spPr>
          <a:xfrm>
            <a:off x="686889" y="2105891"/>
            <a:ext cx="7781623" cy="3338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We have begun to apply this model to a data set of round and rolled strand from LBNL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This is good evidence that the model is useful outside its training context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2212 strand rolling appears to increase filament bridging after heat treatment in the inner ring of sub-bundles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</a:rPr>
              <a:t>We are looking for collaborators </a:t>
            </a:r>
            <a:r>
              <a:rPr lang="en-US" sz="2000" dirty="0"/>
              <a:t>to use this tool to address other questions related to conductor or magnet characterization/QA </a:t>
            </a:r>
          </a:p>
          <a:p>
            <a:pPr lvl="1">
              <a:lnSpc>
                <a:spcPct val="100000"/>
              </a:lnSpc>
            </a:pPr>
            <a:endParaRPr lang="en-US" sz="2000" dirty="0"/>
          </a:p>
          <a:p>
            <a:pPr lvl="1"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2" name="Picture 1" descr="A picture containing text, crab, coelenterate&#10;&#10;Description automatically generated">
            <a:extLst>
              <a:ext uri="{FF2B5EF4-FFF2-40B4-BE49-F238E27FC236}">
                <a16:creationId xmlns:a16="http://schemas.microsoft.com/office/drawing/2014/main" id="{B9A9F9BF-142E-55D5-CC14-E232EE35B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12" y="2105892"/>
            <a:ext cx="3489379" cy="191915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286AABF-D1E6-8EC0-D4FB-39DF7ECB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512" y="4186116"/>
            <a:ext cx="3547264" cy="23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46921-C1D9-EBCC-D501-BB77A089274E}"/>
              </a:ext>
            </a:extLst>
          </p:cNvPr>
          <p:cNvSpPr txBox="1"/>
          <p:nvPr/>
        </p:nvSpPr>
        <p:spPr>
          <a:xfrm>
            <a:off x="1274618" y="5449110"/>
            <a:ext cx="6959600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Project support: </a:t>
            </a:r>
          </a:p>
          <a:p>
            <a:r>
              <a:rPr lang="en-US" sz="1600" dirty="0"/>
              <a:t>DOE-HEP DE-SC0020984</a:t>
            </a:r>
          </a:p>
          <a:p>
            <a:r>
              <a:rPr lang="en-US" sz="1600" dirty="0"/>
              <a:t>CPRD for wire supply</a:t>
            </a:r>
          </a:p>
          <a:p>
            <a:r>
              <a:rPr lang="en-US" sz="1600" dirty="0"/>
              <a:t>UW-Eau Claire MSEC facility support and Blugold Supercomputing Cluster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8F32A37-AAE3-908A-E175-D748A9546055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3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A9D6-7000-7E46-9DE4-6A2EDBE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we do – LTS (Nb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Sn)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5AE51C-8C97-BD78-809C-F992DB788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 of Dr. Algirdas Baskys et al. at Lawrence Berkeley National Laboratory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of Dr. Alice Moros, formerly at Lawrence Berkeley National Laboratory, now at CERN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7DA8C1-8DAA-8A12-2DD4-E61B5D069EC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41E03-05A1-E0E8-1833-0E3B8D190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99CF3-3B26-ED66-C1E8-CA1C99F0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on behalf of Al Baskys | MDP CM7: Conductor AI-ML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7EB3-2F4E-B93C-1D6F-CAEFAF53C0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2023 03 23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15306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DP pptx template widescreen v4.potx" id="{08E73AC4-FA2F-4C2F-8959-5C3612F2BAEA}" vid="{EDE0B7DC-84BB-4959-BB55-E38EC65E5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3EBA8B5AF224CAF7EFBCE8783ABC8" ma:contentTypeVersion="2" ma:contentTypeDescription="Create a new document." ma:contentTypeScope="" ma:versionID="339290c203978f8ec0d783f732bec800">
  <xsd:schema xmlns:xsd="http://www.w3.org/2001/XMLSchema" xmlns:xs="http://www.w3.org/2001/XMLSchema" xmlns:p="http://schemas.microsoft.com/office/2006/metadata/properties" xmlns:ns3="e6e27c21-7931-4f48-a7d9-b956bf96bac7" targetNamespace="http://schemas.microsoft.com/office/2006/metadata/properties" ma:root="true" ma:fieldsID="977a763ec8f380223b285ea3c8ec4adc" ns3:_="">
    <xsd:import namespace="e6e27c21-7931-4f48-a7d9-b956bf96ba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27c21-7931-4f48-a7d9-b956bf96ba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70F4E8-2132-424B-B420-B75AF45FCD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e27c21-7931-4f48-a7d9-b956bf96ba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ACD949-33C2-4A9B-9542-B813E43AAC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A23938-CDE1-4228-B357-2959A52B5937}">
  <ds:schemaRefs>
    <ds:schemaRef ds:uri="http://schemas.microsoft.com/office/2006/documentManagement/types"/>
    <ds:schemaRef ds:uri="http://schemas.microsoft.com/office/infopath/2007/PartnerControls"/>
    <ds:schemaRef ds:uri="e6e27c21-7931-4f48-a7d9-b956bf96bac7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MDP pptx template widescreen v4</Template>
  <TotalTime>969</TotalTime>
  <Words>1868</Words>
  <Application>Microsoft Office PowerPoint</Application>
  <PresentationFormat>Widescreen</PresentationFormat>
  <Paragraphs>237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Franklin Gothic Book</vt:lpstr>
      <vt:lpstr>Times New Roman</vt:lpstr>
      <vt:lpstr>Wingdings</vt:lpstr>
      <vt:lpstr>Berkeley Lab Wide PPT Theme</vt:lpstr>
      <vt:lpstr>Conductor AI-ML</vt:lpstr>
      <vt:lpstr>Outline</vt:lpstr>
      <vt:lpstr>Who we are</vt:lpstr>
      <vt:lpstr>What we do – overview </vt:lpstr>
      <vt:lpstr>What we do – HTS (2212)</vt:lpstr>
      <vt:lpstr>PowerPoint Presentation</vt:lpstr>
      <vt:lpstr>PowerPoint Presentation</vt:lpstr>
      <vt:lpstr>PowerPoint Presentation</vt:lpstr>
      <vt:lpstr>What we do – LTS (Nb3Sn)</vt:lpstr>
      <vt:lpstr>TEM study of nanoprecipiate size distribution </vt:lpstr>
      <vt:lpstr>SEM/HIM study of artificial pinning centers</vt:lpstr>
      <vt:lpstr>Augment hand-labeled data with synthetic data</vt:lpstr>
      <vt:lpstr>Synthetic data results</vt:lpstr>
      <vt:lpstr>Infrastructure for analyzing and disseminating results</vt:lpstr>
      <vt:lpstr>Nb3Sn with artificial pinning centers (APC)</vt:lpstr>
      <vt:lpstr>Nb3Sn with artificial pinning centers (APC)</vt:lpstr>
      <vt:lpstr>What is next</vt:lpstr>
      <vt:lpstr>Conductor AI-ML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Ian Pong</dc:creator>
  <cp:keywords/>
  <dc:description/>
  <cp:lastModifiedBy>Ian Pong</cp:lastModifiedBy>
  <cp:revision>23</cp:revision>
  <dcterms:created xsi:type="dcterms:W3CDTF">2023-03-15T05:29:20Z</dcterms:created>
  <dcterms:modified xsi:type="dcterms:W3CDTF">2023-03-15T22:15:15Z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0x0101001FA3EBA8B5AF224CAF7EFBCE8783ABC8</vt:lpwstr>
  </property>
</Properties>
</file>