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718" r:id="rId3"/>
    <p:sldId id="1372" r:id="rId4"/>
    <p:sldId id="729" r:id="rId5"/>
    <p:sldId id="1350" r:id="rId6"/>
    <p:sldId id="1356" r:id="rId7"/>
    <p:sldId id="1376" r:id="rId8"/>
    <p:sldId id="1378" r:id="rId9"/>
    <p:sldId id="1373" r:id="rId10"/>
    <p:sldId id="1374" r:id="rId11"/>
    <p:sldId id="733" r:id="rId12"/>
    <p:sldId id="734" r:id="rId13"/>
    <p:sldId id="735" r:id="rId14"/>
    <p:sldId id="737" r:id="rId15"/>
    <p:sldId id="736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E5DCE240-4DBF-E94F-8E7D-2507A74D9429}">
          <p14:sldIdLst>
            <p14:sldId id="256"/>
            <p14:sldId id="718"/>
          </p14:sldIdLst>
        </p14:section>
        <p14:section name="Vision and goals" id="{291B25DB-45DA-FB4F-ACC4-79584BED58DD}">
          <p14:sldIdLst>
            <p14:sldId id="1372"/>
            <p14:sldId id="729"/>
            <p14:sldId id="1350"/>
            <p14:sldId id="1356"/>
          </p14:sldIdLst>
        </p14:section>
        <p14:section name="Context in US HEP" id="{7CDF5F3D-58AC-2A48-BA0C-3147CDDFCD21}">
          <p14:sldIdLst>
            <p14:sldId id="1376"/>
            <p14:sldId id="1378"/>
          </p14:sldIdLst>
        </p14:section>
        <p14:section name="Involvement in International community" id="{82FF18FE-81A4-7443-878B-980BBBF55FE8}">
          <p14:sldIdLst>
            <p14:sldId id="1373"/>
            <p14:sldId id="1374"/>
          </p14:sldIdLst>
        </p14:section>
        <p14:section name="Synergistic activities" id="{947F7F3A-F0E3-6747-846D-54A6F62BC0F0}">
          <p14:sldIdLst>
            <p14:sldId id="733"/>
          </p14:sldIdLst>
        </p14:section>
        <p14:section name="Goals for the Coll. Meeting" id="{E434CD1C-FC4E-1C4D-9AF3-D00AC117E290}">
          <p14:sldIdLst>
            <p14:sldId id="734"/>
            <p14:sldId id="735"/>
            <p14:sldId id="737"/>
            <p14:sldId id="7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4"/>
    <p:restoredTop sz="94296"/>
  </p:normalViewPr>
  <p:slideViewPr>
    <p:cSldViewPr snapToGrid="0" snapToObjects="1">
      <p:cViewPr>
        <p:scale>
          <a:sx n="58" d="100"/>
          <a:sy n="58" d="100"/>
        </p:scale>
        <p:origin x="5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92A2-ECC3-0E4A-B463-8950445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8729-6195-DD44-A2D3-291CAFC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2858-B553-9448-B8BF-6E8AE78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60400" y="2787650"/>
            <a:ext cx="22965835" cy="9045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9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37" y="4513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2/24/20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18824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Soren Prestemon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dirty="0"/>
              <a:t>Lawrence Berkeley National Laboratory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539240" y="5880031"/>
            <a:ext cx="21305519" cy="129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sz="7200" b="1" dirty="0"/>
              <a:t>MDP collaboration meeting - goals, charge and agenda</a:t>
            </a:r>
            <a:endParaRPr lang="en-US" sz="7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2417-0B0A-8244-934E-867F543C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plays an important role in the international context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DAAA7-2A55-A24D-B932-F1D8B9D1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F3E8E-62D5-F74D-A97A-B7D24A6C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83753F-246A-EC40-A456-30442B5E0EBF}"/>
              </a:ext>
            </a:extLst>
          </p:cNvPr>
          <p:cNvSpPr txBox="1">
            <a:spLocks/>
          </p:cNvSpPr>
          <p:nvPr/>
        </p:nvSpPr>
        <p:spPr>
          <a:xfrm>
            <a:off x="576440" y="2643104"/>
            <a:ext cx="11446213" cy="373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62162" marR="0" indent="-62162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706581" marR="0" indent="-249381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111910" marR="0" indent="-19751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5087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9659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5374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29946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4518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39090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HFM–major elements similar to US MDP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http://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arxiv.org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/abs/2201.07895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multi-lab teams, similar structure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Key role of rapid-turnaround development platforms e.g. subscale magnets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Funding target (5y): 112.9 MCHF + 478.5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FTEy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 is to have MOU with CERN that enables/encompasses work with HFM partner labs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CERN contact Andrzej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Siemko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hangingPunct="1"/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B54A4D-347E-3549-947E-E4ED6AFF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47" y="6716985"/>
            <a:ext cx="5811864" cy="5540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7B89B-6C23-CD4F-8D76-132C016B1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53" y="6716985"/>
            <a:ext cx="5811864" cy="5526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F32BD3-ACD8-EDE2-8121-AD5FE955A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2653" y="6858000"/>
            <a:ext cx="12278842" cy="5540281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B52647-C5C5-C90B-C967-ACCB73050E33}"/>
              </a:ext>
            </a:extLst>
          </p:cNvPr>
          <p:cNvSpPr txBox="1">
            <a:spLocks/>
          </p:cNvSpPr>
          <p:nvPr/>
        </p:nvSpPr>
        <p:spPr>
          <a:xfrm>
            <a:off x="13128996" y="2643104"/>
            <a:ext cx="11446213" cy="373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62162" marR="0" indent="-62162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706581" marR="0" indent="-249381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111910" marR="0" indent="-19751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5087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965960" marR="0" indent="-1371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5374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2994660" marR="0" indent="-251460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4518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3909059" marR="0" indent="-251459" algn="l" defTabSz="4572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build collaborations that are mutually beneficial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be seen as partners-of-choice</a:t>
            </a:r>
          </a:p>
          <a:p>
            <a:pPr lvl="1" hangingPunct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keep DOE-OHEP / MDP goals in mind</a:t>
            </a:r>
          </a:p>
          <a:p>
            <a:pPr lvl="1" hangingPunct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63692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CCA5-711D-1041-8CF9-BF0A715C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synergistic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1EFB-877F-C34D-9D78-C1E9536B4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809" y="2924221"/>
            <a:ext cx="11295157" cy="905192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have various SBIRs, ARPA-E, Fusion &amp; INFUSE, etc. projects underway</a:t>
            </a:r>
          </a:p>
          <a:p>
            <a:endParaRPr lang="en-US" dirty="0"/>
          </a:p>
          <a:p>
            <a:pPr lvl="1"/>
            <a:r>
              <a:rPr lang="en-US" dirty="0"/>
              <a:t>From an MDP perspective:</a:t>
            </a:r>
          </a:p>
          <a:p>
            <a:pPr lvl="2"/>
            <a:r>
              <a:rPr lang="en-US" dirty="0"/>
              <a:t>These are encouraged, but as much as possible through the lens of MDP</a:t>
            </a:r>
          </a:p>
          <a:p>
            <a:pPr lvl="3"/>
            <a:r>
              <a:rPr lang="en-US" dirty="0"/>
              <a:t>Be strategic, e.g. look for synergies between MDP needs and industry interests</a:t>
            </a:r>
          </a:p>
          <a:p>
            <a:pPr lvl="3"/>
            <a:r>
              <a:rPr lang="en-US" dirty="0"/>
              <a:t>Use these public-private partnerships to forge relationships, identify strong partners</a:t>
            </a:r>
          </a:p>
          <a:p>
            <a:pPr lvl="3"/>
            <a:r>
              <a:rPr lang="en-US" dirty="0"/>
              <a:t>Build relation of trust, insist on sufficient access to data for honest assessment</a:t>
            </a:r>
          </a:p>
          <a:p>
            <a:pPr lvl="2"/>
            <a:r>
              <a:rPr lang="en-US" dirty="0"/>
              <a:t>It is sometimes difficult, but… be ready to say “</a:t>
            </a:r>
            <a:r>
              <a:rPr lang="en-US" b="1" dirty="0"/>
              <a:t>no</a:t>
            </a:r>
            <a:r>
              <a:rPr lang="en-US" dirty="0"/>
              <a:t>” if the “fit” is not right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Let's continue to partner with DOE in identifying effective SBIR topics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356E-1B5C-A741-B87F-1036962F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1D9A3-0D0B-A74C-A6F4-C27CC576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8FAD886-F80B-5E74-2E61-6061723F62FD}"/>
              </a:ext>
            </a:extLst>
          </p:cNvPr>
          <p:cNvSpPr txBox="1">
            <a:spLocks/>
          </p:cNvSpPr>
          <p:nvPr/>
        </p:nvSpPr>
        <p:spPr>
          <a:xfrm>
            <a:off x="11805424" y="2924221"/>
            <a:ext cx="12298767" cy="9788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 fontScale="77500" lnSpcReduction="20000"/>
          </a:bodyPr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383177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There are many “relevant” DOE FOA’s this year</a:t>
            </a:r>
          </a:p>
          <a:p>
            <a:pPr lvl="1" hangingPunct="1"/>
            <a:r>
              <a:rPr lang="en-US" dirty="0"/>
              <a:t>ECRPs</a:t>
            </a:r>
          </a:p>
          <a:p>
            <a:pPr lvl="2" hangingPunct="1"/>
            <a:r>
              <a:rPr lang="en-US" dirty="0"/>
              <a:t>A few submitted from MDP staff this year</a:t>
            </a:r>
          </a:p>
          <a:p>
            <a:pPr hangingPunct="1"/>
            <a:r>
              <a:rPr lang="en-US" dirty="0"/>
              <a:t>ARDAP, HEP, Fusion</a:t>
            </a:r>
          </a:p>
          <a:p>
            <a:pPr lvl="1" hangingPunct="1"/>
            <a:r>
              <a:rPr lang="en-US" dirty="0"/>
              <a:t>Proposals developing/submitted to support…</a:t>
            </a:r>
          </a:p>
          <a:p>
            <a:pPr lvl="2" hangingPunct="1"/>
            <a:r>
              <a:rPr lang="en-US" dirty="0"/>
              <a:t>AI/ML applied to magnets and materials</a:t>
            </a:r>
          </a:p>
          <a:p>
            <a:pPr lvl="2" hangingPunct="1"/>
            <a:r>
              <a:rPr lang="en-US" dirty="0"/>
              <a:t>Conductor development</a:t>
            </a:r>
          </a:p>
          <a:p>
            <a:pPr lvl="2" hangingPunct="1"/>
            <a:r>
              <a:rPr lang="en-US" dirty="0"/>
              <a:t>Radiation damage</a:t>
            </a:r>
          </a:p>
          <a:p>
            <a:pPr lvl="2" hangingPunct="1"/>
            <a:r>
              <a:rPr lang="en-US" dirty="0"/>
              <a:t>…</a:t>
            </a:r>
          </a:p>
          <a:p>
            <a:pPr lvl="1" hangingPunct="1"/>
            <a:endParaRPr lang="en-US" dirty="0"/>
          </a:p>
          <a:p>
            <a:pPr lvl="1" hangingPunct="1"/>
            <a:r>
              <a:rPr lang="en-US" dirty="0"/>
              <a:t>Balance “alignment” and “complementarity” with MDP </a:t>
            </a:r>
          </a:p>
          <a:p>
            <a:pPr lvl="1" hangingPunct="1"/>
            <a:endParaRPr lang="en-US" dirty="0"/>
          </a:p>
          <a:p>
            <a:pPr lvl="1" hangingPunct="1"/>
            <a:r>
              <a:rPr lang="en-US" dirty="0"/>
              <a:t>Such proposals are strongest when teams across labs and universities come together with common interest and unique expertise and/or facilities</a:t>
            </a:r>
          </a:p>
          <a:p>
            <a:pPr lvl="2" hangingPunct="1"/>
            <a:endParaRPr lang="en-US" dirty="0"/>
          </a:p>
          <a:p>
            <a:pPr marL="914400" lvl="2" indent="0" hangingPunct="1">
              <a:buNone/>
            </a:pPr>
            <a:r>
              <a:rPr lang="en-US" dirty="0"/>
              <a:t>	</a:t>
            </a:r>
          </a:p>
          <a:p>
            <a:pPr marL="914400" lvl="2" indent="0" hangingPunct="1">
              <a:buNone/>
            </a:pPr>
            <a:endParaRPr lang="en-US" dirty="0"/>
          </a:p>
          <a:p>
            <a:pPr hangingPunct="1"/>
            <a:endParaRPr lang="en-US" dirty="0"/>
          </a:p>
          <a:p>
            <a:pPr lvl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974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9352-412A-9843-BDBA-86FA3D2D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collaboration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0F21D-B59C-0F47-9837-54720A202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4" y="2612015"/>
            <a:ext cx="23436606" cy="95495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Related to program roadmap:</a:t>
            </a:r>
          </a:p>
          <a:p>
            <a:pPr lvl="1"/>
            <a:r>
              <a:rPr lang="en-US" dirty="0"/>
              <a:t> How have we progressed towards program milestones?</a:t>
            </a:r>
          </a:p>
          <a:p>
            <a:pPr lvl="1"/>
            <a:r>
              <a:rPr lang="en-US" dirty="0"/>
              <a:t> Are the milestones still appropriate?</a:t>
            </a:r>
          </a:p>
          <a:p>
            <a:pPr lvl="1"/>
            <a:r>
              <a:rPr lang="en-US" dirty="0"/>
              <a:t> What is a realistic timeline for the next key milestones? What issues jeopardize success?</a:t>
            </a:r>
          </a:p>
          <a:p>
            <a:pPr lvl="1"/>
            <a:r>
              <a:rPr lang="en-US" dirty="0"/>
              <a:t> What issues were encountered over the last year? What lessons were learned?</a:t>
            </a:r>
          </a:p>
          <a:p>
            <a:pPr lvl="1"/>
            <a:r>
              <a:rPr lang="en-US" dirty="0"/>
              <a:t> What are the near and mid-term conductor needs (to provide guidance to CPRD group)?</a:t>
            </a:r>
          </a:p>
          <a:p>
            <a:pPr lvl="1"/>
            <a:endParaRPr lang="en-US" dirty="0"/>
          </a:p>
          <a:p>
            <a:r>
              <a:rPr lang="en-US" dirty="0"/>
              <a:t> Related to collaboration functioning:</a:t>
            </a:r>
          </a:p>
          <a:p>
            <a:pPr lvl="1"/>
            <a:r>
              <a:rPr lang="en-US" dirty="0"/>
              <a:t>Where do we see opportunities to improve, e.g. </a:t>
            </a:r>
          </a:p>
          <a:p>
            <a:pPr lvl="2"/>
            <a:r>
              <a:rPr lang="en-US" dirty="0"/>
              <a:t>communication, coordination, leveraging of infrastructure, investment in infrastructure, etc.</a:t>
            </a:r>
          </a:p>
          <a:p>
            <a:pPr lvl="1"/>
            <a:r>
              <a:rPr lang="en-US" dirty="0"/>
              <a:t>What appears to be working well?</a:t>
            </a:r>
          </a:p>
          <a:p>
            <a:pPr lvl="1"/>
            <a:r>
              <a:rPr lang="en-US" dirty="0"/>
              <a:t>Are there lessons-learned that can/should influence how we collaborate more broadly, e.g. with HFM?</a:t>
            </a:r>
          </a:p>
          <a:p>
            <a:pPr lvl="1"/>
            <a:endParaRPr lang="en-US" dirty="0"/>
          </a:p>
          <a:p>
            <a:r>
              <a:rPr lang="en-US" dirty="0"/>
              <a:t>Related to long-term planning</a:t>
            </a:r>
          </a:p>
          <a:p>
            <a:pPr lvl="1"/>
            <a:r>
              <a:rPr lang="en-US" dirty="0"/>
              <a:t>How well does our current program address questions/issues that impact P5 directions?</a:t>
            </a:r>
          </a:p>
          <a:p>
            <a:pPr lvl="1"/>
            <a:r>
              <a:rPr lang="en-US" dirty="0"/>
              <a:t>How might our program evolve to better meet the needs of the community?</a:t>
            </a:r>
          </a:p>
          <a:p>
            <a:pPr lvl="2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8F79A-97D9-9746-B6D9-76740DA7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3C743-6C5B-8541-8264-A406BD0C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281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76CC-9E4C-F94E-B963-78699AE2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479" y="-25400"/>
            <a:ext cx="19815453" cy="2213071"/>
          </a:xfrm>
        </p:spPr>
        <p:txBody>
          <a:bodyPr/>
          <a:lstStyle/>
          <a:p>
            <a:r>
              <a:rPr lang="en-US" dirty="0"/>
              <a:t>The MDP Technical Advisory Committee (TAC) </a:t>
            </a:r>
            <a:br>
              <a:rPr lang="en-US" dirty="0"/>
            </a:br>
            <a:r>
              <a:rPr lang="en-US" dirty="0"/>
              <a:t>is central to our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425E4-9265-5848-809F-25C5B5DF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4" y="2616846"/>
            <a:ext cx="23293869" cy="2910782"/>
          </a:xfrm>
        </p:spPr>
        <p:txBody>
          <a:bodyPr>
            <a:normAutofit/>
          </a:bodyPr>
          <a:lstStyle/>
          <a:p>
            <a:r>
              <a:rPr lang="en-US" sz="4000" dirty="0"/>
              <a:t>Our Technical Advisory Committee provides critical guidance to / oversight of our program</a:t>
            </a:r>
          </a:p>
          <a:p>
            <a:pPr lvl="1"/>
            <a:r>
              <a:rPr lang="en-US" sz="4000" dirty="0"/>
              <a:t>Andy Lankford (Chair), Giorgio </a:t>
            </a:r>
            <a:r>
              <a:rPr lang="en-US" sz="4000" dirty="0" err="1"/>
              <a:t>Apollinari</a:t>
            </a:r>
            <a:r>
              <a:rPr lang="en-US" sz="4000" dirty="0"/>
              <a:t>, Amalia Ballarino, Joe </a:t>
            </a:r>
            <a:r>
              <a:rPr lang="en-US" sz="4000" dirty="0" err="1"/>
              <a:t>Minervini</a:t>
            </a:r>
            <a:r>
              <a:rPr lang="en-US" sz="4000" dirty="0"/>
              <a:t>, Toru </a:t>
            </a:r>
            <a:r>
              <a:rPr lang="en-US" sz="4000" dirty="0" err="1"/>
              <a:t>Ogitsu</a:t>
            </a:r>
            <a:r>
              <a:rPr lang="en-US" sz="4000" dirty="0"/>
              <a:t>, Mark Palmer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94C6-85EF-CF46-836E-DE61D145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2B013-61CB-7548-94DD-AF46AB68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B63DF1-36EC-8E44-B9F3-C737301CB14B}"/>
              </a:ext>
            </a:extLst>
          </p:cNvPr>
          <p:cNvSpPr/>
          <p:nvPr/>
        </p:nvSpPr>
        <p:spPr>
          <a:xfrm>
            <a:off x="375016" y="7569632"/>
            <a:ext cx="23293869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742950" lvl="0" indent="-742950">
              <a:buSzPct val="100000"/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MDP priorities being followed? Have current bottlenecks to progress been identified?</a:t>
            </a:r>
          </a:p>
          <a:p>
            <a:pPr marL="742950" lvl="0" indent="-742950">
              <a:buSzPct val="100000"/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Areas making progress towards achieving their milestones?</a:t>
            </a:r>
          </a:p>
          <a:p>
            <a:pPr marL="742950" lvl="0" indent="-742950">
              <a:buSzPct val="100000"/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each Area properly leveraging the capabilities within the collaboration to achieve their goals?</a:t>
            </a:r>
          </a:p>
          <a:p>
            <a:pPr marL="742950" lvl="0" indent="-742950">
              <a:buSzPct val="100000"/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MDP appropriately leveraging and developing synergistic activities, such as SBIR, DOE-FES, etc.? </a:t>
            </a:r>
          </a:p>
          <a:p>
            <a:pPr marL="742950" lvl="0" indent="-742950">
              <a:buSzPct val="100000"/>
              <a:buFont typeface="+mj-lt"/>
              <a:buAutoNum type="arabicPeriod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MDP community involvement appropriate, i.e. in the US HEP planning process and in the context of international collaboration? Are there further avenues that should be pursued?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2B506-18C6-8142-955C-CDEEFD19238D}"/>
              </a:ext>
            </a:extLst>
          </p:cNvPr>
          <p:cNvSpPr txBox="1"/>
          <p:nvPr/>
        </p:nvSpPr>
        <p:spPr>
          <a:xfrm>
            <a:off x="1952178" y="5294532"/>
            <a:ext cx="20022844" cy="1415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TAC Charge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Some questions for the TAC to consider as they seek to provide advice on Program progress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574EF9-6ADD-E942-8179-CCC0933B0CE7}"/>
              </a:ext>
            </a:extLst>
          </p:cNvPr>
          <p:cNvCxnSpPr/>
          <p:nvPr/>
        </p:nvCxnSpPr>
        <p:spPr>
          <a:xfrm>
            <a:off x="853440" y="4849374"/>
            <a:ext cx="2237020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84197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CC5-13EB-FE47-B3C5-42625D56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this week's meeting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0801D-1919-5E41-ACA6-707158AC6F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106010" y="12952150"/>
            <a:ext cx="601444" cy="677104"/>
          </a:xfrm>
        </p:spPr>
        <p:txBody>
          <a:bodyPr/>
          <a:lstStyle/>
          <a:p>
            <a:fld id="{B128C41A-7A0A-A74C-A765-4BF8AA94B2BC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39992-D6D0-BB4F-ADF9-C850EB01F7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4536" y="2632150"/>
            <a:ext cx="24417932" cy="9875520"/>
          </a:xfrm>
        </p:spPr>
        <p:txBody>
          <a:bodyPr>
            <a:normAutofit/>
          </a:bodyPr>
          <a:lstStyle/>
          <a:p>
            <a:r>
              <a:rPr lang="en-US" sz="4000" dirty="0"/>
              <a:t>See meeting site </a:t>
            </a:r>
            <a:r>
              <a:rPr lang="en-US" sz="4000" dirty="0">
                <a:hlinkClick r:id="rId2"/>
              </a:rPr>
              <a:t>https://indico.bnl.gov/event/18824/</a:t>
            </a:r>
            <a:r>
              <a:rPr lang="en-US" sz="4000" dirty="0"/>
              <a:t> for presentations &amp; meeting timeline</a:t>
            </a:r>
          </a:p>
          <a:p>
            <a:pPr lvl="1"/>
            <a:r>
              <a:rPr lang="en-US" sz="4000" b="1" dirty="0"/>
              <a:t>This is primarily an in-person meeting. Nevertheless we will try to maintain a zoom connection</a:t>
            </a:r>
          </a:p>
          <a:p>
            <a:pPr marL="457200" lvl="1" indent="0">
              <a:buNone/>
            </a:pPr>
            <a:r>
              <a:rPr lang="en-US" sz="4000" b="1" dirty="0"/>
              <a:t> </a:t>
            </a:r>
          </a:p>
          <a:p>
            <a:r>
              <a:rPr lang="en-US" sz="4000" b="1" dirty="0"/>
              <a:t>Zoom etiquette:</a:t>
            </a:r>
          </a:p>
          <a:p>
            <a:pPr lvl="1"/>
            <a:r>
              <a:rPr lang="en-US" sz="4000" dirty="0"/>
              <a:t>Mute your microphone when not presenting or asking a question</a:t>
            </a:r>
          </a:p>
          <a:p>
            <a:pPr lvl="1"/>
            <a:r>
              <a:rPr lang="en-US" sz="4000" dirty="0"/>
              <a:t>Generally turn off your video, but turn it on when presenting or asking a question</a:t>
            </a:r>
          </a:p>
          <a:p>
            <a:pPr lvl="1"/>
            <a:r>
              <a:rPr lang="en-US" sz="4000" dirty="0"/>
              <a:t>Use the raise-hand feature – in “Reactions” at bottom of zoom screen - if you want to ask a question</a:t>
            </a:r>
          </a:p>
          <a:p>
            <a:pPr lvl="2"/>
            <a:r>
              <a:rPr lang="en-US" sz="4000" dirty="0"/>
              <a:t>Convener(s) will call on you for your question </a:t>
            </a:r>
            <a:r>
              <a:rPr lang="en-US" sz="4000" b="1" i="1" dirty="0"/>
              <a:t>after</a:t>
            </a:r>
            <a:r>
              <a:rPr lang="en-US" sz="4000" dirty="0"/>
              <a:t> the presentation (if time allows)</a:t>
            </a:r>
          </a:p>
          <a:p>
            <a:pPr lvl="2"/>
            <a:endParaRPr lang="en-US" sz="4000" dirty="0"/>
          </a:p>
          <a:p>
            <a:r>
              <a:rPr lang="en-US" sz="4000" b="1" dirty="0"/>
              <a:t>Speakers:</a:t>
            </a:r>
          </a:p>
          <a:p>
            <a:pPr lvl="1"/>
            <a:r>
              <a:rPr lang="en-US" sz="4000" dirty="0"/>
              <a:t>Please stick to the time allotted – focus on the messages you are trying to convey</a:t>
            </a:r>
          </a:p>
          <a:p>
            <a:pPr lvl="1"/>
            <a:r>
              <a:rPr lang="en-US" sz="4000" dirty="0"/>
              <a:t>More in-depth questions/discussions in the allotted discussion periods</a:t>
            </a:r>
          </a:p>
          <a:p>
            <a:endParaRPr lang="en-US" sz="4000" dirty="0"/>
          </a:p>
          <a:p>
            <a:pPr lvl="2"/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22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5C6F-EDFF-1443-A5A8-DEB8E089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the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DA677-0AC6-314B-8787-5ACF39BFD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4" y="2612015"/>
            <a:ext cx="23003899" cy="9051929"/>
          </a:xfrm>
        </p:spPr>
        <p:txBody>
          <a:bodyPr>
            <a:normAutofit/>
          </a:bodyPr>
          <a:lstStyle/>
          <a:p>
            <a:r>
              <a:rPr lang="en-US" dirty="0"/>
              <a:t>Please see the </a:t>
            </a:r>
            <a:r>
              <a:rPr lang="en-US" b="1" u="sng" dirty="0"/>
              <a:t>US Magnet Development Program Code of Conduct </a:t>
            </a:r>
            <a:r>
              <a:rPr lang="en-US" dirty="0"/>
              <a:t>on the Indico site</a:t>
            </a:r>
            <a:endParaRPr lang="en-US" b="1" dirty="0"/>
          </a:p>
          <a:p>
            <a:r>
              <a:rPr lang="en-US" dirty="0"/>
              <a:t>Keep discussions professional</a:t>
            </a:r>
          </a:p>
          <a:p>
            <a:pPr lvl="1"/>
            <a:r>
              <a:rPr lang="en-US" dirty="0"/>
              <a:t>Do not seek to blame others, </a:t>
            </a:r>
          </a:p>
          <a:p>
            <a:pPr lvl="1"/>
            <a:r>
              <a:rPr lang="en-US" dirty="0"/>
              <a:t>focus on technical and strategic aspects; </a:t>
            </a:r>
            <a:r>
              <a:rPr lang="en-US" b="1" i="1" dirty="0"/>
              <a:t>be constructive</a:t>
            </a:r>
          </a:p>
          <a:p>
            <a:pPr lvl="1"/>
            <a:r>
              <a:rPr lang="en-US" dirty="0"/>
              <a:t>Think through questions, keep them focused, and raise your hand; Keep your questions concise and to-the-point</a:t>
            </a:r>
          </a:p>
          <a:p>
            <a:pPr lvl="1"/>
            <a:r>
              <a:rPr lang="en-US" dirty="0"/>
              <a:t>We value input from </a:t>
            </a:r>
            <a:r>
              <a:rPr lang="en-US" b="1" i="1" dirty="0"/>
              <a:t>ALL</a:t>
            </a:r>
            <a:r>
              <a:rPr lang="en-US" dirty="0"/>
              <a:t> members – students and junior/early career scientists and engineers are highly encouraged to contribute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Thanks to all of you for attending - </a:t>
            </a:r>
            <a:r>
              <a:rPr lang="en-US" b="1" i="1" dirty="0"/>
              <a:t>lets start the meeting!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AC23A-BAF7-A14D-88E0-ED607866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290F4-FE55-3249-BBE3-C2315145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16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051B-B2BA-1D45-AC36-B2AC3A47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4F0DBE-D390-274A-8AE4-BD72A270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05438-5087-F74B-B97F-80BF7B7A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4" y="2612015"/>
            <a:ext cx="23003899" cy="9860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Welcome to the 7th Annual US MDP Collaboration Meeting!</a:t>
            </a:r>
          </a:p>
          <a:p>
            <a:endParaRPr lang="en-US" dirty="0"/>
          </a:p>
          <a:p>
            <a:r>
              <a:rPr lang="en-US" dirty="0"/>
              <a:t>Our Magnet Development Program </a:t>
            </a:r>
            <a:r>
              <a:rPr lang="en-US" b="1" i="1" dirty="0"/>
              <a:t>vision</a:t>
            </a:r>
            <a:r>
              <a:rPr lang="en-US" dirty="0"/>
              <a:t> and </a:t>
            </a:r>
            <a:r>
              <a:rPr lang="en-US" b="1" i="1" dirty="0"/>
              <a:t>goals, &amp; p</a:t>
            </a:r>
            <a:r>
              <a:rPr lang="en-US" dirty="0"/>
              <a:t>riorities of the current Roadmaps</a:t>
            </a:r>
          </a:p>
          <a:p>
            <a:endParaRPr lang="en-US" b="1" i="1" dirty="0"/>
          </a:p>
          <a:p>
            <a:r>
              <a:rPr lang="en-US" dirty="0"/>
              <a:t>Our context in the broader US High Energy Physics community</a:t>
            </a:r>
          </a:p>
          <a:p>
            <a:endParaRPr lang="en-US" dirty="0"/>
          </a:p>
          <a:p>
            <a:r>
              <a:rPr lang="en-US" dirty="0"/>
              <a:t>Our involvement in the international community</a:t>
            </a:r>
          </a:p>
          <a:p>
            <a:endParaRPr lang="en-US" dirty="0"/>
          </a:p>
          <a:p>
            <a:r>
              <a:rPr lang="en-US" dirty="0"/>
              <a:t>Leveraging synergistic activities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Goals for the collaboration meeting and charge to the TAC</a:t>
            </a:r>
          </a:p>
          <a:p>
            <a:endParaRPr lang="en-US" dirty="0"/>
          </a:p>
          <a:p>
            <a:r>
              <a:rPr lang="en-US" dirty="0"/>
              <a:t>Some guidance for this meeting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8A583-872C-494B-95AB-80633BE9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r>
              <a:rPr lang="en-US"/>
              <a:t>MDP collaboration meeting, goals, charge and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491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E89FA-A1A9-B84C-A2AD-E77EC285AB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821DEA-576C-864D-9319-0EBC1168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0"/>
            <a:ext cx="19396623" cy="2213071"/>
          </a:xfrm>
        </p:spPr>
        <p:txBody>
          <a:bodyPr/>
          <a:lstStyle/>
          <a:p>
            <a:r>
              <a:rPr lang="en-US" dirty="0"/>
              <a:t>Recap of our MDP vision and goals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003C2-E458-6D41-878C-11455FB5AF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F6F3DC2-71C0-5E4C-8581-631D2C7E8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8937" y="2977841"/>
            <a:ext cx="23406125" cy="98038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Maintain and strengthen US Leadership </a:t>
            </a:r>
            <a:r>
              <a:rPr b="0" i="0" dirty="0"/>
              <a:t>in high-field accelerator magnet technology for future colliders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b="0" i="0"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Focus on the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four primary goals </a:t>
            </a:r>
            <a:r>
              <a:rPr dirty="0"/>
              <a:t>identified in the the original MDP Plan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Explore the performance limits of Nb</a:t>
            </a:r>
            <a:r>
              <a:rPr baseline="-15793" dirty="0"/>
              <a:t>3</a:t>
            </a:r>
            <a:r>
              <a:rPr dirty="0"/>
              <a:t>Sn accelerator magnets, with a focus on minimizing the required operating margin and significantly reducing or eliminating training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Develop and demonstrate an HTS accelerator magnet with a self-field of 5T or greater, compatible with operation in a hybrid HTS/LTS magnet for fields beyond 16T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Investigate fundamental aspects of magnet design and technology that can lead to substantial performance improvements and magnet cost reduction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Pursue Nb</a:t>
            </a:r>
            <a:r>
              <a:rPr baseline="-15793" dirty="0"/>
              <a:t>3</a:t>
            </a:r>
            <a:r>
              <a:rPr dirty="0"/>
              <a:t>Sn and HTS conductor R&amp;D with clear targets to increase performance and reduce the cost of accelerator magnets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Further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develop and integrate the teams </a:t>
            </a:r>
            <a:r>
              <a:rPr dirty="0"/>
              <a:t>across the partner laboratories and Universities for maximum value and effectiveness to the program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Identify and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nurture cross-cutting / synergistic activities </a:t>
            </a:r>
            <a:r>
              <a:rPr dirty="0"/>
              <a:t>with other programs to more rapidly advance progress towards our goals</a:t>
            </a:r>
          </a:p>
        </p:txBody>
      </p:sp>
    </p:spTree>
    <p:extLst>
      <p:ext uri="{BB962C8B-B14F-4D97-AF65-F5344CB8AC3E}">
        <p14:creationId xmlns:p14="http://schemas.microsoft.com/office/powerpoint/2010/main" val="202126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8AC6-37BB-8545-96F2-A402E352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365" y="-25400"/>
            <a:ext cx="6993907" cy="2213071"/>
          </a:xfrm>
        </p:spPr>
        <p:txBody>
          <a:bodyPr/>
          <a:lstStyle/>
          <a:p>
            <a:r>
              <a:rPr lang="en-US" dirty="0"/>
              <a:t>Program roadmap – 2020 Detailed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577A-CB22-9449-B707-272106F7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612016"/>
            <a:ext cx="11504427" cy="891367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Strategic priorities for the current plan:</a:t>
            </a:r>
          </a:p>
          <a:p>
            <a:pPr lvl="1"/>
            <a:r>
              <a:rPr lang="en-US" dirty="0"/>
              <a:t>Probing stress management structures</a:t>
            </a:r>
          </a:p>
          <a:p>
            <a:pPr lvl="1"/>
            <a:r>
              <a:rPr lang="en-US" dirty="0"/>
              <a:t>Hybrid HTS/LTS designs</a:t>
            </a:r>
          </a:p>
          <a:p>
            <a:pPr lvl="1"/>
            <a:r>
              <a:rPr lang="en-US" dirty="0"/>
              <a:t>Understanding and impacting the disturbance-spectrum</a:t>
            </a:r>
          </a:p>
          <a:p>
            <a:pPr lvl="1"/>
            <a:r>
              <a:rPr lang="en-US" dirty="0"/>
              <a:t>Advancing both LTS and HTS conductors, optimized for HEP applications </a:t>
            </a:r>
          </a:p>
          <a:p>
            <a:pPr marL="457200" lvl="1" indent="0">
              <a:buNone/>
            </a:pPr>
            <a:r>
              <a:rPr lang="en-US" dirty="0"/>
              <a:t>The new element </a:t>
            </a:r>
            <a:r>
              <a:rPr lang="en-US" i="1" dirty="0"/>
              <a:t>20T Hybrid Magnet Design &amp; Comparative Analysis, </a:t>
            </a:r>
            <a:r>
              <a:rPr lang="en-US" dirty="0"/>
              <a:t>is making good progress, preparing for future program goals</a:t>
            </a:r>
          </a:p>
          <a:p>
            <a:pPr lvl="1">
              <a:buFontTx/>
              <a:buChar char="-"/>
            </a:pPr>
            <a:r>
              <a:rPr lang="en-US" dirty="0"/>
              <a:t>Expect to fold into magnet arena at next CM</a:t>
            </a:r>
          </a:p>
          <a:p>
            <a:pPr>
              <a:buFontTx/>
              <a:buChar char="-"/>
            </a:pPr>
            <a:r>
              <a:rPr lang="en-US" dirty="0"/>
              <a:t>There is growing schedule disconnect</a:t>
            </a:r>
          </a:p>
          <a:p>
            <a:pPr lvl="1">
              <a:buFontTx/>
              <a:buChar char="-"/>
            </a:pPr>
            <a:r>
              <a:rPr lang="en-US" dirty="0"/>
              <a:t>Driven primarily by funding + our interest in maintaining a broad program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4E6D-A252-F94E-99AD-788D3862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76B5-801E-174D-BD87-2EF1808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728A9-C361-8A46-8024-0DB7B3F840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77472" y="-18288"/>
            <a:ext cx="12643104" cy="127127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83903D-8C6F-824A-B9C6-40890746C316}"/>
              </a:ext>
            </a:extLst>
          </p:cNvPr>
          <p:cNvCxnSpPr>
            <a:cxnSpLocks/>
          </p:cNvCxnSpPr>
          <p:nvPr/>
        </p:nvCxnSpPr>
        <p:spPr>
          <a:xfrm>
            <a:off x="20514311" y="962601"/>
            <a:ext cx="0" cy="11398102"/>
          </a:xfrm>
          <a:prstGeom prst="line">
            <a:avLst/>
          </a:prstGeom>
          <a:noFill/>
          <a:ln w="73025" cap="flat">
            <a:solidFill>
              <a:srgbClr val="FF0000">
                <a:alpha val="78000"/>
              </a:srgbClr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6B830E-926D-EA1C-4387-EE569202390F}"/>
              </a:ext>
            </a:extLst>
          </p:cNvPr>
          <p:cNvSpPr txBox="1"/>
          <p:nvPr/>
        </p:nvSpPr>
        <p:spPr>
          <a:xfrm>
            <a:off x="273046" y="11506827"/>
            <a:ext cx="11504426" cy="800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=&gt; Need to focus towards key hybrid magnets</a:t>
            </a:r>
          </a:p>
        </p:txBody>
      </p:sp>
    </p:spTree>
    <p:extLst>
      <p:ext uri="{BB962C8B-B14F-4D97-AF65-F5344CB8AC3E}">
        <p14:creationId xmlns:p14="http://schemas.microsoft.com/office/powerpoint/2010/main" val="29093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2CA-EA5B-4745-9E1D-3AF38493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good news – DOE-OHEP is strengthening our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612D9-EE1F-A64C-8DB6-4101BE412C5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0400" y="2787650"/>
            <a:ext cx="22965835" cy="972401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Funding increased nearly 20% in FY23 – </a:t>
            </a:r>
            <a:r>
              <a:rPr lang="en-US" sz="3600" b="1" u="sng" dirty="0">
                <a:solidFill>
                  <a:schemeClr val="accent6">
                    <a:lumMod val="50000"/>
                  </a:schemeClr>
                </a:solidFill>
              </a:rPr>
              <a:t>Thank you Ken and DOE-OHEP!!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Strong support for conductor procurement and R&amp;D – increased from $500K to $1200K / year</a:t>
            </a: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Questions for discussion at this CM:</a:t>
            </a:r>
          </a:p>
          <a:p>
            <a:pPr lvl="1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How do we best use CPRD funds? See presentation from Ian, and follow on discussions</a:t>
            </a:r>
          </a:p>
          <a:p>
            <a:pPr lvl="1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The next push is to get hybrid magnets built and tested – how do we best prioritize to achieve this?</a:t>
            </a:r>
          </a:p>
          <a:p>
            <a:pPr lvl="2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Fabricating coil parts, winding coils, tooling, utility structure,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etc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lvl="1"/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Keep an eye on our original questions: Ultimate Performance of Magnets</a:t>
            </a:r>
          </a:p>
          <a:p>
            <a:pPr lvl="1"/>
            <a:r>
              <a:rPr lang="en-US" sz="3200" dirty="0"/>
              <a:t>What is the nature of accelerator magnet training? Can we reduce or eliminate it?</a:t>
            </a:r>
          </a:p>
          <a:p>
            <a:pPr lvl="1"/>
            <a:r>
              <a:rPr lang="en-US" sz="3200" dirty="0"/>
              <a:t>How do we best define operating margin for Nb</a:t>
            </a:r>
            <a:r>
              <a:rPr lang="en-US" sz="3200" baseline="-25000" dirty="0"/>
              <a:t>3</a:t>
            </a:r>
            <a:r>
              <a:rPr lang="en-US" sz="3200" dirty="0"/>
              <a:t>Sn and HTS accelerator magnets, and to what degree can and should it be minimized?</a:t>
            </a:r>
          </a:p>
          <a:p>
            <a:pPr lvl="1"/>
            <a:r>
              <a:rPr lang="en-US" sz="3200" dirty="0"/>
              <a:t>Can we control the disturbance spectrum and engineer a magnet response to reduce operating margin and enhance reliable performance?</a:t>
            </a:r>
          </a:p>
          <a:p>
            <a:pPr lvl="1"/>
            <a:r>
              <a:rPr lang="en-US" sz="3200" dirty="0"/>
              <a:t>What are the mechanical limits and possible stress-management approaches for Nb</a:t>
            </a:r>
            <a:r>
              <a:rPr lang="en-US" sz="3200" baseline="-25000" dirty="0"/>
              <a:t>3</a:t>
            </a:r>
            <a:r>
              <a:rPr lang="en-US" sz="3200" dirty="0"/>
              <a:t>Sn, HTS, and 20 T hybrid LTS/HTS magnets, and do they have defined mechanical limits?</a:t>
            </a:r>
          </a:p>
          <a:p>
            <a:pPr lvl="1"/>
            <a:r>
              <a:rPr lang="en-US" sz="3200" dirty="0"/>
              <a:t>Do hybrid designs benefit from the best features of LTS and HTS, or inherit the difficulties of both material technologies?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C19B3-193A-A448-8D3B-D704BDD4EC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899813" y="13058775"/>
            <a:ext cx="484187" cy="463550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A1B1-9B83-9444-BA81-E9AB97BD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89397"/>
            <a:ext cx="19396623" cy="2213071"/>
          </a:xfrm>
        </p:spPr>
        <p:txBody>
          <a:bodyPr/>
          <a:lstStyle/>
          <a:p>
            <a:r>
              <a:rPr lang="en-US" dirty="0"/>
              <a:t>US MDP 2020 roadmaps – long range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57560-A04E-754D-91C0-EB9773ECB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MDP collaboration meeting, goals, charge and agenda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292DB-A5A1-8342-B3B3-6A899FAF09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69776" y="1946276"/>
            <a:ext cx="18475324" cy="10766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9F9F3-D9C4-654F-8D78-FB5167E99FCE}"/>
              </a:ext>
            </a:extLst>
          </p:cNvPr>
          <p:cNvSpPr txBox="1"/>
          <p:nvPr/>
        </p:nvSpPr>
        <p:spPr>
          <a:xfrm>
            <a:off x="278303" y="3989350"/>
            <a:ext cx="5229726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alignment with physics community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0E1DD-8A52-5547-8B13-3CC7E93BE453}"/>
              </a:ext>
            </a:extLst>
          </p:cNvPr>
          <p:cNvSpPr txBox="1"/>
          <p:nvPr/>
        </p:nvSpPr>
        <p:spPr>
          <a:xfrm>
            <a:off x="278305" y="6361967"/>
            <a:ext cx="5229726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Focus on “stress-management” as well as hybrid HTS/LTS magnet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9E95-E5F2-FF46-AEF6-9D840C1C0F6C}"/>
              </a:ext>
            </a:extLst>
          </p:cNvPr>
          <p:cNvSpPr txBox="1"/>
          <p:nvPr/>
        </p:nvSpPr>
        <p:spPr>
          <a:xfrm>
            <a:off x="278307" y="9923314"/>
            <a:ext cx="5229726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to invest in the “science of magnets” and in improved conductors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A1042D-1C91-0147-973F-78FFAE7B9A1E}"/>
              </a:ext>
            </a:extLst>
          </p:cNvPr>
          <p:cNvCxnSpPr/>
          <p:nvPr/>
        </p:nvCxnSpPr>
        <p:spPr>
          <a:xfrm>
            <a:off x="11902238" y="2721935"/>
            <a:ext cx="0" cy="9505507"/>
          </a:xfrm>
          <a:prstGeom prst="line">
            <a:avLst/>
          </a:prstGeom>
          <a:noFill/>
          <a:ln w="73025" cap="flat">
            <a:solidFill>
              <a:srgbClr val="FF0000">
                <a:alpha val="78000"/>
              </a:srgbClr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5536F-BC20-DF43-A3DF-CDBB74A7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9F5B-4423-964A-BF34-7879BF4F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context in the US HEP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40CC3-DD3B-D24A-B9DC-E5FDD3D4A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960" y="2538273"/>
            <a:ext cx="16001759" cy="9823825"/>
          </a:xfrm>
        </p:spPr>
        <p:txBody>
          <a:bodyPr>
            <a:normAutofit/>
          </a:bodyPr>
          <a:lstStyle/>
          <a:p>
            <a:r>
              <a:rPr lang="en-US" dirty="0"/>
              <a:t>The US MDP resides under DOE-OHEP General Accelerator R&amp;D</a:t>
            </a:r>
          </a:p>
          <a:p>
            <a:pPr lvl="1"/>
            <a:r>
              <a:rPr lang="en-US" dirty="0"/>
              <a:t>Viewed as </a:t>
            </a:r>
            <a:r>
              <a:rPr lang="en-US" b="1" dirty="0"/>
              <a:t>Long-term R&amp;D</a:t>
            </a:r>
            <a:r>
              <a:rPr lang="en-US" dirty="0"/>
              <a:t> – strength of DOE-OHEP, that has led to longstanding international leadership in the field </a:t>
            </a:r>
          </a:p>
          <a:p>
            <a:pPr lvl="1"/>
            <a:endParaRPr lang="en-US" dirty="0"/>
          </a:p>
          <a:p>
            <a:r>
              <a:rPr lang="en-US" dirty="0"/>
              <a:t>The ”Snowmass” HEP community planning exercise is completed</a:t>
            </a:r>
          </a:p>
          <a:p>
            <a:pPr lvl="1"/>
            <a:r>
              <a:rPr lang="en-US" dirty="0"/>
              <a:t>Strong presence of MDP staff – excellent!</a:t>
            </a:r>
          </a:p>
          <a:p>
            <a:pPr lvl="1"/>
            <a:r>
              <a:rPr lang="en-US" dirty="0"/>
              <a:t>Whitepapers submitted and discussed in Seattle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The Snowmass process, and the follow-on P5 report, provide critical input for an update to our roadmaps circa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3DBA5-1E98-3648-9D85-1C59EBF6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F4FE-7478-FF4C-82DD-4311A9F0D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9E9DF-4A64-0D4A-BE75-4725A322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036" y="5503749"/>
            <a:ext cx="7185699" cy="520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A00593-942B-8043-AEA7-1D7F36D9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5314" y="3098035"/>
            <a:ext cx="7678686" cy="22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85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075A-224C-3A3B-710D-4DC1ED6A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ongoing efforts to contribute to P5 deliberations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02729-92DF-0FE7-EFF1-7BDB7571F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64" y="2612015"/>
            <a:ext cx="12041335" cy="965432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Snowmass has concluded, and the P5 is underway</a:t>
            </a:r>
          </a:p>
          <a:p>
            <a:pPr lvl="1"/>
            <a:r>
              <a:rPr lang="en-US" sz="4000" dirty="0"/>
              <a:t>Two MDP TAC members are on P5</a:t>
            </a:r>
          </a:p>
          <a:p>
            <a:pPr lvl="2"/>
            <a:r>
              <a:rPr lang="en-US" sz="4000" b="1" i="1" dirty="0"/>
              <a:t>Amalia Ballarino &amp; Mark Palmer</a:t>
            </a:r>
          </a:p>
          <a:p>
            <a:pPr lvl="1"/>
            <a:r>
              <a:rPr lang="en-US" sz="4000" dirty="0"/>
              <a:t>One DOE Steering Council rep for MDP is on P5</a:t>
            </a:r>
          </a:p>
          <a:p>
            <a:pPr lvl="2"/>
            <a:r>
              <a:rPr lang="en-US" sz="4000" b="1" i="1" dirty="0"/>
              <a:t>Tor </a:t>
            </a:r>
            <a:r>
              <a:rPr lang="en-US" sz="4000" b="1" i="1" dirty="0" err="1"/>
              <a:t>Raubenheimer</a:t>
            </a:r>
            <a:endParaRPr lang="en-US" sz="4000" b="1" i="1" dirty="0"/>
          </a:p>
          <a:p>
            <a:pPr lvl="2"/>
            <a:endParaRPr lang="en-US" sz="4000" b="1" i="1" dirty="0"/>
          </a:p>
          <a:p>
            <a:r>
              <a:rPr lang="en-US" sz="4000" dirty="0"/>
              <a:t>P5 is holding townhalls – opportunity for input</a:t>
            </a:r>
          </a:p>
          <a:p>
            <a:pPr lvl="1"/>
            <a:r>
              <a:rPr lang="en-US" sz="4000" dirty="0"/>
              <a:t>Presentations expected on…</a:t>
            </a:r>
          </a:p>
          <a:p>
            <a:pPr lvl="2"/>
            <a:r>
              <a:rPr lang="en-US" sz="4000" dirty="0"/>
              <a:t>FCC-</a:t>
            </a:r>
            <a:r>
              <a:rPr lang="en-US" sz="4000" dirty="0" err="1"/>
              <a:t>ee</a:t>
            </a:r>
            <a:r>
              <a:rPr lang="en-US" sz="4000" dirty="0"/>
              <a:t>/FCC-</a:t>
            </a:r>
            <a:r>
              <a:rPr lang="en-US" sz="4000" dirty="0" err="1"/>
              <a:t>hh</a:t>
            </a:r>
            <a:endParaRPr lang="en-US" sz="4000" dirty="0"/>
          </a:p>
          <a:p>
            <a:pPr lvl="3"/>
            <a:r>
              <a:rPr lang="en-US" sz="4000" dirty="0"/>
              <a:t>Planning panel led by </a:t>
            </a:r>
            <a:r>
              <a:rPr lang="en-US" sz="4000" b="1" i="1" dirty="0"/>
              <a:t>Tor</a:t>
            </a:r>
            <a:r>
              <a:rPr lang="en-US" sz="4000" dirty="0"/>
              <a:t>, Vladimir, </a:t>
            </a:r>
            <a:r>
              <a:rPr lang="en-US" sz="4000" b="1" i="1" dirty="0"/>
              <a:t>Andy</a:t>
            </a:r>
          </a:p>
          <a:p>
            <a:pPr lvl="3"/>
            <a:r>
              <a:rPr lang="en-US" sz="4000" dirty="0"/>
              <a:t>Magnet contributions from </a:t>
            </a:r>
            <a:r>
              <a:rPr lang="en-US" sz="4000" b="1" i="1" dirty="0"/>
              <a:t>Kathleen, Steve, Soren</a:t>
            </a:r>
          </a:p>
          <a:p>
            <a:pPr lvl="2"/>
            <a:r>
              <a:rPr lang="en-US" sz="4000" dirty="0"/>
              <a:t>Muon Collider</a:t>
            </a:r>
          </a:p>
          <a:p>
            <a:pPr lvl="3"/>
            <a:r>
              <a:rPr lang="en-US" sz="4000" dirty="0"/>
              <a:t>Planning panel led by </a:t>
            </a:r>
            <a:r>
              <a:rPr lang="en-US" sz="4000" dirty="0" err="1"/>
              <a:t>Sergo</a:t>
            </a:r>
            <a:r>
              <a:rPr lang="en-US" sz="4000" dirty="0"/>
              <a:t> </a:t>
            </a:r>
            <a:r>
              <a:rPr lang="en-US" sz="4000" dirty="0" err="1"/>
              <a:t>Jindariani</a:t>
            </a:r>
            <a:r>
              <a:rPr lang="en-US" sz="4000" dirty="0"/>
              <a:t>, </a:t>
            </a:r>
            <a:r>
              <a:rPr lang="en-US" sz="4000" dirty="0" err="1"/>
              <a:t>Diktys</a:t>
            </a:r>
            <a:r>
              <a:rPr lang="en-US" sz="4000" dirty="0"/>
              <a:t> </a:t>
            </a:r>
            <a:r>
              <a:rPr lang="en-US" sz="4000" dirty="0" err="1"/>
              <a:t>Stratakis</a:t>
            </a:r>
            <a:r>
              <a:rPr lang="en-US" sz="4000" dirty="0"/>
              <a:t> (Fermilab)</a:t>
            </a:r>
          </a:p>
          <a:p>
            <a:pPr lvl="3"/>
            <a:r>
              <a:rPr lang="en-US" sz="4000" dirty="0"/>
              <a:t>Magnet contributions from </a:t>
            </a:r>
            <a:r>
              <a:rPr lang="en-US" sz="4000" b="1" i="1" dirty="0"/>
              <a:t>Steve, Giorgio, Soren</a:t>
            </a:r>
          </a:p>
          <a:p>
            <a:pPr marL="457200" lvl="1" indent="0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68783-A55C-3D3C-154F-73B5AAA9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GMDP collaboration meeting, goals, charge and 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B1B1F-083A-F0F1-82E2-690812C7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B6CB87F-9A2D-F84E-7B98-1408FFA5C0F8}"/>
              </a:ext>
            </a:extLst>
          </p:cNvPr>
          <p:cNvSpPr txBox="1">
            <a:spLocks/>
          </p:cNvSpPr>
          <p:nvPr/>
        </p:nvSpPr>
        <p:spPr>
          <a:xfrm>
            <a:off x="13069229" y="2650952"/>
            <a:ext cx="10908924" cy="615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 lnSpcReduction="10000"/>
          </a:bodyPr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383177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sz="4000" dirty="0"/>
              <a:t>Our research and progress can directly impact the future of high energy physics; we need to…</a:t>
            </a:r>
          </a:p>
          <a:p>
            <a:pPr lvl="1" hangingPunct="1"/>
            <a:r>
              <a:rPr lang="en-US" sz="3600" dirty="0"/>
              <a:t>Keep an open mind to opportunities</a:t>
            </a:r>
          </a:p>
          <a:p>
            <a:pPr lvl="1" hangingPunct="1"/>
            <a:r>
              <a:rPr lang="en-US" sz="3600" dirty="0"/>
              <a:t>Ask the right technical questions</a:t>
            </a:r>
          </a:p>
          <a:p>
            <a:pPr lvl="1" hangingPunct="1"/>
            <a:r>
              <a:rPr lang="en-US" sz="3600" dirty="0"/>
              <a:t>Be honest and fair about what is achievable – near, mid, and long-term, and the amount of R&amp;D needed</a:t>
            </a:r>
          </a:p>
          <a:p>
            <a:pPr lvl="1" hangingPunct="1"/>
            <a:r>
              <a:rPr lang="en-US" sz="3600" dirty="0"/>
              <a:t>Communicate with others – e.g. accelerator physics – so we know how we can have the strongest impact on HEP</a:t>
            </a:r>
          </a:p>
          <a:p>
            <a:pPr lvl="1" hangingPunct="1"/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E45A0-F300-AB44-7879-3CFDB1CB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448" y="8474884"/>
            <a:ext cx="6446197" cy="51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807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3060-FA8A-754E-8F63-ED7A12E6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visibility in the International Community is strong…</a:t>
            </a:r>
            <a:br>
              <a:rPr lang="en-US" dirty="0"/>
            </a:br>
            <a:r>
              <a:rPr lang="en-US" dirty="0"/>
              <a:t> and important!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DB34F-ADBE-8F4D-8756-BF2A97E4D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746" y="2578417"/>
            <a:ext cx="13161717" cy="9743536"/>
          </a:xfrm>
        </p:spPr>
        <p:txBody>
          <a:bodyPr>
            <a:normAutofit/>
          </a:bodyPr>
          <a:lstStyle/>
          <a:p>
            <a:r>
              <a:rPr lang="en-US" dirty="0"/>
              <a:t>Strong Conference and workshop contributions, e.g. </a:t>
            </a:r>
          </a:p>
          <a:p>
            <a:pPr lvl="1"/>
            <a:r>
              <a:rPr lang="en-US" dirty="0"/>
              <a:t>ASC 2022</a:t>
            </a:r>
          </a:p>
          <a:p>
            <a:pPr lvl="2"/>
            <a:r>
              <a:rPr lang="en-US" dirty="0"/>
              <a:t>~35 presentations/posters from MDP staff</a:t>
            </a:r>
          </a:p>
          <a:p>
            <a:r>
              <a:rPr lang="en-US" dirty="0"/>
              <a:t>More than 200 publications by MDP staff on MDP-related research since 2016 (&gt;50 in the last year!)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24367-BD00-3D44-86D9-CA4CCA19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collaboration meeting, goals, charge and 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10CF7-58F6-0543-A727-50C7E394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DC73EA-A81C-0507-6202-9F4F28D52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832" y="2578417"/>
            <a:ext cx="10525422" cy="6487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D2875D-746D-5F1D-E770-942818C26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302" y="6673834"/>
            <a:ext cx="9995210" cy="6217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FBADA-198B-B704-2542-B30FB85FC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08" y="8436969"/>
            <a:ext cx="10705453" cy="40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536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71669</TotalTime>
  <Words>1877</Words>
  <Application>Microsoft Macintosh PowerPoint</Application>
  <PresentationFormat>Custom</PresentationFormat>
  <Paragraphs>213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Franklin Gothic Book</vt:lpstr>
      <vt:lpstr>Franklin Gothic Medium</vt:lpstr>
      <vt:lpstr>Times New Roman</vt:lpstr>
      <vt:lpstr>ATAP No Footer</vt:lpstr>
      <vt:lpstr>PowerPoint Presentation</vt:lpstr>
      <vt:lpstr>Outline</vt:lpstr>
      <vt:lpstr>Recap of our MDP vision and goals</vt:lpstr>
      <vt:lpstr>Program roadmap – 2020 Detailed Plan</vt:lpstr>
      <vt:lpstr>The good news – DOE-OHEP is strengthening our program</vt:lpstr>
      <vt:lpstr>US MDP 2020 roadmaps – long range</vt:lpstr>
      <vt:lpstr>Our context in the US HEP Community</vt:lpstr>
      <vt:lpstr>We have ongoing efforts to contribute to P5 deliberations</vt:lpstr>
      <vt:lpstr>Our visibility in the International Community is strong…  and important!</vt:lpstr>
      <vt:lpstr>MDP plays an important role in the international context</vt:lpstr>
      <vt:lpstr>Leveraging synergistic activities</vt:lpstr>
      <vt:lpstr>Goals for the collaboration meeting</vt:lpstr>
      <vt:lpstr>The MDP Technical Advisory Committee (TAC)  is central to our program</vt:lpstr>
      <vt:lpstr>Guidance for this week's meeting</vt:lpstr>
      <vt:lpstr>Guidance for the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soprestemon</cp:lastModifiedBy>
  <cp:revision>366</cp:revision>
  <dcterms:modified xsi:type="dcterms:W3CDTF">2023-03-21T12:55:38Z</dcterms:modified>
</cp:coreProperties>
</file>