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 ContentType="image/tiff"/>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3" r:id="rId1"/>
  </p:sldMasterIdLst>
  <p:notesMasterIdLst>
    <p:notesMasterId r:id="rId19"/>
  </p:notesMasterIdLst>
  <p:handoutMasterIdLst>
    <p:handoutMasterId r:id="rId20"/>
  </p:handoutMasterIdLst>
  <p:sldIdLst>
    <p:sldId id="260" r:id="rId2"/>
    <p:sldId id="266" r:id="rId3"/>
    <p:sldId id="462" r:id="rId4"/>
    <p:sldId id="464" r:id="rId5"/>
    <p:sldId id="461" r:id="rId6"/>
    <p:sldId id="279" r:id="rId7"/>
    <p:sldId id="280" r:id="rId8"/>
    <p:sldId id="282" r:id="rId9"/>
    <p:sldId id="460" r:id="rId10"/>
    <p:sldId id="286" r:id="rId11"/>
    <p:sldId id="465" r:id="rId12"/>
    <p:sldId id="331" r:id="rId13"/>
    <p:sldId id="329" r:id="rId14"/>
    <p:sldId id="463" r:id="rId15"/>
    <p:sldId id="270" r:id="rId16"/>
    <p:sldId id="271" r:id="rId17"/>
    <p:sldId id="268" r:id="rId18"/>
  </p:sldIdLst>
  <p:sldSz cx="14630400" cy="8229600"/>
  <p:notesSz cx="6858000" cy="9144000"/>
  <p:defaultTex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DD7CBF7-2514-C739-4E05-0E19C7FD8FFE}" name="Edwards, Danny J (Materials)" initials="EDJ(" userId="S::dan.edwards@pnnl.gov::44becac2-26a6-4725-968a-c0455f4a4b10"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719500"/>
    <a:srgbClr val="007836"/>
    <a:srgbClr val="BE0F34"/>
    <a:srgbClr val="820150"/>
    <a:srgbClr val="502D7F"/>
    <a:srgbClr val="00338E"/>
    <a:srgbClr val="0081AB"/>
    <a:srgbClr val="758F9D"/>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F34EB57-C552-4345-BC3C-17BC2A2DDA9C}" v="14" dt="2023-06-28T23:31:08.97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373" autoAdjust="0"/>
    <p:restoredTop sz="84762"/>
  </p:normalViewPr>
  <p:slideViewPr>
    <p:cSldViewPr snapToGrid="0" snapToObjects="1">
      <p:cViewPr>
        <p:scale>
          <a:sx n="59" d="100"/>
          <a:sy n="59" d="100"/>
        </p:scale>
        <p:origin x="80" y="248"/>
      </p:cViewPr>
      <p:guideLst/>
    </p:cSldViewPr>
  </p:slideViewPr>
  <p:notesTextViewPr>
    <p:cViewPr>
      <p:scale>
        <a:sx n="1" d="1"/>
        <a:sy n="1" d="1"/>
      </p:scale>
      <p:origin x="0" y="0"/>
    </p:cViewPr>
  </p:notesTextViewPr>
  <p:notesViewPr>
    <p:cSldViewPr snapToGrid="0" snapToObjects="1">
      <p:cViewPr varScale="1">
        <p:scale>
          <a:sx n="117" d="100"/>
          <a:sy n="117" d="100"/>
        </p:scale>
        <p:origin x="4976"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 Id="rId27"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sella, Andrew M" userId="5cdfd230-1fa3-423b-b2bb-caefcca17996" providerId="ADAL" clId="{6F34EB57-C552-4345-BC3C-17BC2A2DDA9C}"/>
    <pc:docChg chg="custSel modSld">
      <pc:chgData name="Casella, Andrew M" userId="5cdfd230-1fa3-423b-b2bb-caefcca17996" providerId="ADAL" clId="{6F34EB57-C552-4345-BC3C-17BC2A2DDA9C}" dt="2023-06-28T23:57:27.869" v="69" actId="20577"/>
      <pc:docMkLst>
        <pc:docMk/>
      </pc:docMkLst>
      <pc:sldChg chg="addSp modSp mod">
        <pc:chgData name="Casella, Andrew M" userId="5cdfd230-1fa3-423b-b2bb-caefcca17996" providerId="ADAL" clId="{6F34EB57-C552-4345-BC3C-17BC2A2DDA9C}" dt="2023-06-28T23:37:46.153" v="41" actId="255"/>
        <pc:sldMkLst>
          <pc:docMk/>
          <pc:sldMk cId="1152154647" sldId="260"/>
        </pc:sldMkLst>
        <pc:spChg chg="add mod">
          <ac:chgData name="Casella, Andrew M" userId="5cdfd230-1fa3-423b-b2bb-caefcca17996" providerId="ADAL" clId="{6F34EB57-C552-4345-BC3C-17BC2A2DDA9C}" dt="2023-06-28T23:37:46.153" v="41" actId="255"/>
          <ac:spMkLst>
            <pc:docMk/>
            <pc:sldMk cId="1152154647" sldId="260"/>
            <ac:spMk id="7" creationId="{FA96C92E-8C5A-E537-D3FC-569E60AA64C4}"/>
          </ac:spMkLst>
        </pc:spChg>
        <pc:picChg chg="add mod">
          <ac:chgData name="Casella, Andrew M" userId="5cdfd230-1fa3-423b-b2bb-caefcca17996" providerId="ADAL" clId="{6F34EB57-C552-4345-BC3C-17BC2A2DDA9C}" dt="2023-06-28T23:29:04.439" v="6" actId="1076"/>
          <ac:picMkLst>
            <pc:docMk/>
            <pc:sldMk cId="1152154647" sldId="260"/>
            <ac:picMk id="3" creationId="{9632BADE-016C-5892-6C41-BBCDAFF4BDFF}"/>
          </ac:picMkLst>
        </pc:picChg>
      </pc:sldChg>
      <pc:sldChg chg="addSp modSp mod">
        <pc:chgData name="Casella, Andrew M" userId="5cdfd230-1fa3-423b-b2bb-caefcca17996" providerId="ADAL" clId="{6F34EB57-C552-4345-BC3C-17BC2A2DDA9C}" dt="2023-06-28T23:29:15.611" v="8" actId="1076"/>
        <pc:sldMkLst>
          <pc:docMk/>
          <pc:sldMk cId="2073985437" sldId="266"/>
        </pc:sldMkLst>
        <pc:picChg chg="add mod">
          <ac:chgData name="Casella, Andrew M" userId="5cdfd230-1fa3-423b-b2bb-caefcca17996" providerId="ADAL" clId="{6F34EB57-C552-4345-BC3C-17BC2A2DDA9C}" dt="2023-06-28T23:29:15.611" v="8" actId="1076"/>
          <ac:picMkLst>
            <pc:docMk/>
            <pc:sldMk cId="2073985437" sldId="266"/>
            <ac:picMk id="8" creationId="{38E6847C-1212-B95C-297B-E919ED8F48BA}"/>
          </ac:picMkLst>
        </pc:picChg>
      </pc:sldChg>
      <pc:sldChg chg="addSp modSp mod">
        <pc:chgData name="Casella, Andrew M" userId="5cdfd230-1fa3-423b-b2bb-caefcca17996" providerId="ADAL" clId="{6F34EB57-C552-4345-BC3C-17BC2A2DDA9C}" dt="2023-06-28T23:31:17.777" v="34" actId="1076"/>
        <pc:sldMkLst>
          <pc:docMk/>
          <pc:sldMk cId="757395271" sldId="268"/>
        </pc:sldMkLst>
        <pc:picChg chg="add mod">
          <ac:chgData name="Casella, Andrew M" userId="5cdfd230-1fa3-423b-b2bb-caefcca17996" providerId="ADAL" clId="{6F34EB57-C552-4345-BC3C-17BC2A2DDA9C}" dt="2023-06-28T23:31:17.777" v="34" actId="1076"/>
          <ac:picMkLst>
            <pc:docMk/>
            <pc:sldMk cId="757395271" sldId="268"/>
            <ac:picMk id="3" creationId="{1ED7AD51-468C-CE4E-7281-3D7FBE28179F}"/>
          </ac:picMkLst>
        </pc:picChg>
      </pc:sldChg>
      <pc:sldChg chg="addSp modSp mod">
        <pc:chgData name="Casella, Andrew M" userId="5cdfd230-1fa3-423b-b2bb-caefcca17996" providerId="ADAL" clId="{6F34EB57-C552-4345-BC3C-17BC2A2DDA9C}" dt="2023-06-28T23:30:59.919" v="29" actId="1076"/>
        <pc:sldMkLst>
          <pc:docMk/>
          <pc:sldMk cId="70740056" sldId="270"/>
        </pc:sldMkLst>
        <pc:picChg chg="add mod">
          <ac:chgData name="Casella, Andrew M" userId="5cdfd230-1fa3-423b-b2bb-caefcca17996" providerId="ADAL" clId="{6F34EB57-C552-4345-BC3C-17BC2A2DDA9C}" dt="2023-06-28T23:30:59.919" v="29" actId="1076"/>
          <ac:picMkLst>
            <pc:docMk/>
            <pc:sldMk cId="70740056" sldId="270"/>
            <ac:picMk id="31" creationId="{4AF51159-B2AE-A440-6992-5C28007DF38B}"/>
          </ac:picMkLst>
        </pc:picChg>
      </pc:sldChg>
      <pc:sldChg chg="addSp modSp mod">
        <pc:chgData name="Casella, Andrew M" userId="5cdfd230-1fa3-423b-b2bb-caefcca17996" providerId="ADAL" clId="{6F34EB57-C552-4345-BC3C-17BC2A2DDA9C}" dt="2023-06-28T23:57:27.869" v="69" actId="20577"/>
        <pc:sldMkLst>
          <pc:docMk/>
          <pc:sldMk cId="4232103463" sldId="271"/>
        </pc:sldMkLst>
        <pc:spChg chg="mod">
          <ac:chgData name="Casella, Andrew M" userId="5cdfd230-1fa3-423b-b2bb-caefcca17996" providerId="ADAL" clId="{6F34EB57-C552-4345-BC3C-17BC2A2DDA9C}" dt="2023-06-28T23:57:27.869" v="69" actId="20577"/>
          <ac:spMkLst>
            <pc:docMk/>
            <pc:sldMk cId="4232103463" sldId="271"/>
            <ac:spMk id="2" creationId="{56553E61-35DF-E465-B8DE-7BB69272EB1E}"/>
          </ac:spMkLst>
        </pc:spChg>
        <pc:picChg chg="add mod">
          <ac:chgData name="Casella, Andrew M" userId="5cdfd230-1fa3-423b-b2bb-caefcca17996" providerId="ADAL" clId="{6F34EB57-C552-4345-BC3C-17BC2A2DDA9C}" dt="2023-06-28T23:31:06.069" v="31" actId="1076"/>
          <ac:picMkLst>
            <pc:docMk/>
            <pc:sldMk cId="4232103463" sldId="271"/>
            <ac:picMk id="3" creationId="{DB4F69A7-264E-2FCC-FD86-D2273E5C4BFA}"/>
          </ac:picMkLst>
        </pc:picChg>
      </pc:sldChg>
      <pc:sldChg chg="addSp modSp mod">
        <pc:chgData name="Casella, Andrew M" userId="5cdfd230-1fa3-423b-b2bb-caefcca17996" providerId="ADAL" clId="{6F34EB57-C552-4345-BC3C-17BC2A2DDA9C}" dt="2023-06-28T23:30:43.877" v="25" actId="1076"/>
        <pc:sldMkLst>
          <pc:docMk/>
          <pc:sldMk cId="2714168448" sldId="329"/>
        </pc:sldMkLst>
        <pc:picChg chg="add mod">
          <ac:chgData name="Casella, Andrew M" userId="5cdfd230-1fa3-423b-b2bb-caefcca17996" providerId="ADAL" clId="{6F34EB57-C552-4345-BC3C-17BC2A2DDA9C}" dt="2023-06-28T23:30:43.877" v="25" actId="1076"/>
          <ac:picMkLst>
            <pc:docMk/>
            <pc:sldMk cId="2714168448" sldId="329"/>
            <ac:picMk id="5" creationId="{E871048B-03D2-B31F-F77E-50B85214DB18}"/>
          </ac:picMkLst>
        </pc:picChg>
      </pc:sldChg>
      <pc:sldChg chg="addSp modSp mod">
        <pc:chgData name="Casella, Andrew M" userId="5cdfd230-1fa3-423b-b2bb-caefcca17996" providerId="ADAL" clId="{6F34EB57-C552-4345-BC3C-17BC2A2DDA9C}" dt="2023-06-28T23:30:35.749" v="23" actId="1076"/>
        <pc:sldMkLst>
          <pc:docMk/>
          <pc:sldMk cId="843935512" sldId="331"/>
        </pc:sldMkLst>
        <pc:picChg chg="add mod">
          <ac:chgData name="Casella, Andrew M" userId="5cdfd230-1fa3-423b-b2bb-caefcca17996" providerId="ADAL" clId="{6F34EB57-C552-4345-BC3C-17BC2A2DDA9C}" dt="2023-06-28T23:30:35.749" v="23" actId="1076"/>
          <ac:picMkLst>
            <pc:docMk/>
            <pc:sldMk cId="843935512" sldId="331"/>
            <ac:picMk id="5" creationId="{5CBD78DD-5F7B-BE9C-32B3-A086A49026D5}"/>
          </ac:picMkLst>
        </pc:picChg>
      </pc:sldChg>
      <pc:sldChg chg="addSp modSp mod">
        <pc:chgData name="Casella, Andrew M" userId="5cdfd230-1fa3-423b-b2bb-caefcca17996" providerId="ADAL" clId="{6F34EB57-C552-4345-BC3C-17BC2A2DDA9C}" dt="2023-06-28T23:30:14.236" v="19" actId="14100"/>
        <pc:sldMkLst>
          <pc:docMk/>
          <pc:sldMk cId="4058081758" sldId="460"/>
        </pc:sldMkLst>
        <pc:spChg chg="mod">
          <ac:chgData name="Casella, Andrew M" userId="5cdfd230-1fa3-423b-b2bb-caefcca17996" providerId="ADAL" clId="{6F34EB57-C552-4345-BC3C-17BC2A2DDA9C}" dt="2023-06-28T23:30:14.236" v="19" actId="14100"/>
          <ac:spMkLst>
            <pc:docMk/>
            <pc:sldMk cId="4058081758" sldId="460"/>
            <ac:spMk id="3" creationId="{162152E8-9629-3C5F-4250-65ABB16660A4}"/>
          </ac:spMkLst>
        </pc:spChg>
        <pc:picChg chg="add mod">
          <ac:chgData name="Casella, Andrew M" userId="5cdfd230-1fa3-423b-b2bb-caefcca17996" providerId="ADAL" clId="{6F34EB57-C552-4345-BC3C-17BC2A2DDA9C}" dt="2023-06-28T23:30:04.094" v="17" actId="1076"/>
          <ac:picMkLst>
            <pc:docMk/>
            <pc:sldMk cId="4058081758" sldId="460"/>
            <ac:picMk id="4" creationId="{D891085B-ACC7-950E-ED08-AD0ECBB02E0E}"/>
          </ac:picMkLst>
        </pc:picChg>
      </pc:sldChg>
      <pc:sldChg chg="addSp delSp modSp mod delCm">
        <pc:chgData name="Casella, Andrew M" userId="5cdfd230-1fa3-423b-b2bb-caefcca17996" providerId="ADAL" clId="{6F34EB57-C552-4345-BC3C-17BC2A2DDA9C}" dt="2023-06-28T23:29:51.500" v="15" actId="1076"/>
        <pc:sldMkLst>
          <pc:docMk/>
          <pc:sldMk cId="1270075122" sldId="461"/>
        </pc:sldMkLst>
        <pc:picChg chg="add mod">
          <ac:chgData name="Casella, Andrew M" userId="5cdfd230-1fa3-423b-b2bb-caefcca17996" providerId="ADAL" clId="{6F34EB57-C552-4345-BC3C-17BC2A2DDA9C}" dt="2023-06-28T23:28:30.100" v="3" actId="1076"/>
          <ac:picMkLst>
            <pc:docMk/>
            <pc:sldMk cId="1270075122" sldId="461"/>
            <ac:picMk id="2" creationId="{53D9283C-DD3E-9E57-44A2-60D3226BD108}"/>
          </ac:picMkLst>
        </pc:picChg>
        <pc:picChg chg="del">
          <ac:chgData name="Casella, Andrew M" userId="5cdfd230-1fa3-423b-b2bb-caefcca17996" providerId="ADAL" clId="{6F34EB57-C552-4345-BC3C-17BC2A2DDA9C}" dt="2023-06-28T23:27:59.488" v="1" actId="478"/>
          <ac:picMkLst>
            <pc:docMk/>
            <pc:sldMk cId="1270075122" sldId="461"/>
            <ac:picMk id="7" creationId="{8D313B37-DEA5-DA52-F725-5D7873BE8909}"/>
          </ac:picMkLst>
        </pc:picChg>
        <pc:picChg chg="add mod">
          <ac:chgData name="Casella, Andrew M" userId="5cdfd230-1fa3-423b-b2bb-caefcca17996" providerId="ADAL" clId="{6F34EB57-C552-4345-BC3C-17BC2A2DDA9C}" dt="2023-06-28T23:29:51.500" v="15" actId="1076"/>
          <ac:picMkLst>
            <pc:docMk/>
            <pc:sldMk cId="1270075122" sldId="461"/>
            <ac:picMk id="8" creationId="{D579297C-7DC2-DC49-37A6-E9C419107B88}"/>
          </ac:picMkLst>
        </pc:picChg>
        <pc:cxnChg chg="add mod">
          <ac:chgData name="Casella, Andrew M" userId="5cdfd230-1fa3-423b-b2bb-caefcca17996" providerId="ADAL" clId="{6F34EB57-C552-4345-BC3C-17BC2A2DDA9C}" dt="2023-06-28T23:28:30.100" v="3" actId="1076"/>
          <ac:cxnSpMkLst>
            <pc:docMk/>
            <pc:sldMk cId="1270075122" sldId="461"/>
            <ac:cxnSpMk id="3" creationId="{FE0BB092-E5B4-80B4-1E38-9D298360AAFC}"/>
          </ac:cxnSpMkLst>
        </pc:cxnChg>
        <pc:cxnChg chg="add mod">
          <ac:chgData name="Casella, Andrew M" userId="5cdfd230-1fa3-423b-b2bb-caefcca17996" providerId="ADAL" clId="{6F34EB57-C552-4345-BC3C-17BC2A2DDA9C}" dt="2023-06-28T23:28:30.100" v="3" actId="1076"/>
          <ac:cxnSpMkLst>
            <pc:docMk/>
            <pc:sldMk cId="1270075122" sldId="461"/>
            <ac:cxnSpMk id="4" creationId="{046D2220-362F-8F87-E8B6-BFC5E0A8C854}"/>
          </ac:cxnSpMkLst>
        </pc:cxnChg>
        <pc:cxnChg chg="add mod">
          <ac:chgData name="Casella, Andrew M" userId="5cdfd230-1fa3-423b-b2bb-caefcca17996" providerId="ADAL" clId="{6F34EB57-C552-4345-BC3C-17BC2A2DDA9C}" dt="2023-06-28T23:28:30.100" v="3" actId="1076"/>
          <ac:cxnSpMkLst>
            <pc:docMk/>
            <pc:sldMk cId="1270075122" sldId="461"/>
            <ac:cxnSpMk id="5" creationId="{605706EB-52B4-0321-6F6F-83A9A6E6E3FC}"/>
          </ac:cxnSpMkLst>
        </pc:cxnChg>
        <pc:cxnChg chg="add mod">
          <ac:chgData name="Casella, Andrew M" userId="5cdfd230-1fa3-423b-b2bb-caefcca17996" providerId="ADAL" clId="{6F34EB57-C552-4345-BC3C-17BC2A2DDA9C}" dt="2023-06-28T23:28:30.100" v="3" actId="1076"/>
          <ac:cxnSpMkLst>
            <pc:docMk/>
            <pc:sldMk cId="1270075122" sldId="461"/>
            <ac:cxnSpMk id="6" creationId="{8B61620E-E536-4C2C-C434-7AA0C0723289}"/>
          </ac:cxnSpMkLst>
        </pc:cxnChg>
      </pc:sldChg>
      <pc:sldChg chg="addSp modSp mod">
        <pc:chgData name="Casella, Andrew M" userId="5cdfd230-1fa3-423b-b2bb-caefcca17996" providerId="ADAL" clId="{6F34EB57-C552-4345-BC3C-17BC2A2DDA9C}" dt="2023-06-28T23:49:35.875" v="47" actId="20577"/>
        <pc:sldMkLst>
          <pc:docMk/>
          <pc:sldMk cId="2222074898" sldId="462"/>
        </pc:sldMkLst>
        <pc:spChg chg="mod">
          <ac:chgData name="Casella, Andrew M" userId="5cdfd230-1fa3-423b-b2bb-caefcca17996" providerId="ADAL" clId="{6F34EB57-C552-4345-BC3C-17BC2A2DDA9C}" dt="2023-06-28T23:49:35.875" v="47" actId="20577"/>
          <ac:spMkLst>
            <pc:docMk/>
            <pc:sldMk cId="2222074898" sldId="462"/>
            <ac:spMk id="13" creationId="{F81963CF-811D-36CF-A407-006FD8573EC2}"/>
          </ac:spMkLst>
        </pc:spChg>
        <pc:picChg chg="add mod ord">
          <ac:chgData name="Casella, Andrew M" userId="5cdfd230-1fa3-423b-b2bb-caefcca17996" providerId="ADAL" clId="{6F34EB57-C552-4345-BC3C-17BC2A2DDA9C}" dt="2023-06-28T23:29:32.098" v="11" actId="167"/>
          <ac:picMkLst>
            <pc:docMk/>
            <pc:sldMk cId="2222074898" sldId="462"/>
            <ac:picMk id="2" creationId="{0EF86685-F448-0B66-7104-D631042E1B28}"/>
          </ac:picMkLst>
        </pc:picChg>
      </pc:sldChg>
      <pc:sldChg chg="addSp modSp mod">
        <pc:chgData name="Casella, Andrew M" userId="5cdfd230-1fa3-423b-b2bb-caefcca17996" providerId="ADAL" clId="{6F34EB57-C552-4345-BC3C-17BC2A2DDA9C}" dt="2023-06-28T23:30:53.348" v="27" actId="1076"/>
        <pc:sldMkLst>
          <pc:docMk/>
          <pc:sldMk cId="4231524084" sldId="463"/>
        </pc:sldMkLst>
        <pc:picChg chg="add mod">
          <ac:chgData name="Casella, Andrew M" userId="5cdfd230-1fa3-423b-b2bb-caefcca17996" providerId="ADAL" clId="{6F34EB57-C552-4345-BC3C-17BC2A2DDA9C}" dt="2023-06-28T23:30:53.348" v="27" actId="1076"/>
          <ac:picMkLst>
            <pc:docMk/>
            <pc:sldMk cId="4231524084" sldId="463"/>
            <ac:picMk id="5" creationId="{565EAA84-25A1-0E61-2CE1-128695F72867}"/>
          </ac:picMkLst>
        </pc:picChg>
      </pc:sldChg>
      <pc:sldChg chg="addSp modSp mod delCm">
        <pc:chgData name="Casella, Andrew M" userId="5cdfd230-1fa3-423b-b2bb-caefcca17996" providerId="ADAL" clId="{6F34EB57-C552-4345-BC3C-17BC2A2DDA9C}" dt="2023-06-28T23:29:43.267" v="13" actId="1076"/>
        <pc:sldMkLst>
          <pc:docMk/>
          <pc:sldMk cId="1742964872" sldId="464"/>
        </pc:sldMkLst>
        <pc:picChg chg="add mod">
          <ac:chgData name="Casella, Andrew M" userId="5cdfd230-1fa3-423b-b2bb-caefcca17996" providerId="ADAL" clId="{6F34EB57-C552-4345-BC3C-17BC2A2DDA9C}" dt="2023-06-28T23:29:43.267" v="13" actId="1076"/>
          <ac:picMkLst>
            <pc:docMk/>
            <pc:sldMk cId="1742964872" sldId="464"/>
            <ac:picMk id="2" creationId="{79E15A83-705A-4DE2-0C28-7B1497F81A86}"/>
          </ac:picMkLst>
        </pc:picChg>
      </pc:sldChg>
      <pc:sldChg chg="addSp modSp mod">
        <pc:chgData name="Casella, Andrew M" userId="5cdfd230-1fa3-423b-b2bb-caefcca17996" providerId="ADAL" clId="{6F34EB57-C552-4345-BC3C-17BC2A2DDA9C}" dt="2023-06-28T23:30:26.208" v="21" actId="1076"/>
        <pc:sldMkLst>
          <pc:docMk/>
          <pc:sldMk cId="601319928" sldId="465"/>
        </pc:sldMkLst>
        <pc:picChg chg="add mod">
          <ac:chgData name="Casella, Andrew M" userId="5cdfd230-1fa3-423b-b2bb-caefcca17996" providerId="ADAL" clId="{6F34EB57-C552-4345-BC3C-17BC2A2DDA9C}" dt="2023-06-28T23:30:26.208" v="21" actId="1076"/>
          <ac:picMkLst>
            <pc:docMk/>
            <pc:sldMk cId="601319928" sldId="465"/>
            <ac:picMk id="5" creationId="{34CC20D6-9112-3035-B4C0-9E7C934533D4}"/>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6A69A9C-1087-184F-8370-423E175D9D7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9090E3D-F5E5-0D40-B323-A25B85CF9E8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06E50B8-2EF8-564F-AE86-D84E6C503530}" type="datetimeFigureOut">
              <a:rPr lang="en-US" smtClean="0"/>
              <a:t>6/28/2023</a:t>
            </a:fld>
            <a:endParaRPr lang="en-US"/>
          </a:p>
        </p:txBody>
      </p:sp>
      <p:sp>
        <p:nvSpPr>
          <p:cNvPr id="4" name="Footer Placeholder 3">
            <a:extLst>
              <a:ext uri="{FF2B5EF4-FFF2-40B4-BE49-F238E27FC236}">
                <a16:creationId xmlns:a16="http://schemas.microsoft.com/office/drawing/2014/main" id="{64E3AA97-2F38-5340-B685-1E0EA3E358D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2B732F3-25A6-284F-A24C-5FD21AE6BEE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4078BA3-E235-9946-9A4D-07E907F688D0}" type="slidenum">
              <a:rPr lang="en-US" smtClean="0"/>
              <a:t>‹#›</a:t>
            </a:fld>
            <a:endParaRPr lang="en-US"/>
          </a:p>
        </p:txBody>
      </p:sp>
    </p:spTree>
    <p:extLst>
      <p:ext uri="{BB962C8B-B14F-4D97-AF65-F5344CB8AC3E}">
        <p14:creationId xmlns:p14="http://schemas.microsoft.com/office/powerpoint/2010/main" val="41940003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AC8D20-1945-7145-91A2-3D134BDA25E2}" type="datetimeFigureOut">
              <a:rPr lang="en-US" smtClean="0"/>
              <a:t>6/28/2023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0104DB-87CA-D64F-AB86-DB2520DDF5D7}" type="slidenum">
              <a:rPr lang="en-US" smtClean="0"/>
              <a:t>‹#›</a:t>
            </a:fld>
            <a:endParaRPr lang="en-US"/>
          </a:p>
        </p:txBody>
      </p:sp>
    </p:spTree>
    <p:extLst>
      <p:ext uri="{BB962C8B-B14F-4D97-AF65-F5344CB8AC3E}">
        <p14:creationId xmlns:p14="http://schemas.microsoft.com/office/powerpoint/2010/main" val="36140554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0104DB-87CA-D64F-AB86-DB2520DDF5D7}" type="slidenum">
              <a:rPr lang="en-US" smtClean="0"/>
              <a:t>1</a:t>
            </a:fld>
            <a:endParaRPr lang="en-US"/>
          </a:p>
        </p:txBody>
      </p:sp>
    </p:spTree>
    <p:extLst>
      <p:ext uri="{BB962C8B-B14F-4D97-AF65-F5344CB8AC3E}">
        <p14:creationId xmlns:p14="http://schemas.microsoft.com/office/powerpoint/2010/main" val="39418618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_Plain_Blac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36B83B-A5E4-524E-96A9-DFC12D58F12A}"/>
              </a:ext>
            </a:extLst>
          </p:cNvPr>
          <p:cNvSpPr/>
          <p:nvPr userDrawn="1"/>
        </p:nvSpPr>
        <p:spPr>
          <a:xfrm>
            <a:off x="914400" y="0"/>
            <a:ext cx="5486400" cy="8229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421DF1AC-1D08-B945-A034-B740A35902F9}"/>
              </a:ext>
            </a:extLst>
          </p:cNvPr>
          <p:cNvSpPr txBox="1"/>
          <p:nvPr userDrawn="1"/>
        </p:nvSpPr>
        <p:spPr>
          <a:xfrm>
            <a:off x="1371600" y="7543800"/>
            <a:ext cx="3657600" cy="228600"/>
          </a:xfrm>
          <a:prstGeom prst="rect">
            <a:avLst/>
          </a:prstGeom>
          <a:noFill/>
        </p:spPr>
        <p:txBody>
          <a:bodyPr wrap="square" lIns="0" tIns="0" rIns="0" bIns="0" rtlCol="0" anchor="t" anchorCtr="0">
            <a:noAutofit/>
          </a:bodyPr>
          <a:lstStyle/>
          <a:p>
            <a:pPr>
              <a:spcAft>
                <a:spcPts val="600"/>
              </a:spcAft>
            </a:pPr>
            <a:r>
              <a:rPr lang="en-US" sz="800" dirty="0">
                <a:solidFill>
                  <a:srgbClr val="616265">
                    <a:alpha val="75000"/>
                  </a:srgbClr>
                </a:solidFill>
                <a:latin typeface="Arial" panose="020B0604020202020204" pitchFamily="34" charset="0"/>
                <a:cs typeface="Arial" panose="020B0604020202020204" pitchFamily="34" charset="0"/>
              </a:rPr>
              <a:t>PNNL is operated by Battelle for the U.S. Department of Energy</a:t>
            </a:r>
          </a:p>
        </p:txBody>
      </p:sp>
      <p:sp>
        <p:nvSpPr>
          <p:cNvPr id="2" name="Title 1"/>
          <p:cNvSpPr>
            <a:spLocks noGrp="1"/>
          </p:cNvSpPr>
          <p:nvPr>
            <p:ph type="ctrTitle"/>
          </p:nvPr>
        </p:nvSpPr>
        <p:spPr>
          <a:xfrm>
            <a:off x="1371600" y="2743200"/>
            <a:ext cx="4572000" cy="1828800"/>
          </a:xfrm>
          <a:prstGeom prst="rect">
            <a:avLst/>
          </a:prstGeom>
        </p:spPr>
        <p:txBody>
          <a:bodyPr lIns="0" tIns="0" rIns="0" bIns="0" anchor="b">
            <a:noAutofit/>
          </a:bodyPr>
          <a:lstStyle>
            <a:lvl1pPr algn="r">
              <a:defRPr sz="4800" b="1">
                <a:solidFill>
                  <a:schemeClr val="tx2"/>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20" name="Text Placeholder 19">
            <a:extLst>
              <a:ext uri="{FF2B5EF4-FFF2-40B4-BE49-F238E27FC236}">
                <a16:creationId xmlns:a16="http://schemas.microsoft.com/office/drawing/2014/main" id="{3061D5F4-8719-384B-945C-9A27060F99A0}"/>
              </a:ext>
            </a:extLst>
          </p:cNvPr>
          <p:cNvSpPr>
            <a:spLocks noGrp="1"/>
          </p:cNvSpPr>
          <p:nvPr>
            <p:ph type="body" sz="quarter" idx="10" hasCustomPrompt="1"/>
          </p:nvPr>
        </p:nvSpPr>
        <p:spPr>
          <a:xfrm>
            <a:off x="1370529" y="5669280"/>
            <a:ext cx="4572000" cy="274320"/>
          </a:xfrm>
          <a:prstGeom prst="rect">
            <a:avLst/>
          </a:prstGeom>
        </p:spPr>
        <p:txBody>
          <a:bodyPr wrap="none" lIns="0" tIns="0" rIns="0" bIns="0">
            <a:noAutofit/>
          </a:bodyPr>
          <a:lstStyle>
            <a:lvl1pPr marL="0" indent="0" algn="r">
              <a:buNone/>
              <a:defRPr sz="1800" b="1">
                <a:solidFill>
                  <a:srgbClr val="000000"/>
                </a:solidFill>
                <a:latin typeface="Arial" panose="020B0604020202020204" pitchFamily="34" charset="0"/>
                <a:cs typeface="Arial" panose="020B06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dirty="0"/>
              <a:t>Click to add presenter’s name</a:t>
            </a:r>
          </a:p>
        </p:txBody>
      </p:sp>
      <p:sp>
        <p:nvSpPr>
          <p:cNvPr id="21" name="Text Placeholder 19">
            <a:extLst>
              <a:ext uri="{FF2B5EF4-FFF2-40B4-BE49-F238E27FC236}">
                <a16:creationId xmlns:a16="http://schemas.microsoft.com/office/drawing/2014/main" id="{3E2D432E-6648-6643-9C6E-38B1EFF5EE31}"/>
              </a:ext>
            </a:extLst>
          </p:cNvPr>
          <p:cNvSpPr>
            <a:spLocks noGrp="1"/>
          </p:cNvSpPr>
          <p:nvPr>
            <p:ph type="body" sz="quarter" idx="11" hasCustomPrompt="1"/>
          </p:nvPr>
        </p:nvSpPr>
        <p:spPr>
          <a:xfrm>
            <a:off x="1371600" y="5983356"/>
            <a:ext cx="4572000" cy="274320"/>
          </a:xfrm>
          <a:prstGeom prst="rect">
            <a:avLst/>
          </a:prstGeom>
        </p:spPr>
        <p:txBody>
          <a:bodyPr wrap="none" lIns="0" tIns="0" rIns="0" bIns="0">
            <a:noAutofit/>
          </a:bodyPr>
          <a:lstStyle>
            <a:lvl1pPr marL="0" indent="0" algn="r">
              <a:buNone/>
              <a:defRPr sz="1600">
                <a:solidFill>
                  <a:srgbClr val="616265"/>
                </a:solidFill>
                <a:latin typeface="Arial" panose="020B0604020202020204" pitchFamily="34" charset="0"/>
                <a:cs typeface="Arial" panose="020B06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dirty="0"/>
              <a:t>Click to add presenter’s title</a:t>
            </a:r>
          </a:p>
        </p:txBody>
      </p:sp>
      <p:sp>
        <p:nvSpPr>
          <p:cNvPr id="6" name="TextBox 5">
            <a:extLst>
              <a:ext uri="{FF2B5EF4-FFF2-40B4-BE49-F238E27FC236}">
                <a16:creationId xmlns:a16="http://schemas.microsoft.com/office/drawing/2014/main" id="{8915389B-4BB4-1644-9B7E-35A85D0C1E3B}"/>
              </a:ext>
            </a:extLst>
          </p:cNvPr>
          <p:cNvSpPr txBox="1"/>
          <p:nvPr userDrawn="1"/>
        </p:nvSpPr>
        <p:spPr>
          <a:xfrm>
            <a:off x="3710609" y="-1245704"/>
            <a:ext cx="184731" cy="424732"/>
          </a:xfrm>
          <a:prstGeom prst="rect">
            <a:avLst/>
          </a:prstGeom>
          <a:noFill/>
        </p:spPr>
        <p:txBody>
          <a:bodyPr wrap="none" rtlCol="0">
            <a:spAutoFit/>
          </a:bodyPr>
          <a:lstStyle/>
          <a:p>
            <a:endParaRPr lang="en-US"/>
          </a:p>
        </p:txBody>
      </p:sp>
      <p:pic>
        <p:nvPicPr>
          <p:cNvPr id="12" name="Picture 11">
            <a:extLst>
              <a:ext uri="{FF2B5EF4-FFF2-40B4-BE49-F238E27FC236}">
                <a16:creationId xmlns:a16="http://schemas.microsoft.com/office/drawing/2014/main" id="{45A7D3E1-BCC3-C843-81A0-EA4EDFB44528}"/>
              </a:ext>
            </a:extLst>
          </p:cNvPr>
          <p:cNvPicPr>
            <a:picLocks noChangeAspect="1"/>
          </p:cNvPicPr>
          <p:nvPr userDrawn="1"/>
        </p:nvPicPr>
        <p:blipFill>
          <a:blip r:embed="rId2"/>
          <a:stretch>
            <a:fillRect/>
          </a:stretch>
        </p:blipFill>
        <p:spPr>
          <a:xfrm>
            <a:off x="1371600" y="237744"/>
            <a:ext cx="1280160" cy="1249224"/>
          </a:xfrm>
          <a:prstGeom prst="rect">
            <a:avLst/>
          </a:prstGeom>
        </p:spPr>
      </p:pic>
      <p:pic>
        <p:nvPicPr>
          <p:cNvPr id="13" name="Picture 12">
            <a:extLst>
              <a:ext uri="{FF2B5EF4-FFF2-40B4-BE49-F238E27FC236}">
                <a16:creationId xmlns:a16="http://schemas.microsoft.com/office/drawing/2014/main" id="{56617363-F73D-B74F-9647-C9D747AC7023}"/>
              </a:ext>
            </a:extLst>
          </p:cNvPr>
          <p:cNvPicPr>
            <a:picLocks noChangeAspect="1"/>
          </p:cNvPicPr>
          <p:nvPr userDrawn="1"/>
        </p:nvPicPr>
        <p:blipFill>
          <a:blip r:embed="rId3"/>
          <a:stretch>
            <a:fillRect/>
          </a:stretch>
        </p:blipFill>
        <p:spPr>
          <a:xfrm>
            <a:off x="1370529" y="7178040"/>
            <a:ext cx="824484" cy="228600"/>
          </a:xfrm>
          <a:prstGeom prst="rect">
            <a:avLst/>
          </a:prstGeom>
        </p:spPr>
      </p:pic>
      <p:pic>
        <p:nvPicPr>
          <p:cNvPr id="14" name="Picture 13">
            <a:extLst>
              <a:ext uri="{FF2B5EF4-FFF2-40B4-BE49-F238E27FC236}">
                <a16:creationId xmlns:a16="http://schemas.microsoft.com/office/drawing/2014/main" id="{D290C8FB-601C-A04C-84F7-213A857D3E6A}"/>
              </a:ext>
            </a:extLst>
          </p:cNvPr>
          <p:cNvPicPr>
            <a:picLocks noChangeAspect="1"/>
          </p:cNvPicPr>
          <p:nvPr userDrawn="1"/>
        </p:nvPicPr>
        <p:blipFill>
          <a:blip r:embed="rId4"/>
          <a:stretch>
            <a:fillRect/>
          </a:stretch>
        </p:blipFill>
        <p:spPr>
          <a:xfrm>
            <a:off x="2375535" y="7249637"/>
            <a:ext cx="929809" cy="155448"/>
          </a:xfrm>
          <a:prstGeom prst="rect">
            <a:avLst/>
          </a:prstGeom>
        </p:spPr>
      </p:pic>
      <p:sp>
        <p:nvSpPr>
          <p:cNvPr id="15" name="Date Placeholder 1">
            <a:extLst>
              <a:ext uri="{FF2B5EF4-FFF2-40B4-BE49-F238E27FC236}">
                <a16:creationId xmlns:a16="http://schemas.microsoft.com/office/drawing/2014/main" id="{9D9DB338-5D5C-4ACA-9ECF-C3E34C44127A}"/>
              </a:ext>
            </a:extLst>
          </p:cNvPr>
          <p:cNvSpPr>
            <a:spLocks noGrp="1"/>
          </p:cNvSpPr>
          <p:nvPr>
            <p:ph type="dt" sz="half" idx="2"/>
          </p:nvPr>
        </p:nvSpPr>
        <p:spPr>
          <a:xfrm>
            <a:off x="2651641" y="4915645"/>
            <a:ext cx="3290888" cy="438150"/>
          </a:xfrm>
          <a:prstGeom prst="rect">
            <a:avLst/>
          </a:prstGeom>
        </p:spPr>
        <p:txBody>
          <a:bodyPr vert="horz" lIns="91440" tIns="45720" rIns="91440" bIns="45720" rtlCol="0" anchor="ctr"/>
          <a:lstStyle>
            <a:lvl1pPr algn="r">
              <a:defRPr sz="1800">
                <a:solidFill>
                  <a:schemeClr val="tx1">
                    <a:tint val="75000"/>
                  </a:schemeClr>
                </a:solidFill>
              </a:defRPr>
            </a:lvl1pPr>
          </a:lstStyle>
          <a:p>
            <a:fld id="{ABD4F8E3-4ED9-44B4-99E6-8A3D2CF8D415}" type="datetime4">
              <a:rPr lang="en-US" smtClean="0"/>
              <a:t>June 28, 2023</a:t>
            </a:fld>
            <a:endParaRPr lang="en-US" dirty="0"/>
          </a:p>
        </p:txBody>
      </p:sp>
      <p:sp>
        <p:nvSpPr>
          <p:cNvPr id="16" name="Footer Placeholder 2">
            <a:extLst>
              <a:ext uri="{FF2B5EF4-FFF2-40B4-BE49-F238E27FC236}">
                <a16:creationId xmlns:a16="http://schemas.microsoft.com/office/drawing/2014/main" id="{F55B65E8-4040-44D0-A4FE-A050FD948A79}"/>
              </a:ext>
            </a:extLst>
          </p:cNvPr>
          <p:cNvSpPr>
            <a:spLocks noGrp="1"/>
          </p:cNvSpPr>
          <p:nvPr>
            <p:ph type="ftr" sz="quarter" idx="3"/>
          </p:nvPr>
        </p:nvSpPr>
        <p:spPr>
          <a:xfrm>
            <a:off x="1189037" y="7730118"/>
            <a:ext cx="4937125"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1501305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arge Imag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49C90B8-4BAF-9A46-98DB-81259C436289}"/>
              </a:ext>
            </a:extLst>
          </p:cNvPr>
          <p:cNvSpPr/>
          <p:nvPr userDrawn="1"/>
        </p:nvSpPr>
        <p:spPr>
          <a:xfrm>
            <a:off x="5029200" y="0"/>
            <a:ext cx="9601200" cy="8229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icture Placeholder 2">
            <a:extLst>
              <a:ext uri="{FF2B5EF4-FFF2-40B4-BE49-F238E27FC236}">
                <a16:creationId xmlns:a16="http://schemas.microsoft.com/office/drawing/2014/main" id="{66026595-8D7E-D24C-9263-B65316A326B9}"/>
              </a:ext>
            </a:extLst>
          </p:cNvPr>
          <p:cNvSpPr>
            <a:spLocks noGrp="1"/>
          </p:cNvSpPr>
          <p:nvPr>
            <p:ph type="pic" sz="quarter" idx="10"/>
          </p:nvPr>
        </p:nvSpPr>
        <p:spPr>
          <a:xfrm>
            <a:off x="6400800" y="457200"/>
            <a:ext cx="7772400" cy="731520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endParaRPr lang="en-US" dirty="0"/>
          </a:p>
        </p:txBody>
      </p:sp>
      <p:sp>
        <p:nvSpPr>
          <p:cNvPr id="13" name="Slide Number Placeholder 3">
            <a:extLst>
              <a:ext uri="{FF2B5EF4-FFF2-40B4-BE49-F238E27FC236}">
                <a16:creationId xmlns:a16="http://schemas.microsoft.com/office/drawing/2014/main" id="{3338E046-DF9E-FC49-A812-491AB8058B4E}"/>
              </a:ext>
            </a:extLst>
          </p:cNvPr>
          <p:cNvSpPr>
            <a:spLocks noGrp="1"/>
          </p:cNvSpPr>
          <p:nvPr>
            <p:ph type="sldNum" sz="quarter" idx="12"/>
          </p:nvPr>
        </p:nvSpPr>
        <p:spPr>
          <a:xfrm>
            <a:off x="13994296" y="7772400"/>
            <a:ext cx="453223" cy="457200"/>
          </a:xfrm>
          <a:prstGeom prst="rect">
            <a:avLst/>
          </a:prstGeom>
        </p:spPr>
        <p:txBody>
          <a:bodyPr lIns="0" tIns="0" rIns="0" bIns="0" anchor="ctr" anchorCtr="0"/>
          <a:lstStyle>
            <a:lvl1pPr algn="r">
              <a:defRPr sz="1200">
                <a:solidFill>
                  <a:srgbClr val="B3B3B3"/>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dirty="0"/>
          </a:p>
        </p:txBody>
      </p:sp>
      <p:sp>
        <p:nvSpPr>
          <p:cNvPr id="8" name="Text Placeholder 5">
            <a:extLst>
              <a:ext uri="{FF2B5EF4-FFF2-40B4-BE49-F238E27FC236}">
                <a16:creationId xmlns:a16="http://schemas.microsoft.com/office/drawing/2014/main" id="{1D0CE8D1-2F12-5A44-A6B5-2CD466F52A60}"/>
              </a:ext>
            </a:extLst>
          </p:cNvPr>
          <p:cNvSpPr>
            <a:spLocks noGrp="1"/>
          </p:cNvSpPr>
          <p:nvPr>
            <p:ph type="body" sz="quarter" idx="14" hasCustomPrompt="1"/>
          </p:nvPr>
        </p:nvSpPr>
        <p:spPr>
          <a:xfrm>
            <a:off x="6400800" y="6858000"/>
            <a:ext cx="7772400" cy="9144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8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9" name="Title 1">
            <a:extLst>
              <a:ext uri="{FF2B5EF4-FFF2-40B4-BE49-F238E27FC236}">
                <a16:creationId xmlns:a16="http://schemas.microsoft.com/office/drawing/2014/main" id="{B99B87A2-8960-403D-AE0D-D54946272206}"/>
              </a:ext>
            </a:extLst>
          </p:cNvPr>
          <p:cNvSpPr>
            <a:spLocks noGrp="1"/>
          </p:cNvSpPr>
          <p:nvPr>
            <p:ph type="title" hasCustomPrompt="1"/>
          </p:nvPr>
        </p:nvSpPr>
        <p:spPr>
          <a:xfrm>
            <a:off x="1371599" y="2295525"/>
            <a:ext cx="4572001" cy="1590675"/>
          </a:xfrm>
          <a:prstGeom prst="rect">
            <a:avLst/>
          </a:prstGeom>
        </p:spPr>
        <p:txBody>
          <a:bodyPr lIns="0" anchor="b"/>
          <a:lstStyle>
            <a:lvl1pPr>
              <a:defRPr lang="en-US" sz="3600" b="1" kern="1200" dirty="0">
                <a:solidFill>
                  <a:schemeClr val="tx2"/>
                </a:solidFill>
                <a:latin typeface="Arial" panose="020B0604020202020204" pitchFamily="34" charset="0"/>
                <a:ea typeface="+mn-ea"/>
                <a:cs typeface="Arial" panose="020B0604020202020204" pitchFamily="34" charset="0"/>
              </a:defRPr>
            </a:lvl1pPr>
          </a:lstStyle>
          <a:p>
            <a:r>
              <a:rPr lang="en-US" dirty="0"/>
              <a:t>Click to edit slide title</a:t>
            </a:r>
          </a:p>
        </p:txBody>
      </p:sp>
      <p:sp>
        <p:nvSpPr>
          <p:cNvPr id="11" name="Content Placeholder 13">
            <a:extLst>
              <a:ext uri="{FF2B5EF4-FFF2-40B4-BE49-F238E27FC236}">
                <a16:creationId xmlns:a16="http://schemas.microsoft.com/office/drawing/2014/main" id="{29354FF4-9871-4E1B-A45A-ABAA2BE2B69B}"/>
              </a:ext>
            </a:extLst>
          </p:cNvPr>
          <p:cNvSpPr>
            <a:spLocks noGrp="1"/>
          </p:cNvSpPr>
          <p:nvPr>
            <p:ph sz="quarter" idx="21"/>
          </p:nvPr>
        </p:nvSpPr>
        <p:spPr>
          <a:xfrm>
            <a:off x="1394459" y="4373033"/>
            <a:ext cx="4572000" cy="3429000"/>
          </a:xfrm>
          <a:prstGeom prst="rect">
            <a:avLst/>
          </a:prstGeom>
        </p:spPr>
        <p:txBody>
          <a:bodyPr/>
          <a:lstStyle>
            <a:lvl1pPr>
              <a:defRPr sz="2800"/>
            </a:lvl1pPr>
            <a:lvl2pPr marL="822960" indent="-274320">
              <a:buFont typeface="Wingdings" panose="05000000000000000000" pitchFamily="2" charset="2"/>
              <a:buChar char="§"/>
              <a:defRPr sz="2400"/>
            </a:lvl2pPr>
            <a:lvl3pPr marL="1371600" indent="-274320">
              <a:buFont typeface="Wingdings" panose="05000000000000000000" pitchFamily="2" charset="2"/>
              <a:buChar char="ü"/>
              <a:defRPr sz="2000"/>
            </a:lvl3pPr>
            <a:lvl4pPr>
              <a:defRPr sz="1800"/>
            </a:lvl4pPr>
            <a:lvl5pPr marL="2468880" indent="-274320">
              <a:buFont typeface="Wingdings" panose="05000000000000000000" pitchFamily="2" charset="2"/>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Date Placeholder 1">
            <a:extLst>
              <a:ext uri="{FF2B5EF4-FFF2-40B4-BE49-F238E27FC236}">
                <a16:creationId xmlns:a16="http://schemas.microsoft.com/office/drawing/2014/main" id="{47EFCEB6-2E27-4C42-A1E5-AC8A8BA83783}"/>
              </a:ext>
            </a:extLst>
          </p:cNvPr>
          <p:cNvSpPr>
            <a:spLocks noGrp="1"/>
          </p:cNvSpPr>
          <p:nvPr>
            <p:ph type="dt" sz="half" idx="2"/>
          </p:nvPr>
        </p:nvSpPr>
        <p:spPr>
          <a:xfrm>
            <a:off x="10703408" y="7795155"/>
            <a:ext cx="3108007" cy="434445"/>
          </a:xfrm>
          <a:prstGeom prst="rect">
            <a:avLst/>
          </a:prstGeom>
        </p:spPr>
        <p:txBody>
          <a:bodyPr vert="horz" lIns="91440" tIns="45720" rIns="91440" bIns="45720" rtlCol="0" anchor="ctr"/>
          <a:lstStyle>
            <a:lvl1pPr algn="r">
              <a:defRPr sz="1200">
                <a:solidFill>
                  <a:schemeClr val="tx1">
                    <a:tint val="75000"/>
                  </a:schemeClr>
                </a:solidFill>
              </a:defRPr>
            </a:lvl1pPr>
          </a:lstStyle>
          <a:p>
            <a:fld id="{9B7EE7B1-A6C1-4E39-8665-A73ED03F32E1}" type="datetimeFigureOut">
              <a:rPr lang="en-US" smtClean="0"/>
              <a:pPr/>
              <a:t>6/28/2023</a:t>
            </a:fld>
            <a:endParaRPr lang="en-US" dirty="0"/>
          </a:p>
        </p:txBody>
      </p:sp>
      <p:sp>
        <p:nvSpPr>
          <p:cNvPr id="15" name="Footer Placeholder 2">
            <a:extLst>
              <a:ext uri="{FF2B5EF4-FFF2-40B4-BE49-F238E27FC236}">
                <a16:creationId xmlns:a16="http://schemas.microsoft.com/office/drawing/2014/main" id="{A86FAFB9-0DC0-4AB0-9E8B-6EC7C8ABAAF1}"/>
              </a:ext>
            </a:extLst>
          </p:cNvPr>
          <p:cNvSpPr>
            <a:spLocks noGrp="1"/>
          </p:cNvSpPr>
          <p:nvPr>
            <p:ph type="ftr" sz="quarter" idx="3"/>
          </p:nvPr>
        </p:nvSpPr>
        <p:spPr>
          <a:xfrm>
            <a:off x="929246" y="7772400"/>
            <a:ext cx="12007821"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1957828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arge Text Box">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49C90B8-4BAF-9A46-98DB-81259C436289}"/>
              </a:ext>
            </a:extLst>
          </p:cNvPr>
          <p:cNvSpPr/>
          <p:nvPr userDrawn="1"/>
        </p:nvSpPr>
        <p:spPr>
          <a:xfrm>
            <a:off x="5029200" y="0"/>
            <a:ext cx="9601200" cy="8229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lide Number Placeholder 3">
            <a:extLst>
              <a:ext uri="{FF2B5EF4-FFF2-40B4-BE49-F238E27FC236}">
                <a16:creationId xmlns:a16="http://schemas.microsoft.com/office/drawing/2014/main" id="{3338E046-DF9E-FC49-A812-491AB8058B4E}"/>
              </a:ext>
            </a:extLst>
          </p:cNvPr>
          <p:cNvSpPr>
            <a:spLocks noGrp="1"/>
          </p:cNvSpPr>
          <p:nvPr>
            <p:ph type="sldNum" sz="quarter" idx="12"/>
          </p:nvPr>
        </p:nvSpPr>
        <p:spPr>
          <a:xfrm>
            <a:off x="13994296" y="7772400"/>
            <a:ext cx="453223" cy="457200"/>
          </a:xfrm>
          <a:prstGeom prst="rect">
            <a:avLst/>
          </a:prstGeom>
        </p:spPr>
        <p:txBody>
          <a:bodyPr lIns="0" tIns="0" rIns="0" bIns="0" anchor="ctr" anchorCtr="0"/>
          <a:lstStyle>
            <a:lvl1pPr algn="r">
              <a:defRPr sz="1200">
                <a:solidFill>
                  <a:srgbClr val="B3B3B3"/>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dirty="0"/>
          </a:p>
        </p:txBody>
      </p:sp>
      <p:sp>
        <p:nvSpPr>
          <p:cNvPr id="12" name="Content Placeholder 4">
            <a:extLst>
              <a:ext uri="{FF2B5EF4-FFF2-40B4-BE49-F238E27FC236}">
                <a16:creationId xmlns:a16="http://schemas.microsoft.com/office/drawing/2014/main" id="{F0C408BC-A7DE-4A08-AD26-56414D2DD808}"/>
              </a:ext>
            </a:extLst>
          </p:cNvPr>
          <p:cNvSpPr>
            <a:spLocks noGrp="1"/>
          </p:cNvSpPr>
          <p:nvPr>
            <p:ph sz="quarter" idx="20"/>
          </p:nvPr>
        </p:nvSpPr>
        <p:spPr>
          <a:xfrm>
            <a:off x="6430642" y="457199"/>
            <a:ext cx="7772400" cy="7315200"/>
          </a:xfrm>
          <a:prstGeom prst="rect">
            <a:avLst/>
          </a:prstGeom>
        </p:spPr>
        <p:txBody>
          <a:bodyPr/>
          <a:lstStyle>
            <a:lvl1pPr>
              <a:defRPr sz="2800">
                <a:latin typeface="Arial" panose="020B0604020202020204" pitchFamily="34" charset="0"/>
                <a:cs typeface="Arial" panose="020B0604020202020204" pitchFamily="34" charset="0"/>
              </a:defRPr>
            </a:lvl1pPr>
            <a:lvl2pPr marL="822960" indent="-274320">
              <a:buFont typeface="Wingdings" panose="05000000000000000000" pitchFamily="2" charset="2"/>
              <a:buChar char="§"/>
              <a:defRPr sz="2400">
                <a:latin typeface="Arial" panose="020B0604020202020204" pitchFamily="34" charset="0"/>
                <a:cs typeface="Arial" panose="020B0604020202020204" pitchFamily="34" charset="0"/>
              </a:defRPr>
            </a:lvl2pPr>
            <a:lvl3pPr marL="1371600" indent="-274320">
              <a:buFont typeface="Wingdings" panose="05000000000000000000" pitchFamily="2" charset="2"/>
              <a:buChar char="ü"/>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marL="2468880" indent="-274320">
              <a:buFont typeface="Wingdings" panose="05000000000000000000" pitchFamily="2" charset="2"/>
              <a:buChar char="§"/>
              <a:defRPr sz="16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13">
            <a:extLst>
              <a:ext uri="{FF2B5EF4-FFF2-40B4-BE49-F238E27FC236}">
                <a16:creationId xmlns:a16="http://schemas.microsoft.com/office/drawing/2014/main" id="{A3C58F0F-5237-4527-BB8E-6EEF623543BB}"/>
              </a:ext>
            </a:extLst>
          </p:cNvPr>
          <p:cNvSpPr>
            <a:spLocks noGrp="1"/>
          </p:cNvSpPr>
          <p:nvPr>
            <p:ph sz="quarter" idx="21"/>
          </p:nvPr>
        </p:nvSpPr>
        <p:spPr>
          <a:xfrm>
            <a:off x="1394459" y="4373033"/>
            <a:ext cx="4572000" cy="3429000"/>
          </a:xfrm>
          <a:prstGeom prst="rect">
            <a:avLst/>
          </a:prstGeom>
        </p:spPr>
        <p:txBody>
          <a:bodyPr/>
          <a:lstStyle>
            <a:lvl1pPr>
              <a:defRPr sz="2800"/>
            </a:lvl1pPr>
            <a:lvl2pPr marL="822960" indent="-274320">
              <a:buFont typeface="Wingdings" panose="05000000000000000000" pitchFamily="2" charset="2"/>
              <a:buChar char="§"/>
              <a:defRPr sz="2400"/>
            </a:lvl2pPr>
            <a:lvl3pPr marL="1371600" indent="-274320">
              <a:buFont typeface="Wingdings" panose="05000000000000000000" pitchFamily="2" charset="2"/>
              <a:buChar char="ü"/>
              <a:defRPr sz="2000"/>
            </a:lvl3pPr>
            <a:lvl4pPr>
              <a:defRPr sz="1800"/>
            </a:lvl4pPr>
            <a:lvl5pPr marL="2468880" indent="-274320">
              <a:buFont typeface="Wingdings" panose="05000000000000000000" pitchFamily="2" charset="2"/>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Date Placeholder 1">
            <a:extLst>
              <a:ext uri="{FF2B5EF4-FFF2-40B4-BE49-F238E27FC236}">
                <a16:creationId xmlns:a16="http://schemas.microsoft.com/office/drawing/2014/main" id="{33D0FD2D-15F4-4320-9C04-2023CAB47E08}"/>
              </a:ext>
            </a:extLst>
          </p:cNvPr>
          <p:cNvSpPr>
            <a:spLocks noGrp="1"/>
          </p:cNvSpPr>
          <p:nvPr>
            <p:ph type="dt" sz="half" idx="2"/>
          </p:nvPr>
        </p:nvSpPr>
        <p:spPr>
          <a:xfrm>
            <a:off x="10703408" y="7795155"/>
            <a:ext cx="3108007" cy="434445"/>
          </a:xfrm>
          <a:prstGeom prst="rect">
            <a:avLst/>
          </a:prstGeom>
        </p:spPr>
        <p:txBody>
          <a:bodyPr vert="horz" lIns="91440" tIns="45720" rIns="91440" bIns="45720" rtlCol="0" anchor="ctr"/>
          <a:lstStyle>
            <a:lvl1pPr algn="r">
              <a:defRPr sz="1200">
                <a:solidFill>
                  <a:schemeClr val="tx1">
                    <a:tint val="75000"/>
                  </a:schemeClr>
                </a:solidFill>
              </a:defRPr>
            </a:lvl1pPr>
          </a:lstStyle>
          <a:p>
            <a:fld id="{9B7EE7B1-A6C1-4E39-8665-A73ED03F32E1}" type="datetimeFigureOut">
              <a:rPr lang="en-US" smtClean="0"/>
              <a:pPr/>
              <a:t>6/28/2023</a:t>
            </a:fld>
            <a:endParaRPr lang="en-US" dirty="0"/>
          </a:p>
        </p:txBody>
      </p:sp>
      <p:sp>
        <p:nvSpPr>
          <p:cNvPr id="19" name="Footer Placeholder 2">
            <a:extLst>
              <a:ext uri="{FF2B5EF4-FFF2-40B4-BE49-F238E27FC236}">
                <a16:creationId xmlns:a16="http://schemas.microsoft.com/office/drawing/2014/main" id="{08FBEF60-4239-4E67-A385-B22B813AD40B}"/>
              </a:ext>
            </a:extLst>
          </p:cNvPr>
          <p:cNvSpPr>
            <a:spLocks noGrp="1"/>
          </p:cNvSpPr>
          <p:nvPr>
            <p:ph type="ftr" sz="quarter" idx="3"/>
          </p:nvPr>
        </p:nvSpPr>
        <p:spPr>
          <a:xfrm>
            <a:off x="929246" y="7772400"/>
            <a:ext cx="12007821"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20" name="Title 1">
            <a:extLst>
              <a:ext uri="{FF2B5EF4-FFF2-40B4-BE49-F238E27FC236}">
                <a16:creationId xmlns:a16="http://schemas.microsoft.com/office/drawing/2014/main" id="{77614967-FAA9-4DA9-B7DE-539AA8923534}"/>
              </a:ext>
            </a:extLst>
          </p:cNvPr>
          <p:cNvSpPr>
            <a:spLocks noGrp="1"/>
          </p:cNvSpPr>
          <p:nvPr>
            <p:ph type="title" hasCustomPrompt="1"/>
          </p:nvPr>
        </p:nvSpPr>
        <p:spPr>
          <a:xfrm>
            <a:off x="1371599" y="2295525"/>
            <a:ext cx="4572001" cy="1590675"/>
          </a:xfrm>
          <a:prstGeom prst="rect">
            <a:avLst/>
          </a:prstGeom>
        </p:spPr>
        <p:txBody>
          <a:bodyPr lIns="0" anchor="b"/>
          <a:lstStyle>
            <a:lvl1pPr>
              <a:defRPr lang="en-US" sz="3600" b="1" kern="1200" dirty="0">
                <a:solidFill>
                  <a:schemeClr val="tx2"/>
                </a:solidFill>
                <a:latin typeface="Arial" panose="020B0604020202020204" pitchFamily="34" charset="0"/>
                <a:ea typeface="+mn-ea"/>
                <a:cs typeface="Arial" panose="020B0604020202020204" pitchFamily="34" charset="0"/>
              </a:defRPr>
            </a:lvl1pPr>
          </a:lstStyle>
          <a:p>
            <a:r>
              <a:rPr lang="en-US" dirty="0"/>
              <a:t>Click to edit slide title</a:t>
            </a:r>
          </a:p>
        </p:txBody>
      </p:sp>
    </p:spTree>
    <p:extLst>
      <p:ext uri="{BB962C8B-B14F-4D97-AF65-F5344CB8AC3E}">
        <p14:creationId xmlns:p14="http://schemas.microsoft.com/office/powerpoint/2010/main" val="990347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D96EEDE-6486-774B-B0E3-751BBA42CE35}"/>
              </a:ext>
            </a:extLst>
          </p:cNvPr>
          <p:cNvSpPr/>
          <p:nvPr userDrawn="1"/>
        </p:nvSpPr>
        <p:spPr>
          <a:xfrm>
            <a:off x="5029200" y="0"/>
            <a:ext cx="9601200" cy="8229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a:xfrm>
            <a:off x="13994296" y="7772400"/>
            <a:ext cx="453223" cy="457200"/>
          </a:xfrm>
          <a:prstGeom prst="rect">
            <a:avLst/>
          </a:prstGeom>
        </p:spPr>
        <p:txBody>
          <a:bodyPr lIns="0" tIns="0" rIns="0" bIns="0" anchor="ctr" anchorCtr="0"/>
          <a:lstStyle>
            <a:lvl1pPr algn="r">
              <a:defRPr sz="1200">
                <a:solidFill>
                  <a:srgbClr val="B3B3B3"/>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dirty="0"/>
          </a:p>
        </p:txBody>
      </p:sp>
      <p:sp>
        <p:nvSpPr>
          <p:cNvPr id="6" name="Title 1">
            <a:extLst>
              <a:ext uri="{FF2B5EF4-FFF2-40B4-BE49-F238E27FC236}">
                <a16:creationId xmlns:a16="http://schemas.microsoft.com/office/drawing/2014/main" id="{7C1406DC-BAEC-4717-8F68-46C92F16638A}"/>
              </a:ext>
            </a:extLst>
          </p:cNvPr>
          <p:cNvSpPr>
            <a:spLocks noGrp="1"/>
          </p:cNvSpPr>
          <p:nvPr>
            <p:ph type="title" hasCustomPrompt="1"/>
          </p:nvPr>
        </p:nvSpPr>
        <p:spPr>
          <a:xfrm>
            <a:off x="3200400" y="270933"/>
            <a:ext cx="10972800" cy="1310979"/>
          </a:xfrm>
          <a:prstGeom prst="rect">
            <a:avLst/>
          </a:prstGeom>
        </p:spPr>
        <p:txBody>
          <a:bodyPr lIns="0" anchor="b"/>
          <a:lstStyle>
            <a:lvl1pPr>
              <a:defRPr lang="en-US" sz="3600" b="1" kern="1200" dirty="0">
                <a:solidFill>
                  <a:schemeClr val="tx2"/>
                </a:solidFill>
                <a:latin typeface="Arial" panose="020B0604020202020204" pitchFamily="34" charset="0"/>
                <a:ea typeface="+mn-ea"/>
                <a:cs typeface="Arial" panose="020B0604020202020204" pitchFamily="34" charset="0"/>
              </a:defRPr>
            </a:lvl1pPr>
          </a:lstStyle>
          <a:p>
            <a:r>
              <a:rPr lang="en-US" dirty="0"/>
              <a:t>Click to edit slide title</a:t>
            </a:r>
          </a:p>
        </p:txBody>
      </p:sp>
      <p:sp>
        <p:nvSpPr>
          <p:cNvPr id="10" name="Content Placeholder 4">
            <a:extLst>
              <a:ext uri="{FF2B5EF4-FFF2-40B4-BE49-F238E27FC236}">
                <a16:creationId xmlns:a16="http://schemas.microsoft.com/office/drawing/2014/main" id="{028E3363-7137-4431-9927-3AE087A5B2BE}"/>
              </a:ext>
            </a:extLst>
          </p:cNvPr>
          <p:cNvSpPr>
            <a:spLocks noGrp="1"/>
          </p:cNvSpPr>
          <p:nvPr>
            <p:ph sz="quarter" idx="20"/>
          </p:nvPr>
        </p:nvSpPr>
        <p:spPr>
          <a:xfrm>
            <a:off x="1371600" y="2057399"/>
            <a:ext cx="12801600" cy="5486401"/>
          </a:xfrm>
          <a:prstGeom prst="rect">
            <a:avLst/>
          </a:prstGeom>
        </p:spPr>
        <p:txBody>
          <a:bodyPr/>
          <a:lstStyle>
            <a:lvl1pPr>
              <a:defRPr sz="2800">
                <a:latin typeface="Arial" panose="020B0604020202020204" pitchFamily="34" charset="0"/>
                <a:cs typeface="Arial" panose="020B0604020202020204" pitchFamily="34" charset="0"/>
              </a:defRPr>
            </a:lvl1pPr>
            <a:lvl2pPr marL="822960" indent="-274320">
              <a:buFont typeface="Wingdings" panose="05000000000000000000" pitchFamily="2" charset="2"/>
              <a:buChar char="§"/>
              <a:defRPr sz="2400">
                <a:latin typeface="Arial" panose="020B0604020202020204" pitchFamily="34" charset="0"/>
                <a:cs typeface="Arial" panose="020B0604020202020204" pitchFamily="34" charset="0"/>
              </a:defRPr>
            </a:lvl2pPr>
            <a:lvl3pPr marL="1371600" indent="-274320">
              <a:buFont typeface="Wingdings" panose="05000000000000000000" pitchFamily="2" charset="2"/>
              <a:buChar char="ü"/>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marL="2468880" indent="-274320">
              <a:buFont typeface="Wingdings" panose="05000000000000000000" pitchFamily="2" charset="2"/>
              <a:buChar char="§"/>
              <a:defRPr sz="16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Date Placeholder 1">
            <a:extLst>
              <a:ext uri="{FF2B5EF4-FFF2-40B4-BE49-F238E27FC236}">
                <a16:creationId xmlns:a16="http://schemas.microsoft.com/office/drawing/2014/main" id="{E76F451D-D169-4CA9-91EE-97F19A35C6DE}"/>
              </a:ext>
            </a:extLst>
          </p:cNvPr>
          <p:cNvSpPr>
            <a:spLocks noGrp="1"/>
          </p:cNvSpPr>
          <p:nvPr>
            <p:ph type="dt" sz="half" idx="2"/>
          </p:nvPr>
        </p:nvSpPr>
        <p:spPr>
          <a:xfrm>
            <a:off x="10703408" y="7795155"/>
            <a:ext cx="3108007" cy="434445"/>
          </a:xfrm>
          <a:prstGeom prst="rect">
            <a:avLst/>
          </a:prstGeom>
        </p:spPr>
        <p:txBody>
          <a:bodyPr vert="horz" lIns="91440" tIns="45720" rIns="91440" bIns="45720" rtlCol="0" anchor="ctr"/>
          <a:lstStyle>
            <a:lvl1pPr algn="r">
              <a:defRPr sz="1200">
                <a:solidFill>
                  <a:schemeClr val="tx1">
                    <a:tint val="75000"/>
                  </a:schemeClr>
                </a:solidFill>
              </a:defRPr>
            </a:lvl1pPr>
          </a:lstStyle>
          <a:p>
            <a:fld id="{9B7EE7B1-A6C1-4E39-8665-A73ED03F32E1}" type="datetimeFigureOut">
              <a:rPr lang="en-US" smtClean="0"/>
              <a:pPr/>
              <a:t>6/28/2023</a:t>
            </a:fld>
            <a:endParaRPr lang="en-US" dirty="0"/>
          </a:p>
        </p:txBody>
      </p:sp>
      <p:sp>
        <p:nvSpPr>
          <p:cNvPr id="15" name="Footer Placeholder 2">
            <a:extLst>
              <a:ext uri="{FF2B5EF4-FFF2-40B4-BE49-F238E27FC236}">
                <a16:creationId xmlns:a16="http://schemas.microsoft.com/office/drawing/2014/main" id="{8A19F790-0343-4862-A140-1B409986B7FB}"/>
              </a:ext>
            </a:extLst>
          </p:cNvPr>
          <p:cNvSpPr>
            <a:spLocks noGrp="1"/>
          </p:cNvSpPr>
          <p:nvPr>
            <p:ph type="ftr" sz="quarter" idx="3"/>
          </p:nvPr>
        </p:nvSpPr>
        <p:spPr>
          <a:xfrm>
            <a:off x="929246" y="7772400"/>
            <a:ext cx="12007821"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2806792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Picture Gri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49C90B8-4BAF-9A46-98DB-81259C436289}"/>
              </a:ext>
            </a:extLst>
          </p:cNvPr>
          <p:cNvSpPr/>
          <p:nvPr userDrawn="1"/>
        </p:nvSpPr>
        <p:spPr>
          <a:xfrm>
            <a:off x="5029200" y="0"/>
            <a:ext cx="9601200" cy="8229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a:extLst>
              <a:ext uri="{FF2B5EF4-FFF2-40B4-BE49-F238E27FC236}">
                <a16:creationId xmlns:a16="http://schemas.microsoft.com/office/drawing/2014/main" id="{3DEE2FC3-856F-2F4B-A52D-94189159AC19}"/>
              </a:ext>
            </a:extLst>
          </p:cNvPr>
          <p:cNvSpPr>
            <a:spLocks noGrp="1"/>
          </p:cNvSpPr>
          <p:nvPr>
            <p:ph type="pic" sz="quarter" idx="10"/>
          </p:nvPr>
        </p:nvSpPr>
        <p:spPr>
          <a:xfrm>
            <a:off x="6400800" y="457200"/>
            <a:ext cx="3657600" cy="342900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endParaRPr lang="en-US" dirty="0"/>
          </a:p>
        </p:txBody>
      </p:sp>
      <p:sp>
        <p:nvSpPr>
          <p:cNvPr id="7" name="Picture Placeholder 2">
            <a:extLst>
              <a:ext uri="{FF2B5EF4-FFF2-40B4-BE49-F238E27FC236}">
                <a16:creationId xmlns:a16="http://schemas.microsoft.com/office/drawing/2014/main" id="{FD00854A-4EC7-2D48-A025-5B0B48548BC7}"/>
              </a:ext>
            </a:extLst>
          </p:cNvPr>
          <p:cNvSpPr>
            <a:spLocks noGrp="1"/>
          </p:cNvSpPr>
          <p:nvPr>
            <p:ph type="pic" sz="quarter" idx="11"/>
          </p:nvPr>
        </p:nvSpPr>
        <p:spPr>
          <a:xfrm>
            <a:off x="10515600" y="457200"/>
            <a:ext cx="3657600" cy="342900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endParaRPr lang="en-US" dirty="0"/>
          </a:p>
        </p:txBody>
      </p:sp>
      <p:sp>
        <p:nvSpPr>
          <p:cNvPr id="8" name="Picture Placeholder 2">
            <a:extLst>
              <a:ext uri="{FF2B5EF4-FFF2-40B4-BE49-F238E27FC236}">
                <a16:creationId xmlns:a16="http://schemas.microsoft.com/office/drawing/2014/main" id="{67A8C708-D197-CF47-8089-89928BE1E302}"/>
              </a:ext>
            </a:extLst>
          </p:cNvPr>
          <p:cNvSpPr>
            <a:spLocks noGrp="1"/>
          </p:cNvSpPr>
          <p:nvPr>
            <p:ph type="pic" sz="quarter" idx="12"/>
          </p:nvPr>
        </p:nvSpPr>
        <p:spPr>
          <a:xfrm>
            <a:off x="6400800" y="4343400"/>
            <a:ext cx="3657600" cy="342900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2" name="Picture Placeholder 2">
            <a:extLst>
              <a:ext uri="{FF2B5EF4-FFF2-40B4-BE49-F238E27FC236}">
                <a16:creationId xmlns:a16="http://schemas.microsoft.com/office/drawing/2014/main" id="{3C4D2EBC-B863-FD49-A9DF-1381563078DA}"/>
              </a:ext>
            </a:extLst>
          </p:cNvPr>
          <p:cNvSpPr>
            <a:spLocks noGrp="1"/>
          </p:cNvSpPr>
          <p:nvPr>
            <p:ph type="pic" sz="quarter" idx="13"/>
          </p:nvPr>
        </p:nvSpPr>
        <p:spPr>
          <a:xfrm>
            <a:off x="10515600" y="4343400"/>
            <a:ext cx="3657600" cy="342900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endParaRPr lang="en-US" dirty="0"/>
          </a:p>
        </p:txBody>
      </p:sp>
      <p:sp>
        <p:nvSpPr>
          <p:cNvPr id="6" name="Text Placeholder 5">
            <a:extLst>
              <a:ext uri="{FF2B5EF4-FFF2-40B4-BE49-F238E27FC236}">
                <a16:creationId xmlns:a16="http://schemas.microsoft.com/office/drawing/2014/main" id="{CE93B472-4A32-7C41-A565-485FDC3EB832}"/>
              </a:ext>
            </a:extLst>
          </p:cNvPr>
          <p:cNvSpPr>
            <a:spLocks noGrp="1"/>
          </p:cNvSpPr>
          <p:nvPr>
            <p:ph type="body" sz="quarter" idx="14" hasCustomPrompt="1"/>
          </p:nvPr>
        </p:nvSpPr>
        <p:spPr>
          <a:xfrm>
            <a:off x="6400800" y="2971800"/>
            <a:ext cx="3657600" cy="9144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8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13" name="Text Placeholder 5">
            <a:extLst>
              <a:ext uri="{FF2B5EF4-FFF2-40B4-BE49-F238E27FC236}">
                <a16:creationId xmlns:a16="http://schemas.microsoft.com/office/drawing/2014/main" id="{19F7807A-D120-BD49-9CBD-9174F26D7982}"/>
              </a:ext>
            </a:extLst>
          </p:cNvPr>
          <p:cNvSpPr>
            <a:spLocks noGrp="1"/>
          </p:cNvSpPr>
          <p:nvPr>
            <p:ph type="body" sz="quarter" idx="15" hasCustomPrompt="1"/>
          </p:nvPr>
        </p:nvSpPr>
        <p:spPr>
          <a:xfrm>
            <a:off x="6400800" y="6858000"/>
            <a:ext cx="3657600" cy="9144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8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14" name="Text Placeholder 5">
            <a:extLst>
              <a:ext uri="{FF2B5EF4-FFF2-40B4-BE49-F238E27FC236}">
                <a16:creationId xmlns:a16="http://schemas.microsoft.com/office/drawing/2014/main" id="{08ED17FC-CAF8-9A40-9A88-897DEF9CFEA0}"/>
              </a:ext>
            </a:extLst>
          </p:cNvPr>
          <p:cNvSpPr>
            <a:spLocks noGrp="1"/>
          </p:cNvSpPr>
          <p:nvPr>
            <p:ph type="body" sz="quarter" idx="16" hasCustomPrompt="1"/>
          </p:nvPr>
        </p:nvSpPr>
        <p:spPr>
          <a:xfrm>
            <a:off x="10515600" y="2971800"/>
            <a:ext cx="3657600" cy="9144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8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15" name="Text Placeholder 5">
            <a:extLst>
              <a:ext uri="{FF2B5EF4-FFF2-40B4-BE49-F238E27FC236}">
                <a16:creationId xmlns:a16="http://schemas.microsoft.com/office/drawing/2014/main" id="{4A16FA60-8BA9-8B4A-86AA-F8336C26C78B}"/>
              </a:ext>
            </a:extLst>
          </p:cNvPr>
          <p:cNvSpPr>
            <a:spLocks noGrp="1"/>
          </p:cNvSpPr>
          <p:nvPr>
            <p:ph type="body" sz="quarter" idx="17" hasCustomPrompt="1"/>
          </p:nvPr>
        </p:nvSpPr>
        <p:spPr>
          <a:xfrm>
            <a:off x="10515600" y="6858000"/>
            <a:ext cx="3657600" cy="9144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8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16" name="Slide Number Placeholder 3">
            <a:extLst>
              <a:ext uri="{FF2B5EF4-FFF2-40B4-BE49-F238E27FC236}">
                <a16:creationId xmlns:a16="http://schemas.microsoft.com/office/drawing/2014/main" id="{7DC2EC3E-C641-FD49-9F15-878B1AFFFD98}"/>
              </a:ext>
            </a:extLst>
          </p:cNvPr>
          <p:cNvSpPr>
            <a:spLocks noGrp="1"/>
          </p:cNvSpPr>
          <p:nvPr>
            <p:ph type="sldNum" sz="quarter" idx="18"/>
          </p:nvPr>
        </p:nvSpPr>
        <p:spPr>
          <a:xfrm>
            <a:off x="13994296" y="7772400"/>
            <a:ext cx="453223" cy="457200"/>
          </a:xfrm>
          <a:prstGeom prst="rect">
            <a:avLst/>
          </a:prstGeom>
        </p:spPr>
        <p:txBody>
          <a:bodyPr lIns="0" tIns="0" rIns="0" bIns="0" anchor="ctr" anchorCtr="0"/>
          <a:lstStyle>
            <a:lvl1pPr algn="r">
              <a:defRPr sz="1200">
                <a:solidFill>
                  <a:srgbClr val="B3B3B3"/>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dirty="0"/>
          </a:p>
        </p:txBody>
      </p:sp>
      <p:sp>
        <p:nvSpPr>
          <p:cNvPr id="19" name="Title 1">
            <a:extLst>
              <a:ext uri="{FF2B5EF4-FFF2-40B4-BE49-F238E27FC236}">
                <a16:creationId xmlns:a16="http://schemas.microsoft.com/office/drawing/2014/main" id="{3648737A-DE0E-48DB-87F0-65418715CF88}"/>
              </a:ext>
            </a:extLst>
          </p:cNvPr>
          <p:cNvSpPr>
            <a:spLocks noGrp="1"/>
          </p:cNvSpPr>
          <p:nvPr>
            <p:ph type="title" hasCustomPrompt="1"/>
          </p:nvPr>
        </p:nvSpPr>
        <p:spPr>
          <a:xfrm>
            <a:off x="1371599" y="2295525"/>
            <a:ext cx="4572001" cy="1590675"/>
          </a:xfrm>
          <a:prstGeom prst="rect">
            <a:avLst/>
          </a:prstGeom>
        </p:spPr>
        <p:txBody>
          <a:bodyPr lIns="0" anchor="b"/>
          <a:lstStyle>
            <a:lvl1pPr>
              <a:defRPr lang="en-US" sz="3600" b="1" kern="1200" dirty="0">
                <a:solidFill>
                  <a:schemeClr val="tx2"/>
                </a:solidFill>
                <a:latin typeface="Arial" panose="020B0604020202020204" pitchFamily="34" charset="0"/>
                <a:ea typeface="+mn-ea"/>
                <a:cs typeface="Arial" panose="020B0604020202020204" pitchFamily="34" charset="0"/>
              </a:defRPr>
            </a:lvl1pPr>
          </a:lstStyle>
          <a:p>
            <a:r>
              <a:rPr lang="en-US" dirty="0"/>
              <a:t>Click to edit slide title</a:t>
            </a:r>
          </a:p>
        </p:txBody>
      </p:sp>
      <p:sp>
        <p:nvSpPr>
          <p:cNvPr id="21" name="Content Placeholder 13">
            <a:extLst>
              <a:ext uri="{FF2B5EF4-FFF2-40B4-BE49-F238E27FC236}">
                <a16:creationId xmlns:a16="http://schemas.microsoft.com/office/drawing/2014/main" id="{97DA340F-6103-4F2C-B3B8-8D8A524DC19C}"/>
              </a:ext>
            </a:extLst>
          </p:cNvPr>
          <p:cNvSpPr>
            <a:spLocks noGrp="1"/>
          </p:cNvSpPr>
          <p:nvPr>
            <p:ph sz="quarter" idx="21"/>
          </p:nvPr>
        </p:nvSpPr>
        <p:spPr>
          <a:xfrm>
            <a:off x="1394459" y="4373033"/>
            <a:ext cx="4572000" cy="3429000"/>
          </a:xfrm>
          <a:prstGeom prst="rect">
            <a:avLst/>
          </a:prstGeom>
        </p:spPr>
        <p:txBody>
          <a:bodyPr/>
          <a:lstStyle>
            <a:lvl1pPr>
              <a:defRPr sz="2800"/>
            </a:lvl1pPr>
            <a:lvl2pPr marL="822960" indent="-274320">
              <a:buFont typeface="Wingdings" panose="05000000000000000000" pitchFamily="2" charset="2"/>
              <a:buChar char="§"/>
              <a:defRPr sz="2400"/>
            </a:lvl2pPr>
            <a:lvl3pPr marL="1371600" indent="-274320">
              <a:buFont typeface="Wingdings" panose="05000000000000000000" pitchFamily="2" charset="2"/>
              <a:buChar char="ü"/>
              <a:defRPr sz="2000"/>
            </a:lvl3pPr>
            <a:lvl4pPr>
              <a:defRPr sz="1800"/>
            </a:lvl4pPr>
            <a:lvl5pPr marL="2468880" indent="-274320">
              <a:buFont typeface="Wingdings" panose="05000000000000000000" pitchFamily="2" charset="2"/>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Date Placeholder 1">
            <a:extLst>
              <a:ext uri="{FF2B5EF4-FFF2-40B4-BE49-F238E27FC236}">
                <a16:creationId xmlns:a16="http://schemas.microsoft.com/office/drawing/2014/main" id="{EE384947-F0AD-4E73-95AD-CAD4DEE44608}"/>
              </a:ext>
            </a:extLst>
          </p:cNvPr>
          <p:cNvSpPr>
            <a:spLocks noGrp="1"/>
          </p:cNvSpPr>
          <p:nvPr>
            <p:ph type="dt" sz="half" idx="2"/>
          </p:nvPr>
        </p:nvSpPr>
        <p:spPr>
          <a:xfrm>
            <a:off x="10703408" y="7795155"/>
            <a:ext cx="3108007" cy="434445"/>
          </a:xfrm>
          <a:prstGeom prst="rect">
            <a:avLst/>
          </a:prstGeom>
        </p:spPr>
        <p:txBody>
          <a:bodyPr vert="horz" lIns="91440" tIns="45720" rIns="91440" bIns="45720" rtlCol="0" anchor="ctr"/>
          <a:lstStyle>
            <a:lvl1pPr algn="r">
              <a:defRPr sz="1200">
                <a:solidFill>
                  <a:schemeClr val="tx1">
                    <a:tint val="75000"/>
                  </a:schemeClr>
                </a:solidFill>
              </a:defRPr>
            </a:lvl1pPr>
          </a:lstStyle>
          <a:p>
            <a:fld id="{9B7EE7B1-A6C1-4E39-8665-A73ED03F32E1}" type="datetimeFigureOut">
              <a:rPr lang="en-US" smtClean="0"/>
              <a:pPr/>
              <a:t>6/28/2023</a:t>
            </a:fld>
            <a:endParaRPr lang="en-US" dirty="0"/>
          </a:p>
        </p:txBody>
      </p:sp>
      <p:sp>
        <p:nvSpPr>
          <p:cNvPr id="26" name="Footer Placeholder 2">
            <a:extLst>
              <a:ext uri="{FF2B5EF4-FFF2-40B4-BE49-F238E27FC236}">
                <a16:creationId xmlns:a16="http://schemas.microsoft.com/office/drawing/2014/main" id="{8259C4D6-850D-4393-9434-3F69451FBF8E}"/>
              </a:ext>
            </a:extLst>
          </p:cNvPr>
          <p:cNvSpPr>
            <a:spLocks noGrp="1"/>
          </p:cNvSpPr>
          <p:nvPr>
            <p:ph type="ftr" sz="quarter" idx="3"/>
          </p:nvPr>
        </p:nvSpPr>
        <p:spPr>
          <a:xfrm>
            <a:off x="929246" y="7772400"/>
            <a:ext cx="12007821"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410932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Picture Grid with Subhea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49C90B8-4BAF-9A46-98DB-81259C436289}"/>
              </a:ext>
            </a:extLst>
          </p:cNvPr>
          <p:cNvSpPr/>
          <p:nvPr userDrawn="1"/>
        </p:nvSpPr>
        <p:spPr>
          <a:xfrm>
            <a:off x="5029200" y="0"/>
            <a:ext cx="9601200" cy="8229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a:extLst>
              <a:ext uri="{FF2B5EF4-FFF2-40B4-BE49-F238E27FC236}">
                <a16:creationId xmlns:a16="http://schemas.microsoft.com/office/drawing/2014/main" id="{3DEE2FC3-856F-2F4B-A52D-94189159AC19}"/>
              </a:ext>
            </a:extLst>
          </p:cNvPr>
          <p:cNvSpPr>
            <a:spLocks noGrp="1"/>
          </p:cNvSpPr>
          <p:nvPr>
            <p:ph type="pic" sz="quarter" idx="10"/>
          </p:nvPr>
        </p:nvSpPr>
        <p:spPr>
          <a:xfrm>
            <a:off x="1371600" y="5394960"/>
            <a:ext cx="4069080" cy="237744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1" name="Picture Placeholder 2">
            <a:extLst>
              <a:ext uri="{FF2B5EF4-FFF2-40B4-BE49-F238E27FC236}">
                <a16:creationId xmlns:a16="http://schemas.microsoft.com/office/drawing/2014/main" id="{FE341CF1-EFF3-A64D-A9D4-B96C8CD8F301}"/>
              </a:ext>
            </a:extLst>
          </p:cNvPr>
          <p:cNvSpPr>
            <a:spLocks noGrp="1"/>
          </p:cNvSpPr>
          <p:nvPr>
            <p:ph type="pic" sz="quarter" idx="11"/>
          </p:nvPr>
        </p:nvSpPr>
        <p:spPr>
          <a:xfrm>
            <a:off x="1371600" y="2743200"/>
            <a:ext cx="4069080" cy="237744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endParaRPr lang="en-US" dirty="0"/>
          </a:p>
        </p:txBody>
      </p:sp>
      <p:sp>
        <p:nvSpPr>
          <p:cNvPr id="13" name="Picture Placeholder 2">
            <a:extLst>
              <a:ext uri="{FF2B5EF4-FFF2-40B4-BE49-F238E27FC236}">
                <a16:creationId xmlns:a16="http://schemas.microsoft.com/office/drawing/2014/main" id="{D0629C78-28FC-874B-96C1-DFAAFF975DEC}"/>
              </a:ext>
            </a:extLst>
          </p:cNvPr>
          <p:cNvSpPr>
            <a:spLocks noGrp="1"/>
          </p:cNvSpPr>
          <p:nvPr>
            <p:ph type="pic" sz="quarter" idx="12"/>
          </p:nvPr>
        </p:nvSpPr>
        <p:spPr>
          <a:xfrm>
            <a:off x="5737860" y="5394960"/>
            <a:ext cx="4069080" cy="237744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4" name="Picture Placeholder 2">
            <a:extLst>
              <a:ext uri="{FF2B5EF4-FFF2-40B4-BE49-F238E27FC236}">
                <a16:creationId xmlns:a16="http://schemas.microsoft.com/office/drawing/2014/main" id="{5089EEED-3863-BD48-BCCB-4D264015DA60}"/>
              </a:ext>
            </a:extLst>
          </p:cNvPr>
          <p:cNvSpPr>
            <a:spLocks noGrp="1"/>
          </p:cNvSpPr>
          <p:nvPr>
            <p:ph type="pic" sz="quarter" idx="13"/>
          </p:nvPr>
        </p:nvSpPr>
        <p:spPr>
          <a:xfrm>
            <a:off x="5737860" y="2743200"/>
            <a:ext cx="4069080" cy="237744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5" name="Picture Placeholder 2">
            <a:extLst>
              <a:ext uri="{FF2B5EF4-FFF2-40B4-BE49-F238E27FC236}">
                <a16:creationId xmlns:a16="http://schemas.microsoft.com/office/drawing/2014/main" id="{EEF5B44F-191D-F44D-8AB3-0B9E4AF4B4E2}"/>
              </a:ext>
            </a:extLst>
          </p:cNvPr>
          <p:cNvSpPr>
            <a:spLocks noGrp="1"/>
          </p:cNvSpPr>
          <p:nvPr>
            <p:ph type="pic" sz="quarter" idx="14"/>
          </p:nvPr>
        </p:nvSpPr>
        <p:spPr>
          <a:xfrm>
            <a:off x="10104120" y="5394960"/>
            <a:ext cx="4069080" cy="237744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6" name="Picture Placeholder 2">
            <a:extLst>
              <a:ext uri="{FF2B5EF4-FFF2-40B4-BE49-F238E27FC236}">
                <a16:creationId xmlns:a16="http://schemas.microsoft.com/office/drawing/2014/main" id="{A26442AE-D905-374C-9CB4-1A1F44C08C61}"/>
              </a:ext>
            </a:extLst>
          </p:cNvPr>
          <p:cNvSpPr>
            <a:spLocks noGrp="1"/>
          </p:cNvSpPr>
          <p:nvPr>
            <p:ph type="pic" sz="quarter" idx="15"/>
          </p:nvPr>
        </p:nvSpPr>
        <p:spPr>
          <a:xfrm>
            <a:off x="10104120" y="2743200"/>
            <a:ext cx="4069080" cy="237744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7" name="Text Placeholder 5">
            <a:extLst>
              <a:ext uri="{FF2B5EF4-FFF2-40B4-BE49-F238E27FC236}">
                <a16:creationId xmlns:a16="http://schemas.microsoft.com/office/drawing/2014/main" id="{CEBE105C-2ECB-0B46-923F-378B0A5AEBCB}"/>
              </a:ext>
            </a:extLst>
          </p:cNvPr>
          <p:cNvSpPr>
            <a:spLocks noGrp="1"/>
          </p:cNvSpPr>
          <p:nvPr>
            <p:ph type="body" sz="quarter" idx="16" hasCustomPrompt="1"/>
          </p:nvPr>
        </p:nvSpPr>
        <p:spPr>
          <a:xfrm>
            <a:off x="1371600" y="4297680"/>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19" name="Text Placeholder 5">
            <a:extLst>
              <a:ext uri="{FF2B5EF4-FFF2-40B4-BE49-F238E27FC236}">
                <a16:creationId xmlns:a16="http://schemas.microsoft.com/office/drawing/2014/main" id="{8B0900D4-1543-834B-AE27-9A72FD91B398}"/>
              </a:ext>
            </a:extLst>
          </p:cNvPr>
          <p:cNvSpPr>
            <a:spLocks noGrp="1"/>
          </p:cNvSpPr>
          <p:nvPr>
            <p:ph type="body" sz="quarter" idx="17" hasCustomPrompt="1"/>
          </p:nvPr>
        </p:nvSpPr>
        <p:spPr>
          <a:xfrm>
            <a:off x="1371600" y="6949440"/>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20" name="Text Placeholder 5">
            <a:extLst>
              <a:ext uri="{FF2B5EF4-FFF2-40B4-BE49-F238E27FC236}">
                <a16:creationId xmlns:a16="http://schemas.microsoft.com/office/drawing/2014/main" id="{F64FB6B4-B0C6-5949-9F2B-7BCB7B207394}"/>
              </a:ext>
            </a:extLst>
          </p:cNvPr>
          <p:cNvSpPr>
            <a:spLocks noGrp="1"/>
          </p:cNvSpPr>
          <p:nvPr>
            <p:ph type="body" sz="quarter" idx="18" hasCustomPrompt="1"/>
          </p:nvPr>
        </p:nvSpPr>
        <p:spPr>
          <a:xfrm>
            <a:off x="5737860" y="4297680"/>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21" name="Text Placeholder 5">
            <a:extLst>
              <a:ext uri="{FF2B5EF4-FFF2-40B4-BE49-F238E27FC236}">
                <a16:creationId xmlns:a16="http://schemas.microsoft.com/office/drawing/2014/main" id="{8FDD81E0-346D-A544-A838-A6991588AE4C}"/>
              </a:ext>
            </a:extLst>
          </p:cNvPr>
          <p:cNvSpPr>
            <a:spLocks noGrp="1"/>
          </p:cNvSpPr>
          <p:nvPr>
            <p:ph type="body" sz="quarter" idx="19" hasCustomPrompt="1"/>
          </p:nvPr>
        </p:nvSpPr>
        <p:spPr>
          <a:xfrm>
            <a:off x="5737860" y="6949440"/>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22" name="Text Placeholder 5">
            <a:extLst>
              <a:ext uri="{FF2B5EF4-FFF2-40B4-BE49-F238E27FC236}">
                <a16:creationId xmlns:a16="http://schemas.microsoft.com/office/drawing/2014/main" id="{CDB91CB5-0E93-FA44-9508-60493542C74C}"/>
              </a:ext>
            </a:extLst>
          </p:cNvPr>
          <p:cNvSpPr>
            <a:spLocks noGrp="1"/>
          </p:cNvSpPr>
          <p:nvPr>
            <p:ph type="body" sz="quarter" idx="20" hasCustomPrompt="1"/>
          </p:nvPr>
        </p:nvSpPr>
        <p:spPr>
          <a:xfrm>
            <a:off x="10104120" y="4297680"/>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23" name="Text Placeholder 5">
            <a:extLst>
              <a:ext uri="{FF2B5EF4-FFF2-40B4-BE49-F238E27FC236}">
                <a16:creationId xmlns:a16="http://schemas.microsoft.com/office/drawing/2014/main" id="{92F736B8-F799-F047-BE4E-297E64A7549C}"/>
              </a:ext>
            </a:extLst>
          </p:cNvPr>
          <p:cNvSpPr>
            <a:spLocks noGrp="1"/>
          </p:cNvSpPr>
          <p:nvPr>
            <p:ph type="body" sz="quarter" idx="21" hasCustomPrompt="1"/>
          </p:nvPr>
        </p:nvSpPr>
        <p:spPr>
          <a:xfrm>
            <a:off x="10104120" y="6949440"/>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24" name="Slide Number Placeholder 3">
            <a:extLst>
              <a:ext uri="{FF2B5EF4-FFF2-40B4-BE49-F238E27FC236}">
                <a16:creationId xmlns:a16="http://schemas.microsoft.com/office/drawing/2014/main" id="{183198DF-9C78-DD40-9CE1-2BC11B888821}"/>
              </a:ext>
            </a:extLst>
          </p:cNvPr>
          <p:cNvSpPr>
            <a:spLocks noGrp="1"/>
          </p:cNvSpPr>
          <p:nvPr>
            <p:ph type="sldNum" sz="quarter" idx="22"/>
          </p:nvPr>
        </p:nvSpPr>
        <p:spPr>
          <a:xfrm>
            <a:off x="13994296" y="7772400"/>
            <a:ext cx="453223" cy="457200"/>
          </a:xfrm>
          <a:prstGeom prst="rect">
            <a:avLst/>
          </a:prstGeom>
        </p:spPr>
        <p:txBody>
          <a:bodyPr lIns="0" tIns="0" rIns="0" bIns="0" anchor="ctr" anchorCtr="0"/>
          <a:lstStyle>
            <a:lvl1pPr algn="r">
              <a:defRPr sz="1200">
                <a:solidFill>
                  <a:srgbClr val="B3B3B3"/>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dirty="0"/>
          </a:p>
        </p:txBody>
      </p:sp>
      <p:sp>
        <p:nvSpPr>
          <p:cNvPr id="26" name="Title 1">
            <a:extLst>
              <a:ext uri="{FF2B5EF4-FFF2-40B4-BE49-F238E27FC236}">
                <a16:creationId xmlns:a16="http://schemas.microsoft.com/office/drawing/2014/main" id="{BE0A6ECC-C9D0-4240-B978-69D09F2C9936}"/>
              </a:ext>
            </a:extLst>
          </p:cNvPr>
          <p:cNvSpPr>
            <a:spLocks noGrp="1"/>
          </p:cNvSpPr>
          <p:nvPr>
            <p:ph type="title" hasCustomPrompt="1"/>
          </p:nvPr>
        </p:nvSpPr>
        <p:spPr>
          <a:xfrm>
            <a:off x="3200400" y="270933"/>
            <a:ext cx="10972800" cy="1310979"/>
          </a:xfrm>
          <a:prstGeom prst="rect">
            <a:avLst/>
          </a:prstGeom>
        </p:spPr>
        <p:txBody>
          <a:bodyPr lIns="0" anchor="b"/>
          <a:lstStyle>
            <a:lvl1pPr>
              <a:defRPr lang="en-US" sz="3600" b="1" kern="1200" dirty="0">
                <a:solidFill>
                  <a:schemeClr val="tx2"/>
                </a:solidFill>
                <a:latin typeface="Arial" panose="020B0604020202020204" pitchFamily="34" charset="0"/>
                <a:ea typeface="+mn-ea"/>
                <a:cs typeface="Arial" panose="020B0604020202020204" pitchFamily="34" charset="0"/>
              </a:defRPr>
            </a:lvl1pPr>
          </a:lstStyle>
          <a:p>
            <a:r>
              <a:rPr lang="en-US" dirty="0"/>
              <a:t>Click to edit slide title</a:t>
            </a:r>
          </a:p>
        </p:txBody>
      </p:sp>
      <p:sp>
        <p:nvSpPr>
          <p:cNvPr id="30" name="Date Placeholder 1">
            <a:extLst>
              <a:ext uri="{FF2B5EF4-FFF2-40B4-BE49-F238E27FC236}">
                <a16:creationId xmlns:a16="http://schemas.microsoft.com/office/drawing/2014/main" id="{E4CF0CE7-333F-4604-B518-6F7EE2AA82D5}"/>
              </a:ext>
            </a:extLst>
          </p:cNvPr>
          <p:cNvSpPr>
            <a:spLocks noGrp="1"/>
          </p:cNvSpPr>
          <p:nvPr>
            <p:ph type="dt" sz="half" idx="2"/>
          </p:nvPr>
        </p:nvSpPr>
        <p:spPr>
          <a:xfrm>
            <a:off x="10703408" y="7795155"/>
            <a:ext cx="3108007" cy="434445"/>
          </a:xfrm>
          <a:prstGeom prst="rect">
            <a:avLst/>
          </a:prstGeom>
        </p:spPr>
        <p:txBody>
          <a:bodyPr vert="horz" lIns="91440" tIns="45720" rIns="91440" bIns="45720" rtlCol="0" anchor="ctr"/>
          <a:lstStyle>
            <a:lvl1pPr algn="r">
              <a:defRPr sz="1200">
                <a:solidFill>
                  <a:schemeClr val="tx1">
                    <a:tint val="75000"/>
                  </a:schemeClr>
                </a:solidFill>
              </a:defRPr>
            </a:lvl1pPr>
          </a:lstStyle>
          <a:p>
            <a:fld id="{9B7EE7B1-A6C1-4E39-8665-A73ED03F32E1}" type="datetimeFigureOut">
              <a:rPr lang="en-US" smtClean="0"/>
              <a:pPr/>
              <a:t>6/28/2023</a:t>
            </a:fld>
            <a:endParaRPr lang="en-US" dirty="0"/>
          </a:p>
        </p:txBody>
      </p:sp>
      <p:sp>
        <p:nvSpPr>
          <p:cNvPr id="31" name="Footer Placeholder 2">
            <a:extLst>
              <a:ext uri="{FF2B5EF4-FFF2-40B4-BE49-F238E27FC236}">
                <a16:creationId xmlns:a16="http://schemas.microsoft.com/office/drawing/2014/main" id="{21303C4E-FB0C-4A46-BF34-C99D885AA3B1}"/>
              </a:ext>
            </a:extLst>
          </p:cNvPr>
          <p:cNvSpPr>
            <a:spLocks noGrp="1"/>
          </p:cNvSpPr>
          <p:nvPr>
            <p:ph type="ftr" sz="quarter" idx="3"/>
          </p:nvPr>
        </p:nvSpPr>
        <p:spPr>
          <a:xfrm>
            <a:off x="929246" y="7772400"/>
            <a:ext cx="12007821"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32" name="Content Placeholder 4">
            <a:extLst>
              <a:ext uri="{FF2B5EF4-FFF2-40B4-BE49-F238E27FC236}">
                <a16:creationId xmlns:a16="http://schemas.microsoft.com/office/drawing/2014/main" id="{C14080C3-5390-4F4E-9C88-2C080B5CE5D9}"/>
              </a:ext>
            </a:extLst>
          </p:cNvPr>
          <p:cNvSpPr>
            <a:spLocks noGrp="1"/>
          </p:cNvSpPr>
          <p:nvPr>
            <p:ph sz="quarter" idx="24"/>
          </p:nvPr>
        </p:nvSpPr>
        <p:spPr>
          <a:xfrm>
            <a:off x="1371600" y="2194560"/>
            <a:ext cx="12801600" cy="525886"/>
          </a:xfrm>
          <a:prstGeom prst="rect">
            <a:avLst/>
          </a:prstGeom>
        </p:spPr>
        <p:txBody>
          <a:bodyPr/>
          <a:lstStyle>
            <a:lvl1pPr>
              <a:defRPr sz="2800">
                <a:latin typeface="Arial" panose="020B0604020202020204" pitchFamily="34" charset="0"/>
                <a:cs typeface="Arial" panose="020B0604020202020204" pitchFamily="34" charset="0"/>
              </a:defRPr>
            </a:lvl1pPr>
            <a:lvl2pPr marL="822960" indent="-274320">
              <a:buFont typeface="Wingdings" panose="05000000000000000000" pitchFamily="2" charset="2"/>
              <a:buChar char="§"/>
              <a:defRPr sz="2400">
                <a:latin typeface="Arial" panose="020B0604020202020204" pitchFamily="34" charset="0"/>
                <a:cs typeface="Arial" panose="020B0604020202020204" pitchFamily="34" charset="0"/>
              </a:defRPr>
            </a:lvl2pPr>
            <a:lvl3pPr marL="1371600" indent="-274320">
              <a:buFont typeface="Wingdings" panose="05000000000000000000" pitchFamily="2" charset="2"/>
              <a:buChar char="ü"/>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marL="2468880" indent="-274320">
              <a:buFont typeface="Wingdings" panose="05000000000000000000" pitchFamily="2" charset="2"/>
              <a:buChar char="§"/>
              <a:defRPr sz="1600">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295008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Picture Gri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49C90B8-4BAF-9A46-98DB-81259C436289}"/>
              </a:ext>
            </a:extLst>
          </p:cNvPr>
          <p:cNvSpPr/>
          <p:nvPr userDrawn="1"/>
        </p:nvSpPr>
        <p:spPr>
          <a:xfrm>
            <a:off x="5029200" y="0"/>
            <a:ext cx="9601200" cy="8229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a:extLst>
              <a:ext uri="{FF2B5EF4-FFF2-40B4-BE49-F238E27FC236}">
                <a16:creationId xmlns:a16="http://schemas.microsoft.com/office/drawing/2014/main" id="{3DEE2FC3-856F-2F4B-A52D-94189159AC19}"/>
              </a:ext>
            </a:extLst>
          </p:cNvPr>
          <p:cNvSpPr>
            <a:spLocks noGrp="1"/>
          </p:cNvSpPr>
          <p:nvPr>
            <p:ph type="pic" sz="quarter" idx="10"/>
          </p:nvPr>
        </p:nvSpPr>
        <p:spPr>
          <a:xfrm>
            <a:off x="1371600" y="5060515"/>
            <a:ext cx="4069080" cy="2711885"/>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1" name="Picture Placeholder 2">
            <a:extLst>
              <a:ext uri="{FF2B5EF4-FFF2-40B4-BE49-F238E27FC236}">
                <a16:creationId xmlns:a16="http://schemas.microsoft.com/office/drawing/2014/main" id="{FE341CF1-EFF3-A64D-A9D4-B96C8CD8F301}"/>
              </a:ext>
            </a:extLst>
          </p:cNvPr>
          <p:cNvSpPr>
            <a:spLocks noGrp="1"/>
          </p:cNvSpPr>
          <p:nvPr>
            <p:ph type="pic" sz="quarter" idx="11"/>
          </p:nvPr>
        </p:nvSpPr>
        <p:spPr>
          <a:xfrm>
            <a:off x="1371600" y="2066544"/>
            <a:ext cx="4069080" cy="2715768"/>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3" name="Picture Placeholder 2">
            <a:extLst>
              <a:ext uri="{FF2B5EF4-FFF2-40B4-BE49-F238E27FC236}">
                <a16:creationId xmlns:a16="http://schemas.microsoft.com/office/drawing/2014/main" id="{D0629C78-28FC-874B-96C1-DFAAFF975DEC}"/>
              </a:ext>
            </a:extLst>
          </p:cNvPr>
          <p:cNvSpPr>
            <a:spLocks noGrp="1"/>
          </p:cNvSpPr>
          <p:nvPr>
            <p:ph type="pic" sz="quarter" idx="12"/>
          </p:nvPr>
        </p:nvSpPr>
        <p:spPr>
          <a:xfrm>
            <a:off x="5737860" y="5060515"/>
            <a:ext cx="4069080" cy="2711885"/>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4" name="Picture Placeholder 2">
            <a:extLst>
              <a:ext uri="{FF2B5EF4-FFF2-40B4-BE49-F238E27FC236}">
                <a16:creationId xmlns:a16="http://schemas.microsoft.com/office/drawing/2014/main" id="{5089EEED-3863-BD48-BCCB-4D264015DA60}"/>
              </a:ext>
            </a:extLst>
          </p:cNvPr>
          <p:cNvSpPr>
            <a:spLocks noGrp="1"/>
          </p:cNvSpPr>
          <p:nvPr>
            <p:ph type="pic" sz="quarter" idx="13"/>
          </p:nvPr>
        </p:nvSpPr>
        <p:spPr>
          <a:xfrm>
            <a:off x="5737860" y="2066544"/>
            <a:ext cx="4069080" cy="2715768"/>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5" name="Picture Placeholder 2">
            <a:extLst>
              <a:ext uri="{FF2B5EF4-FFF2-40B4-BE49-F238E27FC236}">
                <a16:creationId xmlns:a16="http://schemas.microsoft.com/office/drawing/2014/main" id="{EEF5B44F-191D-F44D-8AB3-0B9E4AF4B4E2}"/>
              </a:ext>
            </a:extLst>
          </p:cNvPr>
          <p:cNvSpPr>
            <a:spLocks noGrp="1"/>
          </p:cNvSpPr>
          <p:nvPr>
            <p:ph type="pic" sz="quarter" idx="14"/>
          </p:nvPr>
        </p:nvSpPr>
        <p:spPr>
          <a:xfrm>
            <a:off x="10104120" y="5060515"/>
            <a:ext cx="4069080" cy="2711885"/>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6" name="Picture Placeholder 2">
            <a:extLst>
              <a:ext uri="{FF2B5EF4-FFF2-40B4-BE49-F238E27FC236}">
                <a16:creationId xmlns:a16="http://schemas.microsoft.com/office/drawing/2014/main" id="{A26442AE-D905-374C-9CB4-1A1F44C08C61}"/>
              </a:ext>
            </a:extLst>
          </p:cNvPr>
          <p:cNvSpPr>
            <a:spLocks noGrp="1"/>
          </p:cNvSpPr>
          <p:nvPr>
            <p:ph type="pic" sz="quarter" idx="15"/>
          </p:nvPr>
        </p:nvSpPr>
        <p:spPr>
          <a:xfrm>
            <a:off x="10104120" y="2066544"/>
            <a:ext cx="4069080" cy="2715768"/>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7" name="Text Placeholder 5">
            <a:extLst>
              <a:ext uri="{FF2B5EF4-FFF2-40B4-BE49-F238E27FC236}">
                <a16:creationId xmlns:a16="http://schemas.microsoft.com/office/drawing/2014/main" id="{CEBE105C-2ECB-0B46-923F-378B0A5AEBCB}"/>
              </a:ext>
            </a:extLst>
          </p:cNvPr>
          <p:cNvSpPr>
            <a:spLocks noGrp="1"/>
          </p:cNvSpPr>
          <p:nvPr>
            <p:ph type="body" sz="quarter" idx="16" hasCustomPrompt="1"/>
          </p:nvPr>
        </p:nvSpPr>
        <p:spPr>
          <a:xfrm>
            <a:off x="1371600" y="3959352"/>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19" name="Text Placeholder 5">
            <a:extLst>
              <a:ext uri="{FF2B5EF4-FFF2-40B4-BE49-F238E27FC236}">
                <a16:creationId xmlns:a16="http://schemas.microsoft.com/office/drawing/2014/main" id="{8B0900D4-1543-834B-AE27-9A72FD91B398}"/>
              </a:ext>
            </a:extLst>
          </p:cNvPr>
          <p:cNvSpPr>
            <a:spLocks noGrp="1"/>
          </p:cNvSpPr>
          <p:nvPr>
            <p:ph type="body" sz="quarter" idx="17" hasCustomPrompt="1"/>
          </p:nvPr>
        </p:nvSpPr>
        <p:spPr>
          <a:xfrm>
            <a:off x="1371600" y="6949440"/>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20" name="Text Placeholder 5">
            <a:extLst>
              <a:ext uri="{FF2B5EF4-FFF2-40B4-BE49-F238E27FC236}">
                <a16:creationId xmlns:a16="http://schemas.microsoft.com/office/drawing/2014/main" id="{F64FB6B4-B0C6-5949-9F2B-7BCB7B207394}"/>
              </a:ext>
            </a:extLst>
          </p:cNvPr>
          <p:cNvSpPr>
            <a:spLocks noGrp="1"/>
          </p:cNvSpPr>
          <p:nvPr>
            <p:ph type="body" sz="quarter" idx="18" hasCustomPrompt="1"/>
          </p:nvPr>
        </p:nvSpPr>
        <p:spPr>
          <a:xfrm>
            <a:off x="5737860" y="3959352"/>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21" name="Text Placeholder 5">
            <a:extLst>
              <a:ext uri="{FF2B5EF4-FFF2-40B4-BE49-F238E27FC236}">
                <a16:creationId xmlns:a16="http://schemas.microsoft.com/office/drawing/2014/main" id="{8FDD81E0-346D-A544-A838-A6991588AE4C}"/>
              </a:ext>
            </a:extLst>
          </p:cNvPr>
          <p:cNvSpPr>
            <a:spLocks noGrp="1"/>
          </p:cNvSpPr>
          <p:nvPr>
            <p:ph type="body" sz="quarter" idx="19" hasCustomPrompt="1"/>
          </p:nvPr>
        </p:nvSpPr>
        <p:spPr>
          <a:xfrm>
            <a:off x="5737860" y="6949440"/>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22" name="Text Placeholder 5">
            <a:extLst>
              <a:ext uri="{FF2B5EF4-FFF2-40B4-BE49-F238E27FC236}">
                <a16:creationId xmlns:a16="http://schemas.microsoft.com/office/drawing/2014/main" id="{CDB91CB5-0E93-FA44-9508-60493542C74C}"/>
              </a:ext>
            </a:extLst>
          </p:cNvPr>
          <p:cNvSpPr>
            <a:spLocks noGrp="1"/>
          </p:cNvSpPr>
          <p:nvPr>
            <p:ph type="body" sz="quarter" idx="20" hasCustomPrompt="1"/>
          </p:nvPr>
        </p:nvSpPr>
        <p:spPr>
          <a:xfrm>
            <a:off x="10104120" y="3959352"/>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23" name="Text Placeholder 5">
            <a:extLst>
              <a:ext uri="{FF2B5EF4-FFF2-40B4-BE49-F238E27FC236}">
                <a16:creationId xmlns:a16="http://schemas.microsoft.com/office/drawing/2014/main" id="{92F736B8-F799-F047-BE4E-297E64A7549C}"/>
              </a:ext>
            </a:extLst>
          </p:cNvPr>
          <p:cNvSpPr>
            <a:spLocks noGrp="1"/>
          </p:cNvSpPr>
          <p:nvPr>
            <p:ph type="body" sz="quarter" idx="21" hasCustomPrompt="1"/>
          </p:nvPr>
        </p:nvSpPr>
        <p:spPr>
          <a:xfrm>
            <a:off x="10104120" y="6949440"/>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24" name="Slide Number Placeholder 3">
            <a:extLst>
              <a:ext uri="{FF2B5EF4-FFF2-40B4-BE49-F238E27FC236}">
                <a16:creationId xmlns:a16="http://schemas.microsoft.com/office/drawing/2014/main" id="{183198DF-9C78-DD40-9CE1-2BC11B888821}"/>
              </a:ext>
            </a:extLst>
          </p:cNvPr>
          <p:cNvSpPr>
            <a:spLocks noGrp="1"/>
          </p:cNvSpPr>
          <p:nvPr>
            <p:ph type="sldNum" sz="quarter" idx="22"/>
          </p:nvPr>
        </p:nvSpPr>
        <p:spPr>
          <a:xfrm>
            <a:off x="13994296" y="7772400"/>
            <a:ext cx="453223" cy="457200"/>
          </a:xfrm>
          <a:prstGeom prst="rect">
            <a:avLst/>
          </a:prstGeom>
        </p:spPr>
        <p:txBody>
          <a:bodyPr lIns="0" tIns="0" rIns="0" bIns="0" anchor="ctr" anchorCtr="0"/>
          <a:lstStyle>
            <a:lvl1pPr algn="r">
              <a:defRPr sz="1200">
                <a:solidFill>
                  <a:srgbClr val="B3B3B3"/>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dirty="0"/>
          </a:p>
        </p:txBody>
      </p:sp>
      <p:sp>
        <p:nvSpPr>
          <p:cNvPr id="28" name="Date Placeholder 1">
            <a:extLst>
              <a:ext uri="{FF2B5EF4-FFF2-40B4-BE49-F238E27FC236}">
                <a16:creationId xmlns:a16="http://schemas.microsoft.com/office/drawing/2014/main" id="{68F188F7-153E-49D5-8DFC-19025204703A}"/>
              </a:ext>
            </a:extLst>
          </p:cNvPr>
          <p:cNvSpPr>
            <a:spLocks noGrp="1"/>
          </p:cNvSpPr>
          <p:nvPr>
            <p:ph type="dt" sz="half" idx="2"/>
          </p:nvPr>
        </p:nvSpPr>
        <p:spPr>
          <a:xfrm>
            <a:off x="10703408" y="7795155"/>
            <a:ext cx="3108007" cy="434445"/>
          </a:xfrm>
          <a:prstGeom prst="rect">
            <a:avLst/>
          </a:prstGeom>
        </p:spPr>
        <p:txBody>
          <a:bodyPr vert="horz" lIns="91440" tIns="45720" rIns="91440" bIns="45720" rtlCol="0" anchor="ctr"/>
          <a:lstStyle>
            <a:lvl1pPr algn="r">
              <a:defRPr sz="1200">
                <a:solidFill>
                  <a:schemeClr val="tx1">
                    <a:tint val="75000"/>
                  </a:schemeClr>
                </a:solidFill>
              </a:defRPr>
            </a:lvl1pPr>
          </a:lstStyle>
          <a:p>
            <a:fld id="{9B7EE7B1-A6C1-4E39-8665-A73ED03F32E1}" type="datetimeFigureOut">
              <a:rPr lang="en-US" smtClean="0"/>
              <a:pPr/>
              <a:t>6/28/2023</a:t>
            </a:fld>
            <a:endParaRPr lang="en-US" dirty="0"/>
          </a:p>
        </p:txBody>
      </p:sp>
      <p:sp>
        <p:nvSpPr>
          <p:cNvPr id="29" name="Footer Placeholder 2">
            <a:extLst>
              <a:ext uri="{FF2B5EF4-FFF2-40B4-BE49-F238E27FC236}">
                <a16:creationId xmlns:a16="http://schemas.microsoft.com/office/drawing/2014/main" id="{578EF931-9BED-4D2C-8850-F588C3E36023}"/>
              </a:ext>
            </a:extLst>
          </p:cNvPr>
          <p:cNvSpPr>
            <a:spLocks noGrp="1"/>
          </p:cNvSpPr>
          <p:nvPr>
            <p:ph type="ftr" sz="quarter" idx="3"/>
          </p:nvPr>
        </p:nvSpPr>
        <p:spPr>
          <a:xfrm>
            <a:off x="929246" y="7772400"/>
            <a:ext cx="12007821"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30" name="Title 1">
            <a:extLst>
              <a:ext uri="{FF2B5EF4-FFF2-40B4-BE49-F238E27FC236}">
                <a16:creationId xmlns:a16="http://schemas.microsoft.com/office/drawing/2014/main" id="{7B7AD090-7EA2-424E-A15B-B80A20326A1D}"/>
              </a:ext>
            </a:extLst>
          </p:cNvPr>
          <p:cNvSpPr>
            <a:spLocks noGrp="1"/>
          </p:cNvSpPr>
          <p:nvPr>
            <p:ph type="title" hasCustomPrompt="1"/>
          </p:nvPr>
        </p:nvSpPr>
        <p:spPr>
          <a:xfrm>
            <a:off x="3200400" y="270933"/>
            <a:ext cx="10972800" cy="1310979"/>
          </a:xfrm>
          <a:prstGeom prst="rect">
            <a:avLst/>
          </a:prstGeom>
        </p:spPr>
        <p:txBody>
          <a:bodyPr lIns="0" anchor="b"/>
          <a:lstStyle>
            <a:lvl1pPr>
              <a:defRPr lang="en-US" sz="3600" b="1" kern="1200" dirty="0">
                <a:solidFill>
                  <a:schemeClr val="tx2"/>
                </a:solidFill>
                <a:latin typeface="Arial" panose="020B0604020202020204" pitchFamily="34" charset="0"/>
                <a:ea typeface="+mn-ea"/>
                <a:cs typeface="Arial" panose="020B0604020202020204" pitchFamily="34" charset="0"/>
              </a:defRPr>
            </a:lvl1pPr>
          </a:lstStyle>
          <a:p>
            <a:r>
              <a:rPr lang="en-US" dirty="0"/>
              <a:t>Click to edit slide title</a:t>
            </a:r>
          </a:p>
        </p:txBody>
      </p:sp>
    </p:spTree>
    <p:extLst>
      <p:ext uri="{BB962C8B-B14F-4D97-AF65-F5344CB8AC3E}">
        <p14:creationId xmlns:p14="http://schemas.microsoft.com/office/powerpoint/2010/main" val="482923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D96EEDE-6486-774B-B0E3-751BBA42CE35}"/>
              </a:ext>
            </a:extLst>
          </p:cNvPr>
          <p:cNvSpPr/>
          <p:nvPr userDrawn="1"/>
        </p:nvSpPr>
        <p:spPr>
          <a:xfrm>
            <a:off x="5029200" y="0"/>
            <a:ext cx="9601200" cy="8229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a:xfrm>
            <a:off x="13994296" y="7772400"/>
            <a:ext cx="453223" cy="457200"/>
          </a:xfrm>
          <a:prstGeom prst="rect">
            <a:avLst/>
          </a:prstGeom>
        </p:spPr>
        <p:txBody>
          <a:bodyPr lIns="0" tIns="0" rIns="0" bIns="0" anchor="ctr" anchorCtr="0"/>
          <a:lstStyle>
            <a:lvl1pPr algn="r">
              <a:defRPr sz="1200">
                <a:solidFill>
                  <a:srgbClr val="B3B3B3"/>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dirty="0"/>
          </a:p>
        </p:txBody>
      </p:sp>
      <p:sp>
        <p:nvSpPr>
          <p:cNvPr id="6" name="Date Placeholder 1">
            <a:extLst>
              <a:ext uri="{FF2B5EF4-FFF2-40B4-BE49-F238E27FC236}">
                <a16:creationId xmlns:a16="http://schemas.microsoft.com/office/drawing/2014/main" id="{8F28E1ED-1888-403E-AAF0-8053EF9DF5EA}"/>
              </a:ext>
            </a:extLst>
          </p:cNvPr>
          <p:cNvSpPr>
            <a:spLocks noGrp="1"/>
          </p:cNvSpPr>
          <p:nvPr>
            <p:ph type="dt" sz="half" idx="2"/>
          </p:nvPr>
        </p:nvSpPr>
        <p:spPr>
          <a:xfrm>
            <a:off x="10703408" y="7795155"/>
            <a:ext cx="3108007" cy="434445"/>
          </a:xfrm>
          <a:prstGeom prst="rect">
            <a:avLst/>
          </a:prstGeom>
        </p:spPr>
        <p:txBody>
          <a:bodyPr vert="horz" lIns="91440" tIns="45720" rIns="91440" bIns="45720" rtlCol="0" anchor="ctr"/>
          <a:lstStyle>
            <a:lvl1pPr algn="r">
              <a:defRPr sz="1200">
                <a:solidFill>
                  <a:schemeClr val="tx1">
                    <a:tint val="75000"/>
                  </a:schemeClr>
                </a:solidFill>
              </a:defRPr>
            </a:lvl1pPr>
          </a:lstStyle>
          <a:p>
            <a:fld id="{9B7EE7B1-A6C1-4E39-8665-A73ED03F32E1}" type="datetimeFigureOut">
              <a:rPr lang="en-US" smtClean="0"/>
              <a:pPr/>
              <a:t>6/28/2023</a:t>
            </a:fld>
            <a:endParaRPr lang="en-US" dirty="0"/>
          </a:p>
        </p:txBody>
      </p:sp>
      <p:sp>
        <p:nvSpPr>
          <p:cNvPr id="7" name="Footer Placeholder 2">
            <a:extLst>
              <a:ext uri="{FF2B5EF4-FFF2-40B4-BE49-F238E27FC236}">
                <a16:creationId xmlns:a16="http://schemas.microsoft.com/office/drawing/2014/main" id="{227E8059-8EC0-42A2-8A9E-251427CDC055}"/>
              </a:ext>
            </a:extLst>
          </p:cNvPr>
          <p:cNvSpPr>
            <a:spLocks noGrp="1"/>
          </p:cNvSpPr>
          <p:nvPr>
            <p:ph type="ftr" sz="quarter" idx="3"/>
          </p:nvPr>
        </p:nvSpPr>
        <p:spPr>
          <a:xfrm>
            <a:off x="929246" y="7772400"/>
            <a:ext cx="12007821"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2269145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Thank You / Conclusion">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3994296" y="7772400"/>
            <a:ext cx="453223" cy="457200"/>
          </a:xfrm>
          <a:prstGeom prst="rect">
            <a:avLst/>
          </a:prstGeom>
        </p:spPr>
        <p:txBody>
          <a:bodyPr lIns="0" tIns="0" rIns="0" bIns="0" anchor="ctr" anchorCtr="0"/>
          <a:lstStyle>
            <a:lvl1pPr algn="r">
              <a:defRPr sz="1200">
                <a:solidFill>
                  <a:schemeClr val="bg1"/>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dirty="0"/>
          </a:p>
        </p:txBody>
      </p:sp>
      <p:sp>
        <p:nvSpPr>
          <p:cNvPr id="6" name="TextBox 5">
            <a:extLst>
              <a:ext uri="{FF2B5EF4-FFF2-40B4-BE49-F238E27FC236}">
                <a16:creationId xmlns:a16="http://schemas.microsoft.com/office/drawing/2014/main" id="{D366D1A4-6DD7-B54C-AB7B-63074374BB93}"/>
              </a:ext>
            </a:extLst>
          </p:cNvPr>
          <p:cNvSpPr txBox="1"/>
          <p:nvPr userDrawn="1"/>
        </p:nvSpPr>
        <p:spPr>
          <a:xfrm>
            <a:off x="1371600" y="2057400"/>
            <a:ext cx="4572000" cy="5486400"/>
          </a:xfrm>
          <a:prstGeom prst="rect">
            <a:avLst/>
          </a:prstGeom>
          <a:noFill/>
        </p:spPr>
        <p:txBody>
          <a:bodyPr wrap="square" lIns="0" tIns="0" rIns="0" bIns="0" rtlCol="0" anchor="ctr" anchorCtr="0">
            <a:noAutofit/>
          </a:bodyPr>
          <a:lstStyle/>
          <a:p>
            <a:pPr>
              <a:lnSpc>
                <a:spcPct val="90000"/>
              </a:lnSpc>
            </a:pPr>
            <a:r>
              <a:rPr lang="en-US" sz="4800" b="1" dirty="0">
                <a:solidFill>
                  <a:schemeClr val="tx2"/>
                </a:solidFill>
                <a:latin typeface="Arial" panose="020B0604020202020204" pitchFamily="34" charset="0"/>
                <a:cs typeface="Arial" panose="020B0604020202020204" pitchFamily="34" charset="0"/>
              </a:rPr>
              <a:t>Thank you</a:t>
            </a:r>
          </a:p>
        </p:txBody>
      </p:sp>
      <p:sp>
        <p:nvSpPr>
          <p:cNvPr id="9" name="Footer Placeholder 2">
            <a:extLst>
              <a:ext uri="{FF2B5EF4-FFF2-40B4-BE49-F238E27FC236}">
                <a16:creationId xmlns:a16="http://schemas.microsoft.com/office/drawing/2014/main" id="{B62A8373-42F9-431F-865E-129CCA0046BE}"/>
              </a:ext>
            </a:extLst>
          </p:cNvPr>
          <p:cNvSpPr>
            <a:spLocks noGrp="1"/>
          </p:cNvSpPr>
          <p:nvPr>
            <p:ph type="ftr" sz="quarter" idx="3"/>
          </p:nvPr>
        </p:nvSpPr>
        <p:spPr>
          <a:xfrm>
            <a:off x="929247" y="7772400"/>
            <a:ext cx="5471554"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3241765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729221F-20F2-144C-A638-0A6C756C26C9}"/>
              </a:ext>
            </a:extLst>
          </p:cNvPr>
          <p:cNvSpPr/>
          <p:nvPr userDrawn="1"/>
        </p:nvSpPr>
        <p:spPr>
          <a:xfrm>
            <a:off x="914400" y="0"/>
            <a:ext cx="5486400" cy="8229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7588D28A-E737-5049-8A98-3AC3A6EA2CDB}"/>
              </a:ext>
            </a:extLst>
          </p:cNvPr>
          <p:cNvPicPr>
            <a:picLocks noChangeAspect="1"/>
          </p:cNvPicPr>
          <p:nvPr userDrawn="1"/>
        </p:nvPicPr>
        <p:blipFill>
          <a:blip r:embed="rId12"/>
          <a:stretch>
            <a:fillRect/>
          </a:stretch>
        </p:blipFill>
        <p:spPr>
          <a:xfrm>
            <a:off x="1371600" y="237744"/>
            <a:ext cx="1280160" cy="1249224"/>
          </a:xfrm>
          <a:prstGeom prst="rect">
            <a:avLst/>
          </a:prstGeom>
        </p:spPr>
      </p:pic>
      <p:sp>
        <p:nvSpPr>
          <p:cNvPr id="3" name="Footer Placeholder 2">
            <a:extLst>
              <a:ext uri="{FF2B5EF4-FFF2-40B4-BE49-F238E27FC236}">
                <a16:creationId xmlns:a16="http://schemas.microsoft.com/office/drawing/2014/main" id="{5EEAA279-64AD-4C24-987C-D056E5350C46}"/>
              </a:ext>
            </a:extLst>
          </p:cNvPr>
          <p:cNvSpPr>
            <a:spLocks noGrp="1"/>
          </p:cNvSpPr>
          <p:nvPr>
            <p:ph type="ftr" sz="quarter" idx="3"/>
          </p:nvPr>
        </p:nvSpPr>
        <p:spPr>
          <a:xfrm>
            <a:off x="1189037" y="7627938"/>
            <a:ext cx="4937125"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647107024"/>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1097280" rtl="0" eaLnBrk="1" latinLnBrk="0" hangingPunct="1">
        <a:lnSpc>
          <a:spcPct val="90000"/>
        </a:lnSpc>
        <a:spcBef>
          <a:spcPct val="0"/>
        </a:spcBef>
        <a:buNone/>
        <a:defRPr sz="5280" kern="1200">
          <a:solidFill>
            <a:schemeClr val="tx1"/>
          </a:solidFill>
          <a:latin typeface="+mj-lt"/>
          <a:ea typeface="+mj-ea"/>
          <a:cs typeface="+mj-cs"/>
        </a:defRPr>
      </a:lvl1pPr>
    </p:titleStyle>
    <p:body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7.jpeg"/><Relationship Id="rId7" Type="http://schemas.openxmlformats.org/officeDocument/2006/relationships/image" Target="../media/image41.jpeg"/><Relationship Id="rId2" Type="http://schemas.openxmlformats.org/officeDocument/2006/relationships/image" Target="../media/image36.jpeg"/><Relationship Id="rId1" Type="http://schemas.openxmlformats.org/officeDocument/2006/relationships/slideLayout" Target="../slideLayouts/slideLayout7.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7.tif"/><Relationship Id="rId2" Type="http://schemas.openxmlformats.org/officeDocument/2006/relationships/image" Target="../media/image6.tif"/><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13.tiff"/><Relationship Id="rId3" Type="http://schemas.openxmlformats.org/officeDocument/2006/relationships/image" Target="../media/image8.tiff"/><Relationship Id="rId7" Type="http://schemas.openxmlformats.org/officeDocument/2006/relationships/image" Target="../media/image12.tiff"/><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1.tiff"/><Relationship Id="rId5" Type="http://schemas.openxmlformats.org/officeDocument/2006/relationships/image" Target="../media/image10.tiff"/><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5.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6.jpeg"/><Relationship Id="rId5" Type="http://schemas.microsoft.com/office/2007/relationships/hdphoto" Target="../media/hdphoto2.wdp"/><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20.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5.png"/><Relationship Id="rId1" Type="http://schemas.openxmlformats.org/officeDocument/2006/relationships/slideLayout" Target="../slideLayouts/slideLayout4.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emf"/><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31.png"/><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FD0D9-1CAC-4FBD-8120-CBD5A07EB995}"/>
              </a:ext>
            </a:extLst>
          </p:cNvPr>
          <p:cNvSpPr>
            <a:spLocks noGrp="1"/>
          </p:cNvSpPr>
          <p:nvPr>
            <p:ph type="ctrTitle"/>
          </p:nvPr>
        </p:nvSpPr>
        <p:spPr/>
        <p:txBody>
          <a:bodyPr/>
          <a:lstStyle/>
          <a:p>
            <a:r>
              <a:rPr lang="en-US" dirty="0"/>
              <a:t>Updates to the </a:t>
            </a:r>
            <a:r>
              <a:rPr lang="en-US" dirty="0" err="1"/>
              <a:t>RaDIATE</a:t>
            </a:r>
            <a:r>
              <a:rPr lang="en-US" dirty="0"/>
              <a:t> Collaboration from PNNL</a:t>
            </a:r>
          </a:p>
        </p:txBody>
      </p:sp>
      <p:sp>
        <p:nvSpPr>
          <p:cNvPr id="4" name="Text Placeholder 3">
            <a:extLst>
              <a:ext uri="{FF2B5EF4-FFF2-40B4-BE49-F238E27FC236}">
                <a16:creationId xmlns:a16="http://schemas.microsoft.com/office/drawing/2014/main" id="{3C886310-1A8B-41C6-8ABF-4E949224625A}"/>
              </a:ext>
            </a:extLst>
          </p:cNvPr>
          <p:cNvSpPr>
            <a:spLocks noGrp="1"/>
          </p:cNvSpPr>
          <p:nvPr>
            <p:ph type="body" sz="quarter" idx="10"/>
          </p:nvPr>
        </p:nvSpPr>
        <p:spPr/>
        <p:txBody>
          <a:bodyPr/>
          <a:lstStyle/>
          <a:p>
            <a:r>
              <a:rPr lang="en-US" dirty="0"/>
              <a:t>Andy Casella &amp; Dave Senor</a:t>
            </a:r>
          </a:p>
        </p:txBody>
      </p:sp>
      <p:sp>
        <p:nvSpPr>
          <p:cNvPr id="6" name="Date Placeholder 5">
            <a:extLst>
              <a:ext uri="{FF2B5EF4-FFF2-40B4-BE49-F238E27FC236}">
                <a16:creationId xmlns:a16="http://schemas.microsoft.com/office/drawing/2014/main" id="{B8696A4F-5314-46CD-B205-CC2D44570D66}"/>
              </a:ext>
            </a:extLst>
          </p:cNvPr>
          <p:cNvSpPr>
            <a:spLocks noGrp="1"/>
          </p:cNvSpPr>
          <p:nvPr>
            <p:ph type="dt" sz="half" idx="2"/>
          </p:nvPr>
        </p:nvSpPr>
        <p:spPr/>
        <p:txBody>
          <a:bodyPr/>
          <a:lstStyle/>
          <a:p>
            <a:fld id="{4E130ED9-0C27-4EF1-9F86-D29E4EA507BE}" type="datetime4">
              <a:rPr lang="en-US" smtClean="0"/>
              <a:t>June 28, 2023</a:t>
            </a:fld>
            <a:endParaRPr lang="en-US" dirty="0"/>
          </a:p>
        </p:txBody>
      </p:sp>
      <p:pic>
        <p:nvPicPr>
          <p:cNvPr id="3" name="Picture 2" descr="Icon&#10;&#10;Description automatically generated">
            <a:extLst>
              <a:ext uri="{FF2B5EF4-FFF2-40B4-BE49-F238E27FC236}">
                <a16:creationId xmlns:a16="http://schemas.microsoft.com/office/drawing/2014/main" id="{9632BADE-016C-5892-6C41-BBCDAFF4BDFF}"/>
              </a:ext>
            </a:extLst>
          </p:cNvPr>
          <p:cNvPicPr>
            <a:picLocks noChangeAspect="1"/>
          </p:cNvPicPr>
          <p:nvPr/>
        </p:nvPicPr>
        <p:blipFill>
          <a:blip r:embed="rId3"/>
          <a:stretch>
            <a:fillRect/>
          </a:stretch>
        </p:blipFill>
        <p:spPr>
          <a:xfrm>
            <a:off x="3412473" y="74816"/>
            <a:ext cx="1769223" cy="1673761"/>
          </a:xfrm>
          <a:prstGeom prst="rect">
            <a:avLst/>
          </a:prstGeom>
        </p:spPr>
      </p:pic>
      <p:sp>
        <p:nvSpPr>
          <p:cNvPr id="7" name="TextBox 6">
            <a:extLst>
              <a:ext uri="{FF2B5EF4-FFF2-40B4-BE49-F238E27FC236}">
                <a16:creationId xmlns:a16="http://schemas.microsoft.com/office/drawing/2014/main" id="{FA96C92E-8C5A-E537-D3FC-569E60AA64C4}"/>
              </a:ext>
            </a:extLst>
          </p:cNvPr>
          <p:cNvSpPr txBox="1"/>
          <p:nvPr/>
        </p:nvSpPr>
        <p:spPr>
          <a:xfrm>
            <a:off x="2774786" y="7754674"/>
            <a:ext cx="2820471" cy="369332"/>
          </a:xfrm>
          <a:prstGeom prst="rect">
            <a:avLst/>
          </a:prstGeom>
          <a:noFill/>
        </p:spPr>
        <p:txBody>
          <a:bodyPr wrap="square">
            <a:spAutoFit/>
          </a:bodyPr>
          <a:lstStyle/>
          <a:p>
            <a:r>
              <a:rPr lang="en-US" sz="1800" dirty="0">
                <a:solidFill>
                  <a:srgbClr val="191C1F"/>
                </a:solidFill>
                <a:effectLst/>
                <a:latin typeface="Arial" panose="020B0604020202020204" pitchFamily="34" charset="0"/>
                <a:ea typeface="Calibri" panose="020F0502020204030204" pitchFamily="34" charset="0"/>
              </a:rPr>
              <a:t>PNNL-SA-186843</a:t>
            </a:r>
            <a:endParaRPr lang="en-US" sz="1800" dirty="0"/>
          </a:p>
        </p:txBody>
      </p:sp>
    </p:spTree>
    <p:extLst>
      <p:ext uri="{BB962C8B-B14F-4D97-AF65-F5344CB8AC3E}">
        <p14:creationId xmlns:p14="http://schemas.microsoft.com/office/powerpoint/2010/main" val="1152154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ED468F7-A1A3-BA7B-B0CC-2E8F3CDB90AF}"/>
              </a:ext>
            </a:extLst>
          </p:cNvPr>
          <p:cNvSpPr>
            <a:spLocks noGrp="1"/>
          </p:cNvSpPr>
          <p:nvPr>
            <p:ph type="sldNum" sz="quarter" idx="12"/>
          </p:nvPr>
        </p:nvSpPr>
        <p:spPr/>
        <p:txBody>
          <a:bodyPr/>
          <a:lstStyle/>
          <a:p>
            <a:fld id="{FE7A4BB3-E848-5A44-82DF-322201952CD8}" type="slidenum">
              <a:rPr lang="en-US" smtClean="0"/>
              <a:pPr/>
              <a:t>10</a:t>
            </a:fld>
            <a:endParaRPr lang="en-US" dirty="0"/>
          </a:p>
        </p:txBody>
      </p:sp>
      <p:sp>
        <p:nvSpPr>
          <p:cNvPr id="3" name="Title 2">
            <a:extLst>
              <a:ext uri="{FF2B5EF4-FFF2-40B4-BE49-F238E27FC236}">
                <a16:creationId xmlns:a16="http://schemas.microsoft.com/office/drawing/2014/main" id="{5A9B0BB5-17FC-68E5-0AA1-3DF34DF83BF4}"/>
              </a:ext>
            </a:extLst>
          </p:cNvPr>
          <p:cNvSpPr>
            <a:spLocks noGrp="1"/>
          </p:cNvSpPr>
          <p:nvPr>
            <p:ph type="title"/>
          </p:nvPr>
        </p:nvSpPr>
        <p:spPr/>
        <p:txBody>
          <a:bodyPr/>
          <a:lstStyle/>
          <a:p>
            <a:r>
              <a:rPr lang="en-US" dirty="0" err="1"/>
              <a:t>Ti</a:t>
            </a:r>
            <a:r>
              <a:rPr lang="en-US" dirty="0"/>
              <a:t> Experimental Conclusions</a:t>
            </a:r>
          </a:p>
        </p:txBody>
      </p:sp>
      <p:pic>
        <p:nvPicPr>
          <p:cNvPr id="6" name="Content Placeholder 5" descr="Icon&#10;&#10;Description automatically generated">
            <a:extLst>
              <a:ext uri="{FF2B5EF4-FFF2-40B4-BE49-F238E27FC236}">
                <a16:creationId xmlns:a16="http://schemas.microsoft.com/office/drawing/2014/main" id="{B203AF3A-7445-A968-67C4-AB06AC6DDBDE}"/>
              </a:ext>
            </a:extLst>
          </p:cNvPr>
          <p:cNvPicPr>
            <a:picLocks noGrp="1" noChangeAspect="1"/>
          </p:cNvPicPr>
          <p:nvPr>
            <p:ph sz="quarter" idx="20"/>
          </p:nvPr>
        </p:nvPicPr>
        <p:blipFill>
          <a:blip r:embed="rId2"/>
          <a:stretch>
            <a:fillRect/>
          </a:stretch>
        </p:blipFill>
        <p:spPr>
          <a:xfrm>
            <a:off x="12511856" y="0"/>
            <a:ext cx="2118544" cy="2004234"/>
          </a:xfrm>
        </p:spPr>
      </p:pic>
      <p:sp>
        <p:nvSpPr>
          <p:cNvPr id="4" name="TextBox 3">
            <a:extLst>
              <a:ext uri="{FF2B5EF4-FFF2-40B4-BE49-F238E27FC236}">
                <a16:creationId xmlns:a16="http://schemas.microsoft.com/office/drawing/2014/main" id="{82EA36C0-A698-95F1-C74E-CABE2D0345D9}"/>
              </a:ext>
            </a:extLst>
          </p:cNvPr>
          <p:cNvSpPr txBox="1"/>
          <p:nvPr/>
        </p:nvSpPr>
        <p:spPr>
          <a:xfrm>
            <a:off x="1479479" y="2424701"/>
            <a:ext cx="12832422" cy="6075509"/>
          </a:xfrm>
          <a:prstGeom prst="rect">
            <a:avLst/>
          </a:prstGeom>
          <a:noFill/>
        </p:spPr>
        <p:txBody>
          <a:bodyPr wrap="square" rtlCol="0">
            <a:spAutoFit/>
          </a:bodyPr>
          <a:lstStyle/>
          <a:p>
            <a:pPr marL="342900" indent="-342900">
              <a:buFont typeface="Arial" panose="020B0604020202020204" pitchFamily="34" charset="0"/>
              <a:buChar char="•"/>
            </a:pPr>
            <a:r>
              <a:rPr lang="en-US" dirty="0"/>
              <a:t>All </a:t>
            </a:r>
            <a:r>
              <a:rPr lang="en-US" dirty="0" err="1"/>
              <a:t>Ti</a:t>
            </a:r>
            <a:r>
              <a:rPr lang="en-US" dirty="0"/>
              <a:t> grades irradiated in the 2018 BLIP experiment have now been investigated</a:t>
            </a:r>
          </a:p>
          <a:p>
            <a:pPr marL="342900" indent="-342900">
              <a:buFont typeface="Arial" panose="020B0604020202020204" pitchFamily="34" charset="0"/>
              <a:buChar char="•"/>
            </a:pPr>
            <a:r>
              <a:rPr lang="en-US" dirty="0"/>
              <a:t>For the doses and temperatures explored thus far, dual </a:t>
            </a:r>
            <a:r>
              <a:rPr lang="el-GR" dirty="0"/>
              <a:t>β</a:t>
            </a:r>
            <a:r>
              <a:rPr lang="en-US" dirty="0"/>
              <a:t>/</a:t>
            </a:r>
            <a:r>
              <a:rPr lang="el-GR" dirty="0"/>
              <a:t>α</a:t>
            </a:r>
            <a:r>
              <a:rPr lang="en-US" dirty="0"/>
              <a:t> phase Ti-15-3-3-3 may be the best candidate</a:t>
            </a:r>
          </a:p>
          <a:p>
            <a:pPr marL="1440180" lvl="2" indent="-342900">
              <a:buFont typeface="Arial" panose="020B0604020202020204" pitchFamily="34" charset="0"/>
              <a:buChar char="•"/>
            </a:pPr>
            <a:r>
              <a:rPr lang="en-US" dirty="0"/>
              <a:t>Results indicate a potential pathway toward developing an alloy with further optimized properties to improve strength and ductility that is preserved after irradiation.</a:t>
            </a:r>
          </a:p>
          <a:p>
            <a:pPr marL="1440180" lvl="2" indent="-342900">
              <a:buFont typeface="Arial" panose="020B0604020202020204" pitchFamily="34" charset="0"/>
              <a:buChar char="•"/>
            </a:pPr>
            <a:r>
              <a:rPr lang="en-US" dirty="0"/>
              <a:t>BCC </a:t>
            </a:r>
            <a:r>
              <a:rPr lang="en-US" dirty="0" err="1"/>
              <a:t>Ti</a:t>
            </a:r>
            <a:r>
              <a:rPr lang="en-US" dirty="0"/>
              <a:t> evolves dislocation loops/black spot damage more slowly than HCP </a:t>
            </a:r>
            <a:r>
              <a:rPr lang="en-US" dirty="0" err="1"/>
              <a:t>Ti</a:t>
            </a:r>
            <a:endParaRPr lang="en-US" dirty="0"/>
          </a:p>
          <a:p>
            <a:pPr marL="342900" indent="-342900">
              <a:buFont typeface="Arial" panose="020B0604020202020204" pitchFamily="34" charset="0"/>
              <a:buChar char="•"/>
            </a:pPr>
            <a:r>
              <a:rPr lang="en-US" dirty="0"/>
              <a:t>Molecular Dynamics modeling indicates that the desirable properties of the Ti-15-3-3-3 may be due to the higher </a:t>
            </a:r>
            <a:r>
              <a:rPr lang="en-US" dirty="0" err="1"/>
              <a:t>Ti</a:t>
            </a:r>
            <a:r>
              <a:rPr lang="en-US" dirty="0"/>
              <a:t> displacement threshold energy and smaller defect cluster formation in the beta phase of the Ti-15-3-3-3.</a:t>
            </a:r>
          </a:p>
          <a:p>
            <a:pPr marL="342900" indent="-342900">
              <a:buFont typeface="Arial" panose="020B0604020202020204" pitchFamily="34" charset="0"/>
              <a:buChar char="•"/>
            </a:pPr>
            <a:r>
              <a:rPr lang="en-US" dirty="0"/>
              <a:t>The Young’s modulus decreased after irradiation for all alloys in this study</a:t>
            </a:r>
          </a:p>
          <a:p>
            <a:pPr marL="891540" lvl="1" indent="-342900">
              <a:buFont typeface="Arial" panose="020B0604020202020204" pitchFamily="34" charset="0"/>
              <a:buChar char="•"/>
            </a:pPr>
            <a:r>
              <a:rPr lang="en-US" dirty="0"/>
              <a:t>The modulus decreased by roughly the same percentage for all alloys</a:t>
            </a:r>
          </a:p>
          <a:p>
            <a:pPr marL="891540" lvl="1" indent="-342900">
              <a:buFont typeface="Arial" panose="020B0604020202020204" pitchFamily="34" charset="0"/>
              <a:buChar char="•"/>
            </a:pPr>
            <a:r>
              <a:rPr lang="en-US" dirty="0"/>
              <a:t>This result is unexpected and still under investigation</a:t>
            </a:r>
          </a:p>
          <a:p>
            <a:pPr marL="342900" indent="-342900">
              <a:buFont typeface="Arial" panose="020B0604020202020204" pitchFamily="34" charset="0"/>
              <a:buChar char="•"/>
            </a:pPr>
            <a:r>
              <a:rPr lang="en-US" dirty="0"/>
              <a:t>The choices of alloys for the BLIP experiment were largely affected by material availability</a:t>
            </a:r>
          </a:p>
          <a:p>
            <a:pPr marL="891540" lvl="1" indent="-342900">
              <a:buFont typeface="Arial" panose="020B0604020202020204" pitchFamily="34" charset="0"/>
              <a:buChar char="•"/>
            </a:pPr>
            <a:r>
              <a:rPr lang="en-US" dirty="0"/>
              <a:t>It is currently difficult to differentiate the phase effects versus the composition effects</a:t>
            </a:r>
          </a:p>
          <a:p>
            <a:pPr marL="891540" lvl="1" indent="-342900">
              <a:buFont typeface="Arial" panose="020B0604020202020204" pitchFamily="34" charset="0"/>
              <a:buChar char="•"/>
            </a:pPr>
            <a:r>
              <a:rPr lang="en-US" dirty="0"/>
              <a:t>A second BLIP irradiation effort utilizing lessons learned from the first could provide details that prove to be very valuable in selecting optimal </a:t>
            </a:r>
            <a:r>
              <a:rPr lang="en-US" dirty="0" err="1"/>
              <a:t>Ti</a:t>
            </a:r>
            <a:r>
              <a:rPr lang="en-US" dirty="0"/>
              <a:t>-base alloys for use as beam windows in </a:t>
            </a:r>
            <a:r>
              <a:rPr lang="en-US"/>
              <a:t>future high-power applications.</a:t>
            </a:r>
            <a:endParaRPr lang="en-US" dirty="0"/>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2350929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4C81A4E-4E22-4968-E43A-07F250940D4B}"/>
              </a:ext>
            </a:extLst>
          </p:cNvPr>
          <p:cNvSpPr>
            <a:spLocks noGrp="1"/>
          </p:cNvSpPr>
          <p:nvPr>
            <p:ph type="sldNum" sz="quarter" idx="12"/>
          </p:nvPr>
        </p:nvSpPr>
        <p:spPr/>
        <p:txBody>
          <a:bodyPr/>
          <a:lstStyle/>
          <a:p>
            <a:fld id="{FE7A4BB3-E848-5A44-82DF-322201952CD8}" type="slidenum">
              <a:rPr lang="en-US" smtClean="0"/>
              <a:pPr/>
              <a:t>11</a:t>
            </a:fld>
            <a:endParaRPr lang="en-US" dirty="0"/>
          </a:p>
        </p:txBody>
      </p:sp>
      <p:sp>
        <p:nvSpPr>
          <p:cNvPr id="3" name="Title 2">
            <a:extLst>
              <a:ext uri="{FF2B5EF4-FFF2-40B4-BE49-F238E27FC236}">
                <a16:creationId xmlns:a16="http://schemas.microsoft.com/office/drawing/2014/main" id="{ABDF1F91-1CAF-F5E7-C907-347FF5B9CD85}"/>
              </a:ext>
            </a:extLst>
          </p:cNvPr>
          <p:cNvSpPr>
            <a:spLocks noGrp="1"/>
          </p:cNvSpPr>
          <p:nvPr>
            <p:ph type="title"/>
          </p:nvPr>
        </p:nvSpPr>
        <p:spPr/>
        <p:txBody>
          <a:bodyPr/>
          <a:lstStyle/>
          <a:p>
            <a:r>
              <a:rPr lang="en-US" dirty="0" err="1"/>
              <a:t>Ti</a:t>
            </a:r>
            <a:r>
              <a:rPr lang="en-US" dirty="0"/>
              <a:t> Modeling </a:t>
            </a:r>
          </a:p>
        </p:txBody>
      </p:sp>
      <p:sp>
        <p:nvSpPr>
          <p:cNvPr id="4" name="Content Placeholder 3">
            <a:extLst>
              <a:ext uri="{FF2B5EF4-FFF2-40B4-BE49-F238E27FC236}">
                <a16:creationId xmlns:a16="http://schemas.microsoft.com/office/drawing/2014/main" id="{011EF8F9-FADA-1C96-BDCE-A26CF66A2523}"/>
              </a:ext>
            </a:extLst>
          </p:cNvPr>
          <p:cNvSpPr>
            <a:spLocks noGrp="1"/>
          </p:cNvSpPr>
          <p:nvPr>
            <p:ph sz="quarter" idx="20"/>
          </p:nvPr>
        </p:nvSpPr>
        <p:spPr>
          <a:xfrm>
            <a:off x="1371600" y="2057400"/>
            <a:ext cx="4980214" cy="1616530"/>
          </a:xfrm>
        </p:spPr>
        <p:txBody>
          <a:bodyPr/>
          <a:lstStyle/>
          <a:p>
            <a:r>
              <a:rPr lang="en-US" sz="2000" dirty="0"/>
              <a:t>The manuscript “Insights into radiation resistance of titanium alloys from displacement cascade simulations” has been submitted to JNM and revisions have been requested. </a:t>
            </a:r>
          </a:p>
        </p:txBody>
      </p:sp>
      <p:pic>
        <p:nvPicPr>
          <p:cNvPr id="6" name="Picture 5">
            <a:extLst>
              <a:ext uri="{FF2B5EF4-FFF2-40B4-BE49-F238E27FC236}">
                <a16:creationId xmlns:a16="http://schemas.microsoft.com/office/drawing/2014/main" id="{9DD225A9-B305-321A-4854-50292F470DFB}"/>
              </a:ext>
            </a:extLst>
          </p:cNvPr>
          <p:cNvPicPr>
            <a:picLocks noChangeAspect="1"/>
          </p:cNvPicPr>
          <p:nvPr/>
        </p:nvPicPr>
        <p:blipFill>
          <a:blip r:embed="rId2"/>
          <a:stretch>
            <a:fillRect/>
          </a:stretch>
        </p:blipFill>
        <p:spPr>
          <a:xfrm>
            <a:off x="6952705" y="805392"/>
            <a:ext cx="6057900" cy="7153275"/>
          </a:xfrm>
          <a:prstGeom prst="rect">
            <a:avLst/>
          </a:prstGeom>
        </p:spPr>
      </p:pic>
      <p:pic>
        <p:nvPicPr>
          <p:cNvPr id="8" name="Picture 7">
            <a:extLst>
              <a:ext uri="{FF2B5EF4-FFF2-40B4-BE49-F238E27FC236}">
                <a16:creationId xmlns:a16="http://schemas.microsoft.com/office/drawing/2014/main" id="{CD96BF8A-A796-D9A5-0B72-BC86DF8C7E85}"/>
              </a:ext>
            </a:extLst>
          </p:cNvPr>
          <p:cNvPicPr>
            <a:picLocks noChangeAspect="1"/>
          </p:cNvPicPr>
          <p:nvPr/>
        </p:nvPicPr>
        <p:blipFill>
          <a:blip r:embed="rId3"/>
          <a:stretch>
            <a:fillRect/>
          </a:stretch>
        </p:blipFill>
        <p:spPr>
          <a:xfrm>
            <a:off x="1258523" y="4114799"/>
            <a:ext cx="5305563" cy="3463161"/>
          </a:xfrm>
          <a:prstGeom prst="rect">
            <a:avLst/>
          </a:prstGeom>
        </p:spPr>
      </p:pic>
      <p:pic>
        <p:nvPicPr>
          <p:cNvPr id="5" name="Picture 4" descr="Icon&#10;&#10;Description automatically generated">
            <a:extLst>
              <a:ext uri="{FF2B5EF4-FFF2-40B4-BE49-F238E27FC236}">
                <a16:creationId xmlns:a16="http://schemas.microsoft.com/office/drawing/2014/main" id="{34CC20D6-9112-3035-B4C0-9E7C934533D4}"/>
              </a:ext>
            </a:extLst>
          </p:cNvPr>
          <p:cNvPicPr>
            <a:picLocks noChangeAspect="1"/>
          </p:cNvPicPr>
          <p:nvPr/>
        </p:nvPicPr>
        <p:blipFill>
          <a:blip r:embed="rId4"/>
          <a:stretch>
            <a:fillRect/>
          </a:stretch>
        </p:blipFill>
        <p:spPr>
          <a:xfrm>
            <a:off x="12792596" y="89541"/>
            <a:ext cx="1769223" cy="1673761"/>
          </a:xfrm>
          <a:prstGeom prst="rect">
            <a:avLst/>
          </a:prstGeom>
        </p:spPr>
      </p:pic>
    </p:spTree>
    <p:extLst>
      <p:ext uri="{BB962C8B-B14F-4D97-AF65-F5344CB8AC3E}">
        <p14:creationId xmlns:p14="http://schemas.microsoft.com/office/powerpoint/2010/main" val="601319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4045907-DBE5-73D0-F61B-8D8C6FE8BBD9}"/>
              </a:ext>
            </a:extLst>
          </p:cNvPr>
          <p:cNvSpPr>
            <a:spLocks noGrp="1"/>
          </p:cNvSpPr>
          <p:nvPr>
            <p:ph type="sldNum" sz="quarter" idx="12"/>
          </p:nvPr>
        </p:nvSpPr>
        <p:spPr/>
        <p:txBody>
          <a:bodyPr/>
          <a:lstStyle/>
          <a:p>
            <a:fld id="{03722D57-58D6-9447-A6D5-A97F6C35A8FB}" type="slidenum">
              <a:rPr lang="en-US" smtClean="0"/>
              <a:pPr/>
              <a:t>12</a:t>
            </a:fld>
            <a:endParaRPr lang="en-US" dirty="0"/>
          </a:p>
        </p:txBody>
      </p:sp>
      <p:sp>
        <p:nvSpPr>
          <p:cNvPr id="3" name="Title 2">
            <a:extLst>
              <a:ext uri="{FF2B5EF4-FFF2-40B4-BE49-F238E27FC236}">
                <a16:creationId xmlns:a16="http://schemas.microsoft.com/office/drawing/2014/main" id="{4E6E1A6B-BEBC-1F31-E86D-507A9908FB79}"/>
              </a:ext>
            </a:extLst>
          </p:cNvPr>
          <p:cNvSpPr>
            <a:spLocks noGrp="1"/>
          </p:cNvSpPr>
          <p:nvPr>
            <p:ph type="title"/>
          </p:nvPr>
        </p:nvSpPr>
        <p:spPr/>
        <p:txBody>
          <a:bodyPr/>
          <a:lstStyle/>
          <a:p>
            <a:r>
              <a:rPr lang="en-US" dirty="0"/>
              <a:t>Beryllium Tensile Tests</a:t>
            </a:r>
          </a:p>
        </p:txBody>
      </p:sp>
      <p:sp>
        <p:nvSpPr>
          <p:cNvPr id="4" name="Content Placeholder 3">
            <a:extLst>
              <a:ext uri="{FF2B5EF4-FFF2-40B4-BE49-F238E27FC236}">
                <a16:creationId xmlns:a16="http://schemas.microsoft.com/office/drawing/2014/main" id="{4B64021D-5EE2-BFB1-AE4A-2674C6C06411}"/>
              </a:ext>
            </a:extLst>
          </p:cNvPr>
          <p:cNvSpPr>
            <a:spLocks noGrp="1"/>
          </p:cNvSpPr>
          <p:nvPr>
            <p:ph sz="quarter" idx="20"/>
          </p:nvPr>
        </p:nvSpPr>
        <p:spPr>
          <a:xfrm>
            <a:off x="1371600" y="1578351"/>
            <a:ext cx="12801600" cy="5486402"/>
          </a:xfrm>
        </p:spPr>
        <p:txBody>
          <a:bodyPr/>
          <a:lstStyle/>
          <a:p>
            <a:r>
              <a:rPr lang="en-US" dirty="0"/>
              <a:t>Tensile tests were completed in FY19</a:t>
            </a:r>
          </a:p>
          <a:p>
            <a:r>
              <a:rPr lang="en-US" dirty="0"/>
              <a:t>Tensile data (including ultrasonic modulus measurements) were reported in letter report PNNL-SA-147992, Rev. 1, dated 26 November 2019</a:t>
            </a:r>
          </a:p>
        </p:txBody>
      </p:sp>
      <p:graphicFrame>
        <p:nvGraphicFramePr>
          <p:cNvPr id="7" name="Table 7">
            <a:extLst>
              <a:ext uri="{FF2B5EF4-FFF2-40B4-BE49-F238E27FC236}">
                <a16:creationId xmlns:a16="http://schemas.microsoft.com/office/drawing/2014/main" id="{0E75A445-A7B0-AD0D-3B06-9ED235B11E57}"/>
              </a:ext>
            </a:extLst>
          </p:cNvPr>
          <p:cNvGraphicFramePr>
            <a:graphicFrameLocks noGrp="1"/>
          </p:cNvGraphicFramePr>
          <p:nvPr/>
        </p:nvGraphicFramePr>
        <p:xfrm>
          <a:off x="1110828" y="3192175"/>
          <a:ext cx="6580293" cy="5139605"/>
        </p:xfrm>
        <a:graphic>
          <a:graphicData uri="http://schemas.openxmlformats.org/drawingml/2006/table">
            <a:tbl>
              <a:tblPr firstRow="1" bandRow="1">
                <a:tableStyleId>{5C22544A-7EE6-4342-B048-85BDC9FD1C3A}</a:tableStyleId>
              </a:tblPr>
              <a:tblGrid>
                <a:gridCol w="1364826">
                  <a:extLst>
                    <a:ext uri="{9D8B030D-6E8A-4147-A177-3AD203B41FA5}">
                      <a16:colId xmlns:a16="http://schemas.microsoft.com/office/drawing/2014/main" val="2936086127"/>
                    </a:ext>
                  </a:extLst>
                </a:gridCol>
                <a:gridCol w="1815254">
                  <a:extLst>
                    <a:ext uri="{9D8B030D-6E8A-4147-A177-3AD203B41FA5}">
                      <a16:colId xmlns:a16="http://schemas.microsoft.com/office/drawing/2014/main" val="2179730786"/>
                    </a:ext>
                  </a:extLst>
                </a:gridCol>
                <a:gridCol w="1950720">
                  <a:extLst>
                    <a:ext uri="{9D8B030D-6E8A-4147-A177-3AD203B41FA5}">
                      <a16:colId xmlns:a16="http://schemas.microsoft.com/office/drawing/2014/main" val="2317849199"/>
                    </a:ext>
                  </a:extLst>
                </a:gridCol>
                <a:gridCol w="1449493">
                  <a:extLst>
                    <a:ext uri="{9D8B030D-6E8A-4147-A177-3AD203B41FA5}">
                      <a16:colId xmlns:a16="http://schemas.microsoft.com/office/drawing/2014/main" val="4210880562"/>
                    </a:ext>
                  </a:extLst>
                </a:gridCol>
              </a:tblGrid>
              <a:tr h="682752">
                <a:tc>
                  <a:txBody>
                    <a:bodyPr/>
                    <a:lstStyle/>
                    <a:p>
                      <a:r>
                        <a:rPr lang="en-US" sz="1800" dirty="0"/>
                        <a:t>Material</a:t>
                      </a:r>
                    </a:p>
                  </a:txBody>
                  <a:tcPr marL="146304" marR="146304" marT="73152" marB="73152"/>
                </a:tc>
                <a:tc>
                  <a:txBody>
                    <a:bodyPr/>
                    <a:lstStyle/>
                    <a:p>
                      <a:r>
                        <a:rPr lang="en-US" sz="1800" dirty="0"/>
                        <a:t>Condition</a:t>
                      </a:r>
                    </a:p>
                  </a:txBody>
                  <a:tcPr marL="146304" marR="146304" marT="73152" marB="73152"/>
                </a:tc>
                <a:tc>
                  <a:txBody>
                    <a:bodyPr/>
                    <a:lstStyle/>
                    <a:p>
                      <a:pPr algn="ctr"/>
                      <a:r>
                        <a:rPr lang="en-US" sz="1800" dirty="0"/>
                        <a:t>Temperature (°C)</a:t>
                      </a:r>
                    </a:p>
                  </a:txBody>
                  <a:tcPr marL="146304" marR="146304" marT="73152" marB="73152"/>
                </a:tc>
                <a:tc>
                  <a:txBody>
                    <a:bodyPr/>
                    <a:lstStyle/>
                    <a:p>
                      <a:pPr algn="ctr"/>
                      <a:r>
                        <a:rPr lang="en-US" sz="1800" dirty="0"/>
                        <a:t>Samples Tested</a:t>
                      </a:r>
                    </a:p>
                  </a:txBody>
                  <a:tcPr marL="146304" marR="146304" marT="73152" marB="73152"/>
                </a:tc>
                <a:extLst>
                  <a:ext uri="{0D108BD9-81ED-4DB2-BD59-A6C34878D82A}">
                    <a16:rowId xmlns:a16="http://schemas.microsoft.com/office/drawing/2014/main" val="4073966947"/>
                  </a:ext>
                </a:extLst>
              </a:tr>
              <a:tr h="633984">
                <a:tc rowSpan="2">
                  <a:txBody>
                    <a:bodyPr/>
                    <a:lstStyle/>
                    <a:p>
                      <a:r>
                        <a:rPr lang="en-US" sz="1600" dirty="0"/>
                        <a:t>PF-60</a:t>
                      </a:r>
                    </a:p>
                  </a:txBody>
                  <a:tcPr marL="146304" marR="146304" marT="73152" marB="73152" anchor="ctr"/>
                </a:tc>
                <a:tc rowSpan="2">
                  <a:txBody>
                    <a:bodyPr/>
                    <a:lstStyle/>
                    <a:p>
                      <a:r>
                        <a:rPr lang="en-US" sz="1600" dirty="0"/>
                        <a:t>Unirradiated, Parallel to Rolling Direction</a:t>
                      </a:r>
                    </a:p>
                  </a:txBody>
                  <a:tcPr marL="146304" marR="146304" marT="73152" marB="73152" anchor="ctr"/>
                </a:tc>
                <a:tc>
                  <a:txBody>
                    <a:bodyPr/>
                    <a:lstStyle/>
                    <a:p>
                      <a:pPr algn="ctr"/>
                      <a:r>
                        <a:rPr lang="en-US" sz="1600" dirty="0"/>
                        <a:t>RT</a:t>
                      </a:r>
                    </a:p>
                  </a:txBody>
                  <a:tcPr marL="146304" marR="146304" marT="73152" marB="73152">
                    <a:solidFill>
                      <a:srgbClr val="E1CECC"/>
                    </a:solidFill>
                  </a:tcPr>
                </a:tc>
                <a:tc>
                  <a:txBody>
                    <a:bodyPr/>
                    <a:lstStyle/>
                    <a:p>
                      <a:pPr algn="ctr"/>
                      <a:r>
                        <a:rPr lang="en-US" sz="1600" dirty="0"/>
                        <a:t>P11, P13, P15</a:t>
                      </a:r>
                    </a:p>
                  </a:txBody>
                  <a:tcPr marL="146304" marR="146304" marT="73152" marB="73152">
                    <a:solidFill>
                      <a:srgbClr val="E1CECC"/>
                    </a:solidFill>
                  </a:tcPr>
                </a:tc>
                <a:extLst>
                  <a:ext uri="{0D108BD9-81ED-4DB2-BD59-A6C34878D82A}">
                    <a16:rowId xmlns:a16="http://schemas.microsoft.com/office/drawing/2014/main" val="769955450"/>
                  </a:ext>
                </a:extLst>
              </a:tr>
              <a:tr h="633984">
                <a:tc vMerge="1">
                  <a:txBody>
                    <a:bodyPr/>
                    <a:lstStyle/>
                    <a:p>
                      <a:endParaRPr lang="en-US" sz="1100" dirty="0"/>
                    </a:p>
                  </a:txBody>
                  <a:tcPr/>
                </a:tc>
                <a:tc vMerge="1">
                  <a:txBody>
                    <a:bodyPr/>
                    <a:lstStyle/>
                    <a:p>
                      <a:endParaRPr lang="en-US" sz="1100" dirty="0"/>
                    </a:p>
                  </a:txBody>
                  <a:tcPr/>
                </a:tc>
                <a:tc>
                  <a:txBody>
                    <a:bodyPr/>
                    <a:lstStyle/>
                    <a:p>
                      <a:pPr algn="ctr"/>
                      <a:r>
                        <a:rPr lang="en-US" sz="1600" dirty="0"/>
                        <a:t>300°C</a:t>
                      </a:r>
                    </a:p>
                  </a:txBody>
                  <a:tcPr marL="146304" marR="146304" marT="73152" marB="73152">
                    <a:solidFill>
                      <a:srgbClr val="F1E8E7"/>
                    </a:solidFill>
                  </a:tcPr>
                </a:tc>
                <a:tc>
                  <a:txBody>
                    <a:bodyPr/>
                    <a:lstStyle/>
                    <a:p>
                      <a:pPr algn="ctr"/>
                      <a:r>
                        <a:rPr lang="en-US" sz="1600" dirty="0"/>
                        <a:t>P16, P17, P23</a:t>
                      </a:r>
                    </a:p>
                  </a:txBody>
                  <a:tcPr marL="146304" marR="146304" marT="73152" marB="73152">
                    <a:solidFill>
                      <a:srgbClr val="F1E8E7"/>
                    </a:solidFill>
                  </a:tcPr>
                </a:tc>
                <a:extLst>
                  <a:ext uri="{0D108BD9-81ED-4DB2-BD59-A6C34878D82A}">
                    <a16:rowId xmlns:a16="http://schemas.microsoft.com/office/drawing/2014/main" val="3504691316"/>
                  </a:ext>
                </a:extLst>
              </a:tr>
              <a:tr h="1030901">
                <a:tc>
                  <a:txBody>
                    <a:bodyPr/>
                    <a:lstStyle/>
                    <a:p>
                      <a:r>
                        <a:rPr lang="en-US" sz="1600" dirty="0"/>
                        <a:t>PF-60</a:t>
                      </a:r>
                    </a:p>
                  </a:txBody>
                  <a:tcPr marL="146304" marR="146304" marT="73152" marB="73152" anchor="ctr">
                    <a:solidFill>
                      <a:srgbClr val="E1CECC"/>
                    </a:solidFill>
                  </a:tcPr>
                </a:tc>
                <a:tc>
                  <a:txBody>
                    <a:bodyPr/>
                    <a:lstStyle/>
                    <a:p>
                      <a:r>
                        <a:rPr lang="en-US" sz="1600" dirty="0"/>
                        <a:t>Unirradiated, Transverse to Rolling Direction</a:t>
                      </a:r>
                    </a:p>
                  </a:txBody>
                  <a:tcPr marL="146304" marR="146304" marT="73152" marB="73152" anchor="ctr">
                    <a:solidFill>
                      <a:srgbClr val="E1CECC"/>
                    </a:solidFill>
                  </a:tcPr>
                </a:tc>
                <a:tc>
                  <a:txBody>
                    <a:bodyPr/>
                    <a:lstStyle/>
                    <a:p>
                      <a:pPr algn="ctr"/>
                      <a:r>
                        <a:rPr lang="en-US" sz="1600" dirty="0"/>
                        <a:t>RT</a:t>
                      </a:r>
                    </a:p>
                  </a:txBody>
                  <a:tcPr marL="146304" marR="146304" marT="73152" marB="73152">
                    <a:solidFill>
                      <a:srgbClr val="E1CECC"/>
                    </a:solidFill>
                  </a:tcPr>
                </a:tc>
                <a:tc>
                  <a:txBody>
                    <a:bodyPr/>
                    <a:lstStyle/>
                    <a:p>
                      <a:pPr algn="ctr"/>
                      <a:r>
                        <a:rPr lang="en-US" sz="1600" dirty="0"/>
                        <a:t>P26, P30</a:t>
                      </a:r>
                    </a:p>
                  </a:txBody>
                  <a:tcPr marL="146304" marR="146304" marT="73152" marB="73152">
                    <a:solidFill>
                      <a:srgbClr val="E1CECC"/>
                    </a:solidFill>
                  </a:tcPr>
                </a:tc>
                <a:extLst>
                  <a:ext uri="{0D108BD9-81ED-4DB2-BD59-A6C34878D82A}">
                    <a16:rowId xmlns:a16="http://schemas.microsoft.com/office/drawing/2014/main" val="3401308931"/>
                  </a:ext>
                </a:extLst>
              </a:tr>
              <a:tr h="633984">
                <a:tc rowSpan="2">
                  <a:txBody>
                    <a:bodyPr/>
                    <a:lstStyle/>
                    <a:p>
                      <a:r>
                        <a:rPr lang="en-US" sz="1600" dirty="0"/>
                        <a:t>PF-60</a:t>
                      </a:r>
                    </a:p>
                  </a:txBody>
                  <a:tcPr marL="146304" marR="146304" marT="73152" marB="73152" anchor="ctr">
                    <a:solidFill>
                      <a:srgbClr val="E1CECC"/>
                    </a:solidFill>
                  </a:tcPr>
                </a:tc>
                <a:tc rowSpan="2">
                  <a:txBody>
                    <a:bodyPr/>
                    <a:lstStyle/>
                    <a:p>
                      <a:r>
                        <a:rPr lang="en-US" sz="1600" dirty="0"/>
                        <a:t>Irradiated, Parallel to Rolling Direction</a:t>
                      </a:r>
                    </a:p>
                  </a:txBody>
                  <a:tcPr marL="146304" marR="146304" marT="73152" marB="73152" anchor="ctr">
                    <a:solidFill>
                      <a:srgbClr val="E1CECC"/>
                    </a:solidFill>
                  </a:tcPr>
                </a:tc>
                <a:tc>
                  <a:txBody>
                    <a:bodyPr/>
                    <a:lstStyle/>
                    <a:p>
                      <a:pPr algn="ctr"/>
                      <a:r>
                        <a:rPr lang="en-US" sz="1600" dirty="0"/>
                        <a:t>RT</a:t>
                      </a:r>
                    </a:p>
                  </a:txBody>
                  <a:tcPr marL="146304" marR="146304" marT="73152" marB="73152">
                    <a:solidFill>
                      <a:srgbClr val="E1CECC"/>
                    </a:solidFill>
                  </a:tcPr>
                </a:tc>
                <a:tc>
                  <a:txBody>
                    <a:bodyPr/>
                    <a:lstStyle/>
                    <a:p>
                      <a:pPr algn="ctr"/>
                      <a:r>
                        <a:rPr lang="en-US" sz="1600" dirty="0"/>
                        <a:t>P01, P08, P10</a:t>
                      </a:r>
                    </a:p>
                  </a:txBody>
                  <a:tcPr marL="146304" marR="146304" marT="73152" marB="73152">
                    <a:solidFill>
                      <a:srgbClr val="E1CECC"/>
                    </a:solidFill>
                  </a:tcPr>
                </a:tc>
                <a:extLst>
                  <a:ext uri="{0D108BD9-81ED-4DB2-BD59-A6C34878D82A}">
                    <a16:rowId xmlns:a16="http://schemas.microsoft.com/office/drawing/2014/main" val="1816390439"/>
                  </a:ext>
                </a:extLst>
              </a:tr>
              <a:tr h="633984">
                <a:tc vMerge="1">
                  <a:txBody>
                    <a:bodyPr/>
                    <a:lstStyle/>
                    <a:p>
                      <a:endParaRPr lang="en-US" sz="1100" dirty="0"/>
                    </a:p>
                  </a:txBody>
                  <a:tcPr/>
                </a:tc>
                <a:tc vMerge="1">
                  <a:txBody>
                    <a:bodyPr/>
                    <a:lstStyle/>
                    <a:p>
                      <a:endParaRPr lang="en-US" sz="1100" dirty="0"/>
                    </a:p>
                  </a:txBody>
                  <a:tcPr/>
                </a:tc>
                <a:tc>
                  <a:txBody>
                    <a:bodyPr/>
                    <a:lstStyle/>
                    <a:p>
                      <a:pPr algn="ctr"/>
                      <a:r>
                        <a:rPr lang="en-US" sz="1600" dirty="0"/>
                        <a:t>300°C</a:t>
                      </a:r>
                    </a:p>
                  </a:txBody>
                  <a:tcPr marL="146304" marR="146304" marT="73152" marB="73152">
                    <a:solidFill>
                      <a:srgbClr val="F1E8E7"/>
                    </a:solidFill>
                  </a:tcPr>
                </a:tc>
                <a:tc>
                  <a:txBody>
                    <a:bodyPr/>
                    <a:lstStyle/>
                    <a:p>
                      <a:pPr algn="ctr"/>
                      <a:r>
                        <a:rPr lang="en-US" sz="1600" dirty="0"/>
                        <a:t>P05, P09, P22</a:t>
                      </a:r>
                    </a:p>
                  </a:txBody>
                  <a:tcPr marL="146304" marR="146304" marT="73152" marB="73152">
                    <a:solidFill>
                      <a:srgbClr val="F1E8E7"/>
                    </a:solidFill>
                  </a:tcPr>
                </a:tc>
                <a:extLst>
                  <a:ext uri="{0D108BD9-81ED-4DB2-BD59-A6C34878D82A}">
                    <a16:rowId xmlns:a16="http://schemas.microsoft.com/office/drawing/2014/main" val="3652655550"/>
                  </a:ext>
                </a:extLst>
              </a:tr>
              <a:tr h="877824">
                <a:tc>
                  <a:txBody>
                    <a:bodyPr/>
                    <a:lstStyle/>
                    <a:p>
                      <a:r>
                        <a:rPr lang="en-US" sz="1600" dirty="0"/>
                        <a:t>PF-60</a:t>
                      </a:r>
                    </a:p>
                  </a:txBody>
                  <a:tcPr marL="146304" marR="146304" marT="73152" marB="73152" anchor="ctr">
                    <a:solidFill>
                      <a:srgbClr val="E1CECC"/>
                    </a:solidFill>
                  </a:tcPr>
                </a:tc>
                <a:tc>
                  <a:txBody>
                    <a:bodyPr/>
                    <a:lstStyle/>
                    <a:p>
                      <a:r>
                        <a:rPr lang="en-US" sz="1600" dirty="0"/>
                        <a:t>Irradiated, Transverse to Rolling Direction</a:t>
                      </a:r>
                    </a:p>
                  </a:txBody>
                  <a:tcPr marL="146304" marR="146304" marT="73152" marB="73152" anchor="ctr">
                    <a:solidFill>
                      <a:srgbClr val="E1CECC"/>
                    </a:solidFill>
                  </a:tcPr>
                </a:tc>
                <a:tc>
                  <a:txBody>
                    <a:bodyPr/>
                    <a:lstStyle/>
                    <a:p>
                      <a:pPr algn="ctr"/>
                      <a:r>
                        <a:rPr lang="en-US" sz="1600" dirty="0"/>
                        <a:t>RT</a:t>
                      </a:r>
                    </a:p>
                  </a:txBody>
                  <a:tcPr marL="146304" marR="146304" marT="73152" marB="73152">
                    <a:solidFill>
                      <a:srgbClr val="E1CECC"/>
                    </a:solidFill>
                  </a:tcPr>
                </a:tc>
                <a:tc>
                  <a:txBody>
                    <a:bodyPr/>
                    <a:lstStyle/>
                    <a:p>
                      <a:pPr algn="ctr"/>
                      <a:r>
                        <a:rPr lang="en-US" sz="1600" dirty="0"/>
                        <a:t>P27, P29</a:t>
                      </a:r>
                    </a:p>
                  </a:txBody>
                  <a:tcPr marL="146304" marR="146304" marT="73152" marB="73152">
                    <a:solidFill>
                      <a:srgbClr val="E1CECC"/>
                    </a:solidFill>
                  </a:tcPr>
                </a:tc>
                <a:extLst>
                  <a:ext uri="{0D108BD9-81ED-4DB2-BD59-A6C34878D82A}">
                    <a16:rowId xmlns:a16="http://schemas.microsoft.com/office/drawing/2014/main" val="3272658771"/>
                  </a:ext>
                </a:extLst>
              </a:tr>
            </a:tbl>
          </a:graphicData>
        </a:graphic>
      </p:graphicFrame>
      <p:graphicFrame>
        <p:nvGraphicFramePr>
          <p:cNvPr id="8" name="Table 7">
            <a:extLst>
              <a:ext uri="{FF2B5EF4-FFF2-40B4-BE49-F238E27FC236}">
                <a16:creationId xmlns:a16="http://schemas.microsoft.com/office/drawing/2014/main" id="{11ECFBDE-AA2A-F27C-5009-32B4B7CB3000}"/>
              </a:ext>
            </a:extLst>
          </p:cNvPr>
          <p:cNvGraphicFramePr>
            <a:graphicFrameLocks noGrp="1"/>
          </p:cNvGraphicFramePr>
          <p:nvPr/>
        </p:nvGraphicFramePr>
        <p:xfrm>
          <a:off x="7853681" y="3192174"/>
          <a:ext cx="6580293" cy="3011264"/>
        </p:xfrm>
        <a:graphic>
          <a:graphicData uri="http://schemas.openxmlformats.org/drawingml/2006/table">
            <a:tbl>
              <a:tblPr firstRow="1" bandRow="1">
                <a:tableStyleId>{5C22544A-7EE6-4342-B048-85BDC9FD1C3A}</a:tableStyleId>
              </a:tblPr>
              <a:tblGrid>
                <a:gridCol w="1364826">
                  <a:extLst>
                    <a:ext uri="{9D8B030D-6E8A-4147-A177-3AD203B41FA5}">
                      <a16:colId xmlns:a16="http://schemas.microsoft.com/office/drawing/2014/main" val="2936086127"/>
                    </a:ext>
                  </a:extLst>
                </a:gridCol>
                <a:gridCol w="1815254">
                  <a:extLst>
                    <a:ext uri="{9D8B030D-6E8A-4147-A177-3AD203B41FA5}">
                      <a16:colId xmlns:a16="http://schemas.microsoft.com/office/drawing/2014/main" val="2179730786"/>
                    </a:ext>
                  </a:extLst>
                </a:gridCol>
                <a:gridCol w="1950720">
                  <a:extLst>
                    <a:ext uri="{9D8B030D-6E8A-4147-A177-3AD203B41FA5}">
                      <a16:colId xmlns:a16="http://schemas.microsoft.com/office/drawing/2014/main" val="2317849199"/>
                    </a:ext>
                  </a:extLst>
                </a:gridCol>
                <a:gridCol w="1449493">
                  <a:extLst>
                    <a:ext uri="{9D8B030D-6E8A-4147-A177-3AD203B41FA5}">
                      <a16:colId xmlns:a16="http://schemas.microsoft.com/office/drawing/2014/main" val="4210880562"/>
                    </a:ext>
                  </a:extLst>
                </a:gridCol>
              </a:tblGrid>
              <a:tr h="682752">
                <a:tc>
                  <a:txBody>
                    <a:bodyPr/>
                    <a:lstStyle/>
                    <a:p>
                      <a:r>
                        <a:rPr lang="en-US" sz="1800" dirty="0"/>
                        <a:t>Material</a:t>
                      </a:r>
                    </a:p>
                  </a:txBody>
                  <a:tcPr marL="146304" marR="146304" marT="73152" marB="73152"/>
                </a:tc>
                <a:tc>
                  <a:txBody>
                    <a:bodyPr/>
                    <a:lstStyle/>
                    <a:p>
                      <a:r>
                        <a:rPr lang="en-US" sz="1800" dirty="0"/>
                        <a:t>Condition</a:t>
                      </a:r>
                    </a:p>
                  </a:txBody>
                  <a:tcPr marL="146304" marR="146304" marT="73152" marB="73152"/>
                </a:tc>
                <a:tc>
                  <a:txBody>
                    <a:bodyPr/>
                    <a:lstStyle/>
                    <a:p>
                      <a:pPr algn="ctr"/>
                      <a:r>
                        <a:rPr lang="en-US" sz="1800" dirty="0"/>
                        <a:t>Temperature (°C)</a:t>
                      </a:r>
                    </a:p>
                  </a:txBody>
                  <a:tcPr marL="146304" marR="146304" marT="73152" marB="73152"/>
                </a:tc>
                <a:tc>
                  <a:txBody>
                    <a:bodyPr/>
                    <a:lstStyle/>
                    <a:p>
                      <a:pPr algn="ctr"/>
                      <a:r>
                        <a:rPr lang="en-US" sz="1800" dirty="0"/>
                        <a:t>Samples Tested</a:t>
                      </a:r>
                    </a:p>
                  </a:txBody>
                  <a:tcPr marL="146304" marR="146304" marT="73152" marB="73152"/>
                </a:tc>
                <a:extLst>
                  <a:ext uri="{0D108BD9-81ED-4DB2-BD59-A6C34878D82A}">
                    <a16:rowId xmlns:a16="http://schemas.microsoft.com/office/drawing/2014/main" val="4073966947"/>
                  </a:ext>
                </a:extLst>
              </a:tr>
              <a:tr h="633984">
                <a:tc rowSpan="2">
                  <a:txBody>
                    <a:bodyPr/>
                    <a:lstStyle/>
                    <a:p>
                      <a:r>
                        <a:rPr lang="en-US" sz="1600" dirty="0"/>
                        <a:t>S65-F</a:t>
                      </a:r>
                    </a:p>
                  </a:txBody>
                  <a:tcPr marL="146304" marR="146304" marT="73152" marB="73152" anchor="ctr"/>
                </a:tc>
                <a:tc rowSpan="2">
                  <a:txBody>
                    <a:bodyPr/>
                    <a:lstStyle/>
                    <a:p>
                      <a:r>
                        <a:rPr lang="en-US" sz="1600" dirty="0"/>
                        <a:t>Unirradiated</a:t>
                      </a:r>
                    </a:p>
                  </a:txBody>
                  <a:tcPr marL="146304" marR="146304" marT="73152" marB="73152" anchor="ctr"/>
                </a:tc>
                <a:tc>
                  <a:txBody>
                    <a:bodyPr/>
                    <a:lstStyle/>
                    <a:p>
                      <a:pPr algn="ctr"/>
                      <a:r>
                        <a:rPr lang="en-US" sz="1600" dirty="0"/>
                        <a:t>RT</a:t>
                      </a:r>
                    </a:p>
                  </a:txBody>
                  <a:tcPr marL="146304" marR="146304" marT="73152" marB="73152"/>
                </a:tc>
                <a:tc>
                  <a:txBody>
                    <a:bodyPr/>
                    <a:lstStyle/>
                    <a:p>
                      <a:pPr algn="ctr"/>
                      <a:r>
                        <a:rPr lang="en-US" sz="1600" dirty="0"/>
                        <a:t>S01, S13, S14</a:t>
                      </a:r>
                    </a:p>
                  </a:txBody>
                  <a:tcPr marL="146304" marR="146304" marT="73152" marB="73152"/>
                </a:tc>
                <a:extLst>
                  <a:ext uri="{0D108BD9-81ED-4DB2-BD59-A6C34878D82A}">
                    <a16:rowId xmlns:a16="http://schemas.microsoft.com/office/drawing/2014/main" val="769955450"/>
                  </a:ext>
                </a:extLst>
              </a:tr>
              <a:tr h="633984">
                <a:tc vMerge="1">
                  <a:txBody>
                    <a:bodyPr/>
                    <a:lstStyle/>
                    <a:p>
                      <a:endParaRPr lang="en-US" sz="1100" dirty="0"/>
                    </a:p>
                  </a:txBody>
                  <a:tcPr/>
                </a:tc>
                <a:tc vMerge="1">
                  <a:txBody>
                    <a:bodyPr/>
                    <a:lstStyle/>
                    <a:p>
                      <a:endParaRPr lang="en-US" sz="1100" dirty="0"/>
                    </a:p>
                  </a:txBody>
                  <a:tcPr/>
                </a:tc>
                <a:tc>
                  <a:txBody>
                    <a:bodyPr/>
                    <a:lstStyle/>
                    <a:p>
                      <a:pPr algn="ctr"/>
                      <a:r>
                        <a:rPr lang="en-US" sz="1600" dirty="0"/>
                        <a:t>300°C</a:t>
                      </a:r>
                    </a:p>
                  </a:txBody>
                  <a:tcPr marL="146304" marR="146304" marT="73152" marB="73152"/>
                </a:tc>
                <a:tc>
                  <a:txBody>
                    <a:bodyPr/>
                    <a:lstStyle/>
                    <a:p>
                      <a:pPr algn="ctr"/>
                      <a:r>
                        <a:rPr lang="en-US" sz="1600" dirty="0"/>
                        <a:t>S25, S28, S29</a:t>
                      </a:r>
                    </a:p>
                  </a:txBody>
                  <a:tcPr marL="146304" marR="146304" marT="73152" marB="73152"/>
                </a:tc>
                <a:extLst>
                  <a:ext uri="{0D108BD9-81ED-4DB2-BD59-A6C34878D82A}">
                    <a16:rowId xmlns:a16="http://schemas.microsoft.com/office/drawing/2014/main" val="2465212194"/>
                  </a:ext>
                </a:extLst>
              </a:tr>
              <a:tr h="633984">
                <a:tc rowSpan="2">
                  <a:txBody>
                    <a:bodyPr/>
                    <a:lstStyle/>
                    <a:p>
                      <a:r>
                        <a:rPr lang="en-US" sz="1600" dirty="0"/>
                        <a:t>S65-F</a:t>
                      </a:r>
                    </a:p>
                  </a:txBody>
                  <a:tcPr marL="146304" marR="146304" marT="73152" marB="73152" anchor="ctr"/>
                </a:tc>
                <a:tc rowSpan="2">
                  <a:txBody>
                    <a:bodyPr/>
                    <a:lstStyle/>
                    <a:p>
                      <a:r>
                        <a:rPr lang="en-US" sz="1600" dirty="0"/>
                        <a:t>Irradiated</a:t>
                      </a:r>
                    </a:p>
                  </a:txBody>
                  <a:tcPr marL="146304" marR="146304" marT="73152" marB="73152" anchor="ctr"/>
                </a:tc>
                <a:tc>
                  <a:txBody>
                    <a:bodyPr/>
                    <a:lstStyle/>
                    <a:p>
                      <a:pPr algn="ctr"/>
                      <a:r>
                        <a:rPr lang="en-US" sz="1600" dirty="0"/>
                        <a:t>RT</a:t>
                      </a:r>
                    </a:p>
                  </a:txBody>
                  <a:tcPr marL="146304" marR="146304" marT="73152" marB="73152"/>
                </a:tc>
                <a:tc>
                  <a:txBody>
                    <a:bodyPr/>
                    <a:lstStyle/>
                    <a:p>
                      <a:pPr algn="ctr"/>
                      <a:r>
                        <a:rPr lang="en-US" sz="1600" dirty="0"/>
                        <a:t>S03, S04, S06, S09</a:t>
                      </a:r>
                    </a:p>
                  </a:txBody>
                  <a:tcPr marL="146304" marR="146304" marT="73152" marB="73152"/>
                </a:tc>
                <a:extLst>
                  <a:ext uri="{0D108BD9-81ED-4DB2-BD59-A6C34878D82A}">
                    <a16:rowId xmlns:a16="http://schemas.microsoft.com/office/drawing/2014/main" val="1816390439"/>
                  </a:ext>
                </a:extLst>
              </a:tr>
              <a:tr h="414368">
                <a:tc vMerge="1">
                  <a:txBody>
                    <a:bodyPr/>
                    <a:lstStyle/>
                    <a:p>
                      <a:endParaRPr lang="en-US" sz="1100" dirty="0"/>
                    </a:p>
                  </a:txBody>
                  <a:tcPr/>
                </a:tc>
                <a:tc vMerge="1">
                  <a:txBody>
                    <a:bodyPr/>
                    <a:lstStyle/>
                    <a:p>
                      <a:endParaRPr lang="en-US" sz="1100" dirty="0"/>
                    </a:p>
                  </a:txBody>
                  <a:tcPr/>
                </a:tc>
                <a:tc>
                  <a:txBody>
                    <a:bodyPr/>
                    <a:lstStyle/>
                    <a:p>
                      <a:pPr algn="ctr"/>
                      <a:r>
                        <a:rPr lang="en-US" sz="1600" dirty="0"/>
                        <a:t>300°C</a:t>
                      </a:r>
                    </a:p>
                  </a:txBody>
                  <a:tcPr marL="146304" marR="146304" marT="73152" marB="73152"/>
                </a:tc>
                <a:tc>
                  <a:txBody>
                    <a:bodyPr/>
                    <a:lstStyle/>
                    <a:p>
                      <a:pPr algn="ctr"/>
                      <a:r>
                        <a:rPr lang="en-US" sz="1600" dirty="0"/>
                        <a:t>S16, S19</a:t>
                      </a:r>
                    </a:p>
                  </a:txBody>
                  <a:tcPr marL="146304" marR="146304" marT="73152" marB="73152"/>
                </a:tc>
                <a:extLst>
                  <a:ext uri="{0D108BD9-81ED-4DB2-BD59-A6C34878D82A}">
                    <a16:rowId xmlns:a16="http://schemas.microsoft.com/office/drawing/2014/main" val="85200512"/>
                  </a:ext>
                </a:extLst>
              </a:tr>
            </a:tbl>
          </a:graphicData>
        </a:graphic>
      </p:graphicFrame>
      <p:pic>
        <p:nvPicPr>
          <p:cNvPr id="5" name="Picture 4" descr="Icon&#10;&#10;Description automatically generated">
            <a:extLst>
              <a:ext uri="{FF2B5EF4-FFF2-40B4-BE49-F238E27FC236}">
                <a16:creationId xmlns:a16="http://schemas.microsoft.com/office/drawing/2014/main" id="{5CBD78DD-5F7B-BE9C-32B3-A086A49026D5}"/>
              </a:ext>
            </a:extLst>
          </p:cNvPr>
          <p:cNvPicPr>
            <a:picLocks noChangeAspect="1"/>
          </p:cNvPicPr>
          <p:nvPr/>
        </p:nvPicPr>
        <p:blipFill>
          <a:blip r:embed="rId2"/>
          <a:stretch>
            <a:fillRect/>
          </a:stretch>
        </p:blipFill>
        <p:spPr>
          <a:xfrm>
            <a:off x="12664751" y="270933"/>
            <a:ext cx="1769223" cy="1673761"/>
          </a:xfrm>
          <a:prstGeom prst="rect">
            <a:avLst/>
          </a:prstGeom>
        </p:spPr>
      </p:pic>
    </p:spTree>
    <p:extLst>
      <p:ext uri="{BB962C8B-B14F-4D97-AF65-F5344CB8AC3E}">
        <p14:creationId xmlns:p14="http://schemas.microsoft.com/office/powerpoint/2010/main" val="843935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4045907-DBE5-73D0-F61B-8D8C6FE8BBD9}"/>
              </a:ext>
            </a:extLst>
          </p:cNvPr>
          <p:cNvSpPr>
            <a:spLocks noGrp="1"/>
          </p:cNvSpPr>
          <p:nvPr>
            <p:ph type="sldNum" sz="quarter" idx="12"/>
          </p:nvPr>
        </p:nvSpPr>
        <p:spPr/>
        <p:txBody>
          <a:bodyPr/>
          <a:lstStyle/>
          <a:p>
            <a:fld id="{03722D57-58D6-9447-A6D5-A97F6C35A8FB}" type="slidenum">
              <a:rPr lang="en-US" smtClean="0"/>
              <a:pPr/>
              <a:t>13</a:t>
            </a:fld>
            <a:endParaRPr lang="en-US" dirty="0"/>
          </a:p>
        </p:txBody>
      </p:sp>
      <p:sp>
        <p:nvSpPr>
          <p:cNvPr id="3" name="Title 2">
            <a:extLst>
              <a:ext uri="{FF2B5EF4-FFF2-40B4-BE49-F238E27FC236}">
                <a16:creationId xmlns:a16="http://schemas.microsoft.com/office/drawing/2014/main" id="{4E6E1A6B-BEBC-1F31-E86D-507A9908FB79}"/>
              </a:ext>
            </a:extLst>
          </p:cNvPr>
          <p:cNvSpPr>
            <a:spLocks noGrp="1"/>
          </p:cNvSpPr>
          <p:nvPr>
            <p:ph type="title"/>
          </p:nvPr>
        </p:nvSpPr>
        <p:spPr/>
        <p:txBody>
          <a:bodyPr/>
          <a:lstStyle/>
          <a:p>
            <a:r>
              <a:rPr lang="en-US" dirty="0"/>
              <a:t>Beryllium Bend Tests</a:t>
            </a:r>
          </a:p>
        </p:txBody>
      </p:sp>
      <p:sp>
        <p:nvSpPr>
          <p:cNvPr id="4" name="Content Placeholder 3">
            <a:extLst>
              <a:ext uri="{FF2B5EF4-FFF2-40B4-BE49-F238E27FC236}">
                <a16:creationId xmlns:a16="http://schemas.microsoft.com/office/drawing/2014/main" id="{4B64021D-5EE2-BFB1-AE4A-2674C6C06411}"/>
              </a:ext>
            </a:extLst>
          </p:cNvPr>
          <p:cNvSpPr>
            <a:spLocks noGrp="1"/>
          </p:cNvSpPr>
          <p:nvPr>
            <p:ph sz="quarter" idx="20"/>
          </p:nvPr>
        </p:nvSpPr>
        <p:spPr>
          <a:xfrm>
            <a:off x="1371600" y="1643087"/>
            <a:ext cx="12801600" cy="5486402"/>
          </a:xfrm>
        </p:spPr>
        <p:txBody>
          <a:bodyPr/>
          <a:lstStyle/>
          <a:p>
            <a:r>
              <a:rPr lang="en-US" dirty="0"/>
              <a:t>Bend tests were completed in April 2023</a:t>
            </a:r>
          </a:p>
          <a:p>
            <a:r>
              <a:rPr lang="en-US" dirty="0"/>
              <a:t>Bend test data analysis and post-test fractography will be completed in late FY23/early FY24</a:t>
            </a:r>
          </a:p>
        </p:txBody>
      </p:sp>
      <p:graphicFrame>
        <p:nvGraphicFramePr>
          <p:cNvPr id="7" name="Table 7">
            <a:extLst>
              <a:ext uri="{FF2B5EF4-FFF2-40B4-BE49-F238E27FC236}">
                <a16:creationId xmlns:a16="http://schemas.microsoft.com/office/drawing/2014/main" id="{0E75A445-A7B0-AD0D-3B06-9ED235B11E57}"/>
              </a:ext>
            </a:extLst>
          </p:cNvPr>
          <p:cNvGraphicFramePr>
            <a:graphicFrameLocks noGrp="1"/>
          </p:cNvGraphicFramePr>
          <p:nvPr/>
        </p:nvGraphicFramePr>
        <p:xfrm>
          <a:off x="1110828" y="3165710"/>
          <a:ext cx="6580293" cy="4912576"/>
        </p:xfrm>
        <a:graphic>
          <a:graphicData uri="http://schemas.openxmlformats.org/drawingml/2006/table">
            <a:tbl>
              <a:tblPr firstRow="1" bandRow="1">
                <a:tableStyleId>{5C22544A-7EE6-4342-B048-85BDC9FD1C3A}</a:tableStyleId>
              </a:tblPr>
              <a:tblGrid>
                <a:gridCol w="1364826">
                  <a:extLst>
                    <a:ext uri="{9D8B030D-6E8A-4147-A177-3AD203B41FA5}">
                      <a16:colId xmlns:a16="http://schemas.microsoft.com/office/drawing/2014/main" val="2936086127"/>
                    </a:ext>
                  </a:extLst>
                </a:gridCol>
                <a:gridCol w="1815254">
                  <a:extLst>
                    <a:ext uri="{9D8B030D-6E8A-4147-A177-3AD203B41FA5}">
                      <a16:colId xmlns:a16="http://schemas.microsoft.com/office/drawing/2014/main" val="2179730786"/>
                    </a:ext>
                  </a:extLst>
                </a:gridCol>
                <a:gridCol w="1950720">
                  <a:extLst>
                    <a:ext uri="{9D8B030D-6E8A-4147-A177-3AD203B41FA5}">
                      <a16:colId xmlns:a16="http://schemas.microsoft.com/office/drawing/2014/main" val="2317849199"/>
                    </a:ext>
                  </a:extLst>
                </a:gridCol>
                <a:gridCol w="1449493">
                  <a:extLst>
                    <a:ext uri="{9D8B030D-6E8A-4147-A177-3AD203B41FA5}">
                      <a16:colId xmlns:a16="http://schemas.microsoft.com/office/drawing/2014/main" val="4210880562"/>
                    </a:ext>
                  </a:extLst>
                </a:gridCol>
              </a:tblGrid>
              <a:tr h="682752">
                <a:tc>
                  <a:txBody>
                    <a:bodyPr/>
                    <a:lstStyle/>
                    <a:p>
                      <a:r>
                        <a:rPr lang="en-US" sz="1800" dirty="0"/>
                        <a:t>Material</a:t>
                      </a:r>
                    </a:p>
                  </a:txBody>
                  <a:tcPr marL="146304" marR="146304" marT="73152" marB="73152"/>
                </a:tc>
                <a:tc>
                  <a:txBody>
                    <a:bodyPr/>
                    <a:lstStyle/>
                    <a:p>
                      <a:r>
                        <a:rPr lang="en-US" sz="1800" dirty="0"/>
                        <a:t>Condition</a:t>
                      </a:r>
                    </a:p>
                  </a:txBody>
                  <a:tcPr marL="146304" marR="146304" marT="73152" marB="73152"/>
                </a:tc>
                <a:tc>
                  <a:txBody>
                    <a:bodyPr/>
                    <a:lstStyle/>
                    <a:p>
                      <a:pPr algn="ctr"/>
                      <a:r>
                        <a:rPr lang="en-US" sz="1800" dirty="0"/>
                        <a:t>Temperature (°C)</a:t>
                      </a:r>
                    </a:p>
                  </a:txBody>
                  <a:tcPr marL="146304" marR="146304" marT="73152" marB="73152"/>
                </a:tc>
                <a:tc>
                  <a:txBody>
                    <a:bodyPr/>
                    <a:lstStyle/>
                    <a:p>
                      <a:pPr algn="ctr"/>
                      <a:r>
                        <a:rPr lang="en-US" sz="1800" dirty="0"/>
                        <a:t>Samples Tested</a:t>
                      </a:r>
                    </a:p>
                  </a:txBody>
                  <a:tcPr marL="146304" marR="146304" marT="73152" marB="73152"/>
                </a:tc>
                <a:extLst>
                  <a:ext uri="{0D108BD9-81ED-4DB2-BD59-A6C34878D82A}">
                    <a16:rowId xmlns:a16="http://schemas.microsoft.com/office/drawing/2014/main" val="4073966947"/>
                  </a:ext>
                </a:extLst>
              </a:tr>
              <a:tr h="633984">
                <a:tc rowSpan="4">
                  <a:txBody>
                    <a:bodyPr/>
                    <a:lstStyle/>
                    <a:p>
                      <a:r>
                        <a:rPr lang="en-US" sz="1600" dirty="0"/>
                        <a:t>PF-60</a:t>
                      </a:r>
                    </a:p>
                  </a:txBody>
                  <a:tcPr marL="146304" marR="146304" marT="73152" marB="73152" anchor="ctr"/>
                </a:tc>
                <a:tc rowSpan="4">
                  <a:txBody>
                    <a:bodyPr/>
                    <a:lstStyle/>
                    <a:p>
                      <a:r>
                        <a:rPr lang="en-US" sz="1600" dirty="0"/>
                        <a:t>Unirradiated</a:t>
                      </a:r>
                    </a:p>
                  </a:txBody>
                  <a:tcPr marL="146304" marR="146304" marT="73152" marB="73152" anchor="ctr"/>
                </a:tc>
                <a:tc>
                  <a:txBody>
                    <a:bodyPr/>
                    <a:lstStyle/>
                    <a:p>
                      <a:pPr algn="ctr"/>
                      <a:r>
                        <a:rPr lang="en-US" sz="1600" dirty="0"/>
                        <a:t>RT</a:t>
                      </a:r>
                    </a:p>
                  </a:txBody>
                  <a:tcPr marL="146304" marR="146304" marT="73152" marB="73152"/>
                </a:tc>
                <a:tc>
                  <a:txBody>
                    <a:bodyPr/>
                    <a:lstStyle/>
                    <a:p>
                      <a:pPr algn="ctr"/>
                      <a:r>
                        <a:rPr lang="en-US" sz="1600" dirty="0"/>
                        <a:t>P16, P19, P29, P30</a:t>
                      </a:r>
                    </a:p>
                  </a:txBody>
                  <a:tcPr marL="146304" marR="146304" marT="73152" marB="73152"/>
                </a:tc>
                <a:extLst>
                  <a:ext uri="{0D108BD9-81ED-4DB2-BD59-A6C34878D82A}">
                    <a16:rowId xmlns:a16="http://schemas.microsoft.com/office/drawing/2014/main" val="769955450"/>
                  </a:ext>
                </a:extLst>
              </a:tr>
              <a:tr h="414368">
                <a:tc vMerge="1">
                  <a:txBody>
                    <a:bodyPr/>
                    <a:lstStyle/>
                    <a:p>
                      <a:endParaRPr lang="en-US" sz="1100" dirty="0"/>
                    </a:p>
                  </a:txBody>
                  <a:tcPr/>
                </a:tc>
                <a:tc vMerge="1">
                  <a:txBody>
                    <a:bodyPr/>
                    <a:lstStyle/>
                    <a:p>
                      <a:endParaRPr lang="en-US" sz="1100" dirty="0"/>
                    </a:p>
                  </a:txBody>
                  <a:tcPr/>
                </a:tc>
                <a:tc>
                  <a:txBody>
                    <a:bodyPr/>
                    <a:lstStyle/>
                    <a:p>
                      <a:pPr algn="ctr"/>
                      <a:r>
                        <a:rPr lang="en-US" sz="1600" dirty="0"/>
                        <a:t>200°C</a:t>
                      </a:r>
                    </a:p>
                  </a:txBody>
                  <a:tcPr marL="146304" marR="146304" marT="73152" marB="73152"/>
                </a:tc>
                <a:tc>
                  <a:txBody>
                    <a:bodyPr/>
                    <a:lstStyle/>
                    <a:p>
                      <a:pPr algn="ctr"/>
                      <a:r>
                        <a:rPr lang="en-US" sz="1600" dirty="0"/>
                        <a:t>P21, P23</a:t>
                      </a:r>
                    </a:p>
                  </a:txBody>
                  <a:tcPr marL="146304" marR="146304" marT="73152" marB="73152"/>
                </a:tc>
                <a:extLst>
                  <a:ext uri="{0D108BD9-81ED-4DB2-BD59-A6C34878D82A}">
                    <a16:rowId xmlns:a16="http://schemas.microsoft.com/office/drawing/2014/main" val="2465212194"/>
                  </a:ext>
                </a:extLst>
              </a:tr>
              <a:tr h="414368">
                <a:tc vMerge="1">
                  <a:txBody>
                    <a:bodyPr/>
                    <a:lstStyle/>
                    <a:p>
                      <a:endParaRPr lang="en-US" sz="1100" dirty="0"/>
                    </a:p>
                  </a:txBody>
                  <a:tcPr/>
                </a:tc>
                <a:tc vMerge="1">
                  <a:txBody>
                    <a:bodyPr/>
                    <a:lstStyle/>
                    <a:p>
                      <a:endParaRPr lang="en-US" sz="1100" dirty="0"/>
                    </a:p>
                  </a:txBody>
                  <a:tcPr/>
                </a:tc>
                <a:tc>
                  <a:txBody>
                    <a:bodyPr/>
                    <a:lstStyle/>
                    <a:p>
                      <a:pPr algn="ctr"/>
                      <a:r>
                        <a:rPr lang="en-US" sz="1600" dirty="0"/>
                        <a:t>300°C</a:t>
                      </a:r>
                    </a:p>
                  </a:txBody>
                  <a:tcPr marL="146304" marR="146304" marT="73152" marB="73152"/>
                </a:tc>
                <a:tc>
                  <a:txBody>
                    <a:bodyPr/>
                    <a:lstStyle/>
                    <a:p>
                      <a:pPr algn="ctr"/>
                      <a:r>
                        <a:rPr lang="en-US" sz="1600" dirty="0"/>
                        <a:t>P01, P02</a:t>
                      </a:r>
                    </a:p>
                  </a:txBody>
                  <a:tcPr marL="146304" marR="146304" marT="73152" marB="73152"/>
                </a:tc>
                <a:extLst>
                  <a:ext uri="{0D108BD9-81ED-4DB2-BD59-A6C34878D82A}">
                    <a16:rowId xmlns:a16="http://schemas.microsoft.com/office/drawing/2014/main" val="3504691316"/>
                  </a:ext>
                </a:extLst>
              </a:tr>
              <a:tr h="414368">
                <a:tc vMerge="1">
                  <a:txBody>
                    <a:bodyPr/>
                    <a:lstStyle/>
                    <a:p>
                      <a:endParaRPr lang="en-US" sz="1100" dirty="0"/>
                    </a:p>
                  </a:txBody>
                  <a:tcPr/>
                </a:tc>
                <a:tc vMerge="1">
                  <a:txBody>
                    <a:bodyPr/>
                    <a:lstStyle/>
                    <a:p>
                      <a:endParaRPr lang="en-US" sz="1100" dirty="0"/>
                    </a:p>
                  </a:txBody>
                  <a:tcPr/>
                </a:tc>
                <a:tc>
                  <a:txBody>
                    <a:bodyPr/>
                    <a:lstStyle/>
                    <a:p>
                      <a:pPr algn="ctr"/>
                      <a:r>
                        <a:rPr lang="en-US" sz="1600" dirty="0"/>
                        <a:t>400°C</a:t>
                      </a:r>
                    </a:p>
                  </a:txBody>
                  <a:tcPr marL="146304" marR="146304" marT="73152" marB="73152"/>
                </a:tc>
                <a:tc>
                  <a:txBody>
                    <a:bodyPr/>
                    <a:lstStyle/>
                    <a:p>
                      <a:pPr algn="ctr"/>
                      <a:r>
                        <a:rPr lang="en-US" sz="1600" dirty="0"/>
                        <a:t>P24, P25</a:t>
                      </a:r>
                    </a:p>
                  </a:txBody>
                  <a:tcPr marL="146304" marR="146304" marT="73152" marB="73152"/>
                </a:tc>
                <a:extLst>
                  <a:ext uri="{0D108BD9-81ED-4DB2-BD59-A6C34878D82A}">
                    <a16:rowId xmlns:a16="http://schemas.microsoft.com/office/drawing/2014/main" val="3632944059"/>
                  </a:ext>
                </a:extLst>
              </a:tr>
              <a:tr h="877824">
                <a:tc rowSpan="4">
                  <a:txBody>
                    <a:bodyPr/>
                    <a:lstStyle/>
                    <a:p>
                      <a:r>
                        <a:rPr lang="en-US" sz="1600" dirty="0"/>
                        <a:t>PF-60</a:t>
                      </a:r>
                    </a:p>
                  </a:txBody>
                  <a:tcPr marL="146304" marR="146304" marT="73152" marB="73152" anchor="ctr"/>
                </a:tc>
                <a:tc rowSpan="4">
                  <a:txBody>
                    <a:bodyPr/>
                    <a:lstStyle/>
                    <a:p>
                      <a:r>
                        <a:rPr lang="en-US" sz="1600" dirty="0"/>
                        <a:t>Irradiated</a:t>
                      </a:r>
                    </a:p>
                  </a:txBody>
                  <a:tcPr marL="146304" marR="146304" marT="73152" marB="73152" anchor="ctr"/>
                </a:tc>
                <a:tc>
                  <a:txBody>
                    <a:bodyPr/>
                    <a:lstStyle/>
                    <a:p>
                      <a:pPr algn="ctr"/>
                      <a:r>
                        <a:rPr lang="en-US" sz="1600" dirty="0"/>
                        <a:t>RT</a:t>
                      </a:r>
                    </a:p>
                  </a:txBody>
                  <a:tcPr marL="146304" marR="146304" marT="73152" marB="73152"/>
                </a:tc>
                <a:tc>
                  <a:txBody>
                    <a:bodyPr/>
                    <a:lstStyle/>
                    <a:p>
                      <a:pPr algn="ctr"/>
                      <a:r>
                        <a:rPr lang="en-US" sz="1600" dirty="0"/>
                        <a:t>P03, P04, P05, P20, P22</a:t>
                      </a:r>
                    </a:p>
                  </a:txBody>
                  <a:tcPr marL="146304" marR="146304" marT="73152" marB="73152"/>
                </a:tc>
                <a:extLst>
                  <a:ext uri="{0D108BD9-81ED-4DB2-BD59-A6C34878D82A}">
                    <a16:rowId xmlns:a16="http://schemas.microsoft.com/office/drawing/2014/main" val="1816390439"/>
                  </a:ext>
                </a:extLst>
              </a:tr>
              <a:tr h="414368">
                <a:tc vMerge="1">
                  <a:txBody>
                    <a:bodyPr/>
                    <a:lstStyle/>
                    <a:p>
                      <a:endParaRPr lang="en-US" sz="1100" dirty="0"/>
                    </a:p>
                  </a:txBody>
                  <a:tcPr/>
                </a:tc>
                <a:tc vMerge="1">
                  <a:txBody>
                    <a:bodyPr/>
                    <a:lstStyle/>
                    <a:p>
                      <a:endParaRPr lang="en-US" sz="1100" dirty="0"/>
                    </a:p>
                  </a:txBody>
                  <a:tcPr/>
                </a:tc>
                <a:tc>
                  <a:txBody>
                    <a:bodyPr/>
                    <a:lstStyle/>
                    <a:p>
                      <a:pPr algn="ctr"/>
                      <a:r>
                        <a:rPr lang="en-US" sz="1600" dirty="0"/>
                        <a:t>200°C</a:t>
                      </a:r>
                    </a:p>
                  </a:txBody>
                  <a:tcPr marL="146304" marR="146304" marT="73152" marB="73152"/>
                </a:tc>
                <a:tc>
                  <a:txBody>
                    <a:bodyPr/>
                    <a:lstStyle/>
                    <a:p>
                      <a:pPr algn="ctr"/>
                      <a:r>
                        <a:rPr lang="en-US" sz="1600" dirty="0"/>
                        <a:t>P08, P28</a:t>
                      </a:r>
                    </a:p>
                  </a:txBody>
                  <a:tcPr marL="146304" marR="146304" marT="73152" marB="73152"/>
                </a:tc>
                <a:extLst>
                  <a:ext uri="{0D108BD9-81ED-4DB2-BD59-A6C34878D82A}">
                    <a16:rowId xmlns:a16="http://schemas.microsoft.com/office/drawing/2014/main" val="85200512"/>
                  </a:ext>
                </a:extLst>
              </a:tr>
              <a:tr h="414368">
                <a:tc vMerge="1">
                  <a:txBody>
                    <a:bodyPr/>
                    <a:lstStyle/>
                    <a:p>
                      <a:endParaRPr lang="en-US" sz="1100" dirty="0"/>
                    </a:p>
                  </a:txBody>
                  <a:tcPr/>
                </a:tc>
                <a:tc vMerge="1">
                  <a:txBody>
                    <a:bodyPr/>
                    <a:lstStyle/>
                    <a:p>
                      <a:endParaRPr lang="en-US" sz="1100" dirty="0"/>
                    </a:p>
                  </a:txBody>
                  <a:tcPr/>
                </a:tc>
                <a:tc>
                  <a:txBody>
                    <a:bodyPr/>
                    <a:lstStyle/>
                    <a:p>
                      <a:pPr algn="ctr"/>
                      <a:r>
                        <a:rPr lang="en-US" sz="1600" dirty="0"/>
                        <a:t>300°C</a:t>
                      </a:r>
                    </a:p>
                  </a:txBody>
                  <a:tcPr marL="146304" marR="146304" marT="73152" marB="73152"/>
                </a:tc>
                <a:tc>
                  <a:txBody>
                    <a:bodyPr/>
                    <a:lstStyle/>
                    <a:p>
                      <a:pPr algn="ctr"/>
                      <a:r>
                        <a:rPr lang="en-US" sz="1600" dirty="0"/>
                        <a:t>P12, P26</a:t>
                      </a:r>
                    </a:p>
                  </a:txBody>
                  <a:tcPr marL="146304" marR="146304" marT="73152" marB="73152"/>
                </a:tc>
                <a:extLst>
                  <a:ext uri="{0D108BD9-81ED-4DB2-BD59-A6C34878D82A}">
                    <a16:rowId xmlns:a16="http://schemas.microsoft.com/office/drawing/2014/main" val="3652655550"/>
                  </a:ext>
                </a:extLst>
              </a:tr>
              <a:tr h="633984">
                <a:tc vMerge="1">
                  <a:txBody>
                    <a:bodyPr/>
                    <a:lstStyle/>
                    <a:p>
                      <a:endParaRPr lang="en-US" sz="1100" dirty="0"/>
                    </a:p>
                  </a:txBody>
                  <a:tcPr/>
                </a:tc>
                <a:tc vMerge="1">
                  <a:txBody>
                    <a:bodyPr/>
                    <a:lstStyle/>
                    <a:p>
                      <a:endParaRPr lang="en-US" sz="1100" dirty="0"/>
                    </a:p>
                  </a:txBody>
                  <a:tcPr/>
                </a:tc>
                <a:tc>
                  <a:txBody>
                    <a:bodyPr/>
                    <a:lstStyle/>
                    <a:p>
                      <a:pPr algn="ctr"/>
                      <a:r>
                        <a:rPr lang="en-US" sz="1600" dirty="0"/>
                        <a:t>400°C</a:t>
                      </a:r>
                    </a:p>
                  </a:txBody>
                  <a:tcPr marL="146304" marR="146304" marT="73152" marB="73152"/>
                </a:tc>
                <a:tc>
                  <a:txBody>
                    <a:bodyPr/>
                    <a:lstStyle/>
                    <a:p>
                      <a:pPr algn="ctr"/>
                      <a:r>
                        <a:rPr lang="en-US" sz="1600" dirty="0"/>
                        <a:t>P26, P27, P30</a:t>
                      </a:r>
                    </a:p>
                  </a:txBody>
                  <a:tcPr marL="146304" marR="146304" marT="73152" marB="73152"/>
                </a:tc>
                <a:extLst>
                  <a:ext uri="{0D108BD9-81ED-4DB2-BD59-A6C34878D82A}">
                    <a16:rowId xmlns:a16="http://schemas.microsoft.com/office/drawing/2014/main" val="750037731"/>
                  </a:ext>
                </a:extLst>
              </a:tr>
            </a:tbl>
          </a:graphicData>
        </a:graphic>
      </p:graphicFrame>
      <p:graphicFrame>
        <p:nvGraphicFramePr>
          <p:cNvPr id="8" name="Table 7">
            <a:extLst>
              <a:ext uri="{FF2B5EF4-FFF2-40B4-BE49-F238E27FC236}">
                <a16:creationId xmlns:a16="http://schemas.microsoft.com/office/drawing/2014/main" id="{11ECFBDE-AA2A-F27C-5009-32B4B7CB3000}"/>
              </a:ext>
            </a:extLst>
          </p:cNvPr>
          <p:cNvGraphicFramePr>
            <a:graphicFrameLocks noGrp="1"/>
          </p:cNvGraphicFramePr>
          <p:nvPr>
            <p:extLst>
              <p:ext uri="{D42A27DB-BD31-4B8C-83A1-F6EECF244321}">
                <p14:modId xmlns:p14="http://schemas.microsoft.com/office/powerpoint/2010/main" val="3253763218"/>
              </p:ext>
            </p:extLst>
          </p:nvPr>
        </p:nvGraphicFramePr>
        <p:xfrm>
          <a:off x="7951893" y="3165711"/>
          <a:ext cx="6580293" cy="4675452"/>
        </p:xfrm>
        <a:graphic>
          <a:graphicData uri="http://schemas.openxmlformats.org/drawingml/2006/table">
            <a:tbl>
              <a:tblPr firstRow="1" bandRow="1">
                <a:tableStyleId>{5C22544A-7EE6-4342-B048-85BDC9FD1C3A}</a:tableStyleId>
              </a:tblPr>
              <a:tblGrid>
                <a:gridCol w="1167123">
                  <a:extLst>
                    <a:ext uri="{9D8B030D-6E8A-4147-A177-3AD203B41FA5}">
                      <a16:colId xmlns:a16="http://schemas.microsoft.com/office/drawing/2014/main" val="2936086127"/>
                    </a:ext>
                  </a:extLst>
                </a:gridCol>
                <a:gridCol w="1548984">
                  <a:extLst>
                    <a:ext uri="{9D8B030D-6E8A-4147-A177-3AD203B41FA5}">
                      <a16:colId xmlns:a16="http://schemas.microsoft.com/office/drawing/2014/main" val="2179730786"/>
                    </a:ext>
                  </a:extLst>
                </a:gridCol>
                <a:gridCol w="1753849">
                  <a:extLst>
                    <a:ext uri="{9D8B030D-6E8A-4147-A177-3AD203B41FA5}">
                      <a16:colId xmlns:a16="http://schemas.microsoft.com/office/drawing/2014/main" val="2317849199"/>
                    </a:ext>
                  </a:extLst>
                </a:gridCol>
                <a:gridCol w="2110337">
                  <a:extLst>
                    <a:ext uri="{9D8B030D-6E8A-4147-A177-3AD203B41FA5}">
                      <a16:colId xmlns:a16="http://schemas.microsoft.com/office/drawing/2014/main" val="4210880562"/>
                    </a:ext>
                  </a:extLst>
                </a:gridCol>
              </a:tblGrid>
              <a:tr h="947936">
                <a:tc>
                  <a:txBody>
                    <a:bodyPr/>
                    <a:lstStyle/>
                    <a:p>
                      <a:r>
                        <a:rPr lang="en-US" sz="1800" dirty="0"/>
                        <a:t>Material</a:t>
                      </a:r>
                    </a:p>
                  </a:txBody>
                  <a:tcPr marL="146304" marR="146304" marT="73152" marB="73152"/>
                </a:tc>
                <a:tc>
                  <a:txBody>
                    <a:bodyPr/>
                    <a:lstStyle/>
                    <a:p>
                      <a:r>
                        <a:rPr lang="en-US" sz="1800" dirty="0"/>
                        <a:t>Cond</a:t>
                      </a:r>
                    </a:p>
                  </a:txBody>
                  <a:tcPr marL="146304" marR="146304" marT="73152" marB="73152"/>
                </a:tc>
                <a:tc>
                  <a:txBody>
                    <a:bodyPr/>
                    <a:lstStyle/>
                    <a:p>
                      <a:pPr algn="ctr"/>
                      <a:r>
                        <a:rPr lang="en-US" sz="1800" dirty="0"/>
                        <a:t>Temperature (°C)</a:t>
                      </a:r>
                    </a:p>
                  </a:txBody>
                  <a:tcPr marL="146304" marR="146304" marT="73152" marB="73152"/>
                </a:tc>
                <a:tc>
                  <a:txBody>
                    <a:bodyPr/>
                    <a:lstStyle/>
                    <a:p>
                      <a:pPr algn="ctr"/>
                      <a:r>
                        <a:rPr lang="en-US" sz="1800" dirty="0"/>
                        <a:t>Samples Tested</a:t>
                      </a:r>
                    </a:p>
                  </a:txBody>
                  <a:tcPr marL="146304" marR="146304" marT="73152" marB="73152"/>
                </a:tc>
                <a:extLst>
                  <a:ext uri="{0D108BD9-81ED-4DB2-BD59-A6C34878D82A}">
                    <a16:rowId xmlns:a16="http://schemas.microsoft.com/office/drawing/2014/main" val="4073966947"/>
                  </a:ext>
                </a:extLst>
              </a:tr>
              <a:tr h="350908">
                <a:tc rowSpan="4">
                  <a:txBody>
                    <a:bodyPr/>
                    <a:lstStyle/>
                    <a:p>
                      <a:r>
                        <a:rPr lang="en-US" sz="1600" dirty="0"/>
                        <a:t>S65-F</a:t>
                      </a:r>
                    </a:p>
                  </a:txBody>
                  <a:tcPr marL="146304" marR="146304" marT="73152" marB="73152" anchor="ctr"/>
                </a:tc>
                <a:tc rowSpan="4">
                  <a:txBody>
                    <a:bodyPr/>
                    <a:lstStyle/>
                    <a:p>
                      <a:r>
                        <a:rPr lang="en-US" sz="1600" dirty="0"/>
                        <a:t>Unirradiated</a:t>
                      </a:r>
                    </a:p>
                  </a:txBody>
                  <a:tcPr marL="146304" marR="146304" marT="73152" marB="73152" anchor="ctr"/>
                </a:tc>
                <a:tc>
                  <a:txBody>
                    <a:bodyPr/>
                    <a:lstStyle/>
                    <a:p>
                      <a:pPr algn="ctr"/>
                      <a:r>
                        <a:rPr lang="en-US" sz="1600" dirty="0"/>
                        <a:t>RT</a:t>
                      </a:r>
                    </a:p>
                  </a:txBody>
                  <a:tcPr marL="146304" marR="146304" marT="73152" marB="73152"/>
                </a:tc>
                <a:tc>
                  <a:txBody>
                    <a:bodyPr/>
                    <a:lstStyle/>
                    <a:p>
                      <a:pPr algn="ctr"/>
                      <a:r>
                        <a:rPr lang="en-US" sz="1600" dirty="0"/>
                        <a:t>S02, S08</a:t>
                      </a:r>
                    </a:p>
                  </a:txBody>
                  <a:tcPr marL="146304" marR="146304" marT="73152" marB="73152"/>
                </a:tc>
                <a:extLst>
                  <a:ext uri="{0D108BD9-81ED-4DB2-BD59-A6C34878D82A}">
                    <a16:rowId xmlns:a16="http://schemas.microsoft.com/office/drawing/2014/main" val="769955450"/>
                  </a:ext>
                </a:extLst>
              </a:tr>
              <a:tr h="350908">
                <a:tc vMerge="1">
                  <a:txBody>
                    <a:bodyPr/>
                    <a:lstStyle/>
                    <a:p>
                      <a:endParaRPr lang="en-US" sz="1100" dirty="0"/>
                    </a:p>
                  </a:txBody>
                  <a:tcPr/>
                </a:tc>
                <a:tc vMerge="1">
                  <a:txBody>
                    <a:bodyPr/>
                    <a:lstStyle/>
                    <a:p>
                      <a:endParaRPr lang="en-US" sz="1100" dirty="0"/>
                    </a:p>
                  </a:txBody>
                  <a:tcPr/>
                </a:tc>
                <a:tc>
                  <a:txBody>
                    <a:bodyPr/>
                    <a:lstStyle/>
                    <a:p>
                      <a:pPr algn="ctr"/>
                      <a:r>
                        <a:rPr lang="en-US" sz="1600" dirty="0"/>
                        <a:t>200°C</a:t>
                      </a:r>
                    </a:p>
                  </a:txBody>
                  <a:tcPr marL="146304" marR="146304" marT="73152" marB="73152"/>
                </a:tc>
                <a:tc>
                  <a:txBody>
                    <a:bodyPr/>
                    <a:lstStyle/>
                    <a:p>
                      <a:pPr algn="ctr"/>
                      <a:r>
                        <a:rPr lang="en-US" sz="1600" dirty="0"/>
                        <a:t>S10, S11</a:t>
                      </a:r>
                    </a:p>
                  </a:txBody>
                  <a:tcPr marL="146304" marR="146304" marT="73152" marB="73152"/>
                </a:tc>
                <a:extLst>
                  <a:ext uri="{0D108BD9-81ED-4DB2-BD59-A6C34878D82A}">
                    <a16:rowId xmlns:a16="http://schemas.microsoft.com/office/drawing/2014/main" val="2465212194"/>
                  </a:ext>
                </a:extLst>
              </a:tr>
              <a:tr h="350908">
                <a:tc vMerge="1">
                  <a:txBody>
                    <a:bodyPr/>
                    <a:lstStyle/>
                    <a:p>
                      <a:endParaRPr lang="en-US" sz="1100" dirty="0"/>
                    </a:p>
                  </a:txBody>
                  <a:tcPr/>
                </a:tc>
                <a:tc vMerge="1">
                  <a:txBody>
                    <a:bodyPr/>
                    <a:lstStyle/>
                    <a:p>
                      <a:endParaRPr lang="en-US" sz="1100" dirty="0"/>
                    </a:p>
                  </a:txBody>
                  <a:tcPr/>
                </a:tc>
                <a:tc>
                  <a:txBody>
                    <a:bodyPr/>
                    <a:lstStyle/>
                    <a:p>
                      <a:pPr algn="ctr"/>
                      <a:r>
                        <a:rPr lang="en-US" sz="1600" dirty="0"/>
                        <a:t>300°C</a:t>
                      </a:r>
                    </a:p>
                  </a:txBody>
                  <a:tcPr marL="146304" marR="146304" marT="73152" marB="73152"/>
                </a:tc>
                <a:tc>
                  <a:txBody>
                    <a:bodyPr/>
                    <a:lstStyle/>
                    <a:p>
                      <a:pPr algn="ctr"/>
                      <a:r>
                        <a:rPr lang="en-US" sz="1600" dirty="0"/>
                        <a:t>S20, S22</a:t>
                      </a:r>
                    </a:p>
                  </a:txBody>
                  <a:tcPr marL="146304" marR="146304" marT="73152" marB="73152"/>
                </a:tc>
                <a:extLst>
                  <a:ext uri="{0D108BD9-81ED-4DB2-BD59-A6C34878D82A}">
                    <a16:rowId xmlns:a16="http://schemas.microsoft.com/office/drawing/2014/main" val="3504691316"/>
                  </a:ext>
                </a:extLst>
              </a:tr>
              <a:tr h="458143">
                <a:tc vMerge="1">
                  <a:txBody>
                    <a:bodyPr/>
                    <a:lstStyle/>
                    <a:p>
                      <a:endParaRPr lang="en-US" sz="1100" dirty="0"/>
                    </a:p>
                  </a:txBody>
                  <a:tcPr/>
                </a:tc>
                <a:tc vMerge="1">
                  <a:txBody>
                    <a:bodyPr/>
                    <a:lstStyle/>
                    <a:p>
                      <a:endParaRPr lang="en-US" sz="1100" dirty="0"/>
                    </a:p>
                  </a:txBody>
                  <a:tcPr/>
                </a:tc>
                <a:tc>
                  <a:txBody>
                    <a:bodyPr/>
                    <a:lstStyle/>
                    <a:p>
                      <a:pPr algn="ctr"/>
                      <a:r>
                        <a:rPr lang="en-US" sz="1600" dirty="0"/>
                        <a:t>400°C</a:t>
                      </a:r>
                    </a:p>
                  </a:txBody>
                  <a:tcPr marL="146304" marR="146304" marT="73152" marB="73152"/>
                </a:tc>
                <a:tc>
                  <a:txBody>
                    <a:bodyPr/>
                    <a:lstStyle/>
                    <a:p>
                      <a:pPr algn="ctr"/>
                      <a:r>
                        <a:rPr lang="en-US" sz="1600" dirty="0"/>
                        <a:t>S13, S16</a:t>
                      </a:r>
                    </a:p>
                  </a:txBody>
                  <a:tcPr marL="146304" marR="146304" marT="73152" marB="73152"/>
                </a:tc>
                <a:extLst>
                  <a:ext uri="{0D108BD9-81ED-4DB2-BD59-A6C34878D82A}">
                    <a16:rowId xmlns:a16="http://schemas.microsoft.com/office/drawing/2014/main" val="3632944059"/>
                  </a:ext>
                </a:extLst>
              </a:tr>
              <a:tr h="476094">
                <a:tc rowSpan="4">
                  <a:txBody>
                    <a:bodyPr/>
                    <a:lstStyle/>
                    <a:p>
                      <a:r>
                        <a:rPr lang="en-US" sz="1600" dirty="0"/>
                        <a:t>S-65F</a:t>
                      </a:r>
                    </a:p>
                  </a:txBody>
                  <a:tcPr marL="146304" marR="146304" marT="73152" marB="73152" anchor="ctr"/>
                </a:tc>
                <a:tc rowSpan="4">
                  <a:txBody>
                    <a:bodyPr/>
                    <a:lstStyle/>
                    <a:p>
                      <a:r>
                        <a:rPr lang="en-US" sz="1600" dirty="0"/>
                        <a:t>Irradiated</a:t>
                      </a:r>
                    </a:p>
                  </a:txBody>
                  <a:tcPr marL="146304" marR="146304" marT="73152" marB="73152" anchor="ctr"/>
                </a:tc>
                <a:tc>
                  <a:txBody>
                    <a:bodyPr/>
                    <a:lstStyle/>
                    <a:p>
                      <a:pPr algn="ctr"/>
                      <a:r>
                        <a:rPr lang="en-US" sz="1600" dirty="0"/>
                        <a:t>RT</a:t>
                      </a:r>
                    </a:p>
                  </a:txBody>
                  <a:tcPr marL="146304" marR="146304" marT="73152" marB="73152"/>
                </a:tc>
                <a:tc>
                  <a:txBody>
                    <a:bodyPr/>
                    <a:lstStyle/>
                    <a:p>
                      <a:pPr algn="ctr"/>
                      <a:r>
                        <a:rPr lang="en-US" sz="1600" dirty="0"/>
                        <a:t>S04, S09, S25, S30</a:t>
                      </a:r>
                    </a:p>
                  </a:txBody>
                  <a:tcPr marL="146304" marR="146304" marT="73152" marB="73152"/>
                </a:tc>
                <a:extLst>
                  <a:ext uri="{0D108BD9-81ED-4DB2-BD59-A6C34878D82A}">
                    <a16:rowId xmlns:a16="http://schemas.microsoft.com/office/drawing/2014/main" val="1816390439"/>
                  </a:ext>
                </a:extLst>
              </a:tr>
              <a:tr h="350908">
                <a:tc vMerge="1">
                  <a:txBody>
                    <a:bodyPr/>
                    <a:lstStyle/>
                    <a:p>
                      <a:endParaRPr lang="en-US" sz="1100" dirty="0"/>
                    </a:p>
                  </a:txBody>
                  <a:tcPr/>
                </a:tc>
                <a:tc vMerge="1">
                  <a:txBody>
                    <a:bodyPr/>
                    <a:lstStyle/>
                    <a:p>
                      <a:endParaRPr lang="en-US" sz="1100" dirty="0"/>
                    </a:p>
                  </a:txBody>
                  <a:tcPr/>
                </a:tc>
                <a:tc>
                  <a:txBody>
                    <a:bodyPr/>
                    <a:lstStyle/>
                    <a:p>
                      <a:pPr algn="ctr"/>
                      <a:r>
                        <a:rPr lang="en-US" sz="1600" dirty="0"/>
                        <a:t>200°C</a:t>
                      </a:r>
                    </a:p>
                  </a:txBody>
                  <a:tcPr marL="146304" marR="146304" marT="73152" marB="73152"/>
                </a:tc>
                <a:tc>
                  <a:txBody>
                    <a:bodyPr/>
                    <a:lstStyle/>
                    <a:p>
                      <a:pPr algn="ctr"/>
                      <a:r>
                        <a:rPr lang="en-US" sz="1600" dirty="0"/>
                        <a:t>S12, S18</a:t>
                      </a:r>
                    </a:p>
                  </a:txBody>
                  <a:tcPr marL="146304" marR="146304" marT="73152" marB="73152"/>
                </a:tc>
                <a:extLst>
                  <a:ext uri="{0D108BD9-81ED-4DB2-BD59-A6C34878D82A}">
                    <a16:rowId xmlns:a16="http://schemas.microsoft.com/office/drawing/2014/main" val="85200512"/>
                  </a:ext>
                </a:extLst>
              </a:tr>
              <a:tr h="350908">
                <a:tc vMerge="1">
                  <a:txBody>
                    <a:bodyPr/>
                    <a:lstStyle/>
                    <a:p>
                      <a:endParaRPr lang="en-US" sz="1100" dirty="0"/>
                    </a:p>
                  </a:txBody>
                  <a:tcPr/>
                </a:tc>
                <a:tc vMerge="1">
                  <a:txBody>
                    <a:bodyPr/>
                    <a:lstStyle/>
                    <a:p>
                      <a:endParaRPr lang="en-US" sz="1100" dirty="0"/>
                    </a:p>
                  </a:txBody>
                  <a:tcPr/>
                </a:tc>
                <a:tc>
                  <a:txBody>
                    <a:bodyPr/>
                    <a:lstStyle/>
                    <a:p>
                      <a:pPr algn="ctr"/>
                      <a:r>
                        <a:rPr lang="en-US" sz="1600" dirty="0"/>
                        <a:t>300°C</a:t>
                      </a:r>
                    </a:p>
                  </a:txBody>
                  <a:tcPr marL="146304" marR="146304" marT="73152" marB="73152"/>
                </a:tc>
                <a:tc>
                  <a:txBody>
                    <a:bodyPr/>
                    <a:lstStyle/>
                    <a:p>
                      <a:pPr algn="ctr"/>
                      <a:r>
                        <a:rPr lang="en-US" sz="1600" dirty="0"/>
                        <a:t>S01, S29</a:t>
                      </a:r>
                    </a:p>
                  </a:txBody>
                  <a:tcPr marL="146304" marR="146304" marT="73152" marB="73152"/>
                </a:tc>
                <a:extLst>
                  <a:ext uri="{0D108BD9-81ED-4DB2-BD59-A6C34878D82A}">
                    <a16:rowId xmlns:a16="http://schemas.microsoft.com/office/drawing/2014/main" val="3652655550"/>
                  </a:ext>
                </a:extLst>
              </a:tr>
              <a:tr h="842559">
                <a:tc vMerge="1">
                  <a:txBody>
                    <a:bodyPr/>
                    <a:lstStyle/>
                    <a:p>
                      <a:endParaRPr lang="en-US" sz="1100" dirty="0"/>
                    </a:p>
                  </a:txBody>
                  <a:tcPr/>
                </a:tc>
                <a:tc vMerge="1">
                  <a:txBody>
                    <a:bodyPr/>
                    <a:lstStyle/>
                    <a:p>
                      <a:endParaRPr lang="en-US" sz="1100" dirty="0"/>
                    </a:p>
                  </a:txBody>
                  <a:tcPr/>
                </a:tc>
                <a:tc>
                  <a:txBody>
                    <a:bodyPr/>
                    <a:lstStyle/>
                    <a:p>
                      <a:pPr algn="ctr"/>
                      <a:r>
                        <a:rPr lang="en-US" sz="1600" dirty="0"/>
                        <a:t>400°C</a:t>
                      </a:r>
                    </a:p>
                  </a:txBody>
                  <a:tcPr marL="146304" marR="146304" marT="73152" marB="73152"/>
                </a:tc>
                <a:tc>
                  <a:txBody>
                    <a:bodyPr/>
                    <a:lstStyle/>
                    <a:p>
                      <a:pPr algn="ctr"/>
                      <a:r>
                        <a:rPr lang="en-US" sz="1600" dirty="0"/>
                        <a:t>S03, S05, S17, S19</a:t>
                      </a:r>
                    </a:p>
                  </a:txBody>
                  <a:tcPr marL="146304" marR="146304" marT="73152" marB="73152"/>
                </a:tc>
                <a:extLst>
                  <a:ext uri="{0D108BD9-81ED-4DB2-BD59-A6C34878D82A}">
                    <a16:rowId xmlns:a16="http://schemas.microsoft.com/office/drawing/2014/main" val="750037731"/>
                  </a:ext>
                </a:extLst>
              </a:tr>
            </a:tbl>
          </a:graphicData>
        </a:graphic>
      </p:graphicFrame>
      <p:pic>
        <p:nvPicPr>
          <p:cNvPr id="5" name="Picture 4" descr="Icon&#10;&#10;Description automatically generated">
            <a:extLst>
              <a:ext uri="{FF2B5EF4-FFF2-40B4-BE49-F238E27FC236}">
                <a16:creationId xmlns:a16="http://schemas.microsoft.com/office/drawing/2014/main" id="{E871048B-03D2-B31F-F77E-50B85214DB18}"/>
              </a:ext>
            </a:extLst>
          </p:cNvPr>
          <p:cNvPicPr>
            <a:picLocks noChangeAspect="1"/>
          </p:cNvPicPr>
          <p:nvPr/>
        </p:nvPicPr>
        <p:blipFill>
          <a:blip r:embed="rId2"/>
          <a:stretch>
            <a:fillRect/>
          </a:stretch>
        </p:blipFill>
        <p:spPr>
          <a:xfrm>
            <a:off x="12762963" y="263230"/>
            <a:ext cx="1769223" cy="1673761"/>
          </a:xfrm>
          <a:prstGeom prst="rect">
            <a:avLst/>
          </a:prstGeom>
        </p:spPr>
      </p:pic>
    </p:spTree>
    <p:extLst>
      <p:ext uri="{BB962C8B-B14F-4D97-AF65-F5344CB8AC3E}">
        <p14:creationId xmlns:p14="http://schemas.microsoft.com/office/powerpoint/2010/main" val="2714168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A5DED1A-267A-7E35-37D3-3FA4BE832BA9}"/>
              </a:ext>
            </a:extLst>
          </p:cNvPr>
          <p:cNvSpPr>
            <a:spLocks noGrp="1"/>
          </p:cNvSpPr>
          <p:nvPr>
            <p:ph type="sldNum" sz="quarter" idx="12"/>
          </p:nvPr>
        </p:nvSpPr>
        <p:spPr/>
        <p:txBody>
          <a:bodyPr/>
          <a:lstStyle/>
          <a:p>
            <a:fld id="{03722D57-58D6-9447-A6D5-A97F6C35A8FB}" type="slidenum">
              <a:rPr lang="en-US" smtClean="0"/>
              <a:pPr/>
              <a:t>14</a:t>
            </a:fld>
            <a:endParaRPr lang="en-US" dirty="0"/>
          </a:p>
        </p:txBody>
      </p:sp>
      <p:sp>
        <p:nvSpPr>
          <p:cNvPr id="3" name="Title 2">
            <a:extLst>
              <a:ext uri="{FF2B5EF4-FFF2-40B4-BE49-F238E27FC236}">
                <a16:creationId xmlns:a16="http://schemas.microsoft.com/office/drawing/2014/main" id="{00B91D41-0379-9BAC-5CAB-8A4A2EB2E71B}"/>
              </a:ext>
            </a:extLst>
          </p:cNvPr>
          <p:cNvSpPr>
            <a:spLocks noGrp="1"/>
          </p:cNvSpPr>
          <p:nvPr>
            <p:ph type="title"/>
          </p:nvPr>
        </p:nvSpPr>
        <p:spPr/>
        <p:txBody>
          <a:bodyPr/>
          <a:lstStyle/>
          <a:p>
            <a:r>
              <a:rPr lang="en-US" dirty="0"/>
              <a:t>Beryllium Modulus Measurements</a:t>
            </a:r>
          </a:p>
        </p:txBody>
      </p:sp>
      <p:sp>
        <p:nvSpPr>
          <p:cNvPr id="4" name="Content Placeholder 3">
            <a:extLst>
              <a:ext uri="{FF2B5EF4-FFF2-40B4-BE49-F238E27FC236}">
                <a16:creationId xmlns:a16="http://schemas.microsoft.com/office/drawing/2014/main" id="{D622AF75-0FEC-3CD2-6952-041DAB9F4FE3}"/>
              </a:ext>
            </a:extLst>
          </p:cNvPr>
          <p:cNvSpPr>
            <a:spLocks noGrp="1"/>
          </p:cNvSpPr>
          <p:nvPr>
            <p:ph sz="quarter" idx="20"/>
          </p:nvPr>
        </p:nvSpPr>
        <p:spPr>
          <a:xfrm>
            <a:off x="1371600" y="1623908"/>
            <a:ext cx="9032240" cy="5486402"/>
          </a:xfrm>
        </p:spPr>
        <p:txBody>
          <a:bodyPr/>
          <a:lstStyle/>
          <a:p>
            <a:pPr marL="548640" indent="-548640"/>
            <a:r>
              <a:rPr lang="en-US" sz="2240" dirty="0"/>
              <a:t>Modulus measurements were made on unirradiated and irradiated beryllium bend bars in the hot cell air lock</a:t>
            </a:r>
          </a:p>
          <a:p>
            <a:pPr marL="548640" indent="-548640"/>
            <a:r>
              <a:rPr lang="en-US" sz="2240" dirty="0"/>
              <a:t>The results show an 8 – 8.5% increase in modulus after irradiation</a:t>
            </a:r>
          </a:p>
        </p:txBody>
      </p:sp>
      <p:graphicFrame>
        <p:nvGraphicFramePr>
          <p:cNvPr id="7" name="Table 6">
            <a:extLst>
              <a:ext uri="{FF2B5EF4-FFF2-40B4-BE49-F238E27FC236}">
                <a16:creationId xmlns:a16="http://schemas.microsoft.com/office/drawing/2014/main" id="{9A9C3E84-CEEE-C7BB-FBDD-6AD4779D3727}"/>
              </a:ext>
            </a:extLst>
          </p:cNvPr>
          <p:cNvGraphicFramePr>
            <a:graphicFrameLocks noGrp="1"/>
          </p:cNvGraphicFramePr>
          <p:nvPr/>
        </p:nvGraphicFramePr>
        <p:xfrm>
          <a:off x="962336" y="3670704"/>
          <a:ext cx="4828230" cy="4123965"/>
        </p:xfrm>
        <a:graphic>
          <a:graphicData uri="http://schemas.openxmlformats.org/drawingml/2006/table">
            <a:tbl>
              <a:tblPr firstRow="1" firstCol="1" bandRow="1">
                <a:tableStyleId>{5C22544A-7EE6-4342-B048-85BDC9FD1C3A}</a:tableStyleId>
              </a:tblPr>
              <a:tblGrid>
                <a:gridCol w="573578">
                  <a:extLst>
                    <a:ext uri="{9D8B030D-6E8A-4147-A177-3AD203B41FA5}">
                      <a16:colId xmlns:a16="http://schemas.microsoft.com/office/drawing/2014/main" val="4214268258"/>
                    </a:ext>
                  </a:extLst>
                </a:gridCol>
                <a:gridCol w="1007917">
                  <a:extLst>
                    <a:ext uri="{9D8B030D-6E8A-4147-A177-3AD203B41FA5}">
                      <a16:colId xmlns:a16="http://schemas.microsoft.com/office/drawing/2014/main" val="1437948804"/>
                    </a:ext>
                  </a:extLst>
                </a:gridCol>
                <a:gridCol w="649347">
                  <a:extLst>
                    <a:ext uri="{9D8B030D-6E8A-4147-A177-3AD203B41FA5}">
                      <a16:colId xmlns:a16="http://schemas.microsoft.com/office/drawing/2014/main" val="2871638381"/>
                    </a:ext>
                  </a:extLst>
                </a:gridCol>
                <a:gridCol w="649347">
                  <a:extLst>
                    <a:ext uri="{9D8B030D-6E8A-4147-A177-3AD203B41FA5}">
                      <a16:colId xmlns:a16="http://schemas.microsoft.com/office/drawing/2014/main" val="666545400"/>
                    </a:ext>
                  </a:extLst>
                </a:gridCol>
                <a:gridCol w="649347">
                  <a:extLst>
                    <a:ext uri="{9D8B030D-6E8A-4147-A177-3AD203B41FA5}">
                      <a16:colId xmlns:a16="http://schemas.microsoft.com/office/drawing/2014/main" val="309127703"/>
                    </a:ext>
                  </a:extLst>
                </a:gridCol>
                <a:gridCol w="649347">
                  <a:extLst>
                    <a:ext uri="{9D8B030D-6E8A-4147-A177-3AD203B41FA5}">
                      <a16:colId xmlns:a16="http://schemas.microsoft.com/office/drawing/2014/main" val="3388526549"/>
                    </a:ext>
                  </a:extLst>
                </a:gridCol>
                <a:gridCol w="649347">
                  <a:extLst>
                    <a:ext uri="{9D8B030D-6E8A-4147-A177-3AD203B41FA5}">
                      <a16:colId xmlns:a16="http://schemas.microsoft.com/office/drawing/2014/main" val="2141284486"/>
                    </a:ext>
                  </a:extLst>
                </a:gridCol>
              </a:tblGrid>
              <a:tr h="1001437">
                <a:tc>
                  <a:txBody>
                    <a:bodyPr/>
                    <a:lstStyle/>
                    <a:p>
                      <a:pPr marL="0" marR="0" algn="ctr">
                        <a:spcBef>
                          <a:spcPts val="0"/>
                        </a:spcBef>
                        <a:spcAft>
                          <a:spcPts val="0"/>
                        </a:spcAft>
                      </a:pPr>
                      <a:r>
                        <a:rPr lang="en-US" sz="1000" dirty="0">
                          <a:effectLst/>
                        </a:rPr>
                        <a:t>Be Grade</a:t>
                      </a:r>
                      <a:endParaRPr lang="en-US" sz="10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35054" marR="35054" marT="0" marB="0" vert="vert270" anchor="ctr"/>
                </a:tc>
                <a:tc>
                  <a:txBody>
                    <a:bodyPr/>
                    <a:lstStyle/>
                    <a:p>
                      <a:pPr marL="0" marR="0" algn="ctr">
                        <a:spcBef>
                          <a:spcPts val="0"/>
                        </a:spcBef>
                        <a:spcAft>
                          <a:spcPts val="0"/>
                        </a:spcAft>
                      </a:pPr>
                      <a:r>
                        <a:rPr lang="en-US" sz="1000" dirty="0">
                          <a:effectLst/>
                        </a:rPr>
                        <a:t>Condition</a:t>
                      </a:r>
                      <a:endParaRPr lang="en-US" sz="10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35054" marR="35054" marT="0" marB="0" vert="vert270" anchor="ctr"/>
                </a:tc>
                <a:tc>
                  <a:txBody>
                    <a:bodyPr/>
                    <a:lstStyle/>
                    <a:p>
                      <a:pPr marL="0" marR="0" algn="ctr">
                        <a:spcBef>
                          <a:spcPts val="0"/>
                        </a:spcBef>
                        <a:spcAft>
                          <a:spcPts val="0"/>
                        </a:spcAft>
                      </a:pPr>
                      <a:r>
                        <a:rPr lang="en-US" sz="1000" dirty="0">
                          <a:effectLst/>
                        </a:rPr>
                        <a:t>Specimen ID</a:t>
                      </a:r>
                      <a:endParaRPr lang="en-US" sz="10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35054" marR="35054" marT="0" marB="0" vert="vert270" anchor="ctr"/>
                </a:tc>
                <a:tc>
                  <a:txBody>
                    <a:bodyPr/>
                    <a:lstStyle/>
                    <a:p>
                      <a:pPr marL="0" marR="0" algn="ctr">
                        <a:spcBef>
                          <a:spcPts val="0"/>
                        </a:spcBef>
                        <a:spcAft>
                          <a:spcPts val="0"/>
                        </a:spcAft>
                      </a:pPr>
                      <a:r>
                        <a:rPr lang="en-US" sz="1000" dirty="0">
                          <a:effectLst/>
                        </a:rPr>
                        <a:t>Sound Velocity</a:t>
                      </a:r>
                    </a:p>
                    <a:p>
                      <a:pPr marL="0" marR="0" algn="ctr">
                        <a:spcBef>
                          <a:spcPts val="0"/>
                        </a:spcBef>
                        <a:spcAft>
                          <a:spcPts val="0"/>
                        </a:spcAft>
                      </a:pPr>
                      <a:r>
                        <a:rPr lang="en-US" sz="1000" dirty="0">
                          <a:effectLst/>
                        </a:rPr>
                        <a:t>(m/s)</a:t>
                      </a:r>
                      <a:endParaRPr lang="en-US" sz="10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35054" marR="35054" marT="0" marB="0" vert="vert270" anchor="ctr"/>
                </a:tc>
                <a:tc>
                  <a:txBody>
                    <a:bodyPr/>
                    <a:lstStyle/>
                    <a:p>
                      <a:pPr marL="0" marR="0" algn="ctr">
                        <a:spcBef>
                          <a:spcPts val="0"/>
                        </a:spcBef>
                        <a:spcAft>
                          <a:spcPts val="0"/>
                        </a:spcAft>
                      </a:pPr>
                      <a:r>
                        <a:rPr lang="en-US" sz="1000" dirty="0">
                          <a:effectLst/>
                        </a:rPr>
                        <a:t>Young’s Modulus (</a:t>
                      </a:r>
                      <a:r>
                        <a:rPr lang="en-US" sz="1000" dirty="0" err="1">
                          <a:effectLst/>
                        </a:rPr>
                        <a:t>GPa</a:t>
                      </a:r>
                      <a:r>
                        <a:rPr lang="en-US" sz="1000" dirty="0">
                          <a:effectLst/>
                        </a:rPr>
                        <a:t>)</a:t>
                      </a:r>
                      <a:endParaRPr lang="en-US" sz="10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35054" marR="35054" marT="0" marB="0" vert="vert270" anchor="ctr"/>
                </a:tc>
                <a:tc>
                  <a:txBody>
                    <a:bodyPr/>
                    <a:lstStyle/>
                    <a:p>
                      <a:pPr marL="0" marR="0" algn="ctr">
                        <a:spcBef>
                          <a:spcPts val="0"/>
                        </a:spcBef>
                        <a:spcAft>
                          <a:spcPts val="0"/>
                        </a:spcAft>
                      </a:pPr>
                      <a:r>
                        <a:rPr lang="en-US" sz="1000" dirty="0">
                          <a:effectLst/>
                        </a:rPr>
                        <a:t>Average</a:t>
                      </a:r>
                    </a:p>
                    <a:p>
                      <a:pPr marL="0" marR="0" algn="ctr">
                        <a:spcBef>
                          <a:spcPts val="0"/>
                        </a:spcBef>
                        <a:spcAft>
                          <a:spcPts val="0"/>
                        </a:spcAft>
                      </a:pPr>
                      <a:r>
                        <a:rPr lang="en-US" sz="1000" dirty="0">
                          <a:effectLst/>
                        </a:rPr>
                        <a:t>Modulus (</a:t>
                      </a:r>
                      <a:r>
                        <a:rPr lang="en-US" sz="1000" dirty="0" err="1">
                          <a:effectLst/>
                        </a:rPr>
                        <a:t>GPa</a:t>
                      </a:r>
                      <a:r>
                        <a:rPr lang="en-US" sz="1000" dirty="0">
                          <a:effectLst/>
                        </a:rPr>
                        <a:t>)</a:t>
                      </a:r>
                      <a:endParaRPr lang="en-US" sz="10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35054" marR="35054" marT="0" marB="0" vert="vert270" anchor="ctr"/>
                </a:tc>
                <a:tc>
                  <a:txBody>
                    <a:bodyPr/>
                    <a:lstStyle/>
                    <a:p>
                      <a:pPr marL="0" marR="0" algn="ctr">
                        <a:spcBef>
                          <a:spcPts val="0"/>
                        </a:spcBef>
                        <a:spcAft>
                          <a:spcPts val="0"/>
                        </a:spcAft>
                      </a:pPr>
                      <a:r>
                        <a:rPr lang="en-US" sz="1000" dirty="0">
                          <a:effectLst/>
                        </a:rPr>
                        <a:t>% Change in Modulus after irradiation</a:t>
                      </a:r>
                      <a:endParaRPr lang="en-US" sz="10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35054" marR="35054" marT="0" marB="0" vert="vert270" anchor="ctr"/>
                </a:tc>
                <a:extLst>
                  <a:ext uri="{0D108BD9-81ED-4DB2-BD59-A6C34878D82A}">
                    <a16:rowId xmlns:a16="http://schemas.microsoft.com/office/drawing/2014/main" val="467770631"/>
                  </a:ext>
                </a:extLst>
              </a:tr>
              <a:tr h="195158">
                <a:tc rowSpan="16">
                  <a:txBody>
                    <a:bodyPr/>
                    <a:lstStyle/>
                    <a:p>
                      <a:pPr marL="0" marR="0">
                        <a:spcBef>
                          <a:spcPts val="0"/>
                        </a:spcBef>
                        <a:spcAft>
                          <a:spcPts val="0"/>
                        </a:spcAft>
                      </a:pPr>
                      <a:r>
                        <a:rPr lang="en-US" sz="800" dirty="0">
                          <a:effectLst/>
                        </a:rPr>
                        <a:t>PF60</a:t>
                      </a:r>
                      <a:endParaRPr lang="en-US" sz="6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153438" marR="153438" marT="76718" marB="76718" anchor="ctr"/>
                </a:tc>
                <a:tc rowSpan="8">
                  <a:txBody>
                    <a:bodyPr/>
                    <a:lstStyle/>
                    <a:p>
                      <a:pPr marL="0" marR="0" algn="ctr">
                        <a:spcBef>
                          <a:spcPts val="0"/>
                        </a:spcBef>
                        <a:spcAft>
                          <a:spcPts val="0"/>
                        </a:spcAft>
                      </a:pPr>
                      <a:r>
                        <a:rPr lang="en-US" sz="1000" dirty="0">
                          <a:effectLst/>
                        </a:rPr>
                        <a:t>Unirradiated</a:t>
                      </a:r>
                      <a:endParaRPr lang="en-US" sz="10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153438" marR="153438" marT="76718" marB="76718" anchor="ctr"/>
                </a:tc>
                <a:tc>
                  <a:txBody>
                    <a:bodyPr/>
                    <a:lstStyle/>
                    <a:p>
                      <a:pPr marL="0" marR="0" algn="ctr">
                        <a:spcBef>
                          <a:spcPts val="0"/>
                        </a:spcBef>
                        <a:spcAft>
                          <a:spcPts val="0"/>
                        </a:spcAft>
                      </a:pPr>
                      <a:r>
                        <a:rPr lang="en-US" sz="1000">
                          <a:effectLst/>
                        </a:rPr>
                        <a:t>P16</a:t>
                      </a:r>
                      <a:endParaRPr lang="en-US" sz="1000">
                        <a:effectLst/>
                        <a:latin typeface="Times New Roman" panose="02020603050405020304" pitchFamily="18" charset="0"/>
                        <a:ea typeface="Times New Roman" panose="02020603050405020304" pitchFamily="18" charset="0"/>
                        <a:cs typeface="Arial" panose="020B0604020202020204" pitchFamily="34" charset="0"/>
                      </a:endParaRPr>
                    </a:p>
                  </a:txBody>
                  <a:tcPr marL="35054" marR="35054" marT="0" marB="0" anchor="ctr"/>
                </a:tc>
                <a:tc>
                  <a:txBody>
                    <a:bodyPr/>
                    <a:lstStyle/>
                    <a:p>
                      <a:pPr marL="0" marR="0" algn="ctr">
                        <a:spcBef>
                          <a:spcPts val="0"/>
                        </a:spcBef>
                        <a:spcAft>
                          <a:spcPts val="0"/>
                        </a:spcAft>
                      </a:pPr>
                      <a:r>
                        <a:rPr lang="en-US" sz="1000">
                          <a:effectLst/>
                        </a:rPr>
                        <a:t>13105</a:t>
                      </a:r>
                      <a:endParaRPr lang="en-US" sz="1000">
                        <a:effectLst/>
                        <a:latin typeface="Times New Roman" panose="02020603050405020304" pitchFamily="18" charset="0"/>
                        <a:ea typeface="Times New Roman" panose="02020603050405020304" pitchFamily="18" charset="0"/>
                        <a:cs typeface="Arial" panose="020B0604020202020204" pitchFamily="34" charset="0"/>
                      </a:endParaRPr>
                    </a:p>
                  </a:txBody>
                  <a:tcPr marL="35054" marR="35054" marT="0" marB="0" anchor="ctr"/>
                </a:tc>
                <a:tc>
                  <a:txBody>
                    <a:bodyPr/>
                    <a:lstStyle/>
                    <a:p>
                      <a:pPr marL="0" marR="0" algn="ctr">
                        <a:spcBef>
                          <a:spcPts val="0"/>
                        </a:spcBef>
                        <a:spcAft>
                          <a:spcPts val="0"/>
                        </a:spcAft>
                      </a:pPr>
                      <a:r>
                        <a:rPr lang="en-US" sz="1000">
                          <a:effectLst/>
                        </a:rPr>
                        <a:t>314</a:t>
                      </a:r>
                      <a:endParaRPr lang="en-US" sz="1000">
                        <a:effectLst/>
                        <a:latin typeface="Times New Roman" panose="02020603050405020304" pitchFamily="18" charset="0"/>
                        <a:ea typeface="Times New Roman" panose="02020603050405020304" pitchFamily="18" charset="0"/>
                        <a:cs typeface="Arial" panose="020B0604020202020204" pitchFamily="34" charset="0"/>
                      </a:endParaRPr>
                    </a:p>
                  </a:txBody>
                  <a:tcPr marL="35054" marR="35054" marT="0" marB="0" anchor="ctr"/>
                </a:tc>
                <a:tc rowSpan="8">
                  <a:txBody>
                    <a:bodyPr/>
                    <a:lstStyle/>
                    <a:p>
                      <a:pPr marL="0" marR="0" algn="ctr">
                        <a:spcBef>
                          <a:spcPts val="0"/>
                        </a:spcBef>
                        <a:spcAft>
                          <a:spcPts val="0"/>
                        </a:spcAft>
                      </a:pPr>
                      <a:r>
                        <a:rPr lang="en-US" sz="1000" dirty="0">
                          <a:effectLst/>
                        </a:rPr>
                        <a:t>310</a:t>
                      </a:r>
                      <a:endParaRPr lang="en-US" sz="10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153438" marR="153438" marT="76718" marB="76718" anchor="ctr"/>
                </a:tc>
                <a:tc rowSpan="16">
                  <a:txBody>
                    <a:bodyPr/>
                    <a:lstStyle/>
                    <a:p>
                      <a:pPr marL="0" marR="0" algn="ctr">
                        <a:spcBef>
                          <a:spcPts val="0"/>
                        </a:spcBef>
                        <a:spcAft>
                          <a:spcPts val="0"/>
                        </a:spcAft>
                      </a:pPr>
                      <a:r>
                        <a:rPr lang="en-US" sz="1000" dirty="0">
                          <a:effectLst/>
                        </a:rPr>
                        <a:t>8.06</a:t>
                      </a:r>
                      <a:endParaRPr lang="en-US" sz="10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153438" marR="153438" marT="76718" marB="76718" anchor="ctr"/>
                </a:tc>
                <a:extLst>
                  <a:ext uri="{0D108BD9-81ED-4DB2-BD59-A6C34878D82A}">
                    <a16:rowId xmlns:a16="http://schemas.microsoft.com/office/drawing/2014/main" val="1875714014"/>
                  </a:ext>
                </a:extLst>
              </a:tr>
              <a:tr h="195158">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r>
                        <a:rPr lang="en-US" sz="1000">
                          <a:effectLst/>
                        </a:rPr>
                        <a:t>P19</a:t>
                      </a:r>
                      <a:endParaRPr lang="en-US" sz="1000">
                        <a:effectLst/>
                        <a:latin typeface="Times New Roman" panose="02020603050405020304" pitchFamily="18" charset="0"/>
                        <a:ea typeface="Times New Roman" panose="02020603050405020304" pitchFamily="18" charset="0"/>
                        <a:cs typeface="Arial" panose="020B0604020202020204" pitchFamily="34" charset="0"/>
                      </a:endParaRPr>
                    </a:p>
                  </a:txBody>
                  <a:tcPr marL="35054" marR="35054" marT="0" marB="0" anchor="ctr"/>
                </a:tc>
                <a:tc>
                  <a:txBody>
                    <a:bodyPr/>
                    <a:lstStyle/>
                    <a:p>
                      <a:pPr marL="0" marR="0" algn="ctr">
                        <a:spcBef>
                          <a:spcPts val="0"/>
                        </a:spcBef>
                        <a:spcAft>
                          <a:spcPts val="0"/>
                        </a:spcAft>
                      </a:pPr>
                      <a:r>
                        <a:rPr lang="en-US" sz="1000">
                          <a:effectLst/>
                        </a:rPr>
                        <a:t>13101</a:t>
                      </a:r>
                      <a:endParaRPr lang="en-US" sz="1000">
                        <a:effectLst/>
                        <a:latin typeface="Times New Roman" panose="02020603050405020304" pitchFamily="18" charset="0"/>
                        <a:ea typeface="Times New Roman" panose="02020603050405020304" pitchFamily="18" charset="0"/>
                        <a:cs typeface="Arial" panose="020B0604020202020204" pitchFamily="34" charset="0"/>
                      </a:endParaRPr>
                    </a:p>
                  </a:txBody>
                  <a:tcPr marL="35054" marR="35054" marT="0" marB="0" anchor="ctr"/>
                </a:tc>
                <a:tc>
                  <a:txBody>
                    <a:bodyPr/>
                    <a:lstStyle/>
                    <a:p>
                      <a:pPr marL="0" marR="0" algn="ctr">
                        <a:spcBef>
                          <a:spcPts val="0"/>
                        </a:spcBef>
                        <a:spcAft>
                          <a:spcPts val="0"/>
                        </a:spcAft>
                      </a:pPr>
                      <a:r>
                        <a:rPr lang="en-US" sz="1000">
                          <a:effectLst/>
                        </a:rPr>
                        <a:t>314</a:t>
                      </a:r>
                      <a:endParaRPr lang="en-US" sz="1000">
                        <a:effectLst/>
                        <a:latin typeface="Times New Roman" panose="02020603050405020304" pitchFamily="18" charset="0"/>
                        <a:ea typeface="Times New Roman" panose="02020603050405020304" pitchFamily="18" charset="0"/>
                        <a:cs typeface="Arial" panose="020B0604020202020204" pitchFamily="34" charset="0"/>
                      </a:endParaRPr>
                    </a:p>
                  </a:txBody>
                  <a:tcPr marL="35054" marR="35054" marT="0" marB="0"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096455289"/>
                  </a:ext>
                </a:extLst>
              </a:tr>
              <a:tr h="195158">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r>
                        <a:rPr lang="en-US" sz="1000" dirty="0">
                          <a:effectLst/>
                        </a:rPr>
                        <a:t>P21</a:t>
                      </a:r>
                      <a:endParaRPr lang="en-US" sz="10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35054" marR="35054" marT="0" marB="0" anchor="ctr"/>
                </a:tc>
                <a:tc>
                  <a:txBody>
                    <a:bodyPr/>
                    <a:lstStyle/>
                    <a:p>
                      <a:pPr marL="0" marR="0" algn="ctr">
                        <a:spcBef>
                          <a:spcPts val="0"/>
                        </a:spcBef>
                        <a:spcAft>
                          <a:spcPts val="0"/>
                        </a:spcAft>
                      </a:pPr>
                      <a:r>
                        <a:rPr lang="en-US" sz="1000">
                          <a:effectLst/>
                        </a:rPr>
                        <a:t>13027</a:t>
                      </a:r>
                      <a:endParaRPr lang="en-US" sz="1000">
                        <a:effectLst/>
                        <a:latin typeface="Times New Roman" panose="02020603050405020304" pitchFamily="18" charset="0"/>
                        <a:ea typeface="Times New Roman" panose="02020603050405020304" pitchFamily="18" charset="0"/>
                        <a:cs typeface="Arial" panose="020B0604020202020204" pitchFamily="34" charset="0"/>
                      </a:endParaRPr>
                    </a:p>
                  </a:txBody>
                  <a:tcPr marL="35054" marR="35054" marT="0" marB="0" anchor="ctr"/>
                </a:tc>
                <a:tc>
                  <a:txBody>
                    <a:bodyPr/>
                    <a:lstStyle/>
                    <a:p>
                      <a:pPr marL="0" marR="0" algn="ctr">
                        <a:spcBef>
                          <a:spcPts val="0"/>
                        </a:spcBef>
                        <a:spcAft>
                          <a:spcPts val="0"/>
                        </a:spcAft>
                      </a:pPr>
                      <a:r>
                        <a:rPr lang="en-US" sz="1000">
                          <a:effectLst/>
                        </a:rPr>
                        <a:t>310</a:t>
                      </a:r>
                      <a:endParaRPr lang="en-US" sz="1000">
                        <a:effectLst/>
                        <a:latin typeface="Times New Roman" panose="02020603050405020304" pitchFamily="18" charset="0"/>
                        <a:ea typeface="Times New Roman" panose="02020603050405020304" pitchFamily="18" charset="0"/>
                        <a:cs typeface="Arial" panose="020B0604020202020204" pitchFamily="34" charset="0"/>
                      </a:endParaRPr>
                    </a:p>
                  </a:txBody>
                  <a:tcPr marL="35054" marR="35054" marT="0" marB="0"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931702838"/>
                  </a:ext>
                </a:extLst>
              </a:tr>
              <a:tr h="195158">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r>
                        <a:rPr lang="en-US" sz="1000" dirty="0">
                          <a:effectLst/>
                        </a:rPr>
                        <a:t>P23</a:t>
                      </a:r>
                      <a:endParaRPr lang="en-US" sz="10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35054" marR="35054" marT="0" marB="0" anchor="ctr"/>
                </a:tc>
                <a:tc>
                  <a:txBody>
                    <a:bodyPr/>
                    <a:lstStyle/>
                    <a:p>
                      <a:pPr marL="0" marR="0" algn="ctr">
                        <a:spcBef>
                          <a:spcPts val="0"/>
                        </a:spcBef>
                        <a:spcAft>
                          <a:spcPts val="0"/>
                        </a:spcAft>
                      </a:pPr>
                      <a:r>
                        <a:rPr lang="en-US" sz="1000">
                          <a:effectLst/>
                        </a:rPr>
                        <a:t>13198</a:t>
                      </a:r>
                      <a:endParaRPr lang="en-US" sz="1000">
                        <a:effectLst/>
                        <a:latin typeface="Times New Roman" panose="02020603050405020304" pitchFamily="18" charset="0"/>
                        <a:ea typeface="Times New Roman" panose="02020603050405020304" pitchFamily="18" charset="0"/>
                        <a:cs typeface="Arial" panose="020B0604020202020204" pitchFamily="34" charset="0"/>
                      </a:endParaRPr>
                    </a:p>
                  </a:txBody>
                  <a:tcPr marL="35054" marR="35054" marT="0" marB="0" anchor="ctr"/>
                </a:tc>
                <a:tc>
                  <a:txBody>
                    <a:bodyPr/>
                    <a:lstStyle/>
                    <a:p>
                      <a:pPr marL="0" marR="0" algn="ctr">
                        <a:spcBef>
                          <a:spcPts val="0"/>
                        </a:spcBef>
                        <a:spcAft>
                          <a:spcPts val="0"/>
                        </a:spcAft>
                      </a:pPr>
                      <a:r>
                        <a:rPr lang="en-US" sz="1000">
                          <a:effectLst/>
                        </a:rPr>
                        <a:t>318</a:t>
                      </a:r>
                      <a:endParaRPr lang="en-US" sz="1000">
                        <a:effectLst/>
                        <a:latin typeface="Times New Roman" panose="02020603050405020304" pitchFamily="18" charset="0"/>
                        <a:ea typeface="Times New Roman" panose="02020603050405020304" pitchFamily="18" charset="0"/>
                        <a:cs typeface="Arial" panose="020B0604020202020204" pitchFamily="34" charset="0"/>
                      </a:endParaRPr>
                    </a:p>
                  </a:txBody>
                  <a:tcPr marL="35054" marR="35054" marT="0" marB="0"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844240507"/>
                  </a:ext>
                </a:extLst>
              </a:tr>
              <a:tr h="195158">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r>
                        <a:rPr lang="en-US" sz="1000" dirty="0">
                          <a:effectLst/>
                        </a:rPr>
                        <a:t>P24</a:t>
                      </a:r>
                      <a:endParaRPr lang="en-US" sz="10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35054" marR="35054" marT="0" marB="0" anchor="ctr"/>
                </a:tc>
                <a:tc>
                  <a:txBody>
                    <a:bodyPr/>
                    <a:lstStyle/>
                    <a:p>
                      <a:pPr marL="0" marR="0" algn="ctr">
                        <a:spcBef>
                          <a:spcPts val="0"/>
                        </a:spcBef>
                        <a:spcAft>
                          <a:spcPts val="0"/>
                        </a:spcAft>
                      </a:pPr>
                      <a:r>
                        <a:rPr lang="en-US" sz="1000">
                          <a:effectLst/>
                        </a:rPr>
                        <a:t>13081</a:t>
                      </a:r>
                      <a:endParaRPr lang="en-US" sz="1000">
                        <a:effectLst/>
                        <a:latin typeface="Times New Roman" panose="02020603050405020304" pitchFamily="18" charset="0"/>
                        <a:ea typeface="Times New Roman" panose="02020603050405020304" pitchFamily="18" charset="0"/>
                        <a:cs typeface="Arial" panose="020B0604020202020204" pitchFamily="34" charset="0"/>
                      </a:endParaRPr>
                    </a:p>
                  </a:txBody>
                  <a:tcPr marL="35054" marR="35054" marT="0" marB="0" anchor="ctr"/>
                </a:tc>
                <a:tc>
                  <a:txBody>
                    <a:bodyPr/>
                    <a:lstStyle/>
                    <a:p>
                      <a:pPr marL="0" marR="0" algn="ctr">
                        <a:spcBef>
                          <a:spcPts val="0"/>
                        </a:spcBef>
                        <a:spcAft>
                          <a:spcPts val="0"/>
                        </a:spcAft>
                      </a:pPr>
                      <a:r>
                        <a:rPr lang="en-US" sz="1000" dirty="0">
                          <a:effectLst/>
                        </a:rPr>
                        <a:t>313</a:t>
                      </a:r>
                      <a:endParaRPr lang="en-US" sz="10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35054" marR="35054" marT="0" marB="0"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803592725"/>
                  </a:ext>
                </a:extLst>
              </a:tr>
              <a:tr h="195158">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r>
                        <a:rPr lang="en-US" sz="1000">
                          <a:effectLst/>
                        </a:rPr>
                        <a:t>P25</a:t>
                      </a:r>
                      <a:endParaRPr lang="en-US" sz="1000">
                        <a:effectLst/>
                        <a:latin typeface="Times New Roman" panose="02020603050405020304" pitchFamily="18" charset="0"/>
                        <a:ea typeface="Times New Roman" panose="02020603050405020304" pitchFamily="18" charset="0"/>
                        <a:cs typeface="Arial" panose="020B0604020202020204" pitchFamily="34" charset="0"/>
                      </a:endParaRPr>
                    </a:p>
                  </a:txBody>
                  <a:tcPr marL="35054" marR="35054" marT="0" marB="0" anchor="ctr"/>
                </a:tc>
                <a:tc>
                  <a:txBody>
                    <a:bodyPr/>
                    <a:lstStyle/>
                    <a:p>
                      <a:pPr marL="0" marR="0" algn="ctr">
                        <a:spcBef>
                          <a:spcPts val="0"/>
                        </a:spcBef>
                        <a:spcAft>
                          <a:spcPts val="0"/>
                        </a:spcAft>
                      </a:pPr>
                      <a:r>
                        <a:rPr lang="en-US" sz="1000" dirty="0">
                          <a:effectLst/>
                        </a:rPr>
                        <a:t>12837</a:t>
                      </a:r>
                      <a:endParaRPr lang="en-US" sz="10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35054" marR="35054" marT="0" marB="0" anchor="ctr"/>
                </a:tc>
                <a:tc>
                  <a:txBody>
                    <a:bodyPr/>
                    <a:lstStyle/>
                    <a:p>
                      <a:pPr marL="0" marR="0" algn="ctr">
                        <a:spcBef>
                          <a:spcPts val="0"/>
                        </a:spcBef>
                        <a:spcAft>
                          <a:spcPts val="0"/>
                        </a:spcAft>
                      </a:pPr>
                      <a:r>
                        <a:rPr lang="en-US" sz="1000" dirty="0">
                          <a:effectLst/>
                        </a:rPr>
                        <a:t>301</a:t>
                      </a:r>
                      <a:endParaRPr lang="en-US" sz="10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35054" marR="35054" marT="0" marB="0"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853588894"/>
                  </a:ext>
                </a:extLst>
              </a:tr>
              <a:tr h="195158">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r>
                        <a:rPr lang="en-US" sz="1000" dirty="0">
                          <a:effectLst/>
                        </a:rPr>
                        <a:t>P29</a:t>
                      </a:r>
                      <a:r>
                        <a:rPr lang="en-US" sz="1000" baseline="30000" dirty="0">
                          <a:effectLst/>
                        </a:rPr>
                        <a:t>+</a:t>
                      </a:r>
                      <a:r>
                        <a:rPr lang="en-US" sz="1000" dirty="0">
                          <a:effectLst/>
                        </a:rPr>
                        <a:t> </a:t>
                      </a:r>
                      <a:endParaRPr lang="en-US" sz="10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35054" marR="35054" marT="0" marB="0" anchor="ctr"/>
                </a:tc>
                <a:tc>
                  <a:txBody>
                    <a:bodyPr/>
                    <a:lstStyle/>
                    <a:p>
                      <a:pPr marL="0" marR="0" algn="ctr">
                        <a:spcBef>
                          <a:spcPts val="0"/>
                        </a:spcBef>
                        <a:spcAft>
                          <a:spcPts val="0"/>
                        </a:spcAft>
                      </a:pPr>
                      <a:r>
                        <a:rPr lang="en-US" sz="1000" dirty="0">
                          <a:effectLst/>
                        </a:rPr>
                        <a:t>12871</a:t>
                      </a:r>
                      <a:endParaRPr lang="en-US" sz="10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35054" marR="35054" marT="0" marB="0" anchor="ctr"/>
                </a:tc>
                <a:tc>
                  <a:txBody>
                    <a:bodyPr/>
                    <a:lstStyle/>
                    <a:p>
                      <a:pPr marL="0" marR="0" algn="ctr">
                        <a:spcBef>
                          <a:spcPts val="0"/>
                        </a:spcBef>
                        <a:spcAft>
                          <a:spcPts val="0"/>
                        </a:spcAft>
                      </a:pPr>
                      <a:r>
                        <a:rPr lang="en-US" sz="1000" dirty="0">
                          <a:effectLst/>
                        </a:rPr>
                        <a:t>303</a:t>
                      </a:r>
                      <a:endParaRPr lang="en-US" sz="10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35054" marR="35054" marT="0" marB="0"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835048408"/>
                  </a:ext>
                </a:extLst>
              </a:tr>
              <a:tr h="195158">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r>
                        <a:rPr lang="en-US" sz="1000">
                          <a:effectLst/>
                        </a:rPr>
                        <a:t>P30</a:t>
                      </a:r>
                      <a:r>
                        <a:rPr lang="en-US" sz="1000" baseline="30000">
                          <a:effectLst/>
                        </a:rPr>
                        <a:t>+</a:t>
                      </a:r>
                      <a:endParaRPr lang="en-US" sz="1000">
                        <a:effectLst/>
                        <a:latin typeface="Times New Roman" panose="02020603050405020304" pitchFamily="18" charset="0"/>
                        <a:ea typeface="Times New Roman" panose="02020603050405020304" pitchFamily="18" charset="0"/>
                        <a:cs typeface="Arial" panose="020B0604020202020204" pitchFamily="34" charset="0"/>
                      </a:endParaRPr>
                    </a:p>
                  </a:txBody>
                  <a:tcPr marL="35054" marR="35054" marT="0" marB="0" anchor="ctr"/>
                </a:tc>
                <a:tc>
                  <a:txBody>
                    <a:bodyPr/>
                    <a:lstStyle/>
                    <a:p>
                      <a:pPr marL="0" marR="0" algn="ctr">
                        <a:spcBef>
                          <a:spcPts val="0"/>
                        </a:spcBef>
                        <a:spcAft>
                          <a:spcPts val="0"/>
                        </a:spcAft>
                      </a:pPr>
                      <a:r>
                        <a:rPr lang="en-US" sz="1000">
                          <a:effectLst/>
                        </a:rPr>
                        <a:t>12924</a:t>
                      </a:r>
                      <a:endParaRPr lang="en-US" sz="1000">
                        <a:effectLst/>
                        <a:latin typeface="Times New Roman" panose="02020603050405020304" pitchFamily="18" charset="0"/>
                        <a:ea typeface="Times New Roman" panose="02020603050405020304" pitchFamily="18" charset="0"/>
                        <a:cs typeface="Arial" panose="020B0604020202020204" pitchFamily="34" charset="0"/>
                      </a:endParaRPr>
                    </a:p>
                  </a:txBody>
                  <a:tcPr marL="35054" marR="35054" marT="0" marB="0" anchor="ctr"/>
                </a:tc>
                <a:tc>
                  <a:txBody>
                    <a:bodyPr/>
                    <a:lstStyle/>
                    <a:p>
                      <a:pPr marL="0" marR="0" algn="ctr">
                        <a:spcBef>
                          <a:spcPts val="0"/>
                        </a:spcBef>
                        <a:spcAft>
                          <a:spcPts val="0"/>
                        </a:spcAft>
                      </a:pPr>
                      <a:r>
                        <a:rPr lang="en-US" sz="1000" dirty="0">
                          <a:effectLst/>
                        </a:rPr>
                        <a:t>305</a:t>
                      </a:r>
                      <a:endParaRPr lang="en-US" sz="10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35054" marR="35054" marT="0" marB="0"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782996915"/>
                  </a:ext>
                </a:extLst>
              </a:tr>
              <a:tr h="195158">
                <a:tc vMerge="1">
                  <a:txBody>
                    <a:bodyPr/>
                    <a:lstStyle/>
                    <a:p>
                      <a:endParaRPr lang="en-US"/>
                    </a:p>
                  </a:txBody>
                  <a:tcPr/>
                </a:tc>
                <a:tc rowSpan="8">
                  <a:txBody>
                    <a:bodyPr/>
                    <a:lstStyle/>
                    <a:p>
                      <a:pPr marL="0" marR="0" algn="ctr">
                        <a:spcBef>
                          <a:spcPts val="0"/>
                        </a:spcBef>
                        <a:spcAft>
                          <a:spcPts val="0"/>
                        </a:spcAft>
                      </a:pPr>
                      <a:r>
                        <a:rPr lang="en-US" sz="1000" dirty="0">
                          <a:effectLst/>
                        </a:rPr>
                        <a:t>Irradiated</a:t>
                      </a:r>
                      <a:endParaRPr lang="en-US" sz="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153438" marR="153438" marT="76718" marB="76718" anchor="ctr"/>
                </a:tc>
                <a:tc>
                  <a:txBody>
                    <a:bodyPr/>
                    <a:lstStyle/>
                    <a:p>
                      <a:pPr marL="0" marR="0" algn="ctr">
                        <a:spcBef>
                          <a:spcPts val="0"/>
                        </a:spcBef>
                        <a:spcAft>
                          <a:spcPts val="0"/>
                        </a:spcAft>
                      </a:pPr>
                      <a:r>
                        <a:rPr lang="en-US" sz="1000" dirty="0">
                          <a:effectLst/>
                        </a:rPr>
                        <a:t>P3</a:t>
                      </a:r>
                      <a:endParaRPr lang="en-US" sz="10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35054" marR="35054" marT="0" marB="0" anchor="ctr"/>
                </a:tc>
                <a:tc>
                  <a:txBody>
                    <a:bodyPr/>
                    <a:lstStyle/>
                    <a:p>
                      <a:pPr marL="0" marR="0" algn="ctr">
                        <a:spcBef>
                          <a:spcPts val="0"/>
                        </a:spcBef>
                        <a:spcAft>
                          <a:spcPts val="0"/>
                        </a:spcAft>
                      </a:pPr>
                      <a:r>
                        <a:rPr lang="en-US" sz="1000">
                          <a:effectLst/>
                        </a:rPr>
                        <a:t>13572</a:t>
                      </a:r>
                      <a:endParaRPr lang="en-US" sz="10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35054" marR="35054" marT="0" marB="0" anchor="ctr"/>
                </a:tc>
                <a:tc>
                  <a:txBody>
                    <a:bodyPr/>
                    <a:lstStyle/>
                    <a:p>
                      <a:pPr marL="0" marR="0" algn="ctr">
                        <a:spcBef>
                          <a:spcPts val="0"/>
                        </a:spcBef>
                        <a:spcAft>
                          <a:spcPts val="0"/>
                        </a:spcAft>
                      </a:pPr>
                      <a:r>
                        <a:rPr lang="en-US" sz="1000" dirty="0">
                          <a:effectLst/>
                        </a:rPr>
                        <a:t>337</a:t>
                      </a:r>
                      <a:endParaRPr lang="en-US" sz="10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35054" marR="35054" marT="0" marB="0" anchor="ctr"/>
                </a:tc>
                <a:tc rowSpan="8">
                  <a:txBody>
                    <a:bodyPr/>
                    <a:lstStyle/>
                    <a:p>
                      <a:pPr marL="0" marR="0">
                        <a:spcBef>
                          <a:spcPts val="0"/>
                        </a:spcBef>
                        <a:spcAft>
                          <a:spcPts val="0"/>
                        </a:spcAft>
                      </a:pPr>
                      <a:r>
                        <a:rPr lang="en-US" sz="1000" dirty="0">
                          <a:effectLst/>
                        </a:rPr>
                        <a:t> </a:t>
                      </a:r>
                    </a:p>
                    <a:p>
                      <a:pPr marL="0" marR="0">
                        <a:spcBef>
                          <a:spcPts val="0"/>
                        </a:spcBef>
                        <a:spcAft>
                          <a:spcPts val="0"/>
                        </a:spcAft>
                      </a:pPr>
                      <a:r>
                        <a:rPr lang="en-US" sz="1000" dirty="0">
                          <a:effectLst/>
                        </a:rPr>
                        <a:t> </a:t>
                      </a:r>
                    </a:p>
                    <a:p>
                      <a:pPr marL="0" marR="0" algn="ctr">
                        <a:spcBef>
                          <a:spcPts val="0"/>
                        </a:spcBef>
                        <a:spcAft>
                          <a:spcPts val="0"/>
                        </a:spcAft>
                      </a:pPr>
                      <a:r>
                        <a:rPr lang="en-US" sz="1000" dirty="0">
                          <a:effectLst/>
                        </a:rPr>
                        <a:t>335</a:t>
                      </a:r>
                    </a:p>
                    <a:p>
                      <a:pPr marL="0" marR="0">
                        <a:spcBef>
                          <a:spcPts val="0"/>
                        </a:spcBef>
                        <a:spcAft>
                          <a:spcPts val="0"/>
                        </a:spcAft>
                      </a:pPr>
                      <a:r>
                        <a:rPr lang="en-US" sz="1000" dirty="0">
                          <a:effectLst/>
                        </a:rPr>
                        <a:t> </a:t>
                      </a:r>
                    </a:p>
                    <a:p>
                      <a:pPr marL="0" marR="0">
                        <a:spcBef>
                          <a:spcPts val="0"/>
                        </a:spcBef>
                        <a:spcAft>
                          <a:spcPts val="0"/>
                        </a:spcAft>
                      </a:pPr>
                      <a:r>
                        <a:rPr lang="en-US" sz="1000" dirty="0">
                          <a:effectLst/>
                        </a:rPr>
                        <a:t> </a:t>
                      </a:r>
                    </a:p>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153438" marR="153438" marT="76718" marB="76718" anchor="ctr"/>
                </a:tc>
                <a:tc vMerge="1">
                  <a:txBody>
                    <a:bodyPr/>
                    <a:lstStyle/>
                    <a:p>
                      <a:endParaRPr lang="en-US"/>
                    </a:p>
                  </a:txBody>
                  <a:tcPr/>
                </a:tc>
                <a:extLst>
                  <a:ext uri="{0D108BD9-81ED-4DB2-BD59-A6C34878D82A}">
                    <a16:rowId xmlns:a16="http://schemas.microsoft.com/office/drawing/2014/main" val="3530185189"/>
                  </a:ext>
                </a:extLst>
              </a:tr>
              <a:tr h="195158">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r>
                        <a:rPr lang="en-US" sz="1000">
                          <a:effectLst/>
                        </a:rPr>
                        <a:t>P4</a:t>
                      </a:r>
                      <a:endParaRPr lang="en-US" sz="1000">
                        <a:effectLst/>
                        <a:latin typeface="Times New Roman" panose="02020603050405020304" pitchFamily="18" charset="0"/>
                        <a:ea typeface="Times New Roman" panose="02020603050405020304" pitchFamily="18" charset="0"/>
                        <a:cs typeface="Arial" panose="020B0604020202020204" pitchFamily="34" charset="0"/>
                      </a:endParaRPr>
                    </a:p>
                  </a:txBody>
                  <a:tcPr marL="35054" marR="35054" marT="0" marB="0" anchor="ctr"/>
                </a:tc>
                <a:tc>
                  <a:txBody>
                    <a:bodyPr/>
                    <a:lstStyle/>
                    <a:p>
                      <a:pPr marL="0" marR="0" algn="ctr">
                        <a:spcBef>
                          <a:spcPts val="0"/>
                        </a:spcBef>
                        <a:spcAft>
                          <a:spcPts val="0"/>
                        </a:spcAft>
                      </a:pPr>
                      <a:r>
                        <a:rPr lang="en-US" sz="1000">
                          <a:effectLst/>
                        </a:rPr>
                        <a:t>13597</a:t>
                      </a:r>
                      <a:endParaRPr lang="en-US" sz="1000">
                        <a:effectLst/>
                        <a:latin typeface="Times New Roman" panose="02020603050405020304" pitchFamily="18" charset="0"/>
                        <a:ea typeface="Times New Roman" panose="02020603050405020304" pitchFamily="18" charset="0"/>
                        <a:cs typeface="Arial" panose="020B0604020202020204" pitchFamily="34" charset="0"/>
                      </a:endParaRPr>
                    </a:p>
                  </a:txBody>
                  <a:tcPr marL="35054" marR="35054" marT="0" marB="0" anchor="ctr"/>
                </a:tc>
                <a:tc>
                  <a:txBody>
                    <a:bodyPr/>
                    <a:lstStyle/>
                    <a:p>
                      <a:pPr marL="0" marR="0" algn="ctr">
                        <a:spcBef>
                          <a:spcPts val="0"/>
                        </a:spcBef>
                        <a:spcAft>
                          <a:spcPts val="0"/>
                        </a:spcAft>
                      </a:pPr>
                      <a:r>
                        <a:rPr lang="en-US" sz="1000" dirty="0">
                          <a:effectLst/>
                        </a:rPr>
                        <a:t>338</a:t>
                      </a:r>
                      <a:endParaRPr lang="en-US" sz="10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35054" marR="35054" marT="0" marB="0"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174036085"/>
                  </a:ext>
                </a:extLst>
              </a:tr>
              <a:tr h="195158">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r>
                        <a:rPr lang="en-US" sz="1000">
                          <a:effectLst/>
                        </a:rPr>
                        <a:t>P10</a:t>
                      </a:r>
                      <a:endParaRPr lang="en-US" sz="1000">
                        <a:effectLst/>
                        <a:latin typeface="Times New Roman" panose="02020603050405020304" pitchFamily="18" charset="0"/>
                        <a:ea typeface="Times New Roman" panose="02020603050405020304" pitchFamily="18" charset="0"/>
                        <a:cs typeface="Arial" panose="020B0604020202020204" pitchFamily="34" charset="0"/>
                      </a:endParaRPr>
                    </a:p>
                  </a:txBody>
                  <a:tcPr marL="35054" marR="35054" marT="0" marB="0" anchor="ctr"/>
                </a:tc>
                <a:tc>
                  <a:txBody>
                    <a:bodyPr/>
                    <a:lstStyle/>
                    <a:p>
                      <a:pPr marL="0" marR="0" algn="ctr">
                        <a:spcBef>
                          <a:spcPts val="0"/>
                        </a:spcBef>
                        <a:spcAft>
                          <a:spcPts val="0"/>
                        </a:spcAft>
                      </a:pPr>
                      <a:r>
                        <a:rPr lang="en-US" sz="1000">
                          <a:effectLst/>
                        </a:rPr>
                        <a:t>13450</a:t>
                      </a:r>
                      <a:endParaRPr lang="en-US" sz="1000">
                        <a:effectLst/>
                        <a:latin typeface="Times New Roman" panose="02020603050405020304" pitchFamily="18" charset="0"/>
                        <a:ea typeface="Times New Roman" panose="02020603050405020304" pitchFamily="18" charset="0"/>
                        <a:cs typeface="Arial" panose="020B0604020202020204" pitchFamily="34" charset="0"/>
                      </a:endParaRPr>
                    </a:p>
                  </a:txBody>
                  <a:tcPr marL="35054" marR="35054" marT="0" marB="0" anchor="ctr"/>
                </a:tc>
                <a:tc>
                  <a:txBody>
                    <a:bodyPr/>
                    <a:lstStyle/>
                    <a:p>
                      <a:pPr marL="0" marR="0" algn="ctr">
                        <a:spcBef>
                          <a:spcPts val="0"/>
                        </a:spcBef>
                        <a:spcAft>
                          <a:spcPts val="0"/>
                        </a:spcAft>
                      </a:pPr>
                      <a:r>
                        <a:rPr lang="en-US" sz="1000" dirty="0">
                          <a:effectLst/>
                        </a:rPr>
                        <a:t>331</a:t>
                      </a:r>
                      <a:endParaRPr lang="en-US" sz="10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35054" marR="35054" marT="0" marB="0"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62653664"/>
                  </a:ext>
                </a:extLst>
              </a:tr>
              <a:tr h="195158">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r>
                        <a:rPr lang="en-US" sz="1000">
                          <a:effectLst/>
                        </a:rPr>
                        <a:t>P20</a:t>
                      </a:r>
                      <a:endParaRPr lang="en-US" sz="1000">
                        <a:effectLst/>
                        <a:latin typeface="Times New Roman" panose="02020603050405020304" pitchFamily="18" charset="0"/>
                        <a:ea typeface="Times New Roman" panose="02020603050405020304" pitchFamily="18" charset="0"/>
                        <a:cs typeface="Arial" panose="020B0604020202020204" pitchFamily="34" charset="0"/>
                      </a:endParaRPr>
                    </a:p>
                  </a:txBody>
                  <a:tcPr marL="35054" marR="35054" marT="0" marB="0" anchor="ctr"/>
                </a:tc>
                <a:tc>
                  <a:txBody>
                    <a:bodyPr/>
                    <a:lstStyle/>
                    <a:p>
                      <a:pPr marL="0" marR="0" algn="ctr">
                        <a:spcBef>
                          <a:spcPts val="0"/>
                        </a:spcBef>
                        <a:spcAft>
                          <a:spcPts val="0"/>
                        </a:spcAft>
                      </a:pPr>
                      <a:r>
                        <a:rPr lang="en-US" sz="1000">
                          <a:effectLst/>
                        </a:rPr>
                        <a:t>13535</a:t>
                      </a:r>
                      <a:endParaRPr lang="en-US" sz="1000">
                        <a:effectLst/>
                        <a:latin typeface="Times New Roman" panose="02020603050405020304" pitchFamily="18" charset="0"/>
                        <a:ea typeface="Times New Roman" panose="02020603050405020304" pitchFamily="18" charset="0"/>
                        <a:cs typeface="Arial" panose="020B0604020202020204" pitchFamily="34" charset="0"/>
                      </a:endParaRPr>
                    </a:p>
                  </a:txBody>
                  <a:tcPr marL="35054" marR="35054" marT="0" marB="0" anchor="ctr"/>
                </a:tc>
                <a:tc>
                  <a:txBody>
                    <a:bodyPr/>
                    <a:lstStyle/>
                    <a:p>
                      <a:pPr marL="0" marR="0" algn="ctr">
                        <a:spcBef>
                          <a:spcPts val="0"/>
                        </a:spcBef>
                        <a:spcAft>
                          <a:spcPts val="0"/>
                        </a:spcAft>
                      </a:pPr>
                      <a:r>
                        <a:rPr lang="en-US" sz="1000" dirty="0">
                          <a:effectLst/>
                        </a:rPr>
                        <a:t>335</a:t>
                      </a:r>
                      <a:endParaRPr lang="en-US" sz="10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35054" marR="35054" marT="0" marB="0"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683210"/>
                  </a:ext>
                </a:extLst>
              </a:tr>
              <a:tr h="195158">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r>
                        <a:rPr lang="en-US" sz="1000">
                          <a:effectLst/>
                        </a:rPr>
                        <a:t>P22</a:t>
                      </a:r>
                      <a:endParaRPr lang="en-US" sz="1000">
                        <a:effectLst/>
                        <a:latin typeface="Times New Roman" panose="02020603050405020304" pitchFamily="18" charset="0"/>
                        <a:ea typeface="Times New Roman" panose="02020603050405020304" pitchFamily="18" charset="0"/>
                        <a:cs typeface="Arial" panose="020B0604020202020204" pitchFamily="34" charset="0"/>
                      </a:endParaRPr>
                    </a:p>
                  </a:txBody>
                  <a:tcPr marL="35054" marR="35054" marT="0" marB="0" anchor="ctr"/>
                </a:tc>
                <a:tc>
                  <a:txBody>
                    <a:bodyPr/>
                    <a:lstStyle/>
                    <a:p>
                      <a:pPr marL="0" marR="0" algn="ctr">
                        <a:spcBef>
                          <a:spcPts val="0"/>
                        </a:spcBef>
                        <a:spcAft>
                          <a:spcPts val="0"/>
                        </a:spcAft>
                      </a:pPr>
                      <a:r>
                        <a:rPr lang="en-US" sz="1000">
                          <a:effectLst/>
                        </a:rPr>
                        <a:t>13541</a:t>
                      </a:r>
                      <a:endParaRPr lang="en-US" sz="1000">
                        <a:effectLst/>
                        <a:latin typeface="Times New Roman" panose="02020603050405020304" pitchFamily="18" charset="0"/>
                        <a:ea typeface="Times New Roman" panose="02020603050405020304" pitchFamily="18" charset="0"/>
                        <a:cs typeface="Arial" panose="020B0604020202020204" pitchFamily="34" charset="0"/>
                      </a:endParaRPr>
                    </a:p>
                  </a:txBody>
                  <a:tcPr marL="35054" marR="35054" marT="0" marB="0" anchor="ctr"/>
                </a:tc>
                <a:tc>
                  <a:txBody>
                    <a:bodyPr/>
                    <a:lstStyle/>
                    <a:p>
                      <a:pPr marL="0" marR="0" algn="ctr">
                        <a:spcBef>
                          <a:spcPts val="0"/>
                        </a:spcBef>
                        <a:spcAft>
                          <a:spcPts val="0"/>
                        </a:spcAft>
                      </a:pPr>
                      <a:r>
                        <a:rPr lang="en-US" sz="1000" dirty="0">
                          <a:effectLst/>
                        </a:rPr>
                        <a:t>335</a:t>
                      </a:r>
                      <a:endParaRPr lang="en-US" sz="10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35054" marR="35054" marT="0" marB="0"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828590208"/>
                  </a:ext>
                </a:extLst>
              </a:tr>
              <a:tr h="195158">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r>
                        <a:rPr lang="en-US" sz="1000">
                          <a:effectLst/>
                        </a:rPr>
                        <a:t>P26</a:t>
                      </a:r>
                      <a:endParaRPr lang="en-US" sz="1000">
                        <a:effectLst/>
                        <a:latin typeface="Times New Roman" panose="02020603050405020304" pitchFamily="18" charset="0"/>
                        <a:ea typeface="Times New Roman" panose="02020603050405020304" pitchFamily="18" charset="0"/>
                        <a:cs typeface="Arial" panose="020B0604020202020204" pitchFamily="34" charset="0"/>
                      </a:endParaRPr>
                    </a:p>
                  </a:txBody>
                  <a:tcPr marL="35054" marR="35054" marT="0" marB="0" anchor="ctr"/>
                </a:tc>
                <a:tc>
                  <a:txBody>
                    <a:bodyPr/>
                    <a:lstStyle/>
                    <a:p>
                      <a:pPr marL="0" marR="0" algn="ctr">
                        <a:spcBef>
                          <a:spcPts val="0"/>
                        </a:spcBef>
                        <a:spcAft>
                          <a:spcPts val="0"/>
                        </a:spcAft>
                      </a:pPr>
                      <a:r>
                        <a:rPr lang="en-US" sz="1000">
                          <a:effectLst/>
                        </a:rPr>
                        <a:t>13610</a:t>
                      </a:r>
                      <a:endParaRPr lang="en-US" sz="1000">
                        <a:effectLst/>
                        <a:latin typeface="Times New Roman" panose="02020603050405020304" pitchFamily="18" charset="0"/>
                        <a:ea typeface="Times New Roman" panose="02020603050405020304" pitchFamily="18" charset="0"/>
                        <a:cs typeface="Arial" panose="020B0604020202020204" pitchFamily="34" charset="0"/>
                      </a:endParaRPr>
                    </a:p>
                  </a:txBody>
                  <a:tcPr marL="35054" marR="35054" marT="0" marB="0" anchor="ctr"/>
                </a:tc>
                <a:tc>
                  <a:txBody>
                    <a:bodyPr/>
                    <a:lstStyle/>
                    <a:p>
                      <a:pPr marL="0" marR="0" algn="ctr">
                        <a:spcBef>
                          <a:spcPts val="0"/>
                        </a:spcBef>
                        <a:spcAft>
                          <a:spcPts val="0"/>
                        </a:spcAft>
                      </a:pPr>
                      <a:r>
                        <a:rPr lang="en-US" sz="1000" dirty="0">
                          <a:effectLst/>
                        </a:rPr>
                        <a:t>339</a:t>
                      </a:r>
                      <a:endParaRPr lang="en-US" sz="10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35054" marR="35054" marT="0" marB="0"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174710761"/>
                  </a:ext>
                </a:extLst>
              </a:tr>
              <a:tr h="195158">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r>
                        <a:rPr lang="en-US" sz="1000">
                          <a:effectLst/>
                        </a:rPr>
                        <a:t>P27</a:t>
                      </a:r>
                      <a:endParaRPr lang="en-US" sz="1000">
                        <a:effectLst/>
                        <a:latin typeface="Times New Roman" panose="02020603050405020304" pitchFamily="18" charset="0"/>
                        <a:ea typeface="Times New Roman" panose="02020603050405020304" pitchFamily="18" charset="0"/>
                        <a:cs typeface="Arial" panose="020B0604020202020204" pitchFamily="34" charset="0"/>
                      </a:endParaRPr>
                    </a:p>
                  </a:txBody>
                  <a:tcPr marL="35054" marR="35054" marT="0" marB="0" anchor="ctr"/>
                </a:tc>
                <a:tc>
                  <a:txBody>
                    <a:bodyPr/>
                    <a:lstStyle/>
                    <a:p>
                      <a:pPr marL="0" marR="0" algn="ctr">
                        <a:spcBef>
                          <a:spcPts val="0"/>
                        </a:spcBef>
                        <a:spcAft>
                          <a:spcPts val="0"/>
                        </a:spcAft>
                      </a:pPr>
                      <a:r>
                        <a:rPr lang="en-US" sz="1000">
                          <a:effectLst/>
                        </a:rPr>
                        <a:t>13547</a:t>
                      </a:r>
                      <a:endParaRPr lang="en-US" sz="1000">
                        <a:effectLst/>
                        <a:latin typeface="Times New Roman" panose="02020603050405020304" pitchFamily="18" charset="0"/>
                        <a:ea typeface="Times New Roman" panose="02020603050405020304" pitchFamily="18" charset="0"/>
                        <a:cs typeface="Arial" panose="020B0604020202020204" pitchFamily="34" charset="0"/>
                      </a:endParaRPr>
                    </a:p>
                  </a:txBody>
                  <a:tcPr marL="35054" marR="35054" marT="0" marB="0" anchor="ctr"/>
                </a:tc>
                <a:tc>
                  <a:txBody>
                    <a:bodyPr/>
                    <a:lstStyle/>
                    <a:p>
                      <a:pPr marL="0" marR="0" algn="ctr">
                        <a:spcBef>
                          <a:spcPts val="0"/>
                        </a:spcBef>
                        <a:spcAft>
                          <a:spcPts val="0"/>
                        </a:spcAft>
                      </a:pPr>
                      <a:r>
                        <a:rPr lang="en-US" sz="1000" dirty="0">
                          <a:effectLst/>
                        </a:rPr>
                        <a:t>335</a:t>
                      </a:r>
                      <a:endParaRPr lang="en-US" sz="10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35054" marR="35054" marT="0" marB="0"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838131598"/>
                  </a:ext>
                </a:extLst>
              </a:tr>
              <a:tr h="195158">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r>
                        <a:rPr lang="en-US" sz="1000" dirty="0">
                          <a:effectLst/>
                        </a:rPr>
                        <a:t>P28</a:t>
                      </a:r>
                      <a:endParaRPr lang="en-US" sz="10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35054" marR="35054" marT="0" marB="0" anchor="ctr"/>
                </a:tc>
                <a:tc>
                  <a:txBody>
                    <a:bodyPr/>
                    <a:lstStyle/>
                    <a:p>
                      <a:pPr marL="0" marR="0" algn="ctr">
                        <a:spcBef>
                          <a:spcPts val="0"/>
                        </a:spcBef>
                        <a:spcAft>
                          <a:spcPts val="0"/>
                        </a:spcAft>
                      </a:pPr>
                      <a:r>
                        <a:rPr lang="en-US" sz="1000" dirty="0">
                          <a:effectLst/>
                        </a:rPr>
                        <a:t>13465</a:t>
                      </a:r>
                      <a:endParaRPr lang="en-US" sz="10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35054" marR="35054" marT="0" marB="0" anchor="ctr"/>
                </a:tc>
                <a:tc>
                  <a:txBody>
                    <a:bodyPr/>
                    <a:lstStyle/>
                    <a:p>
                      <a:pPr marL="0" marR="0" algn="ctr">
                        <a:spcBef>
                          <a:spcPts val="0"/>
                        </a:spcBef>
                        <a:spcAft>
                          <a:spcPts val="0"/>
                        </a:spcAft>
                      </a:pPr>
                      <a:r>
                        <a:rPr lang="en-US" sz="1000" dirty="0">
                          <a:effectLst/>
                        </a:rPr>
                        <a:t>331</a:t>
                      </a:r>
                      <a:endParaRPr lang="en-US" sz="10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35054" marR="35054" marT="0" marB="0"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443048265"/>
                  </a:ext>
                </a:extLst>
              </a:tr>
            </a:tbl>
          </a:graphicData>
        </a:graphic>
      </p:graphicFrame>
      <p:graphicFrame>
        <p:nvGraphicFramePr>
          <p:cNvPr id="8" name="Table 7">
            <a:extLst>
              <a:ext uri="{FF2B5EF4-FFF2-40B4-BE49-F238E27FC236}">
                <a16:creationId xmlns:a16="http://schemas.microsoft.com/office/drawing/2014/main" id="{E19C6B5F-1F84-B40A-E82B-54D35FD026AC}"/>
              </a:ext>
            </a:extLst>
          </p:cNvPr>
          <p:cNvGraphicFramePr>
            <a:graphicFrameLocks noGrp="1"/>
          </p:cNvGraphicFramePr>
          <p:nvPr/>
        </p:nvGraphicFramePr>
        <p:xfrm>
          <a:off x="5874438" y="3685161"/>
          <a:ext cx="4853005" cy="4109514"/>
        </p:xfrm>
        <a:graphic>
          <a:graphicData uri="http://schemas.openxmlformats.org/drawingml/2006/table">
            <a:tbl>
              <a:tblPr firstRow="1" firstCol="1" bandRow="1">
                <a:tableStyleId>{5C22544A-7EE6-4342-B048-85BDC9FD1C3A}</a:tableStyleId>
              </a:tblPr>
              <a:tblGrid>
                <a:gridCol w="670992">
                  <a:extLst>
                    <a:ext uri="{9D8B030D-6E8A-4147-A177-3AD203B41FA5}">
                      <a16:colId xmlns:a16="http://schemas.microsoft.com/office/drawing/2014/main" val="1592716896"/>
                    </a:ext>
                  </a:extLst>
                </a:gridCol>
                <a:gridCol w="1008813">
                  <a:extLst>
                    <a:ext uri="{9D8B030D-6E8A-4147-A177-3AD203B41FA5}">
                      <a16:colId xmlns:a16="http://schemas.microsoft.com/office/drawing/2014/main" val="612455782"/>
                    </a:ext>
                  </a:extLst>
                </a:gridCol>
                <a:gridCol w="634640">
                  <a:extLst>
                    <a:ext uri="{9D8B030D-6E8A-4147-A177-3AD203B41FA5}">
                      <a16:colId xmlns:a16="http://schemas.microsoft.com/office/drawing/2014/main" val="645359562"/>
                    </a:ext>
                  </a:extLst>
                </a:gridCol>
                <a:gridCol w="634640">
                  <a:extLst>
                    <a:ext uri="{9D8B030D-6E8A-4147-A177-3AD203B41FA5}">
                      <a16:colId xmlns:a16="http://schemas.microsoft.com/office/drawing/2014/main" val="2367913870"/>
                    </a:ext>
                  </a:extLst>
                </a:gridCol>
                <a:gridCol w="634640">
                  <a:extLst>
                    <a:ext uri="{9D8B030D-6E8A-4147-A177-3AD203B41FA5}">
                      <a16:colId xmlns:a16="http://schemas.microsoft.com/office/drawing/2014/main" val="2765987105"/>
                    </a:ext>
                  </a:extLst>
                </a:gridCol>
                <a:gridCol w="634640">
                  <a:extLst>
                    <a:ext uri="{9D8B030D-6E8A-4147-A177-3AD203B41FA5}">
                      <a16:colId xmlns:a16="http://schemas.microsoft.com/office/drawing/2014/main" val="2481919548"/>
                    </a:ext>
                  </a:extLst>
                </a:gridCol>
                <a:gridCol w="634640">
                  <a:extLst>
                    <a:ext uri="{9D8B030D-6E8A-4147-A177-3AD203B41FA5}">
                      <a16:colId xmlns:a16="http://schemas.microsoft.com/office/drawing/2014/main" val="683079110"/>
                    </a:ext>
                  </a:extLst>
                </a:gridCol>
              </a:tblGrid>
              <a:tr h="1086410">
                <a:tc>
                  <a:txBody>
                    <a:bodyPr/>
                    <a:lstStyle/>
                    <a:p>
                      <a:pPr marL="0" marR="0" algn="ctr">
                        <a:spcBef>
                          <a:spcPts val="0"/>
                        </a:spcBef>
                        <a:spcAft>
                          <a:spcPts val="0"/>
                        </a:spcAft>
                      </a:pPr>
                      <a:r>
                        <a:rPr lang="en-US" sz="1000" dirty="0">
                          <a:effectLst/>
                        </a:rPr>
                        <a:t>Be Grade</a:t>
                      </a:r>
                      <a:endParaRPr lang="en-US" sz="10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34259" marR="34259" marT="0" marB="0" vert="vert270" anchor="ctr"/>
                </a:tc>
                <a:tc>
                  <a:txBody>
                    <a:bodyPr/>
                    <a:lstStyle/>
                    <a:p>
                      <a:pPr marL="0" marR="0" algn="ctr">
                        <a:spcBef>
                          <a:spcPts val="0"/>
                        </a:spcBef>
                        <a:spcAft>
                          <a:spcPts val="0"/>
                        </a:spcAft>
                      </a:pPr>
                      <a:r>
                        <a:rPr lang="en-US" sz="1000" dirty="0">
                          <a:effectLst/>
                        </a:rPr>
                        <a:t>Condition</a:t>
                      </a:r>
                      <a:endParaRPr lang="en-US" sz="10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34259" marR="34259" marT="0" marB="0" vert="vert270" anchor="ctr"/>
                </a:tc>
                <a:tc>
                  <a:txBody>
                    <a:bodyPr/>
                    <a:lstStyle/>
                    <a:p>
                      <a:pPr marL="0" marR="0" algn="ctr">
                        <a:spcBef>
                          <a:spcPts val="0"/>
                        </a:spcBef>
                        <a:spcAft>
                          <a:spcPts val="0"/>
                        </a:spcAft>
                      </a:pPr>
                      <a:r>
                        <a:rPr lang="en-US" sz="1000" dirty="0">
                          <a:effectLst/>
                        </a:rPr>
                        <a:t>Specimen ID</a:t>
                      </a:r>
                      <a:endParaRPr lang="en-US" sz="10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34259" marR="34259" marT="0" marB="0" vert="vert270" anchor="ctr"/>
                </a:tc>
                <a:tc>
                  <a:txBody>
                    <a:bodyPr/>
                    <a:lstStyle/>
                    <a:p>
                      <a:pPr marL="0" marR="0" algn="ctr">
                        <a:spcBef>
                          <a:spcPts val="0"/>
                        </a:spcBef>
                        <a:spcAft>
                          <a:spcPts val="0"/>
                        </a:spcAft>
                      </a:pPr>
                      <a:r>
                        <a:rPr lang="en-US" sz="1000" dirty="0">
                          <a:effectLst/>
                        </a:rPr>
                        <a:t>Sound Velocity</a:t>
                      </a:r>
                    </a:p>
                    <a:p>
                      <a:pPr marL="0" marR="0" algn="ctr">
                        <a:spcBef>
                          <a:spcPts val="0"/>
                        </a:spcBef>
                        <a:spcAft>
                          <a:spcPts val="0"/>
                        </a:spcAft>
                      </a:pPr>
                      <a:r>
                        <a:rPr lang="en-US" sz="1000" dirty="0">
                          <a:effectLst/>
                        </a:rPr>
                        <a:t>(m/s)</a:t>
                      </a:r>
                      <a:endParaRPr lang="en-US" sz="10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34259" marR="34259" marT="0" marB="0" vert="vert270" anchor="ctr"/>
                </a:tc>
                <a:tc>
                  <a:txBody>
                    <a:bodyPr/>
                    <a:lstStyle/>
                    <a:p>
                      <a:pPr marL="0" marR="0" algn="ctr">
                        <a:spcBef>
                          <a:spcPts val="0"/>
                        </a:spcBef>
                        <a:spcAft>
                          <a:spcPts val="0"/>
                        </a:spcAft>
                      </a:pPr>
                      <a:r>
                        <a:rPr lang="en-US" sz="1000" dirty="0">
                          <a:effectLst/>
                        </a:rPr>
                        <a:t>Young’s Modulus (</a:t>
                      </a:r>
                      <a:r>
                        <a:rPr lang="en-US" sz="1000" dirty="0" err="1">
                          <a:effectLst/>
                        </a:rPr>
                        <a:t>GPa</a:t>
                      </a:r>
                      <a:r>
                        <a:rPr lang="en-US" sz="1000" dirty="0">
                          <a:effectLst/>
                        </a:rPr>
                        <a:t>)</a:t>
                      </a:r>
                      <a:endParaRPr lang="en-US" sz="10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34259" marR="34259" marT="0" marB="0" vert="vert270" anchor="ctr"/>
                </a:tc>
                <a:tc>
                  <a:txBody>
                    <a:bodyPr/>
                    <a:lstStyle/>
                    <a:p>
                      <a:pPr marL="0" marR="0" algn="ctr">
                        <a:spcBef>
                          <a:spcPts val="0"/>
                        </a:spcBef>
                        <a:spcAft>
                          <a:spcPts val="0"/>
                        </a:spcAft>
                      </a:pPr>
                      <a:r>
                        <a:rPr lang="en-US" sz="1000" dirty="0">
                          <a:effectLst/>
                        </a:rPr>
                        <a:t>Average</a:t>
                      </a:r>
                    </a:p>
                    <a:p>
                      <a:pPr marL="0" marR="0" algn="ctr">
                        <a:spcBef>
                          <a:spcPts val="0"/>
                        </a:spcBef>
                        <a:spcAft>
                          <a:spcPts val="0"/>
                        </a:spcAft>
                      </a:pPr>
                      <a:r>
                        <a:rPr lang="en-US" sz="1000" dirty="0">
                          <a:effectLst/>
                        </a:rPr>
                        <a:t>Modulus (</a:t>
                      </a:r>
                      <a:r>
                        <a:rPr lang="en-US" sz="1000" dirty="0" err="1">
                          <a:effectLst/>
                        </a:rPr>
                        <a:t>GPa</a:t>
                      </a:r>
                      <a:r>
                        <a:rPr lang="en-US" sz="1000" dirty="0">
                          <a:effectLst/>
                        </a:rPr>
                        <a:t>)</a:t>
                      </a:r>
                      <a:endParaRPr lang="en-US" sz="10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34259" marR="34259" marT="0" marB="0" vert="vert270" anchor="ctr"/>
                </a:tc>
                <a:tc>
                  <a:txBody>
                    <a:bodyPr/>
                    <a:lstStyle/>
                    <a:p>
                      <a:pPr marL="0" marR="0" algn="ctr">
                        <a:spcBef>
                          <a:spcPts val="0"/>
                        </a:spcBef>
                        <a:spcAft>
                          <a:spcPts val="0"/>
                        </a:spcAft>
                      </a:pPr>
                      <a:r>
                        <a:rPr lang="en-US" sz="1000" dirty="0">
                          <a:effectLst/>
                        </a:rPr>
                        <a:t>% Change in Modulus after irradiation</a:t>
                      </a:r>
                      <a:endParaRPr lang="en-US" sz="10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34259" marR="34259" marT="0" marB="0" vert="vert270" anchor="ctr"/>
                </a:tc>
                <a:extLst>
                  <a:ext uri="{0D108BD9-81ED-4DB2-BD59-A6C34878D82A}">
                    <a16:rowId xmlns:a16="http://schemas.microsoft.com/office/drawing/2014/main" val="3776805414"/>
                  </a:ext>
                </a:extLst>
              </a:tr>
              <a:tr h="215936">
                <a:tc rowSpan="14">
                  <a:txBody>
                    <a:bodyPr/>
                    <a:lstStyle/>
                    <a:p>
                      <a:pPr marL="0" marR="0" algn="ctr">
                        <a:spcBef>
                          <a:spcPts val="0"/>
                        </a:spcBef>
                        <a:spcAft>
                          <a:spcPts val="0"/>
                        </a:spcAft>
                      </a:pPr>
                      <a:r>
                        <a:rPr lang="en-US" sz="1000" dirty="0">
                          <a:effectLst/>
                        </a:rPr>
                        <a:t>S-65F</a:t>
                      </a:r>
                      <a:endParaRPr lang="en-US" sz="10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153886" marR="153886" marT="76942" marB="76942" anchor="ctr"/>
                </a:tc>
                <a:tc rowSpan="6">
                  <a:txBody>
                    <a:bodyPr/>
                    <a:lstStyle/>
                    <a:p>
                      <a:pPr marL="0" marR="0" algn="ctr">
                        <a:spcBef>
                          <a:spcPts val="0"/>
                        </a:spcBef>
                        <a:spcAft>
                          <a:spcPts val="0"/>
                        </a:spcAft>
                      </a:pPr>
                      <a:r>
                        <a:rPr lang="en-US" sz="1000" dirty="0">
                          <a:effectLst/>
                        </a:rPr>
                        <a:t>Unirradiated</a:t>
                      </a:r>
                      <a:endParaRPr lang="en-US" sz="10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153886" marR="153886" marT="76942" marB="76942" anchor="ctr"/>
                </a:tc>
                <a:tc>
                  <a:txBody>
                    <a:bodyPr/>
                    <a:lstStyle/>
                    <a:p>
                      <a:pPr marL="0" marR="0" algn="ctr">
                        <a:spcBef>
                          <a:spcPts val="0"/>
                        </a:spcBef>
                        <a:spcAft>
                          <a:spcPts val="0"/>
                        </a:spcAft>
                      </a:pPr>
                      <a:r>
                        <a:rPr lang="en-US" sz="1000">
                          <a:effectLst/>
                        </a:rPr>
                        <a:t>S2</a:t>
                      </a:r>
                      <a:endParaRPr lang="en-US" sz="1000">
                        <a:effectLst/>
                        <a:latin typeface="Times New Roman" panose="02020603050405020304" pitchFamily="18" charset="0"/>
                        <a:ea typeface="Times New Roman" panose="02020603050405020304" pitchFamily="18" charset="0"/>
                        <a:cs typeface="Arial" panose="020B0604020202020204" pitchFamily="34" charset="0"/>
                      </a:endParaRPr>
                    </a:p>
                  </a:txBody>
                  <a:tcPr marL="34259" marR="34259" marT="0" marB="0" anchor="ctr"/>
                </a:tc>
                <a:tc>
                  <a:txBody>
                    <a:bodyPr/>
                    <a:lstStyle/>
                    <a:p>
                      <a:pPr marL="0" marR="0" algn="ctr">
                        <a:spcBef>
                          <a:spcPts val="0"/>
                        </a:spcBef>
                        <a:spcAft>
                          <a:spcPts val="0"/>
                        </a:spcAft>
                      </a:pPr>
                      <a:r>
                        <a:rPr lang="en-US" sz="1000">
                          <a:effectLst/>
                        </a:rPr>
                        <a:t>12577</a:t>
                      </a:r>
                      <a:endParaRPr lang="en-US" sz="1000">
                        <a:effectLst/>
                        <a:latin typeface="Times New Roman" panose="02020603050405020304" pitchFamily="18" charset="0"/>
                        <a:ea typeface="Times New Roman" panose="02020603050405020304" pitchFamily="18" charset="0"/>
                        <a:cs typeface="Arial" panose="020B0604020202020204" pitchFamily="34" charset="0"/>
                      </a:endParaRPr>
                    </a:p>
                  </a:txBody>
                  <a:tcPr marL="34259" marR="34259" marT="0" marB="0" anchor="ctr"/>
                </a:tc>
                <a:tc>
                  <a:txBody>
                    <a:bodyPr/>
                    <a:lstStyle/>
                    <a:p>
                      <a:pPr marL="0" marR="0" algn="ctr">
                        <a:spcBef>
                          <a:spcPts val="0"/>
                        </a:spcBef>
                        <a:spcAft>
                          <a:spcPts val="0"/>
                        </a:spcAft>
                      </a:pPr>
                      <a:r>
                        <a:rPr lang="en-US" sz="1000">
                          <a:effectLst/>
                        </a:rPr>
                        <a:t>289</a:t>
                      </a:r>
                      <a:endParaRPr lang="en-US" sz="1000">
                        <a:effectLst/>
                        <a:latin typeface="Times New Roman" panose="02020603050405020304" pitchFamily="18" charset="0"/>
                        <a:ea typeface="Times New Roman" panose="02020603050405020304" pitchFamily="18" charset="0"/>
                        <a:cs typeface="Arial" panose="020B0604020202020204" pitchFamily="34" charset="0"/>
                      </a:endParaRPr>
                    </a:p>
                  </a:txBody>
                  <a:tcPr marL="34259" marR="34259" marT="0" marB="0" anchor="ctr"/>
                </a:tc>
                <a:tc rowSpan="6">
                  <a:txBody>
                    <a:bodyPr/>
                    <a:lstStyle/>
                    <a:p>
                      <a:pPr marL="0" marR="0" algn="ctr">
                        <a:spcBef>
                          <a:spcPts val="0"/>
                        </a:spcBef>
                        <a:spcAft>
                          <a:spcPts val="0"/>
                        </a:spcAft>
                      </a:pPr>
                      <a:r>
                        <a:rPr lang="en-US" sz="1000">
                          <a:effectLst/>
                        </a:rPr>
                        <a:t>292</a:t>
                      </a:r>
                      <a:endParaRPr lang="en-US" sz="1000">
                        <a:effectLst/>
                        <a:latin typeface="Times New Roman" panose="02020603050405020304" pitchFamily="18" charset="0"/>
                        <a:ea typeface="Times New Roman" panose="02020603050405020304" pitchFamily="18" charset="0"/>
                        <a:cs typeface="Arial" panose="020B0604020202020204" pitchFamily="34" charset="0"/>
                      </a:endParaRPr>
                    </a:p>
                  </a:txBody>
                  <a:tcPr marL="153886" marR="153886" marT="76942" marB="76942" anchor="ctr"/>
                </a:tc>
                <a:tc rowSpan="14">
                  <a:txBody>
                    <a:bodyPr/>
                    <a:lstStyle/>
                    <a:p>
                      <a:pPr marL="0" marR="0" algn="ctr">
                        <a:spcBef>
                          <a:spcPts val="0"/>
                        </a:spcBef>
                        <a:spcAft>
                          <a:spcPts val="0"/>
                        </a:spcAft>
                      </a:pPr>
                      <a:r>
                        <a:rPr lang="en-US" sz="1000" dirty="0">
                          <a:effectLst/>
                        </a:rPr>
                        <a:t>8.56</a:t>
                      </a:r>
                      <a:endParaRPr lang="en-US" sz="10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153886" marR="153886" marT="76942" marB="76942" anchor="ctr"/>
                </a:tc>
                <a:extLst>
                  <a:ext uri="{0D108BD9-81ED-4DB2-BD59-A6C34878D82A}">
                    <a16:rowId xmlns:a16="http://schemas.microsoft.com/office/drawing/2014/main" val="1282248209"/>
                  </a:ext>
                </a:extLst>
              </a:tr>
              <a:tr h="215936">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r>
                        <a:rPr lang="en-US" sz="1000">
                          <a:effectLst/>
                        </a:rPr>
                        <a:t>S8</a:t>
                      </a:r>
                      <a:endParaRPr lang="en-US" sz="1000">
                        <a:effectLst/>
                        <a:latin typeface="Times New Roman" panose="02020603050405020304" pitchFamily="18" charset="0"/>
                        <a:ea typeface="Times New Roman" panose="02020603050405020304" pitchFamily="18" charset="0"/>
                        <a:cs typeface="Arial" panose="020B0604020202020204" pitchFamily="34" charset="0"/>
                      </a:endParaRPr>
                    </a:p>
                  </a:txBody>
                  <a:tcPr marL="34259" marR="34259" marT="0" marB="0" anchor="ctr"/>
                </a:tc>
                <a:tc>
                  <a:txBody>
                    <a:bodyPr/>
                    <a:lstStyle/>
                    <a:p>
                      <a:pPr marL="0" marR="0" algn="ctr">
                        <a:spcBef>
                          <a:spcPts val="0"/>
                        </a:spcBef>
                        <a:spcAft>
                          <a:spcPts val="0"/>
                        </a:spcAft>
                      </a:pPr>
                      <a:r>
                        <a:rPr lang="en-US" sz="1000">
                          <a:effectLst/>
                        </a:rPr>
                        <a:t>12750</a:t>
                      </a:r>
                      <a:endParaRPr lang="en-US" sz="1000">
                        <a:effectLst/>
                        <a:latin typeface="Times New Roman" panose="02020603050405020304" pitchFamily="18" charset="0"/>
                        <a:ea typeface="Times New Roman" panose="02020603050405020304" pitchFamily="18" charset="0"/>
                        <a:cs typeface="Arial" panose="020B0604020202020204" pitchFamily="34" charset="0"/>
                      </a:endParaRPr>
                    </a:p>
                  </a:txBody>
                  <a:tcPr marL="34259" marR="34259" marT="0" marB="0" anchor="ctr"/>
                </a:tc>
                <a:tc>
                  <a:txBody>
                    <a:bodyPr/>
                    <a:lstStyle/>
                    <a:p>
                      <a:pPr marL="0" marR="0" algn="ctr">
                        <a:spcBef>
                          <a:spcPts val="0"/>
                        </a:spcBef>
                        <a:spcAft>
                          <a:spcPts val="0"/>
                        </a:spcAft>
                      </a:pPr>
                      <a:r>
                        <a:rPr lang="en-US" sz="1000">
                          <a:effectLst/>
                        </a:rPr>
                        <a:t>297</a:t>
                      </a:r>
                      <a:endParaRPr lang="en-US" sz="1000">
                        <a:effectLst/>
                        <a:latin typeface="Times New Roman" panose="02020603050405020304" pitchFamily="18" charset="0"/>
                        <a:ea typeface="Times New Roman" panose="02020603050405020304" pitchFamily="18" charset="0"/>
                        <a:cs typeface="Arial" panose="020B0604020202020204" pitchFamily="34" charset="0"/>
                      </a:endParaRPr>
                    </a:p>
                  </a:txBody>
                  <a:tcPr marL="34259" marR="34259" marT="0" marB="0"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9178467"/>
                  </a:ext>
                </a:extLst>
              </a:tr>
              <a:tr h="215936">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r>
                        <a:rPr lang="en-US" sz="1000" dirty="0">
                          <a:effectLst/>
                        </a:rPr>
                        <a:t>S10</a:t>
                      </a:r>
                      <a:endParaRPr lang="en-US" sz="10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34259" marR="34259" marT="0" marB="0" anchor="ctr"/>
                </a:tc>
                <a:tc>
                  <a:txBody>
                    <a:bodyPr/>
                    <a:lstStyle/>
                    <a:p>
                      <a:pPr marL="0" marR="0" algn="ctr">
                        <a:spcBef>
                          <a:spcPts val="0"/>
                        </a:spcBef>
                        <a:spcAft>
                          <a:spcPts val="0"/>
                        </a:spcAft>
                      </a:pPr>
                      <a:r>
                        <a:rPr lang="en-US" sz="1000">
                          <a:effectLst/>
                        </a:rPr>
                        <a:t>12705</a:t>
                      </a:r>
                      <a:endParaRPr lang="en-US" sz="1000">
                        <a:effectLst/>
                        <a:latin typeface="Times New Roman" panose="02020603050405020304" pitchFamily="18" charset="0"/>
                        <a:ea typeface="Times New Roman" panose="02020603050405020304" pitchFamily="18" charset="0"/>
                        <a:cs typeface="Arial" panose="020B0604020202020204" pitchFamily="34" charset="0"/>
                      </a:endParaRPr>
                    </a:p>
                  </a:txBody>
                  <a:tcPr marL="34259" marR="34259" marT="0" marB="0" anchor="ctr"/>
                </a:tc>
                <a:tc>
                  <a:txBody>
                    <a:bodyPr/>
                    <a:lstStyle/>
                    <a:p>
                      <a:pPr marL="0" marR="0" algn="ctr">
                        <a:spcBef>
                          <a:spcPts val="0"/>
                        </a:spcBef>
                        <a:spcAft>
                          <a:spcPts val="0"/>
                        </a:spcAft>
                      </a:pPr>
                      <a:r>
                        <a:rPr lang="en-US" sz="1000">
                          <a:effectLst/>
                        </a:rPr>
                        <a:t>295</a:t>
                      </a:r>
                      <a:endParaRPr lang="en-US" sz="1000">
                        <a:effectLst/>
                        <a:latin typeface="Times New Roman" panose="02020603050405020304" pitchFamily="18" charset="0"/>
                        <a:ea typeface="Times New Roman" panose="02020603050405020304" pitchFamily="18" charset="0"/>
                        <a:cs typeface="Arial" panose="020B0604020202020204" pitchFamily="34" charset="0"/>
                      </a:endParaRPr>
                    </a:p>
                  </a:txBody>
                  <a:tcPr marL="34259" marR="34259" marT="0" marB="0"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238275159"/>
                  </a:ext>
                </a:extLst>
              </a:tr>
              <a:tr h="215936">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r>
                        <a:rPr lang="en-US" sz="1000" dirty="0">
                          <a:effectLst/>
                        </a:rPr>
                        <a:t>S11</a:t>
                      </a:r>
                      <a:endParaRPr lang="en-US" sz="10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34259" marR="34259" marT="0" marB="0" anchor="ctr"/>
                </a:tc>
                <a:tc>
                  <a:txBody>
                    <a:bodyPr/>
                    <a:lstStyle/>
                    <a:p>
                      <a:pPr marL="0" marR="0" algn="ctr">
                        <a:spcBef>
                          <a:spcPts val="0"/>
                        </a:spcBef>
                        <a:spcAft>
                          <a:spcPts val="0"/>
                        </a:spcAft>
                      </a:pPr>
                      <a:r>
                        <a:rPr lang="en-US" sz="1000" dirty="0">
                          <a:effectLst/>
                        </a:rPr>
                        <a:t>12593</a:t>
                      </a:r>
                      <a:endParaRPr lang="en-US" sz="10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34259" marR="34259" marT="0" marB="0" anchor="ctr"/>
                </a:tc>
                <a:tc>
                  <a:txBody>
                    <a:bodyPr/>
                    <a:lstStyle/>
                    <a:p>
                      <a:pPr marL="0" marR="0" algn="ctr">
                        <a:spcBef>
                          <a:spcPts val="0"/>
                        </a:spcBef>
                        <a:spcAft>
                          <a:spcPts val="0"/>
                        </a:spcAft>
                      </a:pPr>
                      <a:r>
                        <a:rPr lang="en-US" sz="1000">
                          <a:effectLst/>
                        </a:rPr>
                        <a:t>290</a:t>
                      </a:r>
                      <a:endParaRPr lang="en-US" sz="1000">
                        <a:effectLst/>
                        <a:latin typeface="Times New Roman" panose="02020603050405020304" pitchFamily="18" charset="0"/>
                        <a:ea typeface="Times New Roman" panose="02020603050405020304" pitchFamily="18" charset="0"/>
                        <a:cs typeface="Arial" panose="020B0604020202020204" pitchFamily="34" charset="0"/>
                      </a:endParaRPr>
                    </a:p>
                  </a:txBody>
                  <a:tcPr marL="34259" marR="34259" marT="0" marB="0"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481296479"/>
                  </a:ext>
                </a:extLst>
              </a:tr>
              <a:tr h="215936">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r>
                        <a:rPr lang="en-US" sz="1000" dirty="0">
                          <a:effectLst/>
                        </a:rPr>
                        <a:t>S13</a:t>
                      </a:r>
                      <a:endParaRPr lang="en-US" sz="10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34259" marR="34259" marT="0" marB="0" anchor="ctr"/>
                </a:tc>
                <a:tc>
                  <a:txBody>
                    <a:bodyPr/>
                    <a:lstStyle/>
                    <a:p>
                      <a:pPr marL="0" marR="0" algn="ctr">
                        <a:spcBef>
                          <a:spcPts val="0"/>
                        </a:spcBef>
                        <a:spcAft>
                          <a:spcPts val="0"/>
                        </a:spcAft>
                      </a:pPr>
                      <a:r>
                        <a:rPr lang="en-US" sz="1000">
                          <a:effectLst/>
                        </a:rPr>
                        <a:t>12623</a:t>
                      </a:r>
                      <a:endParaRPr lang="en-US" sz="1000">
                        <a:effectLst/>
                        <a:latin typeface="Times New Roman" panose="02020603050405020304" pitchFamily="18" charset="0"/>
                        <a:ea typeface="Times New Roman" panose="02020603050405020304" pitchFamily="18" charset="0"/>
                        <a:cs typeface="Arial" panose="020B0604020202020204" pitchFamily="34" charset="0"/>
                      </a:endParaRPr>
                    </a:p>
                  </a:txBody>
                  <a:tcPr marL="34259" marR="34259" marT="0" marB="0" anchor="ctr"/>
                </a:tc>
                <a:tc>
                  <a:txBody>
                    <a:bodyPr/>
                    <a:lstStyle/>
                    <a:p>
                      <a:pPr marL="0" marR="0" algn="ctr">
                        <a:spcBef>
                          <a:spcPts val="0"/>
                        </a:spcBef>
                        <a:spcAft>
                          <a:spcPts val="0"/>
                        </a:spcAft>
                      </a:pPr>
                      <a:r>
                        <a:rPr lang="en-US" sz="1000">
                          <a:effectLst/>
                        </a:rPr>
                        <a:t>291</a:t>
                      </a:r>
                      <a:endParaRPr lang="en-US" sz="1000">
                        <a:effectLst/>
                        <a:latin typeface="Times New Roman" panose="02020603050405020304" pitchFamily="18" charset="0"/>
                        <a:ea typeface="Times New Roman" panose="02020603050405020304" pitchFamily="18" charset="0"/>
                        <a:cs typeface="Arial" panose="020B0604020202020204" pitchFamily="34" charset="0"/>
                      </a:endParaRPr>
                    </a:p>
                  </a:txBody>
                  <a:tcPr marL="34259" marR="34259" marT="0" marB="0"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652165469"/>
                  </a:ext>
                </a:extLst>
              </a:tr>
              <a:tr h="215936">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r>
                        <a:rPr lang="en-US" sz="1000">
                          <a:effectLst/>
                        </a:rPr>
                        <a:t>S16</a:t>
                      </a:r>
                      <a:endParaRPr lang="en-US" sz="1000">
                        <a:effectLst/>
                        <a:latin typeface="Times New Roman" panose="02020603050405020304" pitchFamily="18" charset="0"/>
                        <a:ea typeface="Times New Roman" panose="02020603050405020304" pitchFamily="18" charset="0"/>
                        <a:cs typeface="Arial" panose="020B0604020202020204" pitchFamily="34" charset="0"/>
                      </a:endParaRPr>
                    </a:p>
                  </a:txBody>
                  <a:tcPr marL="34259" marR="34259" marT="0" marB="0" anchor="ctr"/>
                </a:tc>
                <a:tc>
                  <a:txBody>
                    <a:bodyPr/>
                    <a:lstStyle/>
                    <a:p>
                      <a:pPr marL="0" marR="0" algn="ctr">
                        <a:spcBef>
                          <a:spcPts val="0"/>
                        </a:spcBef>
                        <a:spcAft>
                          <a:spcPts val="0"/>
                        </a:spcAft>
                      </a:pPr>
                      <a:r>
                        <a:rPr lang="en-US" sz="1000">
                          <a:effectLst/>
                        </a:rPr>
                        <a:t>12584</a:t>
                      </a:r>
                      <a:endParaRPr lang="en-US" sz="1000">
                        <a:effectLst/>
                        <a:latin typeface="Times New Roman" panose="02020603050405020304" pitchFamily="18" charset="0"/>
                        <a:ea typeface="Times New Roman" panose="02020603050405020304" pitchFamily="18" charset="0"/>
                        <a:cs typeface="Arial" panose="020B0604020202020204" pitchFamily="34" charset="0"/>
                      </a:endParaRPr>
                    </a:p>
                  </a:txBody>
                  <a:tcPr marL="34259" marR="34259" marT="0" marB="0" anchor="ctr"/>
                </a:tc>
                <a:tc>
                  <a:txBody>
                    <a:bodyPr/>
                    <a:lstStyle/>
                    <a:p>
                      <a:pPr marL="0" marR="0" algn="ctr">
                        <a:spcBef>
                          <a:spcPts val="0"/>
                        </a:spcBef>
                        <a:spcAft>
                          <a:spcPts val="0"/>
                        </a:spcAft>
                      </a:pPr>
                      <a:r>
                        <a:rPr lang="en-US" sz="1000">
                          <a:effectLst/>
                        </a:rPr>
                        <a:t>289</a:t>
                      </a:r>
                      <a:endParaRPr lang="en-US" sz="1000">
                        <a:effectLst/>
                        <a:latin typeface="Times New Roman" panose="02020603050405020304" pitchFamily="18" charset="0"/>
                        <a:ea typeface="Times New Roman" panose="02020603050405020304" pitchFamily="18" charset="0"/>
                        <a:cs typeface="Arial" panose="020B0604020202020204" pitchFamily="34" charset="0"/>
                      </a:endParaRPr>
                    </a:p>
                  </a:txBody>
                  <a:tcPr marL="34259" marR="34259" marT="0" marB="0"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483123525"/>
                  </a:ext>
                </a:extLst>
              </a:tr>
              <a:tr h="215936">
                <a:tc vMerge="1">
                  <a:txBody>
                    <a:bodyPr/>
                    <a:lstStyle/>
                    <a:p>
                      <a:endParaRPr lang="en-US"/>
                    </a:p>
                  </a:txBody>
                  <a:tcPr/>
                </a:tc>
                <a:tc rowSpan="8">
                  <a:txBody>
                    <a:bodyPr/>
                    <a:lstStyle/>
                    <a:p>
                      <a:pPr marL="0" marR="0" algn="ctr">
                        <a:spcBef>
                          <a:spcPts val="0"/>
                        </a:spcBef>
                        <a:spcAft>
                          <a:spcPts val="0"/>
                        </a:spcAft>
                      </a:pPr>
                      <a:r>
                        <a:rPr lang="en-US" sz="1000" dirty="0">
                          <a:effectLst/>
                        </a:rPr>
                        <a:t>Irradiated</a:t>
                      </a:r>
                      <a:endParaRPr lang="en-US" sz="10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153886" marR="153886" marT="76942" marB="76942" anchor="ctr"/>
                </a:tc>
                <a:tc>
                  <a:txBody>
                    <a:bodyPr/>
                    <a:lstStyle/>
                    <a:p>
                      <a:pPr marL="0" marR="0" algn="ctr">
                        <a:spcBef>
                          <a:spcPts val="0"/>
                        </a:spcBef>
                        <a:spcAft>
                          <a:spcPts val="0"/>
                        </a:spcAft>
                      </a:pPr>
                      <a:r>
                        <a:rPr lang="en-US" sz="1000">
                          <a:effectLst/>
                        </a:rPr>
                        <a:t>S3</a:t>
                      </a:r>
                      <a:endParaRPr lang="en-US" sz="1000">
                        <a:effectLst/>
                        <a:latin typeface="Times New Roman" panose="02020603050405020304" pitchFamily="18" charset="0"/>
                        <a:ea typeface="Times New Roman" panose="02020603050405020304" pitchFamily="18" charset="0"/>
                        <a:cs typeface="Arial" panose="020B0604020202020204" pitchFamily="34" charset="0"/>
                      </a:endParaRPr>
                    </a:p>
                  </a:txBody>
                  <a:tcPr marL="34259" marR="34259" marT="0" marB="0" anchor="ctr"/>
                </a:tc>
                <a:tc>
                  <a:txBody>
                    <a:bodyPr/>
                    <a:lstStyle/>
                    <a:p>
                      <a:pPr marL="0" marR="0" algn="ctr">
                        <a:spcBef>
                          <a:spcPts val="0"/>
                        </a:spcBef>
                        <a:spcAft>
                          <a:spcPts val="0"/>
                        </a:spcAft>
                      </a:pPr>
                      <a:r>
                        <a:rPr lang="en-US" sz="1000">
                          <a:effectLst/>
                        </a:rPr>
                        <a:t>13001</a:t>
                      </a:r>
                      <a:endParaRPr lang="en-US" sz="1000">
                        <a:effectLst/>
                        <a:latin typeface="Times New Roman" panose="02020603050405020304" pitchFamily="18" charset="0"/>
                        <a:ea typeface="Times New Roman" panose="02020603050405020304" pitchFamily="18" charset="0"/>
                        <a:cs typeface="Arial" panose="020B0604020202020204" pitchFamily="34" charset="0"/>
                      </a:endParaRPr>
                    </a:p>
                  </a:txBody>
                  <a:tcPr marL="34259" marR="34259" marT="0" marB="0" anchor="ctr"/>
                </a:tc>
                <a:tc>
                  <a:txBody>
                    <a:bodyPr/>
                    <a:lstStyle/>
                    <a:p>
                      <a:pPr marL="0" marR="0" algn="ctr">
                        <a:spcBef>
                          <a:spcPts val="0"/>
                        </a:spcBef>
                        <a:spcAft>
                          <a:spcPts val="0"/>
                        </a:spcAft>
                      </a:pPr>
                      <a:r>
                        <a:rPr lang="en-US" sz="1000">
                          <a:effectLst/>
                        </a:rPr>
                        <a:t>309</a:t>
                      </a:r>
                      <a:endParaRPr lang="en-US" sz="1000">
                        <a:effectLst/>
                        <a:latin typeface="Times New Roman" panose="02020603050405020304" pitchFamily="18" charset="0"/>
                        <a:ea typeface="Times New Roman" panose="02020603050405020304" pitchFamily="18" charset="0"/>
                        <a:cs typeface="Arial" panose="020B0604020202020204" pitchFamily="34" charset="0"/>
                      </a:endParaRPr>
                    </a:p>
                  </a:txBody>
                  <a:tcPr marL="34259" marR="34259" marT="0" marB="0" anchor="ctr"/>
                </a:tc>
                <a:tc rowSpan="8">
                  <a:txBody>
                    <a:bodyPr/>
                    <a:lstStyle/>
                    <a:p>
                      <a:pPr marL="0" marR="0" algn="ctr">
                        <a:spcBef>
                          <a:spcPts val="0"/>
                        </a:spcBef>
                        <a:spcAft>
                          <a:spcPts val="0"/>
                        </a:spcAft>
                      </a:pPr>
                      <a:r>
                        <a:rPr lang="en-US" sz="1000" dirty="0">
                          <a:effectLst/>
                        </a:rPr>
                        <a:t>317</a:t>
                      </a:r>
                      <a:endParaRPr lang="en-US" sz="10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153886" marR="153886" marT="76942" marB="76942" anchor="ctr"/>
                </a:tc>
                <a:tc vMerge="1">
                  <a:txBody>
                    <a:bodyPr/>
                    <a:lstStyle/>
                    <a:p>
                      <a:endParaRPr lang="en-US"/>
                    </a:p>
                  </a:txBody>
                  <a:tcPr/>
                </a:tc>
                <a:extLst>
                  <a:ext uri="{0D108BD9-81ED-4DB2-BD59-A6C34878D82A}">
                    <a16:rowId xmlns:a16="http://schemas.microsoft.com/office/drawing/2014/main" val="2137244536"/>
                  </a:ext>
                </a:extLst>
              </a:tr>
              <a:tr h="215936">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r>
                        <a:rPr lang="en-US" sz="1000">
                          <a:effectLst/>
                        </a:rPr>
                        <a:t>S4</a:t>
                      </a:r>
                      <a:endParaRPr lang="en-US" sz="1000">
                        <a:effectLst/>
                        <a:latin typeface="Times New Roman" panose="02020603050405020304" pitchFamily="18" charset="0"/>
                        <a:ea typeface="Times New Roman" panose="02020603050405020304" pitchFamily="18" charset="0"/>
                        <a:cs typeface="Arial" panose="020B0604020202020204" pitchFamily="34" charset="0"/>
                      </a:endParaRPr>
                    </a:p>
                  </a:txBody>
                  <a:tcPr marL="34259" marR="34259" marT="0" marB="0" anchor="ctr"/>
                </a:tc>
                <a:tc>
                  <a:txBody>
                    <a:bodyPr/>
                    <a:lstStyle/>
                    <a:p>
                      <a:pPr marL="0" marR="0" algn="ctr">
                        <a:spcBef>
                          <a:spcPts val="0"/>
                        </a:spcBef>
                        <a:spcAft>
                          <a:spcPts val="0"/>
                        </a:spcAft>
                      </a:pPr>
                      <a:r>
                        <a:rPr lang="en-US" sz="1000">
                          <a:effectLst/>
                        </a:rPr>
                        <a:t>13209</a:t>
                      </a:r>
                      <a:endParaRPr lang="en-US" sz="1000">
                        <a:effectLst/>
                        <a:latin typeface="Times New Roman" panose="02020603050405020304" pitchFamily="18" charset="0"/>
                        <a:ea typeface="Times New Roman" panose="02020603050405020304" pitchFamily="18" charset="0"/>
                        <a:cs typeface="Arial" panose="020B0604020202020204" pitchFamily="34" charset="0"/>
                      </a:endParaRPr>
                    </a:p>
                  </a:txBody>
                  <a:tcPr marL="34259" marR="34259" marT="0" marB="0" anchor="ctr"/>
                </a:tc>
                <a:tc>
                  <a:txBody>
                    <a:bodyPr/>
                    <a:lstStyle/>
                    <a:p>
                      <a:pPr marL="0" marR="0" algn="ctr">
                        <a:spcBef>
                          <a:spcPts val="0"/>
                        </a:spcBef>
                        <a:spcAft>
                          <a:spcPts val="0"/>
                        </a:spcAft>
                      </a:pPr>
                      <a:r>
                        <a:rPr lang="en-US" sz="1000">
                          <a:effectLst/>
                        </a:rPr>
                        <a:t>319</a:t>
                      </a:r>
                      <a:endParaRPr lang="en-US" sz="1000">
                        <a:effectLst/>
                        <a:latin typeface="Times New Roman" panose="02020603050405020304" pitchFamily="18" charset="0"/>
                        <a:ea typeface="Times New Roman" panose="02020603050405020304" pitchFamily="18" charset="0"/>
                        <a:cs typeface="Arial" panose="020B0604020202020204" pitchFamily="34" charset="0"/>
                      </a:endParaRPr>
                    </a:p>
                  </a:txBody>
                  <a:tcPr marL="34259" marR="34259" marT="0" marB="0"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726860968"/>
                  </a:ext>
                </a:extLst>
              </a:tr>
              <a:tr h="215936">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r>
                        <a:rPr lang="en-US" sz="1000" dirty="0">
                          <a:effectLst/>
                        </a:rPr>
                        <a:t>S5</a:t>
                      </a:r>
                      <a:endParaRPr lang="en-US" sz="10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34259" marR="34259" marT="0" marB="0" anchor="ctr"/>
                </a:tc>
                <a:tc>
                  <a:txBody>
                    <a:bodyPr/>
                    <a:lstStyle/>
                    <a:p>
                      <a:pPr marL="0" marR="0" algn="ctr">
                        <a:spcBef>
                          <a:spcPts val="0"/>
                        </a:spcBef>
                        <a:spcAft>
                          <a:spcPts val="0"/>
                        </a:spcAft>
                      </a:pPr>
                      <a:r>
                        <a:rPr lang="en-US" sz="1000">
                          <a:effectLst/>
                        </a:rPr>
                        <a:t>13236</a:t>
                      </a:r>
                      <a:endParaRPr lang="en-US" sz="1000">
                        <a:effectLst/>
                        <a:latin typeface="Times New Roman" panose="02020603050405020304" pitchFamily="18" charset="0"/>
                        <a:ea typeface="Times New Roman" panose="02020603050405020304" pitchFamily="18" charset="0"/>
                        <a:cs typeface="Arial" panose="020B0604020202020204" pitchFamily="34" charset="0"/>
                      </a:endParaRPr>
                    </a:p>
                  </a:txBody>
                  <a:tcPr marL="34259" marR="34259" marT="0" marB="0" anchor="ctr"/>
                </a:tc>
                <a:tc>
                  <a:txBody>
                    <a:bodyPr/>
                    <a:lstStyle/>
                    <a:p>
                      <a:pPr marL="0" marR="0" algn="ctr">
                        <a:spcBef>
                          <a:spcPts val="0"/>
                        </a:spcBef>
                        <a:spcAft>
                          <a:spcPts val="0"/>
                        </a:spcAft>
                      </a:pPr>
                      <a:r>
                        <a:rPr lang="en-US" sz="1000">
                          <a:effectLst/>
                        </a:rPr>
                        <a:t>320</a:t>
                      </a:r>
                      <a:endParaRPr lang="en-US" sz="1000">
                        <a:effectLst/>
                        <a:latin typeface="Times New Roman" panose="02020603050405020304" pitchFamily="18" charset="0"/>
                        <a:ea typeface="Times New Roman" panose="02020603050405020304" pitchFamily="18" charset="0"/>
                        <a:cs typeface="Arial" panose="020B0604020202020204" pitchFamily="34" charset="0"/>
                      </a:endParaRPr>
                    </a:p>
                  </a:txBody>
                  <a:tcPr marL="34259" marR="34259" marT="0" marB="0"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938590622"/>
                  </a:ext>
                </a:extLst>
              </a:tr>
              <a:tr h="215936">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r>
                        <a:rPr lang="en-US" sz="1000">
                          <a:effectLst/>
                        </a:rPr>
                        <a:t>S9</a:t>
                      </a:r>
                      <a:endParaRPr lang="en-US" sz="1000">
                        <a:effectLst/>
                        <a:latin typeface="Times New Roman" panose="02020603050405020304" pitchFamily="18" charset="0"/>
                        <a:ea typeface="Times New Roman" panose="02020603050405020304" pitchFamily="18" charset="0"/>
                        <a:cs typeface="Arial" panose="020B0604020202020204" pitchFamily="34" charset="0"/>
                      </a:endParaRPr>
                    </a:p>
                  </a:txBody>
                  <a:tcPr marL="34259" marR="34259" marT="0" marB="0" anchor="ctr"/>
                </a:tc>
                <a:tc>
                  <a:txBody>
                    <a:bodyPr/>
                    <a:lstStyle/>
                    <a:p>
                      <a:pPr marL="0" marR="0" algn="ctr">
                        <a:spcBef>
                          <a:spcPts val="0"/>
                        </a:spcBef>
                        <a:spcAft>
                          <a:spcPts val="0"/>
                        </a:spcAft>
                      </a:pPr>
                      <a:r>
                        <a:rPr lang="en-US" sz="1000" dirty="0">
                          <a:effectLst/>
                        </a:rPr>
                        <a:t>13143</a:t>
                      </a:r>
                      <a:endParaRPr lang="en-US" sz="10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34259" marR="34259" marT="0" marB="0" anchor="ctr"/>
                </a:tc>
                <a:tc>
                  <a:txBody>
                    <a:bodyPr/>
                    <a:lstStyle/>
                    <a:p>
                      <a:pPr marL="0" marR="0" algn="ctr">
                        <a:spcBef>
                          <a:spcPts val="0"/>
                        </a:spcBef>
                        <a:spcAft>
                          <a:spcPts val="0"/>
                        </a:spcAft>
                      </a:pPr>
                      <a:r>
                        <a:rPr lang="en-US" sz="1000">
                          <a:effectLst/>
                        </a:rPr>
                        <a:t>316</a:t>
                      </a:r>
                      <a:endParaRPr lang="en-US" sz="1000">
                        <a:effectLst/>
                        <a:latin typeface="Times New Roman" panose="02020603050405020304" pitchFamily="18" charset="0"/>
                        <a:ea typeface="Times New Roman" panose="02020603050405020304" pitchFamily="18" charset="0"/>
                        <a:cs typeface="Arial" panose="020B0604020202020204" pitchFamily="34" charset="0"/>
                      </a:endParaRPr>
                    </a:p>
                  </a:txBody>
                  <a:tcPr marL="34259" marR="34259" marT="0" marB="0"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4157259359"/>
                  </a:ext>
                </a:extLst>
              </a:tr>
              <a:tr h="215936">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r>
                        <a:rPr lang="en-US" sz="1000">
                          <a:effectLst/>
                        </a:rPr>
                        <a:t>S12</a:t>
                      </a:r>
                      <a:endParaRPr lang="en-US" sz="1000">
                        <a:effectLst/>
                        <a:latin typeface="Times New Roman" panose="02020603050405020304" pitchFamily="18" charset="0"/>
                        <a:ea typeface="Times New Roman" panose="02020603050405020304" pitchFamily="18" charset="0"/>
                        <a:cs typeface="Arial" panose="020B0604020202020204" pitchFamily="34" charset="0"/>
                      </a:endParaRPr>
                    </a:p>
                  </a:txBody>
                  <a:tcPr marL="34259" marR="34259" marT="0" marB="0" anchor="ctr"/>
                </a:tc>
                <a:tc>
                  <a:txBody>
                    <a:bodyPr/>
                    <a:lstStyle/>
                    <a:p>
                      <a:pPr marL="0" marR="0" algn="ctr">
                        <a:spcBef>
                          <a:spcPts val="0"/>
                        </a:spcBef>
                        <a:spcAft>
                          <a:spcPts val="0"/>
                        </a:spcAft>
                      </a:pPr>
                      <a:r>
                        <a:rPr lang="en-US" sz="1000" dirty="0">
                          <a:effectLst/>
                        </a:rPr>
                        <a:t>13208</a:t>
                      </a:r>
                      <a:endParaRPr lang="en-US" sz="10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34259" marR="34259" marT="0" marB="0" anchor="ctr"/>
                </a:tc>
                <a:tc>
                  <a:txBody>
                    <a:bodyPr/>
                    <a:lstStyle/>
                    <a:p>
                      <a:pPr marL="0" marR="0" algn="ctr">
                        <a:spcBef>
                          <a:spcPts val="0"/>
                        </a:spcBef>
                        <a:spcAft>
                          <a:spcPts val="0"/>
                        </a:spcAft>
                      </a:pPr>
                      <a:r>
                        <a:rPr lang="en-US" sz="1000">
                          <a:effectLst/>
                        </a:rPr>
                        <a:t>319</a:t>
                      </a:r>
                      <a:endParaRPr lang="en-US" sz="1000">
                        <a:effectLst/>
                        <a:latin typeface="Times New Roman" panose="02020603050405020304" pitchFamily="18" charset="0"/>
                        <a:ea typeface="Times New Roman" panose="02020603050405020304" pitchFamily="18" charset="0"/>
                        <a:cs typeface="Arial" panose="020B0604020202020204" pitchFamily="34" charset="0"/>
                      </a:endParaRPr>
                    </a:p>
                  </a:txBody>
                  <a:tcPr marL="34259" marR="34259" marT="0" marB="0"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726902128"/>
                  </a:ext>
                </a:extLst>
              </a:tr>
              <a:tr h="215936">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r>
                        <a:rPr lang="en-US" sz="1000">
                          <a:effectLst/>
                        </a:rPr>
                        <a:t>S17</a:t>
                      </a:r>
                      <a:endParaRPr lang="en-US" sz="1000">
                        <a:effectLst/>
                        <a:latin typeface="Times New Roman" panose="02020603050405020304" pitchFamily="18" charset="0"/>
                        <a:ea typeface="Times New Roman" panose="02020603050405020304" pitchFamily="18" charset="0"/>
                        <a:cs typeface="Arial" panose="020B0604020202020204" pitchFamily="34" charset="0"/>
                      </a:endParaRPr>
                    </a:p>
                  </a:txBody>
                  <a:tcPr marL="34259" marR="34259" marT="0" marB="0" anchor="ctr"/>
                </a:tc>
                <a:tc>
                  <a:txBody>
                    <a:bodyPr/>
                    <a:lstStyle/>
                    <a:p>
                      <a:pPr marL="0" marR="0" algn="ctr">
                        <a:spcBef>
                          <a:spcPts val="0"/>
                        </a:spcBef>
                        <a:spcAft>
                          <a:spcPts val="0"/>
                        </a:spcAft>
                      </a:pPr>
                      <a:r>
                        <a:rPr lang="en-US" sz="1000" dirty="0">
                          <a:effectLst/>
                        </a:rPr>
                        <a:t>13168</a:t>
                      </a:r>
                      <a:endParaRPr lang="en-US" sz="10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34259" marR="34259" marT="0" marB="0" anchor="ctr"/>
                </a:tc>
                <a:tc>
                  <a:txBody>
                    <a:bodyPr/>
                    <a:lstStyle/>
                    <a:p>
                      <a:pPr marL="0" marR="0" algn="ctr">
                        <a:spcBef>
                          <a:spcPts val="0"/>
                        </a:spcBef>
                        <a:spcAft>
                          <a:spcPts val="0"/>
                        </a:spcAft>
                      </a:pPr>
                      <a:r>
                        <a:rPr lang="en-US" sz="1000" dirty="0">
                          <a:effectLst/>
                        </a:rPr>
                        <a:t>317</a:t>
                      </a:r>
                      <a:endParaRPr lang="en-US" sz="10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34259" marR="34259" marT="0" marB="0"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812466149"/>
                  </a:ext>
                </a:extLst>
              </a:tr>
              <a:tr h="215936">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r>
                        <a:rPr lang="en-US" sz="1000">
                          <a:effectLst/>
                        </a:rPr>
                        <a:t>S19</a:t>
                      </a:r>
                      <a:endParaRPr lang="en-US" sz="1000">
                        <a:effectLst/>
                        <a:latin typeface="Times New Roman" panose="02020603050405020304" pitchFamily="18" charset="0"/>
                        <a:ea typeface="Times New Roman" panose="02020603050405020304" pitchFamily="18" charset="0"/>
                        <a:cs typeface="Arial" panose="020B0604020202020204" pitchFamily="34" charset="0"/>
                      </a:endParaRPr>
                    </a:p>
                  </a:txBody>
                  <a:tcPr marL="34259" marR="34259" marT="0" marB="0" anchor="ctr"/>
                </a:tc>
                <a:tc>
                  <a:txBody>
                    <a:bodyPr/>
                    <a:lstStyle/>
                    <a:p>
                      <a:pPr marL="0" marR="0" algn="ctr">
                        <a:spcBef>
                          <a:spcPts val="0"/>
                        </a:spcBef>
                        <a:spcAft>
                          <a:spcPts val="0"/>
                        </a:spcAft>
                      </a:pPr>
                      <a:r>
                        <a:rPr lang="en-US" sz="1000" dirty="0">
                          <a:effectLst/>
                        </a:rPr>
                        <a:t>13153</a:t>
                      </a:r>
                      <a:endParaRPr lang="en-US" sz="10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34259" marR="34259" marT="0" marB="0" anchor="ctr"/>
                </a:tc>
                <a:tc>
                  <a:txBody>
                    <a:bodyPr/>
                    <a:lstStyle/>
                    <a:p>
                      <a:pPr marL="0" marR="0" algn="ctr">
                        <a:spcBef>
                          <a:spcPts val="0"/>
                        </a:spcBef>
                        <a:spcAft>
                          <a:spcPts val="0"/>
                        </a:spcAft>
                      </a:pPr>
                      <a:r>
                        <a:rPr lang="en-US" sz="1000" dirty="0">
                          <a:effectLst/>
                        </a:rPr>
                        <a:t>316</a:t>
                      </a:r>
                      <a:endParaRPr lang="en-US" sz="10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34259" marR="34259" marT="0" marB="0"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178185037"/>
                  </a:ext>
                </a:extLst>
              </a:tr>
              <a:tr h="215936">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r>
                        <a:rPr lang="en-US" sz="1000" dirty="0">
                          <a:effectLst/>
                        </a:rPr>
                        <a:t>S25</a:t>
                      </a:r>
                      <a:endParaRPr lang="en-US" sz="10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34259" marR="34259" marT="0" marB="0" anchor="ctr"/>
                </a:tc>
                <a:tc>
                  <a:txBody>
                    <a:bodyPr/>
                    <a:lstStyle/>
                    <a:p>
                      <a:pPr marL="0" marR="0" algn="ctr">
                        <a:spcBef>
                          <a:spcPts val="0"/>
                        </a:spcBef>
                        <a:spcAft>
                          <a:spcPts val="0"/>
                        </a:spcAft>
                      </a:pPr>
                      <a:r>
                        <a:rPr lang="en-US" sz="1000" dirty="0">
                          <a:effectLst/>
                        </a:rPr>
                        <a:t>13168</a:t>
                      </a:r>
                      <a:endParaRPr lang="en-US" sz="10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34259" marR="34259" marT="0" marB="0" anchor="ctr"/>
                </a:tc>
                <a:tc>
                  <a:txBody>
                    <a:bodyPr/>
                    <a:lstStyle/>
                    <a:p>
                      <a:pPr marL="0" marR="0" algn="ctr">
                        <a:spcBef>
                          <a:spcPts val="0"/>
                        </a:spcBef>
                        <a:spcAft>
                          <a:spcPts val="0"/>
                        </a:spcAft>
                      </a:pPr>
                      <a:r>
                        <a:rPr lang="en-US" sz="1000" dirty="0">
                          <a:effectLst/>
                        </a:rPr>
                        <a:t>317</a:t>
                      </a:r>
                      <a:endParaRPr lang="en-US" sz="10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34259" marR="34259" marT="0" marB="0"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251664888"/>
                  </a:ext>
                </a:extLst>
              </a:tr>
            </a:tbl>
          </a:graphicData>
        </a:graphic>
      </p:graphicFrame>
      <p:pic>
        <p:nvPicPr>
          <p:cNvPr id="9" name="Picture 8">
            <a:extLst>
              <a:ext uri="{FF2B5EF4-FFF2-40B4-BE49-F238E27FC236}">
                <a16:creationId xmlns:a16="http://schemas.microsoft.com/office/drawing/2014/main" id="{9117ED58-A151-EF72-979A-CB455217BD9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809091" y="2097787"/>
            <a:ext cx="3739920" cy="2804941"/>
          </a:xfrm>
          <a:prstGeom prst="rect">
            <a:avLst/>
          </a:prstGeom>
        </p:spPr>
      </p:pic>
      <p:pic>
        <p:nvPicPr>
          <p:cNvPr id="10" name="Picture 9">
            <a:extLst>
              <a:ext uri="{FF2B5EF4-FFF2-40B4-BE49-F238E27FC236}">
                <a16:creationId xmlns:a16="http://schemas.microsoft.com/office/drawing/2014/main" id="{728A1119-0BE3-8FCA-727F-4386967D9BF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809091" y="4998721"/>
            <a:ext cx="3739920" cy="2804939"/>
          </a:xfrm>
          <a:prstGeom prst="rect">
            <a:avLst/>
          </a:prstGeom>
        </p:spPr>
      </p:pic>
      <p:pic>
        <p:nvPicPr>
          <p:cNvPr id="5" name="Picture 4" descr="Icon&#10;&#10;Description automatically generated">
            <a:extLst>
              <a:ext uri="{FF2B5EF4-FFF2-40B4-BE49-F238E27FC236}">
                <a16:creationId xmlns:a16="http://schemas.microsoft.com/office/drawing/2014/main" id="{565EAA84-25A1-0E61-2CE1-128695F72867}"/>
              </a:ext>
            </a:extLst>
          </p:cNvPr>
          <p:cNvPicPr>
            <a:picLocks noChangeAspect="1"/>
          </p:cNvPicPr>
          <p:nvPr/>
        </p:nvPicPr>
        <p:blipFill>
          <a:blip r:embed="rId4"/>
          <a:stretch>
            <a:fillRect/>
          </a:stretch>
        </p:blipFill>
        <p:spPr>
          <a:xfrm>
            <a:off x="12511856" y="166088"/>
            <a:ext cx="1769223" cy="1673761"/>
          </a:xfrm>
          <a:prstGeom prst="rect">
            <a:avLst/>
          </a:prstGeom>
        </p:spPr>
      </p:pic>
    </p:spTree>
    <p:extLst>
      <p:ext uri="{BB962C8B-B14F-4D97-AF65-F5344CB8AC3E}">
        <p14:creationId xmlns:p14="http://schemas.microsoft.com/office/powerpoint/2010/main" val="4231524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13">
            <a:extLst>
              <a:ext uri="{FF2B5EF4-FFF2-40B4-BE49-F238E27FC236}">
                <a16:creationId xmlns:a16="http://schemas.microsoft.com/office/drawing/2014/main" id="{F700DC40-E1E9-419D-AD8E-C677CE964B5C}"/>
              </a:ext>
            </a:extLst>
          </p:cNvPr>
          <p:cNvSpPr>
            <a:spLocks noGrp="1"/>
          </p:cNvSpPr>
          <p:nvPr>
            <p:ph type="sldNum" sz="quarter" idx="22"/>
          </p:nvPr>
        </p:nvSpPr>
        <p:spPr/>
        <p:txBody>
          <a:bodyPr/>
          <a:lstStyle/>
          <a:p>
            <a:fld id="{FE7A4BB3-E848-5A44-82DF-322201952CD8}" type="slidenum">
              <a:rPr lang="en-US" smtClean="0"/>
              <a:pPr/>
              <a:t>15</a:t>
            </a:fld>
            <a:endParaRPr lang="en-US" dirty="0"/>
          </a:p>
        </p:txBody>
      </p:sp>
      <p:sp>
        <p:nvSpPr>
          <p:cNvPr id="15" name="Title 14">
            <a:extLst>
              <a:ext uri="{FF2B5EF4-FFF2-40B4-BE49-F238E27FC236}">
                <a16:creationId xmlns:a16="http://schemas.microsoft.com/office/drawing/2014/main" id="{5920ACB0-3A01-4696-9B74-083B19D6DDE1}"/>
              </a:ext>
            </a:extLst>
          </p:cNvPr>
          <p:cNvSpPr>
            <a:spLocks noGrp="1"/>
          </p:cNvSpPr>
          <p:nvPr>
            <p:ph type="title"/>
          </p:nvPr>
        </p:nvSpPr>
        <p:spPr>
          <a:xfrm>
            <a:off x="3200400" y="243224"/>
            <a:ext cx="10972800" cy="1310979"/>
          </a:xfrm>
        </p:spPr>
        <p:txBody>
          <a:bodyPr/>
          <a:lstStyle/>
          <a:p>
            <a:r>
              <a:rPr lang="en-US" dirty="0"/>
              <a:t>Beryllium Microscopy</a:t>
            </a:r>
          </a:p>
        </p:txBody>
      </p:sp>
      <p:sp>
        <p:nvSpPr>
          <p:cNvPr id="2" name="TextBox 1">
            <a:extLst>
              <a:ext uri="{FF2B5EF4-FFF2-40B4-BE49-F238E27FC236}">
                <a16:creationId xmlns:a16="http://schemas.microsoft.com/office/drawing/2014/main" id="{D14FFDAF-6459-5A93-8C69-CF078AC8E1AC}"/>
              </a:ext>
            </a:extLst>
          </p:cNvPr>
          <p:cNvSpPr txBox="1"/>
          <p:nvPr/>
        </p:nvSpPr>
        <p:spPr>
          <a:xfrm>
            <a:off x="1861457" y="2079171"/>
            <a:ext cx="11212286" cy="1754326"/>
          </a:xfrm>
          <a:prstGeom prst="rect">
            <a:avLst/>
          </a:prstGeom>
          <a:noFill/>
        </p:spPr>
        <p:txBody>
          <a:bodyPr wrap="square" rtlCol="0">
            <a:spAutoFit/>
          </a:bodyPr>
          <a:lstStyle/>
          <a:p>
            <a:pPr marL="891540" lvl="1" indent="-342900">
              <a:buFont typeface="Arial" panose="020B0604020202020204" pitchFamily="34" charset="0"/>
              <a:buChar char="•"/>
            </a:pPr>
            <a:r>
              <a:rPr lang="en-US" dirty="0"/>
              <a:t>U1 (unirradiated UHP Be) used to develop flash electropolishing approach</a:t>
            </a:r>
          </a:p>
          <a:p>
            <a:pPr marL="891540" lvl="1" indent="-342900">
              <a:buFont typeface="Arial" panose="020B0604020202020204" pitchFamily="34" charset="0"/>
              <a:buChar char="•"/>
            </a:pPr>
            <a:r>
              <a:rPr lang="en-US" dirty="0"/>
              <a:t>P01-2mm (PF-60 irradiated at 300C)</a:t>
            </a:r>
          </a:p>
          <a:p>
            <a:pPr marL="891540" lvl="1" indent="-342900">
              <a:buFont typeface="Arial" panose="020B0604020202020204" pitchFamily="34" charset="0"/>
              <a:buChar char="•"/>
            </a:pPr>
            <a:r>
              <a:rPr lang="en-US" dirty="0"/>
              <a:t>Next steps when funds are available</a:t>
            </a:r>
          </a:p>
          <a:p>
            <a:pPr marL="1440180" lvl="2" indent="-342900">
              <a:buFont typeface="Arial" panose="020B0604020202020204" pitchFamily="34" charset="0"/>
              <a:buChar char="•"/>
            </a:pPr>
            <a:r>
              <a:rPr lang="en-US" dirty="0"/>
              <a:t>P01-1.5mm (PF-60 irradiated to 490C)</a:t>
            </a:r>
          </a:p>
          <a:p>
            <a:pPr marL="1440180" lvl="2" indent="-342900">
              <a:buFont typeface="Arial" panose="020B0604020202020204" pitchFamily="34" charset="0"/>
              <a:buChar char="•"/>
            </a:pPr>
            <a:r>
              <a:rPr lang="en-US" dirty="0"/>
              <a:t>S1 (SF-65 irradiated to 490C)</a:t>
            </a:r>
          </a:p>
        </p:txBody>
      </p:sp>
      <p:grpSp>
        <p:nvGrpSpPr>
          <p:cNvPr id="3" name="Group 2">
            <a:extLst>
              <a:ext uri="{FF2B5EF4-FFF2-40B4-BE49-F238E27FC236}">
                <a16:creationId xmlns:a16="http://schemas.microsoft.com/office/drawing/2014/main" id="{280E7163-638D-7350-1CA2-17DB177DC060}"/>
              </a:ext>
            </a:extLst>
          </p:cNvPr>
          <p:cNvGrpSpPr/>
          <p:nvPr/>
        </p:nvGrpSpPr>
        <p:grpSpPr>
          <a:xfrm>
            <a:off x="7315200" y="3726375"/>
            <a:ext cx="5964767" cy="4290454"/>
            <a:chOff x="3085772" y="270564"/>
            <a:chExt cx="8980092" cy="6459376"/>
          </a:xfrm>
        </p:grpSpPr>
        <p:pic>
          <p:nvPicPr>
            <p:cNvPr id="4" name="Picture 3" descr="A black and white image of a moon&#10;&#10;Description automatically generated with low confidence">
              <a:extLst>
                <a:ext uri="{FF2B5EF4-FFF2-40B4-BE49-F238E27FC236}">
                  <a16:creationId xmlns:a16="http://schemas.microsoft.com/office/drawing/2014/main" id="{25D8CD2B-EAEF-BFE8-6970-E3F99A9242A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104168" y="628205"/>
              <a:ext cx="2959636" cy="2959636"/>
            </a:xfrm>
            <a:prstGeom prst="rect">
              <a:avLst/>
            </a:prstGeom>
          </p:spPr>
        </p:pic>
        <p:pic>
          <p:nvPicPr>
            <p:cNvPr id="5" name="Picture 4" descr="A black and white image of a moon&#10;&#10;Description automatically generated with low confidence">
              <a:extLst>
                <a:ext uri="{FF2B5EF4-FFF2-40B4-BE49-F238E27FC236}">
                  <a16:creationId xmlns:a16="http://schemas.microsoft.com/office/drawing/2014/main" id="{EAAE10BD-8F0C-D5AD-92FD-D049548A60D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04468" y="628205"/>
              <a:ext cx="2959636" cy="2959636"/>
            </a:xfrm>
            <a:prstGeom prst="rect">
              <a:avLst/>
            </a:prstGeom>
          </p:spPr>
        </p:pic>
        <p:pic>
          <p:nvPicPr>
            <p:cNvPr id="6" name="Picture 5" descr="A black and white image of a moon&#10;&#10;Description automatically generated with low confidence">
              <a:extLst>
                <a:ext uri="{FF2B5EF4-FFF2-40B4-BE49-F238E27FC236}">
                  <a16:creationId xmlns:a16="http://schemas.microsoft.com/office/drawing/2014/main" id="{DA6DA93F-8AA7-046D-AC95-6D6538C7603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106228" y="628205"/>
              <a:ext cx="2959636" cy="2959636"/>
            </a:xfrm>
            <a:prstGeom prst="rect">
              <a:avLst/>
            </a:prstGeom>
          </p:spPr>
        </p:pic>
        <p:pic>
          <p:nvPicPr>
            <p:cNvPr id="7" name="Picture 6" descr="A black and white photo of a person's footprints in the snow&#10;&#10;Description automatically generated with low confidence">
              <a:extLst>
                <a:ext uri="{FF2B5EF4-FFF2-40B4-BE49-F238E27FC236}">
                  <a16:creationId xmlns:a16="http://schemas.microsoft.com/office/drawing/2014/main" id="{DAF18664-8335-406E-E5C3-E678E88972A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096000" y="3770304"/>
              <a:ext cx="2959636" cy="2959636"/>
            </a:xfrm>
            <a:prstGeom prst="rect">
              <a:avLst/>
            </a:prstGeom>
          </p:spPr>
        </p:pic>
        <p:pic>
          <p:nvPicPr>
            <p:cNvPr id="8" name="Picture 7">
              <a:extLst>
                <a:ext uri="{FF2B5EF4-FFF2-40B4-BE49-F238E27FC236}">
                  <a16:creationId xmlns:a16="http://schemas.microsoft.com/office/drawing/2014/main" id="{44BDAF02-4DDB-0FB4-58A8-8E143936C25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085772" y="3770304"/>
              <a:ext cx="2959636" cy="2959636"/>
            </a:xfrm>
            <a:prstGeom prst="rect">
              <a:avLst/>
            </a:prstGeom>
          </p:spPr>
        </p:pic>
        <p:pic>
          <p:nvPicPr>
            <p:cNvPr id="9" name="Picture 8" descr="A close up of a person's face&#10;&#10;Description automatically generated with low confidence">
              <a:extLst>
                <a:ext uri="{FF2B5EF4-FFF2-40B4-BE49-F238E27FC236}">
                  <a16:creationId xmlns:a16="http://schemas.microsoft.com/office/drawing/2014/main" id="{3C2EDA25-9050-87E2-B20E-57F8C6F02AE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106228" y="3770304"/>
              <a:ext cx="2959636" cy="2959636"/>
            </a:xfrm>
            <a:prstGeom prst="rect">
              <a:avLst/>
            </a:prstGeom>
          </p:spPr>
        </p:pic>
        <p:cxnSp>
          <p:nvCxnSpPr>
            <p:cNvPr id="10" name="Straight Arrow Connector 9">
              <a:extLst>
                <a:ext uri="{FF2B5EF4-FFF2-40B4-BE49-F238E27FC236}">
                  <a16:creationId xmlns:a16="http://schemas.microsoft.com/office/drawing/2014/main" id="{D394FAFB-2A7E-A47E-889A-2D12D0F1C293}"/>
                </a:ext>
              </a:extLst>
            </p:cNvPr>
            <p:cNvCxnSpPr/>
            <p:nvPr/>
          </p:nvCxnSpPr>
          <p:spPr>
            <a:xfrm>
              <a:off x="4748514" y="5052349"/>
              <a:ext cx="141377" cy="60767"/>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69C4747C-B557-8653-83F4-4F2BC90DC6E5}"/>
                </a:ext>
              </a:extLst>
            </p:cNvPr>
            <p:cNvSpPr txBox="1"/>
            <p:nvPr/>
          </p:nvSpPr>
          <p:spPr>
            <a:xfrm>
              <a:off x="7140946" y="270564"/>
              <a:ext cx="1154298" cy="417028"/>
            </a:xfrm>
            <a:prstGeom prst="rect">
              <a:avLst/>
            </a:prstGeom>
            <a:noFill/>
          </p:spPr>
          <p:txBody>
            <a:bodyPr wrap="square" rtlCol="0">
              <a:spAutoFit/>
            </a:bodyPr>
            <a:lstStyle/>
            <a:p>
              <a:r>
                <a:rPr lang="en-US" sz="1200" dirty="0"/>
                <a:t>At focus</a:t>
              </a:r>
            </a:p>
          </p:txBody>
        </p:sp>
        <p:sp>
          <p:nvSpPr>
            <p:cNvPr id="12" name="TextBox 11">
              <a:extLst>
                <a:ext uri="{FF2B5EF4-FFF2-40B4-BE49-F238E27FC236}">
                  <a16:creationId xmlns:a16="http://schemas.microsoft.com/office/drawing/2014/main" id="{A8380771-2E02-BE35-B42E-B0EA0053D377}"/>
                </a:ext>
              </a:extLst>
            </p:cNvPr>
            <p:cNvSpPr txBox="1"/>
            <p:nvPr/>
          </p:nvSpPr>
          <p:spPr>
            <a:xfrm>
              <a:off x="4181311" y="270564"/>
              <a:ext cx="1154298" cy="417028"/>
            </a:xfrm>
            <a:prstGeom prst="rect">
              <a:avLst/>
            </a:prstGeom>
            <a:noFill/>
          </p:spPr>
          <p:txBody>
            <a:bodyPr wrap="square" rtlCol="0">
              <a:spAutoFit/>
            </a:bodyPr>
            <a:lstStyle/>
            <a:p>
              <a:r>
                <a:rPr lang="en-US" sz="1200" dirty="0"/>
                <a:t>-2.5 um</a:t>
              </a:r>
            </a:p>
          </p:txBody>
        </p:sp>
        <p:sp>
          <p:nvSpPr>
            <p:cNvPr id="13" name="TextBox 12">
              <a:extLst>
                <a:ext uri="{FF2B5EF4-FFF2-40B4-BE49-F238E27FC236}">
                  <a16:creationId xmlns:a16="http://schemas.microsoft.com/office/drawing/2014/main" id="{7F64AED5-E54F-8483-ABD3-A7271EC8D4AE}"/>
                </a:ext>
              </a:extLst>
            </p:cNvPr>
            <p:cNvSpPr txBox="1"/>
            <p:nvPr/>
          </p:nvSpPr>
          <p:spPr>
            <a:xfrm>
              <a:off x="10183002" y="294395"/>
              <a:ext cx="1154298" cy="417028"/>
            </a:xfrm>
            <a:prstGeom prst="rect">
              <a:avLst/>
            </a:prstGeom>
            <a:noFill/>
          </p:spPr>
          <p:txBody>
            <a:bodyPr wrap="square" rtlCol="0">
              <a:spAutoFit/>
            </a:bodyPr>
            <a:lstStyle/>
            <a:p>
              <a:r>
                <a:rPr lang="en-US" sz="1200" dirty="0"/>
                <a:t>+2.5 um</a:t>
              </a:r>
            </a:p>
          </p:txBody>
        </p:sp>
        <p:cxnSp>
          <p:nvCxnSpPr>
            <p:cNvPr id="16" name="Straight Arrow Connector 15">
              <a:extLst>
                <a:ext uri="{FF2B5EF4-FFF2-40B4-BE49-F238E27FC236}">
                  <a16:creationId xmlns:a16="http://schemas.microsoft.com/office/drawing/2014/main" id="{DB76E981-8E85-AC1F-3C42-67F53EE652CD}"/>
                </a:ext>
              </a:extLst>
            </p:cNvPr>
            <p:cNvCxnSpPr/>
            <p:nvPr/>
          </p:nvCxnSpPr>
          <p:spPr>
            <a:xfrm>
              <a:off x="10908175" y="4959814"/>
              <a:ext cx="141377" cy="60767"/>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EC073B8C-15FA-885F-27B4-17377C924138}"/>
                </a:ext>
              </a:extLst>
            </p:cNvPr>
            <p:cNvCxnSpPr/>
            <p:nvPr/>
          </p:nvCxnSpPr>
          <p:spPr>
            <a:xfrm>
              <a:off x="4565590" y="4284561"/>
              <a:ext cx="141377" cy="60767"/>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EA67954A-C3A8-DFF9-8E3D-665B87216DA1}"/>
                </a:ext>
              </a:extLst>
            </p:cNvPr>
            <p:cNvCxnSpPr>
              <a:cxnSpLocks/>
            </p:cNvCxnSpPr>
            <p:nvPr/>
          </p:nvCxnSpPr>
          <p:spPr>
            <a:xfrm>
              <a:off x="4889891" y="4262207"/>
              <a:ext cx="0" cy="166242"/>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336B612F-A894-FD88-F968-6FB9ABBB0DC1}"/>
                </a:ext>
              </a:extLst>
            </p:cNvPr>
            <p:cNvCxnSpPr/>
            <p:nvPr/>
          </p:nvCxnSpPr>
          <p:spPr>
            <a:xfrm>
              <a:off x="10732074" y="4146797"/>
              <a:ext cx="141377" cy="60767"/>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494A3844-51E7-5974-F098-4415309BF9CB}"/>
                </a:ext>
              </a:extLst>
            </p:cNvPr>
            <p:cNvCxnSpPr>
              <a:cxnSpLocks/>
            </p:cNvCxnSpPr>
            <p:nvPr/>
          </p:nvCxnSpPr>
          <p:spPr>
            <a:xfrm>
              <a:off x="11056375" y="4124443"/>
              <a:ext cx="0" cy="166242"/>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26558766-8525-B6D1-54EB-15E24B2E4EC4}"/>
                </a:ext>
              </a:extLst>
            </p:cNvPr>
            <p:cNvCxnSpPr>
              <a:cxnSpLocks/>
            </p:cNvCxnSpPr>
            <p:nvPr/>
          </p:nvCxnSpPr>
          <p:spPr>
            <a:xfrm flipH="1">
              <a:off x="4413651" y="5421774"/>
              <a:ext cx="151939" cy="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AA03F6B5-90C6-EF05-34D0-8470987C4806}"/>
                </a:ext>
              </a:extLst>
            </p:cNvPr>
            <p:cNvCxnSpPr>
              <a:cxnSpLocks/>
            </p:cNvCxnSpPr>
            <p:nvPr/>
          </p:nvCxnSpPr>
          <p:spPr>
            <a:xfrm>
              <a:off x="4662564" y="6395161"/>
              <a:ext cx="171900" cy="94527"/>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350C220E-8A22-F21F-CE6F-060F145AED05}"/>
                </a:ext>
              </a:extLst>
            </p:cNvPr>
            <p:cNvCxnSpPr>
              <a:cxnSpLocks/>
            </p:cNvCxnSpPr>
            <p:nvPr/>
          </p:nvCxnSpPr>
          <p:spPr>
            <a:xfrm flipH="1">
              <a:off x="10564631" y="5374510"/>
              <a:ext cx="151939" cy="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D1087C93-61C6-604D-FE39-6FEF65DC1A76}"/>
                </a:ext>
              </a:extLst>
            </p:cNvPr>
            <p:cNvCxnSpPr>
              <a:cxnSpLocks/>
            </p:cNvCxnSpPr>
            <p:nvPr/>
          </p:nvCxnSpPr>
          <p:spPr>
            <a:xfrm>
              <a:off x="10813544" y="6347897"/>
              <a:ext cx="171900" cy="94527"/>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7B8127C6-D223-DD08-D307-AEA779DF2517}"/>
                </a:ext>
              </a:extLst>
            </p:cNvPr>
            <p:cNvCxnSpPr/>
            <p:nvPr/>
          </p:nvCxnSpPr>
          <p:spPr>
            <a:xfrm>
              <a:off x="11240567" y="6067126"/>
              <a:ext cx="141377" cy="60767"/>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846B542C-5305-64C5-0286-39EA26692136}"/>
                </a:ext>
              </a:extLst>
            </p:cNvPr>
            <p:cNvCxnSpPr/>
            <p:nvPr/>
          </p:nvCxnSpPr>
          <p:spPr>
            <a:xfrm>
              <a:off x="11818336" y="6177709"/>
              <a:ext cx="141377" cy="60767"/>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4E4F1C92-80FF-8A58-A601-A1D0912C38DC}"/>
                </a:ext>
              </a:extLst>
            </p:cNvPr>
            <p:cNvCxnSpPr/>
            <p:nvPr/>
          </p:nvCxnSpPr>
          <p:spPr>
            <a:xfrm>
              <a:off x="5090552" y="6127893"/>
              <a:ext cx="141377" cy="60767"/>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F0AAF292-2DC2-9A78-414B-16FC2B606724}"/>
                </a:ext>
              </a:extLst>
            </p:cNvPr>
            <p:cNvCxnSpPr/>
            <p:nvPr/>
          </p:nvCxnSpPr>
          <p:spPr>
            <a:xfrm>
              <a:off x="5668321" y="6238476"/>
              <a:ext cx="141377" cy="60767"/>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DCEFE1BF-8C8E-EF17-E5F7-A8E7E559F62C}"/>
                </a:ext>
              </a:extLst>
            </p:cNvPr>
            <p:cNvCxnSpPr/>
            <p:nvPr/>
          </p:nvCxnSpPr>
          <p:spPr>
            <a:xfrm>
              <a:off x="10575193" y="1367641"/>
              <a:ext cx="141377" cy="60767"/>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74448E03-FA9C-9412-AAD2-D08BE41DACBD}"/>
                </a:ext>
              </a:extLst>
            </p:cNvPr>
            <p:cNvCxnSpPr/>
            <p:nvPr/>
          </p:nvCxnSpPr>
          <p:spPr>
            <a:xfrm>
              <a:off x="4448375" y="1453587"/>
              <a:ext cx="141377" cy="60767"/>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pic>
        <p:nvPicPr>
          <p:cNvPr id="31" name="Picture 30" descr="Icon&#10;&#10;Description automatically generated">
            <a:extLst>
              <a:ext uri="{FF2B5EF4-FFF2-40B4-BE49-F238E27FC236}">
                <a16:creationId xmlns:a16="http://schemas.microsoft.com/office/drawing/2014/main" id="{4AF51159-B2AE-A440-6992-5C28007DF38B}"/>
              </a:ext>
            </a:extLst>
          </p:cNvPr>
          <p:cNvPicPr>
            <a:picLocks noChangeAspect="1"/>
          </p:cNvPicPr>
          <p:nvPr/>
        </p:nvPicPr>
        <p:blipFill>
          <a:blip r:embed="rId8"/>
          <a:stretch>
            <a:fillRect/>
          </a:stretch>
        </p:blipFill>
        <p:spPr>
          <a:xfrm>
            <a:off x="12552336" y="405410"/>
            <a:ext cx="1769223" cy="1673761"/>
          </a:xfrm>
          <a:prstGeom prst="rect">
            <a:avLst/>
          </a:prstGeom>
        </p:spPr>
      </p:pic>
    </p:spTree>
    <p:extLst>
      <p:ext uri="{BB962C8B-B14F-4D97-AF65-F5344CB8AC3E}">
        <p14:creationId xmlns:p14="http://schemas.microsoft.com/office/powerpoint/2010/main" val="70740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13">
            <a:extLst>
              <a:ext uri="{FF2B5EF4-FFF2-40B4-BE49-F238E27FC236}">
                <a16:creationId xmlns:a16="http://schemas.microsoft.com/office/drawing/2014/main" id="{F700DC40-E1E9-419D-AD8E-C677CE964B5C}"/>
              </a:ext>
            </a:extLst>
          </p:cNvPr>
          <p:cNvSpPr>
            <a:spLocks noGrp="1"/>
          </p:cNvSpPr>
          <p:nvPr>
            <p:ph type="sldNum" sz="quarter" idx="22"/>
          </p:nvPr>
        </p:nvSpPr>
        <p:spPr/>
        <p:txBody>
          <a:bodyPr/>
          <a:lstStyle/>
          <a:p>
            <a:fld id="{FE7A4BB3-E848-5A44-82DF-322201952CD8}" type="slidenum">
              <a:rPr lang="en-US" smtClean="0"/>
              <a:pPr/>
              <a:t>16</a:t>
            </a:fld>
            <a:endParaRPr lang="en-US" dirty="0"/>
          </a:p>
        </p:txBody>
      </p:sp>
      <p:sp>
        <p:nvSpPr>
          <p:cNvPr id="15" name="Title 14">
            <a:extLst>
              <a:ext uri="{FF2B5EF4-FFF2-40B4-BE49-F238E27FC236}">
                <a16:creationId xmlns:a16="http://schemas.microsoft.com/office/drawing/2014/main" id="{5920ACB0-3A01-4696-9B74-083B19D6DDE1}"/>
              </a:ext>
            </a:extLst>
          </p:cNvPr>
          <p:cNvSpPr>
            <a:spLocks noGrp="1"/>
          </p:cNvSpPr>
          <p:nvPr>
            <p:ph type="title"/>
          </p:nvPr>
        </p:nvSpPr>
        <p:spPr>
          <a:xfrm>
            <a:off x="3200400" y="243224"/>
            <a:ext cx="10972800" cy="1310979"/>
          </a:xfrm>
        </p:spPr>
        <p:txBody>
          <a:bodyPr/>
          <a:lstStyle/>
          <a:p>
            <a:r>
              <a:rPr lang="en-US" dirty="0"/>
              <a:t>Future Activities</a:t>
            </a:r>
          </a:p>
        </p:txBody>
      </p:sp>
      <p:sp>
        <p:nvSpPr>
          <p:cNvPr id="2" name="TextBox 1">
            <a:extLst>
              <a:ext uri="{FF2B5EF4-FFF2-40B4-BE49-F238E27FC236}">
                <a16:creationId xmlns:a16="http://schemas.microsoft.com/office/drawing/2014/main" id="{56553E61-35DF-E465-B8DE-7BB69272EB1E}"/>
              </a:ext>
            </a:extLst>
          </p:cNvPr>
          <p:cNvSpPr txBox="1"/>
          <p:nvPr/>
        </p:nvSpPr>
        <p:spPr>
          <a:xfrm>
            <a:off x="1454727" y="2090058"/>
            <a:ext cx="12539569" cy="4081117"/>
          </a:xfrm>
          <a:prstGeom prst="rect">
            <a:avLst/>
          </a:prstGeom>
          <a:noFill/>
        </p:spPr>
        <p:txBody>
          <a:bodyPr wrap="square" rtlCol="0">
            <a:spAutoFit/>
          </a:bodyPr>
          <a:lstStyle/>
          <a:p>
            <a:pPr marL="342900" indent="-342900">
              <a:buFont typeface="Arial" panose="020B0604020202020204" pitchFamily="34" charset="0"/>
              <a:buChar char="•"/>
            </a:pPr>
            <a:r>
              <a:rPr lang="en-US" dirty="0"/>
              <a:t>We are ready to receive </a:t>
            </a:r>
            <a:r>
              <a:rPr lang="en-US" dirty="0" err="1"/>
              <a:t>HiRadMat</a:t>
            </a:r>
            <a:r>
              <a:rPr lang="en-US" dirty="0"/>
              <a:t> 60 samples when we have the additional funding to do so.</a:t>
            </a:r>
          </a:p>
          <a:p>
            <a:pPr marL="342900" indent="-342900">
              <a:buFont typeface="Arial" panose="020B0604020202020204" pitchFamily="34" charset="0"/>
              <a:buChar char="•"/>
            </a:pPr>
            <a:r>
              <a:rPr lang="en-US" dirty="0"/>
              <a:t>We have transferred a draft of the </a:t>
            </a:r>
            <a:r>
              <a:rPr lang="en-US" dirty="0" err="1"/>
              <a:t>SiC</a:t>
            </a:r>
            <a:r>
              <a:rPr lang="en-US" dirty="0"/>
              <a:t>-C/C paper to </a:t>
            </a:r>
            <a:r>
              <a:rPr lang="en-US" dirty="0" err="1"/>
              <a:t>Makimura</a:t>
            </a:r>
            <a:r>
              <a:rPr lang="en-US" dirty="0"/>
              <a:t>-San and hope to complete this for submission soon</a:t>
            </a:r>
          </a:p>
          <a:p>
            <a:pPr marL="342900" indent="-342900">
              <a:buFont typeface="Arial" panose="020B0604020202020204" pitchFamily="34" charset="0"/>
              <a:buChar char="•"/>
            </a:pPr>
            <a:r>
              <a:rPr lang="en-US" dirty="0"/>
              <a:t>Make requested revisions and resubmit the modeling </a:t>
            </a:r>
            <a:r>
              <a:rPr lang="en-US" dirty="0" err="1"/>
              <a:t>Ti</a:t>
            </a:r>
            <a:r>
              <a:rPr lang="en-US" dirty="0"/>
              <a:t> paper in July</a:t>
            </a:r>
          </a:p>
          <a:p>
            <a:pPr marL="342900" indent="-342900">
              <a:buFont typeface="Arial" panose="020B0604020202020204" pitchFamily="34" charset="0"/>
              <a:buChar char="•"/>
            </a:pPr>
            <a:r>
              <a:rPr lang="en-US" dirty="0"/>
              <a:t>Complete the characterization </a:t>
            </a:r>
            <a:r>
              <a:rPr lang="en-US" dirty="0" err="1"/>
              <a:t>Ti</a:t>
            </a:r>
            <a:r>
              <a:rPr lang="en-US" dirty="0"/>
              <a:t> paper and submit it </a:t>
            </a:r>
          </a:p>
          <a:p>
            <a:pPr marL="342900" indent="-342900">
              <a:buFont typeface="Arial" panose="020B0604020202020204" pitchFamily="34" charset="0"/>
              <a:buChar char="•"/>
            </a:pPr>
            <a:r>
              <a:rPr lang="en-US" dirty="0"/>
              <a:t>Perform Be microscopy and work up the Be </a:t>
            </a:r>
            <a:r>
              <a:rPr lang="en-US"/>
              <a:t>mechanical properties results </a:t>
            </a:r>
            <a:r>
              <a:rPr lang="en-US" dirty="0"/>
              <a:t>and generate a collaboration paper for submission</a:t>
            </a:r>
          </a:p>
          <a:p>
            <a:pPr marL="342900" indent="-342900">
              <a:buFont typeface="Arial" panose="020B0604020202020204" pitchFamily="34" charset="0"/>
              <a:buChar char="•"/>
            </a:pPr>
            <a:r>
              <a:rPr lang="en-US" dirty="0"/>
              <a:t>Continue additional PIE of HRMT and BLIP specimens</a:t>
            </a:r>
          </a:p>
          <a:p>
            <a:pPr marL="342900" indent="-342900">
              <a:buFont typeface="Arial" panose="020B0604020202020204" pitchFamily="34" charset="0"/>
              <a:buChar char="•"/>
            </a:pPr>
            <a:r>
              <a:rPr lang="en-US" dirty="0"/>
              <a:t>Our work will be limited by the funds we will have available to support these efforts</a:t>
            </a:r>
          </a:p>
          <a:p>
            <a:pPr marL="342900" indent="-342900">
              <a:buFont typeface="Arial" panose="020B0604020202020204" pitchFamily="34" charset="0"/>
              <a:buChar char="•"/>
            </a:pPr>
            <a:r>
              <a:rPr lang="en-US" dirty="0"/>
              <a:t>We are planning to receive $48K from Japan</a:t>
            </a:r>
          </a:p>
          <a:p>
            <a:pPr marL="342900" indent="-342900">
              <a:buFont typeface="Arial" panose="020B0604020202020204" pitchFamily="34" charset="0"/>
              <a:buChar char="•"/>
            </a:pPr>
            <a:r>
              <a:rPr lang="en-US" dirty="0"/>
              <a:t>We are planning to receive $75K this year from US</a:t>
            </a:r>
          </a:p>
          <a:p>
            <a:endParaRPr lang="en-US" dirty="0"/>
          </a:p>
        </p:txBody>
      </p:sp>
      <p:pic>
        <p:nvPicPr>
          <p:cNvPr id="3" name="Picture 2" descr="Icon&#10;&#10;Description automatically generated">
            <a:extLst>
              <a:ext uri="{FF2B5EF4-FFF2-40B4-BE49-F238E27FC236}">
                <a16:creationId xmlns:a16="http://schemas.microsoft.com/office/drawing/2014/main" id="{DB4F69A7-264E-2FCC-FD86-D2273E5C4BFA}"/>
              </a:ext>
            </a:extLst>
          </p:cNvPr>
          <p:cNvPicPr>
            <a:picLocks noChangeAspect="1"/>
          </p:cNvPicPr>
          <p:nvPr/>
        </p:nvPicPr>
        <p:blipFill>
          <a:blip r:embed="rId2"/>
          <a:stretch>
            <a:fillRect/>
          </a:stretch>
        </p:blipFill>
        <p:spPr>
          <a:xfrm>
            <a:off x="12678296" y="148369"/>
            <a:ext cx="1769223" cy="1673761"/>
          </a:xfrm>
          <a:prstGeom prst="rect">
            <a:avLst/>
          </a:prstGeom>
        </p:spPr>
      </p:pic>
    </p:spTree>
    <p:extLst>
      <p:ext uri="{BB962C8B-B14F-4D97-AF65-F5344CB8AC3E}">
        <p14:creationId xmlns:p14="http://schemas.microsoft.com/office/powerpoint/2010/main" val="4232103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7433BB6-ACB2-4953-9ADC-C0F78F3BD058}"/>
              </a:ext>
            </a:extLst>
          </p:cNvPr>
          <p:cNvSpPr>
            <a:spLocks noGrp="1"/>
          </p:cNvSpPr>
          <p:nvPr>
            <p:ph type="sldNum" sz="quarter" idx="12"/>
          </p:nvPr>
        </p:nvSpPr>
        <p:spPr/>
        <p:txBody>
          <a:bodyPr/>
          <a:lstStyle/>
          <a:p>
            <a:fld id="{FE7A4BB3-E848-5A44-82DF-322201952CD8}" type="slidenum">
              <a:rPr lang="en-US" smtClean="0"/>
              <a:pPr/>
              <a:t>17</a:t>
            </a:fld>
            <a:endParaRPr lang="en-US" dirty="0"/>
          </a:p>
        </p:txBody>
      </p:sp>
      <p:pic>
        <p:nvPicPr>
          <p:cNvPr id="3" name="Picture 2" descr="Icon&#10;&#10;Description automatically generated">
            <a:extLst>
              <a:ext uri="{FF2B5EF4-FFF2-40B4-BE49-F238E27FC236}">
                <a16:creationId xmlns:a16="http://schemas.microsoft.com/office/drawing/2014/main" id="{1ED7AD51-468C-CE4E-7281-3D7FBE28179F}"/>
              </a:ext>
            </a:extLst>
          </p:cNvPr>
          <p:cNvPicPr>
            <a:picLocks noChangeAspect="1"/>
          </p:cNvPicPr>
          <p:nvPr/>
        </p:nvPicPr>
        <p:blipFill>
          <a:blip r:embed="rId2"/>
          <a:stretch>
            <a:fillRect/>
          </a:stretch>
        </p:blipFill>
        <p:spPr>
          <a:xfrm>
            <a:off x="2974566" y="0"/>
            <a:ext cx="1769223" cy="1673761"/>
          </a:xfrm>
          <a:prstGeom prst="rect">
            <a:avLst/>
          </a:prstGeom>
        </p:spPr>
      </p:pic>
    </p:spTree>
    <p:extLst>
      <p:ext uri="{BB962C8B-B14F-4D97-AF65-F5344CB8AC3E}">
        <p14:creationId xmlns:p14="http://schemas.microsoft.com/office/powerpoint/2010/main" val="757395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13">
            <a:extLst>
              <a:ext uri="{FF2B5EF4-FFF2-40B4-BE49-F238E27FC236}">
                <a16:creationId xmlns:a16="http://schemas.microsoft.com/office/drawing/2014/main" id="{F700DC40-E1E9-419D-AD8E-C677CE964B5C}"/>
              </a:ext>
            </a:extLst>
          </p:cNvPr>
          <p:cNvSpPr>
            <a:spLocks noGrp="1"/>
          </p:cNvSpPr>
          <p:nvPr>
            <p:ph type="sldNum" sz="quarter" idx="22"/>
          </p:nvPr>
        </p:nvSpPr>
        <p:spPr/>
        <p:txBody>
          <a:bodyPr/>
          <a:lstStyle/>
          <a:p>
            <a:fld id="{FE7A4BB3-E848-5A44-82DF-322201952CD8}" type="slidenum">
              <a:rPr lang="en-US" smtClean="0"/>
              <a:pPr/>
              <a:t>2</a:t>
            </a:fld>
            <a:endParaRPr lang="en-US" dirty="0"/>
          </a:p>
        </p:txBody>
      </p:sp>
      <p:sp>
        <p:nvSpPr>
          <p:cNvPr id="15" name="Title 14">
            <a:extLst>
              <a:ext uri="{FF2B5EF4-FFF2-40B4-BE49-F238E27FC236}">
                <a16:creationId xmlns:a16="http://schemas.microsoft.com/office/drawing/2014/main" id="{5920ACB0-3A01-4696-9B74-083B19D6DDE1}"/>
              </a:ext>
            </a:extLst>
          </p:cNvPr>
          <p:cNvSpPr>
            <a:spLocks noGrp="1"/>
          </p:cNvSpPr>
          <p:nvPr>
            <p:ph type="title"/>
          </p:nvPr>
        </p:nvSpPr>
        <p:spPr>
          <a:xfrm>
            <a:off x="3200400" y="243224"/>
            <a:ext cx="10972800" cy="1310979"/>
          </a:xfrm>
        </p:spPr>
        <p:txBody>
          <a:bodyPr/>
          <a:lstStyle/>
          <a:p>
            <a:r>
              <a:rPr lang="en-US" dirty="0"/>
              <a:t>Graphite and </a:t>
            </a:r>
            <a:r>
              <a:rPr lang="en-US" dirty="0" err="1"/>
              <a:t>SiC</a:t>
            </a:r>
            <a:r>
              <a:rPr lang="en-US" dirty="0"/>
              <a:t>-Coated Graphite</a:t>
            </a:r>
          </a:p>
        </p:txBody>
      </p:sp>
      <p:grpSp>
        <p:nvGrpSpPr>
          <p:cNvPr id="2" name="Group 1">
            <a:extLst>
              <a:ext uri="{FF2B5EF4-FFF2-40B4-BE49-F238E27FC236}">
                <a16:creationId xmlns:a16="http://schemas.microsoft.com/office/drawing/2014/main" id="{70D22336-7C51-01C0-25F0-A29326C1878F}"/>
              </a:ext>
            </a:extLst>
          </p:cNvPr>
          <p:cNvGrpSpPr>
            <a:grpSpLocks noChangeAspect="1"/>
          </p:cNvGrpSpPr>
          <p:nvPr/>
        </p:nvGrpSpPr>
        <p:grpSpPr>
          <a:xfrm>
            <a:off x="4818472" y="2404537"/>
            <a:ext cx="9402435" cy="4299815"/>
            <a:chOff x="11673" y="0"/>
            <a:chExt cx="5744558" cy="2387600"/>
          </a:xfrm>
        </p:grpSpPr>
        <p:pic>
          <p:nvPicPr>
            <p:cNvPr id="3" name="Picture 2">
              <a:extLst>
                <a:ext uri="{FF2B5EF4-FFF2-40B4-BE49-F238E27FC236}">
                  <a16:creationId xmlns:a16="http://schemas.microsoft.com/office/drawing/2014/main" id="{8FA66483-C4BB-8795-73C4-7CB2C57022E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bwMode="auto">
            <a:xfrm>
              <a:off x="3234165" y="0"/>
              <a:ext cx="2522066" cy="2386330"/>
            </a:xfrm>
            <a:prstGeom prst="rect">
              <a:avLst/>
            </a:prstGeom>
            <a:noFill/>
            <a:ln>
              <a:noFill/>
            </a:ln>
          </p:spPr>
        </p:pic>
        <p:pic>
          <p:nvPicPr>
            <p:cNvPr id="4" name="Picture 3">
              <a:extLst>
                <a:ext uri="{FF2B5EF4-FFF2-40B4-BE49-F238E27FC236}">
                  <a16:creationId xmlns:a16="http://schemas.microsoft.com/office/drawing/2014/main" id="{3A08AA41-0AA4-9985-0A30-0227285172F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bwMode="auto">
            <a:xfrm>
              <a:off x="231254" y="0"/>
              <a:ext cx="2520721" cy="2387600"/>
            </a:xfrm>
            <a:prstGeom prst="rect">
              <a:avLst/>
            </a:prstGeom>
            <a:noFill/>
            <a:ln>
              <a:noFill/>
            </a:ln>
          </p:spPr>
        </p:pic>
        <p:sp>
          <p:nvSpPr>
            <p:cNvPr id="5" name="Text Box 19">
              <a:extLst>
                <a:ext uri="{FF2B5EF4-FFF2-40B4-BE49-F238E27FC236}">
                  <a16:creationId xmlns:a16="http://schemas.microsoft.com/office/drawing/2014/main" id="{E2ED5F89-9DD8-E723-5836-2DAFFEFDAB7C}"/>
                </a:ext>
              </a:extLst>
            </p:cNvPr>
            <p:cNvSpPr txBox="1"/>
            <p:nvPr/>
          </p:nvSpPr>
          <p:spPr>
            <a:xfrm>
              <a:off x="11673" y="3891"/>
              <a:ext cx="340975" cy="295275"/>
            </a:xfrm>
            <a:prstGeom prst="rect">
              <a:avLst/>
            </a:prstGeom>
            <a:solidFill>
              <a:schemeClr val="lt1"/>
            </a:solidFill>
            <a:ln w="6350">
              <a:solidFill>
                <a:prstClr val="black"/>
              </a:solidFill>
            </a:ln>
          </p:spPr>
          <p:txBody>
            <a:bodyPr rot="0" spcFirstLastPara="0" vert="horz" wrap="non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1100">
                  <a:effectLst/>
                  <a:latin typeface="Calibri" panose="020F0502020204030204" pitchFamily="34" charset="0"/>
                  <a:ea typeface="Calibri" panose="020F0502020204030204" pitchFamily="34" charset="0"/>
                  <a:cs typeface="Times New Roman" panose="02020603050405020304" pitchFamily="18" charset="0"/>
                </a:rPr>
                <a:t>(a)</a:t>
              </a:r>
            </a:p>
          </p:txBody>
        </p:sp>
        <p:sp>
          <p:nvSpPr>
            <p:cNvPr id="6" name="Text Box 23">
              <a:extLst>
                <a:ext uri="{FF2B5EF4-FFF2-40B4-BE49-F238E27FC236}">
                  <a16:creationId xmlns:a16="http://schemas.microsoft.com/office/drawing/2014/main" id="{9EF01050-56E2-D159-F9D0-725B2F191D8D}"/>
                </a:ext>
              </a:extLst>
            </p:cNvPr>
            <p:cNvSpPr txBox="1"/>
            <p:nvPr/>
          </p:nvSpPr>
          <p:spPr>
            <a:xfrm>
              <a:off x="3007792" y="11673"/>
              <a:ext cx="347960" cy="295910"/>
            </a:xfrm>
            <a:prstGeom prst="rect">
              <a:avLst/>
            </a:prstGeom>
            <a:solidFill>
              <a:schemeClr val="lt1"/>
            </a:solidFill>
            <a:ln w="6350">
              <a:solidFill>
                <a:prstClr val="black"/>
              </a:solidFill>
            </a:ln>
          </p:spPr>
          <p:txBody>
            <a:bodyPr rot="0" spcFirstLastPara="0" vert="horz" wrap="non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1100">
                  <a:effectLst/>
                  <a:latin typeface="Calibri" panose="020F0502020204030204" pitchFamily="34" charset="0"/>
                  <a:ea typeface="Calibri" panose="020F0502020204030204" pitchFamily="34" charset="0"/>
                  <a:cs typeface="Times New Roman" panose="02020603050405020304" pitchFamily="18" charset="0"/>
                </a:rPr>
                <a:t>(b)</a:t>
              </a:r>
            </a:p>
          </p:txBody>
        </p:sp>
      </p:grpSp>
      <p:sp>
        <p:nvSpPr>
          <p:cNvPr id="7" name="TextBox 6">
            <a:extLst>
              <a:ext uri="{FF2B5EF4-FFF2-40B4-BE49-F238E27FC236}">
                <a16:creationId xmlns:a16="http://schemas.microsoft.com/office/drawing/2014/main" id="{BBEE7B0C-5FBD-6625-0782-E0CBC89E9420}"/>
              </a:ext>
            </a:extLst>
          </p:cNvPr>
          <p:cNvSpPr txBox="1"/>
          <p:nvPr/>
        </p:nvSpPr>
        <p:spPr>
          <a:xfrm>
            <a:off x="1306286" y="2144486"/>
            <a:ext cx="3231213" cy="5743111"/>
          </a:xfrm>
          <a:prstGeom prst="rect">
            <a:avLst/>
          </a:prstGeom>
          <a:noFill/>
        </p:spPr>
        <p:txBody>
          <a:bodyPr wrap="square" rtlCol="0">
            <a:spAutoFit/>
          </a:bodyPr>
          <a:lstStyle/>
          <a:p>
            <a:pPr marL="342900" indent="-342900">
              <a:buFont typeface="Arial" panose="020B0604020202020204" pitchFamily="34" charset="0"/>
              <a:buChar char="•"/>
            </a:pPr>
            <a:r>
              <a:rPr lang="en-US" dirty="0"/>
              <a:t>These samples were irradiated in BLIP</a:t>
            </a:r>
          </a:p>
          <a:p>
            <a:pPr marL="342900" indent="-342900">
              <a:buFont typeface="Arial" panose="020B0604020202020204" pitchFamily="34" charset="0"/>
              <a:buChar char="•"/>
            </a:pPr>
            <a:r>
              <a:rPr lang="en-US" dirty="0"/>
              <a:t>Samples were examined by thermal desorption spectroscopy</a:t>
            </a:r>
          </a:p>
          <a:p>
            <a:pPr marL="342900" indent="-342900">
              <a:buFont typeface="Arial" panose="020B0604020202020204" pitchFamily="34" charset="0"/>
              <a:buChar char="•"/>
            </a:pPr>
            <a:r>
              <a:rPr lang="en-US" dirty="0"/>
              <a:t>Samples were examined by SEM.</a:t>
            </a:r>
          </a:p>
          <a:p>
            <a:pPr marL="342900" indent="-342900">
              <a:buFont typeface="Arial" panose="020B0604020202020204" pitchFamily="34" charset="0"/>
              <a:buChar char="•"/>
            </a:pPr>
            <a:r>
              <a:rPr lang="en-US" dirty="0"/>
              <a:t>This year, we have accumulated the results into a draft paper that we have sent to </a:t>
            </a:r>
            <a:r>
              <a:rPr lang="en-US" dirty="0" err="1"/>
              <a:t>Makimura</a:t>
            </a:r>
            <a:r>
              <a:rPr lang="en-US" dirty="0"/>
              <a:t>-San for collaborative completion and submission.</a:t>
            </a:r>
          </a:p>
          <a:p>
            <a:pPr marL="342900" indent="-342900">
              <a:buFont typeface="Arial" panose="020B0604020202020204" pitchFamily="34" charset="0"/>
              <a:buChar char="•"/>
            </a:pPr>
            <a:endParaRPr lang="en-US" dirty="0"/>
          </a:p>
        </p:txBody>
      </p:sp>
      <p:pic>
        <p:nvPicPr>
          <p:cNvPr id="8" name="Picture 7" descr="Icon&#10;&#10;Description automatically generated">
            <a:extLst>
              <a:ext uri="{FF2B5EF4-FFF2-40B4-BE49-F238E27FC236}">
                <a16:creationId xmlns:a16="http://schemas.microsoft.com/office/drawing/2014/main" id="{38E6847C-1212-B95C-297B-E919ED8F48BA}"/>
              </a:ext>
            </a:extLst>
          </p:cNvPr>
          <p:cNvPicPr>
            <a:picLocks noChangeAspect="1"/>
          </p:cNvPicPr>
          <p:nvPr/>
        </p:nvPicPr>
        <p:blipFill>
          <a:blip r:embed="rId4"/>
          <a:stretch>
            <a:fillRect/>
          </a:stretch>
        </p:blipFill>
        <p:spPr>
          <a:xfrm>
            <a:off x="12590514" y="195608"/>
            <a:ext cx="1769223" cy="1673761"/>
          </a:xfrm>
          <a:prstGeom prst="rect">
            <a:avLst/>
          </a:prstGeom>
        </p:spPr>
      </p:pic>
    </p:spTree>
    <p:extLst>
      <p:ext uri="{BB962C8B-B14F-4D97-AF65-F5344CB8AC3E}">
        <p14:creationId xmlns:p14="http://schemas.microsoft.com/office/powerpoint/2010/main" val="2073985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con&#10;&#10;Description automatically generated">
            <a:extLst>
              <a:ext uri="{FF2B5EF4-FFF2-40B4-BE49-F238E27FC236}">
                <a16:creationId xmlns:a16="http://schemas.microsoft.com/office/drawing/2014/main" id="{0EF86685-F448-0B66-7104-D631042E1B28}"/>
              </a:ext>
            </a:extLst>
          </p:cNvPr>
          <p:cNvPicPr>
            <a:picLocks noChangeAspect="1"/>
          </p:cNvPicPr>
          <p:nvPr/>
        </p:nvPicPr>
        <p:blipFill>
          <a:blip r:embed="rId2"/>
          <a:stretch>
            <a:fillRect/>
          </a:stretch>
        </p:blipFill>
        <p:spPr>
          <a:xfrm>
            <a:off x="12860554" y="81384"/>
            <a:ext cx="1769223" cy="1673761"/>
          </a:xfrm>
          <a:prstGeom prst="rect">
            <a:avLst/>
          </a:prstGeom>
        </p:spPr>
      </p:pic>
      <p:sp>
        <p:nvSpPr>
          <p:cNvPr id="14" name="Slide Number Placeholder 13">
            <a:extLst>
              <a:ext uri="{FF2B5EF4-FFF2-40B4-BE49-F238E27FC236}">
                <a16:creationId xmlns:a16="http://schemas.microsoft.com/office/drawing/2014/main" id="{F700DC40-E1E9-419D-AD8E-C677CE964B5C}"/>
              </a:ext>
            </a:extLst>
          </p:cNvPr>
          <p:cNvSpPr>
            <a:spLocks noGrp="1"/>
          </p:cNvSpPr>
          <p:nvPr>
            <p:ph type="sldNum" sz="quarter" idx="22"/>
          </p:nvPr>
        </p:nvSpPr>
        <p:spPr/>
        <p:txBody>
          <a:bodyPr/>
          <a:lstStyle/>
          <a:p>
            <a:fld id="{FE7A4BB3-E848-5A44-82DF-322201952CD8}" type="slidenum">
              <a:rPr lang="en-US" smtClean="0"/>
              <a:pPr/>
              <a:t>3</a:t>
            </a:fld>
            <a:endParaRPr lang="en-US" dirty="0"/>
          </a:p>
        </p:txBody>
      </p:sp>
      <p:sp>
        <p:nvSpPr>
          <p:cNvPr id="15" name="Title 14">
            <a:extLst>
              <a:ext uri="{FF2B5EF4-FFF2-40B4-BE49-F238E27FC236}">
                <a16:creationId xmlns:a16="http://schemas.microsoft.com/office/drawing/2014/main" id="{5920ACB0-3A01-4696-9B74-083B19D6DDE1}"/>
              </a:ext>
            </a:extLst>
          </p:cNvPr>
          <p:cNvSpPr>
            <a:spLocks noGrp="1"/>
          </p:cNvSpPr>
          <p:nvPr>
            <p:ph type="title"/>
          </p:nvPr>
        </p:nvSpPr>
        <p:spPr>
          <a:xfrm>
            <a:off x="3200400" y="243224"/>
            <a:ext cx="10972800" cy="1310979"/>
          </a:xfrm>
        </p:spPr>
        <p:txBody>
          <a:bodyPr/>
          <a:lstStyle/>
          <a:p>
            <a:r>
              <a:rPr lang="en-US" dirty="0"/>
              <a:t>Thermal Desorption Results – Total Pressure</a:t>
            </a:r>
          </a:p>
        </p:txBody>
      </p:sp>
      <p:pic>
        <p:nvPicPr>
          <p:cNvPr id="7" name="Picture 6">
            <a:extLst>
              <a:ext uri="{FF2B5EF4-FFF2-40B4-BE49-F238E27FC236}">
                <a16:creationId xmlns:a16="http://schemas.microsoft.com/office/drawing/2014/main" id="{DB5D9777-86D7-E1F2-B986-C67FF8138E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73406" y="1752423"/>
            <a:ext cx="3299860" cy="2563042"/>
          </a:xfrm>
          <a:prstGeom prst="rect">
            <a:avLst/>
          </a:prstGeom>
        </p:spPr>
      </p:pic>
      <p:pic>
        <p:nvPicPr>
          <p:cNvPr id="8" name="Picture 7">
            <a:extLst>
              <a:ext uri="{FF2B5EF4-FFF2-40B4-BE49-F238E27FC236}">
                <a16:creationId xmlns:a16="http://schemas.microsoft.com/office/drawing/2014/main" id="{9E5E2915-2184-C8E8-2CA4-D6CF20919E2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73266" y="1755145"/>
            <a:ext cx="2929798" cy="2560320"/>
          </a:xfrm>
          <a:prstGeom prst="rect">
            <a:avLst/>
          </a:prstGeom>
        </p:spPr>
      </p:pic>
      <p:pic>
        <p:nvPicPr>
          <p:cNvPr id="9" name="Picture 8">
            <a:extLst>
              <a:ext uri="{FF2B5EF4-FFF2-40B4-BE49-F238E27FC236}">
                <a16:creationId xmlns:a16="http://schemas.microsoft.com/office/drawing/2014/main" id="{B950B23C-F7E3-401B-1DBE-45331C5C029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927259" y="1755145"/>
            <a:ext cx="3002725" cy="2560320"/>
          </a:xfrm>
          <a:prstGeom prst="rect">
            <a:avLst/>
          </a:prstGeom>
        </p:spPr>
      </p:pic>
      <p:pic>
        <p:nvPicPr>
          <p:cNvPr id="10" name="Picture 9">
            <a:extLst>
              <a:ext uri="{FF2B5EF4-FFF2-40B4-BE49-F238E27FC236}">
                <a16:creationId xmlns:a16="http://schemas.microsoft.com/office/drawing/2014/main" id="{34C16429-152D-86DD-D780-CE231C1EAB3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22408" y="5017150"/>
            <a:ext cx="3001856" cy="2560320"/>
          </a:xfrm>
          <a:prstGeom prst="rect">
            <a:avLst/>
          </a:prstGeom>
        </p:spPr>
      </p:pic>
      <p:pic>
        <p:nvPicPr>
          <p:cNvPr id="11" name="Picture 10">
            <a:extLst>
              <a:ext uri="{FF2B5EF4-FFF2-40B4-BE49-F238E27FC236}">
                <a16:creationId xmlns:a16="http://schemas.microsoft.com/office/drawing/2014/main" id="{63068F57-642D-523F-2A47-54022CA4501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924534" y="5017150"/>
            <a:ext cx="3002725" cy="2560320"/>
          </a:xfrm>
          <a:prstGeom prst="rect">
            <a:avLst/>
          </a:prstGeom>
        </p:spPr>
      </p:pic>
      <p:pic>
        <p:nvPicPr>
          <p:cNvPr id="12" name="Picture 11">
            <a:extLst>
              <a:ext uri="{FF2B5EF4-FFF2-40B4-BE49-F238E27FC236}">
                <a16:creationId xmlns:a16="http://schemas.microsoft.com/office/drawing/2014/main" id="{F925F688-F2F1-2FE0-CF76-5DD83D79073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927260" y="5017150"/>
            <a:ext cx="3002725" cy="2560320"/>
          </a:xfrm>
          <a:prstGeom prst="rect">
            <a:avLst/>
          </a:prstGeom>
        </p:spPr>
      </p:pic>
      <p:sp>
        <p:nvSpPr>
          <p:cNvPr id="13" name="TextBox 12">
            <a:extLst>
              <a:ext uri="{FF2B5EF4-FFF2-40B4-BE49-F238E27FC236}">
                <a16:creationId xmlns:a16="http://schemas.microsoft.com/office/drawing/2014/main" id="{F81963CF-811D-36CF-A407-006FD8573EC2}"/>
              </a:ext>
            </a:extLst>
          </p:cNvPr>
          <p:cNvSpPr txBox="1"/>
          <p:nvPr/>
        </p:nvSpPr>
        <p:spPr>
          <a:xfrm>
            <a:off x="1556657" y="2005516"/>
            <a:ext cx="2460172" cy="5078313"/>
          </a:xfrm>
          <a:prstGeom prst="rect">
            <a:avLst/>
          </a:prstGeom>
          <a:noFill/>
        </p:spPr>
        <p:txBody>
          <a:bodyPr wrap="square" rtlCol="0">
            <a:spAutoFit/>
          </a:bodyPr>
          <a:lstStyle/>
          <a:p>
            <a:pPr marL="342900" indent="-342900">
              <a:buFont typeface="Arial" panose="020B0604020202020204" pitchFamily="34" charset="0"/>
              <a:buChar char="•"/>
            </a:pPr>
            <a:r>
              <a:rPr lang="en-US" dirty="0"/>
              <a:t>The experimental set includes 2 irradiated </a:t>
            </a:r>
            <a:r>
              <a:rPr lang="en-US" dirty="0" err="1"/>
              <a:t>SiC</a:t>
            </a:r>
            <a:r>
              <a:rPr lang="en-US" dirty="0"/>
              <a:t> coated graphite </a:t>
            </a:r>
            <a:r>
              <a:rPr lang="en-US" dirty="0" err="1"/>
              <a:t>disks,an</a:t>
            </a:r>
            <a:r>
              <a:rPr lang="en-US" dirty="0"/>
              <a:t> irradiated graphite spacer sample, and four blanks</a:t>
            </a:r>
          </a:p>
          <a:p>
            <a:pPr marL="342900" indent="-342900">
              <a:buFont typeface="Arial" panose="020B0604020202020204" pitchFamily="34" charset="0"/>
              <a:buChar char="•"/>
            </a:pPr>
            <a:r>
              <a:rPr lang="en-US" dirty="0"/>
              <a:t>The results show total pressure readings in the system</a:t>
            </a:r>
          </a:p>
        </p:txBody>
      </p:sp>
    </p:spTree>
    <p:extLst>
      <p:ext uri="{BB962C8B-B14F-4D97-AF65-F5344CB8AC3E}">
        <p14:creationId xmlns:p14="http://schemas.microsoft.com/office/powerpoint/2010/main" val="2222074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13">
            <a:extLst>
              <a:ext uri="{FF2B5EF4-FFF2-40B4-BE49-F238E27FC236}">
                <a16:creationId xmlns:a16="http://schemas.microsoft.com/office/drawing/2014/main" id="{5AFDB7C3-9C39-684D-C143-4200CB22DAB8}"/>
              </a:ext>
            </a:extLst>
          </p:cNvPr>
          <p:cNvSpPr>
            <a:spLocks noGrp="1"/>
          </p:cNvSpPr>
          <p:nvPr>
            <p:ph type="sldNum" sz="quarter" idx="22"/>
          </p:nvPr>
        </p:nvSpPr>
        <p:spPr/>
        <p:txBody>
          <a:bodyPr/>
          <a:lstStyle/>
          <a:p>
            <a:fld id="{FE7A4BB3-E848-5A44-82DF-322201952CD8}" type="slidenum">
              <a:rPr lang="en-US" smtClean="0"/>
              <a:pPr/>
              <a:t>4</a:t>
            </a:fld>
            <a:endParaRPr lang="en-US" dirty="0"/>
          </a:p>
        </p:txBody>
      </p:sp>
      <p:sp>
        <p:nvSpPr>
          <p:cNvPr id="15" name="Title 14">
            <a:extLst>
              <a:ext uri="{FF2B5EF4-FFF2-40B4-BE49-F238E27FC236}">
                <a16:creationId xmlns:a16="http://schemas.microsoft.com/office/drawing/2014/main" id="{2980486F-CCE1-27D4-A944-20A8B4BE8FEC}"/>
              </a:ext>
            </a:extLst>
          </p:cNvPr>
          <p:cNvSpPr>
            <a:spLocks noGrp="1"/>
          </p:cNvSpPr>
          <p:nvPr>
            <p:ph type="title"/>
          </p:nvPr>
        </p:nvSpPr>
        <p:spPr/>
        <p:txBody>
          <a:bodyPr/>
          <a:lstStyle/>
          <a:p>
            <a:r>
              <a:rPr lang="en-US" dirty="0"/>
              <a:t>Thermal Desorption Results – Composition</a:t>
            </a:r>
          </a:p>
        </p:txBody>
      </p:sp>
      <p:graphicFrame>
        <p:nvGraphicFramePr>
          <p:cNvPr id="18" name="Table 17">
            <a:extLst>
              <a:ext uri="{FF2B5EF4-FFF2-40B4-BE49-F238E27FC236}">
                <a16:creationId xmlns:a16="http://schemas.microsoft.com/office/drawing/2014/main" id="{28AF4A2B-3B0D-330A-D9AE-BA07409C9225}"/>
              </a:ext>
            </a:extLst>
          </p:cNvPr>
          <p:cNvGraphicFramePr>
            <a:graphicFrameLocks noGrp="1"/>
          </p:cNvGraphicFramePr>
          <p:nvPr>
            <p:extLst>
              <p:ext uri="{D42A27DB-BD31-4B8C-83A1-F6EECF244321}">
                <p14:modId xmlns:p14="http://schemas.microsoft.com/office/powerpoint/2010/main" val="941823730"/>
              </p:ext>
            </p:extLst>
          </p:nvPr>
        </p:nvGraphicFramePr>
        <p:xfrm>
          <a:off x="3649209" y="2201689"/>
          <a:ext cx="7331982" cy="2738061"/>
        </p:xfrm>
        <a:graphic>
          <a:graphicData uri="http://schemas.openxmlformats.org/drawingml/2006/table">
            <a:tbl>
              <a:tblPr firstRow="1" firstCol="1" bandRow="1">
                <a:tableStyleId>{5C22544A-7EE6-4342-B048-85BDC9FD1C3A}</a:tableStyleId>
              </a:tblPr>
              <a:tblGrid>
                <a:gridCol w="2443994">
                  <a:extLst>
                    <a:ext uri="{9D8B030D-6E8A-4147-A177-3AD203B41FA5}">
                      <a16:colId xmlns:a16="http://schemas.microsoft.com/office/drawing/2014/main" val="2144810326"/>
                    </a:ext>
                  </a:extLst>
                </a:gridCol>
                <a:gridCol w="2443994">
                  <a:extLst>
                    <a:ext uri="{9D8B030D-6E8A-4147-A177-3AD203B41FA5}">
                      <a16:colId xmlns:a16="http://schemas.microsoft.com/office/drawing/2014/main" val="2637385472"/>
                    </a:ext>
                  </a:extLst>
                </a:gridCol>
                <a:gridCol w="2443994">
                  <a:extLst>
                    <a:ext uri="{9D8B030D-6E8A-4147-A177-3AD203B41FA5}">
                      <a16:colId xmlns:a16="http://schemas.microsoft.com/office/drawing/2014/main" val="1481880335"/>
                    </a:ext>
                  </a:extLst>
                </a:gridCol>
              </a:tblGrid>
              <a:tr h="186119">
                <a:tc>
                  <a:txBody>
                    <a:bodyPr/>
                    <a:lstStyle/>
                    <a:p>
                      <a:pPr marL="0" marR="0" algn="just">
                        <a:lnSpc>
                          <a:spcPct val="107000"/>
                        </a:lnSpc>
                        <a:spcBef>
                          <a:spcPts val="0"/>
                        </a:spcBef>
                        <a:spcAft>
                          <a:spcPts val="0"/>
                        </a:spcAft>
                      </a:pPr>
                      <a:r>
                        <a:rPr lang="en-US" sz="1600" dirty="0">
                          <a:effectLst/>
                        </a:rPr>
                        <a:t>Gas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just">
                        <a:lnSpc>
                          <a:spcPct val="107000"/>
                        </a:lnSpc>
                        <a:spcBef>
                          <a:spcPts val="0"/>
                        </a:spcBef>
                        <a:spcAft>
                          <a:spcPts val="0"/>
                        </a:spcAft>
                      </a:pPr>
                      <a:r>
                        <a:rPr lang="en-US" sz="1600">
                          <a:effectLst/>
                        </a:rPr>
                        <a:t>Blank (Final P = 77.6 mTorr)</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just">
                        <a:lnSpc>
                          <a:spcPct val="107000"/>
                        </a:lnSpc>
                        <a:spcBef>
                          <a:spcPts val="0"/>
                        </a:spcBef>
                        <a:spcAft>
                          <a:spcPts val="0"/>
                        </a:spcAft>
                      </a:pPr>
                      <a:r>
                        <a:rPr lang="en-US" sz="1600">
                          <a:effectLst/>
                        </a:rPr>
                        <a:t>SiC Sample (Final P = 345.7 mTorr)</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817897636"/>
                  </a:ext>
                </a:extLst>
              </a:tr>
              <a:tr h="186119">
                <a:tc>
                  <a:txBody>
                    <a:bodyPr/>
                    <a:lstStyle/>
                    <a:p>
                      <a:pPr marL="0" marR="0" algn="just">
                        <a:lnSpc>
                          <a:spcPct val="107000"/>
                        </a:lnSpc>
                        <a:spcBef>
                          <a:spcPts val="0"/>
                        </a:spcBef>
                        <a:spcAft>
                          <a:spcPts val="0"/>
                        </a:spcAft>
                      </a:pPr>
                      <a:r>
                        <a:rPr lang="en-US" sz="1600" dirty="0">
                          <a:effectLst/>
                        </a:rPr>
                        <a:t>Hydrogen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just">
                        <a:lnSpc>
                          <a:spcPct val="107000"/>
                        </a:lnSpc>
                        <a:spcBef>
                          <a:spcPts val="0"/>
                        </a:spcBef>
                        <a:spcAft>
                          <a:spcPts val="0"/>
                        </a:spcAft>
                      </a:pPr>
                      <a:r>
                        <a:rPr lang="en-US" sz="1600">
                          <a:effectLst/>
                        </a:rPr>
                        <a:t>38.2 ± 0. 8 %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just">
                        <a:lnSpc>
                          <a:spcPct val="107000"/>
                        </a:lnSpc>
                        <a:spcBef>
                          <a:spcPts val="0"/>
                        </a:spcBef>
                        <a:spcAft>
                          <a:spcPts val="0"/>
                        </a:spcAft>
                      </a:pPr>
                      <a:r>
                        <a:rPr lang="en-US" sz="1600">
                          <a:effectLst/>
                        </a:rPr>
                        <a:t>39.7 ± 0. 8 %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928573822"/>
                  </a:ext>
                </a:extLst>
              </a:tr>
              <a:tr h="186119">
                <a:tc>
                  <a:txBody>
                    <a:bodyPr/>
                    <a:lstStyle/>
                    <a:p>
                      <a:pPr marL="0" marR="0" algn="just">
                        <a:lnSpc>
                          <a:spcPct val="107000"/>
                        </a:lnSpc>
                        <a:spcBef>
                          <a:spcPts val="0"/>
                        </a:spcBef>
                        <a:spcAft>
                          <a:spcPts val="0"/>
                        </a:spcAft>
                      </a:pPr>
                      <a:r>
                        <a:rPr lang="en-US" sz="1600" dirty="0">
                          <a:effectLst/>
                        </a:rPr>
                        <a:t>3-Helium</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just">
                        <a:lnSpc>
                          <a:spcPct val="107000"/>
                        </a:lnSpc>
                        <a:spcBef>
                          <a:spcPts val="0"/>
                        </a:spcBef>
                        <a:spcAft>
                          <a:spcPts val="0"/>
                        </a:spcAft>
                      </a:pPr>
                      <a:r>
                        <a:rPr lang="en-US" sz="1600">
                          <a:effectLst/>
                        </a:rPr>
                        <a:t>ND</a:t>
                      </a:r>
                      <a:r>
                        <a:rPr lang="en-US" sz="1600" baseline="30000">
                          <a:effectLst/>
                        </a:rPr>
                        <a:t>b</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just">
                        <a:lnSpc>
                          <a:spcPct val="107000"/>
                        </a:lnSpc>
                        <a:spcBef>
                          <a:spcPts val="0"/>
                        </a:spcBef>
                        <a:spcAft>
                          <a:spcPts val="0"/>
                        </a:spcAft>
                      </a:pPr>
                      <a:r>
                        <a:rPr lang="en-US" sz="1600">
                          <a:effectLst/>
                        </a:rPr>
                        <a:t>0.65 ± 0.01 %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747096322"/>
                  </a:ext>
                </a:extLst>
              </a:tr>
              <a:tr h="186119">
                <a:tc>
                  <a:txBody>
                    <a:bodyPr/>
                    <a:lstStyle/>
                    <a:p>
                      <a:pPr marL="0" marR="0" algn="just">
                        <a:lnSpc>
                          <a:spcPct val="107000"/>
                        </a:lnSpc>
                        <a:spcBef>
                          <a:spcPts val="0"/>
                        </a:spcBef>
                        <a:spcAft>
                          <a:spcPts val="0"/>
                        </a:spcAft>
                      </a:pPr>
                      <a:r>
                        <a:rPr lang="en-US" sz="1600" dirty="0">
                          <a:effectLst/>
                        </a:rPr>
                        <a:t>Helium</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just">
                        <a:lnSpc>
                          <a:spcPct val="107000"/>
                        </a:lnSpc>
                        <a:spcBef>
                          <a:spcPts val="0"/>
                        </a:spcBef>
                        <a:spcAft>
                          <a:spcPts val="0"/>
                        </a:spcAft>
                      </a:pPr>
                      <a:r>
                        <a:rPr lang="en-US" sz="1600">
                          <a:effectLst/>
                        </a:rPr>
                        <a:t>ND</a:t>
                      </a:r>
                      <a:r>
                        <a:rPr lang="en-US" sz="1600" baseline="30000">
                          <a:effectLst/>
                        </a:rPr>
                        <a:t>b</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just">
                        <a:lnSpc>
                          <a:spcPct val="107000"/>
                        </a:lnSpc>
                        <a:spcBef>
                          <a:spcPts val="0"/>
                        </a:spcBef>
                        <a:spcAft>
                          <a:spcPts val="0"/>
                        </a:spcAft>
                      </a:pPr>
                      <a:r>
                        <a:rPr lang="en-US" sz="1600">
                          <a:effectLst/>
                        </a:rPr>
                        <a:t>4.8 ± 0.1 %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947988383"/>
                  </a:ext>
                </a:extLst>
              </a:tr>
              <a:tr h="186119">
                <a:tc>
                  <a:txBody>
                    <a:bodyPr/>
                    <a:lstStyle/>
                    <a:p>
                      <a:pPr marL="0" marR="0" algn="just">
                        <a:lnSpc>
                          <a:spcPct val="107000"/>
                        </a:lnSpc>
                        <a:spcBef>
                          <a:spcPts val="0"/>
                        </a:spcBef>
                        <a:spcAft>
                          <a:spcPts val="0"/>
                        </a:spcAft>
                      </a:pPr>
                      <a:r>
                        <a:rPr lang="en-US" sz="1600" dirty="0">
                          <a:effectLst/>
                        </a:rPr>
                        <a:t>Methane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just">
                        <a:lnSpc>
                          <a:spcPct val="107000"/>
                        </a:lnSpc>
                        <a:spcBef>
                          <a:spcPts val="0"/>
                        </a:spcBef>
                        <a:spcAft>
                          <a:spcPts val="0"/>
                        </a:spcAft>
                      </a:pPr>
                      <a:r>
                        <a:rPr lang="en-US" sz="1600">
                          <a:effectLst/>
                        </a:rPr>
                        <a:t>1.09 ± 0.02 %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just">
                        <a:lnSpc>
                          <a:spcPct val="107000"/>
                        </a:lnSpc>
                        <a:spcBef>
                          <a:spcPts val="0"/>
                        </a:spcBef>
                        <a:spcAft>
                          <a:spcPts val="0"/>
                        </a:spcAft>
                      </a:pPr>
                      <a:r>
                        <a:rPr lang="en-US" sz="1600">
                          <a:effectLst/>
                        </a:rPr>
                        <a:t>0.113 ± 0.002 %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826145327"/>
                  </a:ext>
                </a:extLst>
              </a:tr>
              <a:tr h="186119">
                <a:tc>
                  <a:txBody>
                    <a:bodyPr/>
                    <a:lstStyle/>
                    <a:p>
                      <a:pPr marL="0" marR="0" algn="just">
                        <a:lnSpc>
                          <a:spcPct val="107000"/>
                        </a:lnSpc>
                        <a:spcBef>
                          <a:spcPts val="0"/>
                        </a:spcBef>
                        <a:spcAft>
                          <a:spcPts val="0"/>
                        </a:spcAft>
                      </a:pPr>
                      <a:r>
                        <a:rPr lang="en-US" sz="1600" dirty="0">
                          <a:effectLst/>
                        </a:rPr>
                        <a:t>Nitrogen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just">
                        <a:lnSpc>
                          <a:spcPct val="107000"/>
                        </a:lnSpc>
                        <a:spcBef>
                          <a:spcPts val="0"/>
                        </a:spcBef>
                        <a:spcAft>
                          <a:spcPts val="0"/>
                        </a:spcAft>
                      </a:pPr>
                      <a:r>
                        <a:rPr lang="en-US" sz="1600">
                          <a:effectLst/>
                        </a:rPr>
                        <a:t>45.6 ± 0.8 %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just">
                        <a:lnSpc>
                          <a:spcPct val="107000"/>
                        </a:lnSpc>
                        <a:spcBef>
                          <a:spcPts val="0"/>
                        </a:spcBef>
                        <a:spcAft>
                          <a:spcPts val="0"/>
                        </a:spcAft>
                      </a:pPr>
                      <a:r>
                        <a:rPr lang="en-US" sz="1600">
                          <a:effectLst/>
                        </a:rPr>
                        <a:t>42.3 ± 0.8 %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737682058"/>
                  </a:ext>
                </a:extLst>
              </a:tr>
              <a:tr h="186119">
                <a:tc>
                  <a:txBody>
                    <a:bodyPr/>
                    <a:lstStyle/>
                    <a:p>
                      <a:pPr marL="0" marR="0" algn="just">
                        <a:lnSpc>
                          <a:spcPct val="107000"/>
                        </a:lnSpc>
                        <a:spcBef>
                          <a:spcPts val="0"/>
                        </a:spcBef>
                        <a:spcAft>
                          <a:spcPts val="0"/>
                        </a:spcAft>
                      </a:pPr>
                      <a:r>
                        <a:rPr lang="en-US" sz="1600" dirty="0">
                          <a:effectLst/>
                        </a:rPr>
                        <a:t>Ethane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just">
                        <a:lnSpc>
                          <a:spcPct val="107000"/>
                        </a:lnSpc>
                        <a:spcBef>
                          <a:spcPts val="0"/>
                        </a:spcBef>
                        <a:spcAft>
                          <a:spcPts val="0"/>
                        </a:spcAft>
                      </a:pPr>
                      <a:r>
                        <a:rPr lang="en-US" sz="1600">
                          <a:effectLst/>
                        </a:rPr>
                        <a:t>1.28 ± 0.03 %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just">
                        <a:lnSpc>
                          <a:spcPct val="107000"/>
                        </a:lnSpc>
                        <a:spcBef>
                          <a:spcPts val="0"/>
                        </a:spcBef>
                        <a:spcAft>
                          <a:spcPts val="0"/>
                        </a:spcAft>
                      </a:pPr>
                      <a:r>
                        <a:rPr lang="en-US" sz="1600">
                          <a:effectLst/>
                        </a:rPr>
                        <a:t>0.039 ± 0.001 %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683994032"/>
                  </a:ext>
                </a:extLst>
              </a:tr>
              <a:tr h="186119">
                <a:tc>
                  <a:txBody>
                    <a:bodyPr/>
                    <a:lstStyle/>
                    <a:p>
                      <a:pPr marL="0" marR="0" algn="just">
                        <a:lnSpc>
                          <a:spcPct val="107000"/>
                        </a:lnSpc>
                        <a:spcBef>
                          <a:spcPts val="0"/>
                        </a:spcBef>
                        <a:spcAft>
                          <a:spcPts val="0"/>
                        </a:spcAft>
                      </a:pPr>
                      <a:r>
                        <a:rPr lang="en-US" sz="1600">
                          <a:effectLst/>
                        </a:rPr>
                        <a:t>Oxygen</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just">
                        <a:lnSpc>
                          <a:spcPct val="107000"/>
                        </a:lnSpc>
                        <a:spcBef>
                          <a:spcPts val="0"/>
                        </a:spcBef>
                        <a:spcAft>
                          <a:spcPts val="0"/>
                        </a:spcAft>
                      </a:pPr>
                      <a:r>
                        <a:rPr lang="en-US" sz="1600" dirty="0">
                          <a:effectLst/>
                        </a:rPr>
                        <a:t>0.98 ± 0.02 %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just">
                        <a:lnSpc>
                          <a:spcPct val="107000"/>
                        </a:lnSpc>
                        <a:spcBef>
                          <a:spcPts val="0"/>
                        </a:spcBef>
                        <a:spcAft>
                          <a:spcPts val="0"/>
                        </a:spcAft>
                      </a:pPr>
                      <a:r>
                        <a:rPr lang="en-US" sz="1600">
                          <a:effectLst/>
                        </a:rPr>
                        <a:t>0.65 ± 0.01 %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549296015"/>
                  </a:ext>
                </a:extLst>
              </a:tr>
              <a:tr h="186119">
                <a:tc>
                  <a:txBody>
                    <a:bodyPr/>
                    <a:lstStyle/>
                    <a:p>
                      <a:pPr marL="0" marR="0" algn="just">
                        <a:lnSpc>
                          <a:spcPct val="107000"/>
                        </a:lnSpc>
                        <a:spcBef>
                          <a:spcPts val="0"/>
                        </a:spcBef>
                        <a:spcAft>
                          <a:spcPts val="0"/>
                        </a:spcAft>
                      </a:pPr>
                      <a:r>
                        <a:rPr lang="en-US" sz="1600">
                          <a:effectLst/>
                        </a:rPr>
                        <a:t>Argon</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just">
                        <a:lnSpc>
                          <a:spcPct val="107000"/>
                        </a:lnSpc>
                        <a:spcBef>
                          <a:spcPts val="0"/>
                        </a:spcBef>
                        <a:spcAft>
                          <a:spcPts val="0"/>
                        </a:spcAft>
                      </a:pPr>
                      <a:r>
                        <a:rPr lang="en-US" sz="1600" dirty="0">
                          <a:effectLst/>
                        </a:rPr>
                        <a:t>0.064 ±0.001 %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just">
                        <a:lnSpc>
                          <a:spcPct val="107000"/>
                        </a:lnSpc>
                        <a:spcBef>
                          <a:spcPts val="0"/>
                        </a:spcBef>
                        <a:spcAft>
                          <a:spcPts val="0"/>
                        </a:spcAft>
                      </a:pPr>
                      <a:r>
                        <a:rPr lang="en-US" sz="1600">
                          <a:effectLst/>
                        </a:rPr>
                        <a:t>0.019 ±0.001 %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527201634"/>
                  </a:ext>
                </a:extLst>
              </a:tr>
              <a:tr h="186119">
                <a:tc>
                  <a:txBody>
                    <a:bodyPr/>
                    <a:lstStyle/>
                    <a:p>
                      <a:pPr marL="0" marR="0" algn="just">
                        <a:lnSpc>
                          <a:spcPct val="107000"/>
                        </a:lnSpc>
                        <a:spcBef>
                          <a:spcPts val="0"/>
                        </a:spcBef>
                        <a:spcAft>
                          <a:spcPts val="0"/>
                        </a:spcAft>
                      </a:pPr>
                      <a:r>
                        <a:rPr lang="en-US" sz="1600">
                          <a:effectLst/>
                        </a:rPr>
                        <a:t>Carbon Dioxide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just">
                        <a:lnSpc>
                          <a:spcPct val="107000"/>
                        </a:lnSpc>
                        <a:spcBef>
                          <a:spcPts val="0"/>
                        </a:spcBef>
                        <a:spcAft>
                          <a:spcPts val="0"/>
                        </a:spcAft>
                      </a:pPr>
                      <a:r>
                        <a:rPr lang="en-US" sz="1600" dirty="0">
                          <a:effectLst/>
                        </a:rPr>
                        <a:t>12.8 ± 0.3 %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just">
                        <a:lnSpc>
                          <a:spcPct val="107000"/>
                        </a:lnSpc>
                        <a:spcBef>
                          <a:spcPts val="0"/>
                        </a:spcBef>
                        <a:spcAft>
                          <a:spcPts val="0"/>
                        </a:spcAft>
                      </a:pPr>
                      <a:r>
                        <a:rPr lang="en-US" sz="1600" dirty="0">
                          <a:effectLst/>
                        </a:rPr>
                        <a:t>11.7 ± 0.2 %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280732617"/>
                  </a:ext>
                </a:extLst>
              </a:tr>
            </a:tbl>
          </a:graphicData>
        </a:graphic>
      </p:graphicFrame>
      <p:graphicFrame>
        <p:nvGraphicFramePr>
          <p:cNvPr id="19" name="Table 18">
            <a:extLst>
              <a:ext uri="{FF2B5EF4-FFF2-40B4-BE49-F238E27FC236}">
                <a16:creationId xmlns:a16="http://schemas.microsoft.com/office/drawing/2014/main" id="{D652EF14-1D5E-1D84-4183-1176A2A59F11}"/>
              </a:ext>
            </a:extLst>
          </p:cNvPr>
          <p:cNvGraphicFramePr>
            <a:graphicFrameLocks noGrp="1"/>
          </p:cNvGraphicFramePr>
          <p:nvPr>
            <p:extLst>
              <p:ext uri="{D42A27DB-BD31-4B8C-83A1-F6EECF244321}">
                <p14:modId xmlns:p14="http://schemas.microsoft.com/office/powerpoint/2010/main" val="2853937955"/>
              </p:ext>
            </p:extLst>
          </p:nvPr>
        </p:nvGraphicFramePr>
        <p:xfrm>
          <a:off x="3649209" y="5574710"/>
          <a:ext cx="7745640" cy="1733998"/>
        </p:xfrm>
        <a:graphic>
          <a:graphicData uri="http://schemas.openxmlformats.org/drawingml/2006/table">
            <a:tbl>
              <a:tblPr firstRow="1" firstCol="1" bandRow="1">
                <a:tableStyleId>{5C22544A-7EE6-4342-B048-85BDC9FD1C3A}</a:tableStyleId>
              </a:tblPr>
              <a:tblGrid>
                <a:gridCol w="2581880">
                  <a:extLst>
                    <a:ext uri="{9D8B030D-6E8A-4147-A177-3AD203B41FA5}">
                      <a16:colId xmlns:a16="http://schemas.microsoft.com/office/drawing/2014/main" val="3532463776"/>
                    </a:ext>
                  </a:extLst>
                </a:gridCol>
                <a:gridCol w="2581880">
                  <a:extLst>
                    <a:ext uri="{9D8B030D-6E8A-4147-A177-3AD203B41FA5}">
                      <a16:colId xmlns:a16="http://schemas.microsoft.com/office/drawing/2014/main" val="704805452"/>
                    </a:ext>
                  </a:extLst>
                </a:gridCol>
                <a:gridCol w="2581880">
                  <a:extLst>
                    <a:ext uri="{9D8B030D-6E8A-4147-A177-3AD203B41FA5}">
                      <a16:colId xmlns:a16="http://schemas.microsoft.com/office/drawing/2014/main" val="379527402"/>
                    </a:ext>
                  </a:extLst>
                </a:gridCol>
              </a:tblGrid>
              <a:tr h="136716">
                <a:tc>
                  <a:txBody>
                    <a:bodyPr/>
                    <a:lstStyle/>
                    <a:p>
                      <a:pPr marL="0" marR="0" algn="just">
                        <a:lnSpc>
                          <a:spcPct val="107000"/>
                        </a:lnSpc>
                        <a:spcBef>
                          <a:spcPts val="0"/>
                        </a:spcBef>
                        <a:spcAft>
                          <a:spcPts val="0"/>
                        </a:spcAft>
                      </a:pPr>
                      <a:r>
                        <a:rPr lang="en-US" sz="1600" dirty="0">
                          <a:effectLst/>
                        </a:rPr>
                        <a:t>Gas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1600">
                          <a:effectLst/>
                        </a:rPr>
                        <a:t>% mol Composition</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1600">
                          <a:effectLst/>
                        </a:rPr>
                        <a:t>Molecules (x10</a:t>
                      </a:r>
                      <a:r>
                        <a:rPr lang="en-US" sz="1600" baseline="30000">
                          <a:effectLst/>
                        </a:rPr>
                        <a:t>16</a:t>
                      </a:r>
                      <a:r>
                        <a:rPr lang="en-US" sz="1600">
                          <a:effectLst/>
                        </a:rPr>
                        <a:t>)</a:t>
                      </a:r>
                      <a:r>
                        <a:rPr lang="en-US" sz="1600" baseline="30000">
                          <a:effectLst/>
                        </a:rPr>
                        <a:t>b</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86464279"/>
                  </a:ext>
                </a:extLst>
              </a:tr>
              <a:tr h="136716">
                <a:tc>
                  <a:txBody>
                    <a:bodyPr/>
                    <a:lstStyle/>
                    <a:p>
                      <a:pPr marL="0" marR="0" algn="just">
                        <a:lnSpc>
                          <a:spcPct val="107000"/>
                        </a:lnSpc>
                        <a:spcBef>
                          <a:spcPts val="0"/>
                        </a:spcBef>
                        <a:spcAft>
                          <a:spcPts val="0"/>
                        </a:spcAft>
                      </a:pPr>
                      <a:r>
                        <a:rPr lang="en-US" sz="1600" dirty="0">
                          <a:effectLst/>
                        </a:rPr>
                        <a:t>Hydrogen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1600">
                          <a:effectLst/>
                        </a:rPr>
                        <a:t>40.6 ± 0. 8 %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1600">
                          <a:effectLst/>
                        </a:rPr>
                        <a:t>43 ± 12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81653144"/>
                  </a:ext>
                </a:extLst>
              </a:tr>
              <a:tr h="136716">
                <a:tc>
                  <a:txBody>
                    <a:bodyPr/>
                    <a:lstStyle/>
                    <a:p>
                      <a:pPr marL="0" marR="0" algn="just">
                        <a:lnSpc>
                          <a:spcPct val="107000"/>
                        </a:lnSpc>
                        <a:spcBef>
                          <a:spcPts val="0"/>
                        </a:spcBef>
                        <a:spcAft>
                          <a:spcPts val="0"/>
                        </a:spcAft>
                      </a:pPr>
                      <a:r>
                        <a:rPr lang="en-US" sz="1600" dirty="0">
                          <a:effectLst/>
                        </a:rPr>
                        <a:t>3-Helium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1600">
                          <a:effectLst/>
                        </a:rPr>
                        <a:t>1.45 ± 0.03 %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1600">
                          <a:effectLst/>
                        </a:rPr>
                        <a:t>1.6 ± 0.4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10920258"/>
                  </a:ext>
                </a:extLst>
              </a:tr>
              <a:tr h="136716">
                <a:tc>
                  <a:txBody>
                    <a:bodyPr/>
                    <a:lstStyle/>
                    <a:p>
                      <a:pPr marL="0" marR="0" algn="just">
                        <a:lnSpc>
                          <a:spcPct val="107000"/>
                        </a:lnSpc>
                        <a:spcBef>
                          <a:spcPts val="0"/>
                        </a:spcBef>
                        <a:spcAft>
                          <a:spcPts val="0"/>
                        </a:spcAft>
                      </a:pPr>
                      <a:r>
                        <a:rPr lang="en-US" sz="1600" dirty="0">
                          <a:effectLst/>
                        </a:rPr>
                        <a:t>Helium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1600">
                          <a:effectLst/>
                        </a:rPr>
                        <a:t>10.7 ± 0.2 %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1600">
                          <a:effectLst/>
                        </a:rPr>
                        <a:t>11 ± 3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74487882"/>
                  </a:ext>
                </a:extLst>
              </a:tr>
              <a:tr h="136716">
                <a:tc>
                  <a:txBody>
                    <a:bodyPr/>
                    <a:lstStyle/>
                    <a:p>
                      <a:pPr marL="0" marR="0" algn="just">
                        <a:lnSpc>
                          <a:spcPct val="107000"/>
                        </a:lnSpc>
                        <a:spcBef>
                          <a:spcPts val="0"/>
                        </a:spcBef>
                        <a:spcAft>
                          <a:spcPts val="0"/>
                        </a:spcAft>
                      </a:pPr>
                      <a:r>
                        <a:rPr lang="en-US" sz="1600" dirty="0">
                          <a:effectLst/>
                        </a:rPr>
                        <a:t>Nitrogen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1600" dirty="0">
                          <a:effectLst/>
                        </a:rPr>
                        <a:t>37.0 ± 0.7 %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1600">
                          <a:effectLst/>
                        </a:rPr>
                        <a:t>40 ± 10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46711202"/>
                  </a:ext>
                </a:extLst>
              </a:tr>
              <a:tr h="136716">
                <a:tc>
                  <a:txBody>
                    <a:bodyPr/>
                    <a:lstStyle/>
                    <a:p>
                      <a:pPr marL="0" marR="0" algn="just">
                        <a:lnSpc>
                          <a:spcPct val="107000"/>
                        </a:lnSpc>
                        <a:spcBef>
                          <a:spcPts val="0"/>
                        </a:spcBef>
                        <a:spcAft>
                          <a:spcPts val="0"/>
                        </a:spcAft>
                      </a:pPr>
                      <a:r>
                        <a:rPr lang="en-US" sz="1600" dirty="0">
                          <a:effectLst/>
                        </a:rPr>
                        <a:t>Oxygen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1600" dirty="0">
                          <a:effectLst/>
                        </a:rPr>
                        <a:t>0.235 ± 0.005 %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1600">
                          <a:effectLst/>
                        </a:rPr>
                        <a:t>0.25 ± 0.07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60458485"/>
                  </a:ext>
                </a:extLst>
              </a:tr>
              <a:tr h="136716">
                <a:tc>
                  <a:txBody>
                    <a:bodyPr/>
                    <a:lstStyle/>
                    <a:p>
                      <a:pPr marL="0" marR="0" algn="just">
                        <a:lnSpc>
                          <a:spcPct val="107000"/>
                        </a:lnSpc>
                        <a:spcBef>
                          <a:spcPts val="0"/>
                        </a:spcBef>
                        <a:spcAft>
                          <a:spcPts val="0"/>
                        </a:spcAft>
                      </a:pPr>
                      <a:r>
                        <a:rPr lang="en-US" sz="1600">
                          <a:effectLst/>
                        </a:rPr>
                        <a:t>Carbon Dioxide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1600">
                          <a:effectLst/>
                        </a:rPr>
                        <a:t>10.1 ± 0.2 %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1600" dirty="0">
                          <a:effectLst/>
                        </a:rPr>
                        <a:t>11 ± 3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58553238"/>
                  </a:ext>
                </a:extLst>
              </a:tr>
            </a:tbl>
          </a:graphicData>
        </a:graphic>
      </p:graphicFrame>
      <p:sp>
        <p:nvSpPr>
          <p:cNvPr id="20" name="TextBox 19">
            <a:extLst>
              <a:ext uri="{FF2B5EF4-FFF2-40B4-BE49-F238E27FC236}">
                <a16:creationId xmlns:a16="http://schemas.microsoft.com/office/drawing/2014/main" id="{6E4C9570-14BE-AC4B-9B43-B845A4160BBF}"/>
              </a:ext>
            </a:extLst>
          </p:cNvPr>
          <p:cNvSpPr txBox="1"/>
          <p:nvPr/>
        </p:nvSpPr>
        <p:spPr>
          <a:xfrm>
            <a:off x="4038600" y="7429500"/>
            <a:ext cx="6705600" cy="424732"/>
          </a:xfrm>
          <a:prstGeom prst="rect">
            <a:avLst/>
          </a:prstGeom>
          <a:noFill/>
        </p:spPr>
        <p:txBody>
          <a:bodyPr wrap="square" rtlCol="0">
            <a:spAutoFit/>
          </a:bodyPr>
          <a:lstStyle/>
          <a:p>
            <a:r>
              <a:rPr lang="en-US" dirty="0"/>
              <a:t>1</a:t>
            </a:r>
            <a:r>
              <a:rPr lang="en-US" baseline="30000" dirty="0"/>
              <a:t>st</a:t>
            </a:r>
            <a:r>
              <a:rPr lang="en-US" dirty="0"/>
              <a:t> </a:t>
            </a:r>
            <a:r>
              <a:rPr lang="en-US" dirty="0" err="1"/>
              <a:t>SiC</a:t>
            </a:r>
            <a:r>
              <a:rPr lang="en-US" dirty="0"/>
              <a:t> Sample Blank Corrected</a:t>
            </a:r>
          </a:p>
        </p:txBody>
      </p:sp>
      <p:sp>
        <p:nvSpPr>
          <p:cNvPr id="21" name="TextBox 20">
            <a:extLst>
              <a:ext uri="{FF2B5EF4-FFF2-40B4-BE49-F238E27FC236}">
                <a16:creationId xmlns:a16="http://schemas.microsoft.com/office/drawing/2014/main" id="{85857784-DBC8-939B-0CAD-BEA491CB6978}"/>
              </a:ext>
            </a:extLst>
          </p:cNvPr>
          <p:cNvSpPr txBox="1"/>
          <p:nvPr/>
        </p:nvSpPr>
        <p:spPr>
          <a:xfrm>
            <a:off x="4038600" y="5029186"/>
            <a:ext cx="6705600" cy="424732"/>
          </a:xfrm>
          <a:prstGeom prst="rect">
            <a:avLst/>
          </a:prstGeom>
          <a:noFill/>
        </p:spPr>
        <p:txBody>
          <a:bodyPr wrap="square" rtlCol="0">
            <a:spAutoFit/>
          </a:bodyPr>
          <a:lstStyle/>
          <a:p>
            <a:r>
              <a:rPr lang="en-US" dirty="0"/>
              <a:t>1</a:t>
            </a:r>
            <a:r>
              <a:rPr lang="en-US" baseline="30000" dirty="0"/>
              <a:t>st</a:t>
            </a:r>
            <a:r>
              <a:rPr lang="en-US" dirty="0"/>
              <a:t> Sample Blank and 1</a:t>
            </a:r>
            <a:r>
              <a:rPr lang="en-US" baseline="30000" dirty="0"/>
              <a:t>st</a:t>
            </a:r>
            <a:r>
              <a:rPr lang="en-US" dirty="0"/>
              <a:t> </a:t>
            </a:r>
            <a:r>
              <a:rPr lang="en-US" dirty="0" err="1"/>
              <a:t>SiC</a:t>
            </a:r>
            <a:r>
              <a:rPr lang="en-US" dirty="0"/>
              <a:t> Sample</a:t>
            </a:r>
          </a:p>
        </p:txBody>
      </p:sp>
      <p:pic>
        <p:nvPicPr>
          <p:cNvPr id="2" name="Picture 1" descr="Icon&#10;&#10;Description automatically generated">
            <a:extLst>
              <a:ext uri="{FF2B5EF4-FFF2-40B4-BE49-F238E27FC236}">
                <a16:creationId xmlns:a16="http://schemas.microsoft.com/office/drawing/2014/main" id="{79E15A83-705A-4DE2-0C28-7B1497F81A86}"/>
              </a:ext>
            </a:extLst>
          </p:cNvPr>
          <p:cNvPicPr>
            <a:picLocks noChangeAspect="1"/>
          </p:cNvPicPr>
          <p:nvPr/>
        </p:nvPicPr>
        <p:blipFill>
          <a:blip r:embed="rId2"/>
          <a:stretch>
            <a:fillRect/>
          </a:stretch>
        </p:blipFill>
        <p:spPr>
          <a:xfrm>
            <a:off x="12757663" y="89541"/>
            <a:ext cx="1769223" cy="1673761"/>
          </a:xfrm>
          <a:prstGeom prst="rect">
            <a:avLst/>
          </a:prstGeom>
        </p:spPr>
      </p:pic>
    </p:spTree>
    <p:extLst>
      <p:ext uri="{BB962C8B-B14F-4D97-AF65-F5344CB8AC3E}">
        <p14:creationId xmlns:p14="http://schemas.microsoft.com/office/powerpoint/2010/main" val="1742964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13">
            <a:extLst>
              <a:ext uri="{FF2B5EF4-FFF2-40B4-BE49-F238E27FC236}">
                <a16:creationId xmlns:a16="http://schemas.microsoft.com/office/drawing/2014/main" id="{F700DC40-E1E9-419D-AD8E-C677CE964B5C}"/>
              </a:ext>
            </a:extLst>
          </p:cNvPr>
          <p:cNvSpPr>
            <a:spLocks noGrp="1"/>
          </p:cNvSpPr>
          <p:nvPr>
            <p:ph type="sldNum" sz="quarter" idx="22"/>
          </p:nvPr>
        </p:nvSpPr>
        <p:spPr/>
        <p:txBody>
          <a:bodyPr/>
          <a:lstStyle/>
          <a:p>
            <a:fld id="{FE7A4BB3-E848-5A44-82DF-322201952CD8}" type="slidenum">
              <a:rPr lang="en-US" smtClean="0"/>
              <a:pPr/>
              <a:t>5</a:t>
            </a:fld>
            <a:endParaRPr lang="en-US" dirty="0"/>
          </a:p>
        </p:txBody>
      </p:sp>
      <p:sp>
        <p:nvSpPr>
          <p:cNvPr id="15" name="Title 14">
            <a:extLst>
              <a:ext uri="{FF2B5EF4-FFF2-40B4-BE49-F238E27FC236}">
                <a16:creationId xmlns:a16="http://schemas.microsoft.com/office/drawing/2014/main" id="{5920ACB0-3A01-4696-9B74-083B19D6DDE1}"/>
              </a:ext>
            </a:extLst>
          </p:cNvPr>
          <p:cNvSpPr>
            <a:spLocks noGrp="1"/>
          </p:cNvSpPr>
          <p:nvPr>
            <p:ph type="title"/>
          </p:nvPr>
        </p:nvSpPr>
        <p:spPr>
          <a:xfrm>
            <a:off x="2980720" y="87619"/>
            <a:ext cx="10972800" cy="1310979"/>
          </a:xfrm>
        </p:spPr>
        <p:txBody>
          <a:bodyPr/>
          <a:lstStyle/>
          <a:p>
            <a:r>
              <a:rPr lang="en-US" dirty="0" err="1"/>
              <a:t>SiC</a:t>
            </a:r>
            <a:r>
              <a:rPr lang="en-US" dirty="0"/>
              <a:t>-Coated Graphite</a:t>
            </a:r>
          </a:p>
        </p:txBody>
      </p:sp>
      <p:sp>
        <p:nvSpPr>
          <p:cNvPr id="9" name="TextBox 8">
            <a:extLst>
              <a:ext uri="{FF2B5EF4-FFF2-40B4-BE49-F238E27FC236}">
                <a16:creationId xmlns:a16="http://schemas.microsoft.com/office/drawing/2014/main" id="{BE851717-5917-3DDC-B3D7-B6B63EF61026}"/>
              </a:ext>
            </a:extLst>
          </p:cNvPr>
          <p:cNvSpPr txBox="1"/>
          <p:nvPr/>
        </p:nvSpPr>
        <p:spPr>
          <a:xfrm>
            <a:off x="1207531" y="6216040"/>
            <a:ext cx="6107669" cy="2031325"/>
          </a:xfrm>
          <a:prstGeom prst="rect">
            <a:avLst/>
          </a:prstGeom>
          <a:noFill/>
        </p:spPr>
        <p:txBody>
          <a:bodyPr wrap="square">
            <a:spAutoFit/>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A partial montage of one of the irradiated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SiC</a:t>
            </a:r>
            <a:r>
              <a:rPr lang="en-US" sz="1800" dirty="0">
                <a:effectLst/>
                <a:latin typeface="Calibri" panose="020F0502020204030204" pitchFamily="34" charset="0"/>
                <a:ea typeface="Calibri" panose="020F0502020204030204" pitchFamily="34" charset="0"/>
                <a:cs typeface="Times New Roman" panose="02020603050405020304" pitchFamily="18" charset="0"/>
              </a:rPr>
              <a:t>-coated graphite samples reveals significant swelling has occurred in the graphite at the center of the disc.  The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SiC</a:t>
            </a:r>
            <a:r>
              <a:rPr lang="en-US" sz="1800" dirty="0">
                <a:effectLst/>
                <a:latin typeface="Calibri" panose="020F0502020204030204" pitchFamily="34" charset="0"/>
                <a:ea typeface="Calibri" panose="020F0502020204030204" pitchFamily="34" charset="0"/>
                <a:cs typeface="Times New Roman" panose="02020603050405020304" pitchFamily="18" charset="0"/>
              </a:rPr>
              <a:t> is relatively uniform on both sides of graphite and does not appear to have changed significantly in thickness. The yellow arrows and vertical lines help visualize the swelling of the graphite which was observed in the center of the disc.</a:t>
            </a:r>
            <a:endParaRPr lang="en-US" sz="1800" dirty="0"/>
          </a:p>
        </p:txBody>
      </p:sp>
      <p:grpSp>
        <p:nvGrpSpPr>
          <p:cNvPr id="10" name="Group 9">
            <a:extLst>
              <a:ext uri="{FF2B5EF4-FFF2-40B4-BE49-F238E27FC236}">
                <a16:creationId xmlns:a16="http://schemas.microsoft.com/office/drawing/2014/main" id="{86444F8F-9EDC-0EFB-1DE1-4AE46A5FEF46}"/>
              </a:ext>
            </a:extLst>
          </p:cNvPr>
          <p:cNvGrpSpPr/>
          <p:nvPr/>
        </p:nvGrpSpPr>
        <p:grpSpPr>
          <a:xfrm>
            <a:off x="7991817" y="2077703"/>
            <a:ext cx="5805804" cy="3843020"/>
            <a:chOff x="0" y="0"/>
            <a:chExt cx="5806021" cy="3843033"/>
          </a:xfrm>
        </p:grpSpPr>
        <p:pic>
          <p:nvPicPr>
            <p:cNvPr id="11" name="Picture 10">
              <a:extLst>
                <a:ext uri="{FF2B5EF4-FFF2-40B4-BE49-F238E27FC236}">
                  <a16:creationId xmlns:a16="http://schemas.microsoft.com/office/drawing/2014/main" id="{C2C9F2C8-B085-C126-2C4D-87DB90DBF41F}"/>
                </a:ext>
              </a:extLst>
            </p:cNvPr>
            <p:cNvPicPr>
              <a:picLocks noChangeAspect="1"/>
            </p:cNvPicPr>
            <p:nvPr/>
          </p:nvPicPr>
          <p:blipFill>
            <a:blip r:embed="rId2" cstate="print">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171764" y="936638"/>
              <a:ext cx="4046855" cy="2906395"/>
            </a:xfrm>
            <a:prstGeom prst="rect">
              <a:avLst/>
            </a:prstGeom>
            <a:noFill/>
            <a:ln>
              <a:noFill/>
            </a:ln>
          </p:spPr>
        </p:pic>
        <p:pic>
          <p:nvPicPr>
            <p:cNvPr id="12" name="Picture 11">
              <a:extLst>
                <a:ext uri="{FF2B5EF4-FFF2-40B4-BE49-F238E27FC236}">
                  <a16:creationId xmlns:a16="http://schemas.microsoft.com/office/drawing/2014/main" id="{346EC7C3-0F90-4382-1C75-E531428F2D3A}"/>
                </a:ext>
              </a:extLst>
            </p:cNvPr>
            <p:cNvPicPr>
              <a:picLocks noChangeAspect="1"/>
            </p:cNvPicPr>
            <p:nvPr/>
          </p:nvPicPr>
          <p:blipFill>
            <a:blip r:embed="rId4" cstate="print">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rot="5400000">
              <a:off x="2566988" y="-2566988"/>
              <a:ext cx="647700" cy="5781675"/>
            </a:xfrm>
            <a:prstGeom prst="rect">
              <a:avLst/>
            </a:prstGeom>
            <a:noFill/>
            <a:ln>
              <a:noFill/>
            </a:ln>
          </p:spPr>
        </p:pic>
        <p:sp>
          <p:nvSpPr>
            <p:cNvPr id="13" name="Rectangle 12">
              <a:extLst>
                <a:ext uri="{FF2B5EF4-FFF2-40B4-BE49-F238E27FC236}">
                  <a16:creationId xmlns:a16="http://schemas.microsoft.com/office/drawing/2014/main" id="{EE846F50-4A1A-D51C-5435-5FB14B64E8AE}"/>
                </a:ext>
              </a:extLst>
            </p:cNvPr>
            <p:cNvSpPr/>
            <p:nvPr/>
          </p:nvSpPr>
          <p:spPr>
            <a:xfrm>
              <a:off x="5300183" y="107842"/>
              <a:ext cx="505838" cy="58365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16" name="Straight Arrow Connector 15">
              <a:extLst>
                <a:ext uri="{FF2B5EF4-FFF2-40B4-BE49-F238E27FC236}">
                  <a16:creationId xmlns:a16="http://schemas.microsoft.com/office/drawing/2014/main" id="{09765C61-FF1A-EC36-7814-3D0EC8C25CE6}"/>
                </a:ext>
              </a:extLst>
            </p:cNvPr>
            <p:cNvCxnSpPr/>
            <p:nvPr/>
          </p:nvCxnSpPr>
          <p:spPr>
            <a:xfrm flipH="1">
              <a:off x="3910263" y="640512"/>
              <a:ext cx="1408565" cy="100778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18" name="TextBox 17">
            <a:extLst>
              <a:ext uri="{FF2B5EF4-FFF2-40B4-BE49-F238E27FC236}">
                <a16:creationId xmlns:a16="http://schemas.microsoft.com/office/drawing/2014/main" id="{65192A0E-5255-7E71-4649-D0B07CD07566}"/>
              </a:ext>
            </a:extLst>
          </p:cNvPr>
          <p:cNvSpPr txBox="1"/>
          <p:nvPr/>
        </p:nvSpPr>
        <p:spPr>
          <a:xfrm>
            <a:off x="7659781" y="5920723"/>
            <a:ext cx="6469876" cy="2031325"/>
          </a:xfrm>
          <a:prstGeom prst="rect">
            <a:avLst/>
          </a:prstGeom>
          <a:noFill/>
        </p:spPr>
        <p:txBody>
          <a:bodyPr wrap="square">
            <a:spAutoFit/>
          </a:bodyPr>
          <a:lstStyle/>
          <a:p>
            <a:pPr marL="0" marR="0" algn="just">
              <a:spcBef>
                <a:spcPts val="0"/>
              </a:spcBef>
              <a:spcAft>
                <a:spcPts val="1000"/>
              </a:spcAft>
            </a:pPr>
            <a:r>
              <a:rPr lang="en-US" sz="1800" dirty="0">
                <a:solidFill>
                  <a:srgbClr val="44546A"/>
                </a:solidFill>
                <a:effectLst/>
                <a:latin typeface="Calibri" panose="020F0502020204030204" pitchFamily="34" charset="0"/>
                <a:ea typeface="Calibri" panose="020F0502020204030204" pitchFamily="34" charset="0"/>
                <a:cs typeface="Calibri" panose="020F0502020204030204" pitchFamily="34" charset="0"/>
              </a:rPr>
              <a:t>An SEM montage and SEM images of the polished cross section of the second irradiated </a:t>
            </a:r>
            <a:r>
              <a:rPr lang="en-US" sz="1800" dirty="0" err="1">
                <a:solidFill>
                  <a:srgbClr val="44546A"/>
                </a:solidFill>
                <a:effectLst/>
                <a:latin typeface="Calibri" panose="020F0502020204030204" pitchFamily="34" charset="0"/>
                <a:ea typeface="Calibri" panose="020F0502020204030204" pitchFamily="34" charset="0"/>
                <a:cs typeface="Calibri" panose="020F0502020204030204" pitchFamily="34" charset="0"/>
              </a:rPr>
              <a:t>SiC</a:t>
            </a:r>
            <a:r>
              <a:rPr lang="en-US" sz="1800" dirty="0">
                <a:solidFill>
                  <a:srgbClr val="44546A"/>
                </a:solidFill>
                <a:effectLst/>
                <a:latin typeface="Calibri" panose="020F0502020204030204" pitchFamily="34" charset="0"/>
                <a:ea typeface="Calibri" panose="020F0502020204030204" pitchFamily="34" charset="0"/>
                <a:cs typeface="Calibri" panose="020F0502020204030204" pitchFamily="34" charset="0"/>
              </a:rPr>
              <a:t> coated sample does not show much evidence of swelling as the previous sample, but fractures are apparent over a substantial portion of the </a:t>
            </a:r>
            <a:r>
              <a:rPr lang="en-US" sz="1800" dirty="0" err="1">
                <a:solidFill>
                  <a:srgbClr val="44546A"/>
                </a:solidFill>
                <a:effectLst/>
                <a:latin typeface="Calibri" panose="020F0502020204030204" pitchFamily="34" charset="0"/>
                <a:ea typeface="Calibri" panose="020F0502020204030204" pitchFamily="34" charset="0"/>
                <a:cs typeface="Calibri" panose="020F0502020204030204" pitchFamily="34" charset="0"/>
              </a:rPr>
              <a:t>SiC</a:t>
            </a:r>
            <a:r>
              <a:rPr lang="en-US" sz="1800" dirty="0">
                <a:solidFill>
                  <a:srgbClr val="44546A"/>
                </a:solidFill>
                <a:effectLst/>
                <a:latin typeface="Calibri" panose="020F0502020204030204" pitchFamily="34" charset="0"/>
                <a:ea typeface="Calibri" panose="020F0502020204030204" pitchFamily="34" charset="0"/>
                <a:cs typeface="Calibri" panose="020F0502020204030204" pitchFamily="34" charset="0"/>
              </a:rPr>
              <a:t> coating around the region highlighted by the red box.  This may explain the discrepancy between the two </a:t>
            </a:r>
            <a:r>
              <a:rPr lang="en-US" sz="1800" dirty="0" err="1">
                <a:solidFill>
                  <a:srgbClr val="44546A"/>
                </a:solidFill>
                <a:effectLst/>
                <a:latin typeface="Calibri" panose="020F0502020204030204" pitchFamily="34" charset="0"/>
                <a:ea typeface="Calibri" panose="020F0502020204030204" pitchFamily="34" charset="0"/>
                <a:cs typeface="Calibri" panose="020F0502020204030204" pitchFamily="34" charset="0"/>
              </a:rPr>
              <a:t>SiC</a:t>
            </a:r>
            <a:r>
              <a:rPr lang="en-US" sz="1800" dirty="0">
                <a:solidFill>
                  <a:srgbClr val="44546A"/>
                </a:solidFill>
                <a:effectLst/>
                <a:latin typeface="Calibri" panose="020F0502020204030204" pitchFamily="34" charset="0"/>
                <a:ea typeface="Calibri" panose="020F0502020204030204" pitchFamily="34" charset="0"/>
                <a:cs typeface="Calibri" panose="020F0502020204030204" pitchFamily="34" charset="0"/>
              </a:rPr>
              <a:t>-coated samples with respect to the differing concentration of isotopes measured during testing.</a:t>
            </a:r>
          </a:p>
        </p:txBody>
      </p:sp>
      <p:pic>
        <p:nvPicPr>
          <p:cNvPr id="2" name="Picture 1">
            <a:extLst>
              <a:ext uri="{FF2B5EF4-FFF2-40B4-BE49-F238E27FC236}">
                <a16:creationId xmlns:a16="http://schemas.microsoft.com/office/drawing/2014/main" id="{53D9283C-DD3E-9E57-44A2-60D3226BD108}"/>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76810" y="1479409"/>
            <a:ext cx="2342515" cy="4655820"/>
          </a:xfrm>
          <a:prstGeom prst="rect">
            <a:avLst/>
          </a:prstGeom>
          <a:noFill/>
          <a:ln>
            <a:noFill/>
          </a:ln>
        </p:spPr>
      </p:pic>
      <p:cxnSp>
        <p:nvCxnSpPr>
          <p:cNvPr id="3" name="Straight Connector 2">
            <a:extLst>
              <a:ext uri="{FF2B5EF4-FFF2-40B4-BE49-F238E27FC236}">
                <a16:creationId xmlns:a16="http://schemas.microsoft.com/office/drawing/2014/main" id="{FE0BB092-E5B4-80B4-1E38-9D298360AAFC}"/>
              </a:ext>
            </a:extLst>
          </p:cNvPr>
          <p:cNvCxnSpPr/>
          <p:nvPr/>
        </p:nvCxnSpPr>
        <p:spPr>
          <a:xfrm flipH="1">
            <a:off x="3156540" y="3214229"/>
            <a:ext cx="0" cy="2765425"/>
          </a:xfrm>
          <a:prstGeom prst="line">
            <a:avLst/>
          </a:prstGeom>
          <a:ln w="28575">
            <a:solidFill>
              <a:srgbClr val="FFFF00"/>
            </a:solidFill>
          </a:ln>
        </p:spPr>
        <p:style>
          <a:lnRef idx="1">
            <a:schemeClr val="accent4"/>
          </a:lnRef>
          <a:fillRef idx="0">
            <a:schemeClr val="accent4"/>
          </a:fillRef>
          <a:effectRef idx="0">
            <a:schemeClr val="accent4"/>
          </a:effectRef>
          <a:fontRef idx="minor">
            <a:schemeClr val="tx1"/>
          </a:fontRef>
        </p:style>
      </p:cxnSp>
      <p:cxnSp>
        <p:nvCxnSpPr>
          <p:cNvPr id="4" name="Straight Connector 3">
            <a:extLst>
              <a:ext uri="{FF2B5EF4-FFF2-40B4-BE49-F238E27FC236}">
                <a16:creationId xmlns:a16="http://schemas.microsoft.com/office/drawing/2014/main" id="{046D2220-362F-8F87-E8B6-BFC5E0A8C854}"/>
              </a:ext>
            </a:extLst>
          </p:cNvPr>
          <p:cNvCxnSpPr/>
          <p:nvPr/>
        </p:nvCxnSpPr>
        <p:spPr>
          <a:xfrm>
            <a:off x="4778965" y="3211689"/>
            <a:ext cx="22225" cy="2763520"/>
          </a:xfrm>
          <a:prstGeom prst="line">
            <a:avLst/>
          </a:prstGeom>
          <a:ln w="28575">
            <a:solidFill>
              <a:srgbClr val="FFFF00"/>
            </a:solidFill>
          </a:ln>
        </p:spPr>
        <p:style>
          <a:lnRef idx="1">
            <a:schemeClr val="accent4"/>
          </a:lnRef>
          <a:fillRef idx="0">
            <a:schemeClr val="accent4"/>
          </a:fillRef>
          <a:effectRef idx="0">
            <a:schemeClr val="accent4"/>
          </a:effectRef>
          <a:fontRef idx="minor">
            <a:schemeClr val="tx1"/>
          </a:fontRef>
        </p:style>
      </p:cxnSp>
      <p:cxnSp>
        <p:nvCxnSpPr>
          <p:cNvPr id="5" name="Straight Arrow Connector 4">
            <a:extLst>
              <a:ext uri="{FF2B5EF4-FFF2-40B4-BE49-F238E27FC236}">
                <a16:creationId xmlns:a16="http://schemas.microsoft.com/office/drawing/2014/main" id="{605706EB-52B4-0321-6F6F-83A9A6E6E3FC}"/>
              </a:ext>
            </a:extLst>
          </p:cNvPr>
          <p:cNvCxnSpPr/>
          <p:nvPr/>
        </p:nvCxnSpPr>
        <p:spPr>
          <a:xfrm flipH="1" flipV="1">
            <a:off x="3173050" y="5095099"/>
            <a:ext cx="337820" cy="3810"/>
          </a:xfrm>
          <a:prstGeom prst="straightConnector1">
            <a:avLst/>
          </a:prstGeom>
          <a:ln w="1905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8B61620E-E536-4C2C-C434-7AA0C0723289}"/>
              </a:ext>
            </a:extLst>
          </p:cNvPr>
          <p:cNvCxnSpPr/>
          <p:nvPr/>
        </p:nvCxnSpPr>
        <p:spPr>
          <a:xfrm flipV="1">
            <a:off x="4460830" y="5116689"/>
            <a:ext cx="327660" cy="5715"/>
          </a:xfrm>
          <a:prstGeom prst="straightConnector1">
            <a:avLst/>
          </a:prstGeom>
          <a:ln w="19050">
            <a:solidFill>
              <a:srgbClr val="FFFF00"/>
            </a:solidFill>
            <a:tailEnd type="triangle"/>
          </a:ln>
        </p:spPr>
        <p:style>
          <a:lnRef idx="1">
            <a:schemeClr val="accent1"/>
          </a:lnRef>
          <a:fillRef idx="0">
            <a:schemeClr val="accent1"/>
          </a:fillRef>
          <a:effectRef idx="0">
            <a:schemeClr val="accent1"/>
          </a:effectRef>
          <a:fontRef idx="minor">
            <a:schemeClr val="tx1"/>
          </a:fontRef>
        </p:style>
      </p:cxnSp>
      <p:pic>
        <p:nvPicPr>
          <p:cNvPr id="8" name="Picture 7" descr="Icon&#10;&#10;Description automatically generated">
            <a:extLst>
              <a:ext uri="{FF2B5EF4-FFF2-40B4-BE49-F238E27FC236}">
                <a16:creationId xmlns:a16="http://schemas.microsoft.com/office/drawing/2014/main" id="{D579297C-7DC2-DC49-37A6-E9C419107B88}"/>
              </a:ext>
            </a:extLst>
          </p:cNvPr>
          <p:cNvPicPr>
            <a:picLocks noChangeAspect="1"/>
          </p:cNvPicPr>
          <p:nvPr/>
        </p:nvPicPr>
        <p:blipFill>
          <a:blip r:embed="rId7"/>
          <a:stretch>
            <a:fillRect/>
          </a:stretch>
        </p:blipFill>
        <p:spPr>
          <a:xfrm>
            <a:off x="12606190" y="154220"/>
            <a:ext cx="1769223" cy="1673761"/>
          </a:xfrm>
          <a:prstGeom prst="rect">
            <a:avLst/>
          </a:prstGeom>
        </p:spPr>
      </p:pic>
    </p:spTree>
    <p:extLst>
      <p:ext uri="{BB962C8B-B14F-4D97-AF65-F5344CB8AC3E}">
        <p14:creationId xmlns:p14="http://schemas.microsoft.com/office/powerpoint/2010/main" val="1270075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561E7DF-2D5A-4EF0-9E9E-047227DE4DB5}"/>
              </a:ext>
            </a:extLst>
          </p:cNvPr>
          <p:cNvSpPr>
            <a:spLocks noGrp="1"/>
          </p:cNvSpPr>
          <p:nvPr>
            <p:ph type="sldNum" sz="quarter" idx="12"/>
          </p:nvPr>
        </p:nvSpPr>
        <p:spPr/>
        <p:txBody>
          <a:bodyPr/>
          <a:lstStyle/>
          <a:p>
            <a:fld id="{FE7A4BB3-E848-5A44-82DF-322201952CD8}" type="slidenum">
              <a:rPr lang="en-US" smtClean="0"/>
              <a:pPr/>
              <a:t>6</a:t>
            </a:fld>
            <a:endParaRPr lang="en-US" dirty="0"/>
          </a:p>
        </p:txBody>
      </p:sp>
      <p:sp>
        <p:nvSpPr>
          <p:cNvPr id="8" name="Title 7">
            <a:extLst>
              <a:ext uri="{FF2B5EF4-FFF2-40B4-BE49-F238E27FC236}">
                <a16:creationId xmlns:a16="http://schemas.microsoft.com/office/drawing/2014/main" id="{8BC52F25-4B94-741F-B120-E5790DA8AC55}"/>
              </a:ext>
            </a:extLst>
          </p:cNvPr>
          <p:cNvSpPr>
            <a:spLocks noGrp="1"/>
          </p:cNvSpPr>
          <p:nvPr>
            <p:ph type="title"/>
          </p:nvPr>
        </p:nvSpPr>
        <p:spPr>
          <a:xfrm>
            <a:off x="2309149" y="474419"/>
            <a:ext cx="10972800" cy="672740"/>
          </a:xfrm>
        </p:spPr>
        <p:txBody>
          <a:bodyPr/>
          <a:lstStyle/>
          <a:p>
            <a:r>
              <a:rPr lang="en-US" dirty="0"/>
              <a:t>DS Ti-1 Capsule Results (Previously Reported)</a:t>
            </a:r>
          </a:p>
        </p:txBody>
      </p:sp>
      <p:pic>
        <p:nvPicPr>
          <p:cNvPr id="10" name="Picture 9">
            <a:extLst>
              <a:ext uri="{FF2B5EF4-FFF2-40B4-BE49-F238E27FC236}">
                <a16:creationId xmlns:a16="http://schemas.microsoft.com/office/drawing/2014/main" id="{368E14A2-F5AC-D969-5C43-6519431D5F1E}"/>
              </a:ext>
            </a:extLst>
          </p:cNvPr>
          <p:cNvPicPr>
            <a:picLocks noChangeAspect="1"/>
          </p:cNvPicPr>
          <p:nvPr/>
        </p:nvPicPr>
        <p:blipFill>
          <a:blip r:embed="rId2"/>
          <a:stretch>
            <a:fillRect/>
          </a:stretch>
        </p:blipFill>
        <p:spPr>
          <a:xfrm>
            <a:off x="1019574" y="4862874"/>
            <a:ext cx="5521931" cy="3329837"/>
          </a:xfrm>
          <a:prstGeom prst="rect">
            <a:avLst/>
          </a:prstGeom>
        </p:spPr>
      </p:pic>
      <p:pic>
        <p:nvPicPr>
          <p:cNvPr id="12" name="Picture 11">
            <a:extLst>
              <a:ext uri="{FF2B5EF4-FFF2-40B4-BE49-F238E27FC236}">
                <a16:creationId xmlns:a16="http://schemas.microsoft.com/office/drawing/2014/main" id="{BD962C9F-A717-9599-0716-C3634378B92D}"/>
              </a:ext>
            </a:extLst>
          </p:cNvPr>
          <p:cNvPicPr>
            <a:picLocks noChangeAspect="1"/>
          </p:cNvPicPr>
          <p:nvPr/>
        </p:nvPicPr>
        <p:blipFill>
          <a:blip r:embed="rId3"/>
          <a:stretch>
            <a:fillRect/>
          </a:stretch>
        </p:blipFill>
        <p:spPr>
          <a:xfrm>
            <a:off x="8341116" y="1621577"/>
            <a:ext cx="5043129" cy="3026970"/>
          </a:xfrm>
          <a:prstGeom prst="rect">
            <a:avLst/>
          </a:prstGeom>
        </p:spPr>
      </p:pic>
      <p:pic>
        <p:nvPicPr>
          <p:cNvPr id="14" name="Picture 13">
            <a:extLst>
              <a:ext uri="{FF2B5EF4-FFF2-40B4-BE49-F238E27FC236}">
                <a16:creationId xmlns:a16="http://schemas.microsoft.com/office/drawing/2014/main" id="{5DBDB148-6289-1F17-3507-57B8C0493428}"/>
              </a:ext>
            </a:extLst>
          </p:cNvPr>
          <p:cNvPicPr>
            <a:picLocks noChangeAspect="1"/>
          </p:cNvPicPr>
          <p:nvPr/>
        </p:nvPicPr>
        <p:blipFill>
          <a:blip r:embed="rId4"/>
          <a:stretch>
            <a:fillRect/>
          </a:stretch>
        </p:blipFill>
        <p:spPr>
          <a:xfrm>
            <a:off x="8208018" y="4862874"/>
            <a:ext cx="5309324" cy="3246540"/>
          </a:xfrm>
          <a:prstGeom prst="rect">
            <a:avLst/>
          </a:prstGeom>
        </p:spPr>
      </p:pic>
      <p:pic>
        <p:nvPicPr>
          <p:cNvPr id="18" name="Picture 17">
            <a:extLst>
              <a:ext uri="{FF2B5EF4-FFF2-40B4-BE49-F238E27FC236}">
                <a16:creationId xmlns:a16="http://schemas.microsoft.com/office/drawing/2014/main" id="{FB467983-0B28-94BE-AD37-CBC54BFBCE2E}"/>
              </a:ext>
            </a:extLst>
          </p:cNvPr>
          <p:cNvPicPr>
            <a:picLocks noChangeAspect="1"/>
          </p:cNvPicPr>
          <p:nvPr/>
        </p:nvPicPr>
        <p:blipFill>
          <a:blip r:embed="rId5"/>
          <a:stretch>
            <a:fillRect/>
          </a:stretch>
        </p:blipFill>
        <p:spPr>
          <a:xfrm>
            <a:off x="1194784" y="1472480"/>
            <a:ext cx="5521931" cy="3325163"/>
          </a:xfrm>
          <a:prstGeom prst="rect">
            <a:avLst/>
          </a:prstGeom>
        </p:spPr>
      </p:pic>
      <p:pic>
        <p:nvPicPr>
          <p:cNvPr id="4" name="Picture 3" descr="Icon&#10;&#10;Description automatically generated">
            <a:extLst>
              <a:ext uri="{FF2B5EF4-FFF2-40B4-BE49-F238E27FC236}">
                <a16:creationId xmlns:a16="http://schemas.microsoft.com/office/drawing/2014/main" id="{8C3608F8-DB51-0488-F6BD-798DE688CECA}"/>
              </a:ext>
            </a:extLst>
          </p:cNvPr>
          <p:cNvPicPr>
            <a:picLocks noChangeAspect="1"/>
          </p:cNvPicPr>
          <p:nvPr/>
        </p:nvPicPr>
        <p:blipFill>
          <a:blip r:embed="rId6"/>
          <a:stretch>
            <a:fillRect/>
          </a:stretch>
        </p:blipFill>
        <p:spPr>
          <a:xfrm>
            <a:off x="12511856" y="0"/>
            <a:ext cx="1769223" cy="1673761"/>
          </a:xfrm>
          <a:prstGeom prst="rect">
            <a:avLst/>
          </a:prstGeom>
        </p:spPr>
      </p:pic>
      <p:sp>
        <p:nvSpPr>
          <p:cNvPr id="5" name="TextBox 4">
            <a:extLst>
              <a:ext uri="{FF2B5EF4-FFF2-40B4-BE49-F238E27FC236}">
                <a16:creationId xmlns:a16="http://schemas.microsoft.com/office/drawing/2014/main" id="{7FAC15B6-AF8F-A3BA-CBE1-0AAEFA6B7D5E}"/>
              </a:ext>
            </a:extLst>
          </p:cNvPr>
          <p:cNvSpPr txBox="1"/>
          <p:nvPr/>
        </p:nvSpPr>
        <p:spPr>
          <a:xfrm>
            <a:off x="4460485" y="1795842"/>
            <a:ext cx="3657600" cy="424732"/>
          </a:xfrm>
          <a:prstGeom prst="rect">
            <a:avLst/>
          </a:prstGeom>
          <a:noFill/>
        </p:spPr>
        <p:txBody>
          <a:bodyPr wrap="square">
            <a:spAutoFit/>
          </a:bodyPr>
          <a:lstStyle/>
          <a:p>
            <a:pPr lvl="1"/>
            <a:r>
              <a:rPr lang="en-US" dirty="0"/>
              <a:t>(Ti-3Al-2.5V)</a:t>
            </a:r>
          </a:p>
        </p:txBody>
      </p:sp>
      <p:sp>
        <p:nvSpPr>
          <p:cNvPr id="6" name="TextBox 5">
            <a:extLst>
              <a:ext uri="{FF2B5EF4-FFF2-40B4-BE49-F238E27FC236}">
                <a16:creationId xmlns:a16="http://schemas.microsoft.com/office/drawing/2014/main" id="{8A025881-E541-C2FB-F2E8-9D3CF2627035}"/>
              </a:ext>
            </a:extLst>
          </p:cNvPr>
          <p:cNvSpPr txBox="1"/>
          <p:nvPr/>
        </p:nvSpPr>
        <p:spPr>
          <a:xfrm>
            <a:off x="4558093" y="2120241"/>
            <a:ext cx="2447672" cy="424732"/>
          </a:xfrm>
          <a:prstGeom prst="rect">
            <a:avLst/>
          </a:prstGeom>
          <a:noFill/>
        </p:spPr>
        <p:txBody>
          <a:bodyPr wrap="square">
            <a:spAutoFit/>
          </a:bodyPr>
          <a:lstStyle/>
          <a:p>
            <a:pPr lvl="1"/>
            <a:r>
              <a:rPr lang="en-US" dirty="0"/>
              <a:t>Near alpha</a:t>
            </a:r>
          </a:p>
        </p:txBody>
      </p:sp>
      <p:sp>
        <p:nvSpPr>
          <p:cNvPr id="9" name="TextBox 8">
            <a:extLst>
              <a:ext uri="{FF2B5EF4-FFF2-40B4-BE49-F238E27FC236}">
                <a16:creationId xmlns:a16="http://schemas.microsoft.com/office/drawing/2014/main" id="{18034D25-F371-C333-C35B-730094E86075}"/>
              </a:ext>
            </a:extLst>
          </p:cNvPr>
          <p:cNvSpPr txBox="1"/>
          <p:nvPr/>
        </p:nvSpPr>
        <p:spPr>
          <a:xfrm>
            <a:off x="11209704" y="1888088"/>
            <a:ext cx="2604304" cy="424732"/>
          </a:xfrm>
          <a:prstGeom prst="rect">
            <a:avLst/>
          </a:prstGeom>
          <a:noFill/>
        </p:spPr>
        <p:txBody>
          <a:bodyPr wrap="square">
            <a:spAutoFit/>
          </a:bodyPr>
          <a:lstStyle/>
          <a:p>
            <a:pPr lvl="1"/>
            <a:r>
              <a:rPr lang="en-US" dirty="0"/>
              <a:t>(Ti-6Al-4V ELI)</a:t>
            </a:r>
          </a:p>
        </p:txBody>
      </p:sp>
      <p:sp>
        <p:nvSpPr>
          <p:cNvPr id="13" name="TextBox 12">
            <a:extLst>
              <a:ext uri="{FF2B5EF4-FFF2-40B4-BE49-F238E27FC236}">
                <a16:creationId xmlns:a16="http://schemas.microsoft.com/office/drawing/2014/main" id="{EBEFC26C-E2C1-6862-C929-0CC470D09046}"/>
              </a:ext>
            </a:extLst>
          </p:cNvPr>
          <p:cNvSpPr txBox="1"/>
          <p:nvPr/>
        </p:nvSpPr>
        <p:spPr>
          <a:xfrm>
            <a:off x="11209704" y="5179312"/>
            <a:ext cx="3348165" cy="424732"/>
          </a:xfrm>
          <a:prstGeom prst="rect">
            <a:avLst/>
          </a:prstGeom>
          <a:noFill/>
        </p:spPr>
        <p:txBody>
          <a:bodyPr wrap="square">
            <a:spAutoFit/>
          </a:bodyPr>
          <a:lstStyle/>
          <a:p>
            <a:pPr lvl="1"/>
            <a:r>
              <a:rPr lang="en-US" dirty="0"/>
              <a:t>(Ti-6Al-4V forged)</a:t>
            </a:r>
          </a:p>
        </p:txBody>
      </p:sp>
      <p:sp>
        <p:nvSpPr>
          <p:cNvPr id="16" name="TextBox 15">
            <a:extLst>
              <a:ext uri="{FF2B5EF4-FFF2-40B4-BE49-F238E27FC236}">
                <a16:creationId xmlns:a16="http://schemas.microsoft.com/office/drawing/2014/main" id="{308ADDA7-D83F-8E1B-E7C2-72B0C7D1FB14}"/>
              </a:ext>
            </a:extLst>
          </p:cNvPr>
          <p:cNvSpPr txBox="1"/>
          <p:nvPr/>
        </p:nvSpPr>
        <p:spPr>
          <a:xfrm>
            <a:off x="4676546" y="5173525"/>
            <a:ext cx="2210765" cy="424732"/>
          </a:xfrm>
          <a:prstGeom prst="rect">
            <a:avLst/>
          </a:prstGeom>
          <a:noFill/>
        </p:spPr>
        <p:txBody>
          <a:bodyPr wrap="square">
            <a:spAutoFit/>
          </a:bodyPr>
          <a:lstStyle/>
          <a:p>
            <a:pPr lvl="1"/>
            <a:r>
              <a:rPr lang="en-US" dirty="0"/>
              <a:t>(Ti-6Al-4V)</a:t>
            </a:r>
          </a:p>
        </p:txBody>
      </p:sp>
    </p:spTree>
    <p:extLst>
      <p:ext uri="{BB962C8B-B14F-4D97-AF65-F5344CB8AC3E}">
        <p14:creationId xmlns:p14="http://schemas.microsoft.com/office/powerpoint/2010/main" val="3582577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561E7DF-2D5A-4EF0-9E9E-047227DE4DB5}"/>
              </a:ext>
            </a:extLst>
          </p:cNvPr>
          <p:cNvSpPr>
            <a:spLocks noGrp="1"/>
          </p:cNvSpPr>
          <p:nvPr>
            <p:ph type="sldNum" sz="quarter" idx="12"/>
          </p:nvPr>
        </p:nvSpPr>
        <p:spPr/>
        <p:txBody>
          <a:bodyPr/>
          <a:lstStyle/>
          <a:p>
            <a:fld id="{FE7A4BB3-E848-5A44-82DF-322201952CD8}" type="slidenum">
              <a:rPr lang="en-US" smtClean="0"/>
              <a:pPr/>
              <a:t>7</a:t>
            </a:fld>
            <a:endParaRPr lang="en-US" dirty="0"/>
          </a:p>
        </p:txBody>
      </p:sp>
      <p:sp>
        <p:nvSpPr>
          <p:cNvPr id="8" name="Title 7">
            <a:extLst>
              <a:ext uri="{FF2B5EF4-FFF2-40B4-BE49-F238E27FC236}">
                <a16:creationId xmlns:a16="http://schemas.microsoft.com/office/drawing/2014/main" id="{8BC52F25-4B94-741F-B120-E5790DA8AC55}"/>
              </a:ext>
            </a:extLst>
          </p:cNvPr>
          <p:cNvSpPr>
            <a:spLocks noGrp="1"/>
          </p:cNvSpPr>
          <p:nvPr>
            <p:ph type="title"/>
          </p:nvPr>
        </p:nvSpPr>
        <p:spPr>
          <a:xfrm>
            <a:off x="2367023" y="504998"/>
            <a:ext cx="10972800" cy="611582"/>
          </a:xfrm>
        </p:spPr>
        <p:txBody>
          <a:bodyPr/>
          <a:lstStyle/>
          <a:p>
            <a:r>
              <a:rPr lang="en-US" dirty="0"/>
              <a:t>DS Ti-1 Capsule Results (Previously Reported)</a:t>
            </a:r>
          </a:p>
        </p:txBody>
      </p:sp>
      <p:pic>
        <p:nvPicPr>
          <p:cNvPr id="3" name="Picture 2">
            <a:extLst>
              <a:ext uri="{FF2B5EF4-FFF2-40B4-BE49-F238E27FC236}">
                <a16:creationId xmlns:a16="http://schemas.microsoft.com/office/drawing/2014/main" id="{CB52E5EF-DF1E-2F59-A485-98C1F568061C}"/>
              </a:ext>
            </a:extLst>
          </p:cNvPr>
          <p:cNvPicPr>
            <a:picLocks noChangeAspect="1"/>
          </p:cNvPicPr>
          <p:nvPr/>
        </p:nvPicPr>
        <p:blipFill>
          <a:blip r:embed="rId2"/>
          <a:stretch>
            <a:fillRect/>
          </a:stretch>
        </p:blipFill>
        <p:spPr>
          <a:xfrm>
            <a:off x="7315200" y="1621577"/>
            <a:ext cx="6799283" cy="3201631"/>
          </a:xfrm>
          <a:prstGeom prst="rect">
            <a:avLst/>
          </a:prstGeom>
        </p:spPr>
      </p:pic>
      <p:sp>
        <p:nvSpPr>
          <p:cNvPr id="4" name="TextBox 3">
            <a:extLst>
              <a:ext uri="{FF2B5EF4-FFF2-40B4-BE49-F238E27FC236}">
                <a16:creationId xmlns:a16="http://schemas.microsoft.com/office/drawing/2014/main" id="{2489315B-D8A6-5D41-5F6D-0A8796020691}"/>
              </a:ext>
            </a:extLst>
          </p:cNvPr>
          <p:cNvSpPr txBox="1"/>
          <p:nvPr/>
        </p:nvSpPr>
        <p:spPr>
          <a:xfrm>
            <a:off x="1171255" y="1993187"/>
            <a:ext cx="5609690" cy="4893647"/>
          </a:xfrm>
          <a:prstGeom prst="rect">
            <a:avLst/>
          </a:prstGeom>
          <a:noFill/>
        </p:spPr>
        <p:txBody>
          <a:bodyPr wrap="square" rtlCol="0">
            <a:spAutoFit/>
          </a:bodyPr>
          <a:lstStyle/>
          <a:p>
            <a:pPr marL="342900" indent="-342900">
              <a:buFont typeface="Arial" panose="020B0604020202020204" pitchFamily="34" charset="0"/>
              <a:buChar char="•"/>
            </a:pPr>
            <a:r>
              <a:rPr lang="en-US" sz="2400" dirty="0"/>
              <a:t>Ti-6Al-4V grades are stronger than Ti-3Al-2.5V but are also less ductile</a:t>
            </a:r>
          </a:p>
          <a:p>
            <a:pPr marL="342900" indent="-342900">
              <a:buFont typeface="Arial" panose="020B0604020202020204" pitchFamily="34" charset="0"/>
              <a:buChar char="•"/>
            </a:pPr>
            <a:r>
              <a:rPr lang="en-US" sz="2400" dirty="0"/>
              <a:t>Distinct radiation hardening is observed for each of the four grades</a:t>
            </a:r>
          </a:p>
          <a:p>
            <a:pPr marL="342900" indent="-342900">
              <a:buFont typeface="Arial" panose="020B0604020202020204" pitchFamily="34" charset="0"/>
              <a:buChar char="•"/>
            </a:pPr>
            <a:r>
              <a:rPr lang="en-US" sz="2400" dirty="0"/>
              <a:t>Ti-3Al-2.5V retains some uniform elongation after irradiation while Ti-6Al-4V grades have essentially none</a:t>
            </a:r>
          </a:p>
          <a:p>
            <a:pPr marL="342900" indent="-342900">
              <a:buFont typeface="Arial" panose="020B0604020202020204" pitchFamily="34" charset="0"/>
              <a:buChar char="•"/>
            </a:pPr>
            <a:r>
              <a:rPr lang="en-US" sz="2400" dirty="0"/>
              <a:t>TEM shows likely defect clusters less than 2 nm in size.</a:t>
            </a:r>
          </a:p>
          <a:p>
            <a:pPr marL="342900" indent="-342900">
              <a:buFont typeface="Arial" panose="020B0604020202020204" pitchFamily="34" charset="0"/>
              <a:buChar char="•"/>
            </a:pPr>
            <a:r>
              <a:rPr lang="en-US" sz="2400" dirty="0"/>
              <a:t>Grade 23F tensile data shows more scatter than other grades in the unirradiated condition and also shows more scatter in the modulus.</a:t>
            </a:r>
          </a:p>
        </p:txBody>
      </p:sp>
      <p:pic>
        <p:nvPicPr>
          <p:cNvPr id="6" name="Picture 5" descr="Icon&#10;&#10;Description automatically generated">
            <a:extLst>
              <a:ext uri="{FF2B5EF4-FFF2-40B4-BE49-F238E27FC236}">
                <a16:creationId xmlns:a16="http://schemas.microsoft.com/office/drawing/2014/main" id="{99903FB7-692B-D003-181F-3FC69D3A893C}"/>
              </a:ext>
            </a:extLst>
          </p:cNvPr>
          <p:cNvPicPr>
            <a:picLocks noChangeAspect="1"/>
          </p:cNvPicPr>
          <p:nvPr/>
        </p:nvPicPr>
        <p:blipFill>
          <a:blip r:embed="rId3"/>
          <a:stretch>
            <a:fillRect/>
          </a:stretch>
        </p:blipFill>
        <p:spPr>
          <a:xfrm>
            <a:off x="12511856" y="0"/>
            <a:ext cx="2118544" cy="2004234"/>
          </a:xfrm>
          <a:prstGeom prst="rect">
            <a:avLst/>
          </a:prstGeom>
        </p:spPr>
      </p:pic>
    </p:spTree>
    <p:extLst>
      <p:ext uri="{BB962C8B-B14F-4D97-AF65-F5344CB8AC3E}">
        <p14:creationId xmlns:p14="http://schemas.microsoft.com/office/powerpoint/2010/main" val="3720388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561E7DF-2D5A-4EF0-9E9E-047227DE4DB5}"/>
              </a:ext>
            </a:extLst>
          </p:cNvPr>
          <p:cNvSpPr>
            <a:spLocks noGrp="1"/>
          </p:cNvSpPr>
          <p:nvPr>
            <p:ph type="sldNum" sz="quarter" idx="12"/>
          </p:nvPr>
        </p:nvSpPr>
        <p:spPr/>
        <p:txBody>
          <a:bodyPr/>
          <a:lstStyle/>
          <a:p>
            <a:fld id="{FE7A4BB3-E848-5A44-82DF-322201952CD8}" type="slidenum">
              <a:rPr lang="en-US" smtClean="0"/>
              <a:pPr/>
              <a:t>8</a:t>
            </a:fld>
            <a:endParaRPr lang="en-US" dirty="0"/>
          </a:p>
        </p:txBody>
      </p:sp>
      <p:sp>
        <p:nvSpPr>
          <p:cNvPr id="3" name="Title 2">
            <a:extLst>
              <a:ext uri="{FF2B5EF4-FFF2-40B4-BE49-F238E27FC236}">
                <a16:creationId xmlns:a16="http://schemas.microsoft.com/office/drawing/2014/main" id="{6D50AF6E-CF6A-429E-A4B2-32D2D767B73B}"/>
              </a:ext>
            </a:extLst>
          </p:cNvPr>
          <p:cNvSpPr>
            <a:spLocks noGrp="1"/>
          </p:cNvSpPr>
          <p:nvPr>
            <p:ph type="title"/>
          </p:nvPr>
        </p:nvSpPr>
        <p:spPr/>
        <p:txBody>
          <a:bodyPr/>
          <a:lstStyle/>
          <a:p>
            <a:r>
              <a:rPr lang="en-US" dirty="0"/>
              <a:t>DS-Ti2 Results</a:t>
            </a:r>
          </a:p>
        </p:txBody>
      </p:sp>
      <p:pic>
        <p:nvPicPr>
          <p:cNvPr id="7" name="Picture 6" descr="Icon&#10;&#10;Description automatically generated">
            <a:extLst>
              <a:ext uri="{FF2B5EF4-FFF2-40B4-BE49-F238E27FC236}">
                <a16:creationId xmlns:a16="http://schemas.microsoft.com/office/drawing/2014/main" id="{15CF6B6E-4056-FB42-D9C4-00E4E0C285EC}"/>
              </a:ext>
            </a:extLst>
          </p:cNvPr>
          <p:cNvPicPr>
            <a:picLocks noChangeAspect="1"/>
          </p:cNvPicPr>
          <p:nvPr/>
        </p:nvPicPr>
        <p:blipFill>
          <a:blip r:embed="rId2"/>
          <a:stretch>
            <a:fillRect/>
          </a:stretch>
        </p:blipFill>
        <p:spPr>
          <a:xfrm>
            <a:off x="12778450" y="0"/>
            <a:ext cx="1851949" cy="1752024"/>
          </a:xfrm>
          <a:prstGeom prst="rect">
            <a:avLst/>
          </a:prstGeom>
        </p:spPr>
      </p:pic>
      <p:pic>
        <p:nvPicPr>
          <p:cNvPr id="16" name="Picture 15">
            <a:extLst>
              <a:ext uri="{FF2B5EF4-FFF2-40B4-BE49-F238E27FC236}">
                <a16:creationId xmlns:a16="http://schemas.microsoft.com/office/drawing/2014/main" id="{DE700BD1-1C6B-889A-0FBF-0994810DFE7A}"/>
              </a:ext>
            </a:extLst>
          </p:cNvPr>
          <p:cNvPicPr>
            <a:picLocks noChangeAspect="1"/>
          </p:cNvPicPr>
          <p:nvPr/>
        </p:nvPicPr>
        <p:blipFill>
          <a:blip r:embed="rId3"/>
          <a:stretch>
            <a:fillRect/>
          </a:stretch>
        </p:blipFill>
        <p:spPr>
          <a:xfrm>
            <a:off x="10175236" y="1715147"/>
            <a:ext cx="4297680" cy="3119820"/>
          </a:xfrm>
          <a:prstGeom prst="rect">
            <a:avLst/>
          </a:prstGeom>
        </p:spPr>
      </p:pic>
      <p:pic>
        <p:nvPicPr>
          <p:cNvPr id="17" name="Picture 16">
            <a:extLst>
              <a:ext uri="{FF2B5EF4-FFF2-40B4-BE49-F238E27FC236}">
                <a16:creationId xmlns:a16="http://schemas.microsoft.com/office/drawing/2014/main" id="{7B1643EF-7A07-CBB0-D020-5C76000F94B3}"/>
              </a:ext>
            </a:extLst>
          </p:cNvPr>
          <p:cNvPicPr>
            <a:picLocks noChangeAspect="1"/>
          </p:cNvPicPr>
          <p:nvPr/>
        </p:nvPicPr>
        <p:blipFill>
          <a:blip r:embed="rId4"/>
          <a:stretch>
            <a:fillRect/>
          </a:stretch>
        </p:blipFill>
        <p:spPr>
          <a:xfrm>
            <a:off x="5750907" y="4892039"/>
            <a:ext cx="4297680" cy="3119820"/>
          </a:xfrm>
          <a:prstGeom prst="rect">
            <a:avLst/>
          </a:prstGeom>
        </p:spPr>
      </p:pic>
      <p:pic>
        <p:nvPicPr>
          <p:cNvPr id="18" name="Picture 17">
            <a:extLst>
              <a:ext uri="{FF2B5EF4-FFF2-40B4-BE49-F238E27FC236}">
                <a16:creationId xmlns:a16="http://schemas.microsoft.com/office/drawing/2014/main" id="{C5771C7F-55A8-F08D-367B-424F8ECBFC10}"/>
              </a:ext>
            </a:extLst>
          </p:cNvPr>
          <p:cNvPicPr>
            <a:picLocks noChangeAspect="1"/>
          </p:cNvPicPr>
          <p:nvPr/>
        </p:nvPicPr>
        <p:blipFill>
          <a:blip r:embed="rId5"/>
          <a:stretch>
            <a:fillRect/>
          </a:stretch>
        </p:blipFill>
        <p:spPr>
          <a:xfrm>
            <a:off x="5814231" y="1672719"/>
            <a:ext cx="4297680" cy="3119820"/>
          </a:xfrm>
          <a:prstGeom prst="rect">
            <a:avLst/>
          </a:prstGeom>
        </p:spPr>
      </p:pic>
      <p:pic>
        <p:nvPicPr>
          <p:cNvPr id="19" name="Picture 18">
            <a:extLst>
              <a:ext uri="{FF2B5EF4-FFF2-40B4-BE49-F238E27FC236}">
                <a16:creationId xmlns:a16="http://schemas.microsoft.com/office/drawing/2014/main" id="{5C36F5DF-B4F0-137C-BDBE-A4F562728025}"/>
              </a:ext>
            </a:extLst>
          </p:cNvPr>
          <p:cNvPicPr>
            <a:picLocks noChangeAspect="1"/>
          </p:cNvPicPr>
          <p:nvPr/>
        </p:nvPicPr>
        <p:blipFill>
          <a:blip r:embed="rId6"/>
          <a:stretch>
            <a:fillRect/>
          </a:stretch>
        </p:blipFill>
        <p:spPr>
          <a:xfrm>
            <a:off x="1295744" y="4838847"/>
            <a:ext cx="4297680" cy="3119820"/>
          </a:xfrm>
          <a:prstGeom prst="rect">
            <a:avLst/>
          </a:prstGeom>
        </p:spPr>
      </p:pic>
      <p:pic>
        <p:nvPicPr>
          <p:cNvPr id="22" name="Picture 21">
            <a:extLst>
              <a:ext uri="{FF2B5EF4-FFF2-40B4-BE49-F238E27FC236}">
                <a16:creationId xmlns:a16="http://schemas.microsoft.com/office/drawing/2014/main" id="{55F2B504-0C1F-95A6-3C8C-E79D8E763C7A}"/>
              </a:ext>
            </a:extLst>
          </p:cNvPr>
          <p:cNvPicPr>
            <a:picLocks noChangeAspect="1"/>
          </p:cNvPicPr>
          <p:nvPr/>
        </p:nvPicPr>
        <p:blipFill>
          <a:blip r:embed="rId7"/>
          <a:stretch>
            <a:fillRect/>
          </a:stretch>
        </p:blipFill>
        <p:spPr>
          <a:xfrm>
            <a:off x="10206070" y="4892039"/>
            <a:ext cx="4297680" cy="3119820"/>
          </a:xfrm>
          <a:prstGeom prst="rect">
            <a:avLst/>
          </a:prstGeom>
        </p:spPr>
      </p:pic>
      <p:pic>
        <p:nvPicPr>
          <p:cNvPr id="23" name="Picture 22">
            <a:extLst>
              <a:ext uri="{FF2B5EF4-FFF2-40B4-BE49-F238E27FC236}">
                <a16:creationId xmlns:a16="http://schemas.microsoft.com/office/drawing/2014/main" id="{48D0944C-FF01-E7E5-8806-10F0DE6853C2}"/>
              </a:ext>
            </a:extLst>
          </p:cNvPr>
          <p:cNvPicPr>
            <a:picLocks noChangeAspect="1"/>
          </p:cNvPicPr>
          <p:nvPr/>
        </p:nvPicPr>
        <p:blipFill>
          <a:blip r:embed="rId8"/>
          <a:stretch>
            <a:fillRect/>
          </a:stretch>
        </p:blipFill>
        <p:spPr>
          <a:xfrm>
            <a:off x="1319553" y="1715147"/>
            <a:ext cx="4297680" cy="3119820"/>
          </a:xfrm>
          <a:prstGeom prst="rect">
            <a:avLst/>
          </a:prstGeom>
        </p:spPr>
      </p:pic>
      <p:sp>
        <p:nvSpPr>
          <p:cNvPr id="5" name="TextBox 4">
            <a:extLst>
              <a:ext uri="{FF2B5EF4-FFF2-40B4-BE49-F238E27FC236}">
                <a16:creationId xmlns:a16="http://schemas.microsoft.com/office/drawing/2014/main" id="{F202EBCE-074D-1B63-7151-8FF64A3FAAF5}"/>
              </a:ext>
            </a:extLst>
          </p:cNvPr>
          <p:cNvSpPr txBox="1"/>
          <p:nvPr/>
        </p:nvSpPr>
        <p:spPr>
          <a:xfrm>
            <a:off x="8322198" y="2022957"/>
            <a:ext cx="1695555" cy="424732"/>
          </a:xfrm>
          <a:prstGeom prst="rect">
            <a:avLst/>
          </a:prstGeom>
          <a:noFill/>
        </p:spPr>
        <p:txBody>
          <a:bodyPr wrap="square">
            <a:spAutoFit/>
          </a:bodyPr>
          <a:lstStyle/>
          <a:p>
            <a:r>
              <a:rPr lang="en-US" dirty="0">
                <a:latin typeface="Calibri" panose="020F0502020204030204" pitchFamily="34" charset="0"/>
                <a:cs typeface="Calibri" panose="020F0502020204030204" pitchFamily="34" charset="0"/>
              </a:rPr>
              <a:t>(Ti-5Al-2.5Sn)</a:t>
            </a:r>
            <a:endParaRPr lang="en-US" dirty="0"/>
          </a:p>
        </p:txBody>
      </p:sp>
      <p:sp>
        <p:nvSpPr>
          <p:cNvPr id="8" name="TextBox 7">
            <a:extLst>
              <a:ext uri="{FF2B5EF4-FFF2-40B4-BE49-F238E27FC236}">
                <a16:creationId xmlns:a16="http://schemas.microsoft.com/office/drawing/2014/main" id="{27075ABB-FA6B-7E1A-6CA4-203228DBA1DB}"/>
              </a:ext>
            </a:extLst>
          </p:cNvPr>
          <p:cNvSpPr txBox="1"/>
          <p:nvPr/>
        </p:nvSpPr>
        <p:spPr>
          <a:xfrm>
            <a:off x="6180881" y="7050748"/>
            <a:ext cx="7315200" cy="424732"/>
          </a:xfrm>
          <a:prstGeom prst="rect">
            <a:avLst/>
          </a:prstGeom>
          <a:noFill/>
        </p:spPr>
        <p:txBody>
          <a:bodyPr wrap="square">
            <a:spAutoFit/>
          </a:bodyPr>
          <a:lstStyle/>
          <a:p>
            <a:pPr lvl="1"/>
            <a:r>
              <a:rPr lang="en-US" dirty="0"/>
              <a:t>Ti-15V-3Cr-3Sn-3Al (</a:t>
            </a:r>
            <a:r>
              <a:rPr lang="en-US" dirty="0">
                <a:latin typeface="Calibri" panose="020F0502020204030204" pitchFamily="34" charset="0"/>
                <a:cs typeface="Calibri" panose="020F0502020204030204" pitchFamily="34" charset="0"/>
              </a:rPr>
              <a:t>β-</a:t>
            </a:r>
            <a:r>
              <a:rPr lang="en-US" dirty="0" err="1">
                <a:latin typeface="Calibri" panose="020F0502020204030204" pitchFamily="34" charset="0"/>
                <a:cs typeface="Calibri" panose="020F0502020204030204" pitchFamily="34" charset="0"/>
              </a:rPr>
              <a:t>Ti</a:t>
            </a:r>
            <a:r>
              <a:rPr lang="en-US" dirty="0">
                <a:latin typeface="Calibri" panose="020F0502020204030204" pitchFamily="34" charset="0"/>
                <a:cs typeface="Calibri" panose="020F0502020204030204" pitchFamily="34" charset="0"/>
              </a:rPr>
              <a:t>)</a:t>
            </a:r>
          </a:p>
        </p:txBody>
      </p:sp>
      <p:sp>
        <p:nvSpPr>
          <p:cNvPr id="9" name="TextBox 8">
            <a:extLst>
              <a:ext uri="{FF2B5EF4-FFF2-40B4-BE49-F238E27FC236}">
                <a16:creationId xmlns:a16="http://schemas.microsoft.com/office/drawing/2014/main" id="{6B355DC2-198F-4700-AAA1-AF0D6CEE8A85}"/>
              </a:ext>
            </a:extLst>
          </p:cNvPr>
          <p:cNvSpPr txBox="1"/>
          <p:nvPr/>
        </p:nvSpPr>
        <p:spPr>
          <a:xfrm>
            <a:off x="8322197" y="2334823"/>
            <a:ext cx="1695555" cy="424732"/>
          </a:xfrm>
          <a:prstGeom prst="rect">
            <a:avLst/>
          </a:prstGeom>
          <a:noFill/>
        </p:spPr>
        <p:txBody>
          <a:bodyPr wrap="square">
            <a:spAutoFit/>
          </a:bodyPr>
          <a:lstStyle/>
          <a:p>
            <a:r>
              <a:rPr lang="en-US" dirty="0">
                <a:latin typeface="Calibri" panose="020F0502020204030204" pitchFamily="34" charset="0"/>
                <a:cs typeface="Calibri" panose="020F0502020204030204" pitchFamily="34" charset="0"/>
              </a:rPr>
              <a:t>Near alpha</a:t>
            </a:r>
            <a:endParaRPr lang="en-US" dirty="0"/>
          </a:p>
        </p:txBody>
      </p:sp>
      <p:sp>
        <p:nvSpPr>
          <p:cNvPr id="10" name="TextBox 9">
            <a:extLst>
              <a:ext uri="{FF2B5EF4-FFF2-40B4-BE49-F238E27FC236}">
                <a16:creationId xmlns:a16="http://schemas.microsoft.com/office/drawing/2014/main" id="{9DB482C6-7864-CFE9-8869-8BDFEC5EC46B}"/>
              </a:ext>
            </a:extLst>
          </p:cNvPr>
          <p:cNvSpPr txBox="1"/>
          <p:nvPr/>
        </p:nvSpPr>
        <p:spPr>
          <a:xfrm>
            <a:off x="12808195" y="5268375"/>
            <a:ext cx="1695555" cy="424732"/>
          </a:xfrm>
          <a:prstGeom prst="rect">
            <a:avLst/>
          </a:prstGeom>
          <a:noFill/>
        </p:spPr>
        <p:txBody>
          <a:bodyPr wrap="square">
            <a:spAutoFit/>
          </a:bodyPr>
          <a:lstStyle/>
          <a:p>
            <a:r>
              <a:rPr lang="en-US" dirty="0">
                <a:latin typeface="Calibri" panose="020F0502020204030204" pitchFamily="34" charset="0"/>
                <a:cs typeface="Calibri" panose="020F0502020204030204" pitchFamily="34" charset="0"/>
              </a:rPr>
              <a:t>Alpha </a:t>
            </a:r>
            <a:r>
              <a:rPr lang="en-US" dirty="0" err="1">
                <a:latin typeface="Calibri" panose="020F0502020204030204" pitchFamily="34" charset="0"/>
                <a:cs typeface="Calibri" panose="020F0502020204030204" pitchFamily="34" charset="0"/>
              </a:rPr>
              <a:t>Ti</a:t>
            </a:r>
            <a:endParaRPr lang="en-US" dirty="0"/>
          </a:p>
        </p:txBody>
      </p:sp>
    </p:spTree>
    <p:extLst>
      <p:ext uri="{BB962C8B-B14F-4D97-AF65-F5344CB8AC3E}">
        <p14:creationId xmlns:p14="http://schemas.microsoft.com/office/powerpoint/2010/main" val="2473567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23">
            <a:extLst>
              <a:ext uri="{FF2B5EF4-FFF2-40B4-BE49-F238E27FC236}">
                <a16:creationId xmlns:a16="http://schemas.microsoft.com/office/drawing/2014/main" id="{DC4F4148-2064-DA6A-855E-E4CD7519B791}"/>
              </a:ext>
            </a:extLst>
          </p:cNvPr>
          <p:cNvPicPr>
            <a:picLocks noGrp="1" noChangeAspect="1"/>
          </p:cNvPicPr>
          <p:nvPr>
            <p:ph sz="quarter" idx="20"/>
          </p:nvPr>
        </p:nvPicPr>
        <p:blipFill>
          <a:blip r:embed="rId2" cstate="screen">
            <a:extLst>
              <a:ext uri="{28A0092B-C50C-407E-A947-70E740481C1C}">
                <a14:useLocalDpi xmlns:a14="http://schemas.microsoft.com/office/drawing/2010/main"/>
              </a:ext>
            </a:extLst>
          </a:blip>
          <a:stretch>
            <a:fillRect/>
          </a:stretch>
        </p:blipFill>
        <p:spPr>
          <a:xfrm>
            <a:off x="1757661" y="1768957"/>
            <a:ext cx="5640897" cy="409202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 name="Slide Number Placeholder 1">
            <a:extLst>
              <a:ext uri="{FF2B5EF4-FFF2-40B4-BE49-F238E27FC236}">
                <a16:creationId xmlns:a16="http://schemas.microsoft.com/office/drawing/2014/main" id="{18807D4D-3064-703A-3982-0BA3836E17BE}"/>
              </a:ext>
            </a:extLst>
          </p:cNvPr>
          <p:cNvSpPr>
            <a:spLocks noGrp="1"/>
          </p:cNvSpPr>
          <p:nvPr>
            <p:ph type="sldNum" sz="quarter" idx="12"/>
          </p:nvPr>
        </p:nvSpPr>
        <p:spPr/>
        <p:txBody>
          <a:bodyPr/>
          <a:lstStyle/>
          <a:p>
            <a:fld id="{FE7A4BB3-E848-5A44-82DF-322201952CD8}" type="slidenum">
              <a:rPr lang="en-US" smtClean="0"/>
              <a:pPr/>
              <a:t>9</a:t>
            </a:fld>
            <a:endParaRPr lang="en-US" dirty="0"/>
          </a:p>
        </p:txBody>
      </p:sp>
      <p:sp>
        <p:nvSpPr>
          <p:cNvPr id="3" name="Title 2">
            <a:extLst>
              <a:ext uri="{FF2B5EF4-FFF2-40B4-BE49-F238E27FC236}">
                <a16:creationId xmlns:a16="http://schemas.microsoft.com/office/drawing/2014/main" id="{162152E8-9629-3C5F-4250-65ABB16660A4}"/>
              </a:ext>
            </a:extLst>
          </p:cNvPr>
          <p:cNvSpPr>
            <a:spLocks noGrp="1"/>
          </p:cNvSpPr>
          <p:nvPr>
            <p:ph type="title"/>
          </p:nvPr>
        </p:nvSpPr>
        <p:spPr>
          <a:xfrm>
            <a:off x="2807110" y="201954"/>
            <a:ext cx="10554929" cy="1310979"/>
          </a:xfrm>
        </p:spPr>
        <p:txBody>
          <a:bodyPr/>
          <a:lstStyle/>
          <a:p>
            <a:pPr algn="ctr"/>
            <a:r>
              <a:rPr lang="en-US" sz="3200" dirty="0"/>
              <a:t>Tensile Response Dual Phase Ti Alloys After Irradiation Dictated by What Phase is Dominant</a:t>
            </a:r>
          </a:p>
        </p:txBody>
      </p:sp>
      <p:pic>
        <p:nvPicPr>
          <p:cNvPr id="6" name="Content Placeholder 4">
            <a:extLst>
              <a:ext uri="{FF2B5EF4-FFF2-40B4-BE49-F238E27FC236}">
                <a16:creationId xmlns:a16="http://schemas.microsoft.com/office/drawing/2014/main" id="{B7A98037-1876-51C8-707B-591982224228}"/>
              </a:ext>
            </a:extLst>
          </p:cNvPr>
          <p:cNvPicPr>
            <a:picLocks noChangeAspect="1"/>
          </p:cNvPicPr>
          <p:nvPr/>
        </p:nvPicPr>
        <p:blipFill>
          <a:blip r:embed="rId3"/>
          <a:stretch>
            <a:fillRect/>
          </a:stretch>
        </p:blipFill>
        <p:spPr>
          <a:xfrm>
            <a:off x="7788446" y="1768957"/>
            <a:ext cx="5502757" cy="401426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TextBox 7">
            <a:extLst>
              <a:ext uri="{FF2B5EF4-FFF2-40B4-BE49-F238E27FC236}">
                <a16:creationId xmlns:a16="http://schemas.microsoft.com/office/drawing/2014/main" id="{A4B83C06-C23A-026E-7BF2-A2AB2249F6D2}"/>
              </a:ext>
            </a:extLst>
          </p:cNvPr>
          <p:cNvSpPr txBox="1"/>
          <p:nvPr/>
        </p:nvSpPr>
        <p:spPr>
          <a:xfrm>
            <a:off x="10948863" y="4114800"/>
            <a:ext cx="2034659" cy="646331"/>
          </a:xfrm>
          <a:prstGeom prst="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wrap="square" rtlCol="0">
            <a:spAutoFit/>
          </a:bodyPr>
          <a:lstStyle/>
          <a:p>
            <a:pPr algn="l"/>
            <a:r>
              <a:rPr lang="en-US" sz="1800" dirty="0">
                <a:solidFill>
                  <a:srgbClr val="FFFF00"/>
                </a:solidFill>
              </a:rPr>
              <a:t>Primary </a:t>
            </a:r>
            <a:r>
              <a:rPr lang="el-GR" sz="1800" dirty="0">
                <a:solidFill>
                  <a:srgbClr val="FFFF00"/>
                </a:solidFill>
              </a:rPr>
              <a:t>α</a:t>
            </a:r>
            <a:r>
              <a:rPr lang="en-US" sz="1800" dirty="0">
                <a:solidFill>
                  <a:srgbClr val="FFFF00"/>
                </a:solidFill>
              </a:rPr>
              <a:t> phase, intragranular </a:t>
            </a:r>
            <a:r>
              <a:rPr lang="el-GR" sz="1800" dirty="0">
                <a:solidFill>
                  <a:srgbClr val="FFFF00"/>
                </a:solidFill>
              </a:rPr>
              <a:t>β</a:t>
            </a:r>
            <a:endParaRPr lang="en-US" sz="1800" dirty="0">
              <a:solidFill>
                <a:srgbClr val="FFFF00"/>
              </a:solidFill>
            </a:endParaRPr>
          </a:p>
        </p:txBody>
      </p:sp>
      <p:sp>
        <p:nvSpPr>
          <p:cNvPr id="9" name="Content Placeholder 3">
            <a:extLst>
              <a:ext uri="{FF2B5EF4-FFF2-40B4-BE49-F238E27FC236}">
                <a16:creationId xmlns:a16="http://schemas.microsoft.com/office/drawing/2014/main" id="{FF9247B8-4EAF-3808-8CBA-89D047E4DFD9}"/>
              </a:ext>
            </a:extLst>
          </p:cNvPr>
          <p:cNvSpPr txBox="1">
            <a:spLocks/>
          </p:cNvSpPr>
          <p:nvPr/>
        </p:nvSpPr>
        <p:spPr>
          <a:xfrm>
            <a:off x="1231394" y="5907694"/>
            <a:ext cx="12801600" cy="2236067"/>
          </a:xfrm>
          <a:prstGeom prst="rect">
            <a:avLst/>
          </a:prstGeom>
        </p:spPr>
        <p:txBody>
          <a:bodyPr/>
          <a:lstStyle>
            <a:lvl1pPr marL="274320" indent="-274320" algn="l" defTabSz="1097280" rtl="0" eaLnBrk="1" latinLnBrk="0" hangingPunct="1">
              <a:lnSpc>
                <a:spcPct val="90000"/>
              </a:lnSpc>
              <a:spcBef>
                <a:spcPts val="12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822960" indent="-274320" algn="l" defTabSz="1097280" rtl="0" eaLnBrk="1" latinLnBrk="0" hangingPunct="1">
              <a:lnSpc>
                <a:spcPct val="90000"/>
              </a:lnSpc>
              <a:spcBef>
                <a:spcPts val="600"/>
              </a:spcBef>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2pPr>
            <a:lvl3pPr marL="1371600" indent="-274320" algn="l" defTabSz="1097280" rtl="0" eaLnBrk="1" latinLnBrk="0" hangingPunct="1">
              <a:lnSpc>
                <a:spcPct val="90000"/>
              </a:lnSpc>
              <a:spcBef>
                <a:spcPts val="600"/>
              </a:spcBef>
              <a:buFont typeface="Wingdings" panose="05000000000000000000" pitchFamily="2" charset="2"/>
              <a:buChar char="ü"/>
              <a:defRPr sz="2000" kern="1200">
                <a:solidFill>
                  <a:schemeClr val="tx1"/>
                </a:solidFill>
                <a:latin typeface="Arial" panose="020B0604020202020204" pitchFamily="34" charset="0"/>
                <a:ea typeface="+mn-ea"/>
                <a:cs typeface="Arial" panose="020B0604020202020204" pitchFamily="34" charset="0"/>
              </a:defRPr>
            </a:lvl3pPr>
            <a:lvl4pPr marL="1920240" indent="-274320" algn="l" defTabSz="1097280" rtl="0" eaLnBrk="1" latinLnBrk="0" hangingPunct="1">
              <a:lnSpc>
                <a:spcPct val="90000"/>
              </a:lnSpc>
              <a:spcBef>
                <a:spcPts val="6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468880" indent="-274320" algn="l" defTabSz="1097280" rtl="0" eaLnBrk="1" latinLnBrk="0" hangingPunct="1">
              <a:lnSpc>
                <a:spcPct val="90000"/>
              </a:lnSpc>
              <a:spcBef>
                <a:spcPts val="60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r>
              <a:rPr lang="en-US" sz="2000" dirty="0"/>
              <a:t>Ti-15-3 shows a relatively fine grained, highly strained dual </a:t>
            </a:r>
            <a:r>
              <a:rPr lang="el-GR" sz="2000" dirty="0"/>
              <a:t>β</a:t>
            </a:r>
            <a:r>
              <a:rPr lang="en-US" sz="2000" dirty="0"/>
              <a:t>/</a:t>
            </a:r>
            <a:r>
              <a:rPr lang="el-GR" sz="2000" dirty="0"/>
              <a:t>α</a:t>
            </a:r>
            <a:r>
              <a:rPr lang="en-US" sz="2000" dirty="0"/>
              <a:t> microstructure that appears resistant to radiation damage to 1 dpa</a:t>
            </a:r>
          </a:p>
          <a:p>
            <a:pPr lvl="1"/>
            <a:r>
              <a:rPr lang="en-US" sz="1800" dirty="0"/>
              <a:t>Remarkably good tensile behavior, still work hardens with minimal increase in strength</a:t>
            </a:r>
          </a:p>
          <a:p>
            <a:pPr lvl="2"/>
            <a:r>
              <a:rPr lang="en-US" sz="1800" dirty="0"/>
              <a:t>No real evidence of black spot damage in either </a:t>
            </a:r>
            <a:r>
              <a:rPr lang="el-GR" sz="1800" dirty="0"/>
              <a:t>β</a:t>
            </a:r>
            <a:r>
              <a:rPr lang="en-US" sz="1800" dirty="0"/>
              <a:t> or the highly strained </a:t>
            </a:r>
            <a:r>
              <a:rPr lang="el-GR" sz="1800" dirty="0"/>
              <a:t>α</a:t>
            </a:r>
            <a:r>
              <a:rPr lang="en-US" sz="1800" dirty="0"/>
              <a:t> phases</a:t>
            </a:r>
          </a:p>
          <a:p>
            <a:pPr lvl="2"/>
            <a:r>
              <a:rPr lang="en-US" sz="1800" dirty="0"/>
              <a:t>No omega phase evolution in the </a:t>
            </a:r>
            <a:r>
              <a:rPr lang="el-GR" sz="1800" dirty="0"/>
              <a:t>β </a:t>
            </a:r>
            <a:r>
              <a:rPr lang="en-US" sz="1800" dirty="0"/>
              <a:t> phase under irradiation</a:t>
            </a:r>
          </a:p>
          <a:p>
            <a:r>
              <a:rPr lang="en-US" sz="2000" dirty="0"/>
              <a:t>Gr23 is not as strong, loses its ability to work harden because the single phase, primary alpha forms a high density of black spot damage that leads to localized deformation</a:t>
            </a:r>
          </a:p>
        </p:txBody>
      </p:sp>
      <p:sp>
        <p:nvSpPr>
          <p:cNvPr id="12" name="TextBox 11">
            <a:extLst>
              <a:ext uri="{FF2B5EF4-FFF2-40B4-BE49-F238E27FC236}">
                <a16:creationId xmlns:a16="http://schemas.microsoft.com/office/drawing/2014/main" id="{46D11504-AFCE-DFC8-40E4-F968E70BD726}"/>
              </a:ext>
            </a:extLst>
          </p:cNvPr>
          <p:cNvSpPr txBox="1"/>
          <p:nvPr/>
        </p:nvSpPr>
        <p:spPr>
          <a:xfrm>
            <a:off x="5108681" y="4215491"/>
            <a:ext cx="2034659" cy="923330"/>
          </a:xfrm>
          <a:prstGeom prst="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wrap="square" rtlCol="0">
            <a:spAutoFit/>
          </a:bodyPr>
          <a:lstStyle/>
          <a:p>
            <a:pPr algn="l"/>
            <a:r>
              <a:rPr lang="en-US" sz="1800" dirty="0">
                <a:solidFill>
                  <a:srgbClr val="FFFF00"/>
                </a:solidFill>
              </a:rPr>
              <a:t>Primary </a:t>
            </a:r>
            <a:r>
              <a:rPr lang="el-GR" sz="1800" dirty="0">
                <a:solidFill>
                  <a:srgbClr val="FFFF00"/>
                </a:solidFill>
              </a:rPr>
              <a:t>β</a:t>
            </a:r>
            <a:r>
              <a:rPr lang="en-US" sz="1800" dirty="0">
                <a:solidFill>
                  <a:srgbClr val="FFFF00"/>
                </a:solidFill>
              </a:rPr>
              <a:t> with highly strained secondary </a:t>
            </a:r>
            <a:r>
              <a:rPr lang="el-GR" sz="1800" dirty="0">
                <a:solidFill>
                  <a:srgbClr val="FFFF00"/>
                </a:solidFill>
              </a:rPr>
              <a:t>α</a:t>
            </a:r>
            <a:endParaRPr lang="en-US" sz="1800" dirty="0">
              <a:solidFill>
                <a:srgbClr val="FFFF00"/>
              </a:solidFill>
            </a:endParaRPr>
          </a:p>
        </p:txBody>
      </p:sp>
      <p:pic>
        <p:nvPicPr>
          <p:cNvPr id="13" name="Picture 12">
            <a:extLst>
              <a:ext uri="{FF2B5EF4-FFF2-40B4-BE49-F238E27FC236}">
                <a16:creationId xmlns:a16="http://schemas.microsoft.com/office/drawing/2014/main" id="{99DF6B2A-22CB-DF28-A3F8-2300E4CFAF1D}"/>
              </a:ext>
            </a:extLst>
          </p:cNvPr>
          <p:cNvPicPr>
            <a:picLocks noChangeAspect="1"/>
          </p:cNvPicPr>
          <p:nvPr/>
        </p:nvPicPr>
        <p:blipFill>
          <a:blip r:embed="rId4"/>
          <a:stretch>
            <a:fillRect/>
          </a:stretch>
        </p:blipFill>
        <p:spPr>
          <a:xfrm>
            <a:off x="3361838" y="3648149"/>
            <a:ext cx="1441177" cy="1352304"/>
          </a:xfrm>
          <a:prstGeom prst="rect">
            <a:avLst/>
          </a:prstGeom>
          <a:ln>
            <a:noFill/>
          </a:ln>
          <a:effectLst>
            <a:outerShdw blurRad="292100" dist="139700" dir="2700000" algn="tl" rotWithShape="0">
              <a:srgbClr val="333333">
                <a:alpha val="65000"/>
              </a:srgbClr>
            </a:outerShdw>
          </a:effectLst>
        </p:spPr>
      </p:pic>
      <p:pic>
        <p:nvPicPr>
          <p:cNvPr id="17" name="Picture 16">
            <a:extLst>
              <a:ext uri="{FF2B5EF4-FFF2-40B4-BE49-F238E27FC236}">
                <a16:creationId xmlns:a16="http://schemas.microsoft.com/office/drawing/2014/main" id="{6A1937D9-A7D5-35A0-771C-F6A811ADD7EA}"/>
              </a:ext>
            </a:extLst>
          </p:cNvPr>
          <p:cNvPicPr>
            <a:picLocks noChangeAspect="1"/>
          </p:cNvPicPr>
          <p:nvPr/>
        </p:nvPicPr>
        <p:blipFill>
          <a:blip r:embed="rId5"/>
          <a:stretch>
            <a:fillRect/>
          </a:stretch>
        </p:blipFill>
        <p:spPr>
          <a:xfrm>
            <a:off x="9111442" y="3814972"/>
            <a:ext cx="1018770" cy="955946"/>
          </a:xfrm>
          <a:prstGeom prst="rect">
            <a:avLst/>
          </a:prstGeom>
          <a:ln>
            <a:noFill/>
          </a:ln>
          <a:effectLst>
            <a:outerShdw blurRad="292100" dist="139700" dir="2700000" algn="tl" rotWithShape="0">
              <a:srgbClr val="333333">
                <a:alpha val="65000"/>
              </a:srgbClr>
            </a:outerShdw>
          </a:effectLst>
        </p:spPr>
      </p:pic>
      <p:pic>
        <p:nvPicPr>
          <p:cNvPr id="4" name="Picture 3" descr="Icon&#10;&#10;Description automatically generated">
            <a:extLst>
              <a:ext uri="{FF2B5EF4-FFF2-40B4-BE49-F238E27FC236}">
                <a16:creationId xmlns:a16="http://schemas.microsoft.com/office/drawing/2014/main" id="{D891085B-ACC7-950E-ED08-AD0ECBB02E0E}"/>
              </a:ext>
            </a:extLst>
          </p:cNvPr>
          <p:cNvPicPr>
            <a:picLocks noChangeAspect="1"/>
          </p:cNvPicPr>
          <p:nvPr/>
        </p:nvPicPr>
        <p:blipFill>
          <a:blip r:embed="rId6"/>
          <a:stretch>
            <a:fillRect/>
          </a:stretch>
        </p:blipFill>
        <p:spPr>
          <a:xfrm>
            <a:off x="12617293" y="89541"/>
            <a:ext cx="1769223" cy="1673761"/>
          </a:xfrm>
          <a:prstGeom prst="rect">
            <a:avLst/>
          </a:prstGeom>
        </p:spPr>
      </p:pic>
    </p:spTree>
    <p:extLst>
      <p:ext uri="{BB962C8B-B14F-4D97-AF65-F5344CB8AC3E}">
        <p14:creationId xmlns:p14="http://schemas.microsoft.com/office/powerpoint/2010/main" val="4058081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PNNL_Option_4">
  <a:themeElements>
    <a:clrScheme name="PNNL">
      <a:dk1>
        <a:srgbClr val="616265"/>
      </a:dk1>
      <a:lt1>
        <a:srgbClr val="FFFFFF"/>
      </a:lt1>
      <a:dk2>
        <a:srgbClr val="D77600"/>
      </a:dk2>
      <a:lt2>
        <a:srgbClr val="B3B3B3"/>
      </a:lt2>
      <a:accent1>
        <a:srgbClr val="A63F1E"/>
      </a:accent1>
      <a:accent2>
        <a:srgbClr val="191C1F"/>
      </a:accent2>
      <a:accent3>
        <a:srgbClr val="F4AA00"/>
      </a:accent3>
      <a:accent4>
        <a:srgbClr val="007836"/>
      </a:accent4>
      <a:accent5>
        <a:srgbClr val="C10435"/>
      </a:accent5>
      <a:accent6>
        <a:srgbClr val="00338E"/>
      </a:accent6>
      <a:hlink>
        <a:srgbClr val="003698"/>
      </a:hlink>
      <a:folHlink>
        <a:srgbClr val="8A0752"/>
      </a:folHlink>
    </a:clrScheme>
    <a:fontScheme name="PNNL_Arial">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NNL.RiverStrata" id="{B1EEAA9F-F576-7C41-BBB9-0786B9E09F36}" vid="{8E940D0D-77C3-6E45-85C1-24240AB003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PNNL_Option_4</Template>
  <TotalTime>1414</TotalTime>
  <Words>1575</Words>
  <Application>Microsoft Office PowerPoint</Application>
  <PresentationFormat>Custom</PresentationFormat>
  <Paragraphs>368</Paragraphs>
  <Slides>17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Times New Roman</vt:lpstr>
      <vt:lpstr>Wingdings</vt:lpstr>
      <vt:lpstr>PNNL_Option_4</vt:lpstr>
      <vt:lpstr>Updates to the RaDIATE Collaboration from PNNL</vt:lpstr>
      <vt:lpstr>Graphite and SiC-Coated Graphite</vt:lpstr>
      <vt:lpstr>Thermal Desorption Results – Total Pressure</vt:lpstr>
      <vt:lpstr>Thermal Desorption Results – Composition</vt:lpstr>
      <vt:lpstr>SiC-Coated Graphite</vt:lpstr>
      <vt:lpstr>DS Ti-1 Capsule Results (Previously Reported)</vt:lpstr>
      <vt:lpstr>DS Ti-1 Capsule Results (Previously Reported)</vt:lpstr>
      <vt:lpstr>DS-Ti2 Results</vt:lpstr>
      <vt:lpstr>Tensile Response Dual Phase Ti Alloys After Irradiation Dictated by What Phase is Dominant</vt:lpstr>
      <vt:lpstr>Ti Experimental Conclusions</vt:lpstr>
      <vt:lpstr>Ti Modeling </vt:lpstr>
      <vt:lpstr>Beryllium Tensile Tests</vt:lpstr>
      <vt:lpstr>Beryllium Bend Tests</vt:lpstr>
      <vt:lpstr>Beryllium Modulus Measurements</vt:lpstr>
      <vt:lpstr>Beryllium Microscopy</vt:lpstr>
      <vt:lpstr>Future Activities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Starr, Andrea S</dc:creator>
  <cp:lastModifiedBy>Casella, Andrew M</cp:lastModifiedBy>
  <cp:revision>2</cp:revision>
  <dcterms:created xsi:type="dcterms:W3CDTF">2020-09-03T19:10:16Z</dcterms:created>
  <dcterms:modified xsi:type="dcterms:W3CDTF">2023-06-28T23:57:34Z</dcterms:modified>
</cp:coreProperties>
</file>