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0" r:id="rId2"/>
    <p:sldMasterId id="2147483699" r:id="rId3"/>
    <p:sldMasterId id="2147483723" r:id="rId4"/>
    <p:sldMasterId id="2147483747" r:id="rId5"/>
    <p:sldMasterId id="2147483759" r:id="rId6"/>
    <p:sldMasterId id="2147483771" r:id="rId7"/>
    <p:sldMasterId id="2147483784" r:id="rId8"/>
  </p:sldMasterIdLst>
  <p:notesMasterIdLst>
    <p:notesMasterId r:id="rId63"/>
  </p:notesMasterIdLst>
  <p:sldIdLst>
    <p:sldId id="256" r:id="rId9"/>
    <p:sldId id="2338" r:id="rId10"/>
    <p:sldId id="2340" r:id="rId11"/>
    <p:sldId id="257" r:id="rId12"/>
    <p:sldId id="260" r:id="rId13"/>
    <p:sldId id="2343" r:id="rId14"/>
    <p:sldId id="261" r:id="rId15"/>
    <p:sldId id="271" r:id="rId16"/>
    <p:sldId id="561" r:id="rId17"/>
    <p:sldId id="563" r:id="rId18"/>
    <p:sldId id="269" r:id="rId19"/>
    <p:sldId id="2331" r:id="rId20"/>
    <p:sldId id="2336" r:id="rId21"/>
    <p:sldId id="2339" r:id="rId22"/>
    <p:sldId id="407" r:id="rId23"/>
    <p:sldId id="1139" r:id="rId24"/>
    <p:sldId id="2335" r:id="rId25"/>
    <p:sldId id="2342" r:id="rId26"/>
    <p:sldId id="2332" r:id="rId27"/>
    <p:sldId id="1173" r:id="rId28"/>
    <p:sldId id="2333" r:id="rId29"/>
    <p:sldId id="2344" r:id="rId30"/>
    <p:sldId id="1148" r:id="rId31"/>
    <p:sldId id="2334" r:id="rId32"/>
    <p:sldId id="363" r:id="rId33"/>
    <p:sldId id="336" r:id="rId34"/>
    <p:sldId id="273" r:id="rId35"/>
    <p:sldId id="2345" r:id="rId36"/>
    <p:sldId id="1213" r:id="rId37"/>
    <p:sldId id="1165" r:id="rId38"/>
    <p:sldId id="1157" r:id="rId39"/>
    <p:sldId id="327" r:id="rId40"/>
    <p:sldId id="1170" r:id="rId41"/>
    <p:sldId id="1140" r:id="rId42"/>
    <p:sldId id="1174" r:id="rId43"/>
    <p:sldId id="281" r:id="rId44"/>
    <p:sldId id="2325" r:id="rId45"/>
    <p:sldId id="2330" r:id="rId46"/>
    <p:sldId id="272" r:id="rId47"/>
    <p:sldId id="562" r:id="rId48"/>
    <p:sldId id="262" r:id="rId49"/>
    <p:sldId id="564" r:id="rId50"/>
    <p:sldId id="1142" r:id="rId51"/>
    <p:sldId id="330" r:id="rId52"/>
    <p:sldId id="1169" r:id="rId53"/>
    <p:sldId id="351" r:id="rId54"/>
    <p:sldId id="1147" r:id="rId55"/>
    <p:sldId id="1166" r:id="rId56"/>
    <p:sldId id="1168" r:id="rId57"/>
    <p:sldId id="1167" r:id="rId58"/>
    <p:sldId id="329" r:id="rId59"/>
    <p:sldId id="1156" r:id="rId60"/>
    <p:sldId id="328" r:id="rId61"/>
    <p:sldId id="2341" r:id="rId6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6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FF66FF"/>
    <a:srgbClr val="FFFFCC"/>
    <a:srgbClr val="A50021"/>
    <a:srgbClr val="CC9900"/>
    <a:srgbClr val="8A6900"/>
    <a:srgbClr val="CCFFCC"/>
    <a:srgbClr val="002ACA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中間スタイル 3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64" autoAdjust="0"/>
    <p:restoredTop sz="94674"/>
  </p:normalViewPr>
  <p:slideViewPr>
    <p:cSldViewPr snapToGrid="0" showGuides="1">
      <p:cViewPr>
        <p:scale>
          <a:sx n="110" d="100"/>
          <a:sy n="110" d="100"/>
        </p:scale>
        <p:origin x="400" y="472"/>
      </p:cViewPr>
      <p:guideLst>
        <p:guide orient="horz" pos="2160"/>
        <p:guide pos="2880"/>
        <p:guide pos="36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-201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EEB9E-ACEA-484B-9C77-5478EF6B05D5}" type="datetimeFigureOut">
              <a:rPr kumimoji="1" lang="ja-JP" altLang="en-US" smtClean="0"/>
              <a:t>2023/6/28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EECC7-EE89-41A8-8A82-8AAE8E9BC7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58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308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  <a:r>
              <a:rPr kumimoji="1" lang="en-US" altLang="ja-JP" dirty="0"/>
              <a:t>In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</a:t>
            </a:r>
            <a:r>
              <a:rPr kumimoji="1" lang="ja-JP" altLang="en-US" dirty="0"/>
              <a:t> </a:t>
            </a:r>
            <a:r>
              <a:rPr kumimoji="1" lang="en-US" altLang="ja-JP" dirty="0"/>
              <a:t>J-PARC,</a:t>
            </a:r>
            <a:r>
              <a:rPr kumimoji="1" lang="ja-JP" altLang="en-US" dirty="0"/>
              <a:t> </a:t>
            </a:r>
            <a:r>
              <a:rPr kumimoji="1" lang="en-US" altLang="ja-JP" dirty="0"/>
              <a:t>we</a:t>
            </a:r>
            <a:r>
              <a:rPr kumimoji="1" lang="ja-JP" altLang="en-US" dirty="0"/>
              <a:t> </a:t>
            </a:r>
            <a:r>
              <a:rPr kumimoji="1" lang="en-US" altLang="ja-JP" dirty="0"/>
              <a:t>are</a:t>
            </a:r>
            <a:r>
              <a:rPr kumimoji="1" lang="ja-JP" altLang="en-US" dirty="0"/>
              <a:t> </a:t>
            </a:r>
            <a:r>
              <a:rPr kumimoji="1" lang="en-US" altLang="ja-JP" dirty="0"/>
              <a:t>trying</a:t>
            </a:r>
            <a:r>
              <a:rPr kumimoji="1" lang="ja-JP" altLang="en-US" dirty="0"/>
              <a:t> </a:t>
            </a:r>
            <a:r>
              <a:rPr kumimoji="1" lang="en-US" altLang="ja-JP" dirty="0"/>
              <a:t>to</a:t>
            </a:r>
            <a:r>
              <a:rPr kumimoji="1" lang="ja-JP" altLang="en-US" dirty="0"/>
              <a:t> </a:t>
            </a:r>
            <a:r>
              <a:rPr kumimoji="1" lang="en-US" altLang="ja-JP" dirty="0"/>
              <a:t>build</a:t>
            </a:r>
            <a:r>
              <a:rPr kumimoji="1" lang="ja-JP" altLang="en-US" dirty="0"/>
              <a:t> </a:t>
            </a:r>
            <a:r>
              <a:rPr lang="ja-JP" altLang="ja-JP" dirty="0"/>
              <a:t>u</a:t>
            </a:r>
            <a:r>
              <a:rPr lang="en-US" altLang="ja-JP" dirty="0"/>
              <a:t>p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ja-JP" altLang="ja-JP" dirty="0"/>
              <a:t>T</a:t>
            </a:r>
            <a:r>
              <a:rPr lang="en-US" altLang="ja-JP" dirty="0"/>
              <a:t>EF</a:t>
            </a:r>
            <a:r>
              <a:rPr lang="ja-JP" altLang="en-US" dirty="0"/>
              <a:t>, </a:t>
            </a:r>
            <a:r>
              <a:rPr lang="en-US" altLang="ja-JP" dirty="0"/>
              <a:t>transmutation</a:t>
            </a:r>
            <a:r>
              <a:rPr lang="ja-JP" altLang="en-US" dirty="0"/>
              <a:t> </a:t>
            </a:r>
            <a:r>
              <a:rPr lang="en-US" altLang="ja-JP" dirty="0"/>
              <a:t>experimental</a:t>
            </a:r>
            <a:r>
              <a:rPr lang="ja-JP" altLang="en-US" dirty="0"/>
              <a:t> </a:t>
            </a:r>
            <a:r>
              <a:rPr lang="en-US" altLang="ja-JP" dirty="0"/>
              <a:t>facility</a:t>
            </a:r>
            <a:r>
              <a:rPr lang="ja-JP" altLang="en-US" dirty="0"/>
              <a:t> </a:t>
            </a:r>
            <a:r>
              <a:rPr lang="en-US" altLang="ja-JP" dirty="0"/>
              <a:t>to</a:t>
            </a:r>
            <a:r>
              <a:rPr lang="ja-JP" altLang="en-US" dirty="0"/>
              <a:t> </a:t>
            </a:r>
            <a:r>
              <a:rPr lang="en-US" altLang="ja-JP" dirty="0"/>
              <a:t>develop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ADS</a:t>
            </a:r>
            <a:r>
              <a:rPr lang="ja-JP" altLang="en-US" dirty="0"/>
              <a:t>.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ja-JP" dirty="0"/>
              <a:t>A</a:t>
            </a:r>
            <a:r>
              <a:rPr lang="en-US" altLang="ja-JP" dirty="0"/>
              <a:t>s</a:t>
            </a:r>
            <a:r>
              <a:rPr lang="ja-JP" altLang="en-US" dirty="0"/>
              <a:t> </a:t>
            </a:r>
            <a:r>
              <a:rPr lang="en-US" altLang="ja-JP" dirty="0"/>
              <a:t>you know already, the TEF is divided into two fields:</a:t>
            </a:r>
          </a:p>
          <a:p>
            <a:r>
              <a:rPr kumimoji="1" lang="en-US" altLang="ja-JP" dirty="0"/>
              <a:t>One is a target facility and another is Physics facility. </a:t>
            </a:r>
          </a:p>
          <a:p>
            <a:endParaRPr lang="en-US" altLang="ja-JP" dirty="0"/>
          </a:p>
          <a:p>
            <a:r>
              <a:rPr lang="en-US" altLang="ja-JP" dirty="0"/>
              <a:t>This facility is</a:t>
            </a:r>
            <a:r>
              <a:rPr lang="en-US" altLang="en-US" dirty="0"/>
              <a:t> do the engineering experiments relating to target technologies and physics on subcritical core.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2A015-F973-B941-8722-EFD4615B119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41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>
            <a:spLocks noGrp="1"/>
          </p:cNvSpPr>
          <p:nvPr>
            <p:ph type="ctrTitle"/>
          </p:nvPr>
        </p:nvSpPr>
        <p:spPr>
          <a:xfrm>
            <a:off x="715255" y="2054249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/>
          </p:nvPr>
        </p:nvSpPr>
        <p:spPr>
          <a:xfrm>
            <a:off x="1401055" y="3810024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243" y="6237312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80643" y="6237312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68455" y="6324624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dirty="0"/>
          </a:p>
        </p:txBody>
      </p:sp>
      <p:pic>
        <p:nvPicPr>
          <p:cNvPr id="17" name="Picture 30" descr="マークカラー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0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1" descr="ロゴＢ緑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88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045811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0119299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45250" y="0"/>
            <a:ext cx="2087563" cy="60928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8649454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762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8" y="981075"/>
            <a:ext cx="4029075" cy="511175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3017116"/>
      </p:ext>
    </p:extLst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"/>
            <a:ext cx="7886700" cy="76470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7405" y="6356351"/>
            <a:ext cx="2057400" cy="365125"/>
          </a:xfrm>
        </p:spPr>
        <p:txBody>
          <a:bodyPr/>
          <a:lstStyle/>
          <a:p>
            <a:fld id="{326CBF94-9D61-334D-986E-1ADEBDA26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502516"/>
      </p:ext>
    </p:extLst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A96B5F9-79A1-44A4-AE68-CFC987498D7E}" type="datetime1">
              <a:rPr lang="ja-JP" altLang="en-US" smtClean="0"/>
              <a:t>2023/6/28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3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873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A322B-4A55-4A57-BE92-5234FE375E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2318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36138-E27E-4FD2-A1B8-FF2B219C7B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149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104F-8C4D-4B4D-B0B0-DC8F1CA49A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2465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A952F-A720-4037-A02B-3EB1D6968F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453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5842054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4CA4C-01DE-4312-910D-76D538E216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90970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0219E-F4C6-480D-806F-D62CD278E50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0969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7C62E-8614-4D14-9708-06E4E24F22F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76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8E667-6532-4F4C-9BA3-A0FA8A42F8E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909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FC338-9586-4229-A14C-240C3CAD21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838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0DA1E-BAAB-49EB-B361-7AD94B405C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1736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B5EE-CC6D-473E-B7D5-D4C9800BFE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091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A1D70-FD6D-46AF-8C8D-6350D9BB20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5067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A3874-2A35-428B-BA98-1B460BA86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AE3333C-AEEA-4616-8509-69E15B6BB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590F1C-9F49-45C9-9CE3-21DEFE5D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06F68B-7D54-4329-8492-7091A7F1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8CADE4-FB7A-48EE-9C16-FBD4E47C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097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721F3-2A3B-4F3E-830C-21746B7E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E6EB62-BBD5-4646-A24E-381F702B0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74F2A36-01FA-47A7-98C0-B10F3520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FF8887-43FF-4C50-B7F8-01D4C42C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DE62DB-89DE-4D03-8AA1-DB881AF0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29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3632470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5771DE-4B48-4F3D-92E3-EA21D0BE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EA8E1C3-65E0-4CF6-AF2C-9FCB4A440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CA2ECA-DF03-4B56-AF40-CED27852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85589C-F1B3-47A4-9CB2-E0BD70CE7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78B882-4F96-46FB-B7A9-8D43138A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781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20A4D-ED6D-45F3-8004-3AD0B3754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6AAF0D-8572-4F60-8281-10B70D8FF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8A8548A-52B6-494B-AAD1-B1A272B80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E9EC618-CD62-475E-8187-31C4065B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6155D2-459B-45FC-BE95-6D9F7DF9F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425D2E-1998-4C32-BEB1-7019CEC4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296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659804-0DC8-4E25-BB78-9F0A7232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0249C97-BFD7-43EE-A488-6C2DCB654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405BE50-1FB0-43F9-882F-519AA6F04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3DA2D1D-4EF3-4348-8AA3-3FCDAFEFF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E909506-7493-42F4-BCAE-A7E7A2FC4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7C4AD64-0099-4CFE-ADAC-C3590E249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45B48E5-A1E7-4DA8-AA15-EF7DCD15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2C5F256-2B79-46E5-8AC5-B75647590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9166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70E760-0EBA-4D0F-8782-7036B3E2B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6B5E7E4-F120-4C6E-B6BD-94EE944C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37ECAF-2F1F-4CED-83FB-58FBD9530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BCFCBBA-BC23-4A00-A004-2CEAF461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01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C2D2753-BBB0-448C-A8DF-83AA5A82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D81C538-357D-463D-8CF5-450D4A87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447981-BF4C-463D-8928-0855B147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678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F4FB6B-3AC6-4BBA-97BD-0B8FBEB6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3BD029-31CF-46A7-AEEE-E8850D228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BF376E-F7D8-4BC2-AF44-F145FA564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CCAFAE-011A-449A-A1F2-A068C3F0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0B9177-67E7-4335-BD59-258AC39B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5AE8090-8A2D-44F6-9469-9DDDE0B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7841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17ED49-2601-49A3-8780-4F470CB0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D7F50BB-D875-4A66-B8E3-1A7EB50BE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49E7149-9C7F-431F-9597-D8715ED66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DD4497-5892-4CC7-8D64-2AB6574D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F3BA65-6CCD-4216-B151-331EBCDCF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A62C82-0C13-4F73-AECE-DEBC303C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7854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FFC54B-0AC0-4736-86DB-EDCC20E3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9EC9CAC-0F21-4F8C-90BD-B01EBF928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21C290-6EEF-4102-9698-86A74528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E003D8-2C28-427A-A8D2-9ABFE72B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95918B-2F9C-4868-ADCF-3A385E6B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373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F6BA302-5757-429B-AA25-045AABB29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61DE2CC-4E4F-4DB6-8CAC-CD84DE00B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D97A9-F6F1-4B45-82DB-1F324BDA8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D7800A-69DB-46D9-BD57-ABB1346E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732988-617A-42F7-A7F7-7FA01634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9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9F163-E64C-6844-8678-F5625C79B806}" type="slidenum">
              <a:rPr lang="ja-JP" altLang="en-US" smtClean="0"/>
              <a:pPr/>
              <a:t>‹#›</a:t>
            </a:fld>
            <a:endParaRPr lang="en-US" altLang="ja-JP"/>
          </a:p>
        </p:txBody>
      </p:sp>
      <p:pic>
        <p:nvPicPr>
          <p:cNvPr id="7" name="図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44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4175"/>
            <a:ext cx="9144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スライド番号プレースホルダー 11"/>
          <p:cNvSpPr txBox="1">
            <a:spLocks/>
          </p:cNvSpPr>
          <p:nvPr userDrawn="1"/>
        </p:nvSpPr>
        <p:spPr bwMode="auto">
          <a:xfrm>
            <a:off x="8459788" y="6356350"/>
            <a:ext cx="650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FFCB78-F706-3344-83FA-9DB38637076A}" type="slidenum">
              <a:rPr lang="ja-JP" altLang="en-US" sz="1400"/>
              <a:pPr algn="r" eaLnBrk="1" hangingPunct="1"/>
              <a:t>‹#›</a:t>
            </a:fld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136315983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8" y="981075"/>
            <a:ext cx="40290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6526303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rgbClr val="120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1C20C-397C-BD40-BCAD-1A7DCFC642F6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4098977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FF1DF-18CB-1042-9B47-E9BAD47171FC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38374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8" y="981075"/>
            <a:ext cx="40290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4BD79-5171-E244-ADC5-7C9A6FC45CE4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208533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E5376-5630-C74F-B3FC-081700E0FB3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946049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32D22-66C4-A34D-9258-9F265EFB297E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0481693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3C71A-0414-BB46-A558-5CC99784AD50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282593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6137B-599A-EB42-855F-F3F17E01B88F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136768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FAF8D-2B4A-814B-98E9-36CC14B20FB3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4792007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6137B-599A-EB42-855F-F3F17E01B88F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2256698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45250" y="0"/>
            <a:ext cx="2087563" cy="60928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6137B-599A-EB42-855F-F3F17E01B88F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210260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0249435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9F163-E64C-6844-8678-F5625C79B806}" type="slidenum">
              <a:rPr lang="ja-JP" altLang="en-US" smtClean="0"/>
              <a:pPr/>
              <a:t>‹#›</a:t>
            </a:fld>
            <a:endParaRPr lang="en-US" altLang="ja-JP"/>
          </a:p>
        </p:txBody>
      </p:sp>
      <p:pic>
        <p:nvPicPr>
          <p:cNvPr id="7" name="図 11">
            <a:extLst>
              <a:ext uri="{FF2B5EF4-FFF2-40B4-BE49-F238E27FC236}">
                <a16:creationId xmlns:a16="http://schemas.microsoft.com/office/drawing/2014/main" id="{CE980CC7-2869-48B7-9065-53EB000F1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440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12">
            <a:extLst>
              <a:ext uri="{FF2B5EF4-FFF2-40B4-BE49-F238E27FC236}">
                <a16:creationId xmlns:a16="http://schemas.microsoft.com/office/drawing/2014/main" id="{6B8C6F82-F1B2-4ABE-9DDE-5B8B1E5CC2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4175"/>
            <a:ext cx="91440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スライド番号プレースホルダー 11">
            <a:extLst>
              <a:ext uri="{FF2B5EF4-FFF2-40B4-BE49-F238E27FC236}">
                <a16:creationId xmlns:a16="http://schemas.microsoft.com/office/drawing/2014/main" id="{2ADF51A8-2F55-42A0-AE74-5F2D7105E25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459788" y="6356350"/>
            <a:ext cx="650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3FFCB78-F706-3344-83FA-9DB38637076A}" type="slidenum">
              <a:rPr lang="ja-JP" altLang="en-US" sz="1400"/>
              <a:pPr algn="r" eaLnBrk="1" hangingPunct="1"/>
              <a:t>‹#›</a:t>
            </a:fld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342665489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1C20C-397C-BD40-BCAD-1A7DCFC642F6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655045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FF1DF-18CB-1042-9B47-E9BAD47171FC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9918342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8" y="981075"/>
            <a:ext cx="40290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4BD79-5171-E244-ADC5-7C9A6FC45CE4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3561080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E5376-5630-C74F-B3FC-081700E0FB3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1380689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32D22-66C4-A34D-9258-9F265EFB297E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610253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3C71A-0414-BB46-A558-5CC99784AD50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9282124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6137B-599A-EB42-855F-F3F17E01B88F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009574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FAF8D-2B4A-814B-98E9-36CC14B20FB3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8883019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6137B-599A-EB42-855F-F3F17E01B88F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8592737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6471780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45250" y="0"/>
            <a:ext cx="2087563" cy="60928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6137B-599A-EB42-855F-F3F17E01B88F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522502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4773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3018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011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197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0205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571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728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374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70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1032223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7107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5194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6477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A340B-62C4-C54E-A7CA-BD811E5A3B84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2446551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850263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078D-4CD3-D447-BD3C-EFC8472EA09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4724906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027488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03738" y="981075"/>
            <a:ext cx="4029075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606F1-C7D4-6D45-9A3F-843DE27E055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5635022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F9AB1-1CDB-AD4B-B4BE-36143659FA1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0582559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8F710-BCEE-5440-AD44-3AFC08919A8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1224194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36564-2D46-BF4F-B197-25E5C7768EF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04926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1571748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11277-B0BA-714D-A7B5-98CAD63DAF9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7757314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93524-4CD8-C941-83AD-0EB8512BE71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295431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1F45F-7E6D-C442-8E4B-4E19D7F2BE6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7927027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45250" y="0"/>
            <a:ext cx="2087563" cy="60928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113462" cy="60928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F721B-C36A-5C47-8FC3-F13491BBB30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2943116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ja-JP" altLang="en-US" noProof="0"/>
              <a:t>マスター タイトルの書式設定</a:t>
            </a:r>
            <a:endParaRPr lang="en-US" altLang="ja-JP" noProof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ja-JP" altLang="en-US" noProof="0"/>
              <a:t>マスター サブタイトルの書式設定</a:t>
            </a:r>
            <a:endParaRPr lang="en-US" altLang="ja-JP" noProof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627313" y="6243638"/>
            <a:ext cx="3889375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Garamond" charset="0"/>
              </a:defRPr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2471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1221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880000" cy="252413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7239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9102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44521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8495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76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dirty="0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8114824"/>
      </p:ext>
    </p:extLst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9001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3131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16099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5868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610393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61039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7667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8229600" cy="244316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3937000"/>
            <a:ext cx="8229600" cy="244475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196275" cy="257175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1835150" y="6453188"/>
            <a:ext cx="5689600" cy="252412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596188" y="6448425"/>
            <a:ext cx="1090612" cy="252413"/>
          </a:xfrm>
        </p:spPr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9376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0403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038600" cy="244316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7000"/>
            <a:ext cx="4038600" cy="244475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457200" y="6448425"/>
            <a:ext cx="2048860" cy="252413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1835150" y="6453188"/>
            <a:ext cx="5689600" cy="252412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596188" y="6448425"/>
            <a:ext cx="1090612" cy="252413"/>
          </a:xfrm>
        </p:spPr>
        <p:txBody>
          <a:bodyPr/>
          <a:lstStyle>
            <a:lvl1pPr>
              <a:defRPr/>
            </a:lvl1pPr>
          </a:lstStyle>
          <a:p>
            <a:fld id="{D2B1F75A-9B78-7E45-9BCA-828C9866AA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1180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0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ea typeface="ＭＳ Ｐゴシック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  <a:ea typeface="ＭＳ Ｐゴシック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  <a:ea typeface="ＭＳ Ｐゴシック" pitchFamily="50" charset="-128"/>
              </a:defRPr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 dirty="0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0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88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8" r:id="rId13"/>
    <p:sldLayoutId id="2147483798" r:id="rId14"/>
    <p:sldLayoutId id="2147483799" r:id="rId15"/>
  </p:sldLayoutIdLst>
  <p:transition spd="slow" advClick="0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0000"/>
          </a:solidFill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0000"/>
          </a:solidFill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0000"/>
          </a:solidFill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FF0000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9"/>
        </a:buBlip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kumimoji="1" sz="2800">
          <a:solidFill>
            <a:srgbClr val="000000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kumimoji="1" sz="2400">
          <a:solidFill>
            <a:srgbClr val="000000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05588"/>
            <a:ext cx="299561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3333FF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605588"/>
            <a:ext cx="466566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3333FF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8788" y="6605588"/>
            <a:ext cx="10652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i="0">
                <a:solidFill>
                  <a:srgbClr val="3333FF"/>
                </a:solidFill>
                <a:latin typeface="+mj-lt"/>
              </a:defRPr>
            </a:lvl1pPr>
          </a:lstStyle>
          <a:p>
            <a:pPr>
              <a:defRPr/>
            </a:pPr>
            <a:fld id="{FCC43556-EC3C-47B7-8984-A65CD1148D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014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p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28625CD-1F60-40D4-B172-CBDA6486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4F591B8-5F4D-4640-9371-02D1F1A80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A2CC47-3168-45DC-B1E6-B2DE4801B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96C332A-ED9D-4C55-A0B8-1B1D9A5FA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75254D-CB3F-453B-9B3D-FCC50FA7C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8DA0B-2B0D-48DF-AD0C-76F82F2C15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20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0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bg1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FFFFFF"/>
                </a:solidFill>
              </a:defRPr>
            </a:lvl1pPr>
          </a:lstStyle>
          <a:p>
            <a:fld id="{2956137B-599A-EB42-855F-F3F17E01B88F}" type="slidenum">
              <a:rPr lang="ja-JP" altLang="en-US" smtClean="0"/>
              <a:pPr/>
              <a:t>‹#›</a:t>
            </a:fld>
            <a:endParaRPr lang="en-US" altLang="ja-JP" dirty="0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/>
          </a:p>
        </p:txBody>
      </p:sp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88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440" descr="マークカラー"/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640" y="69592"/>
            <a:ext cx="436573" cy="39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73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tx2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5"/>
        </a:buBlip>
        <a:defRPr kumimoji="1" sz="3200">
          <a:solidFill>
            <a:schemeClr val="bg1"/>
          </a:solidFill>
          <a:latin typeface="+mn-lt"/>
          <a:ea typeface="+mn-ea"/>
          <a:cs typeface="+mn-cs"/>
        </a:defRPr>
      </a:lvl1pPr>
      <a:lvl2pPr marL="539750" indent="-27463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800">
          <a:solidFill>
            <a:schemeClr val="bg1"/>
          </a:solidFill>
          <a:latin typeface="+mn-lt"/>
          <a:ea typeface="+mn-ea"/>
        </a:defRPr>
      </a:lvl2pPr>
      <a:lvl3pPr marL="714375" indent="-265113" algn="l" defTabSz="714375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2400">
          <a:solidFill>
            <a:schemeClr val="bg1"/>
          </a:solidFill>
          <a:latin typeface="+mn-lt"/>
          <a:ea typeface="+mn-ea"/>
        </a:defRPr>
      </a:lvl3pPr>
      <a:lvl4pPr marL="10795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2000">
          <a:solidFill>
            <a:schemeClr val="bg1"/>
          </a:solidFill>
          <a:latin typeface="+mn-lt"/>
          <a:ea typeface="+mn-ea"/>
        </a:defRPr>
      </a:lvl4pPr>
      <a:lvl5pPr marL="144145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9282" y="0"/>
            <a:ext cx="736856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38830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endParaRPr kumimoji="1" lang="ja-JP" altLang="en-US" dirty="0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75806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88A6817B-2162-412F-87CA-EE607EBDA01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B0F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ja-JP" altLang="en-US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0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88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950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69" y="74851"/>
            <a:ext cx="594519" cy="68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49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chemeClr val="bg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Tx/>
        <a:buBlip>
          <a:blip r:embed="rId16"/>
        </a:buBlip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2800">
          <a:solidFill>
            <a:srgbClr val="000000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Tx/>
        <a:buBlip>
          <a:blip r:embed="rId17"/>
        </a:buBlip>
        <a:defRPr kumimoji="1" sz="2400">
          <a:solidFill>
            <a:srgbClr val="000000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08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2089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endParaRPr kumimoji="1" lang="ja-JP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19FD4144-BA32-0245-82BA-79EE8BD41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250825" y="836613"/>
            <a:ext cx="8763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/>
          </a:p>
        </p:txBody>
      </p:sp>
      <p:pic>
        <p:nvPicPr>
          <p:cNvPr id="1032" name="Picture 30" descr="マークカラー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100" y="117475"/>
            <a:ext cx="4254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1" descr="ロゴＢ緑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7850" y="522288"/>
            <a:ext cx="827088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4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 i="1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6"/>
        </a:buBlip>
        <a:defRPr kumimoji="1"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kumimoji="1" sz="2800">
          <a:solidFill>
            <a:srgbClr val="000000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l"/>
        <a:defRPr kumimoji="1" sz="2400">
          <a:solidFill>
            <a:srgbClr val="000000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l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/>
              <a:t>マスタ</a:t>
            </a:r>
            <a:r>
              <a:rPr lang="en-US" altLang="ja-JP" dirty="0"/>
              <a:t> </a:t>
            </a:r>
            <a:r>
              <a:rPr lang="en-US" altLang="ja-JP" dirty="0" err="1"/>
              <a:t>タイトルの書式設定</a:t>
            </a:r>
            <a:endParaRPr lang="en-US" altLang="ja-JP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/>
              <a:t>マスタ</a:t>
            </a:r>
            <a:r>
              <a:rPr lang="en-US" altLang="ja-JP" dirty="0"/>
              <a:t> </a:t>
            </a:r>
            <a:r>
              <a:rPr lang="en-US" altLang="ja-JP" dirty="0" err="1"/>
              <a:t>テキストの書式設定</a:t>
            </a:r>
            <a:endParaRPr lang="en-US" altLang="ja-JP" dirty="0"/>
          </a:p>
          <a:p>
            <a:pPr lvl="1"/>
            <a:r>
              <a:rPr lang="en-US" altLang="ja-JP" dirty="0"/>
              <a:t>第 2 </a:t>
            </a:r>
            <a:r>
              <a:rPr lang="en-US" altLang="ja-JP" dirty="0" err="1"/>
              <a:t>レベル</a:t>
            </a:r>
            <a:endParaRPr lang="en-US" altLang="ja-JP" dirty="0"/>
          </a:p>
          <a:p>
            <a:pPr lvl="2"/>
            <a:r>
              <a:rPr lang="en-US" altLang="ja-JP" dirty="0"/>
              <a:t>第 3 </a:t>
            </a:r>
            <a:r>
              <a:rPr lang="en-US" altLang="ja-JP" dirty="0" err="1"/>
              <a:t>レベル</a:t>
            </a:r>
            <a:endParaRPr lang="en-US" altLang="ja-JP" dirty="0"/>
          </a:p>
          <a:p>
            <a:pPr lvl="3"/>
            <a:r>
              <a:rPr lang="en-US" altLang="ja-JP" dirty="0"/>
              <a:t>第 4 </a:t>
            </a:r>
            <a:r>
              <a:rPr lang="en-US" altLang="ja-JP" dirty="0" err="1"/>
              <a:t>レベル</a:t>
            </a:r>
            <a:endParaRPr lang="en-US" altLang="ja-JP" dirty="0"/>
          </a:p>
          <a:p>
            <a:pPr lvl="4"/>
            <a:r>
              <a:rPr lang="en-US" altLang="ja-JP" dirty="0"/>
              <a:t>第 5 </a:t>
            </a:r>
            <a:r>
              <a:rPr lang="en-US" altLang="ja-JP" dirty="0" err="1"/>
              <a:t>レベル</a:t>
            </a:r>
            <a:endParaRPr lang="en-US" altLang="ja-JP" dirty="0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48425"/>
            <a:ext cx="28800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i="0">
                <a:solidFill>
                  <a:schemeClr val="tx2"/>
                </a:solidFill>
                <a:latin typeface="+mn-lt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35150" y="6453188"/>
            <a:ext cx="56896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448425"/>
            <a:ext cx="1090612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 i="0">
                <a:solidFill>
                  <a:schemeClr val="tx2"/>
                </a:solidFill>
                <a:latin typeface="+mn-lt"/>
              </a:defRPr>
            </a:lvl1pPr>
          </a:lstStyle>
          <a:p>
            <a:fld id="{D2B1F75A-9B78-7E45-9BCA-828C9866AAA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144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457200" y="6453188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575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Meiryo UI" charset="0"/>
          <a:ea typeface="Meiryo UI" charset="0"/>
          <a:cs typeface="Meiryo UI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Meiryo UI" charset="0"/>
          <a:ea typeface="Meiryo UI" charset="0"/>
          <a:cs typeface="Meiryo UI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Meiryo UI" charset="0"/>
          <a:ea typeface="Meiryo UI" charset="0"/>
          <a:cs typeface="Meiryo UI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Meiryo UI" charset="0"/>
          <a:ea typeface="Meiryo UI" charset="0"/>
          <a:cs typeface="Meiryo UI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Meiryo UI" charset="0"/>
          <a:ea typeface="Meiryo UI" charset="0"/>
          <a:cs typeface="Meiryo UI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Meiryo UI" charset="0"/>
          <a:ea typeface="Meiryo UI" charset="0"/>
          <a:cs typeface="Meiryo UI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Meiryo UI" charset="0"/>
          <a:ea typeface="Meiryo UI" charset="0"/>
          <a:cs typeface="Meiryo UI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200" i="1">
          <a:solidFill>
            <a:schemeClr val="tx2"/>
          </a:solidFill>
          <a:latin typeface="Meiryo UI" charset="0"/>
          <a:ea typeface="Meiryo UI" charset="0"/>
          <a:cs typeface="Meiryo U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kumimoji="1" sz="26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kumimoji="1" sz="2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47.em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tiff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jopss.jaea.go.jp/pdfdata/JAEA-Technology-2017-003.pdf" TargetMode="External"/><Relationship Id="rId4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c/abstract/10.1103/PhysRevC.102.044613" TargetMode="External"/><Relationship Id="rId3" Type="http://schemas.openxmlformats.org/officeDocument/2006/relationships/image" Target="../media/image90.emf"/><Relationship Id="rId7" Type="http://schemas.openxmlformats.org/officeDocument/2006/relationships/hyperlink" Target="https://www2.nra.go.jp/data/000389498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xt.go.jp/b_menu/shingi/chousa/gijyutu/004/003/shiryo/__icsFiles/afieldfile/2010/12/15/1299828_04.pdf" TargetMode="External"/><Relationship Id="rId5" Type="http://schemas.openxmlformats.org/officeDocument/2006/relationships/image" Target="../media/image91.gif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oi.org/10.1103/PhysRevAccelBeams.23.062802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tiff"/><Relationship Id="rId4" Type="http://schemas.openxmlformats.org/officeDocument/2006/relationships/image" Target="../media/image10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1758208"/>
            <a:ext cx="8164127" cy="2062103"/>
          </a:xfrm>
        </p:spPr>
        <p:txBody>
          <a:bodyPr/>
          <a:lstStyle/>
          <a:p>
            <a:r>
              <a:rPr lang="en-US" altLang="ja-JP" sz="3200" dirty="0"/>
              <a:t>Measurement of displacement cross section for high-energy protons and future plan for material damage using 400-MeV protons at J-PARC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752600"/>
          </a:xfrm>
        </p:spPr>
        <p:txBody>
          <a:bodyPr/>
          <a:lstStyle/>
          <a:p>
            <a:pPr algn="l"/>
            <a:r>
              <a:rPr kumimoji="1" lang="en-US" altLang="ja-JP" sz="2800" dirty="0"/>
              <a:t>(J-PARC/JAEA) Shin-</a:t>
            </a:r>
            <a:r>
              <a:rPr kumimoji="1" lang="en-US" altLang="ja-JP" sz="2800" dirty="0" err="1"/>
              <a:t>ichiro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Meigo</a:t>
            </a:r>
            <a:endParaRPr kumimoji="1" lang="en-US" altLang="ja-JP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B65025-D93C-42FB-9BCC-65CC78106C8C}"/>
              </a:ext>
            </a:extLst>
          </p:cNvPr>
          <p:cNvSpPr txBox="1"/>
          <p:nvPr/>
        </p:nvSpPr>
        <p:spPr>
          <a:xfrm>
            <a:off x="3144646" y="104348"/>
            <a:ext cx="462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8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RaDIATE</a:t>
            </a:r>
            <a:r>
              <a:rPr kumimoji="1" lang="en-US" altLang="ja-JP" dirty="0"/>
              <a:t> Collaboration Meeting</a:t>
            </a:r>
          </a:p>
          <a:p>
            <a:r>
              <a:rPr kumimoji="1" lang="en-US" altLang="ja-JP" dirty="0"/>
              <a:t>June 26 – 30, 2023</a:t>
            </a:r>
            <a:endParaRPr kumimoji="1" lang="ja-JP" altLang="en-US" dirty="0"/>
          </a:p>
        </p:txBody>
      </p:sp>
      <p:pic>
        <p:nvPicPr>
          <p:cNvPr id="1028" name="Picture 4" descr="RaDIATE Collaboration">
            <a:extLst>
              <a:ext uri="{FF2B5EF4-FFF2-40B4-BE49-F238E27FC236}">
                <a16:creationId xmlns:a16="http://schemas.microsoft.com/office/drawing/2014/main" id="{22E0CEEE-4903-885D-4AB0-6E31358C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2" y="41111"/>
            <a:ext cx="3060000" cy="7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51669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FF0F830-21FB-428D-9CC0-D744FF65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Electrical resistance change 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D1C8-1DFD-4CCC-9AA6-E31536A97680}" type="slidenum">
              <a:rPr kumimoji="1" lang="ja-JP" altLang="en-US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kumimoji="1" lang="ja-JP" alt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A3E194-8621-196B-14B9-F5DA225DD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" t="29310" r="7974" b="4686"/>
          <a:stretch/>
        </p:blipFill>
        <p:spPr>
          <a:xfrm>
            <a:off x="58338" y="1299522"/>
            <a:ext cx="9027324" cy="47655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1B6D18-A344-2D7E-5C83-A125A93D924B}"/>
              </a:ext>
            </a:extLst>
          </p:cNvPr>
          <p:cNvSpPr txBox="1"/>
          <p:nvPr/>
        </p:nvSpPr>
        <p:spPr>
          <a:xfrm>
            <a:off x="1643814" y="6024750"/>
            <a:ext cx="6722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Electrical resistance changes of metals at 8 K under 120 GeV proton irradiation</a:t>
            </a:r>
            <a:endParaRPr lang="ja-JP" altLang="en-US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3E211C-54BC-5934-E85E-C3806B714840}"/>
              </a:ext>
            </a:extLst>
          </p:cNvPr>
          <p:cNvSpPr txBox="1"/>
          <p:nvPr/>
        </p:nvSpPr>
        <p:spPr>
          <a:xfrm>
            <a:off x="1565643" y="2940542"/>
            <a:ext cx="30063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68 </a:t>
            </a:r>
            <a:r>
              <a:rPr lang="en-US" altLang="ja-JP" dirty="0" err="1">
                <a:solidFill>
                  <a:srgbClr val="FFFF00"/>
                </a:solidFill>
              </a:rPr>
              <a:t>nΩ</a:t>
            </a:r>
            <a:r>
              <a:rPr lang="en-US" altLang="ja-JP" dirty="0">
                <a:solidFill>
                  <a:srgbClr val="FFFF00"/>
                </a:solidFill>
              </a:rPr>
              <a:t> for 6.4×10</a:t>
            </a:r>
            <a:r>
              <a:rPr lang="en-US" altLang="ja-JP" baseline="30000" dirty="0">
                <a:solidFill>
                  <a:srgbClr val="FFFF00"/>
                </a:solidFill>
              </a:rPr>
              <a:t>14</a:t>
            </a:r>
            <a:r>
              <a:rPr lang="ja-JP" altLang="en-US" baseline="30000" dirty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protons</a:t>
            </a:r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683693C-AE9B-5200-13B0-D208CA1F72C4}"/>
              </a:ext>
            </a:extLst>
          </p:cNvPr>
          <p:cNvSpPr txBox="1"/>
          <p:nvPr/>
        </p:nvSpPr>
        <p:spPr>
          <a:xfrm>
            <a:off x="6141184" y="1478089"/>
            <a:ext cx="3130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165 </a:t>
            </a:r>
            <a:r>
              <a:rPr lang="en-US" altLang="ja-JP" dirty="0" err="1">
                <a:solidFill>
                  <a:srgbClr val="FFFF00"/>
                </a:solidFill>
              </a:rPr>
              <a:t>nΩ</a:t>
            </a:r>
            <a:r>
              <a:rPr lang="en-US" altLang="ja-JP" dirty="0">
                <a:solidFill>
                  <a:srgbClr val="FFFF00"/>
                </a:solidFill>
              </a:rPr>
              <a:t> for 6.4×10</a:t>
            </a:r>
            <a:r>
              <a:rPr lang="en-US" altLang="ja-JP" baseline="30000" dirty="0">
                <a:solidFill>
                  <a:srgbClr val="FFFF00"/>
                </a:solidFill>
              </a:rPr>
              <a:t>14</a:t>
            </a:r>
            <a:r>
              <a:rPr lang="ja-JP" altLang="en-US" baseline="30000" dirty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protons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F325A1-1946-7950-4CF8-86E2D07A5424}"/>
              </a:ext>
            </a:extLst>
          </p:cNvPr>
          <p:cNvSpPr txBox="1"/>
          <p:nvPr/>
        </p:nvSpPr>
        <p:spPr>
          <a:xfrm>
            <a:off x="1441596" y="4274583"/>
            <a:ext cx="3130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1.2 </a:t>
            </a:r>
            <a:r>
              <a:rPr lang="en-US" altLang="ja-JP" dirty="0" err="1">
                <a:solidFill>
                  <a:srgbClr val="FFFF00"/>
                </a:solidFill>
              </a:rPr>
              <a:t>μΩ</a:t>
            </a:r>
            <a:r>
              <a:rPr lang="en-US" altLang="ja-JP" dirty="0">
                <a:solidFill>
                  <a:srgbClr val="FFFF00"/>
                </a:solidFill>
              </a:rPr>
              <a:t> for 6.4×10</a:t>
            </a:r>
            <a:r>
              <a:rPr lang="en-US" altLang="ja-JP" baseline="30000" dirty="0">
                <a:solidFill>
                  <a:srgbClr val="FFFF00"/>
                </a:solidFill>
              </a:rPr>
              <a:t>14</a:t>
            </a:r>
            <a:r>
              <a:rPr lang="ja-JP" altLang="en-US" baseline="30000" dirty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protons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1C11E3C-98EF-80F9-D590-05F48FFD76FB}"/>
              </a:ext>
            </a:extLst>
          </p:cNvPr>
          <p:cNvSpPr txBox="1"/>
          <p:nvPr/>
        </p:nvSpPr>
        <p:spPr>
          <a:xfrm>
            <a:off x="6141184" y="5156947"/>
            <a:ext cx="3130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7.3 </a:t>
            </a:r>
            <a:r>
              <a:rPr lang="en-US" altLang="ja-JP" dirty="0" err="1">
                <a:solidFill>
                  <a:srgbClr val="FFFF00"/>
                </a:solidFill>
              </a:rPr>
              <a:t>μΩ</a:t>
            </a:r>
            <a:r>
              <a:rPr lang="en-US" altLang="ja-JP" dirty="0">
                <a:solidFill>
                  <a:srgbClr val="FFFF00"/>
                </a:solidFill>
              </a:rPr>
              <a:t> for 6.4×10</a:t>
            </a:r>
            <a:r>
              <a:rPr lang="en-US" altLang="ja-JP" baseline="30000" dirty="0">
                <a:solidFill>
                  <a:srgbClr val="FFFF00"/>
                </a:solidFill>
              </a:rPr>
              <a:t>14</a:t>
            </a:r>
            <a:r>
              <a:rPr lang="ja-JP" altLang="en-US" baseline="30000" dirty="0">
                <a:solidFill>
                  <a:srgbClr val="FFFF00"/>
                </a:solidFill>
              </a:rPr>
              <a:t> </a:t>
            </a:r>
            <a:r>
              <a:rPr lang="en-US" altLang="ja-JP" dirty="0">
                <a:solidFill>
                  <a:srgbClr val="FFFF00"/>
                </a:solidFill>
              </a:rPr>
              <a:t>protons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90D550C-D5D3-7CB0-5861-C45D42C1D5EC}"/>
              </a:ext>
            </a:extLst>
          </p:cNvPr>
          <p:cNvSpPr txBox="1"/>
          <p:nvPr/>
        </p:nvSpPr>
        <p:spPr>
          <a:xfrm>
            <a:off x="1565643" y="1480323"/>
            <a:ext cx="584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Al</a:t>
            </a:r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7E66F9-B8DF-8817-4A67-0469772AA521}"/>
              </a:ext>
            </a:extLst>
          </p:cNvPr>
          <p:cNvSpPr txBox="1"/>
          <p:nvPr/>
        </p:nvSpPr>
        <p:spPr>
          <a:xfrm>
            <a:off x="5719056" y="1472351"/>
            <a:ext cx="584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Cu</a:t>
            </a:r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AB3D013-8A9C-239E-B0D1-C5C6DBFEC654}"/>
              </a:ext>
            </a:extLst>
          </p:cNvPr>
          <p:cNvSpPr txBox="1"/>
          <p:nvPr/>
        </p:nvSpPr>
        <p:spPr>
          <a:xfrm>
            <a:off x="1273247" y="3852836"/>
            <a:ext cx="584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Nb</a:t>
            </a:r>
            <a:endParaRPr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AD7F8AD-39D8-8739-9CFA-4C95C5C51D6E}"/>
              </a:ext>
            </a:extLst>
          </p:cNvPr>
          <p:cNvSpPr txBox="1"/>
          <p:nvPr/>
        </p:nvSpPr>
        <p:spPr>
          <a:xfrm>
            <a:off x="6075619" y="3873645"/>
            <a:ext cx="584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W</a:t>
            </a:r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A0E361-1DBA-7F7F-89E5-92C255A49B6C}"/>
              </a:ext>
            </a:extLst>
          </p:cNvPr>
          <p:cNvSpPr txBox="1"/>
          <p:nvPr/>
        </p:nvSpPr>
        <p:spPr>
          <a:xfrm>
            <a:off x="2740932" y="5258143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Thermal jump?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D8499D6-952B-406E-0A19-F142CAE7F93C}"/>
              </a:ext>
            </a:extLst>
          </p:cNvPr>
          <p:cNvCxnSpPr>
            <a:cxnSpLocks/>
          </p:cNvCxnSpPr>
          <p:nvPr/>
        </p:nvCxnSpPr>
        <p:spPr>
          <a:xfrm>
            <a:off x="3834581" y="4786538"/>
            <a:ext cx="0" cy="45194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73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79388" y="27058"/>
            <a:ext cx="7772400" cy="707886"/>
          </a:xfrm>
        </p:spPr>
        <p:txBody>
          <a:bodyPr/>
          <a:lstStyle/>
          <a:p>
            <a:r>
              <a:rPr lang="en-US" altLang="ja-JP" sz="4000" dirty="0"/>
              <a:t>Disp. X-sec calculation in PHITS</a:t>
            </a:r>
            <a:endParaRPr lang="en-US" sz="40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16014" y="908720"/>
            <a:ext cx="8290759" cy="1800905"/>
          </a:xfrm>
        </p:spPr>
        <p:txBody>
          <a:bodyPr/>
          <a:lstStyle/>
          <a:p>
            <a:r>
              <a:rPr lang="en-US" dirty="0"/>
              <a:t>Cross section given by PHITS</a:t>
            </a:r>
            <a:endParaRPr lang="en-US" altLang="ja-JP" dirty="0"/>
          </a:p>
          <a:p>
            <a:pPr lvl="1"/>
            <a:r>
              <a:rPr lang="en-US" sz="2000" dirty="0"/>
              <a:t>Widely utilized </a:t>
            </a:r>
            <a:r>
              <a:rPr lang="en-US" sz="2000" dirty="0" err="1"/>
              <a:t>Norgett</a:t>
            </a:r>
            <a:r>
              <a:rPr lang="en-US" sz="2000" dirty="0"/>
              <a:t>-Robinson-Torrens (NRT) model</a:t>
            </a:r>
            <a:endParaRPr lang="en-US" altLang="ja-JP" sz="2000" dirty="0"/>
          </a:p>
          <a:p>
            <a:pPr lvl="1"/>
            <a:r>
              <a:rPr lang="en-US" altLang="ja-JP" sz="2000" dirty="0"/>
              <a:t>arc-</a:t>
            </a:r>
            <a:r>
              <a:rPr lang="en-US" altLang="ja-JP" sz="2000" dirty="0" err="1"/>
              <a:t>dpa</a:t>
            </a:r>
            <a:r>
              <a:rPr lang="ja-JP" altLang="en-US" sz="2000" dirty="0"/>
              <a:t> </a:t>
            </a:r>
            <a:r>
              <a:rPr lang="en-US" altLang="ja-JP" sz="2000" dirty="0"/>
              <a:t>model</a:t>
            </a:r>
          </a:p>
          <a:p>
            <a:pPr lvl="2"/>
            <a:r>
              <a:rPr lang="en-US" altLang="ja-JP" sz="2000" dirty="0" err="1"/>
              <a:t>Nordlund</a:t>
            </a:r>
            <a:r>
              <a:rPr lang="en-US" altLang="ja-JP" sz="2000" dirty="0"/>
              <a:t> and </a:t>
            </a:r>
            <a:r>
              <a:rPr lang="en-US" altLang="ja-JP" sz="2000" dirty="0" err="1"/>
              <a:t>Konobeyev’s</a:t>
            </a:r>
            <a:r>
              <a:rPr lang="en-US" altLang="ja-JP" sz="2000" dirty="0"/>
              <a:t> parameter applied</a:t>
            </a:r>
            <a:endParaRPr lang="en-US" sz="2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6313-81D3-E44F-979E-1FD115D886CD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1" y="3057726"/>
            <a:ext cx="3893308" cy="13192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8" y="4534696"/>
            <a:ext cx="3581400" cy="19817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185" y="3095370"/>
            <a:ext cx="4212353" cy="108819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125" y="4158832"/>
            <a:ext cx="3562065" cy="62756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79512" y="2702968"/>
            <a:ext cx="3916137" cy="369332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Displace number by NRT model</a:t>
            </a:r>
            <a:r>
              <a:rPr lang="en-US" altLang="ja-JP" dirty="0"/>
              <a:t> (</a:t>
            </a:r>
            <a:r>
              <a:rPr lang="en-US" altLang="ja-JP" i="1" dirty="0"/>
              <a:t>N</a:t>
            </a:r>
            <a:r>
              <a:rPr lang="en-US" altLang="ja-JP" i="1" baseline="-25000" dirty="0"/>
              <a:t>d</a:t>
            </a:r>
            <a:r>
              <a:rPr lang="en-US" altLang="ja-JP" dirty="0"/>
              <a:t>)</a:t>
            </a:r>
            <a:endParaRPr 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27984" y="2715845"/>
            <a:ext cx="474360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Displace number by arc-</a:t>
            </a:r>
            <a:r>
              <a:rPr lang="en-US" altLang="ja-JP" dirty="0" err="1"/>
              <a:t>dpa</a:t>
            </a:r>
            <a:r>
              <a:rPr lang="en-US" altLang="ja-JP" dirty="0"/>
              <a:t> model (</a:t>
            </a:r>
            <a:r>
              <a:rPr lang="en-US" altLang="ja-JP" i="1" dirty="0"/>
              <a:t>N</a:t>
            </a:r>
            <a:r>
              <a:rPr lang="en-US" altLang="ja-JP" i="1" baseline="-25000" dirty="0"/>
              <a:t>d </a:t>
            </a:r>
            <a:r>
              <a:rPr lang="en-US" altLang="ja-JP" i="1" baseline="-25000" dirty="0" err="1"/>
              <a:t>arcdpa</a:t>
            </a:r>
            <a:r>
              <a:rPr lang="en-US" altLang="ja-JP" dirty="0"/>
              <a:t>)</a:t>
            </a:r>
            <a:endParaRPr lang="en-US" dirty="0"/>
          </a:p>
        </p:txBody>
      </p:sp>
      <p:sp>
        <p:nvSpPr>
          <p:cNvPr id="15" name="正方形/長方形 14"/>
          <p:cNvSpPr/>
          <p:nvPr/>
        </p:nvSpPr>
        <p:spPr bwMode="auto">
          <a:xfrm>
            <a:off x="1721224" y="3726724"/>
            <a:ext cx="2026024" cy="510945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6063175" y="3656306"/>
            <a:ext cx="2522560" cy="464026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56166" y="4842891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For ramp region T</a:t>
            </a:r>
            <a:r>
              <a:rPr lang="en-US" altLang="ja-JP" sz="1600" baseline="-25000" dirty="0"/>
              <a:t>d</a:t>
            </a:r>
            <a:r>
              <a:rPr lang="en-US" altLang="ja-JP" sz="1600" dirty="0"/>
              <a:t>&gt; 2E</a:t>
            </a:r>
            <a:r>
              <a:rPr lang="en-US" altLang="ja-JP" sz="1600" baseline="-25000" dirty="0"/>
              <a:t>d</a:t>
            </a:r>
            <a:r>
              <a:rPr lang="en-US" altLang="ja-JP" sz="1600" dirty="0"/>
              <a:t>/0.8,</a:t>
            </a:r>
          </a:p>
          <a:p>
            <a:r>
              <a:rPr lang="en-US" altLang="ja-JP" sz="1600" dirty="0"/>
              <a:t>the difference between the two models is a factor of 1.5.</a:t>
            </a:r>
            <a:endParaRPr 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2138" y="1723360"/>
            <a:ext cx="2160000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365125" indent="-354013">
              <a:tabLst>
                <a:tab pos="441325" algn="l"/>
              </a:tabLst>
            </a:pPr>
            <a:r>
              <a:rPr lang="en-US" altLang="ja-JP" dirty="0"/>
              <a:t>arc</a:t>
            </a:r>
            <a:r>
              <a:rPr kumimoji="1" lang="en-US" altLang="ja-JP" dirty="0"/>
              <a:t>: Athermal 	Recombination 	Correction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D83752-D16A-1149-9208-FF0E186355CA}"/>
              </a:ext>
            </a:extLst>
          </p:cNvPr>
          <p:cNvSpPr txBox="1"/>
          <p:nvPr/>
        </p:nvSpPr>
        <p:spPr>
          <a:xfrm>
            <a:off x="451611" y="4253026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T</a:t>
            </a:r>
            <a:r>
              <a:rPr kumimoji="1" lang="en-US" altLang="ja-JP" i="1" baseline="-25000" dirty="0"/>
              <a:t>d</a:t>
            </a:r>
            <a:r>
              <a:rPr kumimoji="1" lang="en-US" altLang="ja-JP" dirty="0"/>
              <a:t>: Displacement energy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629" y="6525344"/>
            <a:ext cx="4241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arc-</a:t>
            </a:r>
            <a:r>
              <a:rPr kumimoji="1" lang="en-US" altLang="ja-JP" sz="1400" dirty="0" err="1"/>
              <a:t>dpa</a:t>
            </a:r>
            <a:r>
              <a:rPr kumimoji="1" lang="en-US" altLang="ja-JP" sz="1400" dirty="0"/>
              <a:t>: </a:t>
            </a:r>
            <a:r>
              <a:rPr lang="ja-JP" altLang="en-US" sz="1400" dirty="0"/>
              <a:t> </a:t>
            </a:r>
            <a:r>
              <a:rPr lang="en-US" altLang="ja-JP" sz="1400" dirty="0"/>
              <a:t>instantaneous recombination at cryogenic</a:t>
            </a:r>
            <a:endParaRPr kumimoji="1"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72000" y="5508521"/>
            <a:ext cx="989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/>
              <a:t>Nb</a:t>
            </a:r>
            <a:endParaRPr kumimoji="1" lang="en-US" altLang="ja-JP" sz="1600" dirty="0"/>
          </a:p>
          <a:p>
            <a:r>
              <a:rPr lang="en-US" altLang="ja-JP" sz="1600" i="1" dirty="0"/>
              <a:t>E</a:t>
            </a:r>
            <a:r>
              <a:rPr lang="en-US" altLang="ja-JP" sz="1600" i="1" baseline="-25000" dirty="0"/>
              <a:t>d</a:t>
            </a:r>
            <a:r>
              <a:rPr lang="en-US" altLang="ja-JP" sz="1600" dirty="0"/>
              <a:t> 78 eV</a:t>
            </a:r>
            <a:endParaRPr kumimoji="1" lang="ja-JP" altLang="en-US" sz="1600" dirty="0"/>
          </a:p>
        </p:txBody>
      </p:sp>
      <p:sp>
        <p:nvSpPr>
          <p:cNvPr id="17" name="正方形/長方形 16"/>
          <p:cNvSpPr/>
          <p:nvPr/>
        </p:nvSpPr>
        <p:spPr bwMode="auto">
          <a:xfrm>
            <a:off x="4757047" y="4158832"/>
            <a:ext cx="3632083" cy="549019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451" y="923261"/>
            <a:ext cx="2413813" cy="48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円/楕円 25"/>
          <p:cNvSpPr/>
          <p:nvPr/>
        </p:nvSpPr>
        <p:spPr bwMode="auto">
          <a:xfrm>
            <a:off x="5982481" y="1006679"/>
            <a:ext cx="392649" cy="260059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8" name="直線矢印コネクタ 27"/>
          <p:cNvCxnSpPr>
            <a:cxnSpLocks/>
          </p:cNvCxnSpPr>
          <p:nvPr/>
        </p:nvCxnSpPr>
        <p:spPr bwMode="auto">
          <a:xfrm flipH="1">
            <a:off x="6528324" y="913696"/>
            <a:ext cx="563957" cy="1349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テキスト ボックス 28"/>
          <p:cNvSpPr txBox="1"/>
          <p:nvPr/>
        </p:nvSpPr>
        <p:spPr>
          <a:xfrm>
            <a:off x="7092281" y="828001"/>
            <a:ext cx="1959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Displace number </a:t>
            </a:r>
          </a:p>
          <a:p>
            <a:r>
              <a:rPr lang="en-US" altLang="ja-JP" sz="1600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i</a:t>
            </a:r>
            <a:r>
              <a:rPr lang="en-US" altLang="ja-JP" sz="16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: particle species</a:t>
            </a:r>
            <a:endParaRPr kumimoji="1" lang="ja-JP" altLang="en-US" sz="16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023798D8-60AC-4C89-8B5B-40FC51FEFB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2" t="6780" b="20898"/>
          <a:stretch/>
        </p:blipFill>
        <p:spPr>
          <a:xfrm>
            <a:off x="3938407" y="4780199"/>
            <a:ext cx="3632083" cy="207780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A355741-DB38-406B-9649-069F7DCC0155}"/>
              </a:ext>
            </a:extLst>
          </p:cNvPr>
          <p:cNvSpPr txBox="1"/>
          <p:nvPr/>
        </p:nvSpPr>
        <p:spPr>
          <a:xfrm>
            <a:off x="4987467" y="6629400"/>
            <a:ext cx="1898277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Displacement energy T</a:t>
            </a:r>
            <a:r>
              <a:rPr kumimoji="1" lang="en-US" altLang="ja-JP" sz="1050" baseline="-25000" dirty="0"/>
              <a:t>d</a:t>
            </a:r>
            <a:r>
              <a:rPr kumimoji="1" lang="en-US" altLang="ja-JP" sz="1050" dirty="0"/>
              <a:t> [eV]</a:t>
            </a:r>
            <a:endParaRPr kumimoji="1" lang="ja-JP" altLang="en-US" sz="105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98F71B4-7447-4ED3-BC55-4354EF36CD62}"/>
              </a:ext>
            </a:extLst>
          </p:cNvPr>
          <p:cNvSpPr txBox="1"/>
          <p:nvPr/>
        </p:nvSpPr>
        <p:spPr>
          <a:xfrm rot="16200000">
            <a:off x="3197701" y="5420074"/>
            <a:ext cx="159530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Displacement </a:t>
            </a:r>
            <a:r>
              <a:rPr lang="en-US" altLang="ja-JP" sz="1050" dirty="0"/>
              <a:t>number </a:t>
            </a:r>
          </a:p>
          <a:p>
            <a:pPr algn="ctr"/>
            <a:r>
              <a:rPr kumimoji="1" lang="en-US" altLang="ja-JP" sz="1050" dirty="0"/>
              <a:t>N</a:t>
            </a:r>
            <a:r>
              <a:rPr kumimoji="1" lang="en-US" altLang="ja-JP" sz="1050" baseline="-25000" dirty="0"/>
              <a:t>d</a:t>
            </a:r>
            <a:r>
              <a:rPr kumimoji="1" lang="en-US" altLang="ja-JP" sz="1050" dirty="0"/>
              <a:t> [Number]</a:t>
            </a:r>
            <a:endParaRPr kumimoji="1" lang="ja-JP" altLang="en-US" sz="105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4C315E4-A563-434F-8515-B2D253B4CD52}"/>
              </a:ext>
            </a:extLst>
          </p:cNvPr>
          <p:cNvSpPr txBox="1"/>
          <p:nvPr/>
        </p:nvSpPr>
        <p:spPr>
          <a:xfrm rot="19800000">
            <a:off x="5868144" y="52292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ramp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E0A6FD5-26FC-460A-8854-776BA26BC34F}"/>
              </a:ext>
            </a:extLst>
          </p:cNvPr>
          <p:cNvSpPr txBox="1"/>
          <p:nvPr/>
        </p:nvSpPr>
        <p:spPr>
          <a:xfrm>
            <a:off x="6364291" y="5711354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x 1.5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0891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0EF52B2B-2EAA-4714-B535-DBC6F566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with calculation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526250-D2E4-4AE2-938D-4050D5C4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BCA2FB-C84B-4182-899B-037650754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3550" b="12222"/>
          <a:stretch/>
        </p:blipFill>
        <p:spPr>
          <a:xfrm>
            <a:off x="90178" y="1114192"/>
            <a:ext cx="6845880" cy="508775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4876CB-6B8D-402D-BA82-351C6405394C}"/>
              </a:ext>
            </a:extLst>
          </p:cNvPr>
          <p:cNvSpPr txBox="1"/>
          <p:nvPr/>
        </p:nvSpPr>
        <p:spPr>
          <a:xfrm>
            <a:off x="7143303" y="2009553"/>
            <a:ext cx="20006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Similar tendency of NRT and arc-</a:t>
            </a:r>
            <a:r>
              <a:rPr kumimoji="1" lang="en-US" altLang="ja-JP" dirty="0" err="1"/>
              <a:t>dpa</a:t>
            </a:r>
            <a:r>
              <a:rPr kumimoji="1" lang="en-US" altLang="ja-JP" dirty="0"/>
              <a:t> calculation for Ep&lt;120 GeV</a:t>
            </a:r>
          </a:p>
          <a:p>
            <a:endParaRPr lang="en-US" altLang="ja-JP" dirty="0"/>
          </a:p>
          <a:p>
            <a:r>
              <a:rPr kumimoji="1" lang="en-US" altLang="ja-JP" dirty="0" err="1"/>
              <a:t>Nb</a:t>
            </a:r>
            <a:r>
              <a:rPr kumimoji="1" lang="en-US" altLang="ja-JP" dirty="0"/>
              <a:t> ??</a:t>
            </a:r>
          </a:p>
          <a:p>
            <a:r>
              <a:rPr lang="en-US" altLang="ja-JP" dirty="0"/>
              <a:t>Hopefully try to measure by another chance</a:t>
            </a:r>
          </a:p>
          <a:p>
            <a:endParaRPr kumimoji="1" lang="en-US" altLang="ja-JP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EB2314-EC5B-6D5E-A232-41BAE63B23DB}"/>
              </a:ext>
            </a:extLst>
          </p:cNvPr>
          <p:cNvSpPr txBox="1"/>
          <p:nvPr/>
        </p:nvSpPr>
        <p:spPr>
          <a:xfrm>
            <a:off x="292546" y="6201948"/>
            <a:ext cx="4427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H. Matsuda, JNST 57 1141 (2020)</a:t>
            </a:r>
          </a:p>
          <a:p>
            <a:r>
              <a:rPr lang="en-US" altLang="ja-JP" sz="1600" dirty="0"/>
              <a:t>S. </a:t>
            </a:r>
            <a:r>
              <a:rPr lang="en-US" altLang="ja-JP" sz="1600" dirty="0" err="1"/>
              <a:t>Meigo</a:t>
            </a:r>
            <a:r>
              <a:rPr lang="en-US" altLang="ja-JP" sz="1600" dirty="0"/>
              <a:t>, EPJ Web of conf 239 06006 (2020)</a:t>
            </a:r>
            <a:r>
              <a:rPr kumimoji="1" lang="en-US" altLang="ja-JP" sz="1600" dirty="0"/>
              <a:t> 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879350718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736D7-CAFB-5044-B792-19AB5B8E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88612"/>
            <a:ext cx="7772400" cy="584775"/>
          </a:xfrm>
        </p:spPr>
        <p:txBody>
          <a:bodyPr/>
          <a:lstStyle/>
          <a:p>
            <a:r>
              <a:rPr kumimoji="1" lang="en-US" altLang="ja-JP" sz="3200" dirty="0"/>
              <a:t>Ep 430 GeV at </a:t>
            </a:r>
            <a:r>
              <a:rPr kumimoji="1" lang="en-US" altLang="ja-JP" sz="3200" dirty="0" err="1"/>
              <a:t>HiRadMat</a:t>
            </a:r>
            <a:r>
              <a:rPr kumimoji="1" lang="en-US" altLang="ja-JP" sz="3200" dirty="0"/>
              <a:t> in CERN (plan)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EC4143C-A582-5B40-B8C3-BB745118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EFBB-B40D-984A-983F-3F582AD75C92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9789997-E6CF-5944-864D-A320B783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9" y="1187554"/>
            <a:ext cx="9144000" cy="51435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01F11D-9FEA-4222-8F5B-26A8AFF87CF2}"/>
              </a:ext>
            </a:extLst>
          </p:cNvPr>
          <p:cNvSpPr txBox="1"/>
          <p:nvPr/>
        </p:nvSpPr>
        <p:spPr>
          <a:xfrm>
            <a:off x="1711842" y="629447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Experiment in 2024</a:t>
            </a:r>
            <a:endParaRPr kumimoji="1" lang="ja-JP" altLang="en-US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CA95CF1-B47E-4DAD-8542-E32863782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884" y="934847"/>
            <a:ext cx="2468917" cy="226591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137E44-3A43-5759-AC70-00808513B4BC}"/>
              </a:ext>
            </a:extLst>
          </p:cNvPr>
          <p:cNvSpPr txBox="1"/>
          <p:nvPr/>
        </p:nvSpPr>
        <p:spPr>
          <a:xfrm>
            <a:off x="4767944" y="915208"/>
            <a:ext cx="2334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Borrowing vac. chamber and cryocooler used at </a:t>
            </a:r>
            <a:r>
              <a:rPr lang="en-US" altLang="ja-JP" dirty="0" err="1"/>
              <a:t>HiRadMat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551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0B39D8B-5E39-FC65-5DE9-9C953B6E0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928813"/>
            <a:ext cx="7772400" cy="1500187"/>
          </a:xfrm>
        </p:spPr>
        <p:txBody>
          <a:bodyPr/>
          <a:lstStyle/>
          <a:p>
            <a:pPr lvl="1"/>
            <a:r>
              <a:rPr lang="en-US" altLang="ja-JP" sz="2600" dirty="0"/>
              <a:t>New facility for beam irradiation at J-PARC</a:t>
            </a:r>
            <a:endParaRPr lang="ja-JP" altLang="en-US" sz="26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4C89501-530F-1ECF-0BF8-4A9A70DF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3170721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8674" y="255790"/>
            <a:ext cx="7470231" cy="1143000"/>
          </a:xfrm>
        </p:spPr>
        <p:txBody>
          <a:bodyPr/>
          <a:lstStyle/>
          <a:p>
            <a:r>
              <a:rPr lang="en-US" altLang="ja-JP" sz="3200" b="1" i="1" dirty="0">
                <a:cs typeface="Chalkduster"/>
              </a:rPr>
              <a:t>J-PARC TEF/ADS Project</a:t>
            </a:r>
            <a:br>
              <a:rPr lang="en-US" altLang="ja-JP" sz="3200" b="1" i="1" dirty="0">
                <a:cs typeface="Chalkduster"/>
              </a:rPr>
            </a:br>
            <a:r>
              <a:rPr lang="en-US" altLang="ja-JP" sz="3200" b="1" i="1" dirty="0">
                <a:cs typeface="Chalkduster"/>
              </a:rPr>
              <a:t>Transmutation Experimental Facility</a:t>
            </a:r>
            <a:endParaRPr lang="ja-JP" altLang="en-US" sz="3200" b="1" i="1" dirty="0">
              <a:cs typeface="Chalkduster"/>
            </a:endParaRPr>
          </a:p>
        </p:txBody>
      </p:sp>
      <p:pic>
        <p:nvPicPr>
          <p:cNvPr id="6" name="Picture 2" descr="Case3修正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881562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図形グループ 6"/>
          <p:cNvGrpSpPr/>
          <p:nvPr/>
        </p:nvGrpSpPr>
        <p:grpSpPr>
          <a:xfrm>
            <a:off x="4747766" y="4004717"/>
            <a:ext cx="4157663" cy="2478087"/>
            <a:chOff x="4787900" y="3500438"/>
            <a:chExt cx="4157663" cy="2478087"/>
          </a:xfrm>
        </p:grpSpPr>
        <p:pic>
          <p:nvPicPr>
            <p:cNvPr id="8" name="図 4" descr="断面パース20130415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3500438"/>
              <a:ext cx="4157663" cy="246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四角形吹き出し 7"/>
            <p:cNvSpPr>
              <a:spLocks noChangeArrowheads="1"/>
            </p:cNvSpPr>
            <p:nvPr/>
          </p:nvSpPr>
          <p:spPr bwMode="auto">
            <a:xfrm>
              <a:off x="4787900" y="3500438"/>
              <a:ext cx="4157663" cy="2478087"/>
            </a:xfrm>
            <a:prstGeom prst="wedgeRectCallout">
              <a:avLst>
                <a:gd name="adj1" fmla="val -112653"/>
                <a:gd name="adj2" fmla="val -9665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</a:endParaRPr>
            </a:p>
          </p:txBody>
        </p:sp>
      </p:grpSp>
      <p:sp>
        <p:nvSpPr>
          <p:cNvPr id="10" name="下矢印吹き出し 9"/>
          <p:cNvSpPr/>
          <p:nvPr/>
        </p:nvSpPr>
        <p:spPr bwMode="auto">
          <a:xfrm>
            <a:off x="5115167" y="1629024"/>
            <a:ext cx="3790376" cy="3356846"/>
          </a:xfrm>
          <a:prstGeom prst="downArrowCallout">
            <a:avLst>
              <a:gd name="adj1" fmla="val 3795"/>
              <a:gd name="adj2" fmla="val 4048"/>
              <a:gd name="adj3" fmla="val 3012"/>
              <a:gd name="adj4" fmla="val 65558"/>
            </a:avLst>
          </a:prstGeom>
          <a:gradFill>
            <a:gsLst>
              <a:gs pos="0">
                <a:srgbClr val="01FF87"/>
              </a:gs>
              <a:gs pos="80000">
                <a:srgbClr val="6DFFA9"/>
              </a:gs>
              <a:gs pos="100000">
                <a:srgbClr val="C5FFE6"/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1" u="none" strike="noStrike" kern="1200" cap="none" spc="0" normalizeH="0" baseline="0" noProof="0" dirty="0">
                <a:ln w="1905"/>
                <a:gradFill>
                  <a:gsLst>
                    <a:gs pos="0">
                      <a:srgbClr val="35742A">
                        <a:shade val="20000"/>
                        <a:satMod val="200000"/>
                      </a:srgbClr>
                    </a:gs>
                    <a:gs pos="78000">
                      <a:srgbClr val="35742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35742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ADS Target Test Facility (TEF-T)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Investigate engineering characteristics of LBE spallation target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400MeV-250kW Proton Beam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LBE Temperature 500℃</a:t>
            </a:r>
            <a:r>
              <a:rPr kumimoji="1" lang="en-US" altLang="ja-JP" sz="16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max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Oxygen Potential Controlled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Hot Cell for PIE samples preparation</a:t>
            </a:r>
            <a:endParaRPr kumimoji="1" lang="ja-JP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1363216" y="2564854"/>
            <a:ext cx="792163" cy="360363"/>
          </a:xfrm>
          <a:prstGeom prst="ellipse">
            <a:avLst/>
          </a:prstGeom>
          <a:solidFill>
            <a:srgbClr val="FF8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64CF347-20EF-4236-B66A-6BEFD6315A77}"/>
              </a:ext>
            </a:extLst>
          </p:cNvPr>
          <p:cNvSpPr txBox="1"/>
          <p:nvPr/>
        </p:nvSpPr>
        <p:spPr>
          <a:xfrm rot="20091945">
            <a:off x="1322102" y="3448790"/>
            <a:ext cx="612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LINAC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55CDB12-43E9-482A-B00B-91561F9132F0}"/>
              </a:ext>
            </a:extLst>
          </p:cNvPr>
          <p:cNvSpPr txBox="1"/>
          <p:nvPr/>
        </p:nvSpPr>
        <p:spPr>
          <a:xfrm>
            <a:off x="1870500" y="1951246"/>
            <a:ext cx="50400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RCS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2D4F16F-FF6E-4B38-8E8E-29F37973112A}"/>
              </a:ext>
            </a:extLst>
          </p:cNvPr>
          <p:cNvSpPr txBox="1"/>
          <p:nvPr/>
        </p:nvSpPr>
        <p:spPr>
          <a:xfrm>
            <a:off x="3469993" y="2285994"/>
            <a:ext cx="468000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MLF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FB5F7E-2AD9-4CD2-9C2D-A3DE382B30BB}"/>
              </a:ext>
            </a:extLst>
          </p:cNvPr>
          <p:cNvSpPr txBox="1"/>
          <p:nvPr/>
        </p:nvSpPr>
        <p:spPr>
          <a:xfrm>
            <a:off x="121011" y="4280008"/>
            <a:ext cx="3667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LINAC: Linear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RCS</a:t>
            </a:r>
            <a:r>
              <a:rPr kumimoji="1" lang="ja-JP" altLang="en-US" sz="1600" dirty="0"/>
              <a:t>：</a:t>
            </a:r>
            <a:r>
              <a:rPr kumimoji="1" lang="en-US" altLang="ja-JP" sz="1600" dirty="0"/>
              <a:t> Rapid Cycling Synchrotron</a:t>
            </a:r>
            <a:r>
              <a:rPr lang="en-US" altLang="ja-JP" sz="1600" dirty="0"/>
              <a:t>       </a:t>
            </a:r>
            <a:r>
              <a:rPr kumimoji="1" lang="en-US" altLang="ja-JP" sz="1600" dirty="0"/>
              <a:t> 3 GeV synchrotron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MR: Main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MLF</a:t>
            </a:r>
            <a:r>
              <a:rPr lang="ja-JP" altLang="en-US" sz="1600" dirty="0"/>
              <a:t>：</a:t>
            </a:r>
            <a:r>
              <a:rPr lang="en-US" altLang="ja-JP" sz="1600" dirty="0"/>
              <a:t> Material Life Science Experimental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HD: Hadron experimental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NU: N</a:t>
            </a:r>
            <a:r>
              <a:rPr lang="en-US" altLang="ja-JP" sz="1600" dirty="0"/>
              <a:t>eutrino experimental facility</a:t>
            </a:r>
            <a:endParaRPr kumimoji="1" lang="en-US" altLang="ja-JP" sz="1600" dirty="0"/>
          </a:p>
          <a:p>
            <a:endParaRPr kumimoji="1" lang="ja-JP" altLang="en-US" sz="16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08D1A9-DF79-4617-AAB4-FD4CD1B3F0EE}"/>
              </a:ext>
            </a:extLst>
          </p:cNvPr>
          <p:cNvSpPr txBox="1"/>
          <p:nvPr/>
        </p:nvSpPr>
        <p:spPr>
          <a:xfrm>
            <a:off x="4254658" y="1582903"/>
            <a:ext cx="396000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HD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CC6EDD-A6BF-48EF-BD9E-7102860E6272}"/>
              </a:ext>
            </a:extLst>
          </p:cNvPr>
          <p:cNvSpPr txBox="1"/>
          <p:nvPr/>
        </p:nvSpPr>
        <p:spPr>
          <a:xfrm>
            <a:off x="2662726" y="1817701"/>
            <a:ext cx="396000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NU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457E35F-92D6-4562-8F5D-700B2F302F2E}"/>
              </a:ext>
            </a:extLst>
          </p:cNvPr>
          <p:cNvSpPr txBox="1"/>
          <p:nvPr/>
        </p:nvSpPr>
        <p:spPr>
          <a:xfrm>
            <a:off x="4218658" y="2509205"/>
            <a:ext cx="468000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MR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E76BC84-A072-4F22-AF08-D9B95F08DCB3}"/>
              </a:ext>
            </a:extLst>
          </p:cNvPr>
          <p:cNvSpPr txBox="1"/>
          <p:nvPr/>
        </p:nvSpPr>
        <p:spPr>
          <a:xfrm>
            <a:off x="5251010" y="4266697"/>
            <a:ext cx="85151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TEF-P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3616B7-977D-4A67-B7CF-EA6343C6920D}"/>
              </a:ext>
            </a:extLst>
          </p:cNvPr>
          <p:cNvSpPr txBox="1"/>
          <p:nvPr/>
        </p:nvSpPr>
        <p:spPr>
          <a:xfrm>
            <a:off x="7214103" y="4451363"/>
            <a:ext cx="83869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TEF-T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346E42F-F9F1-48C5-AFBF-F7EEB4F3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1F75A-9B78-7E45-9BCA-828C9866AAA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29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F0B8A4-84A6-40AC-8A67-17E9EB8A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Overview of TEF-T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105F8-2958-49E8-A1FA-776C8AD4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5" name="図 4" descr="Macintosh HD:Users:fujio:Desktop:TDR:2章:2.7節の図・全体像.pdf">
            <a:extLst>
              <a:ext uri="{FF2B5EF4-FFF2-40B4-BE49-F238E27FC236}">
                <a16:creationId xmlns:a16="http://schemas.microsoft.com/office/drawing/2014/main" id="{31359829-1272-4C1C-8F55-BEF0F5D62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21" t="10510" r="16923" b="10505"/>
          <a:stretch/>
        </p:blipFill>
        <p:spPr bwMode="auto">
          <a:xfrm rot="5400000">
            <a:off x="1585917" y="-297179"/>
            <a:ext cx="5307417" cy="8088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3C8DB6-4E02-422E-B94C-78DFFF1E7E35}"/>
              </a:ext>
            </a:extLst>
          </p:cNvPr>
          <p:cNvSpPr txBox="1"/>
          <p:nvPr/>
        </p:nvSpPr>
        <p:spPr>
          <a:xfrm>
            <a:off x="3642587" y="5531857"/>
            <a:ext cx="5071361" cy="1200329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Isotope separation on-Line (ISOL) and belonging 2</a:t>
            </a:r>
            <a:r>
              <a:rPr lang="en-US" altLang="ja-JP" baseline="30000" dirty="0"/>
              <a:t>nd</a:t>
            </a:r>
            <a:r>
              <a:rPr lang="en-US" altLang="ja-JP" dirty="0"/>
              <a:t> target were planned. Those are eliminated in the new plan.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TEF-P beam transport is</a:t>
            </a:r>
            <a:r>
              <a:rPr lang="en-US" altLang="ja-JP" dirty="0"/>
              <a:t> no needed.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068EC5-F44A-41BE-BA72-90CF5B5306EF}"/>
              </a:ext>
            </a:extLst>
          </p:cNvPr>
          <p:cNvSpPr txBox="1"/>
          <p:nvPr/>
        </p:nvSpPr>
        <p:spPr>
          <a:xfrm>
            <a:off x="298769" y="1195057"/>
            <a:ext cx="346806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ADS Target Test Facility : TEF-T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98374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91B29F-9A40-8BB9-B23C-E67DF145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88613"/>
            <a:ext cx="7772400" cy="584775"/>
          </a:xfrm>
        </p:spPr>
        <p:txBody>
          <a:bodyPr/>
          <a:lstStyle/>
          <a:p>
            <a:r>
              <a:rPr kumimoji="1" lang="en-US" altLang="ja-JP" sz="3200" dirty="0"/>
              <a:t>J-PARC proton beam irradiation facility</a:t>
            </a:r>
            <a:endParaRPr kumimoji="1" lang="ja-JP" altLang="en-US" sz="32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E7AE10-8553-5E41-04DD-DB5B3D4E6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426" y="881615"/>
            <a:ext cx="5929459" cy="1259661"/>
          </a:xfrm>
        </p:spPr>
        <p:txBody>
          <a:bodyPr/>
          <a:lstStyle/>
          <a:p>
            <a:r>
              <a:rPr kumimoji="1" lang="en-US" altLang="ja-JP" sz="2000" dirty="0"/>
              <a:t>Proton beam irradiation facility planned at J-PARC</a:t>
            </a:r>
          </a:p>
          <a:p>
            <a:pPr lvl="1"/>
            <a:r>
              <a:rPr lang="en-US" altLang="ja-JP" sz="1600" dirty="0"/>
              <a:t>H</a:t>
            </a:r>
            <a:r>
              <a:rPr lang="en-US" altLang="ja-JP" sz="1600" baseline="30000" dirty="0"/>
              <a:t>-</a:t>
            </a:r>
            <a:r>
              <a:rPr lang="en-US" altLang="ja-JP" sz="1600" dirty="0"/>
              <a:t> beam 0.4 GeV, Power &gt;250 kW with 25 Hz</a:t>
            </a:r>
          </a:p>
          <a:p>
            <a:pPr lvl="1"/>
            <a:r>
              <a:rPr lang="en-US" altLang="ja-JP" sz="1600" dirty="0"/>
              <a:t>Dose &gt;20 </a:t>
            </a:r>
            <a:r>
              <a:rPr lang="en-US" altLang="ja-JP" sz="1600" dirty="0" err="1"/>
              <a:t>dpa</a:t>
            </a:r>
            <a:r>
              <a:rPr lang="en-US" altLang="ja-JP" sz="1600" dirty="0"/>
              <a:t>/year at the Pb-Bi (LBE) target</a:t>
            </a:r>
            <a:endParaRPr kumimoji="1" lang="en-US" altLang="ja-JP" sz="1600" dirty="0"/>
          </a:p>
          <a:p>
            <a:r>
              <a:rPr kumimoji="1" lang="en-US" altLang="ja-JP" sz="2000" dirty="0"/>
              <a:t>User communities established for multi-purpose </a:t>
            </a:r>
          </a:p>
          <a:p>
            <a:pPr lvl="1"/>
            <a:r>
              <a:rPr lang="en-US" altLang="ja-JP" sz="1600" dirty="0"/>
              <a:t>Head of mat. irradiation: </a:t>
            </a:r>
            <a:r>
              <a:rPr lang="en-US" altLang="ja-JP" sz="1600" dirty="0" err="1"/>
              <a:t>Makimura</a:t>
            </a:r>
            <a:r>
              <a:rPr lang="en-US" altLang="ja-JP" sz="1600" dirty="0"/>
              <a:t>-san</a:t>
            </a:r>
            <a:endParaRPr kumimoji="1" lang="en-US" altLang="ja-JP" sz="1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6FED89-9A60-49E9-7666-9B3B694E0B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8008" y="6313488"/>
            <a:ext cx="1905000" cy="457200"/>
          </a:xfrm>
        </p:spPr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>
                <a:solidFill>
                  <a:srgbClr val="333399">
                    <a:lumMod val="60000"/>
                    <a:lumOff val="40000"/>
                  </a:srgbClr>
                </a:solidFill>
              </a:rPr>
              <a:pPr>
                <a:defRPr/>
              </a:pPr>
              <a:t>17</a:t>
            </a:fld>
            <a:endParaRPr lang="ja-JP" altLang="en-US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0C0BC8-07E3-470E-873A-E73C47161ABC}"/>
              </a:ext>
            </a:extLst>
          </p:cNvPr>
          <p:cNvSpPr txBox="1"/>
          <p:nvPr/>
        </p:nvSpPr>
        <p:spPr>
          <a:xfrm>
            <a:off x="6843399" y="6070590"/>
            <a:ext cx="22167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ADS: accelerator driven system</a:t>
            </a:r>
          </a:p>
          <a:p>
            <a:r>
              <a:rPr lang="en-US" altLang="ja-JP" sz="1100" dirty="0"/>
              <a:t>TEF-T: ADS Target Test facility</a:t>
            </a:r>
          </a:p>
          <a:p>
            <a:r>
              <a:rPr lang="en-US" altLang="ja-JP" sz="1100" dirty="0"/>
              <a:t>             (JAEA  Tech 2017-3)</a:t>
            </a:r>
            <a:endParaRPr kumimoji="1" lang="ja-JP" altLang="en-US" sz="11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6BE3879-6E5E-4280-AE14-F20A0834E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9" y="2741845"/>
            <a:ext cx="6419850" cy="401002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79671C3-D17D-431C-9F18-21B0FB4B74A4}"/>
              </a:ext>
            </a:extLst>
          </p:cNvPr>
          <p:cNvSpPr txBox="1"/>
          <p:nvPr/>
        </p:nvSpPr>
        <p:spPr>
          <a:xfrm>
            <a:off x="5237458" y="4720329"/>
            <a:ext cx="1099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Proton for space env. use</a:t>
            </a:r>
            <a:endParaRPr kumimoji="1" lang="ja-JP" altLang="en-US" sz="1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940C882-31EE-472E-8DBC-0AC937DB937B}"/>
              </a:ext>
            </a:extLst>
          </p:cNvPr>
          <p:cNvSpPr txBox="1"/>
          <p:nvPr/>
        </p:nvSpPr>
        <p:spPr>
          <a:xfrm>
            <a:off x="5237458" y="4393929"/>
            <a:ext cx="147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Low int. H</a:t>
            </a:r>
            <a:r>
              <a:rPr kumimoji="1" lang="en-US" altLang="ja-JP" sz="1000" baseline="30000" dirty="0"/>
              <a:t>+</a:t>
            </a:r>
            <a:r>
              <a:rPr kumimoji="1" lang="en-US" altLang="ja-JP" sz="1000" dirty="0"/>
              <a:t> extracted by LASER</a:t>
            </a:r>
            <a:endParaRPr kumimoji="1" lang="ja-JP" altLang="en-US" sz="1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3FF226-8D2A-4CA4-B35A-E9B9B945F5CB}"/>
              </a:ext>
            </a:extLst>
          </p:cNvPr>
          <p:cNvSpPr txBox="1"/>
          <p:nvPr/>
        </p:nvSpPr>
        <p:spPr>
          <a:xfrm>
            <a:off x="129958" y="3656133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aseline="30000" dirty="0"/>
              <a:t>232</a:t>
            </a:r>
            <a:r>
              <a:rPr kumimoji="1" lang="en-US" altLang="ja-JP" sz="1200" dirty="0"/>
              <a:t>Th(</a:t>
            </a:r>
            <a:r>
              <a:rPr kumimoji="1" lang="en-US" altLang="ja-JP" sz="1200" dirty="0" err="1"/>
              <a:t>p,X</a:t>
            </a:r>
            <a:r>
              <a:rPr kumimoji="1" lang="en-US" altLang="ja-JP" sz="1200" dirty="0"/>
              <a:t>)</a:t>
            </a:r>
            <a:r>
              <a:rPr kumimoji="1" lang="en-US" altLang="ja-JP" sz="1200" baseline="30000" dirty="0"/>
              <a:t>225</a:t>
            </a:r>
            <a:r>
              <a:rPr kumimoji="1" lang="en-US" altLang="ja-JP" sz="1200" dirty="0"/>
              <a:t>Ac</a:t>
            </a:r>
            <a:endParaRPr kumimoji="1" lang="ja-JP" altLang="en-US" sz="12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12171BB-0E06-407A-A7B6-ED2353A4B129}"/>
              </a:ext>
            </a:extLst>
          </p:cNvPr>
          <p:cNvSpPr/>
          <p:nvPr/>
        </p:nvSpPr>
        <p:spPr>
          <a:xfrm>
            <a:off x="6715383" y="3808243"/>
            <a:ext cx="23923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sz="1600" dirty="0"/>
              <a:t>Building Hot-lab is also planned for PIE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altLang="ja-JP" sz="16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sz="1600" dirty="0"/>
              <a:t>Multi-purpose use</a:t>
            </a:r>
          </a:p>
          <a:p>
            <a:r>
              <a:rPr lang="en-US" altLang="ja-JP" sz="1400" dirty="0"/>
              <a:t>       1. Irradiation fac.</a:t>
            </a:r>
          </a:p>
          <a:p>
            <a:r>
              <a:rPr lang="en-US" altLang="ja-JP" sz="1400" dirty="0"/>
              <a:t>       2. Neutron for soft error</a:t>
            </a:r>
          </a:p>
          <a:p>
            <a:r>
              <a:rPr lang="en-US" altLang="ja-JP" sz="1400" dirty="0"/>
              <a:t>       3. RI medicine </a:t>
            </a:r>
            <a:r>
              <a:rPr lang="en-US" altLang="ja-JP" sz="1400" baseline="30000" dirty="0"/>
              <a:t>225</a:t>
            </a:r>
            <a:r>
              <a:rPr lang="en-US" altLang="ja-JP" sz="1400" dirty="0"/>
              <a:t>Ac</a:t>
            </a:r>
          </a:p>
          <a:p>
            <a:r>
              <a:rPr lang="en-US" altLang="ja-JP" sz="1400" dirty="0"/>
              <a:t>       4. Space env. use</a:t>
            </a:r>
            <a:endParaRPr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842038-F5DE-441C-BB26-25667291DF86}"/>
              </a:ext>
            </a:extLst>
          </p:cNvPr>
          <p:cNvSpPr txBox="1"/>
          <p:nvPr/>
        </p:nvSpPr>
        <p:spPr>
          <a:xfrm>
            <a:off x="5837284" y="853334"/>
            <a:ext cx="319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With 0.4 GeV proton, sample receives equivalent He/</a:t>
            </a:r>
            <a:r>
              <a:rPr lang="en-US" altLang="ja-JP" sz="1200" dirty="0" err="1"/>
              <a:t>dpa</a:t>
            </a:r>
            <a:r>
              <a:rPr lang="en-US" altLang="ja-JP" sz="1200" dirty="0"/>
              <a:t> for high energy region.</a:t>
            </a:r>
            <a:endParaRPr kumimoji="1" lang="ja-JP" altLang="en-US" sz="12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963AFB0-8120-401A-9671-BAE85399550F}"/>
              </a:ext>
            </a:extLst>
          </p:cNvPr>
          <p:cNvGrpSpPr/>
          <p:nvPr/>
        </p:nvGrpSpPr>
        <p:grpSpPr>
          <a:xfrm>
            <a:off x="6223000" y="1308029"/>
            <a:ext cx="2920999" cy="2259623"/>
            <a:chOff x="6391200" y="1158033"/>
            <a:chExt cx="2392326" cy="173784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7ADC6E0-EA55-43C9-A085-799E9777D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1200" y="1158033"/>
              <a:ext cx="2392326" cy="1737841"/>
            </a:xfrm>
            <a:prstGeom prst="rect">
              <a:avLst/>
            </a:prstGeom>
          </p:spPr>
        </p:pic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ED17FF02-6214-47A7-B513-745F6395CC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49282" y="1192274"/>
              <a:ext cx="0" cy="133368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5949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DADA71-6B82-4EE5-9BF0-AE15ACA7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Hot lab for PIE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7D31BB5-5D45-4A2F-8811-CAF2A472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7CD9C8-01C4-4E48-99D1-7ACEFCB81AEC}"/>
              </a:ext>
            </a:extLst>
          </p:cNvPr>
          <p:cNvSpPr txBox="1"/>
          <p:nvPr/>
        </p:nvSpPr>
        <p:spPr>
          <a:xfrm>
            <a:off x="79805" y="846254"/>
            <a:ext cx="8964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For the PIE of the samples irradiated at new facility, a new hot lab is planned to be constructed adjacent to the new facility.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Due to difference of th</a:t>
            </a:r>
            <a:r>
              <a:rPr lang="en-US" altLang="ja-JP" dirty="0"/>
              <a:t>e </a:t>
            </a:r>
            <a:r>
              <a:rPr kumimoji="1" lang="en-US" altLang="ja-JP" dirty="0"/>
              <a:t>law </a:t>
            </a:r>
            <a:r>
              <a:rPr lang="en-US" altLang="ja-JP" dirty="0"/>
              <a:t>regarding to irradiation sample environment</a:t>
            </a:r>
            <a:r>
              <a:rPr kumimoji="1" lang="en-US" altLang="ja-JP" dirty="0"/>
              <a:t>, PIE has not been performed at J-PARC.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JAEA: 	Radio Isotope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J-PA</a:t>
            </a:r>
            <a:r>
              <a:rPr lang="en-US" altLang="ja-JP" dirty="0"/>
              <a:t>RC: 	Activated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J-PARC needs hot </a:t>
            </a:r>
            <a:r>
              <a:rPr lang="en-US" altLang="ja-JP" dirty="0"/>
              <a:t>lab for PIE not only for MLF, but also other facilities of T2K and hadron.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Allowing to </a:t>
            </a:r>
            <a:r>
              <a:rPr lang="en-US" altLang="ja-JP" dirty="0"/>
              <a:t>dismount MLF’s target vessel for mercury</a:t>
            </a:r>
            <a:endParaRPr kumimoji="1" lang="ja-JP" altLang="en-US" dirty="0"/>
          </a:p>
        </p:txBody>
      </p: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CBCEFB31-7986-47F5-8024-F7BEF010BCF2}"/>
              </a:ext>
            </a:extLst>
          </p:cNvPr>
          <p:cNvCxnSpPr>
            <a:cxnSpLocks/>
          </p:cNvCxnSpPr>
          <p:nvPr/>
        </p:nvCxnSpPr>
        <p:spPr bwMode="auto">
          <a:xfrm>
            <a:off x="3136275" y="4306957"/>
            <a:ext cx="826125" cy="8481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0A98D488-EC4A-433D-A62C-F816E723DE46}"/>
              </a:ext>
            </a:extLst>
          </p:cNvPr>
          <p:cNvSpPr txBox="1"/>
          <p:nvPr/>
        </p:nvSpPr>
        <p:spPr>
          <a:xfrm>
            <a:off x="1409954" y="3727250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Cells for PIE</a:t>
            </a:r>
          </a:p>
          <a:p>
            <a:r>
              <a:rPr kumimoji="1" lang="en-US" altLang="ja-JP" dirty="0"/>
              <a:t>- With </a:t>
            </a:r>
            <a:r>
              <a:rPr lang="en-US" altLang="ja-JP" dirty="0"/>
              <a:t>manipulators</a:t>
            </a:r>
            <a:endParaRPr kumimoji="1" lang="ja-JP" altLang="en-US" dirty="0"/>
          </a:p>
        </p:txBody>
      </p:sp>
      <p:pic>
        <p:nvPicPr>
          <p:cNvPr id="91" name="図 90">
            <a:extLst>
              <a:ext uri="{FF2B5EF4-FFF2-40B4-BE49-F238E27FC236}">
                <a16:creationId xmlns:a16="http://schemas.microsoft.com/office/drawing/2014/main" id="{6191C4EE-FD3F-43CB-84F8-8687CFB960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096" y="3482442"/>
            <a:ext cx="5174490" cy="334687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294DDD-E99D-4DAE-A2E7-CBD0B86C0490}"/>
              </a:ext>
            </a:extLst>
          </p:cNvPr>
          <p:cNvSpPr txBox="1"/>
          <p:nvPr/>
        </p:nvSpPr>
        <p:spPr>
          <a:xfrm>
            <a:off x="135685" y="4856784"/>
            <a:ext cx="325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Specimens placed at LBE </a:t>
            </a:r>
            <a:r>
              <a:rPr lang="en-US" altLang="ja-JP" sz="1600" dirty="0"/>
              <a:t>target </a:t>
            </a:r>
            <a:r>
              <a:rPr kumimoji="1" lang="en-US" altLang="ja-JP" sz="1600" dirty="0"/>
              <a:t>will be transferred to cells by the channel</a:t>
            </a:r>
            <a:r>
              <a:rPr lang="en-US" altLang="ja-JP" sz="1600" dirty="0"/>
              <a:t> located at underground.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We will minimize the space of</a:t>
            </a:r>
            <a:r>
              <a:rPr lang="en-US" altLang="ja-JP" sz="1600" dirty="0"/>
              <a:t> the hot lab to reduce the cost.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15292416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9CC20DA-F86F-4EEC-9CF6-5F026766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426"/>
            <a:ext cx="9144000" cy="6317148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B0EA98-0BBC-4721-A1BB-CDADD98C4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7C62E-8614-4D14-9708-06E4E24F22F4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059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Outlook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850" y="981075"/>
            <a:ext cx="8712646" cy="5111750"/>
          </a:xfrm>
        </p:spPr>
        <p:txBody>
          <a:bodyPr/>
          <a:lstStyle/>
          <a:p>
            <a:r>
              <a:rPr lang="en-US" altLang="ja-JP" dirty="0"/>
              <a:t>Introduction of displacement cross section</a:t>
            </a:r>
          </a:p>
          <a:p>
            <a:r>
              <a:rPr lang="en-US" altLang="ja-JP" dirty="0"/>
              <a:t>Measurement of displacement cross section</a:t>
            </a:r>
          </a:p>
          <a:p>
            <a:pPr lvl="1"/>
            <a:r>
              <a:rPr lang="en-US" altLang="ja-JP" dirty="0"/>
              <a:t>J-PARC for 0.4 – 30 GeV </a:t>
            </a:r>
          </a:p>
          <a:p>
            <a:pPr lvl="1"/>
            <a:r>
              <a:rPr lang="en-US" altLang="ja-JP" dirty="0"/>
              <a:t>FNAL 	 for 120 GeV</a:t>
            </a:r>
          </a:p>
          <a:p>
            <a:pPr lvl="1"/>
            <a:r>
              <a:rPr lang="en-US" altLang="ja-JP" dirty="0"/>
              <a:t>CERN  for 430 GeV</a:t>
            </a:r>
          </a:p>
          <a:p>
            <a:r>
              <a:rPr lang="en-US" altLang="ja-JP" dirty="0"/>
              <a:t>New facility for irradiation facility at J-PARC</a:t>
            </a:r>
          </a:p>
          <a:p>
            <a:pPr lvl="1"/>
            <a:r>
              <a:rPr lang="en-US" altLang="ja-JP" dirty="0"/>
              <a:t>Aim for irradiation facility</a:t>
            </a:r>
          </a:p>
          <a:p>
            <a:pPr lvl="1"/>
            <a:r>
              <a:rPr lang="en-US" altLang="ja-JP" dirty="0"/>
              <a:t>Multipurpose use for new facility</a:t>
            </a:r>
          </a:p>
          <a:p>
            <a:r>
              <a:rPr lang="en-US" altLang="ja-JP" dirty="0"/>
              <a:t>Summary</a:t>
            </a:r>
          </a:p>
          <a:p>
            <a:pPr marL="0" indent="0">
              <a:buNone/>
            </a:pPr>
            <a:endParaRPr lang="en-US" altLang="ja-JP" dirty="0"/>
          </a:p>
          <a:p>
            <a:pPr lvl="1"/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3497060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DDE08EAE-7C19-4979-BA6C-C2460D36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57834"/>
            <a:ext cx="7772400" cy="646331"/>
          </a:xfrm>
        </p:spPr>
        <p:txBody>
          <a:bodyPr/>
          <a:lstStyle/>
          <a:p>
            <a:r>
              <a:rPr kumimoji="1" lang="en-US" altLang="ja-JP" sz="3600" dirty="0"/>
              <a:t>Variate of irradiation circumstance</a:t>
            </a:r>
            <a:endParaRPr kumimoji="1" lang="ja-JP" altLang="en-US" sz="3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6800B9-0972-4C26-9A27-4F2C58D1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6D39E3-7A46-4975-A6D7-5498B14B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43" y="850588"/>
            <a:ext cx="7553674" cy="521293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1F4D749-C215-447C-956E-C2BDD9A2AED5}"/>
              </a:ext>
            </a:extLst>
          </p:cNvPr>
          <p:cNvSpPr/>
          <p:nvPr/>
        </p:nvSpPr>
        <p:spPr bwMode="auto">
          <a:xfrm>
            <a:off x="8356600" y="6063527"/>
            <a:ext cx="787400" cy="495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BA5F4E-FB84-4742-A0BA-05119BC4FCFB}"/>
              </a:ext>
            </a:extLst>
          </p:cNvPr>
          <p:cNvSpPr txBox="1"/>
          <p:nvPr/>
        </p:nvSpPr>
        <p:spPr>
          <a:xfrm>
            <a:off x="6098104" y="2624790"/>
            <a:ext cx="10411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LBE target</a:t>
            </a:r>
            <a:endParaRPr kumimoji="1" lang="ja-JP" altLang="en-US" sz="105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9927FC-9A98-4AF8-9429-A0BACE98F91F}"/>
              </a:ext>
            </a:extLst>
          </p:cNvPr>
          <p:cNvSpPr txBox="1"/>
          <p:nvPr/>
        </p:nvSpPr>
        <p:spPr>
          <a:xfrm>
            <a:off x="1204232" y="6137611"/>
            <a:ext cx="6747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High-energy accelerator and fusion users</a:t>
            </a:r>
            <a:r>
              <a:rPr lang="en-US" altLang="ja-JP" dirty="0"/>
              <a:t> were excavated by attending their conference</a:t>
            </a:r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580F83-13E5-4649-85A6-D7796DABB408}"/>
              </a:ext>
            </a:extLst>
          </p:cNvPr>
          <p:cNvSpPr/>
          <p:nvPr/>
        </p:nvSpPr>
        <p:spPr bwMode="auto">
          <a:xfrm>
            <a:off x="7603958" y="5546558"/>
            <a:ext cx="473759" cy="5169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6945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-3721"/>
            <a:ext cx="7772400" cy="769441"/>
          </a:xfrm>
        </p:spPr>
        <p:txBody>
          <a:bodyPr/>
          <a:lstStyle/>
          <a:p>
            <a:r>
              <a:rPr kumimoji="1" lang="en-US" altLang="ja-JP" dirty="0"/>
              <a:t>Soft errors and semiconductor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CE85A5-4794-B945-BFFD-801DE6841F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017597"/>
            <a:ext cx="4788024" cy="2694818"/>
          </a:xfrm>
          <a:prstGeom prst="rect">
            <a:avLst/>
          </a:prstGeom>
        </p:spPr>
      </p:pic>
      <p:pic>
        <p:nvPicPr>
          <p:cNvPr id="3074" name="Picture 2" descr="https://www.hitachi.co.jp/rd/image/tile/2018/tile_newsrelease_112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16" t="14042" r="11435" b="9414"/>
          <a:stretch/>
        </p:blipFill>
        <p:spPr bwMode="auto">
          <a:xfrm>
            <a:off x="94568" y="1105307"/>
            <a:ext cx="4186234" cy="24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848054" y="838977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2"/>
                </a:solidFill>
              </a:rPr>
              <a:t>Hitachi web page</a:t>
            </a:r>
            <a:endParaRPr kumimoji="1" lang="ja-JP" altLang="en-US" sz="1400" dirty="0">
              <a:solidFill>
                <a:schemeClr val="tx2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5466B22-080F-4919-B1C0-8F2683B193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8" y="4322744"/>
            <a:ext cx="3499237" cy="25352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EA1B419-EDF9-4DAD-B112-900BBC96FC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25"/>
          <a:stretch/>
        </p:blipFill>
        <p:spPr>
          <a:xfrm>
            <a:off x="2784349" y="3761610"/>
            <a:ext cx="1660869" cy="145897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9B0218-4285-46E2-A7CF-071B036DB129}"/>
              </a:ext>
            </a:extLst>
          </p:cNvPr>
          <p:cNvSpPr txBox="1"/>
          <p:nvPr/>
        </p:nvSpPr>
        <p:spPr>
          <a:xfrm>
            <a:off x="476799" y="363245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Neutron beam profile</a:t>
            </a:r>
            <a:endParaRPr kumimoji="1" lang="ja-JP" alt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1518339-4E6A-4993-B442-72E9FCDB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4"/>
          <a:stretch/>
        </p:blipFill>
        <p:spPr bwMode="auto">
          <a:xfrm>
            <a:off x="4549721" y="3682454"/>
            <a:ext cx="4147396" cy="317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AE72C7-AC29-40CA-8A22-0B772A4752BC}"/>
              </a:ext>
            </a:extLst>
          </p:cNvPr>
          <p:cNvSpPr txBox="1"/>
          <p:nvPr/>
        </p:nvSpPr>
        <p:spPr>
          <a:xfrm>
            <a:off x="5280771" y="4772859"/>
            <a:ext cx="307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accent1">
                    <a:lumMod val="50000"/>
                  </a:schemeClr>
                </a:solidFill>
              </a:rPr>
              <a:t>Highest cosmic neutron can provide.</a:t>
            </a:r>
            <a:endParaRPr kumimoji="1" lang="ja-JP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1535EBD-080C-40DB-9135-1077691FF028}"/>
              </a:ext>
            </a:extLst>
          </p:cNvPr>
          <p:cNvSpPr txBox="1"/>
          <p:nvPr/>
        </p:nvSpPr>
        <p:spPr>
          <a:xfrm>
            <a:off x="160488" y="4195152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Neutron beam line</a:t>
            </a:r>
          </a:p>
          <a:p>
            <a:r>
              <a:rPr lang="en-US" altLang="ja-JP" dirty="0"/>
              <a:t>w/o moderation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C1BD350-2DEE-44D6-9840-9798473DF348}"/>
              </a:ext>
            </a:extLst>
          </p:cNvPr>
          <p:cNvSpPr txBox="1"/>
          <p:nvPr/>
        </p:nvSpPr>
        <p:spPr>
          <a:xfrm>
            <a:off x="3334709" y="353108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Φ0.2 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7788314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82907F-BD7C-3F10-FF09-17F2CBDC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388"/>
            <a:ext cx="8610600" cy="523220"/>
          </a:xfrm>
        </p:spPr>
        <p:txBody>
          <a:bodyPr/>
          <a:lstStyle/>
          <a:p>
            <a:r>
              <a:rPr kumimoji="1" lang="en-US" altLang="ja-JP" sz="2800" dirty="0" err="1"/>
              <a:t>dpa</a:t>
            </a:r>
            <a:r>
              <a:rPr kumimoji="1" lang="en-US" altLang="ja-JP" sz="2800" dirty="0"/>
              <a:t> and </a:t>
            </a:r>
            <a:r>
              <a:rPr lang="en-US" altLang="ja-JP" sz="2800" dirty="0"/>
              <a:t>Single Event Upset (SEU) at semiconductor</a:t>
            </a:r>
            <a:endParaRPr kumimoji="1" lang="ja-JP" altLang="en-US" sz="28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95C2E9-9E70-0E37-BB78-159DC2419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F7D847-DEE2-5339-D94D-014A13CA9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" r="6801"/>
          <a:stretch/>
        </p:blipFill>
        <p:spPr>
          <a:xfrm>
            <a:off x="3681439" y="1595009"/>
            <a:ext cx="5361467" cy="481404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BC3236-B4EE-5BCB-578E-FBCC6DF37870}"/>
              </a:ext>
            </a:extLst>
          </p:cNvPr>
          <p:cNvSpPr txBox="1"/>
          <p:nvPr/>
        </p:nvSpPr>
        <p:spPr>
          <a:xfrm>
            <a:off x="4567498" y="959459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NIEL: Non Ionization Energy Loss</a:t>
            </a:r>
          </a:p>
          <a:p>
            <a:r>
              <a:rPr lang="en-US" altLang="ja-JP" dirty="0"/>
              <a:t> = SEU cross section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2642B7-59A7-6BE1-120B-508C975A100D}"/>
              </a:ext>
            </a:extLst>
          </p:cNvPr>
          <p:cNvSpPr txBox="1"/>
          <p:nvPr/>
        </p:nvSpPr>
        <p:spPr>
          <a:xfrm>
            <a:off x="2155923" y="6400800"/>
            <a:ext cx="481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Very simulator behaviors for projectile energy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02A77B-A962-D609-ECBD-987DB99A9C2D}"/>
              </a:ext>
            </a:extLst>
          </p:cNvPr>
          <p:cNvSpPr txBox="1"/>
          <p:nvPr/>
        </p:nvSpPr>
        <p:spPr>
          <a:xfrm>
            <a:off x="631372" y="10232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Displacement X-sec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D69FC29-F937-1D5D-1298-9DC8C5382F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0" y="3789720"/>
            <a:ext cx="3642682" cy="26249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3D7C84-6E1E-4AA7-06C2-C4C7F77BB3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19" y="1454700"/>
            <a:ext cx="3595669" cy="242061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C20A9E-5A34-2F31-8358-19844945CC24}"/>
              </a:ext>
            </a:extLst>
          </p:cNvPr>
          <p:cNvSpPr txBox="1"/>
          <p:nvPr/>
        </p:nvSpPr>
        <p:spPr>
          <a:xfrm>
            <a:off x="656020" y="1975879"/>
            <a:ext cx="127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Recoil of capture gamma (1/v behavior)</a:t>
            </a:r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211496058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7D5989-7EC1-4338-AE2A-C2D5E0DA7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RI medicine production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5B6167-48E3-4A23-8505-D685C375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3F9171-3FB2-4B49-88C5-9948505173A5}"/>
              </a:ext>
            </a:extLst>
          </p:cNvPr>
          <p:cNvSpPr txBox="1"/>
          <p:nvPr/>
        </p:nvSpPr>
        <p:spPr>
          <a:xfrm>
            <a:off x="63374" y="907353"/>
            <a:ext cx="9174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Production of RI for medicine for 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Symbol" panose="05050102010706020507" pitchFamily="18" charset="2"/>
              </a:rPr>
              <a:t>a</a:t>
            </a:r>
            <a:r>
              <a:rPr lang="en-US" altLang="ja-JP" dirty="0"/>
              <a:t>-emitting nuclides such as </a:t>
            </a:r>
            <a:r>
              <a:rPr lang="en-US" altLang="ja-JP" baseline="30000" dirty="0">
                <a:solidFill>
                  <a:schemeClr val="tx2"/>
                </a:solidFill>
              </a:rPr>
              <a:t>225</a:t>
            </a:r>
            <a:r>
              <a:rPr lang="en-US" altLang="ja-JP" dirty="0">
                <a:solidFill>
                  <a:schemeClr val="tx2"/>
                </a:solidFill>
              </a:rPr>
              <a:t>Ac (T</a:t>
            </a:r>
            <a:r>
              <a:rPr lang="en-US" altLang="ja-JP" baseline="-25000" dirty="0">
                <a:solidFill>
                  <a:schemeClr val="tx2"/>
                </a:solidFill>
              </a:rPr>
              <a:t>1/2</a:t>
            </a:r>
            <a:r>
              <a:rPr lang="en-US" altLang="ja-JP" dirty="0">
                <a:solidFill>
                  <a:schemeClr val="tx2"/>
                </a:solidFill>
              </a:rPr>
              <a:t> 10 d)</a:t>
            </a:r>
            <a:r>
              <a:rPr lang="en-US" altLang="ja-JP" dirty="0"/>
              <a:t> play important roles.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aseline="30000" dirty="0"/>
              <a:t>211</a:t>
            </a:r>
            <a:r>
              <a:rPr lang="en-US" altLang="ja-JP" dirty="0"/>
              <a:t>As production was promoted at RCNP and RIKEN using </a:t>
            </a:r>
            <a:r>
              <a:rPr lang="en-US" altLang="ja-JP" baseline="30000" dirty="0"/>
              <a:t>209</a:t>
            </a:r>
            <a:r>
              <a:rPr lang="en-US" altLang="ja-JP" dirty="0"/>
              <a:t>Bi(</a:t>
            </a:r>
            <a:r>
              <a:rPr lang="en-US" altLang="ja-JP" dirty="0">
                <a:latin typeface="Symbol" panose="05050102010706020507" pitchFamily="18" charset="2"/>
              </a:rPr>
              <a:t>a</a:t>
            </a:r>
            <a:r>
              <a:rPr lang="en-US" altLang="ja-JP" dirty="0"/>
              <a:t>,2n)</a:t>
            </a:r>
            <a:r>
              <a:rPr lang="en-US" altLang="ja-JP" baseline="30000" dirty="0"/>
              <a:t>211</a:t>
            </a:r>
            <a:r>
              <a:rPr lang="en-US" altLang="ja-JP" dirty="0"/>
              <a:t>At reaction.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4DD9289-3638-459B-B862-02507DB5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4" y="1976036"/>
            <a:ext cx="6405789" cy="480434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B6048B-BB49-41DA-9BD5-C32A6DFE0A6D}"/>
              </a:ext>
            </a:extLst>
          </p:cNvPr>
          <p:cNvSpPr/>
          <p:nvPr/>
        </p:nvSpPr>
        <p:spPr bwMode="auto">
          <a:xfrm>
            <a:off x="-329610" y="6096378"/>
            <a:ext cx="2553077" cy="68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2C261BF-AAA7-4E4C-9811-A611FF2519E7}"/>
              </a:ext>
            </a:extLst>
          </p:cNvPr>
          <p:cNvGrpSpPr/>
          <p:nvPr/>
        </p:nvGrpSpPr>
        <p:grpSpPr>
          <a:xfrm>
            <a:off x="6846101" y="3685727"/>
            <a:ext cx="2091690" cy="1050651"/>
            <a:chOff x="5223510" y="946009"/>
            <a:chExt cx="3471408" cy="1743680"/>
          </a:xfrm>
        </p:grpSpPr>
        <p:sp>
          <p:nvSpPr>
            <p:cNvPr id="8" name="円: 塗りつぶしなし 7">
              <a:extLst>
                <a:ext uri="{FF2B5EF4-FFF2-40B4-BE49-F238E27FC236}">
                  <a16:creationId xmlns:a16="http://schemas.microsoft.com/office/drawing/2014/main" id="{8F105CC9-96B7-44FE-B22D-2A9B712C59CB}"/>
                </a:ext>
              </a:extLst>
            </p:cNvPr>
            <p:cNvSpPr/>
            <p:nvPr/>
          </p:nvSpPr>
          <p:spPr bwMode="auto">
            <a:xfrm>
              <a:off x="5511936" y="946009"/>
              <a:ext cx="720090" cy="1703070"/>
            </a:xfrm>
            <a:prstGeom prst="donut">
              <a:avLst>
                <a:gd name="adj" fmla="val 36525"/>
              </a:avLst>
            </a:prstGeom>
            <a:solidFill>
              <a:schemeClr val="bg2">
                <a:lumMod val="25000"/>
                <a:lumOff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9" name="object 91">
              <a:extLst>
                <a:ext uri="{FF2B5EF4-FFF2-40B4-BE49-F238E27FC236}">
                  <a16:creationId xmlns:a16="http://schemas.microsoft.com/office/drawing/2014/main" id="{6F7F0B71-CF97-4AD1-AD02-9B56E2B462A1}"/>
                </a:ext>
              </a:extLst>
            </p:cNvPr>
            <p:cNvSpPr/>
            <p:nvPr/>
          </p:nvSpPr>
          <p:spPr>
            <a:xfrm>
              <a:off x="6318620" y="990771"/>
              <a:ext cx="2376298" cy="1698918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3">
              <a:extLst>
                <a:ext uri="{FF2B5EF4-FFF2-40B4-BE49-F238E27FC236}">
                  <a16:creationId xmlns:a16="http://schemas.microsoft.com/office/drawing/2014/main" id="{F27E99C6-E818-4FAD-9EAF-3A9D14A59F37}"/>
                </a:ext>
              </a:extLst>
            </p:cNvPr>
            <p:cNvSpPr/>
            <p:nvPr/>
          </p:nvSpPr>
          <p:spPr>
            <a:xfrm>
              <a:off x="5223510" y="1609902"/>
              <a:ext cx="1296942" cy="375285"/>
            </a:xfrm>
            <a:custGeom>
              <a:avLst/>
              <a:gdLst/>
              <a:ahLst/>
              <a:cxnLst/>
              <a:rect l="l" t="t" r="r" b="b"/>
              <a:pathLst>
                <a:path w="2351405" h="375285">
                  <a:moveTo>
                    <a:pt x="2101219" y="0"/>
                  </a:moveTo>
                  <a:lnTo>
                    <a:pt x="2101219" y="93734"/>
                  </a:lnTo>
                  <a:lnTo>
                    <a:pt x="0" y="93734"/>
                  </a:lnTo>
                  <a:lnTo>
                    <a:pt x="0" y="281202"/>
                  </a:lnTo>
                  <a:lnTo>
                    <a:pt x="2101219" y="281202"/>
                  </a:lnTo>
                  <a:lnTo>
                    <a:pt x="2101219" y="374937"/>
                  </a:lnTo>
                  <a:lnTo>
                    <a:pt x="2350893" y="187469"/>
                  </a:lnTo>
                  <a:lnTo>
                    <a:pt x="2101219" y="0"/>
                  </a:lnTo>
                  <a:close/>
                </a:path>
              </a:pathLst>
            </a:custGeom>
            <a:solidFill>
              <a:srgbClr val="FF99CC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F3BDC5-123B-41DD-A711-5DCA2C15D512}"/>
              </a:ext>
            </a:extLst>
          </p:cNvPr>
          <p:cNvSpPr txBox="1"/>
          <p:nvPr/>
        </p:nvSpPr>
        <p:spPr>
          <a:xfrm>
            <a:off x="6584762" y="3117022"/>
            <a:ext cx="220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232</a:t>
            </a:r>
            <a:r>
              <a:rPr kumimoji="1" lang="en-US" altLang="ja-JP" dirty="0"/>
              <a:t>Th target</a:t>
            </a:r>
            <a:endParaRPr kumimoji="1" lang="en-US" altLang="ja-JP" sz="1400" dirty="0"/>
          </a:p>
          <a:p>
            <a:r>
              <a:rPr kumimoji="1" lang="en-US" altLang="ja-JP" sz="1400" dirty="0"/>
              <a:t>(Φ110 – 60 mm x L 5mm)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09E08B-699A-4CEA-8B87-59B765316A89}"/>
              </a:ext>
            </a:extLst>
          </p:cNvPr>
          <p:cNvSpPr txBox="1"/>
          <p:nvPr/>
        </p:nvSpPr>
        <p:spPr>
          <a:xfrm>
            <a:off x="7836202" y="485667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LBE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13052B-32E7-491D-91A0-22E2082B7D9B}"/>
              </a:ext>
            </a:extLst>
          </p:cNvPr>
          <p:cNvSpPr txBox="1"/>
          <p:nvPr/>
        </p:nvSpPr>
        <p:spPr>
          <a:xfrm>
            <a:off x="6775341" y="5550195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aseline="30000" dirty="0"/>
              <a:t>225</a:t>
            </a:r>
            <a:r>
              <a:rPr kumimoji="1" lang="en-US" altLang="ja-JP" sz="1200" dirty="0"/>
              <a:t>Ac production from </a:t>
            </a:r>
            <a:r>
              <a:rPr kumimoji="1" lang="en-US" altLang="ja-JP" sz="1200" baseline="30000" dirty="0"/>
              <a:t>226</a:t>
            </a:r>
            <a:r>
              <a:rPr kumimoji="1" lang="en-US" altLang="ja-JP" sz="1200" dirty="0"/>
              <a:t>Ra</a:t>
            </a:r>
          </a:p>
          <a:p>
            <a:r>
              <a:rPr kumimoji="1" lang="en-US" altLang="ja-JP" sz="1200" dirty="0"/>
              <a:t>~ 0.1TBq/year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37240880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57834"/>
            <a:ext cx="7772400" cy="646331"/>
          </a:xfrm>
        </p:spPr>
        <p:txBody>
          <a:bodyPr/>
          <a:lstStyle/>
          <a:p>
            <a:r>
              <a:rPr lang="en-US" altLang="ja-JP" sz="3600" dirty="0"/>
              <a:t>Proton for space use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72" y="1566226"/>
            <a:ext cx="549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Japan Aerospace Exploration Agency (JAXA):</a:t>
            </a:r>
            <a:r>
              <a:rPr lang="en-US" altLang="ja-JP" sz="1600" dirty="0"/>
              <a:t> </a:t>
            </a:r>
            <a:r>
              <a:rPr kumimoji="1" lang="en-US" altLang="ja-JP" sz="1600" dirty="0">
                <a:solidFill>
                  <a:srgbClr val="FF0000"/>
                </a:solidFill>
              </a:rPr>
              <a:t>MMX </a:t>
            </a:r>
            <a:r>
              <a:rPr kumimoji="1" lang="en-US" altLang="ja-JP" sz="1600" dirty="0"/>
              <a:t>(MMX: Martian Moons </a:t>
            </a:r>
            <a:r>
              <a:rPr lang="en-US" altLang="ja-JP" sz="1600" dirty="0"/>
              <a:t>Ex</a:t>
            </a:r>
            <a:r>
              <a:rPr kumimoji="1" lang="en-US" altLang="ja-JP" sz="1600" dirty="0"/>
              <a:t>ploration) Launch 2024 and return to earth 2029</a:t>
            </a:r>
            <a:endParaRPr kumimoji="1" lang="ja-JP" altLang="en-US" sz="16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170896" y="2397223"/>
            <a:ext cx="5457457" cy="2414326"/>
            <a:chOff x="4246628" y="1776801"/>
            <a:chExt cx="4766406" cy="210860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16" t="5163" r="6672" b="17191"/>
            <a:stretch/>
          </p:blipFill>
          <p:spPr bwMode="auto">
            <a:xfrm>
              <a:off x="4246628" y="1924540"/>
              <a:ext cx="2752630" cy="1677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 b="21204"/>
            <a:stretch/>
          </p:blipFill>
          <p:spPr bwMode="auto">
            <a:xfrm>
              <a:off x="7370363" y="2243118"/>
              <a:ext cx="1585708" cy="164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7398966" y="1776801"/>
              <a:ext cx="1614068" cy="83329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Interplanetary </a:t>
              </a:r>
              <a:r>
                <a:rPr lang="en-US" altLang="ja-JP" sz="1400" dirty="0">
                  <a:solidFill>
                    <a:schemeClr val="tx2"/>
                  </a:solidFill>
                </a:rPr>
                <a:t>Radiation</a:t>
              </a:r>
              <a:r>
                <a:rPr lang="en-US" altLang="ja-JP" sz="1400" dirty="0"/>
                <a:t> Environment Monitor (</a:t>
              </a:r>
              <a:r>
                <a:rPr lang="en-US" altLang="ja-JP" sz="1400" dirty="0">
                  <a:solidFill>
                    <a:schemeClr val="tx2"/>
                  </a:solidFill>
                </a:rPr>
                <a:t>IREM</a:t>
              </a:r>
              <a:r>
                <a:rPr lang="en-US" altLang="ja-JP" sz="1400" dirty="0"/>
                <a:t>)</a:t>
              </a:r>
              <a:endParaRPr kumimoji="1" lang="ja-JP" altLang="en-US" sz="1400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5898490" y="5004354"/>
            <a:ext cx="30646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J-PARC with JAXA and NICT conducted the experiment at 3NBT.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Laser charge exchanger in new facility make it possible more frequently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0" r="2214" b="-295"/>
          <a:stretch/>
        </p:blipFill>
        <p:spPr bwMode="auto">
          <a:xfrm>
            <a:off x="-461963" y="865624"/>
            <a:ext cx="4224338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9846" y="911343"/>
            <a:ext cx="860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To enhance the construction of the new facility, we explore the multi-purpose use</a:t>
            </a:r>
            <a:r>
              <a:rPr lang="ja-JP" altLang="en-US" dirty="0">
                <a:solidFill>
                  <a:schemeClr val="tx2"/>
                </a:solidFill>
              </a:rPr>
              <a:t> </a:t>
            </a:r>
            <a:r>
              <a:rPr lang="en-US" altLang="ja-JP" dirty="0">
                <a:solidFill>
                  <a:schemeClr val="tx2"/>
                </a:solidFill>
              </a:rPr>
              <a:t>for use of proton with low intensity, as well.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809EE8B-2EC0-40A4-9A6C-0D223DB46B1E}"/>
              </a:ext>
            </a:extLst>
          </p:cNvPr>
          <p:cNvSpPr txBox="1"/>
          <p:nvPr/>
        </p:nvSpPr>
        <p:spPr>
          <a:xfrm>
            <a:off x="5853225" y="1585648"/>
            <a:ext cx="3119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CHARMS </a:t>
            </a:r>
            <a:r>
              <a:rPr lang="en-US" altLang="ja-JP" sz="1600" dirty="0"/>
              <a:t>(Charging and Radiation Monitors for Space weather)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/>
              <a:t>by NICT</a:t>
            </a:r>
            <a:endParaRPr kumimoji="1" lang="en-US" altLang="ja-JP" sz="16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720E917-E402-4CB9-974C-53AB321EF2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224" y="3005918"/>
            <a:ext cx="2948999" cy="187356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59067B-5D0D-4252-9EBD-49CB225AAD51}"/>
              </a:ext>
            </a:extLst>
          </p:cNvPr>
          <p:cNvSpPr txBox="1"/>
          <p:nvPr/>
        </p:nvSpPr>
        <p:spPr>
          <a:xfrm>
            <a:off x="5898490" y="2492455"/>
            <a:ext cx="294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NICT: National Institute of Information and Communications Technology </a:t>
            </a:r>
            <a:endParaRPr kumimoji="1" lang="ja-JP" altLang="en-US" sz="12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91338FB-ADE5-4B1F-8EFA-73A01E775A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96" y="4711673"/>
            <a:ext cx="3145473" cy="192068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882196B-9DB0-4E27-BED8-C6AED715F4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398" y="5013412"/>
            <a:ext cx="2651827" cy="180081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CCC653-A04C-781A-0AE1-00667261CEF9}"/>
              </a:ext>
            </a:extLst>
          </p:cNvPr>
          <p:cNvSpPr txBox="1"/>
          <p:nvPr/>
        </p:nvSpPr>
        <p:spPr>
          <a:xfrm>
            <a:off x="3243483" y="4797845"/>
            <a:ext cx="2859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Experiments made at RCS beam dump</a:t>
            </a:r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472658577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677" y="980728"/>
            <a:ext cx="8276474" cy="5328592"/>
          </a:xfrm>
        </p:spPr>
        <p:txBody>
          <a:bodyPr/>
          <a:lstStyle/>
          <a:p>
            <a:r>
              <a:rPr lang="en-US" altLang="ja-JP" sz="2400" dirty="0"/>
              <a:t>120-GeV proton displacement cross-section: </a:t>
            </a:r>
          </a:p>
          <a:p>
            <a:pPr lvl="1"/>
            <a:r>
              <a:rPr lang="en-US" altLang="ja-JP" sz="2000" dirty="0"/>
              <a:t>Successfully obtained the experimental data</a:t>
            </a:r>
          </a:p>
          <a:p>
            <a:pPr lvl="1"/>
            <a:r>
              <a:rPr lang="en-US" altLang="ja-JP" sz="2000" dirty="0"/>
              <a:t>arc-</a:t>
            </a:r>
            <a:r>
              <a:rPr lang="en-US" altLang="ja-JP" sz="2000" dirty="0" err="1"/>
              <a:t>dpa</a:t>
            </a:r>
            <a:r>
              <a:rPr lang="en-US" altLang="ja-JP" sz="2000" dirty="0"/>
              <a:t> : good agreement with experiment except for Nb (Hopefully, retry in the future)</a:t>
            </a:r>
          </a:p>
          <a:p>
            <a:pPr lvl="1"/>
            <a:r>
              <a:rPr lang="en-US" altLang="ja-JP" sz="2000" dirty="0"/>
              <a:t>NRT: Overestimate similar to the results for Ep &lt; 30 GeV.</a:t>
            </a:r>
          </a:p>
          <a:p>
            <a:r>
              <a:rPr lang="en-US" altLang="ja-JP" sz="2400" dirty="0"/>
              <a:t>New facility:</a:t>
            </a:r>
          </a:p>
          <a:p>
            <a:pPr lvl="1"/>
            <a:r>
              <a:rPr lang="en-US" altLang="ja-JP" sz="2000" dirty="0"/>
              <a:t>User community was established not only for material irradiation but also soft error and RI medicine.</a:t>
            </a:r>
          </a:p>
          <a:p>
            <a:pPr lvl="1"/>
            <a:r>
              <a:rPr lang="en-US" altLang="ja-JP" sz="2000" dirty="0"/>
              <a:t>Since their demand is important to build the new facility, we are going to stimulate the activate among the communities.</a:t>
            </a:r>
          </a:p>
          <a:p>
            <a:pPr lvl="1"/>
            <a:r>
              <a:rPr lang="en-US" altLang="ja-JP" sz="2000" dirty="0"/>
              <a:t>User community established (member ~250 persons)</a:t>
            </a:r>
          </a:p>
          <a:p>
            <a:pPr lvl="1"/>
            <a:r>
              <a:rPr lang="en-US" altLang="ja-JP" sz="2000" dirty="0"/>
              <a:t>Technical Advisory Committee requires international user community. Please join this community!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5F7A-1831-4D66-8278-188D77C0174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316840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121A86D4-A671-4335-AD90-EB6031B23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kumimoji="1" lang="en-US" altLang="ja-JP" sz="3600" dirty="0"/>
              <a:t>Supplement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4895759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119389"/>
            <a:ext cx="7772400" cy="523220"/>
          </a:xfrm>
        </p:spPr>
        <p:txBody>
          <a:bodyPr/>
          <a:lstStyle/>
          <a:p>
            <a:r>
              <a:rPr kumimoji="1" lang="en-US" altLang="ja-JP" sz="2800" dirty="0"/>
              <a:t>Comparison of </a:t>
            </a:r>
            <a:r>
              <a:rPr kumimoji="1" lang="en-US" altLang="ja-JP" sz="2800" dirty="0" err="1"/>
              <a:t>Nb</a:t>
            </a:r>
            <a:r>
              <a:rPr kumimoji="1" lang="en-US" altLang="ja-JP" sz="2800" dirty="0"/>
              <a:t> X-sec for neutron incident</a:t>
            </a:r>
            <a:endParaRPr kumimoji="1" lang="ja-JP" altLang="en-US" sz="2800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96E3-C818-4A37-AFBE-5CC3959E765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07504" y="5949280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Neutron results similar to proton E&gt;100 MeV</a:t>
            </a:r>
            <a:r>
              <a:rPr lang="ja-JP" altLang="en-US" dirty="0"/>
              <a:t>：　</a:t>
            </a:r>
            <a:endParaRPr lang="en-US" altLang="ja-JP" dirty="0"/>
          </a:p>
          <a:p>
            <a:r>
              <a:rPr lang="en-US" altLang="ja-JP" dirty="0"/>
              <a:t>     proton incident</a:t>
            </a:r>
            <a:r>
              <a:rPr lang="ja-JP" altLang="en-US" dirty="0"/>
              <a:t>　（</a:t>
            </a:r>
            <a:r>
              <a:rPr lang="en-US" altLang="ja-JP" dirty="0"/>
              <a:t>nuclear</a:t>
            </a:r>
            <a:r>
              <a:rPr lang="ja-JP" altLang="en-US" dirty="0"/>
              <a:t> </a:t>
            </a:r>
            <a:r>
              <a:rPr lang="en-US" altLang="ja-JP" dirty="0"/>
              <a:t>force + Coulomb</a:t>
            </a:r>
            <a:r>
              <a:rPr lang="ja-JP" altLang="en-US" dirty="0"/>
              <a:t> </a:t>
            </a:r>
            <a:r>
              <a:rPr lang="en-US" altLang="ja-JP" dirty="0"/>
              <a:t>force)  </a:t>
            </a:r>
          </a:p>
          <a:p>
            <a:r>
              <a:rPr lang="en-US" altLang="ja-JP" dirty="0"/>
              <a:t>	</a:t>
            </a:r>
            <a:r>
              <a:rPr lang="ja-JP" altLang="en-US" dirty="0"/>
              <a:t>⇒　</a:t>
            </a:r>
            <a:r>
              <a:rPr lang="en-US" altLang="ja-JP" dirty="0"/>
              <a:t>Showing applicability for high energy region neutrons</a:t>
            </a:r>
            <a:r>
              <a:rPr lang="ja-JP" altLang="en-US" dirty="0"/>
              <a:t>　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50616D-FE29-473C-AA4B-A6D3912DAF0A}"/>
              </a:ext>
            </a:extLst>
          </p:cNvPr>
          <p:cNvSpPr txBox="1"/>
          <p:nvPr/>
        </p:nvSpPr>
        <p:spPr>
          <a:xfrm>
            <a:off x="107504" y="941239"/>
            <a:ext cx="91144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With similar manner,  data for </a:t>
            </a:r>
            <a:r>
              <a:rPr kumimoji="1" lang="en-US" altLang="ja-JP" dirty="0"/>
              <a:t>14-MeV </a:t>
            </a:r>
            <a:r>
              <a:rPr lang="en-US" altLang="ja-JP" dirty="0"/>
              <a:t>neutron </a:t>
            </a:r>
            <a:r>
              <a:rPr kumimoji="1" lang="en-US" altLang="ja-JP" dirty="0"/>
              <a:t>was deduced from the LLNL experiment.</a:t>
            </a:r>
          </a:p>
          <a:p>
            <a:r>
              <a:rPr lang="en-US" altLang="ja-JP" sz="1600" dirty="0"/>
              <a:t>M.W. Guinan et al., JNM 108&amp;109 95 (1982)</a:t>
            </a:r>
            <a:endParaRPr kumimoji="1" lang="ja-JP" altLang="en-US" sz="16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D5901AB-716A-4027-91C9-A724E3751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" t="3588" b="18245"/>
          <a:stretch/>
        </p:blipFill>
        <p:spPr>
          <a:xfrm>
            <a:off x="-143960" y="1772919"/>
            <a:ext cx="4752000" cy="357272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A7C3EB-C6EB-4A85-8627-170BD066B558}"/>
              </a:ext>
            </a:extLst>
          </p:cNvPr>
          <p:cNvSpPr txBox="1"/>
          <p:nvPr/>
        </p:nvSpPr>
        <p:spPr>
          <a:xfrm>
            <a:off x="2071172" y="16288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PHITS code 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5C0C4C0-B21F-4EA7-A294-F92E08064215}"/>
              </a:ext>
            </a:extLst>
          </p:cNvPr>
          <p:cNvSpPr txBox="1"/>
          <p:nvPr/>
        </p:nvSpPr>
        <p:spPr>
          <a:xfrm>
            <a:off x="6373123" y="1608638"/>
            <a:ext cx="165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KIT</a:t>
            </a:r>
            <a:r>
              <a:rPr lang="ja-JP" altLang="en-US" dirty="0"/>
              <a:t> </a:t>
            </a:r>
            <a:r>
              <a:rPr lang="en-US" altLang="ja-JP" dirty="0"/>
              <a:t>evaluation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26E010-4879-4F13-AF32-472CCB2A1183}"/>
              </a:ext>
            </a:extLst>
          </p:cNvPr>
          <p:cNvSpPr txBox="1"/>
          <p:nvPr/>
        </p:nvSpPr>
        <p:spPr>
          <a:xfrm>
            <a:off x="251520" y="5229200"/>
            <a:ext cx="456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NRT</a:t>
            </a:r>
            <a:r>
              <a:rPr lang="ja-JP" altLang="en-US" dirty="0"/>
              <a:t> </a:t>
            </a:r>
            <a:r>
              <a:rPr kumimoji="1" lang="en-US" altLang="ja-JP" dirty="0"/>
              <a:t>and arc-</a:t>
            </a:r>
            <a:r>
              <a:rPr kumimoji="1" lang="en-US" altLang="ja-JP" dirty="0" err="1"/>
              <a:t>dpa</a:t>
            </a:r>
            <a:r>
              <a:rPr kumimoji="1" lang="en-US" altLang="ja-JP" dirty="0"/>
              <a:t> showing agreement with experiment within error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D1971B0-0D22-406A-B11B-AE1E86EE7332}"/>
              </a:ext>
            </a:extLst>
          </p:cNvPr>
          <p:cNvSpPr txBox="1"/>
          <p:nvPr/>
        </p:nvSpPr>
        <p:spPr>
          <a:xfrm>
            <a:off x="5614654" y="5302949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NRT</a:t>
            </a:r>
            <a:r>
              <a:rPr kumimoji="1" lang="ja-JP" altLang="en-US" dirty="0"/>
              <a:t>：</a:t>
            </a:r>
            <a:r>
              <a:rPr kumimoji="1" lang="en-US" altLang="ja-JP" dirty="0"/>
              <a:t>	</a:t>
            </a:r>
            <a:r>
              <a:rPr kumimoji="1" lang="ja-JP" altLang="en-US" dirty="0"/>
              <a:t>　</a:t>
            </a:r>
            <a:r>
              <a:rPr kumimoji="1" lang="en-US" altLang="ja-JP" dirty="0"/>
              <a:t>Overestimation 50%</a:t>
            </a:r>
          </a:p>
          <a:p>
            <a:r>
              <a:rPr kumimoji="1" lang="en-US" altLang="ja-JP" dirty="0"/>
              <a:t>arc-</a:t>
            </a:r>
            <a:r>
              <a:rPr kumimoji="1" lang="en-US" altLang="ja-JP" dirty="0" err="1"/>
              <a:t>dpa</a:t>
            </a:r>
            <a:r>
              <a:rPr kumimoji="1" lang="ja-JP" altLang="en-US" dirty="0"/>
              <a:t>：　</a:t>
            </a:r>
            <a:r>
              <a:rPr kumimoji="1" lang="en-US" altLang="ja-JP" dirty="0"/>
              <a:t>good agreement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14BF2EE-AAF0-4F64-B960-3BF526C878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3" t="6672" b="20595"/>
          <a:stretch/>
        </p:blipFill>
        <p:spPr>
          <a:xfrm>
            <a:off x="4511204" y="1942171"/>
            <a:ext cx="4680000" cy="33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333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BC4C0D-5EDC-4BD8-6A33-3DA1CF5C1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9DDAA5B-BD3E-22DC-2298-87EABDF2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C63E3-5B4B-0F6C-2797-6042F3B99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/>
        </p:blipFill>
        <p:spPr bwMode="auto">
          <a:xfrm>
            <a:off x="179388" y="730170"/>
            <a:ext cx="7992000" cy="613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609241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4397"/>
            <a:ext cx="8686800" cy="646331"/>
          </a:xfrm>
        </p:spPr>
        <p:txBody>
          <a:bodyPr/>
          <a:lstStyle/>
          <a:p>
            <a:pPr>
              <a:defRPr/>
            </a:pPr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Workshop for Facility Planning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596188" y="6448425"/>
            <a:ext cx="1090612" cy="252413"/>
          </a:xfrm>
        </p:spPr>
        <p:txBody>
          <a:bodyPr/>
          <a:lstStyle/>
          <a:p>
            <a:fld id="{D2B1F75A-9B78-7E45-9BCA-828C9866AAAA}" type="slidenum">
              <a:rPr kumimoji="1"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9E6809-A86F-E98A-E991-D0B8B3806416}"/>
              </a:ext>
            </a:extLst>
          </p:cNvPr>
          <p:cNvSpPr txBox="1"/>
          <p:nvPr/>
        </p:nvSpPr>
        <p:spPr>
          <a:xfrm>
            <a:off x="6917191" y="3392031"/>
            <a:ext cx="2171189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641475" algn="l"/>
                <a:tab pos="1949450" algn="r"/>
              </a:tabLst>
              <a:defRPr sz="1000"/>
            </a:pP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J-PARC</a:t>
            </a: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		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35</a:t>
            </a:r>
          </a:p>
          <a:p>
            <a:pPr>
              <a:tabLst>
                <a:tab pos="1641475" algn="l"/>
                <a:tab pos="1949450" algn="r"/>
              </a:tabLst>
              <a:defRPr sz="1000"/>
            </a:pP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JAEA (</a:t>
            </a: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non 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J-PARC)</a:t>
            </a: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		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19</a:t>
            </a:r>
          </a:p>
          <a:p>
            <a:pPr>
              <a:tabLst>
                <a:tab pos="1641475" algn="l"/>
                <a:tab pos="1949450" algn="r"/>
              </a:tabLst>
              <a:defRPr sz="1000"/>
            </a:pP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KEK (</a:t>
            </a: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non 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J-PARC)</a:t>
            </a: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	  	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7</a:t>
            </a:r>
          </a:p>
          <a:p>
            <a:pPr>
              <a:tabLst>
                <a:tab pos="1641475" algn="l"/>
                <a:tab pos="1949450" algn="r"/>
              </a:tabLst>
              <a:defRPr sz="1000"/>
            </a:pP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University		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1</a:t>
            </a: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4</a:t>
            </a:r>
            <a:endParaRPr lang="ja-JP" altLang="en-US" sz="1400">
              <a:solidFill>
                <a:srgbClr val="000000"/>
              </a:solidFill>
              <a:latin typeface="+mj-lt"/>
              <a:ea typeface="Meiryo" panose="020B0604030504040204" pitchFamily="34" charset="-128"/>
            </a:endParaRPr>
          </a:p>
          <a:p>
            <a:pPr>
              <a:tabLst>
                <a:tab pos="1641475" algn="l"/>
                <a:tab pos="1949450" algn="r"/>
              </a:tabLst>
              <a:defRPr sz="1000"/>
            </a:pP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Research institute		19</a:t>
            </a:r>
            <a:endParaRPr lang="ja-JP" altLang="en-US" sz="1400">
              <a:solidFill>
                <a:srgbClr val="000000"/>
              </a:solidFill>
              <a:latin typeface="+mj-lt"/>
              <a:ea typeface="Meiryo" panose="020B0604030504040204" pitchFamily="34" charset="-128"/>
            </a:endParaRPr>
          </a:p>
          <a:p>
            <a:pPr>
              <a:tabLst>
                <a:tab pos="1641475" algn="l"/>
                <a:tab pos="1949450" algn="r"/>
              </a:tabLst>
              <a:defRPr sz="1000"/>
            </a:pP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Industry		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36</a:t>
            </a:r>
          </a:p>
          <a:p>
            <a:pPr>
              <a:tabLst>
                <a:tab pos="1641475" algn="l"/>
                <a:tab pos="1949450" algn="r"/>
              </a:tabLst>
              <a:defRPr sz="1000"/>
            </a:pP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Others	</a:t>
            </a:r>
            <a:r>
              <a:rPr lang="en-US" altLang="ja-JP" sz="1400" dirty="0">
                <a:latin typeface="+mj-lt"/>
                <a:ea typeface="Meiryo" panose="020B0604030504040204" pitchFamily="34" charset="-128"/>
              </a:rPr>
              <a:t>	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3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1C18004-B97B-D3C5-1BE1-D0E85E444F7A}"/>
              </a:ext>
            </a:extLst>
          </p:cNvPr>
          <p:cNvSpPr txBox="1"/>
          <p:nvPr/>
        </p:nvSpPr>
        <p:spPr>
          <a:xfrm>
            <a:off x="5354324" y="3135464"/>
            <a:ext cx="143966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 rtl="0">
              <a:tabLst>
                <a:tab pos="1241425" algn="r"/>
              </a:tabLst>
              <a:defRPr sz="1000"/>
            </a:pP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Participants:</a:t>
            </a:r>
          </a:p>
          <a:p>
            <a:pPr algn="l" rtl="0">
              <a:tabLst>
                <a:tab pos="1241425" algn="r"/>
              </a:tabLst>
              <a:defRPr sz="1000"/>
            </a:pP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In-person	  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14</a:t>
            </a:r>
          </a:p>
          <a:p>
            <a:pPr algn="l" rtl="0">
              <a:tabLst>
                <a:tab pos="1241425" algn="r"/>
              </a:tabLst>
              <a:defRPr sz="1000"/>
            </a:pP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On-line	</a:t>
            </a:r>
            <a:r>
              <a:rPr lang="ja-JP" altLang="en-US" sz="140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119</a:t>
            </a:r>
          </a:p>
          <a:p>
            <a:pPr algn="l" rtl="0">
              <a:tabLst>
                <a:tab pos="1241425" algn="r"/>
              </a:tabLst>
              <a:defRPr sz="1000"/>
            </a:pPr>
            <a:r>
              <a:rPr lang="en-US" altLang="ja-JP" sz="1400" dirty="0">
                <a:solidFill>
                  <a:srgbClr val="000000"/>
                </a:solidFill>
                <a:latin typeface="+mj-lt"/>
                <a:ea typeface="Meiryo" panose="020B0604030504040204" pitchFamily="34" charset="-128"/>
              </a:rPr>
              <a:t>Total	133</a:t>
            </a:r>
            <a:endParaRPr lang="ja-JP" altLang="en-US" sz="1400">
              <a:solidFill>
                <a:srgbClr val="000000"/>
              </a:solidFill>
              <a:latin typeface="+mj-lt"/>
              <a:ea typeface="Meiryo" panose="020B0604030504040204" pitchFamily="34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09C1410-39C0-7988-E7AA-B85ADD7414BF}"/>
              </a:ext>
            </a:extLst>
          </p:cNvPr>
          <p:cNvSpPr/>
          <p:nvPr/>
        </p:nvSpPr>
        <p:spPr>
          <a:xfrm>
            <a:off x="0" y="887996"/>
            <a:ext cx="9143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600" dirty="0">
                <a:solidFill>
                  <a:srgbClr val="945200"/>
                </a:solidFill>
                <a:cs typeface="Arial"/>
              </a:rPr>
              <a:t>Workshop on “J-PARC Proton Beam Irradiation Facility Plan and Launch of User Community”</a:t>
            </a:r>
          </a:p>
          <a:p>
            <a:pPr marL="365125" indent="-365125" algn="just">
              <a:buFont typeface="Wingdings" panose="05000000000000000000" pitchFamily="2" charset="2"/>
              <a:buChar char="l"/>
            </a:pPr>
            <a:r>
              <a:rPr lang="en-US" altLang="ja-JP" sz="1600" dirty="0">
                <a:cs typeface="Arial"/>
              </a:rPr>
              <a:t>Host:	J-PARC Center</a:t>
            </a:r>
          </a:p>
          <a:p>
            <a:pPr marL="365125" indent="-365125" algn="just">
              <a:buFont typeface="Wingdings" panose="05000000000000000000" pitchFamily="2" charset="2"/>
              <a:buChar char="l"/>
            </a:pPr>
            <a:r>
              <a:rPr lang="en-US" altLang="ja-JP" sz="1600" dirty="0">
                <a:cs typeface="Arial"/>
              </a:rPr>
              <a:t>Date:	July 28, 2022, 13:00−16:00</a:t>
            </a:r>
          </a:p>
          <a:p>
            <a:pPr marL="365125" indent="-365125" algn="just">
              <a:buFont typeface="Wingdings" panose="05000000000000000000" pitchFamily="2" charset="2"/>
              <a:buChar char="l"/>
            </a:pPr>
            <a:r>
              <a:rPr lang="en-US" altLang="ja-JP" sz="1600" dirty="0">
                <a:cs typeface="Arial"/>
              </a:rPr>
              <a:t>Style:	in-person @J-PARC + on-line (hybrid)</a:t>
            </a:r>
          </a:p>
          <a:p>
            <a:pPr marL="365125" indent="-365125" algn="just">
              <a:buFont typeface="Wingdings" panose="05000000000000000000" pitchFamily="2" charset="2"/>
              <a:buChar char="l"/>
            </a:pPr>
            <a:r>
              <a:rPr lang="en-US" altLang="ja-JP" sz="1600" dirty="0">
                <a:cs typeface="Arial"/>
              </a:rPr>
              <a:t>Purpose</a:t>
            </a:r>
          </a:p>
          <a:p>
            <a:pPr marL="822325" lvl="1" indent="-365125" algn="just">
              <a:buFont typeface="Wingdings" pitchFamily="2" charset="2"/>
              <a:buChar char="ü"/>
            </a:pPr>
            <a:r>
              <a:rPr lang="en-US" altLang="ja-JP" sz="1600" dirty="0">
                <a:cs typeface="Arial"/>
              </a:rPr>
              <a:t>To discuss status of the facility planning and the possibility for versatile needs</a:t>
            </a:r>
          </a:p>
          <a:p>
            <a:pPr marL="822325" lvl="1" indent="-365125" algn="just">
              <a:buFont typeface="Wingdings" pitchFamily="2" charset="2"/>
              <a:buChar char="ü"/>
            </a:pPr>
            <a:r>
              <a:rPr lang="en-US" altLang="ja-JP" sz="1600" dirty="0">
                <a:cs typeface="Arial"/>
              </a:rPr>
              <a:t>To launch a user community for supporting the facility planning and clarifying versatile needs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83FB2DD-9E7F-E0CC-42AB-EB0172A785BA}"/>
              </a:ext>
            </a:extLst>
          </p:cNvPr>
          <p:cNvSpPr txBox="1"/>
          <p:nvPr/>
        </p:nvSpPr>
        <p:spPr>
          <a:xfrm>
            <a:off x="75712" y="2988384"/>
            <a:ext cx="5202900" cy="200054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ja-JP" sz="1600" dirty="0">
                <a:cs typeface="Arial"/>
              </a:rPr>
              <a:t>Agenda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Opening	H. Oigawa (JAEA director)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Nuclear transmutation	K. Tsujimoto (JAEA)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Facility design update	F. Maekawa (J-PARC)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Needs from materials irradiation	S. </a:t>
            </a:r>
            <a:r>
              <a:rPr lang="en-US" altLang="ja-JP" sz="1200" dirty="0" err="1">
                <a:cs typeface="Arial"/>
              </a:rPr>
              <a:t>Makimura</a:t>
            </a:r>
            <a:r>
              <a:rPr lang="en-US" altLang="ja-JP" sz="1200" dirty="0">
                <a:cs typeface="Arial"/>
              </a:rPr>
              <a:t> (KEK)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Needs from proton beam applications	K. Otsuji (NICT)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Needs from Medical RI production	K. </a:t>
            </a:r>
            <a:r>
              <a:rPr lang="en-US" altLang="ja-JP" sz="1200" dirty="0" err="1">
                <a:cs typeface="Arial"/>
              </a:rPr>
              <a:t>Nagatsu</a:t>
            </a:r>
            <a:r>
              <a:rPr lang="en-US" altLang="ja-JP" sz="1200" dirty="0">
                <a:cs typeface="Arial"/>
              </a:rPr>
              <a:t> (QST)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Needs from soft error testing	K. Kobayashi (Kyoto I. T.)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Discussion, Launch of user community	all</a:t>
            </a:r>
          </a:p>
          <a:p>
            <a:pPr marL="365125" indent="-365125" algn="just">
              <a:buFont typeface="Wingdings" panose="05000000000000000000" pitchFamily="2" charset="2"/>
              <a:buChar char="l"/>
              <a:tabLst>
                <a:tab pos="3144838" algn="l"/>
              </a:tabLst>
            </a:pPr>
            <a:r>
              <a:rPr lang="en-US" altLang="ja-JP" sz="1200" dirty="0">
                <a:cs typeface="Arial"/>
              </a:rPr>
              <a:t>Closing	T. Kobayashi (J-PARC)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60A5641-9094-CDD7-B34C-EF53BE6B53D9}"/>
              </a:ext>
            </a:extLst>
          </p:cNvPr>
          <p:cNvSpPr/>
          <p:nvPr/>
        </p:nvSpPr>
        <p:spPr>
          <a:xfrm>
            <a:off x="-1" y="5104456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600" dirty="0">
                <a:cs typeface="Arial"/>
              </a:rPr>
              <a:t>Findings</a:t>
            </a:r>
          </a:p>
          <a:p>
            <a:pPr marL="365125" indent="-365125" algn="just">
              <a:buFont typeface="Wingdings" panose="05000000000000000000" pitchFamily="2" charset="2"/>
              <a:buChar char="l"/>
            </a:pPr>
            <a:r>
              <a:rPr lang="en-US" altLang="ja-JP" sz="1600" dirty="0">
                <a:cs typeface="Arial"/>
              </a:rPr>
              <a:t> In addition to the nuclear transmutation research, it turned out that there were </a:t>
            </a:r>
            <a:r>
              <a:rPr lang="en-US" altLang="ja-JP" sz="1600" dirty="0">
                <a:solidFill>
                  <a:srgbClr val="0000FF"/>
                </a:solidFill>
                <a:cs typeface="Arial"/>
              </a:rPr>
              <a:t>high expectations for the facility</a:t>
            </a:r>
            <a:r>
              <a:rPr lang="en-US" altLang="ja-JP" sz="1600" dirty="0">
                <a:cs typeface="Arial"/>
              </a:rPr>
              <a:t> that could use the J-PARC’s high-intensity proton beam at J-PARC.</a:t>
            </a:r>
          </a:p>
          <a:p>
            <a:pPr marL="365125" indent="-365125" algn="just">
              <a:buFont typeface="Wingdings" panose="05000000000000000000" pitchFamily="2" charset="2"/>
              <a:buChar char="l"/>
            </a:pPr>
            <a:r>
              <a:rPr lang="en-US" altLang="ja-JP" sz="1600" dirty="0">
                <a:cs typeface="Arial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cs typeface="Arial"/>
              </a:rPr>
              <a:t>The user community for the experimental facility was launched.</a:t>
            </a:r>
            <a:r>
              <a:rPr lang="en-US" altLang="ja-JP" sz="1600" dirty="0">
                <a:cs typeface="Arial"/>
              </a:rPr>
              <a:t> </a:t>
            </a:r>
          </a:p>
        </p:txBody>
      </p:sp>
      <p:sp>
        <p:nvSpPr>
          <p:cNvPr id="3" name="下矢印 2">
            <a:extLst>
              <a:ext uri="{FF2B5EF4-FFF2-40B4-BE49-F238E27FC236}">
                <a16:creationId xmlns:a16="http://schemas.microsoft.com/office/drawing/2014/main" id="{0F236DE7-46E9-1B21-AEF3-FD4B9B5ACC74}"/>
              </a:ext>
            </a:extLst>
          </p:cNvPr>
          <p:cNvSpPr/>
          <p:nvPr/>
        </p:nvSpPr>
        <p:spPr>
          <a:xfrm rot="16200000">
            <a:off x="6719341" y="3668001"/>
            <a:ext cx="226979" cy="215237"/>
          </a:xfrm>
          <a:prstGeom prst="downArrow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290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bldLvl="2"/>
      <p:bldP spid="2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BD1B09-5555-7EAD-0A03-E41520E8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57834"/>
            <a:ext cx="7772400" cy="646331"/>
          </a:xfrm>
        </p:spPr>
        <p:txBody>
          <a:bodyPr/>
          <a:lstStyle/>
          <a:p>
            <a:r>
              <a:rPr kumimoji="1" lang="en-US" altLang="ja-JP" sz="3600" dirty="0"/>
              <a:t>Thank you BNL (ASTE collaboration)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F87119-48A2-FCDF-C685-707F455B9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00393"/>
            <a:ext cx="8866641" cy="1315811"/>
          </a:xfrm>
        </p:spPr>
        <p:txBody>
          <a:bodyPr/>
          <a:lstStyle/>
          <a:p>
            <a:r>
              <a:rPr kumimoji="1" lang="en-US" altLang="ja-JP" sz="2000" dirty="0"/>
              <a:t>Before start building of SNS, J-PARC, we did experiment using mercury target and proton beam at AGS/BNL as AGS spallation target experiment (ASTE) collaboration.</a:t>
            </a:r>
            <a:endParaRPr kumimoji="1" lang="ja-JP" altLang="en-US" sz="20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346907-2953-107B-E60E-33B50210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08771C5A-EBCA-B3FB-2519-9FF24376F8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687" y="1988176"/>
            <a:ext cx="6971784" cy="255632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510423E-1B39-2626-E559-29CDDAA24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1" b="31575"/>
          <a:stretch/>
        </p:blipFill>
        <p:spPr>
          <a:xfrm>
            <a:off x="1041400" y="4578003"/>
            <a:ext cx="2899429" cy="200746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3121084-1999-76EC-60DD-E786F28AF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256" y="4537424"/>
            <a:ext cx="3200400" cy="2209800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453646A-6816-2157-DC9F-978025E20F84}"/>
              </a:ext>
            </a:extLst>
          </p:cNvPr>
          <p:cNvSpPr txBox="1"/>
          <p:nvPr/>
        </p:nvSpPr>
        <p:spPr>
          <a:xfrm>
            <a:off x="89941" y="4691110"/>
            <a:ext cx="116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Laser </a:t>
            </a:r>
            <a:r>
              <a:rPr lang="en-US" altLang="ja-JP" sz="1400" dirty="0"/>
              <a:t>Doppler Vibrometer</a:t>
            </a:r>
          </a:p>
          <a:p>
            <a:r>
              <a:rPr kumimoji="1" lang="en-US" altLang="ja-JP" sz="1400" dirty="0"/>
              <a:t>(LDV)</a:t>
            </a:r>
            <a:endParaRPr kumimoji="1" lang="ja-JP" altLang="en-US" sz="14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86B88DA-4A7C-1D3E-1A6F-D56B408D80B7}"/>
              </a:ext>
            </a:extLst>
          </p:cNvPr>
          <p:cNvSpPr txBox="1"/>
          <p:nvPr/>
        </p:nvSpPr>
        <p:spPr>
          <a:xfrm>
            <a:off x="1259175" y="621613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Mercury target vessel</a:t>
            </a:r>
            <a:endParaRPr kumimoji="1" lang="ja-JP" alt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85D8E6C1-53D8-E25F-FAF0-ABC033A17F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569" y="4598935"/>
            <a:ext cx="1652706" cy="1965597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1CEF199-BC0C-3D60-03E4-C83F0234BE5B}"/>
              </a:ext>
            </a:extLst>
          </p:cNvPr>
          <p:cNvSpPr txBox="1"/>
          <p:nvPr/>
        </p:nvSpPr>
        <p:spPr>
          <a:xfrm>
            <a:off x="237344" y="6472156"/>
            <a:ext cx="3297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M. </a:t>
            </a:r>
            <a:r>
              <a:rPr kumimoji="1" lang="en-US" altLang="ja-JP" sz="1400" dirty="0" err="1"/>
              <a:t>Futakawa</a:t>
            </a:r>
            <a:r>
              <a:rPr kumimoji="1" lang="en-US" altLang="ja-JP" sz="1400" dirty="0"/>
              <a:t>, et al., NIM A439 1 (2000)</a:t>
            </a:r>
            <a:endParaRPr kumimoji="1" lang="ja-JP" altLang="en-US" sz="14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B10EF44-A691-F7BB-7950-ACD6E8180DC5}"/>
              </a:ext>
            </a:extLst>
          </p:cNvPr>
          <p:cNvSpPr txBox="1"/>
          <p:nvPr/>
        </p:nvSpPr>
        <p:spPr>
          <a:xfrm>
            <a:off x="1339857" y="2063501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Beam instruments</a:t>
            </a:r>
            <a:endParaRPr kumimoji="1" lang="ja-JP" alt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238DA3-938D-B470-884B-3907DA589557}"/>
              </a:ext>
            </a:extLst>
          </p:cNvPr>
          <p:cNvSpPr txBox="1"/>
          <p:nvPr/>
        </p:nvSpPr>
        <p:spPr>
          <a:xfrm>
            <a:off x="7407776" y="171759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AGS to RHIC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6D2875-B18D-76E8-ED14-A52E005A2B54}"/>
              </a:ext>
            </a:extLst>
          </p:cNvPr>
          <p:cNvSpPr txBox="1"/>
          <p:nvPr/>
        </p:nvSpPr>
        <p:spPr>
          <a:xfrm>
            <a:off x="1725774" y="4735195"/>
            <a:ext cx="20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 20 cm x L 1.3 m</a:t>
            </a:r>
            <a:endParaRPr kumimoji="1" lang="ja-JP" alt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8654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917233-035A-42EC-AB82-B6FBE4B7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TEF-T specification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222818-0BB2-43FD-82D9-0F4AF5BB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A63C18-2D2A-44A1-8026-F1C4A6FE1199}"/>
              </a:ext>
            </a:extLst>
          </p:cNvPr>
          <p:cNvSpPr txBox="1"/>
          <p:nvPr/>
        </p:nvSpPr>
        <p:spPr>
          <a:xfrm>
            <a:off x="293688" y="898802"/>
            <a:ext cx="775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Already Technical Design Report has been published to JAEA report.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44548A-0E1F-476D-88D1-CB8E406D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8" y="1404937"/>
            <a:ext cx="4639068" cy="535367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73730E-50DE-45D4-9604-265D8569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785" y="4112732"/>
            <a:ext cx="4601715" cy="2250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758D7AF-C5F7-446D-AEEA-2589F3A87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038" y="1950989"/>
            <a:ext cx="4296425" cy="212407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06D5D36-70A3-4D0D-B6CD-B18C98D6C83C}"/>
              </a:ext>
            </a:extLst>
          </p:cNvPr>
          <p:cNvSpPr/>
          <p:nvPr/>
        </p:nvSpPr>
        <p:spPr bwMode="auto">
          <a:xfrm>
            <a:off x="2094671" y="1874067"/>
            <a:ext cx="1260000" cy="412998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391875-94D6-49EB-8AC9-D8A9C1C127CF}"/>
              </a:ext>
            </a:extLst>
          </p:cNvPr>
          <p:cNvSpPr/>
          <p:nvPr/>
        </p:nvSpPr>
        <p:spPr bwMode="auto">
          <a:xfrm>
            <a:off x="1640489" y="3565556"/>
            <a:ext cx="1714182" cy="245953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1D4C99E-C52C-474F-B267-20BF25C90EA7}"/>
              </a:ext>
            </a:extLst>
          </p:cNvPr>
          <p:cNvSpPr/>
          <p:nvPr/>
        </p:nvSpPr>
        <p:spPr bwMode="auto">
          <a:xfrm>
            <a:off x="1640488" y="4641409"/>
            <a:ext cx="2361143" cy="245953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B8F9A56-65E1-4FA4-B17E-82B302727D61}"/>
              </a:ext>
            </a:extLst>
          </p:cNvPr>
          <p:cNvSpPr/>
          <p:nvPr/>
        </p:nvSpPr>
        <p:spPr bwMode="auto">
          <a:xfrm>
            <a:off x="1640487" y="5268022"/>
            <a:ext cx="2361143" cy="185041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98820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DADA71-6B82-4EE5-9BF0-AE15ACA7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Hot lab for PIE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7D31BB5-5D45-4A2F-8811-CAF2A472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7CD9C8-01C4-4E48-99D1-7ACEFCB81AEC}"/>
              </a:ext>
            </a:extLst>
          </p:cNvPr>
          <p:cNvSpPr txBox="1"/>
          <p:nvPr/>
        </p:nvSpPr>
        <p:spPr>
          <a:xfrm>
            <a:off x="79805" y="846254"/>
            <a:ext cx="89646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For the PIE of the samples irradiated at new facility, a new hot lab is planned to be constructed adjacent to the new facility.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Due to difference of th</a:t>
            </a:r>
            <a:r>
              <a:rPr lang="en-US" altLang="ja-JP" dirty="0"/>
              <a:t>e </a:t>
            </a:r>
            <a:r>
              <a:rPr kumimoji="1" lang="en-US" altLang="ja-JP" dirty="0"/>
              <a:t>law </a:t>
            </a:r>
            <a:r>
              <a:rPr lang="en-US" altLang="ja-JP" dirty="0"/>
              <a:t>regarding to irradiation sample environment</a:t>
            </a:r>
            <a:r>
              <a:rPr kumimoji="1" lang="en-US" altLang="ja-JP" dirty="0"/>
              <a:t>, PIE has not been performed at J-PARC.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JAEA: 	Radio Isotope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J-PA</a:t>
            </a:r>
            <a:r>
              <a:rPr lang="en-US" altLang="ja-JP" dirty="0"/>
              <a:t>RC: 	Activated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J-PARC needs hot </a:t>
            </a:r>
            <a:r>
              <a:rPr lang="en-US" altLang="ja-JP" dirty="0"/>
              <a:t>lab for PIE not only for MLF, but also other facilities of neutrino and hadron.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Furthermore, MLF probably requires to </a:t>
            </a:r>
            <a:r>
              <a:rPr lang="en-US" altLang="ja-JP" dirty="0"/>
              <a:t>dismount the large target vessel for mercury using laser, which will be one of option of dismount </a:t>
            </a:r>
            <a:r>
              <a:rPr lang="en-US" altLang="ja-JP" dirty="0" err="1"/>
              <a:t>stratage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CBCEFB31-7986-47F5-8024-F7BEF010BCF2}"/>
              </a:ext>
            </a:extLst>
          </p:cNvPr>
          <p:cNvCxnSpPr>
            <a:cxnSpLocks/>
          </p:cNvCxnSpPr>
          <p:nvPr/>
        </p:nvCxnSpPr>
        <p:spPr bwMode="auto">
          <a:xfrm>
            <a:off x="3136275" y="4306957"/>
            <a:ext cx="826125" cy="8481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0A98D488-EC4A-433D-A62C-F816E723DE46}"/>
              </a:ext>
            </a:extLst>
          </p:cNvPr>
          <p:cNvSpPr txBox="1"/>
          <p:nvPr/>
        </p:nvSpPr>
        <p:spPr>
          <a:xfrm>
            <a:off x="1409954" y="3727250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Cells for PIE</a:t>
            </a:r>
          </a:p>
          <a:p>
            <a:r>
              <a:rPr kumimoji="1" lang="en-US" altLang="ja-JP" dirty="0"/>
              <a:t>- With </a:t>
            </a:r>
            <a:r>
              <a:rPr lang="en-US" altLang="ja-JP" dirty="0"/>
              <a:t>manipulators</a:t>
            </a:r>
            <a:endParaRPr kumimoji="1" lang="ja-JP" altLang="en-US" dirty="0"/>
          </a:p>
        </p:txBody>
      </p:sp>
      <p:pic>
        <p:nvPicPr>
          <p:cNvPr id="91" name="図 90">
            <a:extLst>
              <a:ext uri="{FF2B5EF4-FFF2-40B4-BE49-F238E27FC236}">
                <a16:creationId xmlns:a16="http://schemas.microsoft.com/office/drawing/2014/main" id="{6191C4EE-FD3F-43CB-84F8-8687CFB960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096" y="3482442"/>
            <a:ext cx="5174490" cy="334687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294DDD-E99D-4DAE-A2E7-CBD0B86C0490}"/>
              </a:ext>
            </a:extLst>
          </p:cNvPr>
          <p:cNvSpPr txBox="1"/>
          <p:nvPr/>
        </p:nvSpPr>
        <p:spPr>
          <a:xfrm>
            <a:off x="135685" y="4856784"/>
            <a:ext cx="325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Specimens placed at LBE </a:t>
            </a:r>
            <a:r>
              <a:rPr lang="en-US" altLang="ja-JP" sz="1600" dirty="0"/>
              <a:t>target </a:t>
            </a:r>
            <a:r>
              <a:rPr kumimoji="1" lang="en-US" altLang="ja-JP" sz="1600" dirty="0"/>
              <a:t>will be transferred to cells by the channel</a:t>
            </a:r>
            <a:r>
              <a:rPr lang="en-US" altLang="ja-JP" sz="1600" dirty="0"/>
              <a:t> located at underground.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We will minimize the space of</a:t>
            </a:r>
            <a:r>
              <a:rPr lang="en-US" altLang="ja-JP" sz="1600" dirty="0"/>
              <a:t> the hot lab to reduce the cost.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33724097"/>
      </p:ext>
    </p:extLst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0C0A529-9208-3445-9F5E-17A9ECA7D8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254" y="3898033"/>
            <a:ext cx="4679442" cy="263370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-3721"/>
            <a:ext cx="7772400" cy="769441"/>
          </a:xfrm>
        </p:spPr>
        <p:txBody>
          <a:bodyPr/>
          <a:lstStyle/>
          <a:p>
            <a:r>
              <a:rPr kumimoji="1" lang="en-US" altLang="ja-JP" dirty="0"/>
              <a:t>Soft errors and semiconductor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CE85A5-4794-B945-BFFD-801DE6841F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4293"/>
            <a:ext cx="4788024" cy="2694818"/>
          </a:xfrm>
          <a:prstGeom prst="rect">
            <a:avLst/>
          </a:prstGeom>
        </p:spPr>
      </p:pic>
      <p:pic>
        <p:nvPicPr>
          <p:cNvPr id="3074" name="Picture 2" descr="https://www.hitachi.co.jp/rd/image/tile/2018/tile_newsrelease_112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16" t="14042" r="11435" b="9414"/>
          <a:stretch/>
        </p:blipFill>
        <p:spPr bwMode="auto">
          <a:xfrm>
            <a:off x="4932041" y="1217982"/>
            <a:ext cx="4186234" cy="24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622072" y="929950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2"/>
                </a:solidFill>
              </a:rPr>
              <a:t>Hitachi web page</a:t>
            </a:r>
            <a:endParaRPr kumimoji="1" lang="ja-JP" altLang="en-US" sz="1400" dirty="0">
              <a:solidFill>
                <a:schemeClr val="tx2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8DDB6F4-07A9-48F6-87A5-B91EFA8B06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09" y="1083838"/>
            <a:ext cx="4788025" cy="269481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FF615C-3386-45AC-8BFB-B0D576AFBFBF}"/>
              </a:ext>
            </a:extLst>
          </p:cNvPr>
          <p:cNvSpPr txBox="1"/>
          <p:nvPr/>
        </p:nvSpPr>
        <p:spPr>
          <a:xfrm>
            <a:off x="749066" y="6452553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soft error and semiconductor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D38B52-19BA-4806-8B5A-A4610394BA81}"/>
              </a:ext>
            </a:extLst>
          </p:cNvPr>
          <p:cNvSpPr txBox="1"/>
          <p:nvPr/>
        </p:nvSpPr>
        <p:spPr>
          <a:xfrm>
            <a:off x="5016982" y="6394956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application of space environment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9120946"/>
      </p:ext>
    </p:extLst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6015F6-1A60-48E3-BA5F-94434D934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57834"/>
            <a:ext cx="7772400" cy="646331"/>
          </a:xfrm>
        </p:spPr>
        <p:txBody>
          <a:bodyPr/>
          <a:lstStyle/>
          <a:p>
            <a:r>
              <a:rPr lang="en-US" altLang="ja-JP" sz="3600" dirty="0"/>
              <a:t>Neutron beam line at new facility</a:t>
            </a:r>
            <a:endParaRPr kumimoji="1" lang="ja-JP" altLang="en-US" sz="36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30DCFB9-9DDF-4A86-8833-128090A6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CFF244-B9E4-4177-8177-EA6CEB980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88746"/>
            <a:ext cx="4487406" cy="32512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F2038D-18E6-4747-A455-7D62045339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531" y="1826286"/>
            <a:ext cx="4529509" cy="25730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FA5587-C2E1-4026-8B3E-004466F66ADD}"/>
              </a:ext>
            </a:extLst>
          </p:cNvPr>
          <p:cNvSpPr txBox="1"/>
          <p:nvPr/>
        </p:nvSpPr>
        <p:spPr>
          <a:xfrm>
            <a:off x="657057" y="88314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Horizontal view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AA6F0-E71D-416A-AC59-4AC1F8A26986}"/>
              </a:ext>
            </a:extLst>
          </p:cNvPr>
          <p:cNvSpPr txBox="1"/>
          <p:nvPr/>
        </p:nvSpPr>
        <p:spPr>
          <a:xfrm>
            <a:off x="6087309" y="883140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Vertical view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F46E0B4-1FC6-4FF7-B7F8-93B58B84C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25"/>
          <a:stretch/>
        </p:blipFill>
        <p:spPr>
          <a:xfrm>
            <a:off x="0" y="4615182"/>
            <a:ext cx="2621527" cy="230285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4EEDD8-9044-4971-B1E4-E535C2553AE4}"/>
              </a:ext>
            </a:extLst>
          </p:cNvPr>
          <p:cNvSpPr txBox="1"/>
          <p:nvPr/>
        </p:nvSpPr>
        <p:spPr bwMode="auto">
          <a:xfrm>
            <a:off x="2621526" y="4768757"/>
            <a:ext cx="2392491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buClr>
                <a:srgbClr val="0329FF"/>
              </a:buClr>
            </a:pPr>
            <a:r>
              <a:rPr kumimoji="0" lang="en-US" altLang="ja-JP" sz="2000" dirty="0">
                <a:solidFill>
                  <a:srgbClr val="000000"/>
                </a:solidFill>
                <a:latin typeface="ＭＳ Ｐゴシック" pitchFamily="50" charset="-128"/>
                <a:ea typeface="ＭＳ Ｐゴシック" charset="-128"/>
              </a:rPr>
              <a:t>Neutron beam profile (calculation)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  <a:buClr>
                <a:srgbClr val="0329FF"/>
              </a:buClr>
            </a:pPr>
            <a:r>
              <a:rPr kumimoji="0" lang="en-US" altLang="ja-JP" sz="2000" dirty="0">
                <a:solidFill>
                  <a:srgbClr val="000000"/>
                </a:solidFill>
                <a:latin typeface="ＭＳ Ｐゴシック" pitchFamily="50" charset="-128"/>
                <a:ea typeface="ＭＳ Ｐゴシック" charset="-128"/>
              </a:rPr>
              <a:t>Φ200 mm (Plan to expand the beam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88D6965-3ED8-467A-8850-F11FCE25A192}"/>
              </a:ext>
            </a:extLst>
          </p:cNvPr>
          <p:cNvSpPr txBox="1"/>
          <p:nvPr/>
        </p:nvSpPr>
        <p:spPr bwMode="auto">
          <a:xfrm>
            <a:off x="7715058" y="945974"/>
            <a:ext cx="1428942" cy="2539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buClr>
                <a:srgbClr val="0329FF"/>
              </a:buClr>
            </a:pPr>
            <a:r>
              <a:rPr kumimoji="0" lang="en-US" altLang="ja-JP" sz="1050" dirty="0">
                <a:solidFill>
                  <a:srgbClr val="000000"/>
                </a:solidFill>
                <a:latin typeface="ＭＳ Ｐゴシック" pitchFamily="50" charset="-128"/>
                <a:ea typeface="ＭＳ Ｐゴシック" charset="-128"/>
                <a:hlinkClick r:id="rId5"/>
              </a:rPr>
              <a:t>JAEA Tech. 2017-003</a:t>
            </a:r>
            <a:endParaRPr kumimoji="0" lang="en-US" altLang="ja-JP" sz="1050" dirty="0">
              <a:solidFill>
                <a:srgbClr val="000000"/>
              </a:solidFill>
              <a:latin typeface="ＭＳ Ｐゴシック" pitchFamily="50" charset="-128"/>
              <a:ea typeface="ＭＳ Ｐゴシック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6903B8-7480-4C56-AEDC-870F215F8509}"/>
              </a:ext>
            </a:extLst>
          </p:cNvPr>
          <p:cNvSpPr txBox="1"/>
          <p:nvPr/>
        </p:nvSpPr>
        <p:spPr>
          <a:xfrm>
            <a:off x="5014017" y="4855399"/>
            <a:ext cx="3877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chemeClr val="bg2">
                    <a:lumMod val="50000"/>
                    <a:lumOff val="50000"/>
                  </a:schemeClr>
                </a:solidFill>
              </a:rPr>
              <a:t>User wants low dose area by the irradiation samples to prevent from soft-error of their instruments for data acutorsion.</a:t>
            </a:r>
            <a:endParaRPr kumimoji="1" lang="ja-JP" alt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113C093-AD89-4A38-8646-82A0314AE54D}"/>
              </a:ext>
            </a:extLst>
          </p:cNvPr>
          <p:cNvSpPr/>
          <p:nvPr/>
        </p:nvSpPr>
        <p:spPr bwMode="auto">
          <a:xfrm rot="19200000">
            <a:off x="1884123" y="1948948"/>
            <a:ext cx="360000" cy="360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900" dirty="0">
                <a:ea typeface="ＭＳ Ｐゴシック" pitchFamily="50" charset="-128"/>
              </a:rPr>
              <a:t>Low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900" dirty="0">
                <a:ea typeface="ＭＳ Ｐゴシック" pitchFamily="50" charset="-128"/>
              </a:rPr>
              <a:t>dose</a:t>
            </a:r>
            <a:endParaRPr kumimoji="1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279090"/>
      </p:ext>
    </p:extLst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57834"/>
            <a:ext cx="7772400" cy="646331"/>
          </a:xfrm>
        </p:spPr>
        <p:txBody>
          <a:bodyPr/>
          <a:lstStyle/>
          <a:p>
            <a:r>
              <a:rPr lang="en-US" altLang="ja-JP" sz="3600" dirty="0"/>
              <a:t>Proton use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72" y="1566226"/>
            <a:ext cx="549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Japan Aerospace Exploration Agency (JAXA):</a:t>
            </a:r>
            <a:r>
              <a:rPr lang="en-US" altLang="ja-JP" sz="1600" dirty="0"/>
              <a:t> </a:t>
            </a:r>
            <a:r>
              <a:rPr kumimoji="1" lang="en-US" altLang="ja-JP" sz="1600" dirty="0">
                <a:solidFill>
                  <a:srgbClr val="FF0000"/>
                </a:solidFill>
              </a:rPr>
              <a:t>MMX </a:t>
            </a:r>
            <a:r>
              <a:rPr kumimoji="1" lang="en-US" altLang="ja-JP" sz="1600" dirty="0"/>
              <a:t>(MMX: Martian Moons </a:t>
            </a:r>
            <a:r>
              <a:rPr lang="en-US" altLang="ja-JP" sz="1600" dirty="0"/>
              <a:t>Ex</a:t>
            </a:r>
            <a:r>
              <a:rPr kumimoji="1" lang="en-US" altLang="ja-JP" sz="1600" dirty="0"/>
              <a:t>ploration) Launch 2024 and return to earth 2029</a:t>
            </a:r>
            <a:endParaRPr kumimoji="1" lang="ja-JP" altLang="en-US" sz="16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170896" y="2474211"/>
            <a:ext cx="5457457" cy="2414326"/>
            <a:chOff x="4246628" y="1776801"/>
            <a:chExt cx="4766406" cy="210860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16" t="5163" r="6672" b="17191"/>
            <a:stretch/>
          </p:blipFill>
          <p:spPr bwMode="auto">
            <a:xfrm>
              <a:off x="4246628" y="1924540"/>
              <a:ext cx="2752630" cy="1677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 b="21204"/>
            <a:stretch/>
          </p:blipFill>
          <p:spPr bwMode="auto">
            <a:xfrm>
              <a:off x="7370363" y="2243118"/>
              <a:ext cx="1585708" cy="164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7398966" y="1776801"/>
              <a:ext cx="1614068" cy="83329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Interplanetary </a:t>
              </a:r>
              <a:r>
                <a:rPr lang="en-US" altLang="ja-JP" sz="1400" dirty="0">
                  <a:solidFill>
                    <a:schemeClr val="tx2"/>
                  </a:solidFill>
                </a:rPr>
                <a:t>Radiation</a:t>
              </a:r>
              <a:r>
                <a:rPr lang="en-US" altLang="ja-JP" sz="1400" dirty="0"/>
                <a:t> Environment Monitor (</a:t>
              </a:r>
              <a:r>
                <a:rPr lang="en-US" altLang="ja-JP" sz="1400" dirty="0">
                  <a:solidFill>
                    <a:schemeClr val="tx2"/>
                  </a:solidFill>
                </a:rPr>
                <a:t>IREM</a:t>
              </a:r>
              <a:r>
                <a:rPr lang="en-US" altLang="ja-JP" sz="1400" dirty="0"/>
                <a:t>)</a:t>
              </a:r>
              <a:endParaRPr kumimoji="1" lang="ja-JP" altLang="en-US" sz="1400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3426372" y="5136675"/>
            <a:ext cx="5644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JAXA and NICT asked to use the </a:t>
            </a:r>
            <a:r>
              <a:rPr kumimoji="1" lang="en-US" altLang="ja-JP" dirty="0">
                <a:solidFill>
                  <a:schemeClr val="tx2"/>
                </a:solidFill>
              </a:rPr>
              <a:t>GeV protons with low intensity.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2"/>
                </a:solidFill>
              </a:rPr>
              <a:t>Primary beam</a:t>
            </a:r>
            <a:r>
              <a:rPr lang="en-US" altLang="ja-JP" dirty="0"/>
              <a:t> usage is </a:t>
            </a:r>
            <a:r>
              <a:rPr lang="en-US" altLang="ja-JP" dirty="0">
                <a:solidFill>
                  <a:schemeClr val="tx2"/>
                </a:solidFill>
              </a:rPr>
              <a:t>difficult</a:t>
            </a:r>
            <a:r>
              <a:rPr lang="en-US" altLang="ja-JP" dirty="0"/>
              <a:t> to simultaneously provide the beam to other facilities. Method using secondary protons produced by scattering at the beam dump window was developed.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0" r="2214" b="-295"/>
          <a:stretch/>
        </p:blipFill>
        <p:spPr bwMode="auto">
          <a:xfrm>
            <a:off x="-461963" y="865624"/>
            <a:ext cx="4224338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9846" y="911343"/>
            <a:ext cx="860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To enhance the construction of the new facility, we proceed to explore the multi-purpose use</a:t>
            </a:r>
            <a:r>
              <a:rPr lang="ja-JP" altLang="en-US" dirty="0">
                <a:solidFill>
                  <a:schemeClr val="tx2"/>
                </a:solidFill>
              </a:rPr>
              <a:t> </a:t>
            </a:r>
            <a:r>
              <a:rPr lang="en-US" altLang="ja-JP" dirty="0">
                <a:solidFill>
                  <a:schemeClr val="tx2"/>
                </a:solidFill>
              </a:rPr>
              <a:t>for use of proton with low intensity, as well.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809EE8B-2EC0-40A4-9A6C-0D223DB46B1E}"/>
              </a:ext>
            </a:extLst>
          </p:cNvPr>
          <p:cNvSpPr txBox="1"/>
          <p:nvPr/>
        </p:nvSpPr>
        <p:spPr>
          <a:xfrm>
            <a:off x="5853225" y="1585648"/>
            <a:ext cx="3119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CHARMS </a:t>
            </a:r>
            <a:r>
              <a:rPr lang="en-US" altLang="ja-JP" sz="1600" dirty="0"/>
              <a:t>(Charging and Radiation Monitors for Space weather)</a:t>
            </a:r>
            <a:r>
              <a:rPr lang="en-US" altLang="ja-JP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/>
              <a:t>by NICT</a:t>
            </a:r>
            <a:endParaRPr kumimoji="1" lang="en-US" altLang="ja-JP" sz="16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720E917-E402-4CB9-974C-53AB321EF2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224" y="3005918"/>
            <a:ext cx="2948999" cy="187356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59067B-5D0D-4252-9EBD-49CB225AAD51}"/>
              </a:ext>
            </a:extLst>
          </p:cNvPr>
          <p:cNvSpPr txBox="1"/>
          <p:nvPr/>
        </p:nvSpPr>
        <p:spPr>
          <a:xfrm>
            <a:off x="5898490" y="2492455"/>
            <a:ext cx="294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NICT: National Institute of Information and Communications Technology </a:t>
            </a:r>
            <a:endParaRPr kumimoji="1" lang="ja-JP" altLang="en-US" sz="12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91338FB-ADE5-4B1F-8EFA-73A01E775A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96" y="4711673"/>
            <a:ext cx="3145473" cy="19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59910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8336D48-8EBE-4B1E-AE79-E6E63B9596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463" y="1940974"/>
            <a:ext cx="3498598" cy="23758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40B802-ADCD-49F4-92CE-2B858C0D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7609"/>
            <a:ext cx="7951788" cy="1077218"/>
          </a:xfrm>
        </p:spPr>
        <p:txBody>
          <a:bodyPr/>
          <a:lstStyle/>
          <a:p>
            <a:r>
              <a:rPr lang="en-US" altLang="ja-JP" sz="3200" dirty="0"/>
              <a:t>Examination use of protons at atmosphere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BD7948-4E26-444C-959E-666912DE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2B0BAA-CBF2-4582-A7E7-7E0888F5CC05}"/>
              </a:ext>
            </a:extLst>
          </p:cNvPr>
          <p:cNvSpPr txBox="1"/>
          <p:nvPr/>
        </p:nvSpPr>
        <p:spPr>
          <a:xfrm>
            <a:off x="21707" y="910444"/>
            <a:ext cx="5381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FF0000"/>
                </a:solidFill>
              </a:rPr>
              <a:t>To boost up multipurpose activities</a:t>
            </a:r>
            <a:r>
              <a:rPr kumimoji="1" lang="en-US" altLang="ja-JP" dirty="0"/>
              <a:t>, we continued the work at 3NBT dump. 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Energy spectrum of protons emitted from the beam dump window (Al) was successfully obtained as function of response function of scintillator.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E46B03-7C94-4A5B-90E1-EB4E1880A0C2}"/>
              </a:ext>
            </a:extLst>
          </p:cNvPr>
          <p:cNvSpPr txBox="1"/>
          <p:nvPr/>
        </p:nvSpPr>
        <p:spPr>
          <a:xfrm>
            <a:off x="5368741" y="1003702"/>
            <a:ext cx="3740517" cy="744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rmAutofit fontScale="92500"/>
          </a:bodyPr>
          <a:lstStyle/>
          <a:p>
            <a:r>
              <a:rPr kumimoji="1" lang="en-US" altLang="ja-JP" sz="1400" dirty="0"/>
              <a:t>Obtained energy spectrum of secondary proton spectrum emitted to air at J-PARC </a:t>
            </a:r>
            <a:r>
              <a:rPr lang="en-US" altLang="ja-JP" sz="1400" dirty="0"/>
              <a:t>3NBT for the case of 0.4-GeV protons irradiation.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068991-BA37-4198-8C9C-F7254DF3B158}"/>
              </a:ext>
            </a:extLst>
          </p:cNvPr>
          <p:cNvSpPr txBox="1"/>
          <p:nvPr/>
        </p:nvSpPr>
        <p:spPr>
          <a:xfrm>
            <a:off x="5678467" y="1831896"/>
            <a:ext cx="332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Spectrum of detector #4 for Ep 0.4 GeV</a:t>
            </a:r>
            <a:endParaRPr kumimoji="1" lang="ja-JP" altLang="en-US" sz="14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89D4405-AB8E-42AD-BB93-71F202656148}"/>
              </a:ext>
            </a:extLst>
          </p:cNvPr>
          <p:cNvGrpSpPr/>
          <p:nvPr/>
        </p:nvGrpSpPr>
        <p:grpSpPr>
          <a:xfrm>
            <a:off x="3040450" y="2763784"/>
            <a:ext cx="1808279" cy="1607158"/>
            <a:chOff x="2311591" y="2080902"/>
            <a:chExt cx="2842110" cy="2525998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823B8DA2-F0E7-4C1A-A7AE-1B0BABB89D6D}"/>
                </a:ext>
              </a:extLst>
            </p:cNvPr>
            <p:cNvGrpSpPr/>
            <p:nvPr/>
          </p:nvGrpSpPr>
          <p:grpSpPr>
            <a:xfrm>
              <a:off x="2311591" y="2510114"/>
              <a:ext cx="2798567" cy="2096786"/>
              <a:chOff x="347662" y="1586116"/>
              <a:chExt cx="2798567" cy="2096786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B955445D-665D-4378-BF91-D85C49B8E0C4}"/>
                  </a:ext>
                </a:extLst>
              </p:cNvPr>
              <p:cNvGrpSpPr/>
              <p:nvPr/>
            </p:nvGrpSpPr>
            <p:grpSpPr>
              <a:xfrm>
                <a:off x="347662" y="1586116"/>
                <a:ext cx="2798567" cy="2096786"/>
                <a:chOff x="320502" y="988587"/>
                <a:chExt cx="3148452" cy="2358932"/>
              </a:xfrm>
            </p:grpSpPr>
            <p:pic>
              <p:nvPicPr>
                <p:cNvPr id="17" name="Picture 7">
                  <a:extLst>
                    <a:ext uri="{FF2B5EF4-FFF2-40B4-BE49-F238E27FC236}">
                      <a16:creationId xmlns:a16="http://schemas.microsoft.com/office/drawing/2014/main" id="{3FB77BE1-80BA-49F0-A360-87A5C83FDE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502" y="988587"/>
                  <a:ext cx="3148452" cy="23589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" name="Line 13">
                  <a:extLst>
                    <a:ext uri="{FF2B5EF4-FFF2-40B4-BE49-F238E27FC236}">
                      <a16:creationId xmlns:a16="http://schemas.microsoft.com/office/drawing/2014/main" id="{B2971933-3E26-4118-A7E9-4515EA5F7E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48511" y="2168053"/>
                  <a:ext cx="1866900" cy="169862"/>
                </a:xfrm>
                <a:prstGeom prst="line">
                  <a:avLst/>
                </a:prstGeom>
                <a:noFill/>
                <a:ln w="28575" cmpd="sng">
                  <a:solidFill>
                    <a:srgbClr val="FF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2D21F105-BE93-4EDE-B24B-BC18A0D77134}"/>
                  </a:ext>
                </a:extLst>
              </p:cNvPr>
              <p:cNvSpPr txBox="1"/>
              <p:nvPr/>
            </p:nvSpPr>
            <p:spPr>
              <a:xfrm>
                <a:off x="669088" y="3212067"/>
                <a:ext cx="2093532" cy="39908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050" dirty="0"/>
                  <a:t>Al-window (0.3 mm-t)</a:t>
                </a:r>
                <a:endParaRPr kumimoji="1" lang="ja-JP" altLang="en-US" sz="1050" dirty="0"/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1102052B-42CA-45B6-989B-C1C5AA0399E4}"/>
                  </a:ext>
                </a:extLst>
              </p:cNvPr>
              <p:cNvCxnSpPr/>
              <p:nvPr/>
            </p:nvCxnSpPr>
            <p:spPr bwMode="auto">
              <a:xfrm flipH="1" flipV="1">
                <a:off x="1192212" y="2869949"/>
                <a:ext cx="183915" cy="342119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A09CFE8-D66F-4AE1-BFF9-D7466673EA25}"/>
                </a:ext>
              </a:extLst>
            </p:cNvPr>
            <p:cNvSpPr txBox="1"/>
            <p:nvPr/>
          </p:nvSpPr>
          <p:spPr>
            <a:xfrm>
              <a:off x="2331487" y="2080902"/>
              <a:ext cx="2822214" cy="483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3NBT Dump at RCS</a:t>
              </a:r>
              <a:endParaRPr kumimoji="1" lang="ja-JP" altLang="en-US" sz="1400" dirty="0"/>
            </a:p>
          </p:txBody>
        </p:sp>
      </p:grpSp>
      <p:pic>
        <p:nvPicPr>
          <p:cNvPr id="1030" name="図 1029">
            <a:extLst>
              <a:ext uri="{FF2B5EF4-FFF2-40B4-BE49-F238E27FC236}">
                <a16:creationId xmlns:a16="http://schemas.microsoft.com/office/drawing/2014/main" id="{90954F04-C22F-4B49-9E66-163C62425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36" y="2982202"/>
            <a:ext cx="1713498" cy="1285124"/>
          </a:xfrm>
          <a:prstGeom prst="rect">
            <a:avLst/>
          </a:prstGeom>
        </p:spPr>
      </p:pic>
      <p:sp>
        <p:nvSpPr>
          <p:cNvPr id="1031" name="テキスト ボックス 1030">
            <a:extLst>
              <a:ext uri="{FF2B5EF4-FFF2-40B4-BE49-F238E27FC236}">
                <a16:creationId xmlns:a16="http://schemas.microsoft.com/office/drawing/2014/main" id="{46E75757-AF9F-4E60-B92A-60DB7F82ED67}"/>
              </a:ext>
            </a:extLst>
          </p:cNvPr>
          <p:cNvSpPr txBox="1"/>
          <p:nvPr/>
        </p:nvSpPr>
        <p:spPr>
          <a:xfrm>
            <a:off x="346888" y="2719759"/>
            <a:ext cx="23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Plastic scintillators </a:t>
            </a:r>
            <a:r>
              <a:rPr kumimoji="1" lang="ja-JP" altLang="en-US" sz="1200" dirty="0"/>
              <a:t>□</a:t>
            </a:r>
            <a:r>
              <a:rPr kumimoji="1" lang="en-US" altLang="ja-JP" sz="1200" dirty="0"/>
              <a:t>50 </a:t>
            </a:r>
            <a:r>
              <a:rPr lang="en-US" altLang="ja-JP" sz="1200" dirty="0"/>
              <a:t>m</a:t>
            </a:r>
            <a:r>
              <a:rPr kumimoji="1" lang="en-US" altLang="ja-JP" sz="1200" dirty="0"/>
              <a:t>m</a:t>
            </a:r>
            <a:endParaRPr kumimoji="1" lang="ja-JP" altLang="en-US" sz="1400" dirty="0"/>
          </a:p>
        </p:txBody>
      </p:sp>
      <p:cxnSp>
        <p:nvCxnSpPr>
          <p:cNvPr id="1033" name="直線矢印コネクタ 1032">
            <a:extLst>
              <a:ext uri="{FF2B5EF4-FFF2-40B4-BE49-F238E27FC236}">
                <a16:creationId xmlns:a16="http://schemas.microsoft.com/office/drawing/2014/main" id="{CA9B9E25-83AF-4503-A422-04020239024B}"/>
              </a:ext>
            </a:extLst>
          </p:cNvPr>
          <p:cNvCxnSpPr>
            <a:cxnSpLocks/>
          </p:cNvCxnSpPr>
          <p:nvPr/>
        </p:nvCxnSpPr>
        <p:spPr bwMode="auto">
          <a:xfrm>
            <a:off x="1705499" y="3683817"/>
            <a:ext cx="1539457" cy="1037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4" name="テキスト ボックス 1033">
            <a:extLst>
              <a:ext uri="{FF2B5EF4-FFF2-40B4-BE49-F238E27FC236}">
                <a16:creationId xmlns:a16="http://schemas.microsoft.com/office/drawing/2014/main" id="{A174F02B-36B3-49C3-A3EF-620964829A53}"/>
              </a:ext>
            </a:extLst>
          </p:cNvPr>
          <p:cNvSpPr txBox="1"/>
          <p:nvPr/>
        </p:nvSpPr>
        <p:spPr>
          <a:xfrm>
            <a:off x="2147634" y="3129819"/>
            <a:ext cx="1005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14 m at 13-deg for beam direction</a:t>
            </a:r>
            <a:endParaRPr kumimoji="1" lang="ja-JP" altLang="en-US" sz="1000" dirty="0"/>
          </a:p>
        </p:txBody>
      </p:sp>
      <p:grpSp>
        <p:nvGrpSpPr>
          <p:cNvPr id="1039" name="グループ化 1038">
            <a:extLst>
              <a:ext uri="{FF2B5EF4-FFF2-40B4-BE49-F238E27FC236}">
                <a16:creationId xmlns:a16="http://schemas.microsoft.com/office/drawing/2014/main" id="{A8F3E6D9-A06D-4F6C-9929-FF2861DF808F}"/>
              </a:ext>
            </a:extLst>
          </p:cNvPr>
          <p:cNvGrpSpPr/>
          <p:nvPr/>
        </p:nvGrpSpPr>
        <p:grpSpPr>
          <a:xfrm>
            <a:off x="93291" y="4908950"/>
            <a:ext cx="2632965" cy="1525712"/>
            <a:chOff x="586851" y="5017229"/>
            <a:chExt cx="3339479" cy="184077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68092DC-14F6-404A-ACD6-5D7A29A54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1" t="51887" r="50000"/>
            <a:stretch/>
          </p:blipFill>
          <p:spPr>
            <a:xfrm>
              <a:off x="667104" y="5017229"/>
              <a:ext cx="3259226" cy="1720303"/>
            </a:xfrm>
            <a:prstGeom prst="rect">
              <a:avLst/>
            </a:prstGeom>
          </p:spPr>
        </p:pic>
        <p:sp>
          <p:nvSpPr>
            <p:cNvPr id="1036" name="テキスト ボックス 1035">
              <a:extLst>
                <a:ext uri="{FF2B5EF4-FFF2-40B4-BE49-F238E27FC236}">
                  <a16:creationId xmlns:a16="http://schemas.microsoft.com/office/drawing/2014/main" id="{7645BB28-6E04-4535-AF39-F5AA2BFDDB96}"/>
                </a:ext>
              </a:extLst>
            </p:cNvPr>
            <p:cNvSpPr txBox="1"/>
            <p:nvPr/>
          </p:nvSpPr>
          <p:spPr>
            <a:xfrm rot="900000">
              <a:off x="1365996" y="5649602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Proton band</a:t>
              </a:r>
              <a:endParaRPr kumimoji="1" lang="ja-JP" altLang="en-US" sz="1200" dirty="0">
                <a:solidFill>
                  <a:schemeClr val="bg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38" name="テキスト ボックス 1037">
              <a:extLst>
                <a:ext uri="{FF2B5EF4-FFF2-40B4-BE49-F238E27FC236}">
                  <a16:creationId xmlns:a16="http://schemas.microsoft.com/office/drawing/2014/main" id="{29B139E8-AFFF-4D77-9639-5ECE2846AC27}"/>
                </a:ext>
              </a:extLst>
            </p:cNvPr>
            <p:cNvSpPr txBox="1"/>
            <p:nvPr/>
          </p:nvSpPr>
          <p:spPr>
            <a:xfrm>
              <a:off x="586851" y="6596390"/>
              <a:ext cx="332971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/>
                <a:t> E4 [channel]</a:t>
              </a:r>
              <a:endParaRPr kumimoji="1" lang="ja-JP" altLang="en-US" sz="1100" dirty="0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F6A86FF-1A50-4CFB-9B65-2EDB1E9DC981}"/>
                </a:ext>
              </a:extLst>
            </p:cNvPr>
            <p:cNvSpPr txBox="1"/>
            <p:nvPr/>
          </p:nvSpPr>
          <p:spPr>
            <a:xfrm rot="16200000">
              <a:off x="123656" y="5706596"/>
              <a:ext cx="1188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/>
                <a:t>dE3 [channel]</a:t>
              </a:r>
              <a:endParaRPr kumimoji="1" lang="ja-JP" altLang="en-US" sz="1100" dirty="0"/>
            </a:p>
          </p:txBody>
        </p: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203ED56-2211-4EBC-9BC6-5ADEC810D333}"/>
              </a:ext>
            </a:extLst>
          </p:cNvPr>
          <p:cNvSpPr txBox="1"/>
          <p:nvPr/>
        </p:nvSpPr>
        <p:spPr>
          <a:xfrm rot="1846792">
            <a:off x="1096631" y="3145992"/>
            <a:ext cx="641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</a:rPr>
              <a:t>Total </a:t>
            </a:r>
            <a:r>
              <a:rPr lang="en-US" altLang="ja-JP" sz="800" dirty="0" err="1">
                <a:solidFill>
                  <a:schemeClr val="bg1"/>
                </a:solidFill>
              </a:rPr>
              <a:t>leng</a:t>
            </a:r>
            <a:r>
              <a:rPr lang="en-US" altLang="ja-JP" sz="800" dirty="0">
                <a:solidFill>
                  <a:schemeClr val="bg1"/>
                </a:solidFill>
              </a:rPr>
              <a:t>. </a:t>
            </a:r>
          </a:p>
          <a:p>
            <a:r>
              <a:rPr kumimoji="1" lang="en-US" altLang="ja-JP" sz="800" dirty="0">
                <a:solidFill>
                  <a:schemeClr val="bg1"/>
                </a:solidFill>
              </a:rPr>
              <a:t>1.45 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2072E144-CBB1-4030-B029-2E3AA15632DC}"/>
              </a:ext>
            </a:extLst>
          </p:cNvPr>
          <p:cNvCxnSpPr>
            <a:cxnSpLocks/>
          </p:cNvCxnSpPr>
          <p:nvPr/>
        </p:nvCxnSpPr>
        <p:spPr bwMode="auto">
          <a:xfrm>
            <a:off x="1566047" y="3703905"/>
            <a:ext cx="556376" cy="352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B3CBD02-5185-4E83-B058-31DF87B3BE8C}"/>
              </a:ext>
            </a:extLst>
          </p:cNvPr>
          <p:cNvSpPr txBox="1"/>
          <p:nvPr/>
        </p:nvSpPr>
        <p:spPr>
          <a:xfrm>
            <a:off x="399311" y="4715619"/>
            <a:ext cx="225254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Obtained proton spectrum</a:t>
            </a:r>
            <a:endParaRPr kumimoji="1" lang="ja-JP" altLang="en-US" sz="14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5297E55A-3B01-42D6-93F6-69F89E4715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564" y="4645265"/>
            <a:ext cx="3252085" cy="220843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3333D4E-A8B7-4F17-9944-7DF1E268F2B3}"/>
              </a:ext>
            </a:extLst>
          </p:cNvPr>
          <p:cNvSpPr txBox="1"/>
          <p:nvPr/>
        </p:nvSpPr>
        <p:spPr>
          <a:xfrm>
            <a:off x="5734634" y="4441462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Cherenkov counter response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89E795E-1D80-4ADB-8009-F306A18C3191}"/>
              </a:ext>
            </a:extLst>
          </p:cNvPr>
          <p:cNvSpPr txBox="1"/>
          <p:nvPr/>
        </p:nvSpPr>
        <p:spPr>
          <a:xfrm>
            <a:off x="2832438" y="4596696"/>
            <a:ext cx="2636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NICT already made experiments. JAXA will do experiment in March.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They want to vary the energy less than 0.4 GeV. </a:t>
            </a:r>
            <a:r>
              <a:rPr lang="en-US" altLang="ja-JP" sz="1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At the new facility, the degrader may permit 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As for validation of nuclear data, the new facility will play the role.</a:t>
            </a:r>
            <a:endParaRPr kumimoji="1" lang="ja-JP" altLang="en-US" sz="14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11160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854B51-1B42-4163-B990-17A5CF2E70BB}"/>
              </a:ext>
            </a:extLst>
          </p:cNvPr>
          <p:cNvSpPr txBox="1"/>
          <p:nvPr/>
        </p:nvSpPr>
        <p:spPr>
          <a:xfrm>
            <a:off x="194787" y="5781919"/>
            <a:ext cx="851042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In Japan, </a:t>
            </a:r>
            <a:r>
              <a:rPr kumimoji="1" lang="en-US" altLang="ja-JP" dirty="0">
                <a:solidFill>
                  <a:srgbClr val="FF0000"/>
                </a:solidFill>
              </a:rPr>
              <a:t>no explicit plan </a:t>
            </a:r>
            <a:r>
              <a:rPr kumimoji="1" lang="en-US" altLang="ja-JP" dirty="0"/>
              <a:t>of Ac-225 production so far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New facility has the capability to produce Ac-225 at a level of several hundred </a:t>
            </a:r>
            <a:r>
              <a:rPr lang="en-US" altLang="ja-JP" dirty="0" err="1">
                <a:solidFill>
                  <a:srgbClr val="FF0000"/>
                </a:solidFill>
              </a:rPr>
              <a:t>GBq</a:t>
            </a:r>
            <a:r>
              <a:rPr lang="en-US" altLang="ja-JP" dirty="0"/>
              <a:t> by using the proton beam halo in front of the LBE target.</a:t>
            </a:r>
            <a:endParaRPr kumimoji="1" lang="ja-JP" altLang="en-US" dirty="0"/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80442CFA-2F60-4730-9F86-7EDFC1D3A63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2412"/>
            <a:ext cx="9142476" cy="5198363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E9B90636-3B5A-4432-BE09-A6E05CC529F4}"/>
              </a:ext>
            </a:extLst>
          </p:cNvPr>
          <p:cNvSpPr txBox="1"/>
          <p:nvPr/>
        </p:nvSpPr>
        <p:spPr>
          <a:xfrm>
            <a:off x="3922777" y="3291936"/>
            <a:ext cx="652780" cy="23050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4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34"/>
              </a:spcBef>
            </a:pPr>
            <a:r>
              <a:rPr sz="900" b="1" spc="-5" dirty="0">
                <a:solidFill>
                  <a:srgbClr val="7E7E7E"/>
                </a:solidFill>
                <a:latin typeface="Arial"/>
                <a:cs typeface="Arial"/>
              </a:rPr>
              <a:t>55.5GBq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470A69B0-86F1-4E3D-BA4E-4ED33013890F}"/>
              </a:ext>
            </a:extLst>
          </p:cNvPr>
          <p:cNvSpPr txBox="1"/>
          <p:nvPr/>
        </p:nvSpPr>
        <p:spPr>
          <a:xfrm>
            <a:off x="2426209" y="3291936"/>
            <a:ext cx="652780" cy="23050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4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34"/>
              </a:spcBef>
            </a:pPr>
            <a:r>
              <a:rPr sz="900" b="1" spc="-5" dirty="0">
                <a:solidFill>
                  <a:srgbClr val="7E7E7E"/>
                </a:solidFill>
                <a:latin typeface="Arial"/>
                <a:cs typeface="Arial"/>
              </a:rPr>
              <a:t>48.1GBq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875EAA31-67F6-4CBB-A3DA-2145D4E651BE}"/>
              </a:ext>
            </a:extLst>
          </p:cNvPr>
          <p:cNvSpPr txBox="1"/>
          <p:nvPr/>
        </p:nvSpPr>
        <p:spPr>
          <a:xfrm>
            <a:off x="766572" y="3198972"/>
            <a:ext cx="588645" cy="2317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5"/>
              </a:spcBef>
            </a:pPr>
            <a:r>
              <a:rPr sz="900" b="1" spc="-5" dirty="0">
                <a:solidFill>
                  <a:srgbClr val="7E7E7E"/>
                </a:solidFill>
                <a:latin typeface="Arial"/>
                <a:cs typeface="Arial"/>
              </a:rPr>
              <a:t>5.5GBq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BD2C1363-F6ED-4461-B17C-27502F72D31C}"/>
              </a:ext>
            </a:extLst>
          </p:cNvPr>
          <p:cNvSpPr txBox="1"/>
          <p:nvPr/>
        </p:nvSpPr>
        <p:spPr>
          <a:xfrm>
            <a:off x="7906512" y="2752440"/>
            <a:ext cx="914400" cy="262255"/>
          </a:xfrm>
          <a:prstGeom prst="rect">
            <a:avLst/>
          </a:prstGeom>
          <a:solidFill>
            <a:srgbClr val="1DAEEB"/>
          </a:solidFill>
        </p:spPr>
        <p:txBody>
          <a:bodyPr vert="horz" wrap="square" lIns="0" tIns="41275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325"/>
              </a:spcBef>
            </a:pP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11,285GBq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4E95C4E-D5E2-4CD7-9CEC-CD46A0B9A73E}"/>
              </a:ext>
            </a:extLst>
          </p:cNvPr>
          <p:cNvSpPr/>
          <p:nvPr/>
        </p:nvSpPr>
        <p:spPr>
          <a:xfrm>
            <a:off x="7010400" y="2598516"/>
            <a:ext cx="509270" cy="198120"/>
          </a:xfrm>
          <a:custGeom>
            <a:avLst/>
            <a:gdLst/>
            <a:ahLst/>
            <a:cxnLst/>
            <a:rect l="l" t="t" r="r" b="b"/>
            <a:pathLst>
              <a:path w="509270" h="198120">
                <a:moveTo>
                  <a:pt x="509016" y="0"/>
                </a:moveTo>
                <a:lnTo>
                  <a:pt x="0" y="0"/>
                </a:lnTo>
                <a:lnTo>
                  <a:pt x="0" y="198120"/>
                </a:lnTo>
                <a:lnTo>
                  <a:pt x="509016" y="198120"/>
                </a:lnTo>
                <a:lnTo>
                  <a:pt x="509016" y="0"/>
                </a:lnTo>
                <a:close/>
              </a:path>
            </a:pathLst>
          </a:custGeom>
          <a:solidFill>
            <a:srgbClr val="1DAE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E97A539F-AE70-4C3C-B013-F7E477D506FD}"/>
              </a:ext>
            </a:extLst>
          </p:cNvPr>
          <p:cNvSpPr txBox="1"/>
          <p:nvPr/>
        </p:nvSpPr>
        <p:spPr>
          <a:xfrm>
            <a:off x="6968405" y="2609605"/>
            <a:ext cx="6089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2,664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Bq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B19CEDDE-19A0-4643-A74B-2BAEE336B62D}"/>
              </a:ext>
            </a:extLst>
          </p:cNvPr>
          <p:cNvSpPr/>
          <p:nvPr/>
        </p:nvSpPr>
        <p:spPr>
          <a:xfrm>
            <a:off x="5401056" y="3294984"/>
            <a:ext cx="509270" cy="198120"/>
          </a:xfrm>
          <a:custGeom>
            <a:avLst/>
            <a:gdLst/>
            <a:ahLst/>
            <a:cxnLst/>
            <a:rect l="l" t="t" r="r" b="b"/>
            <a:pathLst>
              <a:path w="509270" h="198120">
                <a:moveTo>
                  <a:pt x="509015" y="0"/>
                </a:moveTo>
                <a:lnTo>
                  <a:pt x="0" y="0"/>
                </a:lnTo>
                <a:lnTo>
                  <a:pt x="0" y="198119"/>
                </a:lnTo>
                <a:lnTo>
                  <a:pt x="509015" y="198119"/>
                </a:lnTo>
                <a:lnTo>
                  <a:pt x="509015" y="0"/>
                </a:lnTo>
                <a:close/>
              </a:path>
            </a:pathLst>
          </a:custGeom>
          <a:solidFill>
            <a:srgbClr val="1DAE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F0D2CF24-966C-4A02-A7D9-7685426845C5}"/>
              </a:ext>
            </a:extLst>
          </p:cNvPr>
          <p:cNvSpPr txBox="1"/>
          <p:nvPr/>
        </p:nvSpPr>
        <p:spPr>
          <a:xfrm>
            <a:off x="5359082" y="3306317"/>
            <a:ext cx="6089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3,145</a:t>
            </a:r>
            <a:r>
              <a:rPr sz="1000" b="1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Bq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8EBB2E8D-FB2F-4AD5-A84F-F3065D359CED}"/>
              </a:ext>
            </a:extLst>
          </p:cNvPr>
          <p:cNvSpPr/>
          <p:nvPr/>
        </p:nvSpPr>
        <p:spPr>
          <a:xfrm>
            <a:off x="6489955" y="1806796"/>
            <a:ext cx="2590800" cy="3248025"/>
          </a:xfrm>
          <a:custGeom>
            <a:avLst/>
            <a:gdLst/>
            <a:ahLst/>
            <a:cxnLst/>
            <a:rect l="l" t="t" r="r" b="b"/>
            <a:pathLst>
              <a:path w="2590800" h="3248025">
                <a:moveTo>
                  <a:pt x="0" y="136537"/>
                </a:moveTo>
                <a:lnTo>
                  <a:pt x="6960" y="93379"/>
                </a:lnTo>
                <a:lnTo>
                  <a:pt x="26342" y="55898"/>
                </a:lnTo>
                <a:lnTo>
                  <a:pt x="55898" y="26342"/>
                </a:lnTo>
                <a:lnTo>
                  <a:pt x="93379" y="6960"/>
                </a:lnTo>
                <a:lnTo>
                  <a:pt x="136537" y="0"/>
                </a:lnTo>
                <a:lnTo>
                  <a:pt x="2454262" y="0"/>
                </a:lnTo>
                <a:lnTo>
                  <a:pt x="2497420" y="6960"/>
                </a:lnTo>
                <a:lnTo>
                  <a:pt x="2534901" y="26342"/>
                </a:lnTo>
                <a:lnTo>
                  <a:pt x="2564457" y="55898"/>
                </a:lnTo>
                <a:lnTo>
                  <a:pt x="2583839" y="93379"/>
                </a:lnTo>
                <a:lnTo>
                  <a:pt x="2590800" y="136537"/>
                </a:lnTo>
                <a:lnTo>
                  <a:pt x="2590800" y="3111106"/>
                </a:lnTo>
                <a:lnTo>
                  <a:pt x="2583839" y="3154264"/>
                </a:lnTo>
                <a:lnTo>
                  <a:pt x="2564457" y="3191745"/>
                </a:lnTo>
                <a:lnTo>
                  <a:pt x="2534901" y="3221301"/>
                </a:lnTo>
                <a:lnTo>
                  <a:pt x="2497420" y="3240683"/>
                </a:lnTo>
                <a:lnTo>
                  <a:pt x="2454262" y="3247643"/>
                </a:lnTo>
                <a:lnTo>
                  <a:pt x="136537" y="3247643"/>
                </a:lnTo>
                <a:lnTo>
                  <a:pt x="93379" y="3240683"/>
                </a:lnTo>
                <a:lnTo>
                  <a:pt x="55898" y="3221301"/>
                </a:lnTo>
                <a:lnTo>
                  <a:pt x="26342" y="3191745"/>
                </a:lnTo>
                <a:lnTo>
                  <a:pt x="6960" y="3154264"/>
                </a:lnTo>
                <a:lnTo>
                  <a:pt x="0" y="3111106"/>
                </a:lnTo>
                <a:lnTo>
                  <a:pt x="0" y="136537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33371704-402E-456D-8C30-F1F9BEB4502F}"/>
              </a:ext>
            </a:extLst>
          </p:cNvPr>
          <p:cNvSpPr txBox="1"/>
          <p:nvPr/>
        </p:nvSpPr>
        <p:spPr>
          <a:xfrm>
            <a:off x="1819656" y="1886808"/>
            <a:ext cx="3647440" cy="1149674"/>
          </a:xfrm>
          <a:prstGeom prst="rect">
            <a:avLst/>
          </a:prstGeom>
          <a:solidFill>
            <a:srgbClr val="FFFFCC"/>
          </a:solidFill>
          <a:ln w="9525">
            <a:solidFill>
              <a:srgbClr val="C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25"/>
              </a:spcBef>
            </a:pPr>
            <a:r>
              <a:rPr sz="1800" dirty="0">
                <a:solidFill>
                  <a:srgbClr val="0000FF"/>
                </a:solidFill>
                <a:latin typeface="ＭＳ Ｐゴシック"/>
                <a:cs typeface="ＭＳ Ｐゴシック"/>
              </a:rPr>
              <a:t>・</a:t>
            </a:r>
            <a:r>
              <a:rPr sz="1800" spc="-35" dirty="0">
                <a:solidFill>
                  <a:srgbClr val="0000FF"/>
                </a:solidFill>
                <a:latin typeface="Arial"/>
                <a:cs typeface="Arial"/>
              </a:rPr>
              <a:t>Target:</a:t>
            </a:r>
            <a:r>
              <a:rPr sz="18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Th-232</a:t>
            </a:r>
            <a:r>
              <a:rPr sz="18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ＭＳ Ｐゴシック"/>
                <a:cs typeface="ＭＳ Ｐゴシック"/>
              </a:rPr>
              <a:t>～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8g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800" dirty="0">
                <a:solidFill>
                  <a:srgbClr val="0000FF"/>
                </a:solidFill>
                <a:latin typeface="ＭＳ Ｐゴシック"/>
                <a:cs typeface="ＭＳ Ｐゴシック"/>
              </a:rPr>
              <a:t>・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Beam: </a:t>
            </a:r>
            <a:r>
              <a:rPr sz="1800" spc="-5" dirty="0">
                <a:solidFill>
                  <a:srgbClr val="0000FF"/>
                </a:solidFill>
                <a:latin typeface="ＭＳ Ｐゴシック"/>
                <a:cs typeface="ＭＳ Ｐゴシック"/>
              </a:rPr>
              <a:t>～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70</a:t>
            </a:r>
            <a:r>
              <a:rPr sz="1800" spc="-1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μA, 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480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MeV 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proton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800" dirty="0">
                <a:solidFill>
                  <a:srgbClr val="0000FF"/>
                </a:solidFill>
                <a:latin typeface="ＭＳ Ｐゴシック"/>
                <a:cs typeface="ＭＳ Ｐゴシック"/>
              </a:rPr>
              <a:t>・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Irradiation</a:t>
            </a:r>
            <a:r>
              <a:rPr sz="1800" spc="-5" dirty="0">
                <a:solidFill>
                  <a:srgbClr val="0000FF"/>
                </a:solidFill>
                <a:latin typeface="ＭＳ Ｐゴシック"/>
                <a:cs typeface="ＭＳ Ｐゴシック"/>
              </a:rPr>
              <a:t>：</a:t>
            </a:r>
            <a:r>
              <a:rPr sz="1800" spc="-65" dirty="0">
                <a:solidFill>
                  <a:srgbClr val="0000FF"/>
                </a:solidFill>
                <a:latin typeface="ＭＳ Ｐゴシック"/>
                <a:cs typeface="ＭＳ Ｐゴシック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25</a:t>
            </a:r>
            <a:r>
              <a:rPr sz="1800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mAh/target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800" dirty="0">
                <a:solidFill>
                  <a:srgbClr val="0000FF"/>
                </a:solidFill>
                <a:latin typeface="ＭＳ Ｐゴシック"/>
                <a:cs typeface="ＭＳ Ｐゴシック"/>
              </a:rPr>
              <a:t>・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odu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z="1800" spc="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0000FF"/>
                </a:solidFill>
                <a:latin typeface="ＭＳ Ｐゴシック"/>
                <a:cs typeface="ＭＳ Ｐゴシック"/>
              </a:rPr>
              <a:t>：</a:t>
            </a:r>
            <a:r>
              <a:rPr sz="1800" spc="-140" dirty="0">
                <a:solidFill>
                  <a:srgbClr val="0000FF"/>
                </a:solidFill>
                <a:latin typeface="ＭＳ Ｐゴシック"/>
                <a:cs typeface="ＭＳ Ｐゴシック"/>
              </a:rPr>
              <a:t> 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Ac-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225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z="1800" spc="-10" dirty="0">
                <a:solidFill>
                  <a:srgbClr val="0000FF"/>
                </a:solidFill>
                <a:latin typeface="Arial"/>
                <a:cs typeface="Arial"/>
              </a:rPr>
              <a:t>225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3" name="object 16">
            <a:extLst>
              <a:ext uri="{FF2B5EF4-FFF2-40B4-BE49-F238E27FC236}">
                <a16:creationId xmlns:a16="http://schemas.microsoft.com/office/drawing/2014/main" id="{5F285B79-D2FF-4C11-AF2A-9677D528987C}"/>
              </a:ext>
            </a:extLst>
          </p:cNvPr>
          <p:cNvGrpSpPr/>
          <p:nvPr/>
        </p:nvGrpSpPr>
        <p:grpSpPr>
          <a:xfrm>
            <a:off x="2048066" y="2228437"/>
            <a:ext cx="6777990" cy="3008630"/>
            <a:chOff x="2049589" y="2894329"/>
            <a:chExt cx="6777990" cy="3008630"/>
          </a:xfrm>
        </p:grpSpPr>
        <p:sp>
          <p:nvSpPr>
            <p:cNvPr id="24" name="object 17">
              <a:extLst>
                <a:ext uri="{FF2B5EF4-FFF2-40B4-BE49-F238E27FC236}">
                  <a16:creationId xmlns:a16="http://schemas.microsoft.com/office/drawing/2014/main" id="{947C438C-AD3A-45CB-9192-B45BEBC64172}"/>
                </a:ext>
              </a:extLst>
            </p:cNvPr>
            <p:cNvSpPr/>
            <p:nvPr/>
          </p:nvSpPr>
          <p:spPr>
            <a:xfrm>
              <a:off x="5452110" y="2907029"/>
              <a:ext cx="1039494" cy="393700"/>
            </a:xfrm>
            <a:custGeom>
              <a:avLst/>
              <a:gdLst/>
              <a:ahLst/>
              <a:cxnLst/>
              <a:rect l="l" t="t" r="r" b="b"/>
              <a:pathLst>
                <a:path w="1039495" h="393700">
                  <a:moveTo>
                    <a:pt x="196596" y="0"/>
                  </a:moveTo>
                  <a:lnTo>
                    <a:pt x="0" y="196596"/>
                  </a:lnTo>
                  <a:lnTo>
                    <a:pt x="196596" y="393192"/>
                  </a:lnTo>
                  <a:lnTo>
                    <a:pt x="196596" y="294894"/>
                  </a:lnTo>
                  <a:lnTo>
                    <a:pt x="1039368" y="294894"/>
                  </a:lnTo>
                  <a:lnTo>
                    <a:pt x="1039368" y="98298"/>
                  </a:lnTo>
                  <a:lnTo>
                    <a:pt x="196596" y="98298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1C9DEC6B-FBE6-4B30-96E0-C2ADC2A7B123}"/>
                </a:ext>
              </a:extLst>
            </p:cNvPr>
            <p:cNvSpPr/>
            <p:nvPr/>
          </p:nvSpPr>
          <p:spPr>
            <a:xfrm>
              <a:off x="5452110" y="2907029"/>
              <a:ext cx="1039494" cy="393700"/>
            </a:xfrm>
            <a:custGeom>
              <a:avLst/>
              <a:gdLst/>
              <a:ahLst/>
              <a:cxnLst/>
              <a:rect l="l" t="t" r="r" b="b"/>
              <a:pathLst>
                <a:path w="1039495" h="393700">
                  <a:moveTo>
                    <a:pt x="0" y="196596"/>
                  </a:moveTo>
                  <a:lnTo>
                    <a:pt x="196596" y="0"/>
                  </a:lnTo>
                  <a:lnTo>
                    <a:pt x="196596" y="98298"/>
                  </a:lnTo>
                  <a:lnTo>
                    <a:pt x="1039368" y="98298"/>
                  </a:lnTo>
                  <a:lnTo>
                    <a:pt x="1039368" y="294894"/>
                  </a:lnTo>
                  <a:lnTo>
                    <a:pt x="196596" y="294894"/>
                  </a:lnTo>
                  <a:lnTo>
                    <a:pt x="196596" y="393192"/>
                  </a:lnTo>
                  <a:lnTo>
                    <a:pt x="0" y="196596"/>
                  </a:lnTo>
                  <a:close/>
                </a:path>
              </a:pathLst>
            </a:custGeom>
            <a:ln w="25400">
              <a:solidFill>
                <a:srgbClr val="946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953A9EF6-67A2-4B13-87D4-8787159D8380}"/>
                </a:ext>
              </a:extLst>
            </p:cNvPr>
            <p:cNvSpPr/>
            <p:nvPr/>
          </p:nvSpPr>
          <p:spPr>
            <a:xfrm>
              <a:off x="2054351" y="5620511"/>
              <a:ext cx="2319655" cy="277495"/>
            </a:xfrm>
            <a:custGeom>
              <a:avLst/>
              <a:gdLst/>
              <a:ahLst/>
              <a:cxnLst/>
              <a:rect l="l" t="t" r="r" b="b"/>
              <a:pathLst>
                <a:path w="2319654" h="277495">
                  <a:moveTo>
                    <a:pt x="0" y="0"/>
                  </a:moveTo>
                  <a:lnTo>
                    <a:pt x="2319528" y="0"/>
                  </a:lnTo>
                  <a:lnTo>
                    <a:pt x="2319528" y="277368"/>
                  </a:lnTo>
                  <a:lnTo>
                    <a:pt x="0" y="27736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6E266CD6-4AA3-4FF5-8680-CEFDC2EC2E81}"/>
                </a:ext>
              </a:extLst>
            </p:cNvPr>
            <p:cNvSpPr/>
            <p:nvPr/>
          </p:nvSpPr>
          <p:spPr>
            <a:xfrm>
              <a:off x="8438387" y="3976115"/>
              <a:ext cx="388620" cy="388620"/>
            </a:xfrm>
            <a:custGeom>
              <a:avLst/>
              <a:gdLst/>
              <a:ahLst/>
              <a:cxnLst/>
              <a:rect l="l" t="t" r="r" b="b"/>
              <a:pathLst>
                <a:path w="388620" h="388620">
                  <a:moveTo>
                    <a:pt x="194310" y="0"/>
                  </a:moveTo>
                  <a:lnTo>
                    <a:pt x="149756" y="5131"/>
                  </a:lnTo>
                  <a:lnTo>
                    <a:pt x="108857" y="19749"/>
                  </a:lnTo>
                  <a:lnTo>
                    <a:pt x="72778" y="42687"/>
                  </a:lnTo>
                  <a:lnTo>
                    <a:pt x="42687" y="72778"/>
                  </a:lnTo>
                  <a:lnTo>
                    <a:pt x="19749" y="108857"/>
                  </a:lnTo>
                  <a:lnTo>
                    <a:pt x="5131" y="149756"/>
                  </a:lnTo>
                  <a:lnTo>
                    <a:pt x="0" y="194310"/>
                  </a:lnTo>
                  <a:lnTo>
                    <a:pt x="5131" y="238863"/>
                  </a:lnTo>
                  <a:lnTo>
                    <a:pt x="19749" y="279762"/>
                  </a:lnTo>
                  <a:lnTo>
                    <a:pt x="42687" y="315841"/>
                  </a:lnTo>
                  <a:lnTo>
                    <a:pt x="72778" y="345932"/>
                  </a:lnTo>
                  <a:lnTo>
                    <a:pt x="108857" y="368870"/>
                  </a:lnTo>
                  <a:lnTo>
                    <a:pt x="149756" y="383488"/>
                  </a:lnTo>
                  <a:lnTo>
                    <a:pt x="194310" y="388620"/>
                  </a:lnTo>
                  <a:lnTo>
                    <a:pt x="238863" y="383488"/>
                  </a:lnTo>
                  <a:lnTo>
                    <a:pt x="279762" y="368870"/>
                  </a:lnTo>
                  <a:lnTo>
                    <a:pt x="315841" y="345932"/>
                  </a:lnTo>
                  <a:lnTo>
                    <a:pt x="345932" y="315841"/>
                  </a:lnTo>
                  <a:lnTo>
                    <a:pt x="368870" y="279762"/>
                  </a:lnTo>
                  <a:lnTo>
                    <a:pt x="383488" y="238863"/>
                  </a:lnTo>
                  <a:lnTo>
                    <a:pt x="388620" y="194310"/>
                  </a:lnTo>
                  <a:lnTo>
                    <a:pt x="383488" y="149756"/>
                  </a:lnTo>
                  <a:lnTo>
                    <a:pt x="368870" y="108857"/>
                  </a:lnTo>
                  <a:lnTo>
                    <a:pt x="345932" y="72778"/>
                  </a:lnTo>
                  <a:lnTo>
                    <a:pt x="315841" y="42687"/>
                  </a:lnTo>
                  <a:lnTo>
                    <a:pt x="279762" y="19749"/>
                  </a:lnTo>
                  <a:lnTo>
                    <a:pt x="238863" y="5131"/>
                  </a:lnTo>
                  <a:lnTo>
                    <a:pt x="194310" y="0"/>
                  </a:lnTo>
                  <a:close/>
                </a:path>
              </a:pathLst>
            </a:custGeom>
            <a:solidFill>
              <a:srgbClr val="1DAE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1">
            <a:extLst>
              <a:ext uri="{FF2B5EF4-FFF2-40B4-BE49-F238E27FC236}">
                <a16:creationId xmlns:a16="http://schemas.microsoft.com/office/drawing/2014/main" id="{40BC96FE-9FB5-4B67-B793-9F04A14827FD}"/>
              </a:ext>
            </a:extLst>
          </p:cNvPr>
          <p:cNvSpPr txBox="1"/>
          <p:nvPr/>
        </p:nvSpPr>
        <p:spPr>
          <a:xfrm>
            <a:off x="8509305" y="3335011"/>
            <a:ext cx="254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444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GB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68A34B7C-2774-41DE-845A-8468A09A7FB9}"/>
              </a:ext>
            </a:extLst>
          </p:cNvPr>
          <p:cNvSpPr txBox="1"/>
          <p:nvPr/>
        </p:nvSpPr>
        <p:spPr>
          <a:xfrm>
            <a:off x="450889" y="4983602"/>
            <a:ext cx="6718934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2435">
              <a:lnSpc>
                <a:spcPct val="100000"/>
              </a:lnSpc>
              <a:spcBef>
                <a:spcPts val="100"/>
              </a:spcBef>
            </a:pPr>
            <a:r>
              <a:rPr sz="1200" spc="-7" baseline="24305" dirty="0">
                <a:latin typeface="Arial"/>
                <a:cs typeface="Arial"/>
              </a:rPr>
              <a:t>225</a:t>
            </a:r>
            <a:r>
              <a:rPr sz="1200" spc="-5" dirty="0">
                <a:latin typeface="Arial"/>
                <a:cs typeface="Arial"/>
              </a:rPr>
              <a:t>Ra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(15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d)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→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β→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7" baseline="24305" dirty="0">
                <a:latin typeface="Arial"/>
                <a:cs typeface="Arial"/>
              </a:rPr>
              <a:t>225</a:t>
            </a:r>
            <a:r>
              <a:rPr sz="1200" spc="-5" dirty="0">
                <a:latin typeface="Arial"/>
                <a:cs typeface="Arial"/>
              </a:rPr>
              <a:t>Ac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(9.9d)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This 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slide</a:t>
            </a:r>
            <a:r>
              <a:rPr sz="10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reproduced 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0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slightly</a:t>
            </a:r>
            <a:r>
              <a:rPr sz="1000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modified</a:t>
            </a:r>
            <a:r>
              <a:rPr sz="10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by</a:t>
            </a: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courtesy</a:t>
            </a:r>
            <a:r>
              <a:rPr sz="10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Dr.</a:t>
            </a:r>
            <a:r>
              <a:rPr sz="1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0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Schaffer</a:t>
            </a:r>
            <a:r>
              <a:rPr sz="10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Prof.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Fukuda,</a:t>
            </a:r>
            <a:r>
              <a:rPr sz="10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Prof.</a:t>
            </a:r>
            <a:r>
              <a:rPr sz="10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0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Arial"/>
                <a:cs typeface="Arial"/>
              </a:rPr>
              <a:t>Nakano</a:t>
            </a:r>
            <a:endParaRPr sz="1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122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14116A2E-DCB1-41F3-99EA-37F7269B07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250" y="2587915"/>
            <a:ext cx="4322156" cy="1387538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FE2D1C9-BBFD-4890-ADA8-AF3EBD270806}"/>
              </a:ext>
            </a:extLst>
          </p:cNvPr>
          <p:cNvGrpSpPr/>
          <p:nvPr/>
        </p:nvGrpSpPr>
        <p:grpSpPr>
          <a:xfrm>
            <a:off x="240026" y="2734007"/>
            <a:ext cx="4317472" cy="3348925"/>
            <a:chOff x="203929" y="3025372"/>
            <a:chExt cx="4317472" cy="3348925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3ED55ED-ADB0-47F4-8C8C-3A8EA4772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026" y="3025372"/>
              <a:ext cx="4281375" cy="3220339"/>
            </a:xfrm>
            <a:prstGeom prst="rect">
              <a:avLst/>
            </a:prstGeom>
          </p:spPr>
        </p:pic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784DDC83-C7F1-4465-A8C0-3F6737D1500F}"/>
                </a:ext>
              </a:extLst>
            </p:cNvPr>
            <p:cNvGrpSpPr/>
            <p:nvPr/>
          </p:nvGrpSpPr>
          <p:grpSpPr>
            <a:xfrm>
              <a:off x="203929" y="3404862"/>
              <a:ext cx="3085062" cy="2969435"/>
              <a:chOff x="203929" y="3404862"/>
              <a:chExt cx="3085062" cy="2969435"/>
            </a:xfrm>
          </p:grpSpPr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E63F711F-2F61-426A-9FC0-D1976FC25DCA}"/>
                  </a:ext>
                </a:extLst>
              </p:cNvPr>
              <p:cNvSpPr txBox="1"/>
              <p:nvPr/>
            </p:nvSpPr>
            <p:spPr>
              <a:xfrm>
                <a:off x="2368546" y="3948286"/>
                <a:ext cx="920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baseline="30000" dirty="0">
                    <a:solidFill>
                      <a:schemeClr val="tx2"/>
                    </a:solidFill>
                  </a:rPr>
                  <a:t>225</a:t>
                </a:r>
                <a:r>
                  <a:rPr lang="en-US" altLang="ja-JP" sz="900" dirty="0">
                    <a:solidFill>
                      <a:schemeClr val="tx2"/>
                    </a:solidFill>
                  </a:rPr>
                  <a:t>Ac* ~2 </a:t>
                </a:r>
                <a:r>
                  <a:rPr lang="en-US" altLang="ja-JP" sz="900" dirty="0" err="1">
                    <a:solidFill>
                      <a:schemeClr val="tx2"/>
                    </a:solidFill>
                  </a:rPr>
                  <a:t>GBq</a:t>
                </a:r>
                <a:endParaRPr lang="ja-JP" altLang="en-US" sz="900" dirty="0">
                  <a:solidFill>
                    <a:schemeClr val="tx2"/>
                  </a:solidFill>
                </a:endParaRPr>
              </a:p>
              <a:p>
                <a:r>
                  <a:rPr lang="en-US" altLang="ja-JP" sz="900" dirty="0">
                    <a:solidFill>
                      <a:schemeClr val="tx2"/>
                    </a:solidFill>
                  </a:rPr>
                  <a:t>from </a:t>
                </a:r>
                <a:r>
                  <a:rPr lang="en-US" altLang="ja-JP" sz="900" baseline="30000" dirty="0">
                    <a:solidFill>
                      <a:schemeClr val="tx2"/>
                    </a:solidFill>
                  </a:rPr>
                  <a:t>225</a:t>
                </a:r>
                <a:r>
                  <a:rPr lang="en-US" altLang="ja-JP" sz="900" dirty="0">
                    <a:solidFill>
                      <a:schemeClr val="tx2"/>
                    </a:solidFill>
                  </a:rPr>
                  <a:t>Ra </a:t>
                </a: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DA46DDB-74C3-4EF6-B3DC-509E8784AFB6}"/>
                  </a:ext>
                </a:extLst>
              </p:cNvPr>
              <p:cNvSpPr txBox="1"/>
              <p:nvPr/>
            </p:nvSpPr>
            <p:spPr>
              <a:xfrm>
                <a:off x="763886" y="3404862"/>
                <a:ext cx="187583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>
                    <a:solidFill>
                      <a:schemeClr val="tx2"/>
                    </a:solidFill>
                  </a:rPr>
                  <a:t>400</a:t>
                </a:r>
                <a:r>
                  <a:rPr kumimoji="1" lang="ja-JP" altLang="en-US" sz="1100" dirty="0">
                    <a:solidFill>
                      <a:schemeClr val="tx2"/>
                    </a:solidFill>
                  </a:rPr>
                  <a:t> </a:t>
                </a:r>
                <a:r>
                  <a:rPr kumimoji="1" lang="en-US" altLang="ja-JP" sz="1100" dirty="0">
                    <a:solidFill>
                      <a:schemeClr val="tx2"/>
                    </a:solidFill>
                  </a:rPr>
                  <a:t>h</a:t>
                </a:r>
                <a:r>
                  <a:rPr kumimoji="1" lang="ja-JP" altLang="en-US" sz="1100" dirty="0">
                    <a:solidFill>
                      <a:schemeClr val="tx2"/>
                    </a:solidFill>
                  </a:rPr>
                  <a:t>  </a:t>
                </a:r>
                <a:r>
                  <a:rPr kumimoji="1" lang="en-US" altLang="ja-JP" sz="1100" dirty="0">
                    <a:solidFill>
                      <a:schemeClr val="tx2"/>
                    </a:solidFill>
                  </a:rPr>
                  <a:t>(</a:t>
                </a:r>
                <a:r>
                  <a:rPr kumimoji="1" lang="ja-JP" altLang="en-US" sz="1100" dirty="0">
                    <a:solidFill>
                      <a:schemeClr val="tx2"/>
                    </a:solidFill>
                  </a:rPr>
                  <a:t>～</a:t>
                </a:r>
                <a:r>
                  <a:rPr kumimoji="1" lang="en-US" altLang="ja-JP" sz="1100" dirty="0">
                    <a:solidFill>
                      <a:schemeClr val="tx2"/>
                    </a:solidFill>
                  </a:rPr>
                  <a:t>2 weeks) enough</a:t>
                </a:r>
                <a:endParaRPr kumimoji="1" lang="ja-JP" altLang="en-US" sz="11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64EB25E-CCED-4090-BA9A-B35B5F5ADB9B}"/>
                  </a:ext>
                </a:extLst>
              </p:cNvPr>
              <p:cNvSpPr txBox="1"/>
              <p:nvPr/>
            </p:nvSpPr>
            <p:spPr>
              <a:xfrm>
                <a:off x="203929" y="6143465"/>
                <a:ext cx="189667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dirty="0"/>
                  <a:t>※J-PARC operation</a:t>
                </a:r>
                <a:r>
                  <a:rPr kumimoji="1" lang="ja-JP" altLang="en-US" sz="900" dirty="0"/>
                  <a:t>：</a:t>
                </a:r>
                <a:r>
                  <a:rPr kumimoji="1" lang="en-US" altLang="ja-JP" sz="900" dirty="0"/>
                  <a:t>5000 h/year</a:t>
                </a:r>
                <a:endParaRPr kumimoji="1" lang="ja-JP" altLang="en-US" sz="900" dirty="0"/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2FDABA02-D597-4A83-902D-3F413FF9E915}"/>
                  </a:ext>
                </a:extLst>
              </p:cNvPr>
              <p:cNvSpPr txBox="1"/>
              <p:nvPr/>
            </p:nvSpPr>
            <p:spPr>
              <a:xfrm>
                <a:off x="1571022" y="3685041"/>
                <a:ext cx="52450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aseline="30000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225</a:t>
                </a:r>
                <a:r>
                  <a:rPr kumimoji="1" lang="en-US" altLang="ja-JP" sz="1100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Ra</a:t>
                </a:r>
                <a:endParaRPr kumimoji="1" lang="ja-JP" altLang="en-US" sz="1100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573FF651-6B7F-4ADA-9E10-FA036FCD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19390"/>
            <a:ext cx="7772400" cy="523220"/>
          </a:xfrm>
        </p:spPr>
        <p:txBody>
          <a:bodyPr/>
          <a:lstStyle/>
          <a:p>
            <a:r>
              <a:rPr lang="en-US" altLang="ja-JP" sz="2800" dirty="0"/>
              <a:t>Estimation of Ac-225 production at new facility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724641-5D4B-425A-B9AB-9FC7D67B5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14925"/>
            <a:ext cx="4861559" cy="891015"/>
          </a:xfrm>
        </p:spPr>
        <p:txBody>
          <a:bodyPr/>
          <a:lstStyle/>
          <a:p>
            <a:r>
              <a:rPr kumimoji="1" lang="en-US" altLang="ja-JP" sz="2000" baseline="30000" dirty="0"/>
              <a:t>225</a:t>
            </a:r>
            <a:r>
              <a:rPr kumimoji="1" lang="en-US" altLang="ja-JP" sz="2000" dirty="0"/>
              <a:t>Ac : TRIUMF produced already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ED45E49-23B6-4E40-928E-C39B156E3D9B}"/>
              </a:ext>
            </a:extLst>
          </p:cNvPr>
          <p:cNvGrpSpPr/>
          <p:nvPr/>
        </p:nvGrpSpPr>
        <p:grpSpPr>
          <a:xfrm>
            <a:off x="4581362" y="1569845"/>
            <a:ext cx="2091690" cy="1050651"/>
            <a:chOff x="5223510" y="946009"/>
            <a:chExt cx="3471408" cy="1743680"/>
          </a:xfrm>
        </p:grpSpPr>
        <p:sp>
          <p:nvSpPr>
            <p:cNvPr id="6" name="円: 塗りつぶしなし 5">
              <a:extLst>
                <a:ext uri="{FF2B5EF4-FFF2-40B4-BE49-F238E27FC236}">
                  <a16:creationId xmlns:a16="http://schemas.microsoft.com/office/drawing/2014/main" id="{3AD41029-8BC2-47EF-A2B6-BDAF4894348E}"/>
                </a:ext>
              </a:extLst>
            </p:cNvPr>
            <p:cNvSpPr/>
            <p:nvPr/>
          </p:nvSpPr>
          <p:spPr bwMode="auto">
            <a:xfrm>
              <a:off x="5511936" y="946009"/>
              <a:ext cx="720090" cy="1703070"/>
            </a:xfrm>
            <a:prstGeom prst="donut">
              <a:avLst>
                <a:gd name="adj" fmla="val 36525"/>
              </a:avLst>
            </a:prstGeom>
            <a:solidFill>
              <a:schemeClr val="bg2">
                <a:lumMod val="25000"/>
                <a:lumOff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" name="object 91">
              <a:extLst>
                <a:ext uri="{FF2B5EF4-FFF2-40B4-BE49-F238E27FC236}">
                  <a16:creationId xmlns:a16="http://schemas.microsoft.com/office/drawing/2014/main" id="{32D7BE16-1589-4F30-9C50-E45957CF9B21}"/>
                </a:ext>
              </a:extLst>
            </p:cNvPr>
            <p:cNvSpPr/>
            <p:nvPr/>
          </p:nvSpPr>
          <p:spPr>
            <a:xfrm>
              <a:off x="6318620" y="990771"/>
              <a:ext cx="2376298" cy="1698918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23">
              <a:extLst>
                <a:ext uri="{FF2B5EF4-FFF2-40B4-BE49-F238E27FC236}">
                  <a16:creationId xmlns:a16="http://schemas.microsoft.com/office/drawing/2014/main" id="{78CB1711-4CA9-4663-95F2-C6596C5D614E}"/>
                </a:ext>
              </a:extLst>
            </p:cNvPr>
            <p:cNvSpPr/>
            <p:nvPr/>
          </p:nvSpPr>
          <p:spPr>
            <a:xfrm>
              <a:off x="5223510" y="1609902"/>
              <a:ext cx="1296942" cy="375285"/>
            </a:xfrm>
            <a:custGeom>
              <a:avLst/>
              <a:gdLst/>
              <a:ahLst/>
              <a:cxnLst/>
              <a:rect l="l" t="t" r="r" b="b"/>
              <a:pathLst>
                <a:path w="2351405" h="375285">
                  <a:moveTo>
                    <a:pt x="2101219" y="0"/>
                  </a:moveTo>
                  <a:lnTo>
                    <a:pt x="2101219" y="93734"/>
                  </a:lnTo>
                  <a:lnTo>
                    <a:pt x="0" y="93734"/>
                  </a:lnTo>
                  <a:lnTo>
                    <a:pt x="0" y="281202"/>
                  </a:lnTo>
                  <a:lnTo>
                    <a:pt x="2101219" y="281202"/>
                  </a:lnTo>
                  <a:lnTo>
                    <a:pt x="2101219" y="374937"/>
                  </a:lnTo>
                  <a:lnTo>
                    <a:pt x="2350893" y="187469"/>
                  </a:lnTo>
                  <a:lnTo>
                    <a:pt x="2101219" y="0"/>
                  </a:lnTo>
                  <a:close/>
                </a:path>
              </a:pathLst>
            </a:custGeom>
            <a:solidFill>
              <a:srgbClr val="FF99CC">
                <a:alpha val="7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BA1E31-18E5-4B2B-8A12-7F182149750D}"/>
              </a:ext>
            </a:extLst>
          </p:cNvPr>
          <p:cNvSpPr txBox="1"/>
          <p:nvPr/>
        </p:nvSpPr>
        <p:spPr>
          <a:xfrm>
            <a:off x="4564380" y="942964"/>
            <a:ext cx="4428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232</a:t>
            </a:r>
            <a:r>
              <a:rPr kumimoji="1" lang="en-US" altLang="ja-JP" dirty="0"/>
              <a:t>Th target</a:t>
            </a:r>
            <a:r>
              <a:rPr kumimoji="1" lang="ja-JP" altLang="en-US" dirty="0"/>
              <a:t>（</a:t>
            </a:r>
            <a:r>
              <a:rPr lang="en-US" altLang="ja-JP" dirty="0"/>
              <a:t>1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mmt</a:t>
            </a:r>
            <a:r>
              <a:rPr kumimoji="1" lang="en-US" altLang="ja-JP" dirty="0"/>
              <a:t>,</a:t>
            </a:r>
            <a:r>
              <a:rPr kumimoji="1" lang="ja-JP" altLang="en-US" dirty="0"/>
              <a:t> </a:t>
            </a:r>
            <a:r>
              <a:rPr kumimoji="1" lang="en-US" altLang="ja-JP" dirty="0"/>
              <a:t>Φ110 - 60 mm,  78 g)</a:t>
            </a:r>
          </a:p>
          <a:p>
            <a:r>
              <a:rPr kumimoji="1" lang="en-US" altLang="ja-JP" dirty="0"/>
              <a:t>Irradiation 25 kW beam(10%</a:t>
            </a:r>
            <a:r>
              <a:rPr kumimoji="1" lang="ja-JP" altLang="en-US" dirty="0"/>
              <a:t>　</a:t>
            </a:r>
            <a:r>
              <a:rPr kumimoji="1" lang="en-US" altLang="ja-JP" dirty="0"/>
              <a:t>of overall)</a:t>
            </a:r>
            <a:endParaRPr kumimoji="1" lang="ja-JP" alt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D49EF45-4FC2-45F7-B6B2-37DF9F1930ED}"/>
              </a:ext>
            </a:extLst>
          </p:cNvPr>
          <p:cNvGrpSpPr/>
          <p:nvPr/>
        </p:nvGrpSpPr>
        <p:grpSpPr>
          <a:xfrm>
            <a:off x="5065863" y="4262110"/>
            <a:ext cx="3299519" cy="2050327"/>
            <a:chOff x="4622600" y="4270547"/>
            <a:chExt cx="4000108" cy="2485675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1B138BF-2CC9-4782-BECD-66F9D6C6B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851"/>
            <a:stretch/>
          </p:blipFill>
          <p:spPr>
            <a:xfrm>
              <a:off x="4622600" y="4270547"/>
              <a:ext cx="4000108" cy="248567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72334A2-7F99-4360-B8CE-91AB6A8A2958}"/>
                </a:ext>
              </a:extLst>
            </p:cNvPr>
            <p:cNvSpPr txBox="1"/>
            <p:nvPr/>
          </p:nvSpPr>
          <p:spPr>
            <a:xfrm>
              <a:off x="5223510" y="4475403"/>
              <a:ext cx="1691121" cy="317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100" baseline="30000" dirty="0"/>
                <a:t>232</a:t>
              </a:r>
              <a:r>
                <a:rPr lang="en-US" altLang="ja-JP" sz="1100" dirty="0"/>
                <a:t>Th(</a:t>
              </a:r>
              <a:r>
                <a:rPr lang="en-US" altLang="ja-JP" sz="1100" dirty="0" err="1"/>
                <a:t>p,x</a:t>
              </a:r>
              <a:r>
                <a:rPr lang="en-US" altLang="ja-JP" sz="1100" dirty="0"/>
                <a:t>)</a:t>
              </a:r>
              <a:r>
                <a:rPr lang="en-US" altLang="ja-JP" sz="1100" baseline="30000" dirty="0"/>
                <a:t>226</a:t>
              </a:r>
              <a:r>
                <a:rPr lang="en-US" altLang="ja-JP" sz="1100" dirty="0"/>
                <a:t>Ra exp</a:t>
              </a:r>
              <a:endParaRPr kumimoji="1" lang="ja-JP" altLang="en-US" sz="1100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B962673-7AC3-491E-ADB7-98D87176C735}"/>
                </a:ext>
              </a:extLst>
            </p:cNvPr>
            <p:cNvSpPr txBox="1"/>
            <p:nvPr/>
          </p:nvSpPr>
          <p:spPr>
            <a:xfrm>
              <a:off x="6303406" y="5872422"/>
              <a:ext cx="1918494" cy="699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dirty="0"/>
                <a:t>PHITS calc for 0.4 GeV</a:t>
              </a:r>
            </a:p>
            <a:p>
              <a:r>
                <a:rPr lang="en-US" altLang="ja-JP" sz="1050" dirty="0"/>
                <a:t>0.025 barn</a:t>
              </a:r>
            </a:p>
            <a:p>
              <a:r>
                <a:rPr kumimoji="1" lang="ja-JP" altLang="en-US" sz="1050" dirty="0"/>
                <a:t>⇒ </a:t>
              </a:r>
              <a:r>
                <a:rPr kumimoji="1" lang="en-US" altLang="ja-JP" sz="1050" dirty="0"/>
                <a:t>~</a:t>
              </a:r>
              <a:r>
                <a:rPr lang="en-US" altLang="ja-JP" sz="1050" dirty="0"/>
                <a:t>10</a:t>
              </a:r>
              <a:r>
                <a:rPr kumimoji="1" lang="ja-JP" altLang="en-US" sz="1050" dirty="0"/>
                <a:t> </a:t>
              </a:r>
              <a:r>
                <a:rPr lang="en-US" altLang="ja-JP" sz="1050" dirty="0" err="1"/>
                <a:t>μg</a:t>
              </a:r>
              <a:endParaRPr lang="en-US" altLang="ja-JP" sz="1050" dirty="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B5B9E17-1EC3-478C-8DBB-1907E4FE256B}"/>
              </a:ext>
            </a:extLst>
          </p:cNvPr>
          <p:cNvSpPr txBox="1"/>
          <p:nvPr/>
        </p:nvSpPr>
        <p:spPr>
          <a:xfrm>
            <a:off x="6765988" y="1652048"/>
            <a:ext cx="2378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hlinkClick r:id="rId6"/>
              </a:rPr>
              <a:t>※ Law of small amount of nuclear fuel</a:t>
            </a:r>
            <a:r>
              <a:rPr kumimoji="1" lang="ja-JP" altLang="en-US" sz="1400" dirty="0">
                <a:hlinkClick r:id="rId6"/>
              </a:rPr>
              <a:t>　</a:t>
            </a:r>
            <a:r>
              <a:rPr kumimoji="1" lang="en-US" altLang="ja-JP" sz="1400" dirty="0">
                <a:hlinkClick r:id="rId6"/>
              </a:rPr>
              <a:t>Th &lt; 0.9</a:t>
            </a:r>
            <a:r>
              <a:rPr lang="en-US" altLang="ja-JP" sz="1400" dirty="0"/>
              <a:t> </a:t>
            </a:r>
            <a:r>
              <a:rPr kumimoji="1" lang="en-US" altLang="ja-JP" sz="1400" dirty="0">
                <a:hlinkClick r:id="rId6"/>
              </a:rPr>
              <a:t>kg</a:t>
            </a:r>
            <a:endParaRPr kumimoji="1" lang="en-US" altLang="ja-JP" sz="1400" dirty="0"/>
          </a:p>
          <a:p>
            <a:r>
              <a:rPr lang="en-US" altLang="ja-JP" sz="1400" dirty="0"/>
              <a:t>※ Detail target design under consideration</a:t>
            </a:r>
            <a:endParaRPr kumimoji="1"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51C8C8-0985-4324-8031-DEA92018DF5E}"/>
              </a:ext>
            </a:extLst>
          </p:cNvPr>
          <p:cNvSpPr txBox="1"/>
          <p:nvPr/>
        </p:nvSpPr>
        <p:spPr>
          <a:xfrm>
            <a:off x="57146" y="6155390"/>
            <a:ext cx="5000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5 </a:t>
            </a:r>
            <a:r>
              <a:rPr kumimoji="1" lang="en-US" altLang="ja-JP" sz="1600" dirty="0" err="1"/>
              <a:t>mm</a:t>
            </a:r>
            <a:r>
              <a:rPr lang="en-US" altLang="ja-JP" sz="1600" dirty="0" err="1"/>
              <a:t>t</a:t>
            </a:r>
            <a:r>
              <a:rPr lang="ja-JP" altLang="en-US" sz="1600" dirty="0"/>
              <a:t> </a:t>
            </a:r>
            <a:r>
              <a:rPr kumimoji="1" lang="en-US" altLang="ja-JP" sz="1600" dirty="0"/>
              <a:t>Th</a:t>
            </a:r>
            <a:r>
              <a:rPr lang="ja-JP" altLang="en-US" sz="1600" dirty="0"/>
              <a:t> </a:t>
            </a:r>
            <a:r>
              <a:rPr lang="en-US" altLang="ja-JP" sz="1600" dirty="0"/>
              <a:t>~1</a:t>
            </a:r>
            <a:r>
              <a:rPr kumimoji="1" lang="en-US" altLang="ja-JP" sz="1600" dirty="0"/>
              <a:t>0 </a:t>
            </a:r>
            <a:r>
              <a:rPr kumimoji="1" lang="en-US" altLang="ja-JP" sz="1600" dirty="0" err="1"/>
              <a:t>GBq</a:t>
            </a:r>
            <a:r>
              <a:rPr lang="en-US" altLang="ja-JP" sz="1600" dirty="0"/>
              <a:t>/mon.</a:t>
            </a:r>
            <a:r>
              <a:rPr lang="ja-JP" altLang="en-US" sz="1600" dirty="0"/>
              <a:t> 　⇒　</a:t>
            </a:r>
            <a:r>
              <a:rPr lang="en-US" altLang="ja-JP" sz="1600" dirty="0"/>
              <a:t>~100 </a:t>
            </a:r>
            <a:r>
              <a:rPr lang="en-US" altLang="ja-JP" sz="1600" dirty="0" err="1"/>
              <a:t>GBq</a:t>
            </a:r>
            <a:r>
              <a:rPr lang="en-US" altLang="ja-JP" sz="1600" dirty="0"/>
              <a:t>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Note</a:t>
            </a:r>
            <a:r>
              <a:rPr kumimoji="1" lang="ja-JP" altLang="en-US" sz="1600" dirty="0"/>
              <a:t>：　</a:t>
            </a:r>
            <a:r>
              <a:rPr kumimoji="1" lang="en-US" altLang="ja-JP" sz="1600" dirty="0">
                <a:hlinkClick r:id="rId7"/>
              </a:rPr>
              <a:t>Reac</a:t>
            </a:r>
            <a:r>
              <a:rPr lang="en-US" altLang="ja-JP" sz="1600" dirty="0">
                <a:hlinkClick r:id="rId7"/>
              </a:rPr>
              <a:t>tor</a:t>
            </a:r>
            <a:r>
              <a:rPr kumimoji="1" lang="ja-JP" altLang="en-US" sz="1600" dirty="0">
                <a:hlinkClick r:id="rId7"/>
              </a:rPr>
              <a:t> </a:t>
            </a:r>
            <a:r>
              <a:rPr kumimoji="1" lang="en-US" altLang="ja-JP" sz="1600" dirty="0">
                <a:hlinkClick r:id="rId7"/>
              </a:rPr>
              <a:t>(JOYO)</a:t>
            </a:r>
            <a:r>
              <a:rPr kumimoji="1" lang="ja-JP" altLang="en-US" sz="1600" dirty="0">
                <a:hlinkClick r:id="rId7"/>
              </a:rPr>
              <a:t>　</a:t>
            </a:r>
            <a:r>
              <a:rPr kumimoji="1" lang="en-US" altLang="ja-JP" sz="1600" baseline="30000" dirty="0">
                <a:hlinkClick r:id="rId7"/>
              </a:rPr>
              <a:t>226</a:t>
            </a:r>
            <a:r>
              <a:rPr kumimoji="1" lang="en-US" altLang="ja-JP" sz="1600" dirty="0">
                <a:hlinkClick r:id="rId7"/>
              </a:rPr>
              <a:t>Ra 2 g </a:t>
            </a:r>
            <a:r>
              <a:rPr kumimoji="1" lang="ja-JP" altLang="en-US" sz="1600" dirty="0">
                <a:hlinkClick r:id="rId7"/>
              </a:rPr>
              <a:t>⇔ </a:t>
            </a:r>
            <a:r>
              <a:rPr kumimoji="1" lang="en-US" altLang="ja-JP" sz="1600" dirty="0">
                <a:hlinkClick r:id="rId7"/>
              </a:rPr>
              <a:t>24 </a:t>
            </a:r>
            <a:r>
              <a:rPr kumimoji="1" lang="en-US" altLang="ja-JP" sz="1600" dirty="0" err="1">
                <a:hlinkClick r:id="rId7"/>
              </a:rPr>
              <a:t>GBq</a:t>
            </a:r>
            <a:r>
              <a:rPr kumimoji="1" lang="en-US" altLang="ja-JP" sz="1600" dirty="0">
                <a:hlinkClick r:id="rId7"/>
              </a:rPr>
              <a:t>/60d</a:t>
            </a:r>
            <a:endParaRPr kumimoji="1" lang="ja-JP" altLang="en-US" sz="16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B00EDB5-5691-4E74-921A-D63AF9452DF7}"/>
              </a:ext>
            </a:extLst>
          </p:cNvPr>
          <p:cNvSpPr txBox="1"/>
          <p:nvPr/>
        </p:nvSpPr>
        <p:spPr>
          <a:xfrm>
            <a:off x="402467" y="2625171"/>
            <a:ext cx="3797835" cy="307777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tx2"/>
                </a:solidFill>
              </a:rPr>
              <a:t>Production estimation with </a:t>
            </a:r>
            <a:r>
              <a:rPr lang="en-US" altLang="ja-JP" sz="1400" baseline="30000" dirty="0">
                <a:solidFill>
                  <a:schemeClr val="tx2"/>
                </a:solidFill>
              </a:rPr>
              <a:t>232</a:t>
            </a:r>
            <a:r>
              <a:rPr lang="en-US" altLang="ja-JP" sz="1400" dirty="0">
                <a:solidFill>
                  <a:schemeClr val="tx2"/>
                </a:solidFill>
              </a:rPr>
              <a:t>Th 1-mmt target</a:t>
            </a:r>
            <a:endParaRPr kumimoji="1" lang="ja-JP" altLang="en-US" sz="1400" dirty="0">
              <a:solidFill>
                <a:schemeClr val="tx2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E36195E-DF1C-4916-927A-57301E69CF07}"/>
              </a:ext>
            </a:extLst>
          </p:cNvPr>
          <p:cNvSpPr txBox="1"/>
          <p:nvPr/>
        </p:nvSpPr>
        <p:spPr>
          <a:xfrm>
            <a:off x="340284" y="1365086"/>
            <a:ext cx="39610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baseline="30000" dirty="0"/>
              <a:t>232</a:t>
            </a:r>
            <a:r>
              <a:rPr lang="en-US" altLang="ja-JP" dirty="0"/>
              <a:t>Th (</a:t>
            </a:r>
            <a:r>
              <a:rPr lang="en-US" altLang="ja-JP" dirty="0" err="1"/>
              <a:t>p,x</a:t>
            </a:r>
            <a:r>
              <a:rPr lang="en-US" altLang="ja-JP" dirty="0"/>
              <a:t>)</a:t>
            </a:r>
            <a:r>
              <a:rPr kumimoji="1" lang="en-US" altLang="ja-JP" baseline="30000" dirty="0"/>
              <a:t>225</a:t>
            </a:r>
            <a:r>
              <a:rPr kumimoji="1" lang="en-US" altLang="ja-JP" dirty="0"/>
              <a:t>Ra cross section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[mb]</a:t>
            </a:r>
            <a:r>
              <a:rPr kumimoji="1" lang="ja-JP" altLang="en-US" dirty="0"/>
              <a:t>　</a:t>
            </a:r>
            <a:r>
              <a:rPr kumimoji="1" lang="en-US" altLang="ja-JP" dirty="0"/>
              <a:t>for Ep </a:t>
            </a:r>
            <a:r>
              <a:rPr lang="en-US" altLang="ja-JP" dirty="0"/>
              <a:t>438 MeV</a:t>
            </a:r>
            <a:endParaRPr kumimoji="1" lang="ja-JP" altLang="en-US" dirty="0"/>
          </a:p>
        </p:txBody>
      </p:sp>
      <p:graphicFrame>
        <p:nvGraphicFramePr>
          <p:cNvPr id="29" name="表 28">
            <a:extLst>
              <a:ext uri="{FF2B5EF4-FFF2-40B4-BE49-F238E27FC236}">
                <a16:creationId xmlns:a16="http://schemas.microsoft.com/office/drawing/2014/main" id="{904F5109-CB00-40D4-9786-29C15D0B33D5}"/>
              </a:ext>
            </a:extLst>
          </p:cNvPr>
          <p:cNvGraphicFramePr>
            <a:graphicFrameLocks noGrp="1"/>
          </p:cNvGraphicFramePr>
          <p:nvPr/>
        </p:nvGraphicFramePr>
        <p:xfrm>
          <a:off x="1063953" y="1988043"/>
          <a:ext cx="2288044" cy="54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4022">
                  <a:extLst>
                    <a:ext uri="{9D8B030D-6E8A-4147-A177-3AD203B41FA5}">
                      <a16:colId xmlns:a16="http://schemas.microsoft.com/office/drawing/2014/main" val="1501522608"/>
                    </a:ext>
                  </a:extLst>
                </a:gridCol>
                <a:gridCol w="1144022">
                  <a:extLst>
                    <a:ext uri="{9D8B030D-6E8A-4147-A177-3AD203B41FA5}">
                      <a16:colId xmlns:a16="http://schemas.microsoft.com/office/drawing/2014/main" val="3330350026"/>
                    </a:ext>
                  </a:extLst>
                </a:gridCol>
              </a:tblGrid>
              <a:tr h="26609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hlinkClick r:id="rId8"/>
                        </a:rPr>
                        <a:t>Exp.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PHITS calc. 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66160"/>
                  </a:ext>
                </a:extLst>
              </a:tr>
              <a:tr h="2697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4.2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5.1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28507"/>
                  </a:ext>
                </a:extLst>
              </a:tr>
            </a:tbl>
          </a:graphicData>
        </a:graphic>
      </p:graphicFrame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183DFE5-7B9A-4237-91A0-10B2CBCDE552}"/>
              </a:ext>
            </a:extLst>
          </p:cNvPr>
          <p:cNvSpPr/>
          <p:nvPr/>
        </p:nvSpPr>
        <p:spPr>
          <a:xfrm>
            <a:off x="5365202" y="3919255"/>
            <a:ext cx="300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highlight>
                  <a:srgbClr val="FFFFCC"/>
                </a:highlight>
              </a:rPr>
              <a:t>Available </a:t>
            </a:r>
            <a:r>
              <a:rPr lang="en-US" altLang="ja-JP" baseline="30000" dirty="0">
                <a:highlight>
                  <a:srgbClr val="FFFFCC"/>
                </a:highlight>
              </a:rPr>
              <a:t>226</a:t>
            </a:r>
            <a:r>
              <a:rPr lang="en-US" altLang="ja-JP" dirty="0">
                <a:highlight>
                  <a:srgbClr val="FFFFCC"/>
                </a:highlight>
              </a:rPr>
              <a:t>Ra production?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EF9826B-DB0D-450A-B747-C082CACA88A3}"/>
              </a:ext>
            </a:extLst>
          </p:cNvPr>
          <p:cNvSpPr/>
          <p:nvPr/>
        </p:nvSpPr>
        <p:spPr>
          <a:xfrm>
            <a:off x="5223418" y="6325856"/>
            <a:ext cx="3856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Insufficient production of </a:t>
            </a:r>
            <a:r>
              <a:rPr lang="en-US" altLang="ja-JP" sz="1600" baseline="30000" dirty="0"/>
              <a:t>226</a:t>
            </a:r>
            <a:r>
              <a:rPr lang="en-US" altLang="ja-JP" sz="1600" dirty="0"/>
              <a:t>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Availability Tb production like CERN?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92848546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A39333-1520-47F1-ABAB-85468290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964"/>
            <a:ext cx="8354244" cy="584775"/>
          </a:xfrm>
        </p:spPr>
        <p:txBody>
          <a:bodyPr/>
          <a:lstStyle/>
          <a:p>
            <a:r>
              <a:rPr kumimoji="1" lang="en-US" altLang="ja-JP" sz="3200" dirty="0"/>
              <a:t>Beam optics using nonlinear optics at MLF</a:t>
            </a:r>
            <a:endParaRPr kumimoji="1" lang="ja-JP" altLang="en-US" sz="32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3180D5-11BA-47AC-9752-8096BC73CF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00" y="2573707"/>
            <a:ext cx="1980689" cy="225197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8DCAFF-7AFC-49F1-9D71-3497168F94AE}"/>
              </a:ext>
            </a:extLst>
          </p:cNvPr>
          <p:cNvSpPr txBox="1"/>
          <p:nvPr/>
        </p:nvSpPr>
        <p:spPr>
          <a:xfrm>
            <a:off x="339016" y="4911085"/>
            <a:ext cx="261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/>
              <a:t>Press release on July 21 2020</a:t>
            </a:r>
            <a:endParaRPr kumimoji="1" lang="ja-JP" altLang="en-US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C30057-A586-465B-A198-218D4F36BF61}"/>
              </a:ext>
            </a:extLst>
          </p:cNvPr>
          <p:cNvSpPr txBox="1"/>
          <p:nvPr/>
        </p:nvSpPr>
        <p:spPr>
          <a:xfrm>
            <a:off x="121500" y="1054363"/>
            <a:ext cx="38542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Development of High Intensity Proton Beam Control Technology at J-PARC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/>
              <a:t>Beam shaping using nonlinear optics reduces target damage and contributes to safe operation</a:t>
            </a:r>
            <a:endParaRPr kumimoji="1" lang="ja-JP" altLang="en-US" sz="1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2A4ADA-F0AF-40C8-8DD5-ED38BFF03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25" b="17929"/>
          <a:stretch/>
        </p:blipFill>
        <p:spPr>
          <a:xfrm>
            <a:off x="3974267" y="4007517"/>
            <a:ext cx="5033380" cy="28519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8E0762-F911-40AD-B6A3-A77FE64E61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52895"/>
            <a:ext cx="4331970" cy="258945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790F2F9-28F7-4733-B2EA-B2C707786E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580" y="2962007"/>
            <a:ext cx="1612686" cy="191793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C29AD3-FD0B-4685-96E2-35E079E15DFD}"/>
              </a:ext>
            </a:extLst>
          </p:cNvPr>
          <p:cNvSpPr txBox="1"/>
          <p:nvPr/>
        </p:nvSpPr>
        <p:spPr>
          <a:xfrm>
            <a:off x="2032710" y="2592675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Octupole magnet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1E7386F-65AD-4886-A0B7-8BC0DFB02FD3}"/>
              </a:ext>
            </a:extLst>
          </p:cNvPr>
          <p:cNvSpPr txBox="1"/>
          <p:nvPr/>
        </p:nvSpPr>
        <p:spPr>
          <a:xfrm>
            <a:off x="4645310" y="849262"/>
            <a:ext cx="418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Optimization of the parameter for peak reduction and beam loss 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4EB31B3-9633-4C9A-8464-03E2223F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F94-9D61-334D-986E-1ADEBDA26D3C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C7459D0-1608-4B66-AD17-875AD24D40FB}"/>
              </a:ext>
            </a:extLst>
          </p:cNvPr>
          <p:cNvSpPr txBox="1"/>
          <p:nvPr/>
        </p:nvSpPr>
        <p:spPr>
          <a:xfrm>
            <a:off x="55988" y="5625854"/>
            <a:ext cx="3798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hlinkClick r:id="rId6"/>
              </a:rPr>
              <a:t>S. Meigo et al., “</a:t>
            </a:r>
            <a:r>
              <a:rPr lang="en-US" altLang="ja-JP" sz="1600" dirty="0">
                <a:hlinkClick r:id="rId6"/>
              </a:rPr>
              <a:t>Two-parameter model for optimizing target beam distribution with an octupole magnet</a:t>
            </a:r>
            <a:r>
              <a:rPr kumimoji="1" lang="en-US" altLang="ja-JP" sz="1600" dirty="0">
                <a:hlinkClick r:id="rId6"/>
              </a:rPr>
              <a:t>”, PRAB (2020)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96891269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ADFDCD1-B964-4547-830A-3D02FBF8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613"/>
            <a:ext cx="8244408" cy="584775"/>
          </a:xfrm>
        </p:spPr>
        <p:txBody>
          <a:bodyPr/>
          <a:lstStyle/>
          <a:p>
            <a:r>
              <a:rPr kumimoji="1" lang="en-US" altLang="ja-JP" sz="3200" dirty="0"/>
              <a:t>Experimental results of displacement X-sec</a:t>
            </a: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D35911-C2EF-4B01-A45B-6BB180DD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F6313-81D3-E44F-979E-1FD115D886CD}" type="slidenum">
              <a:rPr kumimoji="1" lang="ja-JP" altLang="en-US" smtClean="0">
                <a:solidFill>
                  <a:srgbClr val="000000"/>
                </a:solidFill>
              </a:rPr>
              <a:pPr/>
              <a:t>39</a:t>
            </a:fld>
            <a:endParaRPr kumimoji="1" lang="ja-JP" altLang="en-US">
              <a:solidFill>
                <a:srgbClr val="00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E2F447-458D-451F-AFC5-D09E5B280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4" t="25980" r="32832" b="6820"/>
          <a:stretch/>
        </p:blipFill>
        <p:spPr>
          <a:xfrm>
            <a:off x="153740" y="2020888"/>
            <a:ext cx="5688632" cy="460851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C5D2D3-80EE-4492-9A07-974AD5185193}"/>
              </a:ext>
            </a:extLst>
          </p:cNvPr>
          <p:cNvSpPr txBox="1"/>
          <p:nvPr/>
        </p:nvSpPr>
        <p:spPr>
          <a:xfrm>
            <a:off x="238585" y="1582343"/>
            <a:ext cx="5341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Resistivity and temperature during irradiation</a:t>
            </a:r>
            <a:endParaRPr kumimoji="1" lang="ja-JP" altLang="en-US" sz="2000" dirty="0"/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3E5CEC5F-4562-4CC8-B7BE-61B169D8A6AC}"/>
              </a:ext>
            </a:extLst>
          </p:cNvPr>
          <p:cNvGraphicFramePr>
            <a:graphicFrameLocks noGrp="1"/>
          </p:cNvGraphicFramePr>
          <p:nvPr/>
        </p:nvGraphicFramePr>
        <p:xfrm>
          <a:off x="6017626" y="3087259"/>
          <a:ext cx="2979888" cy="2433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05199">
                  <a:extLst>
                    <a:ext uri="{9D8B030D-6E8A-4147-A177-3AD203B41FA5}">
                      <a16:colId xmlns:a16="http://schemas.microsoft.com/office/drawing/2014/main" val="1056687022"/>
                    </a:ext>
                  </a:extLst>
                </a:gridCol>
                <a:gridCol w="1874689">
                  <a:extLst>
                    <a:ext uri="{9D8B030D-6E8A-4147-A177-3AD203B41FA5}">
                      <a16:colId xmlns:a16="http://schemas.microsoft.com/office/drawing/2014/main" val="2630263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Tk </a:t>
                      </a:r>
                      <a:r>
                        <a:rPr kumimoji="1" lang="ja-JP" altLang="en-US" sz="1600" dirty="0"/>
                        <a:t> </a:t>
                      </a:r>
                      <a:r>
                        <a:rPr kumimoji="1" lang="en-US" altLang="ja-JP" sz="1600" dirty="0"/>
                        <a:t>[GeV]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Experimental result</a:t>
                      </a:r>
                      <a:r>
                        <a:rPr kumimoji="1" lang="ja-JP" altLang="en-US" sz="1600" dirty="0"/>
                        <a:t> </a:t>
                      </a:r>
                      <a:r>
                        <a:rPr kumimoji="1" lang="en-US" altLang="ja-JP" sz="1600" dirty="0"/>
                        <a:t>[b]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350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0.4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1920±455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135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0.8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2140±508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563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1.3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2390±568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06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2.2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2250±534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7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3.0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/>
                        <a:t>2550±606</a:t>
                      </a:r>
                      <a:endParaRPr kumimoji="1"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158045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16CEC40C-745E-4AE3-8B2E-7B6D31D5D4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372" y="1124744"/>
            <a:ext cx="2401343" cy="44701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9173205-1FCE-4B26-AA39-82C7CB7BD4CF}"/>
              </a:ext>
            </a:extLst>
          </p:cNvPr>
          <p:cNvSpPr txBox="1"/>
          <p:nvPr/>
        </p:nvSpPr>
        <p:spPr>
          <a:xfrm>
            <a:off x="238585" y="844023"/>
            <a:ext cx="8350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Cross section for 0.4, 0.8, 1.3, 2.2  and 3.0 GeV protons were observed.</a:t>
            </a:r>
          </a:p>
          <a:p>
            <a:r>
              <a:rPr lang="en-US" altLang="ja-JP" sz="2000" dirty="0"/>
              <a:t>- Proton beam repetition rate ~ 1 Hz</a:t>
            </a:r>
            <a:endParaRPr kumimoji="1" lang="ja-JP" altLang="en-US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B2AB04-97AC-4F4C-B70C-A711213C86C5}"/>
              </a:ext>
            </a:extLst>
          </p:cNvPr>
          <p:cNvSpPr txBox="1"/>
          <p:nvPr/>
        </p:nvSpPr>
        <p:spPr>
          <a:xfrm>
            <a:off x="6084168" y="5613047"/>
            <a:ext cx="2808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Error is dominated by resistivity change for a Frankel pair creation.</a:t>
            </a:r>
          </a:p>
          <a:p>
            <a:r>
              <a:rPr lang="en-US" altLang="ja-JP" sz="1600" dirty="0" err="1"/>
              <a:t>ρ</a:t>
            </a:r>
            <a:r>
              <a:rPr kumimoji="1" lang="en-US" altLang="ja-JP" sz="1600" baseline="-25000" dirty="0" err="1"/>
              <a:t>f</a:t>
            </a:r>
            <a:r>
              <a:rPr kumimoji="1" lang="en-US" altLang="ja-JP" sz="1600" baseline="-25000" dirty="0"/>
              <a:t> </a:t>
            </a:r>
            <a:r>
              <a:rPr kumimoji="1" lang="en-US" altLang="ja-JP" sz="1600" dirty="0"/>
              <a:t>= 14 ± 3 </a:t>
            </a:r>
            <a:r>
              <a:rPr kumimoji="1" lang="en-US" altLang="ja-JP" sz="1600" dirty="0" err="1"/>
              <a:t>Ωm</a:t>
            </a:r>
            <a:endParaRPr kumimoji="1" lang="ja-JP" altLang="en-US" sz="1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A4674A-4B6D-4943-B2AD-402118126E4B}"/>
              </a:ext>
            </a:extLst>
          </p:cNvPr>
          <p:cNvSpPr txBox="1"/>
          <p:nvPr/>
        </p:nvSpPr>
        <p:spPr>
          <a:xfrm>
            <a:off x="4893706" y="2916233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ΔR</a:t>
            </a:r>
          </a:p>
          <a:p>
            <a:r>
              <a:rPr kumimoji="1" lang="en-US" altLang="ja-JP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4 </a:t>
            </a:r>
            <a:r>
              <a:rPr kumimoji="1" lang="en-US" altLang="ja-JP" sz="1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μΩ</a:t>
            </a:r>
            <a:endParaRPr kumimoji="1" lang="ja-JP" altLang="en-US" sz="1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FA3EC18-0904-4F3D-943A-6765C72CD969}"/>
              </a:ext>
            </a:extLst>
          </p:cNvPr>
          <p:cNvCxnSpPr/>
          <p:nvPr/>
        </p:nvCxnSpPr>
        <p:spPr bwMode="auto">
          <a:xfrm>
            <a:off x="1835696" y="3429000"/>
            <a:ext cx="352839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77E6C14-D527-4F62-89B1-9817C1C322E7}"/>
              </a:ext>
            </a:extLst>
          </p:cNvPr>
          <p:cNvCxnSpPr/>
          <p:nvPr/>
        </p:nvCxnSpPr>
        <p:spPr bwMode="auto">
          <a:xfrm>
            <a:off x="1835696" y="3429000"/>
            <a:ext cx="31683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D44BE23-464D-4C72-B349-1A21D9152C12}"/>
              </a:ext>
            </a:extLst>
          </p:cNvPr>
          <p:cNvCxnSpPr/>
          <p:nvPr/>
        </p:nvCxnSpPr>
        <p:spPr bwMode="auto">
          <a:xfrm>
            <a:off x="4903061" y="2996952"/>
            <a:ext cx="0" cy="43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768E465-8475-4B53-A52C-F8270FFEB658}"/>
              </a:ext>
            </a:extLst>
          </p:cNvPr>
          <p:cNvSpPr txBox="1"/>
          <p:nvPr/>
        </p:nvSpPr>
        <p:spPr>
          <a:xfrm rot="16200000">
            <a:off x="-496316" y="2938919"/>
            <a:ext cx="169148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Resistance</a:t>
            </a:r>
            <a:r>
              <a:rPr kumimoji="1" lang="ja-JP" altLang="en-US" dirty="0"/>
              <a:t> </a:t>
            </a:r>
            <a:r>
              <a:rPr kumimoji="1" lang="en-US" altLang="ja-JP" dirty="0"/>
              <a:t>[Ω]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0E81631-0E35-401B-A11D-A219B1986868}"/>
              </a:ext>
            </a:extLst>
          </p:cNvPr>
          <p:cNvSpPr txBox="1"/>
          <p:nvPr/>
        </p:nvSpPr>
        <p:spPr>
          <a:xfrm rot="16200000">
            <a:off x="-230251" y="5265425"/>
            <a:ext cx="115935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Temp. [K</a:t>
            </a:r>
            <a:r>
              <a:rPr lang="en-US" altLang="ja-JP" dirty="0"/>
              <a:t>]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36E7ED-685D-4017-AFB0-2D437364E7A1}"/>
              </a:ext>
            </a:extLst>
          </p:cNvPr>
          <p:cNvSpPr txBox="1"/>
          <p:nvPr/>
        </p:nvSpPr>
        <p:spPr>
          <a:xfrm>
            <a:off x="6017626" y="1497689"/>
            <a:ext cx="3111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/>
              <a:t>Δρ</a:t>
            </a:r>
            <a:r>
              <a:rPr kumimoji="1" lang="en-US" altLang="ja-JP" sz="1600" dirty="0"/>
              <a:t> (resistivity): ΔR x L/A</a:t>
            </a:r>
          </a:p>
          <a:p>
            <a:r>
              <a:rPr kumimoji="1" lang="en-US" altLang="ja-JP" sz="1600" dirty="0"/>
              <a:t>  L, </a:t>
            </a:r>
            <a:r>
              <a:rPr lang="en-US" altLang="ja-JP" sz="1600" dirty="0"/>
              <a:t>A:  sample geometry</a:t>
            </a:r>
          </a:p>
          <a:p>
            <a:r>
              <a:rPr kumimoji="1" lang="en-US" altLang="ja-JP" sz="1600" dirty="0"/>
              <a:t>Φ (proton fluence)</a:t>
            </a:r>
            <a:r>
              <a:rPr kumimoji="1" lang="ja-JP" altLang="en-US" sz="1600" dirty="0"/>
              <a:t>：　</a:t>
            </a:r>
            <a:endParaRPr kumimoji="1" lang="en-US" altLang="ja-JP" sz="1600" dirty="0"/>
          </a:p>
          <a:p>
            <a:r>
              <a:rPr lang="en-US" altLang="ja-JP" sz="1600" dirty="0"/>
              <a:t>   </a:t>
            </a:r>
            <a:r>
              <a:rPr kumimoji="1" lang="en-US" altLang="ja-JP" sz="1600" dirty="0"/>
              <a:t>observed by beam monitor</a:t>
            </a:r>
          </a:p>
          <a:p>
            <a:r>
              <a:rPr lang="en-US" altLang="ja-JP" sz="1600" dirty="0" err="1"/>
              <a:t>ρ</a:t>
            </a:r>
            <a:r>
              <a:rPr lang="en-US" altLang="ja-JP" sz="1600" baseline="-25000" dirty="0" err="1"/>
              <a:t>f</a:t>
            </a:r>
            <a:r>
              <a:rPr lang="en-US" altLang="ja-JP" sz="1600" baseline="-25000" dirty="0"/>
              <a:t> </a:t>
            </a:r>
            <a:r>
              <a:rPr lang="en-US" altLang="ja-JP" sz="1600" dirty="0"/>
              <a:t>: resistivity change by a Frankel pair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798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850" y="981075"/>
            <a:ext cx="8712646" cy="5111750"/>
          </a:xfrm>
        </p:spPr>
        <p:txBody>
          <a:bodyPr/>
          <a:lstStyle/>
          <a:p>
            <a:r>
              <a:rPr lang="en-US" altLang="ja-JP" dirty="0"/>
              <a:t>Introduction of displacement cross section</a:t>
            </a:r>
          </a:p>
          <a:p>
            <a:r>
              <a:rPr lang="en-US" altLang="ja-JP" dirty="0"/>
              <a:t>Measurement of displacement cross section</a:t>
            </a:r>
          </a:p>
          <a:p>
            <a:pPr lvl="1"/>
            <a:r>
              <a:rPr lang="en-US" altLang="ja-JP" dirty="0"/>
              <a:t>J-PARC 0.4 – 30 GeV</a:t>
            </a:r>
          </a:p>
          <a:p>
            <a:pPr lvl="1"/>
            <a:r>
              <a:rPr lang="en-US" altLang="ja-JP" dirty="0"/>
              <a:t>FNAL 	 120 GeV</a:t>
            </a:r>
          </a:p>
          <a:p>
            <a:pPr lvl="1"/>
            <a:r>
              <a:rPr lang="en-US" altLang="ja-JP" dirty="0"/>
              <a:t>CERN  430 GeV</a:t>
            </a:r>
          </a:p>
          <a:p>
            <a:r>
              <a:rPr lang="en-US" altLang="ja-JP" dirty="0"/>
              <a:t>New facility for irradiation facility at J-PARC</a:t>
            </a:r>
          </a:p>
          <a:p>
            <a:pPr lvl="1"/>
            <a:r>
              <a:rPr lang="en-US" altLang="ja-JP" dirty="0"/>
              <a:t>Aim for irradiation facility</a:t>
            </a:r>
          </a:p>
          <a:p>
            <a:pPr lvl="1"/>
            <a:r>
              <a:rPr lang="en-US" altLang="ja-JP" dirty="0"/>
              <a:t>Multipurpose use for new facility</a:t>
            </a:r>
          </a:p>
          <a:p>
            <a:r>
              <a:rPr lang="en-US" altLang="ja-JP" dirty="0"/>
              <a:t>Summary</a:t>
            </a:r>
          </a:p>
          <a:p>
            <a:pPr marL="0" indent="0">
              <a:buNone/>
            </a:pPr>
            <a:endParaRPr lang="en-US" altLang="ja-JP" dirty="0"/>
          </a:p>
          <a:p>
            <a:pPr lvl="1"/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5" name="テキスト ボックス 13">
            <a:extLst>
              <a:ext uri="{FF2B5EF4-FFF2-40B4-BE49-F238E27FC236}">
                <a16:creationId xmlns:a16="http://schemas.microsoft.com/office/drawing/2014/main" id="{4EF73518-CF5C-4D81-8AA6-4BD878EC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030913"/>
            <a:ext cx="2717800" cy="400050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0000FF"/>
                </a:solidFill>
              </a:rPr>
              <a:t>Neutron beam lines (23)</a:t>
            </a:r>
            <a:endParaRPr lang="ja-JP" altLang="en-US" sz="2000">
              <a:solidFill>
                <a:srgbClr val="0000FF"/>
              </a:solidFill>
            </a:endParaRPr>
          </a:p>
        </p:txBody>
      </p:sp>
      <p:pic>
        <p:nvPicPr>
          <p:cNvPr id="6" name="Picture 3" descr="2008">
            <a:extLst>
              <a:ext uri="{FF2B5EF4-FFF2-40B4-BE49-F238E27FC236}">
                <a16:creationId xmlns:a16="http://schemas.microsoft.com/office/drawing/2014/main" id="{D13422BC-82E6-4AC1-9BB7-C68A4E5E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0109C8AE-0B4B-45F2-8409-05B5814DA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1628775"/>
            <a:ext cx="1701800" cy="646113"/>
          </a:xfrm>
          <a:prstGeom prst="rect">
            <a:avLst/>
          </a:prstGeom>
          <a:solidFill>
            <a:srgbClr val="000000">
              <a:alpha val="5882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1" rIns="91400" bIns="4570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rgbClr val="FFFFCC"/>
                </a:solidFill>
                <a:latin typeface="Arial" pitchFamily="34" charset="0"/>
              </a:rPr>
              <a:t>Bird’s eye photo</a:t>
            </a:r>
          </a:p>
        </p:txBody>
      </p:sp>
      <p:sp>
        <p:nvSpPr>
          <p:cNvPr id="8" name="Line 17">
            <a:extLst>
              <a:ext uri="{FF2B5EF4-FFF2-40B4-BE49-F238E27FC236}">
                <a16:creationId xmlns:a16="http://schemas.microsoft.com/office/drawing/2014/main" id="{737D9278-19A6-438C-9828-81E386F3D9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1988" y="4092575"/>
            <a:ext cx="461962" cy="42863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C6184B63-7579-448D-B5D2-858CFA027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3836988"/>
            <a:ext cx="1676400" cy="923925"/>
          </a:xfrm>
          <a:prstGeom prst="rect">
            <a:avLst/>
          </a:prstGeom>
          <a:solidFill>
            <a:srgbClr val="448C8E">
              <a:alpha val="49019"/>
            </a:srgbClr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Transmutation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Facility</a:t>
            </a:r>
            <a:r>
              <a:rPr lang="ja-JP" altLang="en-US" sz="1800" dirty="0">
                <a:solidFill>
                  <a:schemeClr val="bg1"/>
                </a:solidFill>
                <a:ea typeface="ＭＳ ゴシック" pitchFamily="49" charset="-128"/>
              </a:rPr>
              <a:t> </a:t>
            </a: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(TEF)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(Phase II</a:t>
            </a:r>
            <a:r>
              <a:rPr lang="ja-JP" altLang="en-US" sz="1800" dirty="0">
                <a:solidFill>
                  <a:schemeClr val="bg1"/>
                </a:solidFill>
                <a:ea typeface="ＭＳ ゴシック" pitchFamily="49" charset="-128"/>
              </a:rPr>
              <a:t>）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82476D8F-0FE5-4690-991E-99E780DE5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0" y="0"/>
            <a:ext cx="2373313" cy="544765"/>
          </a:xfrm>
          <a:prstGeom prst="rect">
            <a:avLst/>
          </a:prstGeom>
          <a:solidFill>
            <a:srgbClr val="448C8E">
              <a:alpha val="4901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chemeClr val="bg1"/>
                </a:solidFill>
              </a:rPr>
              <a:t>Hadron Experiment Facility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1FE9B197-3E37-4CD7-919C-06C8BA207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988" y="2782888"/>
            <a:ext cx="3275012" cy="567848"/>
          </a:xfrm>
          <a:prstGeom prst="rect">
            <a:avLst/>
          </a:prstGeom>
          <a:solidFill>
            <a:srgbClr val="448C8E">
              <a:alpha val="4901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chemeClr val="bg1"/>
                </a:solidFill>
                <a:ea typeface="ＭＳ ゴシック" pitchFamily="49" charset="-128"/>
              </a:rPr>
              <a:t>Neutrino Exp. Facility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n-US" altLang="ja-JP" sz="1800">
                <a:solidFill>
                  <a:schemeClr val="bg1"/>
                </a:solidFill>
                <a:ea typeface="ＭＳ ゴシック" pitchFamily="49" charset="-128"/>
              </a:rPr>
              <a:t>(294km to Super KAMIOKANDE)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ED4CF64D-AA79-499B-BE2D-A23C6E554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1041400"/>
            <a:ext cx="2557463" cy="544765"/>
          </a:xfrm>
          <a:prstGeom prst="rect">
            <a:avLst/>
          </a:prstGeom>
          <a:solidFill>
            <a:srgbClr val="448C8E">
              <a:alpha val="47058"/>
            </a:srgbClr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ja-JP" sz="1800" b="1">
                <a:solidFill>
                  <a:schemeClr val="bg1"/>
                </a:solidFill>
                <a:ea typeface="ＭＳ ゴシック" pitchFamily="49" charset="-128"/>
              </a:rPr>
              <a:t>Materials &amp; Life Science Facility (MLF)</a:t>
            </a:r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683E4E3C-C510-4AA0-AE80-EF14ADD06F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5988" y="2314575"/>
            <a:ext cx="650875" cy="541338"/>
          </a:xfrm>
          <a:prstGeom prst="line">
            <a:avLst/>
          </a:prstGeom>
          <a:noFill/>
          <a:ln w="57150">
            <a:solidFill>
              <a:srgbClr val="FFFF00">
                <a:alpha val="67058"/>
              </a:srgb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41244F33-C7FD-4041-8823-BF1BDF1466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3013" y="3641726"/>
            <a:ext cx="1882775" cy="7938"/>
          </a:xfrm>
          <a:prstGeom prst="line">
            <a:avLst/>
          </a:prstGeom>
          <a:noFill/>
          <a:ln w="57150">
            <a:solidFill>
              <a:srgbClr val="FF6666">
                <a:alpha val="67058"/>
              </a:srgb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0AA3E5BA-5C66-49A2-A8F7-1A400F16B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2909888"/>
            <a:ext cx="2179638" cy="568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ja-JP" sz="1800" dirty="0">
                <a:ea typeface="ＭＳ ゴシック" pitchFamily="49" charset="-128"/>
              </a:rPr>
              <a:t>3GeV Synchrotron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n-US" altLang="ja-JP" sz="1800" dirty="0">
                <a:ea typeface="ＭＳ ゴシック" pitchFamily="49" charset="-128"/>
              </a:rPr>
              <a:t>RCS (25Hz,1MW)</a:t>
            </a:r>
          </a:p>
        </p:txBody>
      </p:sp>
      <p:grpSp>
        <p:nvGrpSpPr>
          <p:cNvPr id="16" name="Group 33">
            <a:extLst>
              <a:ext uri="{FF2B5EF4-FFF2-40B4-BE49-F238E27FC236}">
                <a16:creationId xmlns:a16="http://schemas.microsoft.com/office/drawing/2014/main" id="{EA2E3078-BF1B-4645-9F39-676FC48CF766}"/>
              </a:ext>
            </a:extLst>
          </p:cNvPr>
          <p:cNvGrpSpPr>
            <a:grpSpLocks/>
          </p:cNvGrpSpPr>
          <p:nvPr/>
        </p:nvGrpSpPr>
        <p:grpSpPr bwMode="auto">
          <a:xfrm>
            <a:off x="3617913" y="3614738"/>
            <a:ext cx="2559050" cy="2117725"/>
            <a:chOff x="2279" y="2277"/>
            <a:chExt cx="1612" cy="1334"/>
          </a:xfrm>
        </p:grpSpPr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7F4AF416-C1E3-4DBA-8007-338ACD02B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6" y="2277"/>
              <a:ext cx="315" cy="1334"/>
            </a:xfrm>
            <a:prstGeom prst="line">
              <a:avLst/>
            </a:prstGeom>
            <a:noFill/>
            <a:ln w="57150">
              <a:solidFill>
                <a:srgbClr val="00CC99">
                  <a:alpha val="6705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0A2DC9BB-ECCA-42A5-BA1F-EE94D7397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" y="3016"/>
              <a:ext cx="1248" cy="37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ja-JP" sz="1800" dirty="0" err="1">
                  <a:ea typeface="ＭＳ ゴシック" pitchFamily="49" charset="-128"/>
                </a:rPr>
                <a:t>Linac</a:t>
              </a:r>
              <a:endParaRPr lang="en-US" altLang="ja-JP" sz="1800" dirty="0">
                <a:ea typeface="ＭＳ ゴシック" pitchFamily="49" charset="-128"/>
              </a:endParaRPr>
            </a:p>
            <a:p>
              <a:pPr eaLnBrk="1" hangingPunct="1">
                <a:lnSpc>
                  <a:spcPct val="2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800" dirty="0">
                  <a:ea typeface="ＭＳ ゴシック" pitchFamily="49" charset="-128"/>
                </a:rPr>
                <a:t>400MeV(</a:t>
              </a:r>
              <a:r>
                <a:rPr lang="en-US" altLang="ja-JP" sz="1800" dirty="0">
                  <a:solidFill>
                    <a:schemeClr val="tx2"/>
                  </a:solidFill>
                  <a:ea typeface="ＭＳ ゴシック" pitchFamily="49" charset="-128"/>
                </a:rPr>
                <a:t>50mA</a:t>
              </a:r>
              <a:r>
                <a:rPr lang="en-US" altLang="ja-JP" sz="1800" dirty="0">
                  <a:ea typeface="ＭＳ ゴシック" pitchFamily="49" charset="-128"/>
                </a:rPr>
                <a:t>)</a:t>
              </a:r>
            </a:p>
          </p:txBody>
        </p:sp>
      </p:grpSp>
      <p:sp>
        <p:nvSpPr>
          <p:cNvPr id="19" name="Rectangle 25">
            <a:extLst>
              <a:ext uri="{FF2B5EF4-FFF2-40B4-BE49-F238E27FC236}">
                <a16:creationId xmlns:a16="http://schemas.microsoft.com/office/drawing/2014/main" id="{783A5C6C-743C-46E7-9D42-479E8C6DA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0" y="3784600"/>
            <a:ext cx="1042988" cy="457200"/>
          </a:xfrm>
          <a:prstGeom prst="rect">
            <a:avLst/>
          </a:prstGeom>
          <a:noFill/>
          <a:ln w="38100" algn="ctr">
            <a:solidFill>
              <a:schemeClr val="tx2">
                <a:lumMod val="20000"/>
                <a:lumOff val="8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/>
          </a:p>
        </p:txBody>
      </p:sp>
      <p:sp>
        <p:nvSpPr>
          <p:cNvPr id="20" name="Line 26">
            <a:extLst>
              <a:ext uri="{FF2B5EF4-FFF2-40B4-BE49-F238E27FC236}">
                <a16:creationId xmlns:a16="http://schemas.microsoft.com/office/drawing/2014/main" id="{09D32296-F28F-462E-B4DB-9B93541B51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6950" y="2335213"/>
            <a:ext cx="2455863" cy="211137"/>
          </a:xfrm>
          <a:prstGeom prst="line">
            <a:avLst/>
          </a:prstGeom>
          <a:noFill/>
          <a:ln w="57150">
            <a:solidFill>
              <a:srgbClr val="00B0F0">
                <a:alpha val="67058"/>
              </a:srgb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" name="Line 27">
            <a:extLst>
              <a:ext uri="{FF2B5EF4-FFF2-40B4-BE49-F238E27FC236}">
                <a16:creationId xmlns:a16="http://schemas.microsoft.com/office/drawing/2014/main" id="{F0750F32-60FD-42CE-843E-EE1CA789A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1330325"/>
            <a:ext cx="433388" cy="198438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28">
            <a:extLst>
              <a:ext uri="{FF2B5EF4-FFF2-40B4-BE49-F238E27FC236}">
                <a16:creationId xmlns:a16="http://schemas.microsoft.com/office/drawing/2014/main" id="{F7C51440-2820-4E1F-A7A8-AF0A1E62CD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78238" y="171450"/>
            <a:ext cx="271462" cy="20320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Line 29">
            <a:extLst>
              <a:ext uri="{FF2B5EF4-FFF2-40B4-BE49-F238E27FC236}">
                <a16:creationId xmlns:a16="http://schemas.microsoft.com/office/drawing/2014/main" id="{0651D659-1F58-4451-A2C1-22500F1563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92763" y="2563813"/>
            <a:ext cx="166687" cy="149225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Oval 30">
            <a:extLst>
              <a:ext uri="{FF2B5EF4-FFF2-40B4-BE49-F238E27FC236}">
                <a16:creationId xmlns:a16="http://schemas.microsoft.com/office/drawing/2014/main" id="{590F9C67-AE77-4DA2-8993-54DE37673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2200275"/>
            <a:ext cx="2308225" cy="330200"/>
          </a:xfrm>
          <a:prstGeom prst="ellipse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/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306DB0A7-98A3-403C-AAEA-17FDF7179790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0"/>
            <a:ext cx="1619250" cy="1619250"/>
            <a:chOff x="4740" y="0"/>
            <a:chExt cx="1020" cy="1020"/>
          </a:xfrm>
          <a:solidFill>
            <a:schemeClr val="bg2">
              <a:lumMod val="75000"/>
              <a:lumOff val="25000"/>
            </a:schemeClr>
          </a:solidFill>
        </p:grpSpPr>
        <p:graphicFrame>
          <p:nvGraphicFramePr>
            <p:cNvPr id="26" name="Object 224">
              <a:extLst>
                <a:ext uri="{FF2B5EF4-FFF2-40B4-BE49-F238E27FC236}">
                  <a16:creationId xmlns:a16="http://schemas.microsoft.com/office/drawing/2014/main" id="{B1701F69-DE82-4C9D-9DE4-06EFE82E326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1957381"/>
                </p:ext>
              </p:extLst>
            </p:nvPr>
          </p:nvGraphicFramePr>
          <p:xfrm>
            <a:off x="4740" y="0"/>
            <a:ext cx="1020" cy="1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7568254" imgH="7568254" progId="">
                    <p:embed/>
                  </p:oleObj>
                </mc:Choice>
                <mc:Fallback>
                  <p:oleObj name="Image" r:id="rId3" imgW="7568254" imgH="7568254" progId="">
                    <p:embed/>
                    <p:pic>
                      <p:nvPicPr>
                        <p:cNvPr id="57382" name="Object 2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clrChange>
                            <a:clrFrom>
                              <a:srgbClr val="FFCCCC"/>
                            </a:clrFrom>
                            <a:clrTo>
                              <a:srgbClr val="FFCCCC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9752" b="29752"/>
                        <a:stretch>
                          <a:fillRect/>
                        </a:stretch>
                      </p:blipFill>
                      <p:spPr bwMode="auto">
                        <a:xfrm>
                          <a:off x="4740" y="0"/>
                          <a:ext cx="1020" cy="1020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90000"/>
                            <a:lumOff val="10000"/>
                          </a:schemeClr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Oval 15">
              <a:extLst>
                <a:ext uri="{FF2B5EF4-FFF2-40B4-BE49-F238E27FC236}">
                  <a16:creationId xmlns:a16="http://schemas.microsoft.com/office/drawing/2014/main" id="{AD1ECF01-86F5-4DB1-9E47-7ED1BC6A7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" y="618"/>
              <a:ext cx="48" cy="48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1800"/>
            </a:p>
          </p:txBody>
        </p:sp>
      </p:grpSp>
      <p:sp>
        <p:nvSpPr>
          <p:cNvPr id="28" name="Line 31">
            <a:extLst>
              <a:ext uri="{FF2B5EF4-FFF2-40B4-BE49-F238E27FC236}">
                <a16:creationId xmlns:a16="http://schemas.microsoft.com/office/drawing/2014/main" id="{CEA784AB-194A-4532-B89A-C5918EAD95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6316" y="603495"/>
            <a:ext cx="309" cy="374405"/>
          </a:xfrm>
          <a:prstGeom prst="line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2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Text Box 32">
            <a:extLst>
              <a:ext uri="{FF2B5EF4-FFF2-40B4-BE49-F238E27FC236}">
                <a16:creationId xmlns:a16="http://schemas.microsoft.com/office/drawing/2014/main" id="{C0CC9047-CA42-4152-8553-E852DB9E1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328" y="5373216"/>
            <a:ext cx="1503363" cy="544765"/>
          </a:xfrm>
          <a:prstGeom prst="rect">
            <a:avLst/>
          </a:prstGeom>
          <a:solidFill>
            <a:srgbClr val="2663A0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JRR-3M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chemeClr val="bg1"/>
                </a:solidFill>
                <a:ea typeface="ＭＳ ゴシック" pitchFamily="49" charset="-128"/>
              </a:rPr>
              <a:t>800m to MLF</a:t>
            </a:r>
          </a:p>
        </p:txBody>
      </p:sp>
      <p:grpSp>
        <p:nvGrpSpPr>
          <p:cNvPr id="30" name="Group 35">
            <a:extLst>
              <a:ext uri="{FF2B5EF4-FFF2-40B4-BE49-F238E27FC236}">
                <a16:creationId xmlns:a16="http://schemas.microsoft.com/office/drawing/2014/main" id="{DBC4AFD9-F969-4BDF-94D5-DDBB2EB79856}"/>
              </a:ext>
            </a:extLst>
          </p:cNvPr>
          <p:cNvGrpSpPr>
            <a:grpSpLocks/>
          </p:cNvGrpSpPr>
          <p:nvPr/>
        </p:nvGrpSpPr>
        <p:grpSpPr bwMode="auto">
          <a:xfrm>
            <a:off x="2138363" y="560388"/>
            <a:ext cx="5676900" cy="2303462"/>
            <a:chOff x="1347" y="353"/>
            <a:chExt cx="3576" cy="1451"/>
          </a:xfrm>
        </p:grpSpPr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56A11A35-D3F6-4076-821C-FE3781160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495"/>
              <a:ext cx="2904" cy="1219"/>
            </a:xfrm>
            <a:custGeom>
              <a:avLst/>
              <a:gdLst>
                <a:gd name="T0" fmla="*/ 2329 w 2904"/>
                <a:gd name="T1" fmla="*/ 169 h 1219"/>
                <a:gd name="T2" fmla="*/ 2141 w 2904"/>
                <a:gd name="T3" fmla="*/ 133 h 1219"/>
                <a:gd name="T4" fmla="*/ 2145 w 2904"/>
                <a:gd name="T5" fmla="*/ 133 h 1219"/>
                <a:gd name="T6" fmla="*/ 1945 w 2904"/>
                <a:gd name="T7" fmla="*/ 93 h 1219"/>
                <a:gd name="T8" fmla="*/ 1757 w 2904"/>
                <a:gd name="T9" fmla="*/ 61 h 1219"/>
                <a:gd name="T10" fmla="*/ 1469 w 2904"/>
                <a:gd name="T11" fmla="*/ 17 h 1219"/>
                <a:gd name="T12" fmla="*/ 1145 w 2904"/>
                <a:gd name="T13" fmla="*/ 1 h 1219"/>
                <a:gd name="T14" fmla="*/ 797 w 2904"/>
                <a:gd name="T15" fmla="*/ 21 h 1219"/>
                <a:gd name="T16" fmla="*/ 485 w 2904"/>
                <a:gd name="T17" fmla="*/ 89 h 1219"/>
                <a:gd name="T18" fmla="*/ 237 w 2904"/>
                <a:gd name="T19" fmla="*/ 201 h 1219"/>
                <a:gd name="T20" fmla="*/ 53 w 2904"/>
                <a:gd name="T21" fmla="*/ 417 h 1219"/>
                <a:gd name="T22" fmla="*/ 1 w 2904"/>
                <a:gd name="T23" fmla="*/ 657 h 1219"/>
                <a:gd name="T24" fmla="*/ 45 w 2904"/>
                <a:gd name="T25" fmla="*/ 901 h 1219"/>
                <a:gd name="T26" fmla="*/ 173 w 2904"/>
                <a:gd name="T27" fmla="*/ 1065 h 1219"/>
                <a:gd name="T28" fmla="*/ 393 w 2904"/>
                <a:gd name="T29" fmla="*/ 1173 h 1219"/>
                <a:gd name="T30" fmla="*/ 813 w 2904"/>
                <a:gd name="T31" fmla="*/ 1213 h 1219"/>
                <a:gd name="T32" fmla="*/ 1129 w 2904"/>
                <a:gd name="T33" fmla="*/ 1209 h 1219"/>
                <a:gd name="T34" fmla="*/ 1445 w 2904"/>
                <a:gd name="T35" fmla="*/ 1177 h 1219"/>
                <a:gd name="T36" fmla="*/ 1845 w 2904"/>
                <a:gd name="T37" fmla="*/ 1093 h 1219"/>
                <a:gd name="T38" fmla="*/ 2157 w 2904"/>
                <a:gd name="T39" fmla="*/ 1001 h 1219"/>
                <a:gd name="T40" fmla="*/ 2569 w 2904"/>
                <a:gd name="T41" fmla="*/ 849 h 1219"/>
                <a:gd name="T42" fmla="*/ 2841 w 2904"/>
                <a:gd name="T43" fmla="*/ 693 h 1219"/>
                <a:gd name="T44" fmla="*/ 2885 w 2904"/>
                <a:gd name="T45" fmla="*/ 473 h 1219"/>
                <a:gd name="T46" fmla="*/ 2725 w 2904"/>
                <a:gd name="T47" fmla="*/ 313 h 1219"/>
                <a:gd name="T48" fmla="*/ 2509 w 2904"/>
                <a:gd name="T49" fmla="*/ 217 h 1219"/>
                <a:gd name="T50" fmla="*/ 2329 w 2904"/>
                <a:gd name="T51" fmla="*/ 169 h 12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904"/>
                <a:gd name="T79" fmla="*/ 0 h 1219"/>
                <a:gd name="T80" fmla="*/ 2904 w 2904"/>
                <a:gd name="T81" fmla="*/ 1219 h 121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904" h="1219">
                  <a:moveTo>
                    <a:pt x="2329" y="169"/>
                  </a:moveTo>
                  <a:cubicBezTo>
                    <a:pt x="2298" y="163"/>
                    <a:pt x="2172" y="139"/>
                    <a:pt x="2141" y="133"/>
                  </a:cubicBezTo>
                  <a:cubicBezTo>
                    <a:pt x="2110" y="127"/>
                    <a:pt x="2178" y="140"/>
                    <a:pt x="2145" y="133"/>
                  </a:cubicBezTo>
                  <a:cubicBezTo>
                    <a:pt x="2112" y="126"/>
                    <a:pt x="2010" y="105"/>
                    <a:pt x="1945" y="93"/>
                  </a:cubicBezTo>
                  <a:cubicBezTo>
                    <a:pt x="1880" y="81"/>
                    <a:pt x="1836" y="74"/>
                    <a:pt x="1757" y="61"/>
                  </a:cubicBezTo>
                  <a:cubicBezTo>
                    <a:pt x="1678" y="48"/>
                    <a:pt x="1571" y="27"/>
                    <a:pt x="1469" y="17"/>
                  </a:cubicBezTo>
                  <a:cubicBezTo>
                    <a:pt x="1367" y="7"/>
                    <a:pt x="1257" y="0"/>
                    <a:pt x="1145" y="1"/>
                  </a:cubicBezTo>
                  <a:cubicBezTo>
                    <a:pt x="1033" y="2"/>
                    <a:pt x="907" y="6"/>
                    <a:pt x="797" y="21"/>
                  </a:cubicBezTo>
                  <a:cubicBezTo>
                    <a:pt x="687" y="36"/>
                    <a:pt x="578" y="59"/>
                    <a:pt x="485" y="89"/>
                  </a:cubicBezTo>
                  <a:cubicBezTo>
                    <a:pt x="392" y="119"/>
                    <a:pt x="309" y="146"/>
                    <a:pt x="237" y="201"/>
                  </a:cubicBezTo>
                  <a:cubicBezTo>
                    <a:pt x="165" y="256"/>
                    <a:pt x="92" y="341"/>
                    <a:pt x="53" y="417"/>
                  </a:cubicBezTo>
                  <a:cubicBezTo>
                    <a:pt x="14" y="493"/>
                    <a:pt x="2" y="576"/>
                    <a:pt x="1" y="657"/>
                  </a:cubicBezTo>
                  <a:cubicBezTo>
                    <a:pt x="0" y="738"/>
                    <a:pt x="16" y="833"/>
                    <a:pt x="45" y="901"/>
                  </a:cubicBezTo>
                  <a:cubicBezTo>
                    <a:pt x="74" y="969"/>
                    <a:pt x="115" y="1020"/>
                    <a:pt x="173" y="1065"/>
                  </a:cubicBezTo>
                  <a:cubicBezTo>
                    <a:pt x="231" y="1110"/>
                    <a:pt x="287" y="1148"/>
                    <a:pt x="393" y="1173"/>
                  </a:cubicBezTo>
                  <a:cubicBezTo>
                    <a:pt x="499" y="1198"/>
                    <a:pt x="690" y="1207"/>
                    <a:pt x="813" y="1213"/>
                  </a:cubicBezTo>
                  <a:cubicBezTo>
                    <a:pt x="936" y="1219"/>
                    <a:pt x="1024" y="1215"/>
                    <a:pt x="1129" y="1209"/>
                  </a:cubicBezTo>
                  <a:cubicBezTo>
                    <a:pt x="1234" y="1203"/>
                    <a:pt x="1326" y="1196"/>
                    <a:pt x="1445" y="1177"/>
                  </a:cubicBezTo>
                  <a:cubicBezTo>
                    <a:pt x="1564" y="1158"/>
                    <a:pt x="1726" y="1122"/>
                    <a:pt x="1845" y="1093"/>
                  </a:cubicBezTo>
                  <a:cubicBezTo>
                    <a:pt x="1964" y="1064"/>
                    <a:pt x="2036" y="1042"/>
                    <a:pt x="2157" y="1001"/>
                  </a:cubicBezTo>
                  <a:cubicBezTo>
                    <a:pt x="2278" y="960"/>
                    <a:pt x="2455" y="900"/>
                    <a:pt x="2569" y="849"/>
                  </a:cubicBezTo>
                  <a:cubicBezTo>
                    <a:pt x="2683" y="798"/>
                    <a:pt x="2788" y="756"/>
                    <a:pt x="2841" y="693"/>
                  </a:cubicBezTo>
                  <a:cubicBezTo>
                    <a:pt x="2894" y="630"/>
                    <a:pt x="2904" y="536"/>
                    <a:pt x="2885" y="473"/>
                  </a:cubicBezTo>
                  <a:cubicBezTo>
                    <a:pt x="2866" y="410"/>
                    <a:pt x="2788" y="356"/>
                    <a:pt x="2725" y="313"/>
                  </a:cubicBezTo>
                  <a:cubicBezTo>
                    <a:pt x="2662" y="270"/>
                    <a:pt x="2575" y="241"/>
                    <a:pt x="2509" y="217"/>
                  </a:cubicBezTo>
                  <a:cubicBezTo>
                    <a:pt x="2443" y="193"/>
                    <a:pt x="2366" y="179"/>
                    <a:pt x="2329" y="169"/>
                  </a:cubicBezTo>
                </a:path>
              </a:pathLst>
            </a:custGeom>
            <a:noFill/>
            <a:ln w="38100" cap="flat" cmpd="sng">
              <a:solidFill>
                <a:srgbClr val="FFFF66">
                  <a:alpha val="67058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1A3BA3FD-178C-4B0D-9910-D6D8D6C26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1604"/>
              <a:ext cx="928" cy="200"/>
            </a:xfrm>
            <a:custGeom>
              <a:avLst/>
              <a:gdLst>
                <a:gd name="T0" fmla="*/ 82 w 1257"/>
                <a:gd name="T1" fmla="*/ 0 h 342"/>
                <a:gd name="T2" fmla="*/ 0 w 1257"/>
                <a:gd name="T3" fmla="*/ 3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38100" cmpd="sng">
              <a:solidFill>
                <a:srgbClr val="FFFF66">
                  <a:alpha val="67058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 Box 24">
              <a:extLst>
                <a:ext uri="{FF2B5EF4-FFF2-40B4-BE49-F238E27FC236}">
                  <a16:creationId xmlns:a16="http://schemas.microsoft.com/office/drawing/2014/main" id="{9E373875-070A-4270-A3FA-75AAD0592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6" y="353"/>
              <a:ext cx="1327" cy="358"/>
            </a:xfrm>
            <a:prstGeom prst="rect">
              <a:avLst/>
            </a:prstGeom>
            <a:solidFill>
              <a:srgbClr val="FFFFCC"/>
            </a:solidFill>
            <a:ln w="38100" cmpd="sng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800" dirty="0">
                  <a:ea typeface="ＭＳ ゴシック" pitchFamily="49" charset="-128"/>
                </a:rPr>
                <a:t>30GeV Synchrotron</a:t>
              </a:r>
            </a:p>
            <a:p>
              <a:pPr eaLnBrk="1" hangingPunct="1">
                <a:lnSpc>
                  <a:spcPct val="30000"/>
                </a:lnSpc>
                <a:spcBef>
                  <a:spcPct val="50000"/>
                </a:spcBef>
                <a:buFontTx/>
                <a:buNone/>
              </a:pPr>
              <a:r>
                <a:rPr lang="en-US" altLang="ja-JP" sz="1800" dirty="0">
                  <a:ea typeface="ＭＳ ゴシック" pitchFamily="49" charset="-128"/>
                </a:rPr>
                <a:t>MR (0.75MW)</a:t>
              </a:r>
            </a:p>
          </p:txBody>
        </p:sp>
      </p:grpSp>
      <p:sp>
        <p:nvSpPr>
          <p:cNvPr id="34" name="Text Box 35">
            <a:extLst>
              <a:ext uri="{FF2B5EF4-FFF2-40B4-BE49-F238E27FC236}">
                <a16:creationId xmlns:a16="http://schemas.microsoft.com/office/drawing/2014/main" id="{ED506528-76FF-4FC0-B00A-E31FDD16C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6505575"/>
            <a:ext cx="5880100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chemeClr val="accent2"/>
                </a:solidFill>
                <a:latin typeface="Helvetica" pitchFamily="1" charset="0"/>
                <a:ea typeface="Osaka" pitchFamily="1" charset="-128"/>
              </a:rPr>
              <a:t>J-PARC = Japan Proton Accelerator Research Complex</a:t>
            </a:r>
          </a:p>
        </p:txBody>
      </p:sp>
      <p:sp>
        <p:nvSpPr>
          <p:cNvPr id="35" name="Line 16">
            <a:extLst>
              <a:ext uri="{FF2B5EF4-FFF2-40B4-BE49-F238E27FC236}">
                <a16:creationId xmlns:a16="http://schemas.microsoft.com/office/drawing/2014/main" id="{C31AB708-E8C0-4382-8823-1A0F29DC74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6037" y="1648350"/>
            <a:ext cx="9007" cy="693570"/>
          </a:xfrm>
          <a:prstGeom prst="line">
            <a:avLst/>
          </a:prstGeom>
          <a:noFill/>
          <a:ln w="57150">
            <a:solidFill>
              <a:srgbClr val="FFFF00">
                <a:alpha val="67058"/>
              </a:srgb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D4EAAA0-6C28-4C15-B1CF-8A30A52A6281}"/>
              </a:ext>
            </a:extLst>
          </p:cNvPr>
          <p:cNvSpPr txBox="1"/>
          <p:nvPr/>
        </p:nvSpPr>
        <p:spPr>
          <a:xfrm>
            <a:off x="304892" y="5269677"/>
            <a:ext cx="2687576" cy="1015663"/>
          </a:xfrm>
          <a:prstGeom prst="rect">
            <a:avLst/>
          </a:prstGeom>
          <a:solidFill>
            <a:srgbClr val="59595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JFY2007 Beam</a:t>
            </a:r>
          </a:p>
          <a:p>
            <a:pPr algn="r"/>
            <a:r>
              <a:rPr lang="en-US" altLang="ja-JP" dirty="0"/>
              <a:t>       </a:t>
            </a:r>
            <a:r>
              <a:rPr lang="en-US" altLang="ja-JP" dirty="0">
                <a:solidFill>
                  <a:srgbClr val="FFFF00"/>
                </a:solidFill>
              </a:rPr>
              <a:t>JFY2008 Beam</a:t>
            </a:r>
          </a:p>
          <a:p>
            <a:pPr algn="r"/>
            <a:r>
              <a:rPr kumimoji="1" lang="en-US" altLang="ja-JP" dirty="0"/>
              <a:t>       </a:t>
            </a:r>
            <a:r>
              <a:rPr kumimoji="1" lang="en-US" altLang="ja-JP" dirty="0">
                <a:solidFill>
                  <a:schemeClr val="bg2">
                    <a:lumMod val="25000"/>
                    <a:lumOff val="75000"/>
                  </a:schemeClr>
                </a:solidFill>
              </a:rPr>
              <a:t>JFY2009 Beam</a:t>
            </a:r>
            <a:endParaRPr kumimoji="1" lang="ja-JP" altLang="en-US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7" name="Line 34">
            <a:extLst>
              <a:ext uri="{FF2B5EF4-FFF2-40B4-BE49-F238E27FC236}">
                <a16:creationId xmlns:a16="http://schemas.microsoft.com/office/drawing/2014/main" id="{57EC4A1D-9CD7-4BC4-ACBD-281A0F4CE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659" y="5464941"/>
            <a:ext cx="423862" cy="0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Line 34">
            <a:extLst>
              <a:ext uri="{FF2B5EF4-FFF2-40B4-BE49-F238E27FC236}">
                <a16:creationId xmlns:a16="http://schemas.microsoft.com/office/drawing/2014/main" id="{C112FC4E-77C0-482F-9D29-A083E2C2F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659" y="5764239"/>
            <a:ext cx="4238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Line 34">
            <a:extLst>
              <a:ext uri="{FF2B5EF4-FFF2-40B4-BE49-F238E27FC236}">
                <a16:creationId xmlns:a16="http://schemas.microsoft.com/office/drawing/2014/main" id="{98BF67F1-1042-428D-B108-A06A09902C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659" y="6063537"/>
            <a:ext cx="423862" cy="0"/>
          </a:xfrm>
          <a:prstGeom prst="line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B331170D-2DE2-4AAF-B59A-812F385F3D9B}"/>
              </a:ext>
            </a:extLst>
          </p:cNvPr>
          <p:cNvSpPr>
            <a:spLocks/>
          </p:cNvSpPr>
          <p:nvPr/>
        </p:nvSpPr>
        <p:spPr bwMode="auto">
          <a:xfrm rot="10740000" flipH="1">
            <a:off x="3040871" y="2855613"/>
            <a:ext cx="1759423" cy="738546"/>
          </a:xfrm>
          <a:custGeom>
            <a:avLst/>
            <a:gdLst>
              <a:gd name="T0" fmla="*/ 2329 w 2904"/>
              <a:gd name="T1" fmla="*/ 169 h 1219"/>
              <a:gd name="T2" fmla="*/ 2141 w 2904"/>
              <a:gd name="T3" fmla="*/ 133 h 1219"/>
              <a:gd name="T4" fmla="*/ 2145 w 2904"/>
              <a:gd name="T5" fmla="*/ 133 h 1219"/>
              <a:gd name="T6" fmla="*/ 1945 w 2904"/>
              <a:gd name="T7" fmla="*/ 93 h 1219"/>
              <a:gd name="T8" fmla="*/ 1757 w 2904"/>
              <a:gd name="T9" fmla="*/ 61 h 1219"/>
              <a:gd name="T10" fmla="*/ 1469 w 2904"/>
              <a:gd name="T11" fmla="*/ 17 h 1219"/>
              <a:gd name="T12" fmla="*/ 1145 w 2904"/>
              <a:gd name="T13" fmla="*/ 1 h 1219"/>
              <a:gd name="T14" fmla="*/ 797 w 2904"/>
              <a:gd name="T15" fmla="*/ 21 h 1219"/>
              <a:gd name="T16" fmla="*/ 485 w 2904"/>
              <a:gd name="T17" fmla="*/ 89 h 1219"/>
              <a:gd name="T18" fmla="*/ 237 w 2904"/>
              <a:gd name="T19" fmla="*/ 201 h 1219"/>
              <a:gd name="T20" fmla="*/ 53 w 2904"/>
              <a:gd name="T21" fmla="*/ 417 h 1219"/>
              <a:gd name="T22" fmla="*/ 1 w 2904"/>
              <a:gd name="T23" fmla="*/ 657 h 1219"/>
              <a:gd name="T24" fmla="*/ 45 w 2904"/>
              <a:gd name="T25" fmla="*/ 901 h 1219"/>
              <a:gd name="T26" fmla="*/ 173 w 2904"/>
              <a:gd name="T27" fmla="*/ 1065 h 1219"/>
              <a:gd name="T28" fmla="*/ 393 w 2904"/>
              <a:gd name="T29" fmla="*/ 1173 h 1219"/>
              <a:gd name="T30" fmla="*/ 813 w 2904"/>
              <a:gd name="T31" fmla="*/ 1213 h 1219"/>
              <a:gd name="T32" fmla="*/ 1129 w 2904"/>
              <a:gd name="T33" fmla="*/ 1209 h 1219"/>
              <a:gd name="T34" fmla="*/ 1445 w 2904"/>
              <a:gd name="T35" fmla="*/ 1177 h 1219"/>
              <a:gd name="T36" fmla="*/ 1845 w 2904"/>
              <a:gd name="T37" fmla="*/ 1093 h 1219"/>
              <a:gd name="T38" fmla="*/ 2157 w 2904"/>
              <a:gd name="T39" fmla="*/ 1001 h 1219"/>
              <a:gd name="T40" fmla="*/ 2569 w 2904"/>
              <a:gd name="T41" fmla="*/ 849 h 1219"/>
              <a:gd name="T42" fmla="*/ 2841 w 2904"/>
              <a:gd name="T43" fmla="*/ 693 h 1219"/>
              <a:gd name="T44" fmla="*/ 2885 w 2904"/>
              <a:gd name="T45" fmla="*/ 473 h 1219"/>
              <a:gd name="T46" fmla="*/ 2725 w 2904"/>
              <a:gd name="T47" fmla="*/ 313 h 1219"/>
              <a:gd name="T48" fmla="*/ 2509 w 2904"/>
              <a:gd name="T49" fmla="*/ 217 h 1219"/>
              <a:gd name="T50" fmla="*/ 2329 w 2904"/>
              <a:gd name="T51" fmla="*/ 169 h 12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904"/>
              <a:gd name="T79" fmla="*/ 0 h 1219"/>
              <a:gd name="T80" fmla="*/ 2904 w 2904"/>
              <a:gd name="T81" fmla="*/ 1219 h 121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904" h="1219">
                <a:moveTo>
                  <a:pt x="2329" y="169"/>
                </a:moveTo>
                <a:cubicBezTo>
                  <a:pt x="2298" y="163"/>
                  <a:pt x="2172" y="139"/>
                  <a:pt x="2141" y="133"/>
                </a:cubicBezTo>
                <a:cubicBezTo>
                  <a:pt x="2110" y="127"/>
                  <a:pt x="2178" y="140"/>
                  <a:pt x="2145" y="133"/>
                </a:cubicBezTo>
                <a:cubicBezTo>
                  <a:pt x="2112" y="126"/>
                  <a:pt x="2010" y="105"/>
                  <a:pt x="1945" y="93"/>
                </a:cubicBezTo>
                <a:cubicBezTo>
                  <a:pt x="1880" y="81"/>
                  <a:pt x="1836" y="74"/>
                  <a:pt x="1757" y="61"/>
                </a:cubicBezTo>
                <a:cubicBezTo>
                  <a:pt x="1678" y="48"/>
                  <a:pt x="1571" y="27"/>
                  <a:pt x="1469" y="17"/>
                </a:cubicBezTo>
                <a:cubicBezTo>
                  <a:pt x="1367" y="7"/>
                  <a:pt x="1257" y="0"/>
                  <a:pt x="1145" y="1"/>
                </a:cubicBezTo>
                <a:cubicBezTo>
                  <a:pt x="1033" y="2"/>
                  <a:pt x="907" y="6"/>
                  <a:pt x="797" y="21"/>
                </a:cubicBezTo>
                <a:cubicBezTo>
                  <a:pt x="687" y="36"/>
                  <a:pt x="578" y="59"/>
                  <a:pt x="485" y="89"/>
                </a:cubicBezTo>
                <a:cubicBezTo>
                  <a:pt x="392" y="119"/>
                  <a:pt x="309" y="146"/>
                  <a:pt x="237" y="201"/>
                </a:cubicBezTo>
                <a:cubicBezTo>
                  <a:pt x="165" y="256"/>
                  <a:pt x="92" y="341"/>
                  <a:pt x="53" y="417"/>
                </a:cubicBezTo>
                <a:cubicBezTo>
                  <a:pt x="14" y="493"/>
                  <a:pt x="2" y="576"/>
                  <a:pt x="1" y="657"/>
                </a:cubicBezTo>
                <a:cubicBezTo>
                  <a:pt x="0" y="738"/>
                  <a:pt x="16" y="833"/>
                  <a:pt x="45" y="901"/>
                </a:cubicBezTo>
                <a:cubicBezTo>
                  <a:pt x="74" y="969"/>
                  <a:pt x="115" y="1020"/>
                  <a:pt x="173" y="1065"/>
                </a:cubicBezTo>
                <a:cubicBezTo>
                  <a:pt x="231" y="1110"/>
                  <a:pt x="287" y="1148"/>
                  <a:pt x="393" y="1173"/>
                </a:cubicBezTo>
                <a:cubicBezTo>
                  <a:pt x="499" y="1198"/>
                  <a:pt x="690" y="1207"/>
                  <a:pt x="813" y="1213"/>
                </a:cubicBezTo>
                <a:cubicBezTo>
                  <a:pt x="936" y="1219"/>
                  <a:pt x="1024" y="1215"/>
                  <a:pt x="1129" y="1209"/>
                </a:cubicBezTo>
                <a:cubicBezTo>
                  <a:pt x="1234" y="1203"/>
                  <a:pt x="1326" y="1196"/>
                  <a:pt x="1445" y="1177"/>
                </a:cubicBezTo>
                <a:cubicBezTo>
                  <a:pt x="1564" y="1158"/>
                  <a:pt x="1726" y="1122"/>
                  <a:pt x="1845" y="1093"/>
                </a:cubicBezTo>
                <a:cubicBezTo>
                  <a:pt x="1964" y="1064"/>
                  <a:pt x="2036" y="1042"/>
                  <a:pt x="2157" y="1001"/>
                </a:cubicBezTo>
                <a:cubicBezTo>
                  <a:pt x="2278" y="960"/>
                  <a:pt x="2455" y="900"/>
                  <a:pt x="2569" y="849"/>
                </a:cubicBezTo>
                <a:cubicBezTo>
                  <a:pt x="2683" y="798"/>
                  <a:pt x="2788" y="756"/>
                  <a:pt x="2841" y="693"/>
                </a:cubicBezTo>
                <a:cubicBezTo>
                  <a:pt x="2894" y="630"/>
                  <a:pt x="2904" y="536"/>
                  <a:pt x="2885" y="473"/>
                </a:cubicBezTo>
                <a:cubicBezTo>
                  <a:pt x="2866" y="410"/>
                  <a:pt x="2788" y="356"/>
                  <a:pt x="2725" y="313"/>
                </a:cubicBezTo>
                <a:cubicBezTo>
                  <a:pt x="2662" y="270"/>
                  <a:pt x="2575" y="241"/>
                  <a:pt x="2509" y="217"/>
                </a:cubicBezTo>
                <a:cubicBezTo>
                  <a:pt x="2443" y="193"/>
                  <a:pt x="2366" y="179"/>
                  <a:pt x="2329" y="169"/>
                </a:cubicBezTo>
              </a:path>
            </a:pathLst>
          </a:custGeom>
          <a:noFill/>
          <a:ln w="76200" cap="flat" cmpd="sng">
            <a:solidFill>
              <a:srgbClr val="FF6600">
                <a:alpha val="67058"/>
              </a:srgb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41" name="図形グループ 57">
            <a:extLst>
              <a:ext uri="{FF2B5EF4-FFF2-40B4-BE49-F238E27FC236}">
                <a16:creationId xmlns:a16="http://schemas.microsoft.com/office/drawing/2014/main" id="{6A322D4C-071F-4290-9D6F-03C78908634D}"/>
              </a:ext>
            </a:extLst>
          </p:cNvPr>
          <p:cNvGrpSpPr/>
          <p:nvPr/>
        </p:nvGrpSpPr>
        <p:grpSpPr>
          <a:xfrm>
            <a:off x="4397840" y="3929483"/>
            <a:ext cx="1423931" cy="752593"/>
            <a:chOff x="4844815" y="1759185"/>
            <a:chExt cx="1166518" cy="752593"/>
          </a:xfrm>
        </p:grpSpPr>
        <p:sp>
          <p:nvSpPr>
            <p:cNvPr id="42" name="円弧 41">
              <a:extLst>
                <a:ext uri="{FF2B5EF4-FFF2-40B4-BE49-F238E27FC236}">
                  <a16:creationId xmlns:a16="http://schemas.microsoft.com/office/drawing/2014/main" id="{D4655D38-1D63-4F8B-B0E3-CDE1A8BECD36}"/>
                </a:ext>
              </a:extLst>
            </p:cNvPr>
            <p:cNvSpPr/>
            <p:nvPr/>
          </p:nvSpPr>
          <p:spPr>
            <a:xfrm>
              <a:off x="5371630" y="1759185"/>
              <a:ext cx="639703" cy="752593"/>
            </a:xfrm>
            <a:prstGeom prst="arc">
              <a:avLst/>
            </a:prstGeom>
            <a:ln w="38100" cmpd="sng">
              <a:solidFill>
                <a:schemeClr val="tx2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54CFD848-B5A6-4FBB-A1EB-C04FD857B720}"/>
                </a:ext>
              </a:extLst>
            </p:cNvPr>
            <p:cNvCxnSpPr>
              <a:stCxn id="42" idx="0"/>
            </p:cNvCxnSpPr>
            <p:nvPr/>
          </p:nvCxnSpPr>
          <p:spPr bwMode="auto">
            <a:xfrm flipH="1">
              <a:off x="4844815" y="1759185"/>
              <a:ext cx="84666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CCCC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46030878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059897" y="6492875"/>
            <a:ext cx="2057400" cy="365125"/>
          </a:xfrm>
        </p:spPr>
        <p:txBody>
          <a:bodyPr/>
          <a:lstStyle/>
          <a:p>
            <a:fld id="{1B10D1C8-1DFD-4CCC-9AA6-E31536A97680}" type="slidenum">
              <a:rPr kumimoji="1" lang="ja-JP" altLang="en-US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kumimoji="1" lang="ja-JP" alt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A87E445-0BCE-46B2-A0B6-3DA50B5FD888}"/>
              </a:ext>
            </a:extLst>
          </p:cNvPr>
          <p:cNvSpPr txBox="1"/>
          <p:nvPr/>
        </p:nvSpPr>
        <p:spPr>
          <a:xfrm>
            <a:off x="3075053" y="135117"/>
            <a:ext cx="3373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Sample assembly</a:t>
            </a:r>
          </a:p>
          <a:p>
            <a:endParaRPr lang="ja-JP" altLang="en-US" sz="24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3438813E-B9CC-4D1B-82EF-0A3FEC669583}"/>
              </a:ext>
            </a:extLst>
          </p:cNvPr>
          <p:cNvSpPr txBox="1"/>
          <p:nvPr/>
        </p:nvSpPr>
        <p:spPr>
          <a:xfrm>
            <a:off x="286993" y="6029367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Sample assembly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D118224-6C6B-4D5F-9775-B9A72E07C7FA}"/>
              </a:ext>
            </a:extLst>
          </p:cNvPr>
          <p:cNvSpPr/>
          <p:nvPr/>
        </p:nvSpPr>
        <p:spPr>
          <a:xfrm>
            <a:off x="2352004" y="4688723"/>
            <a:ext cx="2022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 plate</a:t>
            </a:r>
            <a:endParaRPr lang="ja-JP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5885F1E-3B3E-4BA7-AD37-5DF2C6A9AAD1}"/>
              </a:ext>
            </a:extLst>
          </p:cNvPr>
          <p:cNvSpPr txBox="1"/>
          <p:nvPr/>
        </p:nvSpPr>
        <p:spPr>
          <a:xfrm>
            <a:off x="2230742" y="3920868"/>
            <a:ext cx="2893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Thermometer</a:t>
            </a:r>
            <a:endParaRPr lang="ja-JP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0C9300-61E9-4DC7-95BC-0447D694EF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03" t="7105" r="33715"/>
          <a:stretch/>
        </p:blipFill>
        <p:spPr>
          <a:xfrm>
            <a:off x="266994" y="1015425"/>
            <a:ext cx="2022774" cy="4845981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673ABDC-75DB-4FFE-9A28-A4D1EAEF36F4}"/>
              </a:ext>
            </a:extLst>
          </p:cNvPr>
          <p:cNvSpPr/>
          <p:nvPr/>
        </p:nvSpPr>
        <p:spPr>
          <a:xfrm>
            <a:off x="3987811" y="4011592"/>
            <a:ext cx="4921340" cy="2267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38" name="正方形/長方形 211">
            <a:extLst>
              <a:ext uri="{FF2B5EF4-FFF2-40B4-BE49-F238E27FC236}">
                <a16:creationId xmlns:a16="http://schemas.microsoft.com/office/drawing/2014/main" id="{B18F6F5E-070A-481C-AEA6-B71744E8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353" y="5434501"/>
            <a:ext cx="19936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Source:6221</a:t>
            </a:r>
          </a:p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正方形/長方形 212">
            <a:extLst>
              <a:ext uri="{FF2B5EF4-FFF2-40B4-BE49-F238E27FC236}">
                <a16:creationId xmlns:a16="http://schemas.microsoft.com/office/drawing/2014/main" id="{913ED9CA-CDE9-4DE1-8219-7D338AAE0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8399" y="4210412"/>
            <a:ext cx="176202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-voltmeter</a:t>
            </a:r>
          </a:p>
        </p:txBody>
      </p:sp>
      <p:sp>
        <p:nvSpPr>
          <p:cNvPr id="41" name="正方形/長方形 213">
            <a:extLst>
              <a:ext uri="{FF2B5EF4-FFF2-40B4-BE49-F238E27FC236}">
                <a16:creationId xmlns:a16="http://schemas.microsoft.com/office/drawing/2014/main" id="{8AC6BA50-66AF-4A63-9264-E4EAEF40F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414" y="4528102"/>
            <a:ext cx="237058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2182A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Keithley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Inc. 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DE880A24-BC37-46BB-A8BB-3D8DD667C665}"/>
              </a:ext>
            </a:extLst>
          </p:cNvPr>
          <p:cNvSpPr/>
          <p:nvPr/>
        </p:nvSpPr>
        <p:spPr>
          <a:xfrm>
            <a:off x="4972241" y="4229112"/>
            <a:ext cx="2195014" cy="6855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8D73390-2BAE-405D-9556-2D07A328F32F}"/>
              </a:ext>
            </a:extLst>
          </p:cNvPr>
          <p:cNvSpPr/>
          <p:nvPr/>
        </p:nvSpPr>
        <p:spPr>
          <a:xfrm>
            <a:off x="4715542" y="5409623"/>
            <a:ext cx="1767633" cy="652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7CB7CE7-70D3-4111-8500-3965F01889BB}"/>
              </a:ext>
            </a:extLst>
          </p:cNvPr>
          <p:cNvCxnSpPr/>
          <p:nvPr/>
        </p:nvCxnSpPr>
        <p:spPr>
          <a:xfrm>
            <a:off x="5410322" y="4914669"/>
            <a:ext cx="0" cy="48419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217">
            <a:extLst>
              <a:ext uri="{FF2B5EF4-FFF2-40B4-BE49-F238E27FC236}">
                <a16:creationId xmlns:a16="http://schemas.microsoft.com/office/drawing/2014/main" id="{F0087B61-65F2-42B8-BBF1-BD5623607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753" y="4595567"/>
            <a:ext cx="21005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Four point technique</a:t>
            </a:r>
          </a:p>
        </p:txBody>
      </p:sp>
      <p:sp>
        <p:nvSpPr>
          <p:cNvPr id="53" name="正方形/長方形 218">
            <a:extLst>
              <a:ext uri="{FF2B5EF4-FFF2-40B4-BE49-F238E27FC236}">
                <a16:creationId xmlns:a16="http://schemas.microsoft.com/office/drawing/2014/main" id="{5F49F2CB-C1F8-4F11-B062-07F3EAAC1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4845" y="5493831"/>
            <a:ext cx="103105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  <a:p>
            <a:pPr algn="ctr"/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Labview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C7CA261-37FB-48E1-8047-CD95EDDE5A78}"/>
              </a:ext>
            </a:extLst>
          </p:cNvPr>
          <p:cNvSpPr/>
          <p:nvPr/>
        </p:nvSpPr>
        <p:spPr>
          <a:xfrm>
            <a:off x="6584319" y="5426532"/>
            <a:ext cx="1201663" cy="719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27E941CE-874D-4A48-8981-F5002F094C47}"/>
              </a:ext>
            </a:extLst>
          </p:cNvPr>
          <p:cNvCxnSpPr/>
          <p:nvPr/>
        </p:nvCxnSpPr>
        <p:spPr>
          <a:xfrm flipV="1">
            <a:off x="6343356" y="4923892"/>
            <a:ext cx="0" cy="47497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222">
            <a:extLst>
              <a:ext uri="{FF2B5EF4-FFF2-40B4-BE49-F238E27FC236}">
                <a16:creationId xmlns:a16="http://schemas.microsoft.com/office/drawing/2014/main" id="{33901840-69F8-47F6-B583-459BA5467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11" y="4187301"/>
            <a:ext cx="47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V+</a:t>
            </a:r>
          </a:p>
        </p:txBody>
      </p:sp>
      <p:sp>
        <p:nvSpPr>
          <p:cNvPr id="61" name="正方形/長方形 223">
            <a:extLst>
              <a:ext uri="{FF2B5EF4-FFF2-40B4-BE49-F238E27FC236}">
                <a16:creationId xmlns:a16="http://schemas.microsoft.com/office/drawing/2014/main" id="{187F522B-5353-472F-8A3D-B8EC4F0E7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276" y="4542530"/>
            <a:ext cx="402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V-</a:t>
            </a:r>
          </a:p>
        </p:txBody>
      </p:sp>
      <p:sp>
        <p:nvSpPr>
          <p:cNvPr id="65" name="正方形/長方形 224">
            <a:extLst>
              <a:ext uri="{FF2B5EF4-FFF2-40B4-BE49-F238E27FC236}">
                <a16:creationId xmlns:a16="http://schemas.microsoft.com/office/drawing/2014/main" id="{FF1DB6F4-C974-4C4F-91BE-809F398A0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2749" y="5300488"/>
            <a:ext cx="383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I+</a:t>
            </a:r>
          </a:p>
        </p:txBody>
      </p:sp>
      <p:sp>
        <p:nvSpPr>
          <p:cNvPr id="67" name="正方形/長方形 225">
            <a:extLst>
              <a:ext uri="{FF2B5EF4-FFF2-40B4-BE49-F238E27FC236}">
                <a16:creationId xmlns:a16="http://schemas.microsoft.com/office/drawing/2014/main" id="{CF382E5A-DB4E-48A0-B7E5-B2231C9D7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673" y="5738568"/>
            <a:ext cx="325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I-</a:t>
            </a: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874189FF-C1FE-46CD-AC74-8F9F53030DA4}"/>
              </a:ext>
            </a:extLst>
          </p:cNvPr>
          <p:cNvCxnSpPr/>
          <p:nvPr/>
        </p:nvCxnSpPr>
        <p:spPr>
          <a:xfrm flipH="1">
            <a:off x="4562354" y="4719630"/>
            <a:ext cx="409887" cy="2899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8D2B59FC-42C0-49F5-BDB2-2CAB00C942E1}"/>
              </a:ext>
            </a:extLst>
          </p:cNvPr>
          <p:cNvCxnSpPr/>
          <p:nvPr/>
        </p:nvCxnSpPr>
        <p:spPr>
          <a:xfrm flipH="1">
            <a:off x="4420414" y="5534131"/>
            <a:ext cx="295128" cy="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50F769FE-0947-4E1C-AFAF-6E2D60BA127A}"/>
              </a:ext>
            </a:extLst>
          </p:cNvPr>
          <p:cNvCxnSpPr/>
          <p:nvPr/>
        </p:nvCxnSpPr>
        <p:spPr>
          <a:xfrm flipV="1">
            <a:off x="6474555" y="5892280"/>
            <a:ext cx="11989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>
            <a:extLst>
              <a:ext uri="{FF2B5EF4-FFF2-40B4-BE49-F238E27FC236}">
                <a16:creationId xmlns:a16="http://schemas.microsoft.com/office/drawing/2014/main" id="{704BC2AA-752E-4DB6-B8FC-2336217C0AAA}"/>
              </a:ext>
            </a:extLst>
          </p:cNvPr>
          <p:cNvCxnSpPr/>
          <p:nvPr/>
        </p:nvCxnSpPr>
        <p:spPr>
          <a:xfrm flipH="1">
            <a:off x="4409653" y="5976822"/>
            <a:ext cx="293591" cy="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A58D864D-D852-438E-BA84-01CA73F6CA9B}"/>
              </a:ext>
            </a:extLst>
          </p:cNvPr>
          <p:cNvCxnSpPr/>
          <p:nvPr/>
        </p:nvCxnSpPr>
        <p:spPr>
          <a:xfrm flipH="1">
            <a:off x="4562353" y="4433550"/>
            <a:ext cx="402203" cy="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26776223-6554-4D5A-83C9-2E40227662E7}"/>
              </a:ext>
            </a:extLst>
          </p:cNvPr>
          <p:cNvSpPr/>
          <p:nvPr/>
        </p:nvSpPr>
        <p:spPr>
          <a:xfrm>
            <a:off x="4949749" y="5734035"/>
            <a:ext cx="1595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±10-100 mA 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正方形/長方形 222">
            <a:extLst>
              <a:ext uri="{FF2B5EF4-FFF2-40B4-BE49-F238E27FC236}">
                <a16:creationId xmlns:a16="http://schemas.microsoft.com/office/drawing/2014/main" id="{0955D635-34A0-4EE3-A1A3-E0DF30A58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659" y="1439348"/>
            <a:ext cx="453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V+</a:t>
            </a:r>
          </a:p>
        </p:txBody>
      </p:sp>
      <p:sp>
        <p:nvSpPr>
          <p:cNvPr id="83" name="正方形/長方形 222">
            <a:extLst>
              <a:ext uri="{FF2B5EF4-FFF2-40B4-BE49-F238E27FC236}">
                <a16:creationId xmlns:a16="http://schemas.microsoft.com/office/drawing/2014/main" id="{4359639E-320E-41BA-9779-1DBDC29EE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172" y="2451411"/>
            <a:ext cx="453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</a:t>
            </a:r>
          </a:p>
        </p:txBody>
      </p:sp>
      <p:sp>
        <p:nvSpPr>
          <p:cNvPr id="84" name="正方形/長方形 222">
            <a:extLst>
              <a:ext uri="{FF2B5EF4-FFF2-40B4-BE49-F238E27FC236}">
                <a16:creationId xmlns:a16="http://schemas.microsoft.com/office/drawing/2014/main" id="{3E50B86D-37F7-47C4-943D-F14835FBC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755" y="2958890"/>
            <a:ext cx="453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</a:t>
            </a:r>
          </a:p>
        </p:txBody>
      </p:sp>
      <p:sp>
        <p:nvSpPr>
          <p:cNvPr id="85" name="正方形/長方形 222">
            <a:extLst>
              <a:ext uri="{FF2B5EF4-FFF2-40B4-BE49-F238E27FC236}">
                <a16:creationId xmlns:a16="http://schemas.microsoft.com/office/drawing/2014/main" id="{2A291072-4913-40E3-A27F-BD579925D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743" y="1042401"/>
            <a:ext cx="45384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I+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E776ABE-9104-46BF-A29F-0B22485EDADF}"/>
              </a:ext>
            </a:extLst>
          </p:cNvPr>
          <p:cNvCxnSpPr>
            <a:cxnSpLocks/>
          </p:cNvCxnSpPr>
          <p:nvPr/>
        </p:nvCxnSpPr>
        <p:spPr>
          <a:xfrm flipH="1" flipV="1">
            <a:off x="1958502" y="4372642"/>
            <a:ext cx="647238" cy="276811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F13B6CCE-03BA-4BBD-BCC3-4983DDDF40BB}"/>
              </a:ext>
            </a:extLst>
          </p:cNvPr>
          <p:cNvCxnSpPr>
            <a:cxnSpLocks/>
          </p:cNvCxnSpPr>
          <p:nvPr/>
        </p:nvCxnSpPr>
        <p:spPr>
          <a:xfrm flipH="1" flipV="1">
            <a:off x="2046098" y="2904199"/>
            <a:ext cx="540304" cy="106359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880349D0-9CBB-440F-BA48-CB1871B3FD20}"/>
              </a:ext>
            </a:extLst>
          </p:cNvPr>
          <p:cNvSpPr txBox="1"/>
          <p:nvPr/>
        </p:nvSpPr>
        <p:spPr>
          <a:xfrm>
            <a:off x="5230635" y="6381785"/>
            <a:ext cx="28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taking system</a:t>
            </a:r>
            <a:endParaRPr lang="ja-JP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D2F52DF-464A-7672-A5D0-D6E6401ACEFB}"/>
              </a:ext>
            </a:extLst>
          </p:cNvPr>
          <p:cNvSpPr/>
          <p:nvPr/>
        </p:nvSpPr>
        <p:spPr>
          <a:xfrm>
            <a:off x="2903415" y="1102794"/>
            <a:ext cx="59523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Al, Cu, Nb, and W wires with 0.25 mm diameter and 40 mm length were fixed to aluminum plate.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en-US" altLang="ja-JP" sz="24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Electrical resistance measurement using delta-mode 4-terminal method with suppressed thermoelectromotive force.</a:t>
            </a:r>
            <a:endParaRPr lang="ja-JP" altLang="en-US" sz="24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312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561" y="119389"/>
            <a:ext cx="7906227" cy="523220"/>
          </a:xfrm>
        </p:spPr>
        <p:txBody>
          <a:bodyPr/>
          <a:lstStyle/>
          <a:p>
            <a:r>
              <a:rPr kumimoji="1" lang="en-US" altLang="ja-JP" sz="2800" dirty="0"/>
              <a:t>Role of niobium (</a:t>
            </a:r>
            <a:r>
              <a:rPr kumimoji="1" lang="en-US" altLang="ja-JP" sz="2800" dirty="0" err="1"/>
              <a:t>Nb</a:t>
            </a:r>
            <a:r>
              <a:rPr kumimoji="1" lang="en-US" altLang="ja-JP" sz="2800" dirty="0"/>
              <a:t>) material in accelerator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836713"/>
            <a:ext cx="8964488" cy="925050"/>
          </a:xfrm>
        </p:spPr>
        <p:txBody>
          <a:bodyPr/>
          <a:lstStyle/>
          <a:p>
            <a:r>
              <a:rPr kumimoji="1" lang="en-US" altLang="ja-JP" sz="2400" dirty="0"/>
              <a:t>Superconducting accelerator: Mainly used </a:t>
            </a:r>
            <a:r>
              <a:rPr kumimoji="1" lang="en-US" altLang="ja-JP" sz="2400" dirty="0" err="1"/>
              <a:t>Nb</a:t>
            </a:r>
            <a:r>
              <a:rPr kumimoji="1" lang="ja-JP" altLang="en-US" sz="2800" dirty="0"/>
              <a:t>　</a:t>
            </a:r>
            <a:endParaRPr kumimoji="1" lang="en-US" altLang="ja-JP" sz="2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96E3-C818-4A37-AFBE-5CC3959E765A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4DDC383-6F2D-4A52-BE90-9BCFAABAEB8F}"/>
              </a:ext>
            </a:extLst>
          </p:cNvPr>
          <p:cNvSpPr txBox="1"/>
          <p:nvPr/>
        </p:nvSpPr>
        <p:spPr>
          <a:xfrm>
            <a:off x="45561" y="3933056"/>
            <a:ext cx="41617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B. Yee-Rendon et al</a:t>
            </a:r>
            <a:r>
              <a:rPr lang="en-US" altLang="ja-JP" sz="1050" dirty="0"/>
              <a:t>., Phys. Rev. Accel. Beams  </a:t>
            </a:r>
            <a:r>
              <a:rPr lang="en-US" altLang="ja-JP" sz="1050" b="1" dirty="0"/>
              <a:t>24</a:t>
            </a:r>
            <a:r>
              <a:rPr lang="en-US" altLang="ja-JP" sz="1050" dirty="0"/>
              <a:t>, 12010 (2021) </a:t>
            </a:r>
            <a:endParaRPr kumimoji="1" lang="ja-JP" altLang="en-US" sz="105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E02224F-D92E-4E72-8B5C-553F65B0A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994965"/>
            <a:ext cx="5435761" cy="201009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780B8F-8127-42B3-A731-5ABFA783A1F9}"/>
              </a:ext>
            </a:extLst>
          </p:cNvPr>
          <p:cNvSpPr txBox="1"/>
          <p:nvPr/>
        </p:nvSpPr>
        <p:spPr>
          <a:xfrm>
            <a:off x="368421" y="1484784"/>
            <a:ext cx="435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JAEA-ADS accelerator</a:t>
            </a:r>
            <a:r>
              <a:rPr lang="ja-JP" altLang="en-US" dirty="0"/>
              <a:t> </a:t>
            </a:r>
            <a:r>
              <a:rPr lang="en-US" altLang="ja-JP" dirty="0"/>
              <a:t>(1.5 GeV, 20 mA)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75B306-CB89-4632-B57A-06AE770235D4}"/>
              </a:ext>
            </a:extLst>
          </p:cNvPr>
          <p:cNvSpPr txBox="1"/>
          <p:nvPr/>
        </p:nvSpPr>
        <p:spPr>
          <a:xfrm>
            <a:off x="5777393" y="1556792"/>
            <a:ext cx="2899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SC magnets:</a:t>
            </a:r>
          </a:p>
          <a:p>
            <a:r>
              <a:rPr lang="en-US" altLang="ja-JP" dirty="0"/>
              <a:t>Neutrino facility at J-PARC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8312790-E08B-420F-AA21-C0289223D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6" t="29000" r="46026" b="20137"/>
          <a:stretch/>
        </p:blipFill>
        <p:spPr>
          <a:xfrm>
            <a:off x="1437606" y="4533329"/>
            <a:ext cx="2486322" cy="192000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D0C8AF7-D4D2-4A8E-885E-4B46FB211A53}"/>
              </a:ext>
            </a:extLst>
          </p:cNvPr>
          <p:cNvSpPr txBox="1"/>
          <p:nvPr/>
        </p:nvSpPr>
        <p:spPr>
          <a:xfrm>
            <a:off x="-42822" y="4221088"/>
            <a:ext cx="245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Prototype for ADS: </a:t>
            </a:r>
            <a:r>
              <a:rPr lang="en-US" altLang="ja-JP" dirty="0" err="1"/>
              <a:t>Nb</a:t>
            </a:r>
            <a:endParaRPr lang="en-US" altLang="ja-JP" dirty="0"/>
          </a:p>
          <a:p>
            <a:pPr algn="ctr"/>
            <a:r>
              <a:rPr lang="ja-JP" altLang="en-US" dirty="0"/>
              <a:t>（</a:t>
            </a:r>
            <a:r>
              <a:rPr lang="en-US" altLang="ja-JP" dirty="0"/>
              <a:t>Spoke: SSR)</a:t>
            </a:r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E04246A-5B4B-4C7A-BE19-C1C60C5583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528" y="2286185"/>
            <a:ext cx="3672000" cy="150285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BF6D4AA-3A28-4544-98A6-8B91E887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288" y="3861048"/>
            <a:ext cx="3413204" cy="25342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496327-BBE0-4FA8-8688-2D29E87A6B3E}"/>
              </a:ext>
            </a:extLst>
          </p:cNvPr>
          <p:cNvSpPr txBox="1"/>
          <p:nvPr/>
        </p:nvSpPr>
        <p:spPr>
          <a:xfrm>
            <a:off x="4257386" y="4293096"/>
            <a:ext cx="1898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COMET</a:t>
            </a:r>
          </a:p>
          <a:p>
            <a:r>
              <a:rPr lang="en-US" altLang="ja-JP" dirty="0"/>
              <a:t>SC solenoid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4ACD34-F968-4A9C-A4F7-5AF40ECD6D42}"/>
              </a:ext>
            </a:extLst>
          </p:cNvPr>
          <p:cNvSpPr txBox="1"/>
          <p:nvPr/>
        </p:nvSpPr>
        <p:spPr>
          <a:xfrm>
            <a:off x="2411760" y="1844824"/>
            <a:ext cx="240642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Super conducting (SC)</a:t>
            </a:r>
            <a:endParaRPr kumimoji="1" lang="ja-JP" altLang="en-US" sz="16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3BA105B-47EE-4A13-943A-8DE16EDC21C5}"/>
              </a:ext>
            </a:extLst>
          </p:cNvPr>
          <p:cNvSpPr txBox="1"/>
          <p:nvPr/>
        </p:nvSpPr>
        <p:spPr>
          <a:xfrm>
            <a:off x="-2047" y="1844824"/>
            <a:ext cx="20537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chemeClr val="tx2"/>
                </a:solidFill>
              </a:rPr>
              <a:t>Normal conducting</a:t>
            </a:r>
            <a:endParaRPr kumimoji="1" lang="ja-JP" altLang="en-US" sz="1600" b="1" dirty="0">
              <a:solidFill>
                <a:schemeClr val="tx2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D46754-AA87-407B-9195-B4881F919D07}"/>
              </a:ext>
            </a:extLst>
          </p:cNvPr>
          <p:cNvSpPr txBox="1"/>
          <p:nvPr/>
        </p:nvSpPr>
        <p:spPr>
          <a:xfrm>
            <a:off x="1892454" y="6525344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- Data of </a:t>
            </a:r>
            <a:r>
              <a:rPr kumimoji="1" lang="en-US" altLang="ja-JP" dirty="0" err="1"/>
              <a:t>Nb</a:t>
            </a:r>
            <a:r>
              <a:rPr kumimoji="1" lang="en-US" altLang="ja-JP" dirty="0"/>
              <a:t> for proton projectile are required.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2396476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EDCA2D-1458-0D4C-9F07-14C665143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8" y="-42375"/>
            <a:ext cx="9313461" cy="666843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Equipment layout in FTBF M03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スライド番号プレースホルダー 2">
            <a:extLst>
              <a:ext uri="{FF2B5EF4-FFF2-40B4-BE49-F238E27FC236}">
                <a16:creationId xmlns:a16="http://schemas.microsoft.com/office/drawing/2014/main" id="{852536D7-B24F-4B63-B00A-AEDF92D3B936}"/>
              </a:ext>
            </a:extLst>
          </p:cNvPr>
          <p:cNvSpPr txBox="1">
            <a:spLocks/>
          </p:cNvSpPr>
          <p:nvPr/>
        </p:nvSpPr>
        <p:spPr>
          <a:xfrm>
            <a:off x="8710557" y="6507246"/>
            <a:ext cx="608934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785CDC-A257-4497-9BFC-D7D03056A090}" type="slidenum">
              <a:rPr lang="ja-JP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42</a:t>
            </a:fld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4DB1DE-5E2B-7D4F-01C8-D8DFC23BE2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731" y="1024995"/>
            <a:ext cx="9313461" cy="558807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0F6142-5405-75E0-BDD5-ABB8955A9B07}"/>
              </a:ext>
            </a:extLst>
          </p:cNvPr>
          <p:cNvSpPr txBox="1"/>
          <p:nvPr/>
        </p:nvSpPr>
        <p:spPr>
          <a:xfrm>
            <a:off x="2906087" y="5250425"/>
            <a:ext cx="216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height 51.5 cm</a:t>
            </a:r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C035E1-A845-7C08-C3A6-64A2913FABA4}"/>
              </a:ext>
            </a:extLst>
          </p:cNvPr>
          <p:cNvSpPr/>
          <p:nvPr/>
        </p:nvSpPr>
        <p:spPr>
          <a:xfrm>
            <a:off x="3988819" y="6228143"/>
            <a:ext cx="344068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Top view of layout</a:t>
            </a:r>
            <a:endParaRPr lang="ja-JP" altLang="en-US" sz="2400" dirty="0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160A58E-1526-8907-2057-F2F07C4F738A}"/>
              </a:ext>
            </a:extLst>
          </p:cNvPr>
          <p:cNvSpPr/>
          <p:nvPr/>
        </p:nvSpPr>
        <p:spPr>
          <a:xfrm>
            <a:off x="0" y="6112014"/>
            <a:ext cx="295816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About 1.8 x 10</a:t>
            </a:r>
            <a:r>
              <a:rPr lang="en-US" altLang="ja-JP" sz="2000" baseline="30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11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protons per minute</a:t>
            </a:r>
            <a:endParaRPr lang="ja-JP" altLang="en-US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47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  <p:sp>
        <p:nvSpPr>
          <p:cNvPr id="6" name="object 4"/>
          <p:cNvSpPr/>
          <p:nvPr/>
        </p:nvSpPr>
        <p:spPr>
          <a:xfrm>
            <a:off x="23677" y="866692"/>
            <a:ext cx="8826917" cy="587105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8"/>
          <p:cNvSpPr txBox="1"/>
          <p:nvPr/>
        </p:nvSpPr>
        <p:spPr>
          <a:xfrm>
            <a:off x="719204" y="1499108"/>
            <a:ext cx="739140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Tahoma"/>
                <a:cs typeface="Tahoma"/>
              </a:rPr>
              <a:t>J</a:t>
            </a:r>
            <a:r>
              <a:rPr sz="1800" spc="-5" dirty="0">
                <a:solidFill>
                  <a:srgbClr val="FF0000"/>
                </a:solidFill>
                <a:latin typeface="Tahoma"/>
                <a:cs typeface="Tahoma"/>
              </a:rPr>
              <a:t>-</a:t>
            </a:r>
            <a:r>
              <a:rPr sz="1800" spc="-50" dirty="0">
                <a:solidFill>
                  <a:srgbClr val="FF0000"/>
                </a:solidFill>
                <a:latin typeface="Tahoma"/>
                <a:cs typeface="Tahoma"/>
              </a:rPr>
              <a:t>P</a:t>
            </a:r>
            <a:r>
              <a:rPr sz="1800" spc="-5" dirty="0">
                <a:solidFill>
                  <a:srgbClr val="FF0000"/>
                </a:solidFill>
                <a:latin typeface="Tahoma"/>
                <a:cs typeface="Tahoma"/>
              </a:rPr>
              <a:t>AR</a:t>
            </a:r>
            <a:r>
              <a:rPr sz="1800" dirty="0">
                <a:solidFill>
                  <a:srgbClr val="FF0000"/>
                </a:solidFill>
                <a:latin typeface="Tahoma"/>
                <a:cs typeface="Tahoma"/>
              </a:rPr>
              <a:t>C</a:t>
            </a:r>
            <a:endParaRPr sz="1800">
              <a:latin typeface="Tahoma"/>
              <a:cs typeface="Tahoma"/>
            </a:endParaRPr>
          </a:p>
          <a:p>
            <a:pPr marL="109220">
              <a:lnSpc>
                <a:spcPct val="100000"/>
              </a:lnSpc>
              <a:spcBef>
                <a:spcPts val="45"/>
              </a:spcBef>
            </a:pPr>
            <a:r>
              <a:rPr sz="1800" dirty="0">
                <a:solidFill>
                  <a:srgbClr val="FF0000"/>
                </a:solidFill>
                <a:latin typeface="Tahoma"/>
                <a:cs typeface="Tahoma"/>
              </a:rPr>
              <a:t>Linac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12"/>
          <p:cNvSpPr/>
          <p:nvPr/>
        </p:nvSpPr>
        <p:spPr>
          <a:xfrm>
            <a:off x="1267923" y="2146852"/>
            <a:ext cx="114300" cy="2974340"/>
          </a:xfrm>
          <a:custGeom>
            <a:avLst/>
            <a:gdLst/>
            <a:ahLst/>
            <a:cxnLst/>
            <a:rect l="l" t="t" r="r" b="b"/>
            <a:pathLst>
              <a:path w="114300" h="2974340">
                <a:moveTo>
                  <a:pt x="38099" y="2859487"/>
                </a:moveTo>
                <a:lnTo>
                  <a:pt x="0" y="2859487"/>
                </a:lnTo>
                <a:lnTo>
                  <a:pt x="57150" y="2973787"/>
                </a:lnTo>
                <a:lnTo>
                  <a:pt x="104774" y="2878538"/>
                </a:lnTo>
                <a:lnTo>
                  <a:pt x="38100" y="2878538"/>
                </a:lnTo>
                <a:lnTo>
                  <a:pt x="38099" y="2859487"/>
                </a:lnTo>
                <a:close/>
              </a:path>
              <a:path w="114300" h="2974340">
                <a:moveTo>
                  <a:pt x="76198" y="0"/>
                </a:moveTo>
                <a:lnTo>
                  <a:pt x="38098" y="0"/>
                </a:lnTo>
                <a:lnTo>
                  <a:pt x="38100" y="2878538"/>
                </a:lnTo>
                <a:lnTo>
                  <a:pt x="76200" y="2878538"/>
                </a:lnTo>
                <a:lnTo>
                  <a:pt x="76198" y="0"/>
                </a:lnTo>
                <a:close/>
              </a:path>
              <a:path w="114300" h="2974340">
                <a:moveTo>
                  <a:pt x="114300" y="2859487"/>
                </a:moveTo>
                <a:lnTo>
                  <a:pt x="76199" y="2859487"/>
                </a:lnTo>
                <a:lnTo>
                  <a:pt x="76200" y="2878538"/>
                </a:lnTo>
                <a:lnTo>
                  <a:pt x="104774" y="2878538"/>
                </a:lnTo>
                <a:lnTo>
                  <a:pt x="114300" y="28594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6"/>
          <p:cNvSpPr/>
          <p:nvPr/>
        </p:nvSpPr>
        <p:spPr>
          <a:xfrm>
            <a:off x="1603682" y="4563190"/>
            <a:ext cx="1240125" cy="150015"/>
          </a:xfrm>
          <a:custGeom>
            <a:avLst/>
            <a:gdLst/>
            <a:ahLst/>
            <a:cxnLst/>
            <a:rect l="l" t="t" r="r" b="b"/>
            <a:pathLst>
              <a:path w="944880" h="114300">
                <a:moveTo>
                  <a:pt x="830580" y="0"/>
                </a:moveTo>
                <a:lnTo>
                  <a:pt x="830580" y="114299"/>
                </a:lnTo>
                <a:lnTo>
                  <a:pt x="906780" y="76199"/>
                </a:lnTo>
                <a:lnTo>
                  <a:pt x="849630" y="76199"/>
                </a:lnTo>
                <a:lnTo>
                  <a:pt x="849630" y="38099"/>
                </a:lnTo>
                <a:lnTo>
                  <a:pt x="906780" y="38099"/>
                </a:lnTo>
                <a:lnTo>
                  <a:pt x="830580" y="0"/>
                </a:lnTo>
                <a:close/>
              </a:path>
              <a:path w="944880" h="114300">
                <a:moveTo>
                  <a:pt x="830580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830580" y="76199"/>
                </a:lnTo>
                <a:lnTo>
                  <a:pt x="830580" y="38099"/>
                </a:lnTo>
                <a:close/>
              </a:path>
              <a:path w="944880" h="114300">
                <a:moveTo>
                  <a:pt x="906780" y="38099"/>
                </a:moveTo>
                <a:lnTo>
                  <a:pt x="849630" y="38099"/>
                </a:lnTo>
                <a:lnTo>
                  <a:pt x="849630" y="76199"/>
                </a:lnTo>
                <a:lnTo>
                  <a:pt x="906780" y="76199"/>
                </a:lnTo>
                <a:lnTo>
                  <a:pt x="944880" y="57149"/>
                </a:lnTo>
                <a:lnTo>
                  <a:pt x="906780" y="380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正方形/長方形 15"/>
          <p:cNvSpPr/>
          <p:nvPr/>
        </p:nvSpPr>
        <p:spPr bwMode="auto">
          <a:xfrm>
            <a:off x="1835696" y="5121193"/>
            <a:ext cx="1440160" cy="61995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4" name="右矢印 13"/>
          <p:cNvSpPr/>
          <p:nvPr/>
        </p:nvSpPr>
        <p:spPr bwMode="auto">
          <a:xfrm flipH="1">
            <a:off x="2051720" y="5301208"/>
            <a:ext cx="792088" cy="43204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06962" y="5085184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35 m</a:t>
            </a:r>
            <a:endParaRPr kumimoji="1" lang="ja-JP" altLang="en-US" sz="1600" dirty="0"/>
          </a:p>
        </p:txBody>
      </p:sp>
      <p:sp>
        <p:nvSpPr>
          <p:cNvPr id="18" name="フリーフォーム 17"/>
          <p:cNvSpPr/>
          <p:nvPr/>
        </p:nvSpPr>
        <p:spPr bwMode="auto">
          <a:xfrm>
            <a:off x="1991552" y="3449034"/>
            <a:ext cx="852256" cy="790112"/>
          </a:xfrm>
          <a:custGeom>
            <a:avLst/>
            <a:gdLst>
              <a:gd name="connsiteX0" fmla="*/ 0 w 941033"/>
              <a:gd name="connsiteY0" fmla="*/ 0 h 790112"/>
              <a:gd name="connsiteX1" fmla="*/ 941033 w 941033"/>
              <a:gd name="connsiteY1" fmla="*/ 0 h 790112"/>
              <a:gd name="connsiteX2" fmla="*/ 941033 w 941033"/>
              <a:gd name="connsiteY2" fmla="*/ 239697 h 790112"/>
              <a:gd name="connsiteX3" fmla="*/ 603681 w 941033"/>
              <a:gd name="connsiteY3" fmla="*/ 239697 h 790112"/>
              <a:gd name="connsiteX4" fmla="*/ 603681 w 941033"/>
              <a:gd name="connsiteY4" fmla="*/ 790112 h 790112"/>
              <a:gd name="connsiteX5" fmla="*/ 115409 w 941033"/>
              <a:gd name="connsiteY5" fmla="*/ 790112 h 790112"/>
              <a:gd name="connsiteX6" fmla="*/ 115409 w 941033"/>
              <a:gd name="connsiteY6" fmla="*/ 0 h 790112"/>
              <a:gd name="connsiteX7" fmla="*/ 115409 w 941033"/>
              <a:gd name="connsiteY7" fmla="*/ 0 h 790112"/>
              <a:gd name="connsiteX0" fmla="*/ 0 w 852256"/>
              <a:gd name="connsiteY0" fmla="*/ 0 h 790112"/>
              <a:gd name="connsiteX1" fmla="*/ 852256 w 852256"/>
              <a:gd name="connsiteY1" fmla="*/ 0 h 790112"/>
              <a:gd name="connsiteX2" fmla="*/ 852256 w 852256"/>
              <a:gd name="connsiteY2" fmla="*/ 239697 h 790112"/>
              <a:gd name="connsiteX3" fmla="*/ 514904 w 852256"/>
              <a:gd name="connsiteY3" fmla="*/ 239697 h 790112"/>
              <a:gd name="connsiteX4" fmla="*/ 514904 w 852256"/>
              <a:gd name="connsiteY4" fmla="*/ 790112 h 790112"/>
              <a:gd name="connsiteX5" fmla="*/ 26632 w 852256"/>
              <a:gd name="connsiteY5" fmla="*/ 790112 h 790112"/>
              <a:gd name="connsiteX6" fmla="*/ 26632 w 852256"/>
              <a:gd name="connsiteY6" fmla="*/ 0 h 790112"/>
              <a:gd name="connsiteX7" fmla="*/ 26632 w 852256"/>
              <a:gd name="connsiteY7" fmla="*/ 0 h 79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2256" h="790112">
                <a:moveTo>
                  <a:pt x="0" y="0"/>
                </a:moveTo>
                <a:lnTo>
                  <a:pt x="852256" y="0"/>
                </a:lnTo>
                <a:lnTo>
                  <a:pt x="852256" y="239697"/>
                </a:lnTo>
                <a:lnTo>
                  <a:pt x="514904" y="239697"/>
                </a:lnTo>
                <a:lnTo>
                  <a:pt x="514904" y="790112"/>
                </a:lnTo>
                <a:lnTo>
                  <a:pt x="26632" y="790112"/>
                </a:lnTo>
                <a:lnTo>
                  <a:pt x="26632" y="0"/>
                </a:lnTo>
                <a:lnTo>
                  <a:pt x="26632" y="0"/>
                </a:lnTo>
              </a:path>
            </a:pathLst>
          </a:cu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9" name="object 7"/>
          <p:cNvSpPr txBox="1"/>
          <p:nvPr/>
        </p:nvSpPr>
        <p:spPr>
          <a:xfrm>
            <a:off x="3617783" y="2708920"/>
            <a:ext cx="1239029" cy="711092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lang="en-US" sz="1800" spc="120" dirty="0">
                <a:solidFill>
                  <a:srgbClr val="FF40FF"/>
                </a:solidFill>
                <a:latin typeface="Calibri"/>
                <a:cs typeface="Calibri"/>
              </a:rPr>
              <a:t>Hot Lab.</a:t>
            </a:r>
            <a:r>
              <a:rPr sz="1800" spc="120" dirty="0">
                <a:solidFill>
                  <a:srgbClr val="FF40FF"/>
                </a:solidFill>
                <a:latin typeface="Calibri"/>
                <a:cs typeface="Calibri"/>
              </a:rPr>
              <a:t>61</a:t>
            </a:r>
            <a:r>
              <a:rPr lang="en-US" sz="1800" spc="120" dirty="0">
                <a:solidFill>
                  <a:srgbClr val="FF40FF"/>
                </a:solidFill>
                <a:latin typeface="Calibri"/>
                <a:cs typeface="Calibri"/>
              </a:rPr>
              <a:t> </a:t>
            </a:r>
            <a:r>
              <a:rPr sz="1800" spc="120" dirty="0">
                <a:solidFill>
                  <a:srgbClr val="FF40FF"/>
                </a:solidFill>
                <a:latin typeface="ＭＳ Ｐゴシック"/>
                <a:cs typeface="ＭＳ Ｐゴシック"/>
              </a:rPr>
              <a:t>m</a:t>
            </a:r>
            <a:r>
              <a:rPr lang="en-US" sz="1800" spc="120" dirty="0">
                <a:solidFill>
                  <a:srgbClr val="FF40FF"/>
                </a:solidFill>
                <a:latin typeface="ＭＳ Ｐゴシック"/>
                <a:cs typeface="ＭＳ Ｐゴシック"/>
              </a:rPr>
              <a:t>x</a:t>
            </a:r>
            <a:r>
              <a:rPr sz="1800" dirty="0">
                <a:solidFill>
                  <a:srgbClr val="FF40FF"/>
                </a:solidFill>
                <a:latin typeface="Calibri"/>
                <a:cs typeface="Calibri"/>
              </a:rPr>
              <a:t>43</a:t>
            </a:r>
            <a:r>
              <a:rPr lang="en-US" sz="1800" dirty="0">
                <a:solidFill>
                  <a:srgbClr val="FF4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40FF"/>
                </a:solidFill>
                <a:latin typeface="Calibri"/>
                <a:cs typeface="Calibri"/>
              </a:rPr>
              <a:t>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51720" y="3449034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solidFill>
                  <a:schemeClr val="tx2"/>
                </a:solidFill>
              </a:rPr>
              <a:t>pRAD</a:t>
            </a:r>
            <a:endParaRPr kumimoji="1" lang="ja-JP" altLang="en-US" sz="1400" dirty="0">
              <a:solidFill>
                <a:schemeClr val="tx2"/>
              </a:solidFill>
            </a:endParaRPr>
          </a:p>
        </p:txBody>
      </p:sp>
      <p:cxnSp>
        <p:nvCxnSpPr>
          <p:cNvPr id="23" name="直線コネクタ 22"/>
          <p:cNvCxnSpPr>
            <a:cxnSpLocks/>
          </p:cNvCxnSpPr>
          <p:nvPr/>
        </p:nvCxnSpPr>
        <p:spPr bwMode="auto">
          <a:xfrm>
            <a:off x="2891272" y="2671851"/>
            <a:ext cx="7961" cy="10218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テキスト ボックス 25"/>
          <p:cNvSpPr txBox="1"/>
          <p:nvPr/>
        </p:nvSpPr>
        <p:spPr>
          <a:xfrm>
            <a:off x="2865634" y="294127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FFFF"/>
                </a:solidFill>
              </a:rPr>
              <a:t>Acc.</a:t>
            </a:r>
            <a:endParaRPr kumimoji="1" lang="ja-JP" altLang="en-US" dirty="0">
              <a:solidFill>
                <a:srgbClr val="00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677" y="904768"/>
            <a:ext cx="19331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Same as T-TAC6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13" name="タイトル 12">
            <a:extLst>
              <a:ext uri="{FF2B5EF4-FFF2-40B4-BE49-F238E27FC236}">
                <a16:creationId xmlns:a16="http://schemas.microsoft.com/office/drawing/2014/main" id="{9BBDBABD-EA8E-4A4F-B546-47C8F24B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Layout (cont’d)</a:t>
            </a:r>
            <a:endParaRPr lang="ja-JP" altLang="en-US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7CC29E8-2004-447B-9D4B-02E7B7C89871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5192" y="1862882"/>
            <a:ext cx="1623950" cy="15460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B1BCE7A-9CD1-4A7C-8E69-58F76472B281}"/>
              </a:ext>
            </a:extLst>
          </p:cNvPr>
          <p:cNvSpPr txBox="1"/>
          <p:nvPr/>
        </p:nvSpPr>
        <p:spPr>
          <a:xfrm>
            <a:off x="4159142" y="1382264"/>
            <a:ext cx="396181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To avoid conflict at here, as the first step design, we skip to be shorten beam transport </a:t>
            </a:r>
            <a:r>
              <a:rPr lang="en-US" altLang="ja-JP" dirty="0"/>
              <a:t>about 35 m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36D79D8-830C-4DE8-AF61-2E2688C020D1}"/>
              </a:ext>
            </a:extLst>
          </p:cNvPr>
          <p:cNvSpPr txBox="1"/>
          <p:nvPr/>
        </p:nvSpPr>
        <p:spPr>
          <a:xfrm>
            <a:off x="1858114" y="1512532"/>
            <a:ext cx="146669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highlight>
                  <a:srgbClr val="FFFF00"/>
                </a:highlight>
              </a:rPr>
              <a:t>Electricity  yard </a:t>
            </a:r>
          </a:p>
          <a:p>
            <a:r>
              <a:rPr kumimoji="1" lang="en-US" altLang="ja-JP" sz="1200" dirty="0">
                <a:highlight>
                  <a:srgbClr val="FFFF00"/>
                </a:highlight>
              </a:rPr>
              <a:t>(prohibiting to use underground)</a:t>
            </a:r>
            <a:endParaRPr kumimoji="1" lang="ja-JP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50141632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8611"/>
            <a:ext cx="8316416" cy="584775"/>
          </a:xfrm>
        </p:spPr>
        <p:txBody>
          <a:bodyPr/>
          <a:lstStyle/>
          <a:p>
            <a:r>
              <a:rPr lang="en-US" altLang="ja-JP" sz="3200" dirty="0"/>
              <a:t>Neutron for semiconductor and soft error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239" y="5433459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Spallation neutrons gives users similar ones with a terrestrial spectrum.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  <a:t>New facility</a:t>
            </a:r>
            <a:r>
              <a:rPr lang="en-US" altLang="ja-JP" dirty="0"/>
              <a:t> gives the flux with ~10 and ~100 times of </a:t>
            </a:r>
            <a:r>
              <a:rPr lang="en-US" altLang="ja-JP" dirty="0">
                <a:solidFill>
                  <a:srgbClr val="FF66FF"/>
                </a:solidFill>
              </a:rPr>
              <a:t>ISIS/</a:t>
            </a:r>
            <a:r>
              <a:rPr lang="en-US" altLang="ja-JP" dirty="0" err="1">
                <a:solidFill>
                  <a:srgbClr val="FF66FF"/>
                </a:solidFill>
              </a:rPr>
              <a:t>ChipIR</a:t>
            </a:r>
            <a:r>
              <a:rPr lang="en-US" altLang="ja-JP" dirty="0"/>
              <a:t> and </a:t>
            </a:r>
            <a:r>
              <a:rPr lang="en-US" altLang="ja-JP" dirty="0">
                <a:solidFill>
                  <a:schemeClr val="bg2">
                    <a:lumMod val="50000"/>
                    <a:lumOff val="50000"/>
                  </a:schemeClr>
                </a:solidFill>
              </a:rPr>
              <a:t>RCNP</a:t>
            </a:r>
            <a:r>
              <a:rPr lang="en-US" altLang="ja-JP" dirty="0"/>
              <a:t>, respectively.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accent1">
                    <a:lumMod val="50000"/>
                  </a:schemeClr>
                </a:solidFill>
              </a:rPr>
              <a:t>New facility </a:t>
            </a:r>
            <a:r>
              <a:rPr lang="en-US" altLang="ja-JP" dirty="0"/>
              <a:t>will provide the best circumstance for SC and soft research. </a:t>
            </a:r>
            <a:endParaRPr kumimoji="1" lang="ja-JP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4"/>
          <a:stretch/>
        </p:blipFill>
        <p:spPr bwMode="auto">
          <a:xfrm>
            <a:off x="0" y="927430"/>
            <a:ext cx="5148064" cy="39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513560" y="2515243"/>
            <a:ext cx="289439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Solar neutron (</a:t>
            </a:r>
            <a:r>
              <a:rPr kumimoji="1" lang="en-US" altLang="ja-JP" dirty="0" err="1"/>
              <a:t>E</a:t>
            </a:r>
            <a:r>
              <a:rPr kumimoji="1" lang="en-US" altLang="ja-JP" baseline="-25000" dirty="0" err="1"/>
              <a:t>n</a:t>
            </a:r>
            <a:r>
              <a:rPr kumimoji="1" lang="en-US" altLang="ja-JP" dirty="0"/>
              <a:t>&lt; 1GeV) </a:t>
            </a:r>
          </a:p>
        </p:txBody>
      </p:sp>
      <p:pic>
        <p:nvPicPr>
          <p:cNvPr id="2052" name="Picture 4" descr="https://encrypted-tbn0.gstatic.com/images?q=tbn:ANd9GcRoAUKv07DDtwKYx0Fmjb9yD7_We_zpyAPoo86I7IMm-8aGVfg5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526" y="2878528"/>
            <a:ext cx="3710431" cy="24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976473" y="927430"/>
            <a:ext cx="399593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Terrestrial neutron spectrum has a peak ~150 MeV.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R</a:t>
            </a:r>
            <a:r>
              <a:rPr kumimoji="1" lang="en-US" altLang="ja-JP" dirty="0"/>
              <a:t>equired to be at least 150 MeV in power device semiconductor test procedure (JEP151</a:t>
            </a:r>
            <a:r>
              <a:rPr lang="en-US" altLang="ja-JP" dirty="0"/>
              <a:t>).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7142" y="853581"/>
            <a:ext cx="4164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N.B. Lethargy: divided by relative energy bin-width</a:t>
            </a:r>
            <a:endParaRPr kumimoji="1" lang="ja-JP" altLang="en-US" sz="14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0F2CEF5-D48A-42FB-9EDC-F5737C48B3D8}"/>
              </a:ext>
            </a:extLst>
          </p:cNvPr>
          <p:cNvSpPr/>
          <p:nvPr/>
        </p:nvSpPr>
        <p:spPr bwMode="auto">
          <a:xfrm>
            <a:off x="2057999" y="1470957"/>
            <a:ext cx="864000" cy="108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CF76EAF-24E5-4468-9DFF-6FC51E45E9DF}"/>
              </a:ext>
            </a:extLst>
          </p:cNvPr>
          <p:cNvSpPr/>
          <p:nvPr/>
        </p:nvSpPr>
        <p:spPr bwMode="auto">
          <a:xfrm>
            <a:off x="2092706" y="1759152"/>
            <a:ext cx="1152000" cy="108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4639056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1B7E78-A4C3-4825-B8B4-737B82D0A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7057"/>
            <a:ext cx="7772400" cy="707886"/>
          </a:xfrm>
        </p:spPr>
        <p:txBody>
          <a:bodyPr/>
          <a:lstStyle/>
          <a:p>
            <a:r>
              <a:rPr kumimoji="1" lang="en-US" altLang="ja-JP" sz="4000" dirty="0"/>
              <a:t>RCNP (Osaka univ.)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0233F68-CC8A-4CDE-B22B-A09AEB9AC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9B2DA05-C202-4FBC-9EAD-2AC982E97D55}"/>
              </a:ext>
            </a:extLst>
          </p:cNvPr>
          <p:cNvSpPr txBox="1"/>
          <p:nvPr/>
        </p:nvSpPr>
        <p:spPr>
          <a:xfrm>
            <a:off x="6047714" y="933166"/>
            <a:ext cx="284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Neutron flux at RCNP WN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535F475-3896-4221-BC8C-C1AB1978D4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689" y="1460433"/>
            <a:ext cx="3965998" cy="27910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2113D8-9437-4FE0-BEC4-3BFE826DC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433"/>
            <a:ext cx="5276471" cy="411333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816541-E491-4727-B525-931AF6ACE315}"/>
              </a:ext>
            </a:extLst>
          </p:cNvPr>
          <p:cNvSpPr txBox="1"/>
          <p:nvPr/>
        </p:nvSpPr>
        <p:spPr>
          <a:xfrm>
            <a:off x="619736" y="896398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RCNP: Research Center Nuclear Physics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51CA1C5-68A7-45FF-8F9B-743E152F8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5" b="25535"/>
          <a:stretch/>
        </p:blipFill>
        <p:spPr>
          <a:xfrm>
            <a:off x="5809165" y="4633399"/>
            <a:ext cx="3059285" cy="143983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80954386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27057"/>
            <a:ext cx="7772400" cy="707886"/>
          </a:xfrm>
        </p:spPr>
        <p:txBody>
          <a:bodyPr/>
          <a:lstStyle/>
          <a:p>
            <a:r>
              <a:rPr lang="en-US" altLang="ja-JP" sz="4000" dirty="0"/>
              <a:t>Community for soft error</a:t>
            </a:r>
            <a:endParaRPr kumimoji="1" lang="ja-JP" altLang="en-US" sz="4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070" y="1676092"/>
            <a:ext cx="45089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We joined </a:t>
            </a:r>
            <a:r>
              <a:rPr kumimoji="1" lang="en-US" altLang="ja-JP" sz="1600" dirty="0" err="1">
                <a:solidFill>
                  <a:schemeClr val="tx2"/>
                </a:solidFill>
              </a:rPr>
              <a:t>QiSS</a:t>
            </a:r>
            <a:r>
              <a:rPr kumimoji="1" lang="en-US" altLang="ja-JP" sz="1600" dirty="0"/>
              <a:t> (Quantum Innovation for Safety and Smart Society) organized by RCNP at Osaka Univ</a:t>
            </a:r>
            <a:r>
              <a:rPr lang="en-US" altLang="ja-JP" sz="1600" dirty="0"/>
              <a:t>. The representative of the J-PARC center N. Saito was taken over by Meigo.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We will join general incorporated association </a:t>
            </a:r>
            <a:r>
              <a:rPr lang="en-US" altLang="ja-JP" sz="1600" dirty="0">
                <a:solidFill>
                  <a:schemeClr val="tx2"/>
                </a:solidFill>
              </a:rPr>
              <a:t>QASS</a:t>
            </a:r>
            <a:r>
              <a:rPr lang="en-US" altLang="ja-JP" sz="1600" dirty="0"/>
              <a:t> (Quantum beam Applications for Safe and Smart society)</a:t>
            </a:r>
            <a:endParaRPr kumimoji="1" lang="ja-JP" altLang="en-US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048"/>
          <a:stretch/>
        </p:blipFill>
        <p:spPr bwMode="auto">
          <a:xfrm>
            <a:off x="2634949" y="5177613"/>
            <a:ext cx="1836800" cy="140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0" r="2214" b="-295"/>
          <a:stretch/>
        </p:blipFill>
        <p:spPr bwMode="auto">
          <a:xfrm>
            <a:off x="-461963" y="865624"/>
            <a:ext cx="4224338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70" b="57828"/>
          <a:stretch/>
        </p:blipFill>
        <p:spPr bwMode="auto">
          <a:xfrm>
            <a:off x="4514937" y="1584360"/>
            <a:ext cx="4585875" cy="502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9846" y="911343"/>
            <a:ext cx="860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To enhance the construction of the new facility, we proceed to explore the multi-purpose use</a:t>
            </a:r>
            <a:r>
              <a:rPr lang="ja-JP" altLang="en-US" dirty="0">
                <a:solidFill>
                  <a:schemeClr val="tx2"/>
                </a:solidFill>
              </a:rPr>
              <a:t> </a:t>
            </a:r>
            <a:r>
              <a:rPr lang="en-US" altLang="ja-JP" dirty="0">
                <a:solidFill>
                  <a:schemeClr val="tx2"/>
                </a:solidFill>
              </a:rPr>
              <a:t>such as study for soft error.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0" y="5111202"/>
            <a:ext cx="2500438" cy="147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063425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図 1024">
            <a:extLst>
              <a:ext uri="{FF2B5EF4-FFF2-40B4-BE49-F238E27FC236}">
                <a16:creationId xmlns:a16="http://schemas.microsoft.com/office/drawing/2014/main" id="{751C11DB-4518-41ED-B5CB-A18E44F31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847" y="3938470"/>
            <a:ext cx="4281160" cy="291953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40B802-ADCD-49F4-92CE-2B858C0D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88612"/>
            <a:ext cx="7772400" cy="584775"/>
          </a:xfrm>
        </p:spPr>
        <p:txBody>
          <a:bodyPr/>
          <a:lstStyle/>
          <a:p>
            <a:r>
              <a:rPr lang="en-US" altLang="ja-JP" sz="3200" dirty="0"/>
              <a:t>Preparation use of protons at atmosphere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BD7948-4E26-444C-959E-666912DE1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2B0BAA-CBF2-4582-A7E7-7E0888F5CC05}"/>
              </a:ext>
            </a:extLst>
          </p:cNvPr>
          <p:cNvSpPr txBox="1"/>
          <p:nvPr/>
        </p:nvSpPr>
        <p:spPr>
          <a:xfrm>
            <a:off x="0" y="909483"/>
            <a:ext cx="9053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srgbClr val="FF0000"/>
                </a:solidFill>
              </a:rPr>
              <a:t>To boost up multipurpose activities</a:t>
            </a:r>
            <a:r>
              <a:rPr kumimoji="1" lang="en-US" altLang="ja-JP" dirty="0"/>
              <a:t>, we successfully obtained an additional budget from</a:t>
            </a:r>
            <a:r>
              <a:rPr lang="ja-JP" altLang="en-US" dirty="0"/>
              <a:t> </a:t>
            </a:r>
            <a:r>
              <a:rPr lang="en-US" altLang="ja-JP" dirty="0"/>
              <a:t>the JAEA</a:t>
            </a:r>
            <a:r>
              <a:rPr lang="ja-JP" altLang="en-US" dirty="0"/>
              <a:t> </a:t>
            </a:r>
            <a:r>
              <a:rPr lang="en-US" altLang="ja-JP" dirty="0"/>
              <a:t>president's discretionary expenses for R&amp;D space and soft-error.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For proton use at RCS, the energy spectrum of protons emitted from the beam dump window (Al) was successfully obtained as function of response function of scintillator.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Same </a:t>
            </a:r>
            <a:r>
              <a:rPr kumimoji="1" lang="en-US" altLang="ja-JP" dirty="0"/>
              <a:t>technique can be applied at new facility to use protons for satellite.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E46B03-7C94-4A5B-90E1-EB4E1880A0C2}"/>
              </a:ext>
            </a:extLst>
          </p:cNvPr>
          <p:cNvSpPr txBox="1"/>
          <p:nvPr/>
        </p:nvSpPr>
        <p:spPr>
          <a:xfrm>
            <a:off x="4815532" y="2793415"/>
            <a:ext cx="3986343" cy="7441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rmAutofit/>
          </a:bodyPr>
          <a:lstStyle/>
          <a:p>
            <a:r>
              <a:rPr kumimoji="1" lang="en-US" altLang="ja-JP" sz="1400" dirty="0"/>
              <a:t>Obtained energy spectrum of secondary proton spectrum emitted to air at J-PARC </a:t>
            </a:r>
            <a:r>
              <a:rPr lang="en-US" altLang="ja-JP" sz="1400" dirty="0"/>
              <a:t>3NBT for the case of 0.4-GeV protons irradiation.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6ED1F9-8EA1-4D63-98C9-4CCB3DA7D749}"/>
              </a:ext>
            </a:extLst>
          </p:cNvPr>
          <p:cNvSpPr txBox="1"/>
          <p:nvPr/>
        </p:nvSpPr>
        <p:spPr>
          <a:xfrm>
            <a:off x="342125" y="2486700"/>
            <a:ext cx="3574437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Counter telescope of (dE1 – E5) plastic scintillators to apply calorimetric counting</a:t>
            </a:r>
            <a:endParaRPr kumimoji="1" lang="ja-JP" altLang="en-US" sz="1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068991-BA37-4198-8C9C-F7254DF3B158}"/>
              </a:ext>
            </a:extLst>
          </p:cNvPr>
          <p:cNvSpPr txBox="1"/>
          <p:nvPr/>
        </p:nvSpPr>
        <p:spPr>
          <a:xfrm>
            <a:off x="5194991" y="3692534"/>
            <a:ext cx="3328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Spectrum of detector #4 for Ep 0.4 GeV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B3CBD02-5185-4E83-B058-31DF87B3BE8C}"/>
              </a:ext>
            </a:extLst>
          </p:cNvPr>
          <p:cNvSpPr txBox="1"/>
          <p:nvPr/>
        </p:nvSpPr>
        <p:spPr>
          <a:xfrm>
            <a:off x="1170447" y="4676438"/>
            <a:ext cx="225254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Obtained proton spectrum</a:t>
            </a:r>
            <a:endParaRPr kumimoji="1" lang="ja-JP" altLang="en-US" sz="1400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89D4405-AB8E-42AD-BB93-71F202656148}"/>
              </a:ext>
            </a:extLst>
          </p:cNvPr>
          <p:cNvGrpSpPr/>
          <p:nvPr/>
        </p:nvGrpSpPr>
        <p:grpSpPr>
          <a:xfrm>
            <a:off x="2682475" y="3011022"/>
            <a:ext cx="1808279" cy="1607158"/>
            <a:chOff x="2311591" y="2080902"/>
            <a:chExt cx="2842110" cy="2525998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823B8DA2-F0E7-4C1A-A7AE-1B0BABB89D6D}"/>
                </a:ext>
              </a:extLst>
            </p:cNvPr>
            <p:cNvGrpSpPr/>
            <p:nvPr/>
          </p:nvGrpSpPr>
          <p:grpSpPr>
            <a:xfrm>
              <a:off x="2311591" y="2510114"/>
              <a:ext cx="2798567" cy="2096786"/>
              <a:chOff x="347662" y="1586116"/>
              <a:chExt cx="2798567" cy="2096786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B955445D-665D-4378-BF91-D85C49B8E0C4}"/>
                  </a:ext>
                </a:extLst>
              </p:cNvPr>
              <p:cNvGrpSpPr/>
              <p:nvPr/>
            </p:nvGrpSpPr>
            <p:grpSpPr>
              <a:xfrm>
                <a:off x="347662" y="1586116"/>
                <a:ext cx="2798567" cy="2096786"/>
                <a:chOff x="320502" y="988587"/>
                <a:chExt cx="3148452" cy="2358932"/>
              </a:xfrm>
            </p:grpSpPr>
            <p:pic>
              <p:nvPicPr>
                <p:cNvPr id="17" name="Picture 7">
                  <a:extLst>
                    <a:ext uri="{FF2B5EF4-FFF2-40B4-BE49-F238E27FC236}">
                      <a16:creationId xmlns:a16="http://schemas.microsoft.com/office/drawing/2014/main" id="{3FB77BE1-80BA-49F0-A360-87A5C83FDE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0502" y="988587"/>
                  <a:ext cx="3148452" cy="23589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" name="Line 13">
                  <a:extLst>
                    <a:ext uri="{FF2B5EF4-FFF2-40B4-BE49-F238E27FC236}">
                      <a16:creationId xmlns:a16="http://schemas.microsoft.com/office/drawing/2014/main" id="{B2971933-3E26-4118-A7E9-4515EA5F7E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48511" y="2168053"/>
                  <a:ext cx="1866900" cy="169862"/>
                </a:xfrm>
                <a:prstGeom prst="line">
                  <a:avLst/>
                </a:prstGeom>
                <a:noFill/>
                <a:ln w="28575" cmpd="sng">
                  <a:solidFill>
                    <a:srgbClr val="FF0066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2D21F105-BE93-4EDE-B24B-BC18A0D77134}"/>
                  </a:ext>
                </a:extLst>
              </p:cNvPr>
              <p:cNvSpPr txBox="1"/>
              <p:nvPr/>
            </p:nvSpPr>
            <p:spPr>
              <a:xfrm>
                <a:off x="669088" y="3212067"/>
                <a:ext cx="2093532" cy="39908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050" dirty="0"/>
                  <a:t>Al-window (0.3 mm-t)</a:t>
                </a:r>
                <a:endParaRPr kumimoji="1" lang="ja-JP" altLang="en-US" sz="1050" dirty="0"/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1102052B-42CA-45B6-989B-C1C5AA0399E4}"/>
                  </a:ext>
                </a:extLst>
              </p:cNvPr>
              <p:cNvCxnSpPr/>
              <p:nvPr/>
            </p:nvCxnSpPr>
            <p:spPr bwMode="auto">
              <a:xfrm flipH="1" flipV="1">
                <a:off x="1192212" y="2869949"/>
                <a:ext cx="183915" cy="342119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>
                    <a:lumMod val="50000"/>
                    <a:lumOff val="50000"/>
                  </a:schemeClr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A09CFE8-D66F-4AE1-BFF9-D7466673EA25}"/>
                </a:ext>
              </a:extLst>
            </p:cNvPr>
            <p:cNvSpPr txBox="1"/>
            <p:nvPr/>
          </p:nvSpPr>
          <p:spPr>
            <a:xfrm>
              <a:off x="2331487" y="2080902"/>
              <a:ext cx="2822214" cy="483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3NBT Dump at RCS</a:t>
              </a:r>
              <a:endParaRPr kumimoji="1" lang="ja-JP" altLang="en-US" sz="1400" dirty="0"/>
            </a:p>
          </p:txBody>
        </p:sp>
      </p:grpSp>
      <p:pic>
        <p:nvPicPr>
          <p:cNvPr id="1030" name="図 1029">
            <a:extLst>
              <a:ext uri="{FF2B5EF4-FFF2-40B4-BE49-F238E27FC236}">
                <a16:creationId xmlns:a16="http://schemas.microsoft.com/office/drawing/2014/main" id="{90954F04-C22F-4B49-9E66-163C62425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1" y="3229440"/>
            <a:ext cx="1713498" cy="1285124"/>
          </a:xfrm>
          <a:prstGeom prst="rect">
            <a:avLst/>
          </a:prstGeom>
        </p:spPr>
      </p:pic>
      <p:sp>
        <p:nvSpPr>
          <p:cNvPr id="1031" name="テキスト ボックス 1030">
            <a:extLst>
              <a:ext uri="{FF2B5EF4-FFF2-40B4-BE49-F238E27FC236}">
                <a16:creationId xmlns:a16="http://schemas.microsoft.com/office/drawing/2014/main" id="{46E75757-AF9F-4E60-B92A-60DB7F82ED67}"/>
              </a:ext>
            </a:extLst>
          </p:cNvPr>
          <p:cNvSpPr txBox="1"/>
          <p:nvPr/>
        </p:nvSpPr>
        <p:spPr>
          <a:xfrm>
            <a:off x="-11087" y="2966997"/>
            <a:ext cx="23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Plastic scintillators </a:t>
            </a:r>
            <a:r>
              <a:rPr kumimoji="1" lang="ja-JP" altLang="en-US" sz="1200" dirty="0"/>
              <a:t>□</a:t>
            </a:r>
            <a:r>
              <a:rPr kumimoji="1" lang="en-US" altLang="ja-JP" sz="1200" dirty="0"/>
              <a:t>50 </a:t>
            </a:r>
            <a:r>
              <a:rPr lang="en-US" altLang="ja-JP" sz="1200" dirty="0"/>
              <a:t>m</a:t>
            </a:r>
            <a:r>
              <a:rPr kumimoji="1" lang="en-US" altLang="ja-JP" sz="1200" dirty="0"/>
              <a:t>m</a:t>
            </a:r>
            <a:endParaRPr kumimoji="1" lang="ja-JP" altLang="en-US" sz="1400" dirty="0"/>
          </a:p>
        </p:txBody>
      </p:sp>
      <p:cxnSp>
        <p:nvCxnSpPr>
          <p:cNvPr id="1033" name="直線矢印コネクタ 1032">
            <a:extLst>
              <a:ext uri="{FF2B5EF4-FFF2-40B4-BE49-F238E27FC236}">
                <a16:creationId xmlns:a16="http://schemas.microsoft.com/office/drawing/2014/main" id="{CA9B9E25-83AF-4503-A422-04020239024B}"/>
              </a:ext>
            </a:extLst>
          </p:cNvPr>
          <p:cNvCxnSpPr>
            <a:cxnSpLocks/>
          </p:cNvCxnSpPr>
          <p:nvPr/>
        </p:nvCxnSpPr>
        <p:spPr bwMode="auto">
          <a:xfrm>
            <a:off x="1347524" y="3931055"/>
            <a:ext cx="1539457" cy="1037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4" name="テキスト ボックス 1033">
            <a:extLst>
              <a:ext uri="{FF2B5EF4-FFF2-40B4-BE49-F238E27FC236}">
                <a16:creationId xmlns:a16="http://schemas.microsoft.com/office/drawing/2014/main" id="{A174F02B-36B3-49C3-A3EF-620964829A53}"/>
              </a:ext>
            </a:extLst>
          </p:cNvPr>
          <p:cNvSpPr txBox="1"/>
          <p:nvPr/>
        </p:nvSpPr>
        <p:spPr>
          <a:xfrm>
            <a:off x="1789659" y="3377057"/>
            <a:ext cx="1005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14 m at 13-deg for beam direction</a:t>
            </a:r>
            <a:endParaRPr kumimoji="1" lang="ja-JP" altLang="en-US" sz="1000" dirty="0"/>
          </a:p>
        </p:txBody>
      </p:sp>
      <p:sp>
        <p:nvSpPr>
          <p:cNvPr id="1037" name="テキスト ボックス 1036">
            <a:extLst>
              <a:ext uri="{FF2B5EF4-FFF2-40B4-BE49-F238E27FC236}">
                <a16:creationId xmlns:a16="http://schemas.microsoft.com/office/drawing/2014/main" id="{3DF9221F-D69B-4E23-B886-1AB9AA41A767}"/>
              </a:ext>
            </a:extLst>
          </p:cNvPr>
          <p:cNvSpPr txBox="1"/>
          <p:nvPr/>
        </p:nvSpPr>
        <p:spPr>
          <a:xfrm rot="19424676">
            <a:off x="5351592" y="4614072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>
                <a:ln>
                  <a:solidFill>
                    <a:schemeClr val="bg1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bg1">
                        <a:lumMod val="75000"/>
                        <a:tint val="66000"/>
                        <a:satMod val="160000"/>
                      </a:schemeClr>
                    </a:gs>
                    <a:gs pos="50000">
                      <a:schemeClr val="bg1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75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Preliminary</a:t>
            </a:r>
            <a:endParaRPr kumimoji="1" lang="ja-JP" altLang="en-US" sz="2800" dirty="0">
              <a:ln>
                <a:solidFill>
                  <a:schemeClr val="bg1">
                    <a:lumMod val="75000"/>
                  </a:schemeClr>
                </a:solidFill>
              </a:ln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grpSp>
        <p:nvGrpSpPr>
          <p:cNvPr id="1039" name="グループ化 1038">
            <a:extLst>
              <a:ext uri="{FF2B5EF4-FFF2-40B4-BE49-F238E27FC236}">
                <a16:creationId xmlns:a16="http://schemas.microsoft.com/office/drawing/2014/main" id="{A8F3E6D9-A06D-4F6C-9929-FF2861DF808F}"/>
              </a:ext>
            </a:extLst>
          </p:cNvPr>
          <p:cNvGrpSpPr/>
          <p:nvPr/>
        </p:nvGrpSpPr>
        <p:grpSpPr>
          <a:xfrm>
            <a:off x="586851" y="5017229"/>
            <a:ext cx="3339479" cy="1840771"/>
            <a:chOff x="586851" y="5017229"/>
            <a:chExt cx="3339479" cy="184077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68092DC-14F6-404A-ACD6-5D7A29A54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1" t="51887" r="50000"/>
            <a:stretch/>
          </p:blipFill>
          <p:spPr>
            <a:xfrm>
              <a:off x="667104" y="5017229"/>
              <a:ext cx="3259226" cy="1720303"/>
            </a:xfrm>
            <a:prstGeom prst="rect">
              <a:avLst/>
            </a:prstGeom>
          </p:spPr>
        </p:pic>
        <p:sp>
          <p:nvSpPr>
            <p:cNvPr id="1036" name="テキスト ボックス 1035">
              <a:extLst>
                <a:ext uri="{FF2B5EF4-FFF2-40B4-BE49-F238E27FC236}">
                  <a16:creationId xmlns:a16="http://schemas.microsoft.com/office/drawing/2014/main" id="{7645BB28-6E04-4535-AF39-F5AA2BFDDB96}"/>
                </a:ext>
              </a:extLst>
            </p:cNvPr>
            <p:cNvSpPr txBox="1"/>
            <p:nvPr/>
          </p:nvSpPr>
          <p:spPr>
            <a:xfrm rot="900000">
              <a:off x="1365996" y="5649602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chemeClr val="bg2">
                      <a:lumMod val="50000"/>
                      <a:lumOff val="50000"/>
                    </a:schemeClr>
                  </a:solidFill>
                </a:rPr>
                <a:t>Proton band</a:t>
              </a:r>
              <a:endParaRPr kumimoji="1" lang="ja-JP" altLang="en-US" sz="1200" dirty="0">
                <a:solidFill>
                  <a:schemeClr val="bg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38" name="テキスト ボックス 1037">
              <a:extLst>
                <a:ext uri="{FF2B5EF4-FFF2-40B4-BE49-F238E27FC236}">
                  <a16:creationId xmlns:a16="http://schemas.microsoft.com/office/drawing/2014/main" id="{29B139E8-AFFF-4D77-9639-5ECE2846AC27}"/>
                </a:ext>
              </a:extLst>
            </p:cNvPr>
            <p:cNvSpPr txBox="1"/>
            <p:nvPr/>
          </p:nvSpPr>
          <p:spPr>
            <a:xfrm>
              <a:off x="586851" y="6596390"/>
              <a:ext cx="332971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00" dirty="0"/>
                <a:t> E4 [channel]</a:t>
              </a:r>
              <a:endParaRPr kumimoji="1" lang="ja-JP" altLang="en-US" sz="1100" dirty="0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1F6A86FF-1A50-4CFB-9B65-2EDB1E9DC981}"/>
                </a:ext>
              </a:extLst>
            </p:cNvPr>
            <p:cNvSpPr txBox="1"/>
            <p:nvPr/>
          </p:nvSpPr>
          <p:spPr>
            <a:xfrm rot="16200000">
              <a:off x="123656" y="5706596"/>
              <a:ext cx="11880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/>
                <a:t>dE3 [channel]</a:t>
              </a:r>
              <a:endParaRPr kumimoji="1" lang="ja-JP" altLang="en-US" sz="1100" dirty="0"/>
            </a:p>
          </p:txBody>
        </p: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203ED56-2211-4EBC-9BC6-5ADEC810D333}"/>
              </a:ext>
            </a:extLst>
          </p:cNvPr>
          <p:cNvSpPr txBox="1"/>
          <p:nvPr/>
        </p:nvSpPr>
        <p:spPr>
          <a:xfrm rot="1846792">
            <a:off x="738656" y="3393230"/>
            <a:ext cx="641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schemeClr val="bg1"/>
                </a:solidFill>
              </a:rPr>
              <a:t>Total </a:t>
            </a:r>
            <a:r>
              <a:rPr lang="en-US" altLang="ja-JP" sz="800" dirty="0" err="1">
                <a:solidFill>
                  <a:schemeClr val="bg1"/>
                </a:solidFill>
              </a:rPr>
              <a:t>leng</a:t>
            </a:r>
            <a:r>
              <a:rPr lang="en-US" altLang="ja-JP" sz="800" dirty="0">
                <a:solidFill>
                  <a:schemeClr val="bg1"/>
                </a:solidFill>
              </a:rPr>
              <a:t>. </a:t>
            </a:r>
          </a:p>
          <a:p>
            <a:r>
              <a:rPr kumimoji="1" lang="en-US" altLang="ja-JP" sz="800" dirty="0">
                <a:solidFill>
                  <a:schemeClr val="bg1"/>
                </a:solidFill>
              </a:rPr>
              <a:t>1.45 m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2072E144-CBB1-4030-B029-2E3AA15632DC}"/>
              </a:ext>
            </a:extLst>
          </p:cNvPr>
          <p:cNvCxnSpPr>
            <a:cxnSpLocks/>
          </p:cNvCxnSpPr>
          <p:nvPr/>
        </p:nvCxnSpPr>
        <p:spPr bwMode="auto">
          <a:xfrm>
            <a:off x="1208072" y="3951143"/>
            <a:ext cx="556376" cy="352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triangl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4109157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90D429-1309-4571-A779-44026835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High energy part accel. R&amp;D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F8410CF-C82A-4292-B46B-BFCDF704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  <p:pic>
        <p:nvPicPr>
          <p:cNvPr id="6" name="図 4">
            <a:extLst>
              <a:ext uri="{FF2B5EF4-FFF2-40B4-BE49-F238E27FC236}">
                <a16:creationId xmlns:a16="http://schemas.microsoft.com/office/drawing/2014/main" id="{06A67F12-53FB-45EB-AF4B-B4F145ECC5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328" y="1718480"/>
            <a:ext cx="7397750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5">
            <a:extLst>
              <a:ext uri="{FF2B5EF4-FFF2-40B4-BE49-F238E27FC236}">
                <a16:creationId xmlns:a16="http://schemas.microsoft.com/office/drawing/2014/main" id="{52A4F0A9-6184-42C8-BA54-94FF5BFC8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878" y="3255180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TEF-T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正方形/長方形 7">
            <a:extLst>
              <a:ext uri="{FF2B5EF4-FFF2-40B4-BE49-F238E27FC236}">
                <a16:creationId xmlns:a16="http://schemas.microsoft.com/office/drawing/2014/main" id="{427B6D31-4DA3-4634-AC5A-6CEC27D6B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240" y="6304767"/>
            <a:ext cx="369570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" name="正方形/長方形 8">
            <a:extLst>
              <a:ext uri="{FF2B5EF4-FFF2-40B4-BE49-F238E27FC236}">
                <a16:creationId xmlns:a16="http://schemas.microsoft.com/office/drawing/2014/main" id="{83902B79-53E0-4C3D-BD11-70B520BA3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528" y="6149192"/>
            <a:ext cx="528637" cy="311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710FA0F3-14FE-418C-A11C-C56055B427A6}"/>
              </a:ext>
            </a:extLst>
          </p:cNvPr>
          <p:cNvSpPr>
            <a:spLocks/>
          </p:cNvSpPr>
          <p:nvPr/>
        </p:nvSpPr>
        <p:spPr bwMode="auto">
          <a:xfrm>
            <a:off x="815890" y="3320267"/>
            <a:ext cx="4899025" cy="2700338"/>
          </a:xfrm>
          <a:custGeom>
            <a:avLst/>
            <a:gdLst>
              <a:gd name="T0" fmla="*/ 0 w 4900174"/>
              <a:gd name="T1" fmla="*/ 1838296 h 2699935"/>
              <a:gd name="T2" fmla="*/ 815286 w 4900174"/>
              <a:gd name="T3" fmla="*/ 2364999 h 2699935"/>
              <a:gd name="T4" fmla="*/ 1795692 w 4900174"/>
              <a:gd name="T5" fmla="*/ 2654169 h 2699935"/>
              <a:gd name="T6" fmla="*/ 2920579 w 4900174"/>
              <a:gd name="T7" fmla="*/ 2612859 h 2699935"/>
              <a:gd name="T8" fmla="*/ 4324110 w 4900174"/>
              <a:gd name="T9" fmla="*/ 1827969 h 2699935"/>
              <a:gd name="T10" fmla="*/ 4850432 w 4900174"/>
              <a:gd name="T11" fmla="*/ 1125699 h 2699935"/>
              <a:gd name="T12" fmla="*/ 3219862 w 4900174"/>
              <a:gd name="T13" fmla="*/ 0 h 26999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00174" h="2699935">
                <a:moveTo>
                  <a:pt x="0" y="1837748"/>
                </a:moveTo>
                <a:cubicBezTo>
                  <a:pt x="258123" y="2033052"/>
                  <a:pt x="516246" y="2228356"/>
                  <a:pt x="815668" y="2364294"/>
                </a:cubicBezTo>
                <a:cubicBezTo>
                  <a:pt x="1115090" y="2500232"/>
                  <a:pt x="1445487" y="2612080"/>
                  <a:pt x="1796534" y="2653378"/>
                </a:cubicBezTo>
                <a:cubicBezTo>
                  <a:pt x="2147581" y="2694676"/>
                  <a:pt x="2500348" y="2749739"/>
                  <a:pt x="2921949" y="2612080"/>
                </a:cubicBezTo>
                <a:cubicBezTo>
                  <a:pt x="3343550" y="2474421"/>
                  <a:pt x="4004345" y="2075210"/>
                  <a:pt x="4326138" y="1827424"/>
                </a:cubicBezTo>
                <a:cubicBezTo>
                  <a:pt x="4647931" y="1579638"/>
                  <a:pt x="5036836" y="1429934"/>
                  <a:pt x="4852708" y="1125363"/>
                </a:cubicBezTo>
                <a:cubicBezTo>
                  <a:pt x="4668580" y="820792"/>
                  <a:pt x="3469170" y="235741"/>
                  <a:pt x="3221372" y="0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6FFF1C11-4046-4C61-9934-511D67DEE4AF}"/>
              </a:ext>
            </a:extLst>
          </p:cNvPr>
          <p:cNvSpPr>
            <a:spLocks/>
          </p:cNvSpPr>
          <p:nvPr/>
        </p:nvSpPr>
        <p:spPr bwMode="auto">
          <a:xfrm>
            <a:off x="4036928" y="4250542"/>
            <a:ext cx="3995737" cy="2333625"/>
          </a:xfrm>
          <a:custGeom>
            <a:avLst/>
            <a:gdLst>
              <a:gd name="T0" fmla="*/ 0 w 3995741"/>
              <a:gd name="T1" fmla="*/ 2333929 h 2333321"/>
              <a:gd name="T2" fmla="*/ 722742 w 3995741"/>
              <a:gd name="T3" fmla="*/ 2148041 h 2333321"/>
              <a:gd name="T4" fmla="*/ 1507433 w 3995741"/>
              <a:gd name="T5" fmla="*/ 1734956 h 2333321"/>
              <a:gd name="T6" fmla="*/ 2209527 w 3995741"/>
              <a:gd name="T7" fmla="*/ 1228927 h 2333321"/>
              <a:gd name="T8" fmla="*/ 3995733 w 3995741"/>
              <a:gd name="T9" fmla="*/ 0 h 2333321"/>
              <a:gd name="T10" fmla="*/ 3995733 w 3995741"/>
              <a:gd name="T11" fmla="*/ 0 h 23333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95741" h="2333321">
                <a:moveTo>
                  <a:pt x="0" y="2333321"/>
                </a:moveTo>
                <a:cubicBezTo>
                  <a:pt x="235752" y="2290302"/>
                  <a:pt x="471505" y="2247284"/>
                  <a:pt x="722744" y="2147481"/>
                </a:cubicBezTo>
                <a:cubicBezTo>
                  <a:pt x="973983" y="2047678"/>
                  <a:pt x="1259639" y="1887650"/>
                  <a:pt x="1507437" y="1734504"/>
                </a:cubicBezTo>
                <a:cubicBezTo>
                  <a:pt x="1755235" y="1581358"/>
                  <a:pt x="2209531" y="1228607"/>
                  <a:pt x="2209531" y="1228607"/>
                </a:cubicBezTo>
                <a:lnTo>
                  <a:pt x="3995741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1525DA3E-BC1D-4175-8A27-706133FFF247}"/>
              </a:ext>
            </a:extLst>
          </p:cNvPr>
          <p:cNvSpPr>
            <a:spLocks/>
          </p:cNvSpPr>
          <p:nvPr/>
        </p:nvSpPr>
        <p:spPr bwMode="auto">
          <a:xfrm>
            <a:off x="5095790" y="3121830"/>
            <a:ext cx="2482850" cy="827087"/>
          </a:xfrm>
          <a:custGeom>
            <a:avLst/>
            <a:gdLst>
              <a:gd name="T0" fmla="*/ 2482701 w 2482999"/>
              <a:gd name="T1" fmla="*/ 0 h 827428"/>
              <a:gd name="T2" fmla="*/ 1274297 w 2482999"/>
              <a:gd name="T3" fmla="*/ 725661 h 827428"/>
              <a:gd name="T4" fmla="*/ 758114 w 2482999"/>
              <a:gd name="T5" fmla="*/ 776649 h 827428"/>
              <a:gd name="T6" fmla="*/ 0 w 2482999"/>
              <a:gd name="T7" fmla="*/ 306529 h 8274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82999" h="827428">
                <a:moveTo>
                  <a:pt x="2482999" y="0"/>
                </a:moveTo>
                <a:cubicBezTo>
                  <a:pt x="1960730" y="390607"/>
                  <a:pt x="1561915" y="596710"/>
                  <a:pt x="1274449" y="726258"/>
                </a:cubicBezTo>
                <a:cubicBezTo>
                  <a:pt x="986983" y="855806"/>
                  <a:pt x="970612" y="847201"/>
                  <a:pt x="758204" y="777288"/>
                </a:cubicBezTo>
                <a:cubicBezTo>
                  <a:pt x="545796" y="707375"/>
                  <a:pt x="706086" y="756489"/>
                  <a:pt x="0" y="306781"/>
                </a:cubicBez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0334A8D-9309-4F31-A81B-794FB22EE413}"/>
              </a:ext>
            </a:extLst>
          </p:cNvPr>
          <p:cNvCxnSpPr/>
          <p:nvPr/>
        </p:nvCxnSpPr>
        <p:spPr bwMode="auto">
          <a:xfrm>
            <a:off x="815890" y="6304767"/>
            <a:ext cx="628650" cy="46037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直方体 15">
            <a:extLst>
              <a:ext uri="{FF2B5EF4-FFF2-40B4-BE49-F238E27FC236}">
                <a16:creationId xmlns:a16="http://schemas.microsoft.com/office/drawing/2014/main" id="{66F53EB0-1AD4-4BB6-B6CD-DD9E498C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390" y="3559980"/>
            <a:ext cx="503238" cy="512762"/>
          </a:xfrm>
          <a:prstGeom prst="cube">
            <a:avLst>
              <a:gd name="adj" fmla="val 25000"/>
            </a:avLst>
          </a:prstGeom>
          <a:solidFill>
            <a:schemeClr val="tx2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" name="直方体 15">
            <a:extLst>
              <a:ext uri="{FF2B5EF4-FFF2-40B4-BE49-F238E27FC236}">
                <a16:creationId xmlns:a16="http://schemas.microsoft.com/office/drawing/2014/main" id="{7A7F352E-AA69-4CD9-A31E-AF00D4FE8175}"/>
              </a:ext>
            </a:extLst>
          </p:cNvPr>
          <p:cNvSpPr/>
          <p:nvPr/>
        </p:nvSpPr>
        <p:spPr bwMode="auto">
          <a:xfrm rot="1651116">
            <a:off x="7348708" y="4396868"/>
            <a:ext cx="171406" cy="164256"/>
          </a:xfrm>
          <a:prstGeom prst="cub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" name="直方体 16">
            <a:extLst>
              <a:ext uri="{FF2B5EF4-FFF2-40B4-BE49-F238E27FC236}">
                <a16:creationId xmlns:a16="http://schemas.microsoft.com/office/drawing/2014/main" id="{BAA137E5-49FC-40EB-B30D-C9CE0EEC8AA7}"/>
              </a:ext>
            </a:extLst>
          </p:cNvPr>
          <p:cNvSpPr/>
          <p:nvPr/>
        </p:nvSpPr>
        <p:spPr bwMode="auto">
          <a:xfrm>
            <a:off x="6367660" y="4082462"/>
            <a:ext cx="100233" cy="96052"/>
          </a:xfrm>
          <a:prstGeom prst="cube">
            <a:avLst/>
          </a:prstGeom>
          <a:solidFill>
            <a:schemeClr val="bg2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" name="テキスト ボックス 20">
            <a:extLst>
              <a:ext uri="{FF2B5EF4-FFF2-40B4-BE49-F238E27FC236}">
                <a16:creationId xmlns:a16="http://schemas.microsoft.com/office/drawing/2014/main" id="{EE4F9A6F-B44A-47A7-802C-B49F63335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990" y="4475967"/>
            <a:ext cx="7168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8kW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ump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" name="テキスト ボックス 21">
            <a:extLst>
              <a:ext uri="{FF2B5EF4-FFF2-40B4-BE49-F238E27FC236}">
                <a16:creationId xmlns:a16="http://schemas.microsoft.com/office/drawing/2014/main" id="{D25E0197-3A2B-4706-89DF-5FFFAE14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590" y="3655230"/>
            <a:ext cx="7168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ump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93588A3-060D-4CAB-855D-5FB2440B73AF}"/>
              </a:ext>
            </a:extLst>
          </p:cNvPr>
          <p:cNvCxnSpPr/>
          <p:nvPr/>
        </p:nvCxnSpPr>
        <p:spPr bwMode="auto">
          <a:xfrm flipV="1">
            <a:off x="4036928" y="3082142"/>
            <a:ext cx="341312" cy="2381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2E7DEAC-42CB-4A97-822B-55A75C573896}"/>
              </a:ext>
            </a:extLst>
          </p:cNvPr>
          <p:cNvCxnSpPr/>
          <p:nvPr/>
        </p:nvCxnSpPr>
        <p:spPr bwMode="auto">
          <a:xfrm>
            <a:off x="4378240" y="3082142"/>
            <a:ext cx="173038" cy="128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FAA4BB0-37AD-47D2-86B4-B464BCE3FAEE}"/>
              </a:ext>
            </a:extLst>
          </p:cNvPr>
          <p:cNvCxnSpPr/>
          <p:nvPr/>
        </p:nvCxnSpPr>
        <p:spPr bwMode="auto">
          <a:xfrm flipV="1">
            <a:off x="4551278" y="2998005"/>
            <a:ext cx="333375" cy="2127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648456D-985E-4095-AE5A-CA80566BC50E}"/>
              </a:ext>
            </a:extLst>
          </p:cNvPr>
          <p:cNvCxnSpPr/>
          <p:nvPr/>
        </p:nvCxnSpPr>
        <p:spPr bwMode="auto">
          <a:xfrm flipV="1">
            <a:off x="4884653" y="2286805"/>
            <a:ext cx="0" cy="711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D164050-0AA8-44B7-A66A-7FCB63AEB3CD}"/>
              </a:ext>
            </a:extLst>
          </p:cNvPr>
          <p:cNvCxnSpPr/>
          <p:nvPr/>
        </p:nvCxnSpPr>
        <p:spPr bwMode="auto">
          <a:xfrm flipH="1" flipV="1">
            <a:off x="4490953" y="2048680"/>
            <a:ext cx="393700" cy="2381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5F449F8-AFB3-44D7-A1F7-F878A107C7AD}"/>
              </a:ext>
            </a:extLst>
          </p:cNvPr>
          <p:cNvCxnSpPr/>
          <p:nvPr/>
        </p:nvCxnSpPr>
        <p:spPr bwMode="auto">
          <a:xfrm flipV="1">
            <a:off x="5091028" y="3259942"/>
            <a:ext cx="238125" cy="1746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8B5454E-3449-4D31-9112-718DF7EBD033}"/>
              </a:ext>
            </a:extLst>
          </p:cNvPr>
          <p:cNvCxnSpPr/>
          <p:nvPr/>
        </p:nvCxnSpPr>
        <p:spPr bwMode="auto">
          <a:xfrm flipV="1">
            <a:off x="5329153" y="2224892"/>
            <a:ext cx="0" cy="10350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4045C00-5D73-491B-A462-00E8FEB16804}"/>
              </a:ext>
            </a:extLst>
          </p:cNvPr>
          <p:cNvCxnSpPr/>
          <p:nvPr/>
        </p:nvCxnSpPr>
        <p:spPr bwMode="auto">
          <a:xfrm flipH="1" flipV="1">
            <a:off x="4787815" y="1915330"/>
            <a:ext cx="541338" cy="3095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9EC94F6E-E97B-46DA-B46B-6A868AAC805B}"/>
              </a:ext>
            </a:extLst>
          </p:cNvPr>
          <p:cNvCxnSpPr/>
          <p:nvPr/>
        </p:nvCxnSpPr>
        <p:spPr bwMode="auto">
          <a:xfrm flipV="1">
            <a:off x="5183103" y="3771117"/>
            <a:ext cx="485775" cy="31115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テキスト ボックス 45">
            <a:extLst>
              <a:ext uri="{FF2B5EF4-FFF2-40B4-BE49-F238E27FC236}">
                <a16:creationId xmlns:a16="http://schemas.microsoft.com/office/drawing/2014/main" id="{7DD4538F-310A-4E14-8E76-B07A3DB82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878" y="3401230"/>
            <a:ext cx="5869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" name="直方体 30">
            <a:extLst>
              <a:ext uri="{FF2B5EF4-FFF2-40B4-BE49-F238E27FC236}">
                <a16:creationId xmlns:a16="http://schemas.microsoft.com/office/drawing/2014/main" id="{CFB1E060-733D-4A3F-8D89-A8BE83D78203}"/>
              </a:ext>
            </a:extLst>
          </p:cNvPr>
          <p:cNvSpPr/>
          <p:nvPr/>
        </p:nvSpPr>
        <p:spPr bwMode="auto">
          <a:xfrm rot="16200000">
            <a:off x="4226321" y="3229186"/>
            <a:ext cx="118883" cy="113924"/>
          </a:xfrm>
          <a:prstGeom prst="cube">
            <a:avLst/>
          </a:prstGeom>
          <a:solidFill>
            <a:schemeClr val="bg2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2" name="テキスト ボックス 47">
            <a:extLst>
              <a:ext uri="{FF2B5EF4-FFF2-40B4-BE49-F238E27FC236}">
                <a16:creationId xmlns:a16="http://schemas.microsoft.com/office/drawing/2014/main" id="{9E71765C-D44A-4A95-A6A7-1792C05B3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753" y="3121830"/>
            <a:ext cx="73199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Dump</a:t>
            </a: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CE488FC7-2CC1-47C8-A4D7-B1C4120E0C22}"/>
              </a:ext>
            </a:extLst>
          </p:cNvPr>
          <p:cNvCxnSpPr/>
          <p:nvPr/>
        </p:nvCxnSpPr>
        <p:spPr bwMode="auto">
          <a:xfrm flipH="1" flipV="1">
            <a:off x="5533940" y="5582455"/>
            <a:ext cx="11113" cy="56673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テキスト ボックス 55">
            <a:extLst>
              <a:ext uri="{FF2B5EF4-FFF2-40B4-BE49-F238E27FC236}">
                <a16:creationId xmlns:a16="http://schemas.microsoft.com/office/drawing/2014/main" id="{FF6EE331-FC23-4AA1-9FED-AD1DBA56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365" y="6149192"/>
            <a:ext cx="17967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YAG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( 2J/pulse)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8" name="テキスト ボックス 56">
            <a:extLst>
              <a:ext uri="{FF2B5EF4-FFF2-40B4-BE49-F238E27FC236}">
                <a16:creationId xmlns:a16="http://schemas.microsoft.com/office/drawing/2014/main" id="{D9586274-57C7-4737-A6B5-A9A662D19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290" y="5934880"/>
            <a:ext cx="40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</a:t>
            </a:r>
            <a:r>
              <a:rPr kumimoji="1" lang="en-US" altLang="ja-JP" sz="18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</a:t>
            </a:r>
            <a:endParaRPr kumimoji="1" lang="ja-JP" altLang="en-US" sz="1800" b="0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9" name="テキスト ボックス 57">
            <a:extLst>
              <a:ext uri="{FF2B5EF4-FFF2-40B4-BE49-F238E27FC236}">
                <a16:creationId xmlns:a16="http://schemas.microsoft.com/office/drawing/2014/main" id="{CBFA6C13-CB3C-4A1F-93B4-B03D8ED91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115" y="5333217"/>
            <a:ext cx="40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</a:t>
            </a:r>
            <a:r>
              <a:rPr kumimoji="1" lang="en-US" altLang="ja-JP" sz="18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</a:t>
            </a:r>
            <a:endParaRPr kumimoji="1" lang="ja-JP" altLang="en-US" sz="1800" b="0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0" name="テキスト ボックス 58">
            <a:extLst>
              <a:ext uri="{FF2B5EF4-FFF2-40B4-BE49-F238E27FC236}">
                <a16:creationId xmlns:a16="http://schemas.microsoft.com/office/drawing/2014/main" id="{1E5A3D63-3061-4C68-AC4D-48D60BA04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878" y="4406117"/>
            <a:ext cx="439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</a:t>
            </a:r>
            <a:r>
              <a:rPr kumimoji="1" lang="en-US" altLang="ja-JP" sz="18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+</a:t>
            </a:r>
            <a:endParaRPr kumimoji="1" lang="ja-JP" altLang="en-US" sz="1800" b="0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1" name="テキスト ボックス 59">
            <a:extLst>
              <a:ext uri="{FF2B5EF4-FFF2-40B4-BE49-F238E27FC236}">
                <a16:creationId xmlns:a16="http://schemas.microsoft.com/office/drawing/2014/main" id="{788E72F5-9CFB-4F74-ACD4-F531D247F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253" y="5109380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</a:t>
            </a:r>
            <a:r>
              <a:rPr kumimoji="1" lang="en-US" altLang="ja-JP" sz="18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</a:t>
            </a:r>
            <a:endParaRPr kumimoji="1" lang="ja-JP" altLang="en-US" sz="1800" b="0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2" name="テキスト ボックス 60">
            <a:extLst>
              <a:ext uri="{FF2B5EF4-FFF2-40B4-BE49-F238E27FC236}">
                <a16:creationId xmlns:a16="http://schemas.microsoft.com/office/drawing/2014/main" id="{4D75BD64-2B04-4520-9A09-7185AD884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778" y="4583917"/>
            <a:ext cx="8088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Foil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0633CEB8-1B9A-4F8B-B129-BD5C232813E0}"/>
              </a:ext>
            </a:extLst>
          </p:cNvPr>
          <p:cNvCxnSpPr>
            <a:endCxn id="41" idx="3"/>
          </p:cNvCxnSpPr>
          <p:nvPr/>
        </p:nvCxnSpPr>
        <p:spPr bwMode="auto">
          <a:xfrm>
            <a:off x="5000540" y="4955392"/>
            <a:ext cx="668338" cy="338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テキスト ボックス 63">
            <a:extLst>
              <a:ext uri="{FF2B5EF4-FFF2-40B4-BE49-F238E27FC236}">
                <a16:creationId xmlns:a16="http://schemas.microsoft.com/office/drawing/2014/main" id="{BE587572-89E8-4B27-933C-0606E14DC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790" y="5326867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TEF-T BT: 130m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4AA3F9EC-F6E0-4577-8E3D-54E55D0C26FF}"/>
              </a:ext>
            </a:extLst>
          </p:cNvPr>
          <p:cNvCxnSpPr/>
          <p:nvPr/>
        </p:nvCxnSpPr>
        <p:spPr bwMode="auto">
          <a:xfrm flipH="1">
            <a:off x="1571540" y="5477680"/>
            <a:ext cx="296863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B993C3ED-BBA0-4A79-A613-6DC1C338D1A5}"/>
              </a:ext>
            </a:extLst>
          </p:cNvPr>
          <p:cNvCxnSpPr/>
          <p:nvPr/>
        </p:nvCxnSpPr>
        <p:spPr bwMode="auto">
          <a:xfrm flipH="1">
            <a:off x="1862053" y="5630080"/>
            <a:ext cx="295275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E1E56845-6FE1-4E97-BDD3-5518ABE03292}"/>
              </a:ext>
            </a:extLst>
          </p:cNvPr>
          <p:cNvCxnSpPr/>
          <p:nvPr/>
        </p:nvCxnSpPr>
        <p:spPr bwMode="auto">
          <a:xfrm flipH="1">
            <a:off x="2098590" y="5709455"/>
            <a:ext cx="296863" cy="10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777415A2-ABE6-414D-909F-8BD889B53B23}"/>
              </a:ext>
            </a:extLst>
          </p:cNvPr>
          <p:cNvCxnSpPr/>
          <p:nvPr/>
        </p:nvCxnSpPr>
        <p:spPr bwMode="auto">
          <a:xfrm flipH="1">
            <a:off x="2366878" y="5776130"/>
            <a:ext cx="296862" cy="1047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AD6E00D3-90D4-46D7-8882-17BBC11B76CA}"/>
              </a:ext>
            </a:extLst>
          </p:cNvPr>
          <p:cNvCxnSpPr/>
          <p:nvPr/>
        </p:nvCxnSpPr>
        <p:spPr bwMode="auto">
          <a:xfrm flipH="1">
            <a:off x="2636753" y="5823755"/>
            <a:ext cx="295275" cy="10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76A3EC39-6EA5-4E5D-AFB6-F2343EB117AF}"/>
              </a:ext>
            </a:extLst>
          </p:cNvPr>
          <p:cNvCxnSpPr/>
          <p:nvPr/>
        </p:nvCxnSpPr>
        <p:spPr bwMode="auto">
          <a:xfrm flipH="1">
            <a:off x="1723940" y="5545942"/>
            <a:ext cx="296863" cy="1031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7FE72172-E51D-4250-9128-DD3FC626C272}"/>
              </a:ext>
            </a:extLst>
          </p:cNvPr>
          <p:cNvCxnSpPr/>
          <p:nvPr/>
        </p:nvCxnSpPr>
        <p:spPr bwMode="auto">
          <a:xfrm flipH="1">
            <a:off x="2912978" y="5865030"/>
            <a:ext cx="295275" cy="10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B0D4E0A8-ADB0-4055-87BD-725E5010A101}"/>
              </a:ext>
            </a:extLst>
          </p:cNvPr>
          <p:cNvCxnSpPr/>
          <p:nvPr/>
        </p:nvCxnSpPr>
        <p:spPr bwMode="auto">
          <a:xfrm flipH="1">
            <a:off x="3209840" y="5884080"/>
            <a:ext cx="295275" cy="1031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テキスト ボックス 1">
            <a:extLst>
              <a:ext uri="{FF2B5EF4-FFF2-40B4-BE49-F238E27FC236}">
                <a16:creationId xmlns:a16="http://schemas.microsoft.com/office/drawing/2014/main" id="{B6CA1B7A-621D-4473-913F-07499D271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733" y="5404655"/>
            <a:ext cx="1467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Already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built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4" name="テキスト ボックス 56">
            <a:extLst>
              <a:ext uri="{FF2B5EF4-FFF2-40B4-BE49-F238E27FC236}">
                <a16:creationId xmlns:a16="http://schemas.microsoft.com/office/drawing/2014/main" id="{4523F5AC-E918-4926-979B-1A7BEFA60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465" y="4881784"/>
            <a:ext cx="9804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New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building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C0D8BC7-666F-413F-A5CF-432B89B9E420}"/>
              </a:ext>
            </a:extLst>
          </p:cNvPr>
          <p:cNvSpPr/>
          <p:nvPr/>
        </p:nvSpPr>
        <p:spPr bwMode="auto">
          <a:xfrm>
            <a:off x="3427518" y="1745366"/>
            <a:ext cx="2788725" cy="225272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F71B839-EB4A-4706-B0C2-970029443059}"/>
              </a:ext>
            </a:extLst>
          </p:cNvPr>
          <p:cNvSpPr txBox="1"/>
          <p:nvPr/>
        </p:nvSpPr>
        <p:spPr>
          <a:xfrm>
            <a:off x="412865" y="2498420"/>
            <a:ext cx="3044423" cy="1323439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</a:t>
            </a:r>
            <a:r>
              <a:rPr kumimoji="1" lang="ja-JP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Beam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400 MeV 25Hz 250kW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Pulse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width 0.5ms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Peak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current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50mA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023C4C-6FD4-41C8-8FD2-819E3A8A1EF8}"/>
              </a:ext>
            </a:extLst>
          </p:cNvPr>
          <p:cNvSpPr txBox="1"/>
          <p:nvPr/>
        </p:nvSpPr>
        <p:spPr>
          <a:xfrm>
            <a:off x="793826" y="1249915"/>
            <a:ext cx="7589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For ADS accelerator studies at high-energy region, </a:t>
            </a:r>
            <a:r>
              <a:rPr kumimoji="1" lang="en-US" altLang="ja-JP" sz="2000" dirty="0"/>
              <a:t>SC cavities (</a:t>
            </a:r>
            <a:r>
              <a:rPr lang="en-US" altLang="ja-JP" sz="2000" dirty="0">
                <a:solidFill>
                  <a:srgbClr val="FF0000"/>
                </a:solidFill>
              </a:rPr>
              <a:t>Spoke, Elliptical</a:t>
            </a:r>
            <a:r>
              <a:rPr lang="en-US" altLang="ja-JP" sz="2000" dirty="0"/>
              <a:t>) can be </a:t>
            </a:r>
            <a:r>
              <a:rPr kumimoji="1" lang="en-US" altLang="ja-JP" sz="2000" dirty="0"/>
              <a:t>installed at beam transport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61588388"/>
      </p:ext>
    </p:extLst>
  </p:cSld>
  <p:clrMapOvr>
    <a:masterClrMapping/>
  </p:clrMapOvr>
  <p:transition spd="slow"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9CC20DA-F86F-4EEC-9CF6-5F026766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426"/>
            <a:ext cx="9144000" cy="6317148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B0EA98-0BBC-4721-A1BB-CDADD98C4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7C62E-8614-4D14-9708-06E4E24F22F4}" type="slidenum">
              <a:rPr lang="en-US" altLang="ja-JP" smtClean="0"/>
              <a:pPr>
                <a:defRPr/>
              </a:pPr>
              <a:t>49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613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88611"/>
            <a:ext cx="7772400" cy="584775"/>
          </a:xfrm>
        </p:spPr>
        <p:txBody>
          <a:bodyPr/>
          <a:lstStyle/>
          <a:p>
            <a:r>
              <a:rPr kumimoji="1" lang="en-US" altLang="ja-JP" sz="3200"/>
              <a:t>Introduction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53DB-8A94-DD43-A09F-4BB977D337F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0" y="2826914"/>
            <a:ext cx="3034146" cy="379268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98026" y="2052137"/>
            <a:ext cx="2551083" cy="1077218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ADS proposed by JAEA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Beam power</a:t>
            </a:r>
            <a:r>
              <a:rPr kumimoji="1" lang="ja-JP" altLang="en-US" sz="1600" dirty="0"/>
              <a:t>　</a:t>
            </a:r>
            <a:r>
              <a:rPr kumimoji="1" lang="en-US" altLang="ja-JP" sz="1600" dirty="0">
                <a:solidFill>
                  <a:schemeClr val="tx2"/>
                </a:solidFill>
              </a:rPr>
              <a:t>30 MW </a:t>
            </a:r>
          </a:p>
          <a:p>
            <a:pPr>
              <a:tabLst>
                <a:tab pos="450850" algn="l"/>
              </a:tabLst>
            </a:pPr>
            <a:r>
              <a:rPr lang="en-US" altLang="ja-JP" sz="1600" dirty="0"/>
              <a:t> 	1.5 GeV, 20 mA</a:t>
            </a:r>
            <a:endParaRPr kumimoji="1"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 Pb-Bi target</a:t>
            </a:r>
            <a:endParaRPr kumimoji="1" lang="ja-JP" altLang="en-US" sz="1600" dirty="0"/>
          </a:p>
        </p:txBody>
      </p:sp>
      <p:pic>
        <p:nvPicPr>
          <p:cNvPr id="15" name="Picture 6" descr="IMGP364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367" y="2614616"/>
            <a:ext cx="1769390" cy="162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2902235" y="2052137"/>
            <a:ext cx="3276894" cy="584775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Proton beam window</a:t>
            </a:r>
            <a:r>
              <a:rPr lang="ja-JP" altLang="en-US" sz="1600" dirty="0"/>
              <a:t>：　</a:t>
            </a:r>
            <a:r>
              <a:rPr lang="en-US" altLang="ja-JP" sz="1600" dirty="0"/>
              <a:t>Al alloy</a:t>
            </a:r>
          </a:p>
          <a:p>
            <a:pPr algn="ctr"/>
            <a:r>
              <a:rPr lang="en-US" altLang="ja-JP" sz="1600" dirty="0"/>
              <a:t>(J-PARC neutron source at MLF) </a:t>
            </a:r>
          </a:p>
        </p:txBody>
      </p:sp>
      <p:pic>
        <p:nvPicPr>
          <p:cNvPr id="18" name="Picture 2" descr="F:\Users\rshimizu\Documents\ポスター\MLFミュオン施設_次期マスタープラン\2nd_targe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148" y="4970722"/>
            <a:ext cx="1658981" cy="173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3035030" y="4407669"/>
            <a:ext cx="2797879" cy="584775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600" dirty="0"/>
              <a:t>W target: </a:t>
            </a:r>
            <a:r>
              <a:rPr kumimoji="1" lang="en-US" altLang="ja-JP" sz="1600" dirty="0"/>
              <a:t>J-PARC TS2 for neutron and muon (Planned)</a:t>
            </a:r>
            <a:endParaRPr kumimoji="1" lang="ja-JP" altLang="en-US" sz="1600" dirty="0"/>
          </a:p>
        </p:txBody>
      </p:sp>
      <p:cxnSp>
        <p:nvCxnSpPr>
          <p:cNvPr id="29" name="直線矢印コネクタ 28"/>
          <p:cNvCxnSpPr/>
          <p:nvPr/>
        </p:nvCxnSpPr>
        <p:spPr bwMode="auto">
          <a:xfrm flipH="1" flipV="1">
            <a:off x="4562329" y="3506616"/>
            <a:ext cx="546531" cy="186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テキスト ボックス 29"/>
          <p:cNvSpPr txBox="1"/>
          <p:nvPr/>
        </p:nvSpPr>
        <p:spPr>
          <a:xfrm>
            <a:off x="5212198" y="3674251"/>
            <a:ext cx="966931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Proton</a:t>
            </a:r>
          </a:p>
          <a:p>
            <a:r>
              <a:rPr kumimoji="1" lang="en-US" altLang="ja-JP" dirty="0">
                <a:solidFill>
                  <a:schemeClr val="tx2"/>
                </a:solidFill>
              </a:rPr>
              <a:t> 3 GeV 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874" y="2521522"/>
            <a:ext cx="2481318" cy="1843487"/>
          </a:xfrm>
          <a:prstGeom prst="rect">
            <a:avLst/>
          </a:prstGeom>
        </p:spPr>
      </p:pic>
      <p:cxnSp>
        <p:nvCxnSpPr>
          <p:cNvPr id="32" name="直線矢印コネクタ 31"/>
          <p:cNvCxnSpPr/>
          <p:nvPr/>
        </p:nvCxnSpPr>
        <p:spPr bwMode="auto">
          <a:xfrm>
            <a:off x="7457971" y="3658284"/>
            <a:ext cx="655691" cy="343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テキスト ボックス 32"/>
          <p:cNvSpPr txBox="1"/>
          <p:nvPr/>
        </p:nvSpPr>
        <p:spPr>
          <a:xfrm>
            <a:off x="6362799" y="3658284"/>
            <a:ext cx="1095172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tx2"/>
                </a:solidFill>
              </a:rPr>
              <a:t>Proton</a:t>
            </a:r>
          </a:p>
          <a:p>
            <a:r>
              <a:rPr kumimoji="1" lang="en-US" altLang="ja-JP" dirty="0">
                <a:solidFill>
                  <a:schemeClr val="tx2"/>
                </a:solidFill>
              </a:rPr>
              <a:t> 30 GeV 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8" t="18547" r="37015" b="9225"/>
          <a:stretch/>
        </p:blipFill>
        <p:spPr>
          <a:xfrm>
            <a:off x="5832909" y="4449563"/>
            <a:ext cx="3234257" cy="2184616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6099859" y="6217005"/>
            <a:ext cx="1658981" cy="470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 anchorCtr="0">
            <a:noAutofit/>
          </a:bodyPr>
          <a:lstStyle/>
          <a:p>
            <a:r>
              <a:rPr lang="en-US" altLang="ja-JP" sz="1600" dirty="0"/>
              <a:t>Proton injection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23804" y="5257819"/>
            <a:ext cx="152623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Displacement of atom</a:t>
            </a:r>
            <a:endParaRPr 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1039" y="2052137"/>
            <a:ext cx="2562689" cy="584775"/>
          </a:xfrm>
          <a:prstGeom prst="rect">
            <a:avLst/>
          </a:prstGeom>
          <a:solidFill>
            <a:srgbClr val="FFFC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Beam window</a:t>
            </a:r>
            <a:r>
              <a:rPr lang="ja-JP" altLang="en-US" sz="1600" dirty="0"/>
              <a:t>：</a:t>
            </a:r>
            <a:r>
              <a:rPr lang="en-US" altLang="ja-JP" sz="1600" dirty="0"/>
              <a:t> </a:t>
            </a:r>
            <a:r>
              <a:rPr lang="en-US" altLang="ja-JP" sz="1600" dirty="0" err="1"/>
              <a:t>Ti</a:t>
            </a:r>
            <a:r>
              <a:rPr lang="en-US" altLang="ja-JP" sz="1600" dirty="0"/>
              <a:t> alloy</a:t>
            </a:r>
          </a:p>
          <a:p>
            <a:r>
              <a:rPr kumimoji="1" lang="en-US" altLang="ja-JP" sz="1600" dirty="0"/>
              <a:t>(J-PARC Neutrino faci</a:t>
            </a:r>
            <a:r>
              <a:rPr lang="en-US" altLang="ja-JP" sz="1600" dirty="0"/>
              <a:t>lity)</a:t>
            </a:r>
            <a:endParaRPr kumimoji="1" lang="ja-JP" altLang="en-US" sz="1600" dirty="0"/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715BCAB1-75E7-4AFA-BD01-DDB8291AC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0" y="888515"/>
            <a:ext cx="9099100" cy="105370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/>
              <a:t>Damage estimation is crucial to structural materials such as beam windows and targets used in high-intensity proton acceleration facilities (ADS, spallation neutron source).</a:t>
            </a: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E8D950-7DBE-438F-B767-B91D850460EC}"/>
              </a:ext>
            </a:extLst>
          </p:cNvPr>
          <p:cNvSpPr txBox="1"/>
          <p:nvPr/>
        </p:nvSpPr>
        <p:spPr>
          <a:xfrm>
            <a:off x="2195736" y="5789485"/>
            <a:ext cx="540000" cy="18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ja-JP" sz="720" dirty="0">
                <a:highlight>
                  <a:srgbClr val="FFFF00"/>
                </a:highlight>
              </a:rPr>
              <a:t>Window</a:t>
            </a:r>
            <a:endParaRPr kumimoji="1" lang="ja-JP" altLang="en-US" sz="720" dirty="0">
              <a:highlight>
                <a:srgbClr val="FFFF00"/>
              </a:highlight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94A6EEBE-82B3-4E08-8E16-186770E73D91}"/>
              </a:ext>
            </a:extLst>
          </p:cNvPr>
          <p:cNvSpPr/>
          <p:nvPr/>
        </p:nvSpPr>
        <p:spPr bwMode="auto">
          <a:xfrm>
            <a:off x="2841480" y="3493360"/>
            <a:ext cx="121509" cy="504056"/>
          </a:xfrm>
          <a:prstGeom prst="downArrow">
            <a:avLst/>
          </a:prstGeom>
          <a:solidFill>
            <a:schemeClr val="tx2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D15A306-CAE2-47B0-A0C8-0A8893C7C683}"/>
              </a:ext>
            </a:extLst>
          </p:cNvPr>
          <p:cNvSpPr txBox="1"/>
          <p:nvPr/>
        </p:nvSpPr>
        <p:spPr>
          <a:xfrm>
            <a:off x="2513345" y="3168729"/>
            <a:ext cx="777777" cy="43088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tx2"/>
                </a:solidFill>
              </a:rPr>
              <a:t>Proton</a:t>
            </a:r>
          </a:p>
          <a:p>
            <a:r>
              <a:rPr kumimoji="1" lang="en-US" altLang="ja-JP" sz="1100" dirty="0">
                <a:solidFill>
                  <a:schemeClr val="tx2"/>
                </a:solidFill>
              </a:rPr>
              <a:t> 1.5 GeV </a:t>
            </a:r>
            <a:endParaRPr kumimoji="1" lang="ja-JP" alt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6800B9-0972-4C26-9A27-4F2C58D1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6D39E3-7A46-4975-A6D7-5498B14B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772"/>
            <a:ext cx="9144000" cy="631045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1F4D749-C215-447C-956E-C2BDD9A2AED5}"/>
              </a:ext>
            </a:extLst>
          </p:cNvPr>
          <p:cNvSpPr/>
          <p:nvPr/>
        </p:nvSpPr>
        <p:spPr bwMode="auto">
          <a:xfrm>
            <a:off x="8356600" y="6063527"/>
            <a:ext cx="787400" cy="495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BA5F4E-FB84-4742-A0BA-05119BC4FCFB}"/>
              </a:ext>
            </a:extLst>
          </p:cNvPr>
          <p:cNvSpPr txBox="1"/>
          <p:nvPr/>
        </p:nvSpPr>
        <p:spPr>
          <a:xfrm>
            <a:off x="6735778" y="2408221"/>
            <a:ext cx="104114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050" dirty="0"/>
              <a:t>LBE target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870359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88613"/>
            <a:ext cx="7772400" cy="584775"/>
          </a:xfrm>
        </p:spPr>
        <p:txBody>
          <a:bodyPr/>
          <a:lstStyle/>
          <a:p>
            <a:r>
              <a:rPr kumimoji="1" lang="en-US" altLang="ja-JP" sz="3200" dirty="0"/>
              <a:t>Requirement of </a:t>
            </a:r>
            <a:r>
              <a:rPr lang="en-US" altLang="ja-JP" sz="3200" dirty="0"/>
              <a:t>power semiconductors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01207E6-2D26-6643-8A42-8B6066912FF4}"/>
              </a:ext>
            </a:extLst>
          </p:cNvPr>
          <p:cNvGraphicFramePr>
            <a:graphicFrameLocks noGrp="1"/>
          </p:cNvGraphicFramePr>
          <p:nvPr/>
        </p:nvGraphicFramePr>
        <p:xfrm>
          <a:off x="179513" y="1275496"/>
          <a:ext cx="8856984" cy="15359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79659">
                  <a:extLst>
                    <a:ext uri="{9D8B030D-6E8A-4147-A177-3AD203B41FA5}">
                      <a16:colId xmlns:a16="http://schemas.microsoft.com/office/drawing/2014/main" val="4267470041"/>
                    </a:ext>
                  </a:extLst>
                </a:gridCol>
                <a:gridCol w="1185236">
                  <a:extLst>
                    <a:ext uri="{9D8B030D-6E8A-4147-A177-3AD203B41FA5}">
                      <a16:colId xmlns:a16="http://schemas.microsoft.com/office/drawing/2014/main" val="891132923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4270318346"/>
                    </a:ext>
                  </a:extLst>
                </a:gridCol>
              </a:tblGrid>
              <a:tr h="249736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+mn-lt"/>
                        </a:rPr>
                        <a:t>Subject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+mn-lt"/>
                        </a:rPr>
                        <a:t>Report</a:t>
                      </a:r>
                      <a:endParaRPr kumimoji="1" lang="ja-JP" altLang="en-US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+mn-lt"/>
                        </a:rPr>
                        <a:t>Year</a:t>
                      </a:r>
                      <a:endParaRPr kumimoji="1" lang="ja-JP" altLang="en-US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500698"/>
                  </a:ext>
                </a:extLst>
              </a:tr>
              <a:tr h="25613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+mn-lt"/>
                        </a:rPr>
                        <a:t>Test Method for Real-Time Soft Error Rate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+mn-lt"/>
                        </a:rPr>
                        <a:t>JESD89-1A</a:t>
                      </a:r>
                      <a:endParaRPr kumimoji="1" lang="ja-JP" alt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+mn-lt"/>
                        </a:rPr>
                        <a:t>2007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1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+mn-lt"/>
                        </a:rPr>
                        <a:t>Test Method for Alpha Source Accelerated Soft Error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+mn-lt"/>
                        </a:rPr>
                        <a:t>JESD89-2A</a:t>
                      </a:r>
                      <a:endParaRPr kumimoji="1" lang="ja-JP" alt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+mn-lt"/>
                        </a:rPr>
                        <a:t>2007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6389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Test Procedure for the Measurement of Terrestrial Cosmic Ray Induced Destructive Effects in Power Semiconductor Devices</a:t>
                      </a:r>
                      <a:endParaRPr kumimoji="1" lang="ja-JP" altLang="en-US" sz="14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2"/>
                          </a:solidFill>
                          <a:latin typeface="+mn-lt"/>
                        </a:rPr>
                        <a:t>JEP151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+mn-lt"/>
                        </a:rPr>
                        <a:t>2015</a:t>
                      </a:r>
                      <a:endParaRPr kumimoji="1" lang="ja-JP" alt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936CA9E-7E9A-8248-84D1-CF6E8C0B0B4D}"/>
              </a:ext>
            </a:extLst>
          </p:cNvPr>
          <p:cNvGrpSpPr/>
          <p:nvPr/>
        </p:nvGrpSpPr>
        <p:grpSpPr>
          <a:xfrm>
            <a:off x="1208368" y="2924944"/>
            <a:ext cx="5508589" cy="3773601"/>
            <a:chOff x="2839618" y="2705220"/>
            <a:chExt cx="5932506" cy="406400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F0DE3D3-3FAE-8B48-8F28-B2F442B99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9618" y="2705220"/>
              <a:ext cx="5932506" cy="4064000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0182B98-3F9C-8A45-9F5D-E604905FA230}"/>
                </a:ext>
              </a:extLst>
            </p:cNvPr>
            <p:cNvSpPr/>
            <p:nvPr/>
          </p:nvSpPr>
          <p:spPr bwMode="auto">
            <a:xfrm>
              <a:off x="3417903" y="5974669"/>
              <a:ext cx="4891596" cy="346229"/>
            </a:xfrm>
            <a:prstGeom prst="rect">
              <a:avLst/>
            </a:prstGeom>
            <a:noFill/>
            <a:ln w="2857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AC6E8B6-9B9B-3345-9D0D-47372B38918E}"/>
              </a:ext>
            </a:extLst>
          </p:cNvPr>
          <p:cNvSpPr txBox="1"/>
          <p:nvPr/>
        </p:nvSpPr>
        <p:spPr>
          <a:xfrm>
            <a:off x="6308233" y="4005064"/>
            <a:ext cx="2835767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Only RCNP</a:t>
            </a:r>
            <a:r>
              <a:rPr lang="ja-JP" altLang="en-US" sz="1400" dirty="0"/>
              <a:t> </a:t>
            </a:r>
            <a:r>
              <a:rPr lang="en-US" altLang="ja-JP" sz="1400" dirty="0"/>
              <a:t>and </a:t>
            </a:r>
            <a:r>
              <a:rPr kumimoji="1" lang="en-US" altLang="ja-JP" sz="1400" dirty="0"/>
              <a:t>J-PARC/MLF can be applied to JEP151 in Japan.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So far, only two experiments made by Kyusyu-</a:t>
            </a:r>
            <a:r>
              <a:rPr lang="en-US" altLang="ja-JP" sz="1400" dirty="0"/>
              <a:t>U</a:t>
            </a:r>
            <a:r>
              <a:rPr kumimoji="1" lang="en-US" altLang="ja-JP" sz="1400" dirty="0"/>
              <a:t>niv. and a SC bender carried out at MLF/BL10 in J-PARC for SC and soft research.</a:t>
            </a:r>
            <a:endParaRPr kumimoji="1"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7584" y="908720"/>
            <a:ext cx="709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Requirement of JEDEC (Joint Electron Device Engineering Council)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772E728-9D8C-BA41-9C08-3C97B6439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34" t="10351" r="5111" b="10735"/>
          <a:stretch/>
        </p:blipFill>
        <p:spPr>
          <a:xfrm>
            <a:off x="35496" y="3140968"/>
            <a:ext cx="1554646" cy="23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30599"/>
      </p:ext>
    </p:extLst>
  </p:cSld>
  <p:clrMapOvr>
    <a:masterClrMapping/>
  </p:clrMapOvr>
  <p:transition spd="slow"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6F1C4D-1836-49E1-A987-D4245A85B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TRIUMF implementation plan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723F19-DAB9-4822-A721-C2D9D497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0C96A0-58F1-4AB6-B1B3-00E9F6EC1D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9" y="1661963"/>
            <a:ext cx="3455812" cy="44781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8872029-CB03-4515-A6B6-AAD440C505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372" y="1550838"/>
            <a:ext cx="5380183" cy="458923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D930E3-C10A-48AA-ADB1-A717DE9F6CC4}"/>
              </a:ext>
            </a:extLst>
          </p:cNvPr>
          <p:cNvSpPr txBox="1"/>
          <p:nvPr/>
        </p:nvSpPr>
        <p:spPr>
          <a:xfrm>
            <a:off x="3539911" y="1131683"/>
            <a:ext cx="539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De-risking technologies: (matching to JAEA 2050+)</a:t>
            </a:r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FBC7D81-E75C-4560-8096-58F04398104B}"/>
              </a:ext>
            </a:extLst>
          </p:cNvPr>
          <p:cNvSpPr/>
          <p:nvPr/>
        </p:nvSpPr>
        <p:spPr bwMode="auto">
          <a:xfrm>
            <a:off x="4517676" y="2163782"/>
            <a:ext cx="2808000" cy="180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77D6A19-DC13-4094-8296-7D4562168249}"/>
              </a:ext>
            </a:extLst>
          </p:cNvPr>
          <p:cNvSpPr/>
          <p:nvPr/>
        </p:nvSpPr>
        <p:spPr bwMode="auto">
          <a:xfrm>
            <a:off x="4172149" y="2361447"/>
            <a:ext cx="2808000" cy="180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4F1C3A0-0AE3-4038-AA8A-97645998215D}"/>
              </a:ext>
            </a:extLst>
          </p:cNvPr>
          <p:cNvSpPr/>
          <p:nvPr/>
        </p:nvSpPr>
        <p:spPr bwMode="auto">
          <a:xfrm>
            <a:off x="7647726" y="2163782"/>
            <a:ext cx="1080000" cy="180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CD9FCB-3DCD-4EF4-9871-5B159E043833}"/>
              </a:ext>
            </a:extLst>
          </p:cNvPr>
          <p:cNvSpPr/>
          <p:nvPr/>
        </p:nvSpPr>
        <p:spPr bwMode="auto">
          <a:xfrm>
            <a:off x="7293127" y="2361447"/>
            <a:ext cx="1080000" cy="180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1DBF8C-B5F4-4358-93F7-335CAEB47382}"/>
              </a:ext>
            </a:extLst>
          </p:cNvPr>
          <p:cNvSpPr/>
          <p:nvPr/>
        </p:nvSpPr>
        <p:spPr bwMode="auto">
          <a:xfrm>
            <a:off x="6974489" y="4370431"/>
            <a:ext cx="1260000" cy="1800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8689691"/>
      </p:ext>
    </p:extLst>
  </p:cSld>
  <p:clrMapOvr>
    <a:masterClrMapping/>
  </p:clrMapOvr>
  <p:transition spd="slow"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57834"/>
            <a:ext cx="7772400" cy="646331"/>
          </a:xfrm>
        </p:spPr>
        <p:txBody>
          <a:bodyPr/>
          <a:lstStyle/>
          <a:p>
            <a:r>
              <a:rPr kumimoji="1" lang="en-US" altLang="ja-JP" sz="3600" dirty="0"/>
              <a:t>Neutron facility for SC and soft error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D9D635-E78C-7040-B4EC-27C179A1D9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9"/>
          <a:stretch/>
        </p:blipFill>
        <p:spPr>
          <a:xfrm>
            <a:off x="51807" y="1268760"/>
            <a:ext cx="4233584" cy="349196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DD4EEE2-D0AF-E145-BF54-6B65241F74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07" y="4914790"/>
            <a:ext cx="3077138" cy="194321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496" y="960983"/>
            <a:ext cx="444974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Osaka Univ. (RCNP: </a:t>
            </a:r>
            <a:r>
              <a:rPr kumimoji="1" lang="en-US" altLang="ja-JP" sz="1200" dirty="0"/>
              <a:t>Research Center for Nuclear Physics</a:t>
            </a:r>
            <a:r>
              <a:rPr kumimoji="1" lang="en-US" altLang="ja-JP" sz="1400" dirty="0"/>
              <a:t>)</a:t>
            </a:r>
            <a:endParaRPr kumimoji="1" lang="ja-JP" altLang="en-US" sz="1400" dirty="0"/>
          </a:p>
        </p:txBody>
      </p:sp>
      <p:pic>
        <p:nvPicPr>
          <p:cNvPr id="5122" name="Picture 2" descr="https://www.isis.stfc.ac.uk/Gallery/ChipirInTS2Drawin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370" y="2117465"/>
            <a:ext cx="3413848" cy="262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529741" y="939629"/>
            <a:ext cx="249587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/>
              <a:t>ChipIr</a:t>
            </a:r>
            <a:r>
              <a:rPr kumimoji="1" lang="en-US" altLang="ja-JP" sz="1400" dirty="0"/>
              <a:t> </a:t>
            </a:r>
            <a:r>
              <a:rPr lang="en-US" altLang="ja-JP" sz="1400" dirty="0"/>
              <a:t>at</a:t>
            </a:r>
            <a:r>
              <a:rPr kumimoji="1" lang="en-US" altLang="ja-JP" sz="1400" dirty="0"/>
              <a:t> ISIS TS-2 (RAL UK)</a:t>
            </a:r>
            <a:endParaRPr kumimoji="1" lang="ja-JP" altLang="en-US" sz="1400" dirty="0"/>
          </a:p>
        </p:txBody>
      </p:sp>
      <p:pic>
        <p:nvPicPr>
          <p:cNvPr id="5124" name="Picture 4" descr="https://www.isis.stfc.ac.uk/Gallery/image%20of%20chipir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215" y="4760728"/>
            <a:ext cx="3521593" cy="19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483768" y="4331927"/>
            <a:ext cx="2448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Users at WNS gradually increased since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Worldwide use</a:t>
            </a:r>
          </a:p>
          <a:p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60964" y="1271845"/>
            <a:ext cx="4583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Contributing self-driving cars and </a:t>
            </a:r>
            <a:r>
              <a:rPr lang="en-US" altLang="ja-JP" sz="1600" dirty="0">
                <a:solidFill>
                  <a:srgbClr val="FF0000"/>
                </a:solidFill>
              </a:rPr>
              <a:t>ADAS</a:t>
            </a:r>
            <a:r>
              <a:rPr lang="en-US" altLang="ja-JP" sz="1600" dirty="0"/>
              <a:t> (</a:t>
            </a:r>
            <a:r>
              <a:rPr lang="en-US" altLang="ja-JP" sz="1600" dirty="0">
                <a:solidFill>
                  <a:srgbClr val="FF0000"/>
                </a:solidFill>
              </a:rPr>
              <a:t>A</a:t>
            </a:r>
            <a:r>
              <a:rPr lang="en-US" altLang="ja-JP" sz="1600" dirty="0"/>
              <a:t>dvanced </a:t>
            </a:r>
            <a:r>
              <a:rPr lang="en-US" altLang="ja-JP" sz="1600" dirty="0">
                <a:solidFill>
                  <a:srgbClr val="FF0000"/>
                </a:solidFill>
              </a:rPr>
              <a:t>D</a:t>
            </a:r>
            <a:r>
              <a:rPr lang="en-US" altLang="ja-JP" sz="1600" dirty="0"/>
              <a:t>river-</a:t>
            </a:r>
            <a:r>
              <a:rPr lang="en-US" altLang="ja-JP" sz="1600" dirty="0">
                <a:solidFill>
                  <a:srgbClr val="FF0000"/>
                </a:solidFill>
              </a:rPr>
              <a:t>A</a:t>
            </a:r>
            <a:r>
              <a:rPr lang="en-US" altLang="ja-JP" sz="1600" dirty="0"/>
              <a:t>ssistance </a:t>
            </a:r>
            <a:r>
              <a:rPr lang="en-US" altLang="ja-JP" sz="1600" dirty="0">
                <a:solidFill>
                  <a:srgbClr val="FF0000"/>
                </a:solidFill>
              </a:rPr>
              <a:t>S</a:t>
            </a:r>
            <a:r>
              <a:rPr lang="en-US" altLang="ja-JP" sz="1600" dirty="0"/>
              <a:t>ystems)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7060142"/>
      </p:ext>
    </p:extLst>
  </p:cSld>
  <p:clrMapOvr>
    <a:masterClrMapping/>
  </p:clrMapOvr>
  <p:transition spd="slow"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5C9985-F37E-9A9A-8485-60AE770D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594C84AC-353F-8150-798F-D4D7061DB0D4}"/>
              </a:ext>
            </a:extLst>
          </p:cNvPr>
          <p:cNvGrpSpPr/>
          <p:nvPr/>
        </p:nvGrpSpPr>
        <p:grpSpPr>
          <a:xfrm>
            <a:off x="152400" y="1524000"/>
            <a:ext cx="8840788" cy="3260725"/>
            <a:chOff x="152400" y="1524000"/>
            <a:chExt cx="8840788" cy="3260725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063B19C6-1985-4254-D471-A627AB3F1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752600"/>
              <a:ext cx="2741613" cy="182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69046503-190B-2704-45C9-C05E02BA9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600200"/>
              <a:ext cx="2741613" cy="182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409869F-82CB-7B59-C5F8-50C9B8467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524000"/>
              <a:ext cx="2741613" cy="182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EEC16FC7-5A52-E751-9CBC-F3B258579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524000"/>
              <a:ext cx="2741613" cy="182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70A087D-1A86-F4C0-CE36-2C97F0C72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24000"/>
              <a:ext cx="2741613" cy="182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C3FB8172-B2A9-0B27-242F-B24B21A483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600200"/>
              <a:ext cx="2741613" cy="182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90D1D1C7-C459-AE1D-FB12-EDD59BA9C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600200"/>
              <a:ext cx="2741613" cy="1827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F63A4C3B-6AD9-3AE9-AAF8-3E3209E7A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1588" y="3810000"/>
              <a:ext cx="795337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AGS</a:t>
              </a:r>
            </a:p>
            <a:p>
              <a:r>
                <a:rPr lang="en-US" altLang="ja-JP"/>
                <a:t>CT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42A88454-98B2-8ABA-2432-C8E6FD73D8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1400" y="3810000"/>
              <a:ext cx="1014413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JAERI</a:t>
              </a:r>
            </a:p>
            <a:p>
              <a:r>
                <a:rPr lang="en-US" altLang="ja-JP"/>
                <a:t>CT</a:t>
              </a: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DA4007D3-3358-E298-65D6-A15B9A892A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9750" y="2971800"/>
              <a:ext cx="171450" cy="7620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06FF1E4B-07D7-D500-AE68-EEC9D42E8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00350" y="2971800"/>
              <a:ext cx="171450" cy="7620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A16B9170-0661-0BE4-FC4A-D2D98A3B6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1388" y="3962400"/>
              <a:ext cx="795337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AGS</a:t>
              </a:r>
            </a:p>
            <a:p>
              <a:r>
                <a:rPr lang="en-US" altLang="ja-JP"/>
                <a:t>SEC</a:t>
              </a: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05FAE757-945F-6560-5359-B69C368F5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6675" y="3048000"/>
              <a:ext cx="85725" cy="9144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9D1DA9CC-3F7B-67A6-AA2E-117D45BC7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863" y="3927475"/>
              <a:ext cx="94615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AGS</a:t>
              </a:r>
            </a:p>
            <a:p>
              <a:r>
                <a:rPr lang="en-US" altLang="ja-JP"/>
                <a:t>SWIC</a:t>
              </a: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36F6AE1F-4FB8-FBFF-0A1C-7B672B2E26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62550" y="2971800"/>
              <a:ext cx="171450" cy="10668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696623E2-8EB5-F78D-5C8B-9DAED866F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9000" y="4038600"/>
              <a:ext cx="8386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/>
                <a:t>JAERI</a:t>
              </a:r>
            </a:p>
            <a:p>
              <a:r>
                <a:rPr lang="en-US" altLang="ja-JP" dirty="0"/>
                <a:t>SPIC</a:t>
              </a:r>
              <a:endParaRPr lang="ja-JP" altLang="en-US"/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B4773C23-614C-FC28-6120-FB3EB41EE8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19825" y="3352800"/>
              <a:ext cx="257175" cy="6858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A5517D3B-492E-FB8B-91D0-145E2D180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5288" y="3927475"/>
              <a:ext cx="97790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Hg</a:t>
              </a:r>
            </a:p>
            <a:p>
              <a:r>
                <a:rPr lang="en-US" altLang="ja-JP"/>
                <a:t>Target</a:t>
              </a:r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8AE41A5C-D6BA-72DA-982D-8CF2BFCC3E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296275" y="3276600"/>
              <a:ext cx="85725" cy="6858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24" name="Text Box 22">
              <a:extLst>
                <a:ext uri="{FF2B5EF4-FFF2-40B4-BE49-F238E27FC236}">
                  <a16:creationId xmlns:a16="http://schemas.microsoft.com/office/drawing/2014/main" id="{54D897F5-AB14-AD49-32AB-E563B485E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3733800"/>
              <a:ext cx="12334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Window</a:t>
              </a:r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58373565-F14C-30CF-50FF-60FBA44E7C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5775" y="2590800"/>
              <a:ext cx="352425" cy="10668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26" name="Text Box 53">
              <a:extLst>
                <a:ext uri="{FF2B5EF4-FFF2-40B4-BE49-F238E27FC236}">
                  <a16:creationId xmlns:a16="http://schemas.microsoft.com/office/drawing/2014/main" id="{8B576272-DB6B-8257-8CA5-FD80D043D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9463" y="3962400"/>
              <a:ext cx="795337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AGS</a:t>
              </a:r>
            </a:p>
            <a:p>
              <a:r>
                <a:rPr lang="en-US" altLang="ja-JP"/>
                <a:t>Flag</a:t>
              </a:r>
            </a:p>
          </p:txBody>
        </p:sp>
        <p:sp>
          <p:nvSpPr>
            <p:cNvPr id="27" name="Line 54">
              <a:extLst>
                <a:ext uri="{FF2B5EF4-FFF2-40B4-BE49-F238E27FC236}">
                  <a16:creationId xmlns:a16="http://schemas.microsoft.com/office/drawing/2014/main" id="{BC7C76C6-E74F-872C-749A-9E8AFF74A5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10400" y="2743200"/>
              <a:ext cx="304800" cy="121920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0696369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03900D-5849-DBD9-B3C3-C6690423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-3721"/>
            <a:ext cx="7772400" cy="769441"/>
          </a:xfrm>
        </p:spPr>
        <p:txBody>
          <a:bodyPr/>
          <a:lstStyle/>
          <a:p>
            <a:r>
              <a:rPr kumimoji="1" lang="en-US" altLang="ja-JP" dirty="0"/>
              <a:t>Neutron </a:t>
            </a:r>
            <a:r>
              <a:rPr lang="en-US" altLang="ja-JP" dirty="0"/>
              <a:t>prod. </a:t>
            </a:r>
            <a:r>
              <a:rPr kumimoji="1" lang="en-US" altLang="ja-JP" dirty="0"/>
              <a:t>target vessel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BFB4D7-A3FE-CA02-2C03-5628BFDEF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26" y="941906"/>
            <a:ext cx="4725046" cy="2900442"/>
          </a:xfrm>
        </p:spPr>
        <p:txBody>
          <a:bodyPr/>
          <a:lstStyle/>
          <a:p>
            <a:r>
              <a:rPr kumimoji="1" lang="en-US" altLang="ja-JP" sz="2400" dirty="0"/>
              <a:t>Mercury</a:t>
            </a:r>
            <a:r>
              <a:rPr lang="en-US" altLang="ja-JP" sz="2400" dirty="0"/>
              <a:t> (Hg) target vessel has a pitting erosion due to the high-pressure wave.</a:t>
            </a:r>
          </a:p>
          <a:p>
            <a:r>
              <a:rPr lang="en-US" altLang="ja-JP" sz="2400" dirty="0"/>
              <a:t>Tentative radioactive storage getting narrower</a:t>
            </a:r>
          </a:p>
          <a:p>
            <a:pPr lvl="1"/>
            <a:r>
              <a:rPr lang="en-US" altLang="ja-JP" sz="2000" dirty="0"/>
              <a:t>The vessel is going to be used for 2 years instead of 1 year.</a:t>
            </a:r>
          </a:p>
          <a:p>
            <a:endParaRPr lang="en-US" altLang="ja-JP" sz="2400" dirty="0"/>
          </a:p>
          <a:p>
            <a:pPr marL="0" indent="0">
              <a:buNone/>
            </a:pPr>
            <a:endParaRPr kumimoji="1" lang="ja-JP" altLang="en-US" sz="24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17E823-3F8F-A318-678F-240F2F5D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6817B-2162-412F-87CA-EE607EBDA01C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grpSp>
        <p:nvGrpSpPr>
          <p:cNvPr id="5" name="図形グループ 22">
            <a:extLst>
              <a:ext uri="{FF2B5EF4-FFF2-40B4-BE49-F238E27FC236}">
                <a16:creationId xmlns:a16="http://schemas.microsoft.com/office/drawing/2014/main" id="{6EDE28C2-051C-0DE1-55C2-AF884B8E7A54}"/>
              </a:ext>
            </a:extLst>
          </p:cNvPr>
          <p:cNvGrpSpPr/>
          <p:nvPr/>
        </p:nvGrpSpPr>
        <p:grpSpPr>
          <a:xfrm>
            <a:off x="5251072" y="3476486"/>
            <a:ext cx="3306407" cy="3218048"/>
            <a:chOff x="618513" y="3588327"/>
            <a:chExt cx="3599679" cy="3503482"/>
          </a:xfrm>
        </p:grpSpPr>
        <p:grpSp>
          <p:nvGrpSpPr>
            <p:cNvPr id="6" name="グループ化 3">
              <a:extLst>
                <a:ext uri="{FF2B5EF4-FFF2-40B4-BE49-F238E27FC236}">
                  <a16:creationId xmlns:a16="http://schemas.microsoft.com/office/drawing/2014/main" id="{6D47219E-CDBD-AD8B-1042-8E246FCD40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658" y="4190406"/>
              <a:ext cx="2202732" cy="2292581"/>
              <a:chOff x="4453415" y="1969697"/>
              <a:chExt cx="2699861" cy="2593094"/>
            </a:xfrm>
          </p:grpSpPr>
          <p:sp>
            <p:nvSpPr>
              <p:cNvPr id="43" name="Text Box 63">
                <a:extLst>
                  <a:ext uri="{FF2B5EF4-FFF2-40B4-BE49-F238E27FC236}">
                    <a16:creationId xmlns:a16="http://schemas.microsoft.com/office/drawing/2014/main" id="{24CCC65B-67EC-5ABB-A9DB-C584B71D39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6985" y="1969697"/>
                <a:ext cx="2262789" cy="1136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76200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1pPr>
                <a:lvl2pPr marL="742950" indent="-285750" defTabSz="76200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2pPr>
                <a:lvl3pPr marL="1143000" indent="-228600" defTabSz="76200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3pPr>
                <a:lvl4pPr marL="1600200" indent="-228600" defTabSz="76200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4pPr>
                <a:lvl5pPr marL="2057400" indent="-228600" defTabSz="76200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b="1" dirty="0">
                    <a:latin typeface="+mn-lt"/>
                    <a:ea typeface="ＭＳ Ｐゴシック" charset="-128"/>
                  </a:rPr>
                  <a:t>Abrupt heating of mercury</a:t>
                </a:r>
                <a:endParaRPr lang="ja-JP" altLang="en-US" sz="1800" b="1" dirty="0"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4" name="Line 65">
                <a:extLst>
                  <a:ext uri="{FF2B5EF4-FFF2-40B4-BE49-F238E27FC236}">
                    <a16:creationId xmlns:a16="http://schemas.microsoft.com/office/drawing/2014/main" id="{63340701-806D-CFD0-F624-BA39F509ED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5600" y="2811308"/>
                <a:ext cx="0" cy="696728"/>
              </a:xfrm>
              <a:prstGeom prst="line">
                <a:avLst/>
              </a:prstGeom>
              <a:noFill/>
              <a:ln w="6985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 sz="1600"/>
              </a:p>
            </p:txBody>
          </p:sp>
          <p:sp>
            <p:nvSpPr>
              <p:cNvPr id="45" name="Rectangle 66">
                <a:extLst>
                  <a:ext uri="{FF2B5EF4-FFF2-40B4-BE49-F238E27FC236}">
                    <a16:creationId xmlns:a16="http://schemas.microsoft.com/office/drawing/2014/main" id="{5C200087-FC42-EBB2-82DF-08C485EAC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3415" y="3497821"/>
                <a:ext cx="2076765" cy="4516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defTabSz="7620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defTabSz="7620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defTabSz="7620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defTabSz="7620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defTabSz="7620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b="1"/>
                  <a:t>Pressure wave</a:t>
                </a:r>
                <a:endParaRPr lang="ja-JP" altLang="en-US" b="1"/>
              </a:p>
            </p:txBody>
          </p:sp>
          <p:sp>
            <p:nvSpPr>
              <p:cNvPr id="46" name="Line 71">
                <a:extLst>
                  <a:ext uri="{FF2B5EF4-FFF2-40B4-BE49-F238E27FC236}">
                    <a16:creationId xmlns:a16="http://schemas.microsoft.com/office/drawing/2014/main" id="{6DD45521-A568-78D7-1649-BB1A503AB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5600" y="3889031"/>
                <a:ext cx="0" cy="673760"/>
              </a:xfrm>
              <a:prstGeom prst="line">
                <a:avLst/>
              </a:prstGeom>
              <a:noFill/>
              <a:ln w="6985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 sz="1600"/>
              </a:p>
            </p:txBody>
          </p:sp>
          <p:sp>
            <p:nvSpPr>
              <p:cNvPr id="47" name="Text Box 64">
                <a:extLst>
                  <a:ext uri="{FF2B5EF4-FFF2-40B4-BE49-F238E27FC236}">
                    <a16:creationId xmlns:a16="http://schemas.microsoft.com/office/drawing/2014/main" id="{4EDD4270-BD32-DE40-C4A6-799BDCA7E8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5128" y="2773190"/>
                <a:ext cx="2168148" cy="8765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Helvetica" charset="0"/>
                    <a:ea typeface="Osaka" charset="-128"/>
                  </a:defRPr>
                </a:lvl9pPr>
              </a:lstStyle>
              <a:p>
                <a:pPr eaLnBrk="1" fontAlgn="auto" hangingPunct="1">
                  <a:lnSpc>
                    <a:spcPts val="25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2000" dirty="0">
                    <a:latin typeface="+mn-lt"/>
                  </a:rPr>
                  <a:t>Thermal expansion</a:t>
                </a:r>
                <a:endParaRPr lang="ja-JP" altLang="en-US" sz="2000" dirty="0">
                  <a:latin typeface="+mn-lt"/>
                </a:endParaRPr>
              </a:p>
            </p:txBody>
          </p:sp>
        </p:grpSp>
        <p:grpSp>
          <p:nvGrpSpPr>
            <p:cNvPr id="7" name="グループ化 57">
              <a:extLst>
                <a:ext uri="{FF2B5EF4-FFF2-40B4-BE49-F238E27FC236}">
                  <a16:creationId xmlns:a16="http://schemas.microsoft.com/office/drawing/2014/main" id="{94BF1BB3-4155-AC11-C084-60F9012CD6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4825" y="5026265"/>
              <a:ext cx="1777347" cy="995371"/>
              <a:chOff x="-1410304" y="4416626"/>
              <a:chExt cx="2009363" cy="1126254"/>
            </a:xfrm>
          </p:grpSpPr>
          <p:sp>
            <p:nvSpPr>
              <p:cNvPr id="35" name="Rectangle 64">
                <a:extLst>
                  <a:ext uri="{FF2B5EF4-FFF2-40B4-BE49-F238E27FC236}">
                    <a16:creationId xmlns:a16="http://schemas.microsoft.com/office/drawing/2014/main" id="{75BF45DF-D2C3-1E3E-22E6-6506AB261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10304" y="4416626"/>
                <a:ext cx="2009363" cy="1126252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ja-JP" altLang="en-US" sz="1600"/>
              </a:p>
            </p:txBody>
          </p:sp>
          <p:sp>
            <p:nvSpPr>
              <p:cNvPr id="36" name="Oval 67">
                <a:extLst>
                  <a:ext uri="{FF2B5EF4-FFF2-40B4-BE49-F238E27FC236}">
                    <a16:creationId xmlns:a16="http://schemas.microsoft.com/office/drawing/2014/main" id="{FF32A27B-8029-06F7-2B43-87996613F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38905" y="4818245"/>
                <a:ext cx="1094874" cy="52588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ja-JP" altLang="en-US" sz="1600"/>
              </a:p>
            </p:txBody>
          </p:sp>
          <p:sp>
            <p:nvSpPr>
              <p:cNvPr id="37" name="Rectangle 75" descr="右上がり対角線">
                <a:extLst>
                  <a:ext uri="{FF2B5EF4-FFF2-40B4-BE49-F238E27FC236}">
                    <a16:creationId xmlns:a16="http://schemas.microsoft.com/office/drawing/2014/main" id="{BDE2C592-80A5-6724-C519-847CEE01B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10304" y="5211629"/>
                <a:ext cx="2009363" cy="331251"/>
              </a:xfrm>
              <a:prstGeom prst="rect">
                <a:avLst/>
              </a:prstGeom>
              <a:pattFill prst="ltUpDiag">
                <a:fgClr>
                  <a:srgbClr val="4D4D4D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ja-JP" altLang="en-US" sz="1600"/>
              </a:p>
            </p:txBody>
          </p:sp>
          <p:sp>
            <p:nvSpPr>
              <p:cNvPr id="38" name="Line 76">
                <a:extLst>
                  <a:ext uri="{FF2B5EF4-FFF2-40B4-BE49-F238E27FC236}">
                    <a16:creationId xmlns:a16="http://schemas.microsoft.com/office/drawing/2014/main" id="{206D26D5-5BE7-35DC-A169-6420A8388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410304" y="5211629"/>
                <a:ext cx="2009363" cy="13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00"/>
              </a:p>
            </p:txBody>
          </p:sp>
          <p:sp>
            <p:nvSpPr>
              <p:cNvPr id="39" name="Line 73">
                <a:extLst>
                  <a:ext uri="{FF2B5EF4-FFF2-40B4-BE49-F238E27FC236}">
                    <a16:creationId xmlns:a16="http://schemas.microsoft.com/office/drawing/2014/main" id="{2B568679-85AE-AD55-14A0-E46FF274A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520000" flipV="1">
                <a:off x="-927618" y="5095092"/>
                <a:ext cx="217564" cy="164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40" name="Line 73">
                <a:extLst>
                  <a:ext uri="{FF2B5EF4-FFF2-40B4-BE49-F238E27FC236}">
                    <a16:creationId xmlns:a16="http://schemas.microsoft.com/office/drawing/2014/main" id="{A7B439A8-BBBA-D0DE-292A-191A07B11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520000">
                <a:off x="-680570" y="4929939"/>
                <a:ext cx="204847" cy="9753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41" name="Line 73">
                <a:extLst>
                  <a:ext uri="{FF2B5EF4-FFF2-40B4-BE49-F238E27FC236}">
                    <a16:creationId xmlns:a16="http://schemas.microsoft.com/office/drawing/2014/main" id="{2AD98F9B-1C21-CFF0-946F-696890451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2520000" flipH="1" flipV="1">
                <a:off x="-64747" y="5103968"/>
                <a:ext cx="217564" cy="164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42" name="Line 73">
                <a:extLst>
                  <a:ext uri="{FF2B5EF4-FFF2-40B4-BE49-F238E27FC236}">
                    <a16:creationId xmlns:a16="http://schemas.microsoft.com/office/drawing/2014/main" id="{7E726603-AFDE-7C81-BD9E-C507FD162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080000" flipH="1">
                <a:off x="-296170" y="4926784"/>
                <a:ext cx="204847" cy="9753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</p:grp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DC0F1B55-30FA-A730-265C-45B90165F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523" y="3940737"/>
              <a:ext cx="1728210" cy="101783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endParaRPr lang="ja-JP" altLang="ja-JP" sz="1600">
                <a:latin typeface="Times New Roman" pitchFamily="18" charset="0"/>
              </a:endParaRPr>
            </a:p>
          </p:txBody>
        </p:sp>
        <p:sp>
          <p:nvSpPr>
            <p:cNvPr id="9" name="Rectangle 63" descr="右上がり対角線">
              <a:extLst>
                <a:ext uri="{FF2B5EF4-FFF2-40B4-BE49-F238E27FC236}">
                  <a16:creationId xmlns:a16="http://schemas.microsoft.com/office/drawing/2014/main" id="{5A4DED97-6246-09C7-6902-A502E54AB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523" y="4690424"/>
              <a:ext cx="1728210" cy="268147"/>
            </a:xfrm>
            <a:prstGeom prst="rect">
              <a:avLst/>
            </a:prstGeom>
            <a:pattFill prst="ltUpDiag">
              <a:fgClr>
                <a:srgbClr val="4D4D4D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 sz="1600"/>
            </a:p>
          </p:txBody>
        </p:sp>
        <p:sp>
          <p:nvSpPr>
            <p:cNvPr id="10" name="Oval 66">
              <a:extLst>
                <a:ext uri="{FF2B5EF4-FFF2-40B4-BE49-F238E27FC236}">
                  <a16:creationId xmlns:a16="http://schemas.microsoft.com/office/drawing/2014/main" id="{2E66F484-27F8-6B0A-EF5A-722C58D7B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269" y="3995490"/>
              <a:ext cx="801631" cy="69493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endParaRPr lang="ja-JP" altLang="en-US" sz="1400" b="1"/>
            </a:p>
          </p:txBody>
        </p:sp>
        <p:sp>
          <p:nvSpPr>
            <p:cNvPr id="11" name="Line 68">
              <a:extLst>
                <a:ext uri="{FF2B5EF4-FFF2-40B4-BE49-F238E27FC236}">
                  <a16:creationId xmlns:a16="http://schemas.microsoft.com/office/drawing/2014/main" id="{BB42FBE2-A8CB-25DE-F0FD-368F89F7FA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6523" y="4690424"/>
              <a:ext cx="1728210" cy="1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 sz="1600"/>
            </a:p>
          </p:txBody>
        </p:sp>
        <p:sp>
          <p:nvSpPr>
            <p:cNvPr id="12" name="Text Box 77">
              <a:extLst>
                <a:ext uri="{FF2B5EF4-FFF2-40B4-BE49-F238E27FC236}">
                  <a16:creationId xmlns:a16="http://schemas.microsoft.com/office/drawing/2014/main" id="{51279032-9334-19E0-E49E-F7F736D989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9707" y="3881773"/>
              <a:ext cx="886696" cy="335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/>
                <a:t>Mercury</a:t>
              </a:r>
              <a:endParaRPr lang="ja-JP" altLang="en-US" sz="1400" b="1" dirty="0"/>
            </a:p>
          </p:txBody>
        </p:sp>
        <p:sp>
          <p:nvSpPr>
            <p:cNvPr id="13" name="Text Box 78">
              <a:extLst>
                <a:ext uri="{FF2B5EF4-FFF2-40B4-BE49-F238E27FC236}">
                  <a16:creationId xmlns:a16="http://schemas.microsoft.com/office/drawing/2014/main" id="{E1F6B0BB-EEEC-6A36-1E5B-1AEFF2354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216" y="4710079"/>
              <a:ext cx="565720" cy="335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/>
                <a:t>Wall</a:t>
              </a:r>
              <a:endParaRPr lang="ja-JP" altLang="en-US" sz="1400" b="1" dirty="0"/>
            </a:p>
          </p:txBody>
        </p:sp>
        <p:sp>
          <p:nvSpPr>
            <p:cNvPr id="14" name="正方形/長方形 73">
              <a:extLst>
                <a:ext uri="{FF2B5EF4-FFF2-40B4-BE49-F238E27FC236}">
                  <a16:creationId xmlns:a16="http://schemas.microsoft.com/office/drawing/2014/main" id="{7863B146-B767-8606-7D44-054B95724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513" y="3588327"/>
              <a:ext cx="2334053" cy="402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800" b="1" dirty="0"/>
                <a:t>Cavitation bubble</a:t>
              </a:r>
              <a:endParaRPr lang="ja-JP" altLang="en-US" sz="1800" b="1" dirty="0"/>
            </a:p>
          </p:txBody>
        </p:sp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C49C4664-1B05-CC20-60E5-ED8B837D6422}"/>
                </a:ext>
              </a:extLst>
            </p:cNvPr>
            <p:cNvSpPr/>
            <p:nvPr/>
          </p:nvSpPr>
          <p:spPr>
            <a:xfrm>
              <a:off x="1344242" y="4437721"/>
              <a:ext cx="262530" cy="2456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16" name="Line 73">
              <a:extLst>
                <a:ext uri="{FF2B5EF4-FFF2-40B4-BE49-F238E27FC236}">
                  <a16:creationId xmlns:a16="http://schemas.microsoft.com/office/drawing/2014/main" id="{3F6AC861-1141-8C86-D74A-77A48F68A84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080000" flipH="1" flipV="1">
              <a:off x="1196832" y="4277675"/>
              <a:ext cx="43522" cy="27095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7" name="Line 73">
              <a:extLst>
                <a:ext uri="{FF2B5EF4-FFF2-40B4-BE49-F238E27FC236}">
                  <a16:creationId xmlns:a16="http://schemas.microsoft.com/office/drawing/2014/main" id="{3C967E93-DDA1-A95E-5790-0D9C60B1ED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520000" flipH="1" flipV="1">
              <a:off x="1340030" y="4069897"/>
              <a:ext cx="282186" cy="28920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sp>
          <p:nvSpPr>
            <p:cNvPr id="18" name="Line 73">
              <a:extLst>
                <a:ext uri="{FF2B5EF4-FFF2-40B4-BE49-F238E27FC236}">
                  <a16:creationId xmlns:a16="http://schemas.microsoft.com/office/drawing/2014/main" id="{C15E47F9-C7E4-D327-5D8E-FC384A43CAB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520000" flipV="1">
              <a:off x="1699431" y="4270656"/>
              <a:ext cx="42117" cy="26674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600"/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9D8B2B2A-7C75-D869-0CDA-CE6605B87CAC}"/>
                </a:ext>
              </a:extLst>
            </p:cNvPr>
            <p:cNvCxnSpPr/>
            <p:nvPr/>
          </p:nvCxnSpPr>
          <p:spPr>
            <a:xfrm>
              <a:off x="1247372" y="3856503"/>
              <a:ext cx="68792" cy="23024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81">
              <a:extLst>
                <a:ext uri="{FF2B5EF4-FFF2-40B4-BE49-F238E27FC236}">
                  <a16:creationId xmlns:a16="http://schemas.microsoft.com/office/drawing/2014/main" id="{4302126C-E0AB-1E67-D416-226E07DA3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346" y="3911819"/>
              <a:ext cx="1740846" cy="1227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ts val="1600"/>
                </a:lnSpc>
              </a:pPr>
              <a:r>
                <a:rPr lang="en-US" altLang="ja-JP" sz="1800" b="1" dirty="0"/>
                <a:t>Bubble inflates by the mercury negative pressure.</a:t>
              </a:r>
              <a:endParaRPr lang="ja-JP" altLang="en-US" sz="1800" b="1" dirty="0"/>
            </a:p>
          </p:txBody>
        </p:sp>
        <p:sp>
          <p:nvSpPr>
            <p:cNvPr id="21" name="テキスト ボックス 82">
              <a:extLst>
                <a:ext uri="{FF2B5EF4-FFF2-40B4-BE49-F238E27FC236}">
                  <a16:creationId xmlns:a16="http://schemas.microsoft.com/office/drawing/2014/main" id="{93BB832D-2E3C-0737-0484-FEC77C9DD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6792" y="5094607"/>
              <a:ext cx="1593066" cy="1004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ts val="1600"/>
                </a:lnSpc>
              </a:pPr>
              <a:r>
                <a:rPr lang="en-US" altLang="ja-JP" sz="1800" b="1" dirty="0"/>
                <a:t>Cavitation bubble shrinks rapidly.</a:t>
              </a:r>
              <a:endParaRPr lang="ja-JP" altLang="en-US" sz="1800" b="1" dirty="0"/>
            </a:p>
          </p:txBody>
        </p:sp>
        <p:sp>
          <p:nvSpPr>
            <p:cNvPr id="22" name="テキスト ボックス 83">
              <a:extLst>
                <a:ext uri="{FF2B5EF4-FFF2-40B4-BE49-F238E27FC236}">
                  <a16:creationId xmlns:a16="http://schemas.microsoft.com/office/drawing/2014/main" id="{3B8F8794-F114-A2F4-62B7-034B69DBD5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0282" y="6185148"/>
              <a:ext cx="1573781" cy="773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ts val="1600"/>
                </a:lnSpc>
              </a:pPr>
              <a:r>
                <a:rPr lang="en-US" altLang="ja-JP" sz="1600" b="1" dirty="0"/>
                <a:t>Shrink energy concentrates to one point  </a:t>
              </a:r>
              <a:endParaRPr lang="ja-JP" altLang="en-US" sz="1600" b="1" dirty="0"/>
            </a:p>
          </p:txBody>
        </p:sp>
        <p:sp>
          <p:nvSpPr>
            <p:cNvPr id="23" name="Text Box 78">
              <a:extLst>
                <a:ext uri="{FF2B5EF4-FFF2-40B4-BE49-F238E27FC236}">
                  <a16:creationId xmlns:a16="http://schemas.microsoft.com/office/drawing/2014/main" id="{F354BE8D-018C-F48B-EF00-273D439565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216" y="5748174"/>
              <a:ext cx="565720" cy="335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/>
                <a:t>Wall</a:t>
              </a:r>
              <a:endParaRPr lang="ja-JP" altLang="en-US" sz="1400" b="1" dirty="0"/>
            </a:p>
          </p:txBody>
        </p:sp>
        <p:grpSp>
          <p:nvGrpSpPr>
            <p:cNvPr id="24" name="グループ化 47">
              <a:extLst>
                <a:ext uri="{FF2B5EF4-FFF2-40B4-BE49-F238E27FC236}">
                  <a16:creationId xmlns:a16="http://schemas.microsoft.com/office/drawing/2014/main" id="{D3767F9D-F709-3573-903C-37BCECD365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7345" y="6096438"/>
              <a:ext cx="1777347" cy="995371"/>
              <a:chOff x="691535" y="4416626"/>
              <a:chExt cx="2009363" cy="1126252"/>
            </a:xfrm>
          </p:grpSpPr>
          <p:sp>
            <p:nvSpPr>
              <p:cNvPr id="26" name="Rectangle 65">
                <a:extLst>
                  <a:ext uri="{FF2B5EF4-FFF2-40B4-BE49-F238E27FC236}">
                    <a16:creationId xmlns:a16="http://schemas.microsoft.com/office/drawing/2014/main" id="{67FA340B-F862-4B77-2C1C-190FC653D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35" y="4416626"/>
                <a:ext cx="2009363" cy="1126252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ja-JP" altLang="en-US" sz="1600"/>
              </a:p>
            </p:txBody>
          </p:sp>
          <p:grpSp>
            <p:nvGrpSpPr>
              <p:cNvPr id="27" name="グループ化 49">
                <a:extLst>
                  <a:ext uri="{FF2B5EF4-FFF2-40B4-BE49-F238E27FC236}">
                    <a16:creationId xmlns:a16="http://schemas.microsoft.com/office/drawing/2014/main" id="{063AAB31-5C86-8DFD-FF01-09678457B6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76562" y="4917268"/>
                <a:ext cx="809163" cy="426858"/>
                <a:chOff x="5012841" y="5911408"/>
                <a:chExt cx="1004680" cy="530000"/>
              </a:xfrm>
            </p:grpSpPr>
            <p:sp>
              <p:nvSpPr>
                <p:cNvPr id="33" name="Oval 69">
                  <a:extLst>
                    <a:ext uri="{FF2B5EF4-FFF2-40B4-BE49-F238E27FC236}">
                      <a16:creationId xmlns:a16="http://schemas.microsoft.com/office/drawing/2014/main" id="{F73AB516-B0C8-E9A2-8F6A-9C31DEFBD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2841" y="5911408"/>
                  <a:ext cx="502340" cy="5300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/>
                  <a:endParaRPr lang="ja-JP" altLang="en-US" sz="1600"/>
                </a:p>
              </p:txBody>
            </p:sp>
            <p:sp>
              <p:nvSpPr>
                <p:cNvPr id="34" name="Oval 70">
                  <a:extLst>
                    <a:ext uri="{FF2B5EF4-FFF2-40B4-BE49-F238E27FC236}">
                      <a16:creationId xmlns:a16="http://schemas.microsoft.com/office/drawing/2014/main" id="{56D451F4-BE55-0B67-CF0C-4164F14452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181" y="5911408"/>
                  <a:ext cx="502340" cy="5300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Calibri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/>
                  <a:endParaRPr lang="ja-JP" altLang="en-US" sz="1600"/>
                </a:p>
              </p:txBody>
            </p:sp>
          </p:grpSp>
          <p:sp>
            <p:nvSpPr>
              <p:cNvPr id="28" name="Rectangle 71" descr="右上がり対角線">
                <a:extLst>
                  <a:ext uri="{FF2B5EF4-FFF2-40B4-BE49-F238E27FC236}">
                    <a16:creationId xmlns:a16="http://schemas.microsoft.com/office/drawing/2014/main" id="{9E566087-D805-0A23-AE0A-27C7C9ABF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35" y="5211628"/>
                <a:ext cx="2009363" cy="331250"/>
              </a:xfrm>
              <a:prstGeom prst="rect">
                <a:avLst/>
              </a:prstGeom>
              <a:pattFill prst="ltUpDiag">
                <a:fgClr>
                  <a:srgbClr val="4D4D4D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ja-JP" altLang="en-US" sz="1600"/>
              </a:p>
            </p:txBody>
          </p:sp>
          <p:sp>
            <p:nvSpPr>
              <p:cNvPr id="29" name="Rectangle 72">
                <a:extLst>
                  <a:ext uri="{FF2B5EF4-FFF2-40B4-BE49-F238E27FC236}">
                    <a16:creationId xmlns:a16="http://schemas.microsoft.com/office/drawing/2014/main" id="{2236D324-2E51-C228-DE5F-7A1B72623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2691" y="5079127"/>
                <a:ext cx="287052" cy="132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ja-JP" altLang="en-US" sz="1600"/>
              </a:p>
            </p:txBody>
          </p:sp>
          <p:sp>
            <p:nvSpPr>
              <p:cNvPr id="30" name="Line 73">
                <a:extLst>
                  <a:ext uri="{FF2B5EF4-FFF2-40B4-BE49-F238E27FC236}">
                    <a16:creationId xmlns:a16="http://schemas.microsoft.com/office/drawing/2014/main" id="{803EDEDB-F857-6862-DF2C-1BA554EE9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634" y="4750062"/>
                <a:ext cx="1495" cy="46375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1600"/>
              </a:p>
            </p:txBody>
          </p:sp>
          <p:sp>
            <p:nvSpPr>
              <p:cNvPr id="31" name="Line 74">
                <a:extLst>
                  <a:ext uri="{FF2B5EF4-FFF2-40B4-BE49-F238E27FC236}">
                    <a16:creationId xmlns:a16="http://schemas.microsoft.com/office/drawing/2014/main" id="{8209156A-2F54-14B9-E012-F70629503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535" y="5211628"/>
                <a:ext cx="2009363" cy="13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ja-JP" altLang="en-US" sz="1600"/>
              </a:p>
            </p:txBody>
          </p:sp>
          <p:sp>
            <p:nvSpPr>
              <p:cNvPr id="32" name="AutoShape 79">
                <a:extLst>
                  <a:ext uri="{FF2B5EF4-FFF2-40B4-BE49-F238E27FC236}">
                    <a16:creationId xmlns:a16="http://schemas.microsoft.com/office/drawing/2014/main" id="{CEEC4A77-8BD4-C2B8-89BE-66DC1E4D9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588580" y="5211631"/>
                <a:ext cx="215289" cy="198750"/>
              </a:xfrm>
              <a:prstGeom prst="triangle">
                <a:avLst>
                  <a:gd name="adj" fmla="val 50000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ja-JP" altLang="en-US" sz="1600"/>
              </a:p>
            </p:txBody>
          </p:sp>
        </p:grpSp>
        <p:sp>
          <p:nvSpPr>
            <p:cNvPr id="25" name="Text Box 77">
              <a:extLst>
                <a:ext uri="{FF2B5EF4-FFF2-40B4-BE49-F238E27FC236}">
                  <a16:creationId xmlns:a16="http://schemas.microsoft.com/office/drawing/2014/main" id="{E923C149-B505-68F5-1919-F18E522AC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7925" y="6131536"/>
              <a:ext cx="949521" cy="335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/>
                <a:t>Micro-jet</a:t>
              </a:r>
              <a:endParaRPr lang="ja-JP" altLang="en-US" sz="1400" b="1" dirty="0"/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7A0CBC3B-6084-15EC-D208-67EEB19801B8}"/>
              </a:ext>
            </a:extLst>
          </p:cNvPr>
          <p:cNvGrpSpPr/>
          <p:nvPr/>
        </p:nvGrpSpPr>
        <p:grpSpPr>
          <a:xfrm>
            <a:off x="5048897" y="897327"/>
            <a:ext cx="3952001" cy="2077011"/>
            <a:chOff x="619421" y="1039744"/>
            <a:chExt cx="3952001" cy="2077011"/>
          </a:xfrm>
        </p:grpSpPr>
        <p:pic>
          <p:nvPicPr>
            <p:cNvPr id="48" name="Picture 91" descr="101111">
              <a:extLst>
                <a:ext uri="{FF2B5EF4-FFF2-40B4-BE49-F238E27FC236}">
                  <a16:creationId xmlns:a16="http://schemas.microsoft.com/office/drawing/2014/main" id="{F063BDA4-B56E-639D-7B99-5D60FA843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586205">
              <a:off x="979008" y="1507875"/>
              <a:ext cx="2421741" cy="797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1EF4D219-0564-325D-F199-D437B63E9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266" y="1039744"/>
              <a:ext cx="2066657" cy="45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2400" dirty="0">
                  <a:cs typeface="Arial" pitchFamily="34" charset="0"/>
                </a:rPr>
                <a:t>Mercury vessel</a:t>
              </a:r>
              <a:endParaRPr lang="ja-JP" altLang="en-US" sz="2400" dirty="0">
                <a:cs typeface="Arial" pitchFamily="34" charset="0"/>
              </a:endParaRPr>
            </a:p>
          </p:txBody>
        </p:sp>
        <p:sp>
          <p:nvSpPr>
            <p:cNvPr id="50" name="Rectangle 80">
              <a:extLst>
                <a:ext uri="{FF2B5EF4-FFF2-40B4-BE49-F238E27FC236}">
                  <a16:creationId xmlns:a16="http://schemas.microsoft.com/office/drawing/2014/main" id="{AEB40E34-488D-B738-DC33-550D24FC6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21" y="2534544"/>
              <a:ext cx="3952001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defTabSz="7620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600" dirty="0"/>
                <a:t>Beam window (2.5 mm-t)</a:t>
              </a:r>
            </a:p>
            <a:p>
              <a:pPr eaLnBrk="1" hangingPunct="1"/>
              <a:r>
                <a:rPr lang="en-US" altLang="ja-JP" sz="1600" dirty="0"/>
                <a:t>Most vulnerable to cavitation damage</a:t>
              </a:r>
              <a:endParaRPr lang="ja-JP" altLang="en-US" sz="1600" dirty="0"/>
            </a:p>
          </p:txBody>
        </p:sp>
        <p:sp>
          <p:nvSpPr>
            <p:cNvPr id="51" name="フリーフォーム 50">
              <a:extLst>
                <a:ext uri="{FF2B5EF4-FFF2-40B4-BE49-F238E27FC236}">
                  <a16:creationId xmlns:a16="http://schemas.microsoft.com/office/drawing/2014/main" id="{6F3DFC8A-B7B1-88CC-B795-0E5FF057C048}"/>
                </a:ext>
              </a:extLst>
            </p:cNvPr>
            <p:cNvSpPr/>
            <p:nvPr/>
          </p:nvSpPr>
          <p:spPr>
            <a:xfrm>
              <a:off x="866508" y="2032176"/>
              <a:ext cx="363613" cy="485752"/>
            </a:xfrm>
            <a:custGeom>
              <a:avLst/>
              <a:gdLst>
                <a:gd name="connsiteX0" fmla="*/ 0 w 381000"/>
                <a:gd name="connsiteY0" fmla="*/ 2028825 h 2028825"/>
                <a:gd name="connsiteX1" fmla="*/ 0 w 381000"/>
                <a:gd name="connsiteY1" fmla="*/ 504825 h 2028825"/>
                <a:gd name="connsiteX2" fmla="*/ 381000 w 381000"/>
                <a:gd name="connsiteY2" fmla="*/ 0 h 2028825"/>
                <a:gd name="connsiteX0" fmla="*/ 0 w 381000"/>
                <a:gd name="connsiteY0" fmla="*/ 2447925 h 2447925"/>
                <a:gd name="connsiteX1" fmla="*/ 0 w 381000"/>
                <a:gd name="connsiteY1" fmla="*/ 504825 h 2447925"/>
                <a:gd name="connsiteX2" fmla="*/ 381000 w 381000"/>
                <a:gd name="connsiteY2" fmla="*/ 0 h 2447925"/>
                <a:gd name="connsiteX0" fmla="*/ 0 w 390525"/>
                <a:gd name="connsiteY0" fmla="*/ 2076450 h 2076450"/>
                <a:gd name="connsiteX1" fmla="*/ 9525 w 390525"/>
                <a:gd name="connsiteY1" fmla="*/ 504825 h 2076450"/>
                <a:gd name="connsiteX2" fmla="*/ 390525 w 390525"/>
                <a:gd name="connsiteY2" fmla="*/ 0 h 2076450"/>
                <a:gd name="connsiteX0" fmla="*/ 28575 w 381000"/>
                <a:gd name="connsiteY0" fmla="*/ 2076450 h 2076450"/>
                <a:gd name="connsiteX1" fmla="*/ 0 w 381000"/>
                <a:gd name="connsiteY1" fmla="*/ 504825 h 2076450"/>
                <a:gd name="connsiteX2" fmla="*/ 381000 w 381000"/>
                <a:gd name="connsiteY2" fmla="*/ 0 h 2076450"/>
                <a:gd name="connsiteX0" fmla="*/ 0 w 609600"/>
                <a:gd name="connsiteY0" fmla="*/ 2076450 h 2076450"/>
                <a:gd name="connsiteX1" fmla="*/ 228600 w 609600"/>
                <a:gd name="connsiteY1" fmla="*/ 504825 h 2076450"/>
                <a:gd name="connsiteX2" fmla="*/ 609600 w 609600"/>
                <a:gd name="connsiteY2" fmla="*/ 0 h 2076450"/>
                <a:gd name="connsiteX0" fmla="*/ 0 w 571500"/>
                <a:gd name="connsiteY0" fmla="*/ 2219325 h 2219325"/>
                <a:gd name="connsiteX1" fmla="*/ 228600 w 571500"/>
                <a:gd name="connsiteY1" fmla="*/ 647700 h 2219325"/>
                <a:gd name="connsiteX2" fmla="*/ 571500 w 571500"/>
                <a:gd name="connsiteY2" fmla="*/ 0 h 221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0" h="2219325">
                  <a:moveTo>
                    <a:pt x="0" y="2219325"/>
                  </a:moveTo>
                  <a:lnTo>
                    <a:pt x="228600" y="647700"/>
                  </a:lnTo>
                  <a:lnTo>
                    <a:pt x="57150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600">
                <a:solidFill>
                  <a:schemeClr val="tx1"/>
                </a:solidFill>
              </a:endParaRPr>
            </a:p>
          </p:txBody>
        </p:sp>
      </p:grpSp>
      <p:pic>
        <p:nvPicPr>
          <p:cNvPr id="54" name="図 53">
            <a:extLst>
              <a:ext uri="{FF2B5EF4-FFF2-40B4-BE49-F238E27FC236}">
                <a16:creationId xmlns:a16="http://schemas.microsoft.com/office/drawing/2014/main" id="{97A3DE03-B931-9370-6797-6C2E9EC6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26" y="3684095"/>
            <a:ext cx="3937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24468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388" y="119389"/>
            <a:ext cx="7772400" cy="523220"/>
          </a:xfrm>
        </p:spPr>
        <p:txBody>
          <a:bodyPr/>
          <a:lstStyle/>
          <a:p>
            <a:r>
              <a:rPr lang="en-US" altLang="ja-JP" sz="2800" dirty="0"/>
              <a:t>Displacement cross section (X-sec)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53DB-8A94-DD43-A09F-4BB977D337F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23928" y="1038215"/>
            <a:ext cx="5112000" cy="2246769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ja-JP" sz="2000" dirty="0" err="1"/>
              <a:t>dpa</a:t>
            </a:r>
            <a:r>
              <a:rPr lang="en-US" altLang="ja-JP" sz="2000" dirty="0"/>
              <a:t> (displacement per atom)</a:t>
            </a:r>
            <a:r>
              <a:rPr lang="ja-JP" altLang="en-US" sz="2000" dirty="0"/>
              <a:t>：</a:t>
            </a:r>
            <a:endParaRPr lang="en-US" altLang="ja-JP" sz="2000" dirty="0"/>
          </a:p>
          <a:p>
            <a:r>
              <a:rPr kumimoji="1" lang="en-US" altLang="ja-JP" sz="2000" dirty="0"/>
              <a:t>    </a:t>
            </a:r>
            <a:r>
              <a:rPr lang="en-US" altLang="ja-JP" sz="2000" dirty="0"/>
              <a:t>Widely used as damage index for fission </a:t>
            </a:r>
          </a:p>
          <a:p>
            <a:r>
              <a:rPr lang="en-US" altLang="ja-JP" sz="2000" dirty="0"/>
              <a:t>    and fusion reactors, and accelerator fac.    </a:t>
            </a:r>
          </a:p>
          <a:p>
            <a:r>
              <a:rPr lang="en-US" altLang="ja-JP" sz="2000" dirty="0"/>
              <a:t>      </a:t>
            </a:r>
            <a:r>
              <a:rPr lang="en-US" altLang="ja-JP" sz="2000" dirty="0" err="1"/>
              <a:t>dpa</a:t>
            </a:r>
            <a:r>
              <a:rPr kumimoji="1" lang="en-US" altLang="ja-JP" sz="2000" dirty="0"/>
              <a:t> = </a:t>
            </a:r>
            <a:r>
              <a:rPr lang="en-US" altLang="ja-JP" sz="2000" dirty="0"/>
              <a:t>Fluence x displacement X-sec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2000" dirty="0"/>
              <a:t>Lack of data above 2</a:t>
            </a:r>
            <a:r>
              <a:rPr kumimoji="1" lang="en-US" altLang="ja-JP" sz="2000" dirty="0"/>
              <a:t>0 MeV: Difficult validation of calculation models</a:t>
            </a:r>
          </a:p>
          <a:p>
            <a:r>
              <a:rPr lang="ja-JP" altLang="en-US" sz="2000" dirty="0">
                <a:solidFill>
                  <a:schemeClr val="tx2"/>
                </a:solidFill>
              </a:rPr>
              <a:t>  ⇒</a:t>
            </a:r>
            <a:r>
              <a:rPr lang="en-US" altLang="ja-JP" sz="2000" dirty="0">
                <a:solidFill>
                  <a:schemeClr val="tx2"/>
                </a:solidFill>
              </a:rPr>
              <a:t> Experiments started at J-PARC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67944" y="5517232"/>
            <a:ext cx="478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σ(E): Displacement cross section [b]</a:t>
            </a:r>
          </a:p>
          <a:p>
            <a:r>
              <a:rPr lang="en-US" altLang="ja-JP" dirty="0" err="1"/>
              <a:t>Δρ</a:t>
            </a:r>
            <a:r>
              <a:rPr lang="ja-JP" altLang="en-US" dirty="0"/>
              <a:t>：　</a:t>
            </a:r>
            <a:r>
              <a:rPr lang="en-US" altLang="ja-JP" dirty="0"/>
              <a:t>Change of resistivity</a:t>
            </a:r>
            <a:r>
              <a:rPr lang="ja-JP" altLang="en-US" dirty="0"/>
              <a:t> </a:t>
            </a:r>
            <a:r>
              <a:rPr lang="en-US" altLang="ja-JP" dirty="0"/>
              <a:t>[Ω/m]</a:t>
            </a:r>
          </a:p>
          <a:p>
            <a:r>
              <a:rPr kumimoji="1" lang="en-US" altLang="ja-JP" i="1" dirty="0" err="1"/>
              <a:t>Φ</a:t>
            </a:r>
            <a:r>
              <a:rPr kumimoji="1" lang="en-US" altLang="ja-JP" dirty="0"/>
              <a:t>:</a:t>
            </a:r>
            <a:r>
              <a:rPr lang="ja-JP" altLang="en-US" dirty="0"/>
              <a:t>　　</a:t>
            </a:r>
            <a:r>
              <a:rPr lang="en-US" altLang="ja-JP" dirty="0"/>
              <a:t>Fluence of incident protons</a:t>
            </a:r>
            <a:r>
              <a:rPr kumimoji="1" lang="ja-JP" altLang="en-US" dirty="0"/>
              <a:t> </a:t>
            </a:r>
            <a:r>
              <a:rPr kumimoji="1" lang="en-US" altLang="ja-JP" dirty="0"/>
              <a:t>[/cm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]</a:t>
            </a:r>
          </a:p>
          <a:p>
            <a:r>
              <a:rPr lang="en-US" altLang="ja-JP" dirty="0" err="1"/>
              <a:t>ρ</a:t>
            </a:r>
            <a:r>
              <a:rPr lang="en-US" altLang="ja-JP" baseline="-25000" dirty="0" err="1"/>
              <a:t>f</a:t>
            </a:r>
            <a:r>
              <a:rPr lang="en-US" altLang="ja-JP" dirty="0"/>
              <a:t>:</a:t>
            </a:r>
            <a:r>
              <a:rPr lang="ja-JP" altLang="en-US" dirty="0"/>
              <a:t>　　</a:t>
            </a:r>
            <a:r>
              <a:rPr lang="en-US" altLang="ja-JP" dirty="0"/>
              <a:t>Resistivity change by Frenkel pair</a:t>
            </a:r>
            <a:r>
              <a:rPr lang="ja-JP" altLang="en-US" dirty="0"/>
              <a:t> </a:t>
            </a:r>
            <a:r>
              <a:rPr lang="en-US" altLang="ja-JP" dirty="0"/>
              <a:t>[Ω/m]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95936" y="3573016"/>
            <a:ext cx="4968000" cy="1477328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Displacement cross section</a:t>
            </a:r>
            <a:r>
              <a:rPr kumimoji="1" lang="ja-JP" altLang="en-US" dirty="0"/>
              <a:t>：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Following Matthiessen's low</a:t>
            </a:r>
            <a:r>
              <a:rPr lang="en-US" altLang="ja-JP" dirty="0"/>
              <a:t> </a:t>
            </a:r>
            <a:r>
              <a:rPr kumimoji="1" lang="en-US" altLang="ja-JP" dirty="0"/>
              <a:t>obtained by observation of electrical resistivity</a:t>
            </a:r>
            <a:r>
              <a:rPr lang="en-US" altLang="ja-JP" dirty="0"/>
              <a:t> [Ω/m].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To sustain the damage in sample, cryocooling is required  for T &lt; 20 K.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3995936" y="5108061"/>
            <a:ext cx="4780691" cy="1633307"/>
            <a:chOff x="4255805" y="5013176"/>
            <a:chExt cx="4780691" cy="1633307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1404" y="5013176"/>
              <a:ext cx="2401343" cy="447014"/>
            </a:xfrm>
            <a:prstGeom prst="rect">
              <a:avLst/>
            </a:prstGeom>
          </p:spPr>
        </p:pic>
        <p:sp>
          <p:nvSpPr>
            <p:cNvPr id="11" name="角丸四角形 10"/>
            <p:cNvSpPr/>
            <p:nvPr/>
          </p:nvSpPr>
          <p:spPr bwMode="auto">
            <a:xfrm>
              <a:off x="4255805" y="5123549"/>
              <a:ext cx="4780691" cy="1522934"/>
            </a:xfrm>
            <a:prstGeom prst="roundRect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353D65C3-4583-49DF-9C18-1F3F49A035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056" y="4691266"/>
            <a:ext cx="3244113" cy="2166734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4825431-3675-48AD-B9B9-6BDCB7EAA876}"/>
              </a:ext>
            </a:extLst>
          </p:cNvPr>
          <p:cNvSpPr txBox="1"/>
          <p:nvPr/>
        </p:nvSpPr>
        <p:spPr>
          <a:xfrm>
            <a:off x="2194605" y="4440911"/>
            <a:ext cx="1729323" cy="267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N. </a:t>
            </a:r>
            <a:r>
              <a:rPr kumimoji="1" lang="en-US" altLang="ja-JP" sz="1200" dirty="0" err="1"/>
              <a:t>Mokhov</a:t>
            </a:r>
            <a:r>
              <a:rPr kumimoji="1" lang="en-US" altLang="ja-JP" sz="1200" dirty="0"/>
              <a:t>, HPTW2016</a:t>
            </a:r>
            <a:endParaRPr kumimoji="1" lang="ja-JP" altLang="en-US" sz="1200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7D038C4-A518-420B-AC7A-A4DEC75AEF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9" y="967940"/>
            <a:ext cx="3665836" cy="193474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8C1941A-D894-44DF-B5E6-A4A813C629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9" y="2819860"/>
            <a:ext cx="3921545" cy="14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17461"/>
            <a:ext cx="8460432" cy="523220"/>
          </a:xfrm>
        </p:spPr>
        <p:txBody>
          <a:bodyPr/>
          <a:lstStyle/>
          <a:p>
            <a:r>
              <a:rPr kumimoji="1" lang="en-US" altLang="ja-JP" sz="2800" dirty="0"/>
              <a:t>Displacement cross section at J-PARC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0747" y="871034"/>
            <a:ext cx="4832644" cy="2766625"/>
          </a:xfrm>
        </p:spPr>
        <p:txBody>
          <a:bodyPr/>
          <a:lstStyle/>
          <a:p>
            <a:r>
              <a:rPr kumimoji="1" lang="en-US" altLang="ja-JP" sz="1800" dirty="0"/>
              <a:t>Instruments equipped upstream of beam dump for 3GeV synchrotron (RCS Rapid Cycling Synchrotron) : a</a:t>
            </a:r>
            <a:r>
              <a:rPr lang="en-US" altLang="ja-JP" sz="1800" dirty="0"/>
              <a:t>vailable various kinetic energy of proton 0.4~3 GeV</a:t>
            </a:r>
          </a:p>
          <a:p>
            <a:pPr lvl="1"/>
            <a:r>
              <a:rPr lang="en-US" altLang="ja-JP" sz="1800" dirty="0"/>
              <a:t>Precious beam turning and monitor (beam scanning made for alignment)</a:t>
            </a:r>
          </a:p>
          <a:p>
            <a:pPr lvl="1"/>
            <a:r>
              <a:rPr lang="en-US" altLang="ja-JP" sz="1800" dirty="0"/>
              <a:t>Achieved ~4 K (but used ~8 K to maintain normal conducting at sample)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153DB-8A94-DD43-A09F-4BB977D337FF}" type="slidenum">
              <a:rPr kumimoji="1" lang="ja-JP" altLang="en-US" smtClean="0">
                <a:solidFill>
                  <a:srgbClr val="000000"/>
                </a:solidFill>
              </a:rPr>
              <a:pPr/>
              <a:t>8</a:t>
            </a:fld>
            <a:endParaRPr kumimoji="1" lang="ja-JP" altLang="en-US">
              <a:solidFill>
                <a:srgbClr val="00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85" t="10151" r="23466" b="75148"/>
          <a:stretch/>
        </p:blipFill>
        <p:spPr bwMode="auto">
          <a:xfrm>
            <a:off x="4840851" y="1380226"/>
            <a:ext cx="4276139" cy="1231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 bwMode="auto">
          <a:xfrm>
            <a:off x="4811896" y="999586"/>
            <a:ext cx="2155900" cy="34054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00"/>
                </a:solidFill>
              </a:rPr>
              <a:t>From 3GeV RCS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>
            <a:off x="4811896" y="1830004"/>
            <a:ext cx="55960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円/楕円 15"/>
          <p:cNvSpPr/>
          <p:nvPr/>
        </p:nvSpPr>
        <p:spPr bwMode="auto">
          <a:xfrm>
            <a:off x="5601587" y="1545686"/>
            <a:ext cx="190500" cy="5461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524328" y="1309512"/>
            <a:ext cx="14285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Beam dump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117882" y="970799"/>
            <a:ext cx="9541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To MLF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406" y="3450037"/>
            <a:ext cx="3982407" cy="29868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cxnSp>
        <p:nvCxnSpPr>
          <p:cNvPr id="19" name="直線矢印コネクタ 18"/>
          <p:cNvCxnSpPr/>
          <p:nvPr/>
        </p:nvCxnSpPr>
        <p:spPr bwMode="auto">
          <a:xfrm flipH="1">
            <a:off x="5167663" y="4820758"/>
            <a:ext cx="3814352" cy="3369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テキスト ボックス 19"/>
          <p:cNvSpPr txBox="1"/>
          <p:nvPr/>
        </p:nvSpPr>
        <p:spPr>
          <a:xfrm>
            <a:off x="7367397" y="3450037"/>
            <a:ext cx="1614618" cy="738664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0000"/>
                </a:solidFill>
              </a:rPr>
              <a:t>Equipped vacuum chamber with GM cooler</a:t>
            </a:r>
            <a:endParaRPr lang="ja-JP" altLang="en-US" sz="1400" dirty="0">
              <a:solidFill>
                <a:srgbClr val="00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117882" y="5890846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</a:rPr>
              <a:t>1 m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 bwMode="auto">
          <a:xfrm>
            <a:off x="7911096" y="6242829"/>
            <a:ext cx="93196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テキスト ボックス 22"/>
          <p:cNvSpPr txBox="1"/>
          <p:nvPr/>
        </p:nvSpPr>
        <p:spPr>
          <a:xfrm>
            <a:off x="5241553" y="4706245"/>
            <a:ext cx="720069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>
                <a:solidFill>
                  <a:srgbClr val="FF0000"/>
                </a:solidFill>
              </a:rPr>
              <a:t>Beam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1" y="3936218"/>
            <a:ext cx="3794760" cy="292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グループ化 34"/>
          <p:cNvGrpSpPr/>
          <p:nvPr/>
        </p:nvGrpSpPr>
        <p:grpSpPr>
          <a:xfrm>
            <a:off x="3350275" y="5387649"/>
            <a:ext cx="1490577" cy="1209704"/>
            <a:chOff x="179388" y="5470035"/>
            <a:chExt cx="2166057" cy="1757904"/>
          </a:xfrm>
        </p:grpSpPr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ED26A328-95F2-6648-A5B1-66959876016F}"/>
                </a:ext>
              </a:extLst>
            </p:cNvPr>
            <p:cNvCxnSpPr/>
            <p:nvPr/>
          </p:nvCxnSpPr>
          <p:spPr bwMode="auto">
            <a:xfrm>
              <a:off x="963827" y="6178378"/>
              <a:ext cx="74140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81A897EA-84EB-2A47-81E1-E49884D332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2454" y="5923005"/>
              <a:ext cx="490152" cy="2553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70515AE8-ECC1-FF48-80C4-491662A1E9B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2454" y="6178378"/>
              <a:ext cx="401373" cy="2553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6DB39EE9-837C-6C4B-B889-26DB9B7E8013}"/>
                </a:ext>
              </a:extLst>
            </p:cNvPr>
            <p:cNvSpPr txBox="1"/>
            <p:nvPr/>
          </p:nvSpPr>
          <p:spPr>
            <a:xfrm>
              <a:off x="179388" y="5470035"/>
              <a:ext cx="4732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</a:rPr>
                <a:t>V+</a:t>
              </a:r>
              <a:endParaRPr lang="ja-JP" altLang="en-US">
                <a:solidFill>
                  <a:srgbClr val="000000"/>
                </a:solidFill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CF6E389B-5804-4346-897E-5FA13589239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81546" y="5924330"/>
              <a:ext cx="490152" cy="2553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CC1FD0B4-69F7-8D4C-B02B-0C0D7346CBB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684909" y="6179703"/>
              <a:ext cx="401373" cy="2553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78E8073-8697-3D4A-8BDF-42F43D38BC29}"/>
                </a:ext>
              </a:extLst>
            </p:cNvPr>
            <p:cNvSpPr txBox="1"/>
            <p:nvPr/>
          </p:nvSpPr>
          <p:spPr>
            <a:xfrm>
              <a:off x="1942706" y="5553673"/>
              <a:ext cx="4027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</a:rPr>
                <a:t>V-</a:t>
              </a:r>
              <a:endParaRPr lang="ja-JP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6E63C455-B5F4-5349-A90F-0E6504174C86}"/>
                </a:ext>
              </a:extLst>
            </p:cNvPr>
            <p:cNvSpPr txBox="1"/>
            <p:nvPr/>
          </p:nvSpPr>
          <p:spPr>
            <a:xfrm>
              <a:off x="241287" y="6291482"/>
              <a:ext cx="3834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</a:rPr>
                <a:t>I+</a:t>
              </a: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3A2F387F-7C8C-E643-850B-4B671E1B9706}"/>
                </a:ext>
              </a:extLst>
            </p:cNvPr>
            <p:cNvSpPr txBox="1"/>
            <p:nvPr/>
          </p:nvSpPr>
          <p:spPr>
            <a:xfrm>
              <a:off x="2013828" y="6355397"/>
              <a:ext cx="3257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</a:rPr>
                <a:t>I-</a:t>
              </a: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A61A95C-EDD1-5F48-B7A2-D9A7E1B0045E}"/>
                </a:ext>
              </a:extLst>
            </p:cNvPr>
            <p:cNvSpPr txBox="1"/>
            <p:nvPr/>
          </p:nvSpPr>
          <p:spPr>
            <a:xfrm>
              <a:off x="385164" y="6735963"/>
              <a:ext cx="1905942" cy="4919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0000"/>
                  </a:solidFill>
                </a:rPr>
                <a:t>Sample wire</a:t>
              </a:r>
              <a:endParaRPr lang="ja-JP" alt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3392719" y="4221088"/>
            <a:ext cx="151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00"/>
                </a:solidFill>
              </a:rPr>
              <a:t>To obtain precious resistance</a:t>
            </a:r>
            <a:endParaRPr lang="ja-JP" altLang="en-US" sz="1200" dirty="0">
              <a:solidFill>
                <a:srgbClr val="000000"/>
              </a:solidFill>
            </a:endParaRPr>
          </a:p>
          <a:p>
            <a:r>
              <a:rPr lang="en-US" altLang="ja-JP" sz="1200" dirty="0">
                <a:solidFill>
                  <a:srgbClr val="000000"/>
                </a:solidFill>
              </a:rPr>
              <a:t>4 electrodes applied</a:t>
            </a:r>
            <a:endParaRPr lang="ja-JP" altLang="en-US" sz="1200" dirty="0">
              <a:solidFill>
                <a:srgbClr val="0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415A99-A8FC-42EB-BBC3-BF19E6910388}"/>
              </a:ext>
            </a:extLst>
          </p:cNvPr>
          <p:cNvSpPr txBox="1"/>
          <p:nvPr/>
        </p:nvSpPr>
        <p:spPr>
          <a:xfrm>
            <a:off x="1691680" y="4489956"/>
            <a:ext cx="16612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/>
              <a:t>Nb</a:t>
            </a:r>
            <a:r>
              <a:rPr kumimoji="1" lang="en-US" altLang="ja-JP" sz="1400" dirty="0"/>
              <a:t> wire (Φ 0.25 mm) </a:t>
            </a:r>
            <a:r>
              <a:rPr lang="en-US" altLang="ja-JP" sz="1400" dirty="0"/>
              <a:t>99.9%</a:t>
            </a:r>
            <a:endParaRPr kumimoji="1" lang="ja-JP" altLang="en-US" sz="1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08491E-FFE3-4CDB-A411-ADE100E6FBC5}"/>
              </a:ext>
            </a:extLst>
          </p:cNvPr>
          <p:cNvSpPr txBox="1"/>
          <p:nvPr/>
        </p:nvSpPr>
        <p:spPr>
          <a:xfrm>
            <a:off x="100922" y="3965995"/>
            <a:ext cx="255711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Cryo</a:t>
            </a:r>
            <a:r>
              <a:rPr lang="en-US" altLang="ja-JP" dirty="0"/>
              <a:t>cooler and sample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50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216A9C2-1187-4A84-97A6-8C958A9C9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Experiment at FNAL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0D1C8-1DFD-4CCC-9AA6-E31536A97680}" type="slidenum">
              <a:rPr kumimoji="1" lang="ja-JP" altLang="en-US" sz="1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kumimoji="1" lang="ja-JP" alt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90C15DC-CF2F-4E6D-B20D-CA210226C9F3}"/>
              </a:ext>
            </a:extLst>
          </p:cNvPr>
          <p:cNvSpPr txBox="1"/>
          <p:nvPr/>
        </p:nvSpPr>
        <p:spPr>
          <a:xfrm>
            <a:off x="519577" y="2701279"/>
            <a:ext cx="297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GM cooler RDK-408D2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DB4365-0960-419E-9D2E-E1D7876EEBFA}"/>
              </a:ext>
            </a:extLst>
          </p:cNvPr>
          <p:cNvSpPr txBox="1"/>
          <p:nvPr/>
        </p:nvSpPr>
        <p:spPr>
          <a:xfrm>
            <a:off x="178201" y="1027303"/>
            <a:ext cx="3418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Similar manner of J-PARC experiment </a:t>
            </a:r>
            <a:r>
              <a:rPr lang="en-US" altLang="ja-JP" dirty="0"/>
              <a:t>was applied </a:t>
            </a:r>
            <a:r>
              <a:rPr lang="en-US" altLang="ja-JP"/>
              <a:t>at </a:t>
            </a:r>
            <a:r>
              <a:rPr kumimoji="1" lang="en-US" altLang="ja-JP"/>
              <a:t>Fermilab </a:t>
            </a:r>
            <a:r>
              <a:rPr kumimoji="1" lang="en-US" altLang="ja-JP" dirty="0"/>
              <a:t>Beam Test Facility (FTBF) M03.</a:t>
            </a:r>
            <a:endParaRPr kumimoji="1" lang="ja-JP" altLang="en-US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6291313-88A6-4B16-892A-3785A5F2ECC1}"/>
              </a:ext>
            </a:extLst>
          </p:cNvPr>
          <p:cNvGrpSpPr/>
          <p:nvPr/>
        </p:nvGrpSpPr>
        <p:grpSpPr>
          <a:xfrm>
            <a:off x="190499" y="3008160"/>
            <a:ext cx="3155103" cy="3703282"/>
            <a:chOff x="190499" y="2442117"/>
            <a:chExt cx="3155103" cy="370328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577623F5-11C7-4321-9E6B-6B23087A7408}"/>
                </a:ext>
              </a:extLst>
            </p:cNvPr>
            <p:cNvGrpSpPr/>
            <p:nvPr/>
          </p:nvGrpSpPr>
          <p:grpSpPr>
            <a:xfrm>
              <a:off x="190499" y="2442117"/>
              <a:ext cx="3155103" cy="3703282"/>
              <a:chOff x="190499" y="1144975"/>
              <a:chExt cx="4260235" cy="5000424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4B9C42E0-DBDF-4B86-6E97-09E772D59F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199" t="15920" r="15789" b="18180"/>
              <a:stretch/>
            </p:blipFill>
            <p:spPr>
              <a:xfrm rot="5400000">
                <a:off x="-179595" y="1515069"/>
                <a:ext cx="5000424" cy="4260235"/>
              </a:xfrm>
              <a:prstGeom prst="rect">
                <a:avLst/>
              </a:prstGeom>
            </p:spPr>
          </p:pic>
          <p:cxnSp>
            <p:nvCxnSpPr>
              <p:cNvPr id="8" name="直線矢印コネクタ 7">
                <a:extLst>
                  <a:ext uri="{FF2B5EF4-FFF2-40B4-BE49-F238E27FC236}">
                    <a16:creationId xmlns:a16="http://schemas.microsoft.com/office/drawing/2014/main" id="{60FBEF9B-73B5-7431-B2DC-C038A0AC23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3897" y="2994385"/>
                <a:ext cx="861960" cy="19075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3E12975C-DD9E-40D6-BA66-C8453BCC1D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63698" y="5988207"/>
              <a:ext cx="96246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20000"/>
                  <a:lumOff val="80000"/>
                </a:schemeClr>
              </a:solidFill>
              <a:prstDash val="solid"/>
              <a:miter lim="800000"/>
              <a:headEnd type="diamond" w="med" len="med"/>
              <a:tailEnd type="diamond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9C1C821-19B4-41EE-A374-0EAC1ACE80F0}"/>
                </a:ext>
              </a:extLst>
            </p:cNvPr>
            <p:cNvSpPr txBox="1"/>
            <p:nvPr/>
          </p:nvSpPr>
          <p:spPr>
            <a:xfrm>
              <a:off x="2460234" y="561887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1 m</a:t>
              </a:r>
              <a:endParaRPr kumimoji="1" lang="ja-JP" alt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31A2330-D1DA-417D-997A-491936B15B13}"/>
              </a:ext>
            </a:extLst>
          </p:cNvPr>
          <p:cNvGrpSpPr/>
          <p:nvPr/>
        </p:nvGrpSpPr>
        <p:grpSpPr>
          <a:xfrm>
            <a:off x="3395323" y="4537229"/>
            <a:ext cx="2170294" cy="2165437"/>
            <a:chOff x="266994" y="613982"/>
            <a:chExt cx="4856851" cy="484598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5C72CC1C-D4F1-43E2-A514-DE3DCFC7D22D}"/>
                </a:ext>
              </a:extLst>
            </p:cNvPr>
            <p:cNvSpPr/>
            <p:nvPr/>
          </p:nvSpPr>
          <p:spPr>
            <a:xfrm>
              <a:off x="2352004" y="4287280"/>
              <a:ext cx="2022772" cy="585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5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Al plate</a:t>
              </a:r>
              <a:endParaRPr lang="ja-JP" altLang="en-US" sz="10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B0F0412B-8DC8-4C42-97F7-48DE6F4255B4}"/>
                </a:ext>
              </a:extLst>
            </p:cNvPr>
            <p:cNvSpPr txBox="1"/>
            <p:nvPr/>
          </p:nvSpPr>
          <p:spPr>
            <a:xfrm>
              <a:off x="2230742" y="3519424"/>
              <a:ext cx="2893103" cy="58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05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Thermometer</a:t>
              </a:r>
              <a:endParaRPr lang="ja-JP" altLang="en-US" sz="10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6E14A5AD-0010-44B6-BAE4-566506095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203" t="7105" r="33715"/>
            <a:stretch/>
          </p:blipFill>
          <p:spPr>
            <a:xfrm>
              <a:off x="266994" y="613982"/>
              <a:ext cx="2022774" cy="4845981"/>
            </a:xfrm>
            <a:prstGeom prst="rect">
              <a:avLst/>
            </a:prstGeom>
          </p:spPr>
        </p:pic>
        <p:sp>
          <p:nvSpPr>
            <p:cNvPr id="25" name="正方形/長方形 222">
              <a:extLst>
                <a:ext uri="{FF2B5EF4-FFF2-40B4-BE49-F238E27FC236}">
                  <a16:creationId xmlns:a16="http://schemas.microsoft.com/office/drawing/2014/main" id="{4A448327-074F-4277-BE77-703FD1C2B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658" y="1037905"/>
              <a:ext cx="453848" cy="8265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9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V+</a:t>
              </a:r>
            </a:p>
          </p:txBody>
        </p:sp>
        <p:sp>
          <p:nvSpPr>
            <p:cNvPr id="26" name="正方形/長方形 222">
              <a:extLst>
                <a:ext uri="{FF2B5EF4-FFF2-40B4-BE49-F238E27FC236}">
                  <a16:creationId xmlns:a16="http://schemas.microsoft.com/office/drawing/2014/main" id="{B07C7E14-DEE8-477B-82A7-9A010C612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173" y="2049967"/>
              <a:ext cx="453848" cy="8265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9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V-</a:t>
              </a:r>
            </a:p>
          </p:txBody>
        </p:sp>
        <p:sp>
          <p:nvSpPr>
            <p:cNvPr id="27" name="正方形/長方形 222">
              <a:extLst>
                <a:ext uri="{FF2B5EF4-FFF2-40B4-BE49-F238E27FC236}">
                  <a16:creationId xmlns:a16="http://schemas.microsoft.com/office/drawing/2014/main" id="{B69FABF3-1B5F-4CE4-B2BF-2DBC46915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0755" y="2557446"/>
              <a:ext cx="453848" cy="8265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9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I-</a:t>
              </a:r>
            </a:p>
          </p:txBody>
        </p:sp>
        <p:sp>
          <p:nvSpPr>
            <p:cNvPr id="28" name="正方形/長方形 222">
              <a:extLst>
                <a:ext uri="{FF2B5EF4-FFF2-40B4-BE49-F238E27FC236}">
                  <a16:creationId xmlns:a16="http://schemas.microsoft.com/office/drawing/2014/main" id="{8EC4E065-FFEE-4D6F-B1EF-CF96BB4C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743" y="640957"/>
              <a:ext cx="453848" cy="8265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9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I+</a:t>
              </a: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ECF68A57-2E16-4F77-89FF-F518442FE8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8502" y="3971199"/>
              <a:ext cx="647238" cy="27681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E3143BB7-FAEE-4B0E-80BA-B6EB0672A9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46098" y="2502756"/>
              <a:ext cx="540304" cy="106359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ECC0E198-A2AD-4DC2-92C6-77C30A9E2D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338" y="4764379"/>
            <a:ext cx="2795666" cy="186502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E808A58-5947-4F3B-9465-739D84DFEAAD}"/>
              </a:ext>
            </a:extLst>
          </p:cNvPr>
          <p:cNvSpPr txBox="1"/>
          <p:nvPr/>
        </p:nvSpPr>
        <p:spPr>
          <a:xfrm>
            <a:off x="5479585" y="4115643"/>
            <a:ext cx="3518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Horizontal beam position and width were scanned by using motion table.</a:t>
            </a:r>
            <a:endParaRPr kumimoji="1" lang="ja-JP" altLang="en-US" sz="16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3CF073F-6F8C-4AAD-9808-0FC8414FCA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121" y="887054"/>
            <a:ext cx="5068707" cy="32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78340"/>
      </p:ext>
    </p:extLst>
  </p:cSld>
  <p:clrMapOvr>
    <a:masterClrMapping/>
  </p:clrMapOvr>
</p:sld>
</file>

<file path=ppt/theme/theme1.xml><?xml version="1.0" encoding="utf-8"?>
<a:theme xmlns:a="http://schemas.openxmlformats.org/drawingml/2006/main" name="meigo2014_2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Tahom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明午2015_blue2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awasaki2014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44"/>
      </a:lt2>
      <a:accent1>
        <a:srgbClr val="9CE157"/>
      </a:accent1>
      <a:accent2>
        <a:srgbClr val="2663A0"/>
      </a:accent2>
      <a:accent3>
        <a:srgbClr val="FFFFFF"/>
      </a:accent3>
      <a:accent4>
        <a:srgbClr val="000000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meigo2014">
  <a:themeElements>
    <a:clrScheme name="みやび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1_Meigo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Meigo2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igo2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igo2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0803RIBF研究会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ユーザー定義 1">
      <a:majorFont>
        <a:latin typeface="Arial"/>
        <a:ea typeface="ＭＳ Ｐゴシック"/>
        <a:cs typeface="Meiryo UI"/>
      </a:majorFont>
      <a:minorFont>
        <a:latin typeface="Arial"/>
        <a:ea typeface="ＭＳ Ｐゴシック"/>
        <a:cs typeface="Meiryo U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meigo2014_2</Template>
  <TotalTime>21889</TotalTime>
  <Words>3974</Words>
  <Application>Microsoft Macintosh PowerPoint</Application>
  <PresentationFormat>画面に合わせる (4:3)</PresentationFormat>
  <Paragraphs>667</Paragraphs>
  <Slides>54</Slides>
  <Notes>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8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75" baseType="lpstr">
      <vt:lpstr>Meiryo UI</vt:lpstr>
      <vt:lpstr>ＭＳ Ｐゴシック</vt:lpstr>
      <vt:lpstr>游ゴシック</vt:lpstr>
      <vt:lpstr>游ゴシック Light</vt:lpstr>
      <vt:lpstr>Arial</vt:lpstr>
      <vt:lpstr>Calibri</vt:lpstr>
      <vt:lpstr>Garamond</vt:lpstr>
      <vt:lpstr>Helvetica</vt:lpstr>
      <vt:lpstr>Symbol</vt:lpstr>
      <vt:lpstr>Tahoma</vt:lpstr>
      <vt:lpstr>Times New Roman</vt:lpstr>
      <vt:lpstr>Wingdings</vt:lpstr>
      <vt:lpstr>meigo2014_2</vt:lpstr>
      <vt:lpstr>標準デザイン</vt:lpstr>
      <vt:lpstr>デザインの設定</vt:lpstr>
      <vt:lpstr>明午2015_blue2</vt:lpstr>
      <vt:lpstr>kawasaki2014</vt:lpstr>
      <vt:lpstr>1_デザインの設定</vt:lpstr>
      <vt:lpstr>meigo2014</vt:lpstr>
      <vt:lpstr>120803RIBF研究会</vt:lpstr>
      <vt:lpstr>Image</vt:lpstr>
      <vt:lpstr>Measurement of displacement cross section for high-energy protons and future plan for material damage using 400-MeV protons at J-PARC</vt:lpstr>
      <vt:lpstr>Outlook</vt:lpstr>
      <vt:lpstr>Thank you BNL (ASTE collaboration)</vt:lpstr>
      <vt:lpstr>Contents</vt:lpstr>
      <vt:lpstr>Introduction</vt:lpstr>
      <vt:lpstr>Neutron prod. target vessel</vt:lpstr>
      <vt:lpstr>Displacement cross section (X-sec)</vt:lpstr>
      <vt:lpstr>Displacement cross section at J-PARC</vt:lpstr>
      <vt:lpstr>Experiment at FNAL</vt:lpstr>
      <vt:lpstr>Electrical resistance change </vt:lpstr>
      <vt:lpstr>Disp. X-sec calculation in PHITS</vt:lpstr>
      <vt:lpstr>Comparison with calculation</vt:lpstr>
      <vt:lpstr>Ep 430 GeV at HiRadMat in CERN (plan)</vt:lpstr>
      <vt:lpstr>PowerPoint プレゼンテーション</vt:lpstr>
      <vt:lpstr>J-PARC TEF/ADS Project Transmutation Experimental Facility</vt:lpstr>
      <vt:lpstr>Overview of TEF-T</vt:lpstr>
      <vt:lpstr>J-PARC proton beam irradiation facility</vt:lpstr>
      <vt:lpstr>Hot lab for PIE</vt:lpstr>
      <vt:lpstr>PowerPoint プレゼンテーション</vt:lpstr>
      <vt:lpstr>Variate of irradiation circumstance</vt:lpstr>
      <vt:lpstr>Soft errors and semiconductor</vt:lpstr>
      <vt:lpstr>dpa and Single Event Upset (SEU) at semiconductor</vt:lpstr>
      <vt:lpstr>RI medicine production</vt:lpstr>
      <vt:lpstr>Proton for space use</vt:lpstr>
      <vt:lpstr>Summary</vt:lpstr>
      <vt:lpstr>PowerPoint プレゼンテーション</vt:lpstr>
      <vt:lpstr>Comparison of Nb X-sec for neutron incident</vt:lpstr>
      <vt:lpstr>PowerPoint プレゼンテーション</vt:lpstr>
      <vt:lpstr>Workshop for Facility Planning </vt:lpstr>
      <vt:lpstr>TEF-T specification</vt:lpstr>
      <vt:lpstr>Hot lab for PIE</vt:lpstr>
      <vt:lpstr>Soft errors and semiconductor</vt:lpstr>
      <vt:lpstr>Neutron beam line at new facility</vt:lpstr>
      <vt:lpstr>Proton use</vt:lpstr>
      <vt:lpstr>Examination use of protons at atmosphere</vt:lpstr>
      <vt:lpstr>PowerPoint プレゼンテーション</vt:lpstr>
      <vt:lpstr>Estimation of Ac-225 production at new facility</vt:lpstr>
      <vt:lpstr>Beam optics using nonlinear optics at MLF</vt:lpstr>
      <vt:lpstr>Experimental results of displacement X-sec</vt:lpstr>
      <vt:lpstr>PowerPoint プレゼンテーション</vt:lpstr>
      <vt:lpstr>Role of niobium (Nb) material in accelerator</vt:lpstr>
      <vt:lpstr>Equipment layout in FTBF M03</vt:lpstr>
      <vt:lpstr>Layout (cont’d)</vt:lpstr>
      <vt:lpstr>Neutron for semiconductor and soft error</vt:lpstr>
      <vt:lpstr>RCNP (Osaka univ.)</vt:lpstr>
      <vt:lpstr>Community for soft error</vt:lpstr>
      <vt:lpstr>Preparation use of protons at atmosphere</vt:lpstr>
      <vt:lpstr>High energy part accel. R&amp;D</vt:lpstr>
      <vt:lpstr>PowerPoint プレゼンテーション</vt:lpstr>
      <vt:lpstr>PowerPoint プレゼンテーション</vt:lpstr>
      <vt:lpstr>Requirement of power semiconductors</vt:lpstr>
      <vt:lpstr>TRIUMF implementation plan</vt:lpstr>
      <vt:lpstr>Neutron facility for SC and soft error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TEF-T Target station, beam transport and building</dc:title>
  <dc:creator>meigo</dc:creator>
  <cp:lastModifiedBy>伸一郎 明午</cp:lastModifiedBy>
  <cp:revision>421</cp:revision>
  <dcterms:created xsi:type="dcterms:W3CDTF">2019-02-05T05:00:13Z</dcterms:created>
  <dcterms:modified xsi:type="dcterms:W3CDTF">2023-06-28T13:21:57Z</dcterms:modified>
</cp:coreProperties>
</file>